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74" r:id="rId2"/>
  </p:sldMasterIdLst>
  <p:notesMasterIdLst>
    <p:notesMasterId r:id="rId14"/>
  </p:notesMasterIdLst>
  <p:handoutMasterIdLst>
    <p:handoutMasterId r:id="rId15"/>
  </p:handoutMasterIdLst>
  <p:sldIdLst>
    <p:sldId id="329" r:id="rId3"/>
    <p:sldId id="330" r:id="rId4"/>
    <p:sldId id="331" r:id="rId5"/>
    <p:sldId id="332" r:id="rId6"/>
    <p:sldId id="333" r:id="rId7"/>
    <p:sldId id="334" r:id="rId8"/>
    <p:sldId id="335" r:id="rId9"/>
    <p:sldId id="336" r:id="rId10"/>
    <p:sldId id="337" r:id="rId11"/>
    <p:sldId id="338" r:id="rId12"/>
    <p:sldId id="339" r:id="rId1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E1BDDC"/>
    <a:srgbClr val="CCECFF"/>
    <a:srgbClr val="0000FF"/>
    <a:srgbClr val="99CCFF"/>
    <a:srgbClr val="FFFF99"/>
    <a:srgbClr val="FFFF66"/>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4229" autoAdjust="0"/>
  </p:normalViewPr>
  <p:slideViewPr>
    <p:cSldViewPr>
      <p:cViewPr varScale="1">
        <p:scale>
          <a:sx n="62" d="100"/>
          <a:sy n="62" d="100"/>
        </p:scale>
        <p:origin x="-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81" d="100"/>
          <a:sy n="81" d="100"/>
        </p:scale>
        <p:origin x="-4020"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2"/>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6325" name="Rectangle 5"/>
          <p:cNvSpPr>
            <a:spLocks noGrp="1" noChangeArrowheads="1"/>
          </p:cNvSpPr>
          <p:nvPr>
            <p:ph type="sldNum" sz="quarter" idx="3"/>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9BE5CA9-FBB1-4341-A3B7-A0294454F9D5}" type="slidenum">
              <a:rPr lang="en-GB"/>
              <a:pPr/>
              <a:t>‹#›</a:t>
            </a:fld>
            <a:endParaRPr lang="en-GB"/>
          </a:p>
        </p:txBody>
      </p:sp>
    </p:spTree>
    <p:extLst>
      <p:ext uri="{BB962C8B-B14F-4D97-AF65-F5344CB8AC3E}">
        <p14:creationId xmlns:p14="http://schemas.microsoft.com/office/powerpoint/2010/main" val="22635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4971"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8915" name="Rectangle 3"/>
          <p:cNvSpPr>
            <a:spLocks noGrp="1" noChangeArrowheads="1"/>
          </p:cNvSpPr>
          <p:nvPr>
            <p:ph type="dt" idx="1"/>
          </p:nvPr>
        </p:nvSpPr>
        <p:spPr bwMode="auto">
          <a:xfrm>
            <a:off x="3850530" y="1"/>
            <a:ext cx="2946058"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05BD68BC-FDED-4695-8718-4C9E92FF66E9}" type="datetime1">
              <a:rPr lang="en-GB" smtClean="0"/>
              <a:pPr/>
              <a:t>12/01/2017</a:t>
            </a:fld>
            <a:endParaRPr lang="en-US"/>
          </a:p>
        </p:txBody>
      </p:sp>
      <p:sp>
        <p:nvSpPr>
          <p:cNvPr id="3686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79442" y="4716024"/>
            <a:ext cx="5438792" cy="4467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8918" name="Rectangle 6"/>
          <p:cNvSpPr>
            <a:spLocks noGrp="1" noChangeArrowheads="1"/>
          </p:cNvSpPr>
          <p:nvPr>
            <p:ph type="ftr" sz="quarter" idx="4"/>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68ABFCA-6A8C-4970-AA96-D3DE343D5ED8}" type="slidenum">
              <a:rPr lang="en-GB"/>
              <a:pPr/>
              <a:t>‹#›</a:t>
            </a:fld>
            <a:endParaRPr lang="en-GB"/>
          </a:p>
        </p:txBody>
      </p:sp>
    </p:spTree>
    <p:extLst>
      <p:ext uri="{BB962C8B-B14F-4D97-AF65-F5344CB8AC3E}">
        <p14:creationId xmlns:p14="http://schemas.microsoft.com/office/powerpoint/2010/main" val="39971341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74B1EE6-C958-4F3A-9CFA-5F30519D8B0D}" type="slidenum">
              <a:rPr lang="en-GB"/>
              <a:pPr/>
              <a:t>1</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This session provides some basic pointers that will help you to identify a suitable topic and question for your EP. </a:t>
            </a:r>
          </a:p>
          <a:p>
            <a:pPr eaLnBrk="1" hangingPunct="1"/>
            <a:r>
              <a:rPr lang="en-GB" dirty="0" smtClean="0"/>
              <a:t>Even if you already have a topic in mind, the session will offer you tools to use to refine and focus your theme and the questions you ask – it may also lead you to develop ideas you hadn’t considered yet. </a:t>
            </a:r>
          </a:p>
          <a:p>
            <a:pPr eaLnBrk="1" hangingPunct="1"/>
            <a:endParaRPr lang="en-GB" dirty="0" smtClean="0"/>
          </a:p>
          <a:p>
            <a:pPr eaLnBrk="1" hangingPunct="1"/>
            <a:r>
              <a:rPr lang="en-GB" dirty="0" smtClean="0"/>
              <a:t>It’s crucial to put some time and energy into this choice in order that you can make the most of project, and hopefully avoid regretting your choice when it’s too late and you’re most of the way through. </a:t>
            </a:r>
          </a:p>
          <a:p>
            <a:pPr eaLnBrk="1" hangingPunct="1"/>
            <a:endParaRPr lang="en-GB" dirty="0" smtClean="0"/>
          </a:p>
          <a:p>
            <a:pPr eaLnBrk="1" hangingPunct="1"/>
            <a:r>
              <a:rPr lang="en-GB" dirty="0" smtClean="0"/>
              <a:t>You may need to revisit some of the activities after the session, or take more time away to reflect or discuss your ideas with friends or teachers – so don’t feel that you need to have reached any final decisions over the next 40 or so minutes </a:t>
            </a:r>
          </a:p>
          <a:p>
            <a:pPr eaLnBrk="1" hangingPunct="1"/>
            <a:endParaRPr lang="en-GB" dirty="0" smtClean="0"/>
          </a:p>
          <a:p>
            <a:pPr eaLnBrk="1" hangingPunct="1"/>
            <a:r>
              <a:rPr lang="en-GB" dirty="0" smtClean="0"/>
              <a:t>Before you start the session make</a:t>
            </a:r>
            <a:r>
              <a:rPr lang="en-GB" baseline="0" dirty="0" smtClean="0"/>
              <a:t> sure that everyone has brought their book along to the session</a:t>
            </a:r>
            <a:endParaRPr lang="en-GB" dirty="0" smtClean="0"/>
          </a:p>
          <a:p>
            <a:pPr lvl="1"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 will go though these in turn and identify some of the key issues in each section that you may wish to address</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3</a:t>
            </a:fld>
            <a:endParaRPr lang="en-GB"/>
          </a:p>
        </p:txBody>
      </p:sp>
    </p:spTree>
    <p:extLst>
      <p:ext uri="{BB962C8B-B14F-4D97-AF65-F5344CB8AC3E}">
        <p14:creationId xmlns:p14="http://schemas.microsoft.com/office/powerpoint/2010/main" val="285277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introduction is very important it sets the scene of the reader – </a:t>
            </a:r>
          </a:p>
          <a:p>
            <a:r>
              <a:rPr lang="en-GB" dirty="0" smtClean="0"/>
              <a:t>Start by describing your topic</a:t>
            </a:r>
          </a:p>
          <a:p>
            <a:endParaRPr lang="en-GB" dirty="0" smtClean="0"/>
          </a:p>
          <a:p>
            <a:r>
              <a:rPr lang="en-GB" dirty="0" smtClean="0"/>
              <a:t>Then Define the topic and terms</a:t>
            </a:r>
          </a:p>
          <a:p>
            <a:endParaRPr lang="en-GB" dirty="0" smtClean="0"/>
          </a:p>
          <a:p>
            <a:r>
              <a:rPr lang="en-GB" dirty="0" smtClean="0"/>
              <a:t>EG – studying social deprivation in Manchester – How would you define Manchester – postcode or inside the M60</a:t>
            </a:r>
          </a:p>
          <a:p>
            <a:r>
              <a:rPr lang="en-GB" dirty="0" smtClean="0"/>
              <a:t>	what do you mean by deprivation these are a number of ways of defining and measuring this</a:t>
            </a:r>
          </a:p>
          <a:p>
            <a:r>
              <a:rPr lang="en-GB" dirty="0" smtClean="0"/>
              <a:t>	Are you interested in a particular period time – changes over time</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4</a:t>
            </a:fld>
            <a:endParaRPr lang="en-GB"/>
          </a:p>
        </p:txBody>
      </p:sp>
    </p:spTree>
    <p:extLst>
      <p:ext uri="{BB962C8B-B14F-4D97-AF65-F5344CB8AC3E}">
        <p14:creationId xmlns:p14="http://schemas.microsoft.com/office/powerpoint/2010/main" val="87127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way to help you think about your topic is to discuss it with other people – sometimes when you are discussing you project or being asked questions about it you realise that you are not as clear as you thought!</a:t>
            </a:r>
          </a:p>
          <a:p>
            <a:endParaRPr lang="en-GB" dirty="0" smtClean="0"/>
          </a:p>
          <a:p>
            <a:r>
              <a:rPr lang="en-GB" dirty="0" smtClean="0"/>
              <a:t>What I would like you to do is to spend a few minutes firstly thinking about you own project and then discussing it with a partner or a small group</a:t>
            </a:r>
          </a:p>
          <a:p>
            <a:endParaRPr lang="en-GB" dirty="0" smtClean="0"/>
          </a:p>
          <a:p>
            <a:r>
              <a:rPr lang="en-GB" dirty="0" smtClean="0"/>
              <a:t>Firstly </a:t>
            </a:r>
            <a:r>
              <a:rPr lang="en-GB" sz="1800" i="1" dirty="0" smtClean="0"/>
              <a:t>Individually write one short sentence about your topic – take 5 </a:t>
            </a:r>
            <a:r>
              <a:rPr lang="en-GB" sz="1800" i="1" dirty="0" err="1" smtClean="0"/>
              <a:t>mins</a:t>
            </a:r>
            <a:r>
              <a:rPr lang="en-GB" sz="1800" i="1" dirty="0" smtClean="0"/>
              <a:t> to do this</a:t>
            </a:r>
          </a:p>
          <a:p>
            <a:r>
              <a:rPr lang="en-GB" sz="1800" i="1" dirty="0" smtClean="0"/>
              <a:t>	you could write you aim or a sentence about what you are interested in studying</a:t>
            </a:r>
          </a:p>
          <a:p>
            <a:endParaRPr lang="en-GB" dirty="0" smtClean="0"/>
          </a:p>
          <a:p>
            <a:r>
              <a:rPr lang="en-GB" dirty="0" smtClean="0"/>
              <a:t>Then </a:t>
            </a:r>
            <a:r>
              <a:rPr lang="en-GB" sz="1800" i="1" dirty="0" smtClean="0"/>
              <a:t>In a small group take turns read out your sentence and ask questions about each topic, start to define the area</a:t>
            </a:r>
          </a:p>
          <a:p>
            <a:endParaRPr lang="en-GB" dirty="0" smtClean="0"/>
          </a:p>
          <a:p>
            <a:endParaRPr lang="en-GB" dirty="0" smtClean="0"/>
          </a:p>
          <a:p>
            <a:r>
              <a:rPr lang="en-GB" dirty="0" smtClean="0"/>
              <a:t>Give an example – </a:t>
            </a:r>
            <a:r>
              <a:rPr lang="en-GB" dirty="0" err="1" smtClean="0"/>
              <a:t>eg</a:t>
            </a:r>
            <a:r>
              <a:rPr lang="en-GB" dirty="0" smtClean="0"/>
              <a:t> social depravation in Manchester</a:t>
            </a:r>
          </a:p>
          <a:p>
            <a:pPr lvl="1">
              <a:spcBef>
                <a:spcPct val="0"/>
              </a:spcBef>
            </a:pPr>
            <a:r>
              <a:rPr lang="en-GB" sz="1800" i="1" dirty="0" smtClean="0"/>
              <a:t>what do you mean by  </a:t>
            </a:r>
            <a:r>
              <a:rPr lang="en-GB" dirty="0" smtClean="0"/>
              <a:t>social deprivation </a:t>
            </a:r>
            <a:r>
              <a:rPr lang="en-GB" sz="1800" i="1" dirty="0" smtClean="0"/>
              <a:t>– can you define the concept </a:t>
            </a:r>
          </a:p>
          <a:p>
            <a:pPr lvl="1">
              <a:spcBef>
                <a:spcPct val="0"/>
              </a:spcBef>
            </a:pPr>
            <a:r>
              <a:rPr lang="en-GB" sz="1800" i="1" dirty="0" smtClean="0"/>
              <a:t>how would you measure it</a:t>
            </a:r>
          </a:p>
          <a:p>
            <a:pPr lvl="1">
              <a:spcBef>
                <a:spcPct val="0"/>
              </a:spcBef>
            </a:pPr>
            <a:r>
              <a:rPr lang="en-GB" sz="1800" i="1" dirty="0" smtClean="0"/>
              <a:t>Are you interested in changes over time – how will this time period be defined</a:t>
            </a:r>
            <a:endParaRPr lang="en-GB" dirty="0" smtClean="0"/>
          </a:p>
          <a:p>
            <a:endParaRPr lang="en-GB" dirty="0" smtClean="0"/>
          </a:p>
          <a:p>
            <a:endParaRPr lang="en-GB" dirty="0" smtClean="0"/>
          </a:p>
          <a:p>
            <a:r>
              <a:rPr lang="en-GB" dirty="0" smtClean="0"/>
              <a:t>You might not know all the answers right now but this can be a good place to start thinking about your topic.</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5</a:t>
            </a:fld>
            <a:endParaRPr lang="en-GB"/>
          </a:p>
        </p:txBody>
      </p:sp>
    </p:spTree>
    <p:extLst>
      <p:ext uri="{BB962C8B-B14F-4D97-AF65-F5344CB8AC3E}">
        <p14:creationId xmlns:p14="http://schemas.microsoft.com/office/powerpoint/2010/main" val="422079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You need to be able to fully explain your methods of research in such as way that the reader – if they wanted to – could recreate the process of your work – re do an experiment, survey or an analysis of a concept…….</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6</a:t>
            </a:fld>
            <a:endParaRPr lang="en-GB"/>
          </a:p>
        </p:txBody>
      </p:sp>
    </p:spTree>
    <p:extLst>
      <p:ext uri="{BB962C8B-B14F-4D97-AF65-F5344CB8AC3E}">
        <p14:creationId xmlns:p14="http://schemas.microsoft.com/office/powerpoint/2010/main" val="363190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do this as an activity</a:t>
            </a:r>
            <a:r>
              <a:rPr lang="en-GB" baseline="0" dirty="0" smtClean="0"/>
              <a:t> if you want using post it notes and large sheets of paper. This can take between 10-20 minutes. Alternatively this could be something they could do in their own time. </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8</a:t>
            </a:fld>
            <a:endParaRPr lang="en-GB"/>
          </a:p>
        </p:txBody>
      </p:sp>
    </p:spTree>
    <p:extLst>
      <p:ext uri="{BB962C8B-B14F-4D97-AF65-F5344CB8AC3E}">
        <p14:creationId xmlns:p14="http://schemas.microsoft.com/office/powerpoint/2010/main" val="70496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draw you report to a close in the conclusion sections – no new information should go here.</a:t>
            </a:r>
          </a:p>
          <a:p>
            <a:endParaRPr lang="en-GB" dirty="0" smtClean="0"/>
          </a:p>
          <a:p>
            <a:r>
              <a:rPr lang="en-GB" dirty="0" smtClean="0"/>
              <a:t>Try to draw some real conclusions based in your findings and discussion and comparison with the existing literature…….</a:t>
            </a:r>
          </a:p>
          <a:p>
            <a:endParaRPr lang="en-GB" dirty="0" smtClean="0"/>
          </a:p>
          <a:p>
            <a:r>
              <a:rPr lang="en-GB" dirty="0" smtClean="0"/>
              <a:t>The conclusions section is a good point at which to reflect on the </a:t>
            </a:r>
            <a:r>
              <a:rPr lang="en-GB" dirty="0" err="1" smtClean="0"/>
              <a:t>expereience</a:t>
            </a:r>
            <a:r>
              <a:rPr lang="en-GB" dirty="0" smtClean="0"/>
              <a:t>…..</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10</a:t>
            </a:fld>
            <a:endParaRPr lang="en-GB"/>
          </a:p>
        </p:txBody>
      </p:sp>
    </p:spTree>
    <p:extLst>
      <p:ext uri="{BB962C8B-B14F-4D97-AF65-F5344CB8AC3E}">
        <p14:creationId xmlns:p14="http://schemas.microsoft.com/office/powerpoint/2010/main" val="87127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that your work is well presented and you should always try to leave a few days at the end to make sure you can add all the finishing touches…….</a:t>
            </a:r>
          </a:p>
          <a:p>
            <a:endParaRPr lang="en-GB" dirty="0" smtClean="0"/>
          </a:p>
          <a:p>
            <a:r>
              <a:rPr lang="en-GB" dirty="0" smtClean="0"/>
              <a:t>It is always worth having someone else read through you work maybe a family member or a friend – most academics will have at least one person read they work before the submit it to a journal – they don’t have to understand everything but it is amazing how good people, who have not read your work before, are at picking up inconsistencies and lack of clarity/ typos in your work.</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11</a:t>
            </a:fld>
            <a:endParaRPr lang="en-GB"/>
          </a:p>
        </p:txBody>
      </p:sp>
    </p:spTree>
    <p:extLst>
      <p:ext uri="{BB962C8B-B14F-4D97-AF65-F5344CB8AC3E}">
        <p14:creationId xmlns:p14="http://schemas.microsoft.com/office/powerpoint/2010/main" val="87127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378904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1561CA9-04A8-4BD7-B627-E83BAC5224B7}" type="slidenum">
              <a:rPr lang="en-US"/>
              <a:pPr/>
              <a:t>‹#›</a:t>
            </a:fld>
            <a:endParaRPr lang="en-US"/>
          </a:p>
        </p:txBody>
      </p:sp>
      <p:pic>
        <p:nvPicPr>
          <p:cNvPr id="8"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614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8047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36818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57517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09963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dirty="0"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DDCCB6B-980D-4BAE-BF17-F852895AEBD1}" type="slidenum">
              <a:rPr lang="en-US"/>
              <a:pPr/>
              <a:t>‹#›</a:t>
            </a:fld>
            <a:endParaRPr lang="en-US"/>
          </a:p>
        </p:txBody>
      </p:sp>
      <p:pic>
        <p:nvPicPr>
          <p:cNvPr id="9"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8313" y="6492875"/>
            <a:ext cx="2133600" cy="365125"/>
          </a:xfrm>
        </p:spPr>
        <p:txBody>
          <a:bodyPr/>
          <a:lstStyle>
            <a:lvl1pPr>
              <a:defRPr/>
            </a:lvl1pPr>
          </a:lstStyle>
          <a:p>
            <a:r>
              <a:rPr lang="en-US" smtClean="0"/>
              <a:t> </a:t>
            </a:r>
            <a:endParaRPr lang="en-US" dirty="0"/>
          </a:p>
        </p:txBody>
      </p:sp>
      <p:sp>
        <p:nvSpPr>
          <p:cNvPr id="4" name="Slide Number Placeholder 3"/>
          <p:cNvSpPr>
            <a:spLocks noGrp="1"/>
          </p:cNvSpPr>
          <p:nvPr>
            <p:ph type="sldNum" sz="quarter" idx="12"/>
          </p:nvPr>
        </p:nvSpPr>
        <p:spPr/>
        <p:txBody>
          <a:bodyPr/>
          <a:lstStyle>
            <a:lvl1pPr>
              <a:defRPr/>
            </a:lvl1pPr>
          </a:lstStyle>
          <a:p>
            <a:fld id="{87284C21-C24B-470C-B516-BE6424D7BE1A}" type="slidenum">
              <a:rPr lang="en-US"/>
              <a:pPr/>
              <a:t>‹#›</a:t>
            </a:fld>
            <a:endParaRPr lang="en-US"/>
          </a:p>
        </p:txBody>
      </p:sp>
      <p:pic>
        <p:nvPicPr>
          <p:cNvPr id="5"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278813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16491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037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454508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207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587461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90759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95536" y="2276872"/>
            <a:ext cx="8291264" cy="3849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r>
              <a:rPr lang="en-US" smtClean="0"/>
              <a:t> </a:t>
            </a:r>
            <a:endParaRPr lang="en-US" dirty="0"/>
          </a:p>
        </p:txBody>
      </p:sp>
      <p:sp>
        <p:nvSpPr>
          <p:cNvPr id="373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sp>
        <p:nvSpPr>
          <p:cNvPr id="373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CF3EF4E-79C2-4E29-A67E-7B1292B73D71}" type="slidenum">
              <a:rPr lang="en-US"/>
              <a:pPr/>
              <a:t>‹#›</a:t>
            </a:fld>
            <a:endParaRPr lang="en-US"/>
          </a:p>
        </p:txBody>
      </p:sp>
      <p:pic>
        <p:nvPicPr>
          <p:cNvPr id="9" name="Picture 5"/>
          <p:cNvPicPr>
            <a:picLocks noChangeAspect="1" noChangeArrowheads="1"/>
          </p:cNvPicPr>
          <p:nvPr userDrawn="1"/>
        </p:nvPicPr>
        <p:blipFill>
          <a:blip r:embed="rId5"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b="1">
          <a:solidFill>
            <a:srgbClr val="800080"/>
          </a:solidFill>
          <a:latin typeface="+mj-lt"/>
          <a:ea typeface="+mj-ea"/>
          <a:cs typeface="+mj-cs"/>
        </a:defRPr>
      </a:lvl1pPr>
      <a:lvl2pPr algn="ctr" rtl="0" eaLnBrk="0" fontAlgn="base" hangingPunct="0">
        <a:spcBef>
          <a:spcPct val="0"/>
        </a:spcBef>
        <a:spcAft>
          <a:spcPct val="0"/>
        </a:spcAft>
        <a:defRPr sz="4400" b="1">
          <a:solidFill>
            <a:srgbClr val="800080"/>
          </a:solidFill>
          <a:latin typeface="Arial" charset="0"/>
        </a:defRPr>
      </a:lvl2pPr>
      <a:lvl3pPr algn="ctr" rtl="0" eaLnBrk="0" fontAlgn="base" hangingPunct="0">
        <a:spcBef>
          <a:spcPct val="0"/>
        </a:spcBef>
        <a:spcAft>
          <a:spcPct val="0"/>
        </a:spcAft>
        <a:defRPr sz="4400" b="1">
          <a:solidFill>
            <a:srgbClr val="800080"/>
          </a:solidFill>
          <a:latin typeface="Arial" charset="0"/>
        </a:defRPr>
      </a:lvl3pPr>
      <a:lvl4pPr algn="ctr" rtl="0" eaLnBrk="0" fontAlgn="base" hangingPunct="0">
        <a:spcBef>
          <a:spcPct val="0"/>
        </a:spcBef>
        <a:spcAft>
          <a:spcPct val="0"/>
        </a:spcAft>
        <a:defRPr sz="4400" b="1">
          <a:solidFill>
            <a:srgbClr val="800080"/>
          </a:solidFill>
          <a:latin typeface="Arial" charset="0"/>
        </a:defRPr>
      </a:lvl4pPr>
      <a:lvl5pPr algn="ctr" rtl="0" eaLnBrk="0" fontAlgn="base" hangingPunct="0">
        <a:spcBef>
          <a:spcPct val="0"/>
        </a:spcBef>
        <a:spcAft>
          <a:spcPct val="0"/>
        </a:spcAft>
        <a:defRPr sz="4400" b="1">
          <a:solidFill>
            <a:srgbClr val="800080"/>
          </a:solidFill>
          <a:latin typeface="Arial" charset="0"/>
        </a:defRPr>
      </a:lvl5pPr>
      <a:lvl6pPr marL="457200" algn="ctr" rtl="0" fontAlgn="base">
        <a:spcBef>
          <a:spcPct val="0"/>
        </a:spcBef>
        <a:spcAft>
          <a:spcPct val="0"/>
        </a:spcAft>
        <a:defRPr sz="4400" b="1">
          <a:solidFill>
            <a:srgbClr val="800080"/>
          </a:solidFill>
          <a:latin typeface="Arial" charset="0"/>
        </a:defRPr>
      </a:lvl6pPr>
      <a:lvl7pPr marL="914400" algn="ctr" rtl="0" fontAlgn="base">
        <a:spcBef>
          <a:spcPct val="0"/>
        </a:spcBef>
        <a:spcAft>
          <a:spcPct val="0"/>
        </a:spcAft>
        <a:defRPr sz="4400" b="1">
          <a:solidFill>
            <a:srgbClr val="800080"/>
          </a:solidFill>
          <a:latin typeface="Arial" charset="0"/>
        </a:defRPr>
      </a:lvl7pPr>
      <a:lvl8pPr marL="1371600" algn="ctr" rtl="0" fontAlgn="base">
        <a:spcBef>
          <a:spcPct val="0"/>
        </a:spcBef>
        <a:spcAft>
          <a:spcPct val="0"/>
        </a:spcAft>
        <a:defRPr sz="4400" b="1">
          <a:solidFill>
            <a:srgbClr val="800080"/>
          </a:solidFill>
          <a:latin typeface="Arial" charset="0"/>
        </a:defRPr>
      </a:lvl8pPr>
      <a:lvl9pPr marL="1828800" algn="ctr" rtl="0" fontAlgn="base">
        <a:spcBef>
          <a:spcPct val="0"/>
        </a:spcBef>
        <a:spcAft>
          <a:spcPct val="0"/>
        </a:spcAft>
        <a:defRPr sz="4400" b="1">
          <a:solidFill>
            <a:srgbClr val="80008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1A0E1-D061-4A67-A914-553DFFA2BA63}" type="datetimeFigureOut">
              <a:rPr lang="en-GB" smtClean="0"/>
              <a:pPr/>
              <a:t>12/01/2017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EA993-F5AF-4476-B474-F41807560C60}" type="slidenum">
              <a:rPr lang="en-GB" smtClean="0"/>
              <a:pPr/>
              <a:t>‹#›</a:t>
            </a:fld>
            <a:endParaRPr lang="en-GB"/>
          </a:p>
        </p:txBody>
      </p:sp>
    </p:spTree>
    <p:extLst>
      <p:ext uri="{BB962C8B-B14F-4D97-AF65-F5344CB8AC3E}">
        <p14:creationId xmlns:p14="http://schemas.microsoft.com/office/powerpoint/2010/main" val="2469643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2348880"/>
            <a:ext cx="3679525" cy="412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srcRect l="1303" t="21977" r="80197" b="66907"/>
          <a:stretch>
            <a:fillRect/>
          </a:stretch>
        </p:blipFill>
        <p:spPr bwMode="auto">
          <a:xfrm>
            <a:off x="28575" y="1"/>
            <a:ext cx="2023145" cy="911728"/>
          </a:xfrm>
          <a:prstGeom prst="rect">
            <a:avLst/>
          </a:prstGeom>
          <a:noFill/>
          <a:ln w="9525">
            <a:noFill/>
            <a:miter lim="800000"/>
            <a:headEnd/>
            <a:tailEnd/>
          </a:ln>
        </p:spPr>
      </p:pic>
      <p:sp>
        <p:nvSpPr>
          <p:cNvPr id="2" name="AutoShape 2" descr="http://www.crll.org.uk/home/crll/micrositenews/annual-research-day-20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www.crll.org.uk/home/crll/micrositenews/annual-research-day-201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rll.org.uk/home/crll/micrositenews/annual-research-day-201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9" descr="http://www.vismet.org/metaphor/wp-content/uploads/2015/01/research.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2"/>
          <p:cNvSpPr txBox="1">
            <a:spLocks noChangeArrowheads="1"/>
          </p:cNvSpPr>
          <p:nvPr/>
        </p:nvSpPr>
        <p:spPr bwMode="auto">
          <a:xfrm>
            <a:off x="1040147" y="501436"/>
            <a:ext cx="7708317" cy="3143588"/>
          </a:xfrm>
          <a:prstGeom prst="rect">
            <a:avLst/>
          </a:prstGeom>
          <a:noFill/>
          <a:ln w="9525">
            <a:noFill/>
            <a:miter lim="800000"/>
            <a:headEnd/>
            <a:tailEnd/>
          </a:ln>
        </p:spPr>
        <p:txBody>
          <a:bodyPr/>
          <a:lstStyle/>
          <a:p>
            <a:pPr algn="ctr" eaLnBrk="0" hangingPunct="0"/>
            <a:r>
              <a:rPr lang="en-GB" sz="5000" b="1" dirty="0" smtClean="0">
                <a:solidFill>
                  <a:srgbClr val="800080"/>
                </a:solidFill>
                <a:latin typeface="Arial" charset="0"/>
              </a:rPr>
              <a:t>Extended Project:</a:t>
            </a:r>
          </a:p>
          <a:p>
            <a:pPr algn="ctr" eaLnBrk="0" hangingPunct="0"/>
            <a:r>
              <a:rPr lang="en-GB" sz="5000" b="1" dirty="0" smtClean="0">
                <a:solidFill>
                  <a:srgbClr val="800080"/>
                </a:solidFill>
                <a:latin typeface="Arial" charset="0"/>
              </a:rPr>
              <a:t>Writing up your research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7" y="260648"/>
            <a:ext cx="6264696" cy="646331"/>
          </a:xfrm>
          <a:prstGeom prst="rect">
            <a:avLst/>
          </a:prstGeom>
          <a:noFill/>
        </p:spPr>
        <p:txBody>
          <a:bodyPr wrap="square" rtlCol="0">
            <a:spAutoFit/>
          </a:bodyPr>
          <a:lstStyle/>
          <a:p>
            <a:pPr algn="ctr"/>
            <a:r>
              <a:rPr lang="en-GB" sz="3600" b="1" dirty="0" smtClean="0">
                <a:solidFill>
                  <a:srgbClr val="800080"/>
                </a:solidFill>
              </a:rPr>
              <a:t>The Conclusion</a:t>
            </a:r>
            <a:endParaRPr lang="en-GB" sz="3600" b="1" dirty="0">
              <a:solidFill>
                <a:srgbClr val="800080"/>
              </a:solidFill>
            </a:endParaRPr>
          </a:p>
        </p:txBody>
      </p:sp>
      <p:sp>
        <p:nvSpPr>
          <p:cNvPr id="4" name="TextBox 3"/>
          <p:cNvSpPr txBox="1"/>
          <p:nvPr/>
        </p:nvSpPr>
        <p:spPr>
          <a:xfrm>
            <a:off x="683568" y="1124744"/>
            <a:ext cx="7425003" cy="5355312"/>
          </a:xfrm>
          <a:prstGeom prst="rect">
            <a:avLst/>
          </a:prstGeom>
          <a:noFill/>
        </p:spPr>
        <p:txBody>
          <a:bodyPr wrap="square" rtlCol="0">
            <a:spAutoFit/>
          </a:bodyPr>
          <a:lstStyle/>
          <a:p>
            <a:r>
              <a:rPr lang="en-GB" dirty="0" smtClean="0"/>
              <a:t>This is where you will try and give a decisive answer to your research question</a:t>
            </a:r>
          </a:p>
          <a:p>
            <a:endParaRPr lang="en-GB" dirty="0"/>
          </a:p>
          <a:p>
            <a:r>
              <a:rPr lang="en-GB" dirty="0" smtClean="0"/>
              <a:t>Things to think about including…</a:t>
            </a:r>
          </a:p>
          <a:p>
            <a:endParaRPr lang="en-GB" dirty="0"/>
          </a:p>
          <a:p>
            <a:pPr marL="144000" indent="-285750">
              <a:buFont typeface="Arial" pitchFamily="34" charset="0"/>
              <a:buChar char="•"/>
            </a:pPr>
            <a:r>
              <a:rPr lang="en-GB" dirty="0" smtClean="0"/>
              <a:t>The extent to which you achieved what you set out to achieve</a:t>
            </a:r>
          </a:p>
          <a:p>
            <a:pPr marL="144000" indent="-285750">
              <a:buFont typeface="Arial" pitchFamily="34" charset="0"/>
              <a:buChar char="•"/>
            </a:pPr>
            <a:endParaRPr lang="en-GB" dirty="0"/>
          </a:p>
          <a:p>
            <a:pPr marL="144000" indent="-285750">
              <a:buFont typeface="Arial" pitchFamily="34" charset="0"/>
              <a:buChar char="•"/>
            </a:pPr>
            <a:r>
              <a:rPr lang="en-GB" dirty="0" smtClean="0"/>
              <a:t>How you have arrived at the answer you have come up with – were there any surprises to your findings?</a:t>
            </a:r>
          </a:p>
          <a:p>
            <a:pPr marL="144000" indent="-285750">
              <a:buFont typeface="Arial" pitchFamily="34" charset="0"/>
              <a:buChar char="•"/>
            </a:pPr>
            <a:endParaRPr lang="en-GB" dirty="0"/>
          </a:p>
          <a:p>
            <a:pPr marL="144000" indent="-285750">
              <a:buFont typeface="Arial" pitchFamily="34" charset="0"/>
              <a:buChar char="•"/>
            </a:pPr>
            <a:r>
              <a:rPr lang="en-GB" dirty="0" smtClean="0"/>
              <a:t>Implication – what impact could your work have on the field of study?</a:t>
            </a:r>
          </a:p>
          <a:p>
            <a:pPr marL="144000" indent="-285750">
              <a:buFont typeface="Arial" pitchFamily="34" charset="0"/>
              <a:buChar char="•"/>
            </a:pPr>
            <a:endParaRPr lang="en-GB" dirty="0"/>
          </a:p>
          <a:p>
            <a:pPr marL="144000" indent="-285750">
              <a:buFont typeface="Arial" pitchFamily="34" charset="0"/>
              <a:buChar char="•"/>
            </a:pPr>
            <a:r>
              <a:rPr lang="en-GB" dirty="0" smtClean="0"/>
              <a:t>Limitations – were there any weaknesses with your methodologies or interpretations?</a:t>
            </a:r>
          </a:p>
          <a:p>
            <a:pPr marL="144000" indent="-285750">
              <a:buFont typeface="Arial" pitchFamily="34" charset="0"/>
              <a:buChar char="•"/>
            </a:pPr>
            <a:endParaRPr lang="en-GB" dirty="0"/>
          </a:p>
          <a:p>
            <a:pPr marL="144000" indent="-285750">
              <a:buFont typeface="Arial" pitchFamily="34" charset="0"/>
              <a:buChar char="•"/>
            </a:pPr>
            <a:r>
              <a:rPr lang="en-GB" dirty="0" err="1" smtClean="0"/>
              <a:t>Refelctions</a:t>
            </a:r>
            <a:r>
              <a:rPr lang="en-GB" dirty="0" smtClean="0"/>
              <a:t> –would you do anything differently next time and why? What have you learned about conducting research?</a:t>
            </a:r>
          </a:p>
        </p:txBody>
      </p:sp>
    </p:spTree>
    <p:extLst>
      <p:ext uri="{BB962C8B-B14F-4D97-AF65-F5344CB8AC3E}">
        <p14:creationId xmlns:p14="http://schemas.microsoft.com/office/powerpoint/2010/main" val="177060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animEffect transition="in" filter="fade">
                                      <p:cBhvr>
                                        <p:cTn id="16" dur="500"/>
                                        <p:tgtEl>
                                          <p:spTgt spid="4">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animEffect transition="in" filter="fade">
                                      <p:cBhvr>
                                        <p:cTn id="1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7" y="260648"/>
            <a:ext cx="6264696" cy="646331"/>
          </a:xfrm>
          <a:prstGeom prst="rect">
            <a:avLst/>
          </a:prstGeom>
          <a:noFill/>
        </p:spPr>
        <p:txBody>
          <a:bodyPr wrap="square" rtlCol="0">
            <a:spAutoFit/>
          </a:bodyPr>
          <a:lstStyle/>
          <a:p>
            <a:pPr algn="ctr"/>
            <a:r>
              <a:rPr lang="en-GB" sz="3600" b="1" dirty="0" smtClean="0">
                <a:solidFill>
                  <a:srgbClr val="800080"/>
                </a:solidFill>
              </a:rPr>
              <a:t>Finishing Touches</a:t>
            </a:r>
            <a:endParaRPr lang="en-GB" sz="3600" b="1" dirty="0">
              <a:solidFill>
                <a:srgbClr val="800080"/>
              </a:solidFill>
            </a:endParaRPr>
          </a:p>
        </p:txBody>
      </p:sp>
      <p:sp>
        <p:nvSpPr>
          <p:cNvPr id="3" name="TextBox 2"/>
          <p:cNvSpPr txBox="1"/>
          <p:nvPr/>
        </p:nvSpPr>
        <p:spPr>
          <a:xfrm>
            <a:off x="323528" y="1412776"/>
            <a:ext cx="8568952" cy="4247317"/>
          </a:xfrm>
          <a:prstGeom prst="rect">
            <a:avLst/>
          </a:prstGeom>
          <a:noFill/>
        </p:spPr>
        <p:txBody>
          <a:bodyPr wrap="square" rtlCol="0">
            <a:spAutoFit/>
          </a:bodyPr>
          <a:lstStyle/>
          <a:p>
            <a:r>
              <a:rPr lang="en-GB" b="1" dirty="0" smtClean="0"/>
              <a:t>Presentation is important – make sure</a:t>
            </a:r>
          </a:p>
          <a:p>
            <a:pPr marL="285750" indent="-285750">
              <a:buFont typeface="Arial" pitchFamily="34" charset="0"/>
              <a:buChar char="•"/>
            </a:pPr>
            <a:endParaRPr lang="en-GB" dirty="0"/>
          </a:p>
          <a:p>
            <a:pPr marL="285750" indent="-285750">
              <a:buFont typeface="Arial" pitchFamily="34" charset="0"/>
              <a:buChar char="•"/>
            </a:pPr>
            <a:r>
              <a:rPr lang="en-GB" dirty="0" smtClean="0"/>
              <a:t>Your headings are consistent</a:t>
            </a:r>
          </a:p>
          <a:p>
            <a:pPr marL="285750" indent="-285750">
              <a:buFont typeface="Arial" pitchFamily="34" charset="0"/>
              <a:buChar char="•"/>
            </a:pPr>
            <a:r>
              <a:rPr lang="en-GB" dirty="0" smtClean="0"/>
              <a:t>Pages are numbered</a:t>
            </a:r>
          </a:p>
          <a:p>
            <a:pPr marL="285750" indent="-285750">
              <a:buFont typeface="Arial" pitchFamily="34" charset="0"/>
              <a:buChar char="•"/>
            </a:pPr>
            <a:r>
              <a:rPr lang="en-GB" dirty="0" smtClean="0"/>
              <a:t>Everything is labelled properly</a:t>
            </a:r>
          </a:p>
          <a:p>
            <a:pPr marL="285750" indent="-285750">
              <a:buFont typeface="Arial" pitchFamily="34" charset="0"/>
              <a:buChar char="•"/>
            </a:pPr>
            <a:r>
              <a:rPr lang="en-GB" dirty="0" smtClean="0"/>
              <a:t>Everything is referenced consistently</a:t>
            </a:r>
          </a:p>
          <a:p>
            <a:endParaRPr lang="en-GB" dirty="0"/>
          </a:p>
          <a:p>
            <a:r>
              <a:rPr lang="en-GB" b="1" dirty="0" smtClean="0"/>
              <a:t>Check, Check and Double Check</a:t>
            </a:r>
          </a:p>
          <a:p>
            <a:endParaRPr lang="en-GB" dirty="0"/>
          </a:p>
          <a:p>
            <a:pPr marL="285750" indent="-285750">
              <a:buFont typeface="Arial" pitchFamily="34" charset="0"/>
              <a:buChar char="•"/>
            </a:pPr>
            <a:r>
              <a:rPr lang="en-GB" dirty="0" smtClean="0"/>
              <a:t>Proof reading is key, check for typos, formatting errors etc. </a:t>
            </a:r>
          </a:p>
          <a:p>
            <a:endParaRPr lang="en-GB" dirty="0"/>
          </a:p>
          <a:p>
            <a:r>
              <a:rPr lang="en-GB" b="1" dirty="0" smtClean="0"/>
              <a:t>Get someone else to read it through</a:t>
            </a:r>
          </a:p>
          <a:p>
            <a:endParaRPr lang="en-GB" dirty="0"/>
          </a:p>
          <a:p>
            <a:pPr marL="285750" indent="-285750">
              <a:buFont typeface="Arial" pitchFamily="34" charset="0"/>
              <a:buChar char="•"/>
            </a:pPr>
            <a:r>
              <a:rPr lang="en-GB" dirty="0" smtClean="0"/>
              <a:t>A fresh pair of eyes might pick out mistakes you’ve missed or help you with bits that need a bit more work.</a:t>
            </a:r>
          </a:p>
        </p:txBody>
      </p:sp>
    </p:spTree>
    <p:extLst>
      <p:ext uri="{BB962C8B-B14F-4D97-AF65-F5344CB8AC3E}">
        <p14:creationId xmlns:p14="http://schemas.microsoft.com/office/powerpoint/2010/main" val="340150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writing"/>
          <p:cNvPicPr>
            <a:picLocks noChangeAspect="1" noChangeArrowheads="1"/>
          </p:cNvPicPr>
          <p:nvPr/>
        </p:nvPicPr>
        <p:blipFill rotWithShape="1">
          <a:blip r:embed="rId2">
            <a:extLst>
              <a:ext uri="{28A0092B-C50C-407E-A947-70E740481C1C}">
                <a14:useLocalDpi xmlns:a14="http://schemas.microsoft.com/office/drawing/2010/main" val="0"/>
              </a:ext>
            </a:extLst>
          </a:blip>
          <a:srcRect r="4640"/>
          <a:stretch/>
        </p:blipFill>
        <p:spPr bwMode="auto">
          <a:xfrm>
            <a:off x="5745482" y="3114421"/>
            <a:ext cx="3398518" cy="3743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260648"/>
            <a:ext cx="6264696" cy="646331"/>
          </a:xfrm>
          <a:prstGeom prst="rect">
            <a:avLst/>
          </a:prstGeom>
          <a:noFill/>
        </p:spPr>
        <p:txBody>
          <a:bodyPr wrap="square" rtlCol="0">
            <a:spAutoFit/>
          </a:bodyPr>
          <a:lstStyle/>
          <a:p>
            <a:pPr algn="ctr"/>
            <a:r>
              <a:rPr lang="en-GB" sz="3600" b="1" dirty="0" smtClean="0">
                <a:solidFill>
                  <a:srgbClr val="800080"/>
                </a:solidFill>
              </a:rPr>
              <a:t>Aims of the Session</a:t>
            </a:r>
            <a:endParaRPr lang="en-GB" sz="3600" b="1" dirty="0">
              <a:solidFill>
                <a:srgbClr val="800080"/>
              </a:solidFill>
            </a:endParaRPr>
          </a:p>
        </p:txBody>
      </p:sp>
      <p:sp>
        <p:nvSpPr>
          <p:cNvPr id="3" name="TextBox 2"/>
          <p:cNvSpPr txBox="1"/>
          <p:nvPr/>
        </p:nvSpPr>
        <p:spPr>
          <a:xfrm>
            <a:off x="395536" y="1124744"/>
            <a:ext cx="8352928" cy="4093428"/>
          </a:xfrm>
          <a:prstGeom prst="rect">
            <a:avLst/>
          </a:prstGeom>
          <a:noFill/>
        </p:spPr>
        <p:txBody>
          <a:bodyPr wrap="square" rtlCol="0">
            <a:spAutoFit/>
          </a:bodyPr>
          <a:lstStyle/>
          <a:p>
            <a:pPr marL="342900" indent="-342900">
              <a:buFont typeface="Arial" pitchFamily="34" charset="0"/>
              <a:buChar char="•"/>
            </a:pPr>
            <a:r>
              <a:rPr lang="en-GB" sz="2000" dirty="0" smtClean="0"/>
              <a:t>Get you thinking about the structure and writing of your final report or essay.</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Help you understand what bits of your research go where.</a:t>
            </a:r>
          </a:p>
          <a:p>
            <a:endParaRPr lang="en-GB" sz="2000" dirty="0"/>
          </a:p>
          <a:p>
            <a:pPr marL="342900" indent="-342900">
              <a:buFont typeface="Arial" pitchFamily="34" charset="0"/>
              <a:buChar char="•"/>
            </a:pPr>
            <a:r>
              <a:rPr lang="en-GB" sz="2000" dirty="0" smtClean="0"/>
              <a:t>Tips on critical and academic writing.</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Help you plan your work</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Help you understand that starting the night </a:t>
            </a:r>
          </a:p>
          <a:p>
            <a:r>
              <a:rPr lang="en-GB" sz="2000" dirty="0"/>
              <a:t> </a:t>
            </a:r>
            <a:r>
              <a:rPr lang="en-GB" sz="2000" dirty="0" smtClean="0"/>
              <a:t>   before is a bad idea</a:t>
            </a:r>
          </a:p>
          <a:p>
            <a:pPr marL="342900" indent="-342900">
              <a:buFont typeface="Arial" pitchFamily="34" charset="0"/>
              <a:buChar char="•"/>
            </a:pPr>
            <a:endParaRPr lang="en-GB" sz="2000" dirty="0"/>
          </a:p>
          <a:p>
            <a:pPr marL="342900" indent="-342900">
              <a:buFont typeface="Arial" pitchFamily="34" charset="0"/>
              <a:buChar char="•"/>
            </a:pPr>
            <a:endParaRPr lang="en-GB" sz="2000" dirty="0"/>
          </a:p>
        </p:txBody>
      </p:sp>
    </p:spTree>
    <p:extLst>
      <p:ext uri="{BB962C8B-B14F-4D97-AF65-F5344CB8AC3E}">
        <p14:creationId xmlns:p14="http://schemas.microsoft.com/office/powerpoint/2010/main" val="421205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260648"/>
            <a:ext cx="6264696" cy="646331"/>
          </a:xfrm>
          <a:prstGeom prst="rect">
            <a:avLst/>
          </a:prstGeom>
          <a:noFill/>
        </p:spPr>
        <p:txBody>
          <a:bodyPr wrap="square" rtlCol="0">
            <a:spAutoFit/>
          </a:bodyPr>
          <a:lstStyle/>
          <a:p>
            <a:pPr algn="ctr"/>
            <a:r>
              <a:rPr lang="en-GB" sz="3600" b="1" dirty="0" smtClean="0">
                <a:solidFill>
                  <a:srgbClr val="800080"/>
                </a:solidFill>
              </a:rPr>
              <a:t>Report Sections</a:t>
            </a:r>
            <a:endParaRPr lang="en-GB" sz="3600" b="1" dirty="0">
              <a:solidFill>
                <a:srgbClr val="800080"/>
              </a:solidFill>
            </a:endParaRPr>
          </a:p>
        </p:txBody>
      </p:sp>
      <p:sp>
        <p:nvSpPr>
          <p:cNvPr id="2" name="TextBox 1"/>
          <p:cNvSpPr txBox="1"/>
          <p:nvPr/>
        </p:nvSpPr>
        <p:spPr>
          <a:xfrm>
            <a:off x="323528" y="1268760"/>
            <a:ext cx="8640960" cy="4093428"/>
          </a:xfrm>
          <a:prstGeom prst="rect">
            <a:avLst/>
          </a:prstGeom>
          <a:noFill/>
        </p:spPr>
        <p:txBody>
          <a:bodyPr wrap="square" rtlCol="0">
            <a:spAutoFit/>
          </a:bodyPr>
          <a:lstStyle/>
          <a:p>
            <a:r>
              <a:rPr lang="en-GB" sz="2000" dirty="0" smtClean="0"/>
              <a:t>The structure for your report may vary slightly depending on your topic and discipline – writing up a science report will be different to a English literature essay.</a:t>
            </a:r>
          </a:p>
          <a:p>
            <a:endParaRPr lang="en-GB" sz="2000" dirty="0"/>
          </a:p>
          <a:p>
            <a:r>
              <a:rPr lang="en-GB" sz="2000" dirty="0" smtClean="0"/>
              <a:t>Here are some report sections that are common to most reports</a:t>
            </a:r>
          </a:p>
          <a:p>
            <a:endParaRPr lang="en-GB" sz="2000" dirty="0"/>
          </a:p>
          <a:p>
            <a:pPr marL="285750" indent="-285750">
              <a:buFont typeface="Arial" pitchFamily="34" charset="0"/>
              <a:buChar char="•"/>
            </a:pPr>
            <a:endParaRPr lang="en-GB" sz="2000" dirty="0" smtClean="0"/>
          </a:p>
          <a:p>
            <a:pPr marL="1200150" lvl="2" indent="-285750">
              <a:buFont typeface="Arial" pitchFamily="34" charset="0"/>
              <a:buChar char="•"/>
            </a:pPr>
            <a:r>
              <a:rPr lang="en-GB" sz="2400" dirty="0" smtClean="0">
                <a:solidFill>
                  <a:srgbClr val="800080"/>
                </a:solidFill>
              </a:rPr>
              <a:t>Introduction</a:t>
            </a:r>
          </a:p>
          <a:p>
            <a:pPr marL="1200150" lvl="2" indent="-285750">
              <a:buFont typeface="Arial" pitchFamily="34" charset="0"/>
              <a:buChar char="•"/>
            </a:pPr>
            <a:r>
              <a:rPr lang="en-GB" sz="2400" dirty="0" smtClean="0">
                <a:solidFill>
                  <a:srgbClr val="800080"/>
                </a:solidFill>
              </a:rPr>
              <a:t>Methodology</a:t>
            </a:r>
          </a:p>
          <a:p>
            <a:pPr marL="1200150" lvl="2" indent="-285750">
              <a:buFont typeface="Arial" pitchFamily="34" charset="0"/>
              <a:buChar char="•"/>
            </a:pPr>
            <a:r>
              <a:rPr lang="en-GB" sz="2400" dirty="0" smtClean="0">
                <a:solidFill>
                  <a:srgbClr val="800080"/>
                </a:solidFill>
              </a:rPr>
              <a:t>Findings &amp; discussion</a:t>
            </a:r>
          </a:p>
          <a:p>
            <a:pPr marL="1200150" lvl="2" indent="-285750">
              <a:buFont typeface="Arial" pitchFamily="34" charset="0"/>
              <a:buChar char="•"/>
            </a:pPr>
            <a:r>
              <a:rPr lang="en-GB" sz="2400" dirty="0" smtClean="0">
                <a:solidFill>
                  <a:srgbClr val="800080"/>
                </a:solidFill>
              </a:rPr>
              <a:t>Conclusion</a:t>
            </a:r>
          </a:p>
          <a:p>
            <a:pPr marL="1200150" lvl="2" indent="-285750">
              <a:buFont typeface="Arial" pitchFamily="34" charset="0"/>
              <a:buChar char="•"/>
            </a:pPr>
            <a:r>
              <a:rPr lang="en-GB" sz="2400" dirty="0" smtClean="0">
                <a:solidFill>
                  <a:srgbClr val="800080"/>
                </a:solidFill>
              </a:rPr>
              <a:t>Abstract</a:t>
            </a:r>
            <a:endParaRPr lang="en-GB" sz="2400" dirty="0">
              <a:solidFill>
                <a:srgbClr val="800080"/>
              </a:solidFill>
            </a:endParaRPr>
          </a:p>
        </p:txBody>
      </p:sp>
    </p:spTree>
    <p:extLst>
      <p:ext uri="{BB962C8B-B14F-4D97-AF65-F5344CB8AC3E}">
        <p14:creationId xmlns:p14="http://schemas.microsoft.com/office/powerpoint/2010/main" val="24624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7" y="260648"/>
            <a:ext cx="6264696" cy="646331"/>
          </a:xfrm>
          <a:prstGeom prst="rect">
            <a:avLst/>
          </a:prstGeom>
          <a:noFill/>
        </p:spPr>
        <p:txBody>
          <a:bodyPr wrap="square" rtlCol="0">
            <a:spAutoFit/>
          </a:bodyPr>
          <a:lstStyle/>
          <a:p>
            <a:pPr algn="ctr"/>
            <a:r>
              <a:rPr lang="en-GB" sz="3600" b="1" dirty="0" smtClean="0">
                <a:solidFill>
                  <a:srgbClr val="800080"/>
                </a:solidFill>
              </a:rPr>
              <a:t>The Introduction</a:t>
            </a:r>
            <a:endParaRPr lang="en-GB" sz="3600" b="1" dirty="0">
              <a:solidFill>
                <a:srgbClr val="800080"/>
              </a:solidFill>
            </a:endParaRPr>
          </a:p>
        </p:txBody>
      </p:sp>
      <p:sp>
        <p:nvSpPr>
          <p:cNvPr id="3" name="TextBox 2"/>
          <p:cNvSpPr txBox="1"/>
          <p:nvPr/>
        </p:nvSpPr>
        <p:spPr>
          <a:xfrm>
            <a:off x="935596" y="1628800"/>
            <a:ext cx="7272808" cy="1508105"/>
          </a:xfrm>
          <a:prstGeom prst="rect">
            <a:avLst/>
          </a:prstGeom>
          <a:noFill/>
        </p:spPr>
        <p:txBody>
          <a:bodyPr wrap="square" rtlCol="0">
            <a:spAutoFit/>
          </a:bodyPr>
          <a:lstStyle/>
          <a:p>
            <a:r>
              <a:rPr lang="en-GB" sz="2000" b="1" dirty="0" smtClean="0">
                <a:solidFill>
                  <a:srgbClr val="800080"/>
                </a:solidFill>
              </a:rPr>
              <a:t>Describe your topic</a:t>
            </a:r>
          </a:p>
          <a:p>
            <a:pPr marL="285750" indent="-285750">
              <a:buFont typeface="Arial" pitchFamily="34" charset="0"/>
              <a:buChar char="•"/>
            </a:pPr>
            <a:r>
              <a:rPr lang="en-GB" dirty="0" smtClean="0"/>
              <a:t>Are you answering a specific question</a:t>
            </a:r>
          </a:p>
          <a:p>
            <a:pPr marL="285750" indent="-285750">
              <a:buFont typeface="Arial" pitchFamily="34" charset="0"/>
              <a:buChar char="•"/>
            </a:pPr>
            <a:r>
              <a:rPr lang="en-GB" dirty="0" smtClean="0"/>
              <a:t>Are you exploring a topic in detail</a:t>
            </a:r>
          </a:p>
          <a:p>
            <a:pPr marL="285750" indent="-285750">
              <a:buFont typeface="Arial" pitchFamily="34" charset="0"/>
              <a:buChar char="•"/>
            </a:pPr>
            <a:r>
              <a:rPr lang="en-GB" dirty="0" smtClean="0"/>
              <a:t>Are you creating something?</a:t>
            </a:r>
          </a:p>
          <a:p>
            <a:pPr marL="285750" indent="-285750">
              <a:buFont typeface="Arial" pitchFamily="34" charset="0"/>
              <a:buChar char="•"/>
            </a:pPr>
            <a:r>
              <a:rPr lang="en-GB" dirty="0" smtClean="0"/>
              <a:t>Why have you chosen this topic?</a:t>
            </a:r>
            <a:endParaRPr lang="en-GB" dirty="0"/>
          </a:p>
        </p:txBody>
      </p:sp>
      <p:sp>
        <p:nvSpPr>
          <p:cNvPr id="4" name="TextBox 3"/>
          <p:cNvSpPr txBox="1"/>
          <p:nvPr/>
        </p:nvSpPr>
        <p:spPr>
          <a:xfrm>
            <a:off x="963420" y="1124744"/>
            <a:ext cx="7425003" cy="369332"/>
          </a:xfrm>
          <a:prstGeom prst="rect">
            <a:avLst/>
          </a:prstGeom>
          <a:noFill/>
        </p:spPr>
        <p:txBody>
          <a:bodyPr wrap="square" rtlCol="0">
            <a:spAutoFit/>
          </a:bodyPr>
          <a:lstStyle/>
          <a:p>
            <a:r>
              <a:rPr lang="en-GB" dirty="0" smtClean="0"/>
              <a:t>This is where you will introduce your research to the reader.</a:t>
            </a:r>
            <a:endParaRPr lang="en-GB" dirty="0"/>
          </a:p>
        </p:txBody>
      </p:sp>
      <p:sp>
        <p:nvSpPr>
          <p:cNvPr id="5" name="TextBox 4"/>
          <p:cNvSpPr txBox="1"/>
          <p:nvPr/>
        </p:nvSpPr>
        <p:spPr>
          <a:xfrm>
            <a:off x="817740" y="3445490"/>
            <a:ext cx="8064896" cy="1846659"/>
          </a:xfrm>
          <a:prstGeom prst="rect">
            <a:avLst/>
          </a:prstGeom>
          <a:noFill/>
        </p:spPr>
        <p:txBody>
          <a:bodyPr wrap="square" rtlCol="0">
            <a:spAutoFit/>
          </a:bodyPr>
          <a:lstStyle/>
          <a:p>
            <a:r>
              <a:rPr lang="en-GB" sz="2000" b="1" dirty="0" smtClean="0">
                <a:solidFill>
                  <a:srgbClr val="800080"/>
                </a:solidFill>
              </a:rPr>
              <a:t>Define the topic and terms</a:t>
            </a:r>
          </a:p>
          <a:p>
            <a:pPr marL="285750" indent="-285750">
              <a:buFont typeface="Arial" pitchFamily="34" charset="0"/>
              <a:buChar char="•"/>
            </a:pPr>
            <a:r>
              <a:rPr lang="en-GB" dirty="0" smtClean="0"/>
              <a:t>e.g. a geographical area, a material a period of time</a:t>
            </a:r>
          </a:p>
          <a:p>
            <a:pPr marL="285750" indent="-285750">
              <a:buFont typeface="Arial" pitchFamily="34" charset="0"/>
              <a:buChar char="•"/>
            </a:pPr>
            <a:r>
              <a:rPr lang="en-GB" dirty="0" smtClean="0"/>
              <a:t>There may be a number of interpretations of your topic, make it clear to the reader what you are studying</a:t>
            </a:r>
          </a:p>
          <a:p>
            <a:endParaRPr lang="en-GB" sz="2000" b="1" dirty="0" smtClean="0">
              <a:solidFill>
                <a:srgbClr val="800080"/>
              </a:solidFill>
            </a:endParaRPr>
          </a:p>
          <a:p>
            <a:endParaRPr lang="en-GB" sz="2000" b="1" dirty="0" smtClean="0">
              <a:solidFill>
                <a:srgbClr val="800080"/>
              </a:solidFill>
            </a:endParaRPr>
          </a:p>
        </p:txBody>
      </p:sp>
      <p:sp>
        <p:nvSpPr>
          <p:cNvPr id="6" name="TextBox 5"/>
          <p:cNvSpPr txBox="1"/>
          <p:nvPr/>
        </p:nvSpPr>
        <p:spPr>
          <a:xfrm>
            <a:off x="817740" y="4869160"/>
            <a:ext cx="8064896" cy="1261884"/>
          </a:xfrm>
          <a:prstGeom prst="rect">
            <a:avLst/>
          </a:prstGeom>
          <a:noFill/>
        </p:spPr>
        <p:txBody>
          <a:bodyPr wrap="square" rtlCol="0">
            <a:spAutoFit/>
          </a:bodyPr>
          <a:lstStyle/>
          <a:p>
            <a:r>
              <a:rPr lang="en-GB" sz="2000" b="1" dirty="0" smtClean="0">
                <a:solidFill>
                  <a:srgbClr val="800080"/>
                </a:solidFill>
              </a:rPr>
              <a:t>Structure</a:t>
            </a:r>
          </a:p>
          <a:p>
            <a:pPr marL="285750" indent="-285750">
              <a:buFont typeface="Arial" pitchFamily="34" charset="0"/>
              <a:buChar char="•"/>
            </a:pPr>
            <a:r>
              <a:rPr lang="en-GB" dirty="0" smtClean="0"/>
              <a:t>How are you going to structure your report to show your research and findings?</a:t>
            </a:r>
          </a:p>
          <a:p>
            <a:endParaRPr lang="en-GB" sz="2000" b="1" dirty="0" smtClean="0">
              <a:solidFill>
                <a:srgbClr val="800080"/>
              </a:solidFill>
            </a:endParaRPr>
          </a:p>
        </p:txBody>
      </p:sp>
    </p:spTree>
    <p:extLst>
      <p:ext uri="{BB962C8B-B14F-4D97-AF65-F5344CB8AC3E}">
        <p14:creationId xmlns:p14="http://schemas.microsoft.com/office/powerpoint/2010/main" val="20100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7" y="260648"/>
            <a:ext cx="6264696" cy="646331"/>
          </a:xfrm>
          <a:prstGeom prst="rect">
            <a:avLst/>
          </a:prstGeom>
          <a:noFill/>
        </p:spPr>
        <p:txBody>
          <a:bodyPr wrap="square" rtlCol="0">
            <a:spAutoFit/>
          </a:bodyPr>
          <a:lstStyle/>
          <a:p>
            <a:pPr algn="ctr"/>
            <a:r>
              <a:rPr lang="en-GB" sz="3600" b="1" dirty="0" smtClean="0">
                <a:solidFill>
                  <a:srgbClr val="800080"/>
                </a:solidFill>
              </a:rPr>
              <a:t>Activity</a:t>
            </a:r>
            <a:endParaRPr lang="en-GB" sz="3600" b="1" dirty="0">
              <a:solidFill>
                <a:srgbClr val="800080"/>
              </a:solidFill>
            </a:endParaRPr>
          </a:p>
        </p:txBody>
      </p:sp>
      <p:sp>
        <p:nvSpPr>
          <p:cNvPr id="3" name="TextBox 2"/>
          <p:cNvSpPr txBox="1"/>
          <p:nvPr/>
        </p:nvSpPr>
        <p:spPr>
          <a:xfrm>
            <a:off x="323528" y="1124744"/>
            <a:ext cx="8280920" cy="646331"/>
          </a:xfrm>
          <a:prstGeom prst="rect">
            <a:avLst/>
          </a:prstGeom>
          <a:noFill/>
        </p:spPr>
        <p:txBody>
          <a:bodyPr wrap="square" rtlCol="0">
            <a:spAutoFit/>
          </a:bodyPr>
          <a:lstStyle/>
          <a:p>
            <a:r>
              <a:rPr lang="en-GB" dirty="0" smtClean="0"/>
              <a:t>Talking to others about your project and asking questions can be a really helpful way of learning how to communicate what your topic is. </a:t>
            </a:r>
            <a:endParaRPr lang="en-GB" dirty="0"/>
          </a:p>
        </p:txBody>
      </p:sp>
      <p:sp>
        <p:nvSpPr>
          <p:cNvPr id="4" name="TextBox 3"/>
          <p:cNvSpPr txBox="1"/>
          <p:nvPr/>
        </p:nvSpPr>
        <p:spPr>
          <a:xfrm>
            <a:off x="755576" y="2204864"/>
            <a:ext cx="6912768" cy="677108"/>
          </a:xfrm>
          <a:prstGeom prst="rect">
            <a:avLst/>
          </a:prstGeom>
          <a:noFill/>
        </p:spPr>
        <p:txBody>
          <a:bodyPr wrap="square" rtlCol="0">
            <a:spAutoFit/>
          </a:bodyPr>
          <a:lstStyle/>
          <a:p>
            <a:r>
              <a:rPr lang="en-GB" sz="2000" b="1" dirty="0" smtClean="0">
                <a:solidFill>
                  <a:srgbClr val="800080"/>
                </a:solidFill>
              </a:rPr>
              <a:t>Describe your topic/aim.</a:t>
            </a:r>
          </a:p>
          <a:p>
            <a:r>
              <a:rPr lang="en-GB" dirty="0" smtClean="0"/>
              <a:t>Write one or two sentences about your topic</a:t>
            </a:r>
            <a:endParaRPr lang="en-GB" dirty="0"/>
          </a:p>
        </p:txBody>
      </p:sp>
      <p:sp>
        <p:nvSpPr>
          <p:cNvPr id="5" name="TextBox 4"/>
          <p:cNvSpPr txBox="1"/>
          <p:nvPr/>
        </p:nvSpPr>
        <p:spPr>
          <a:xfrm>
            <a:off x="755576" y="3137021"/>
            <a:ext cx="6912768" cy="1508105"/>
          </a:xfrm>
          <a:prstGeom prst="rect">
            <a:avLst/>
          </a:prstGeom>
          <a:noFill/>
        </p:spPr>
        <p:txBody>
          <a:bodyPr wrap="square" rtlCol="0">
            <a:spAutoFit/>
          </a:bodyPr>
          <a:lstStyle/>
          <a:p>
            <a:r>
              <a:rPr lang="en-GB" sz="2000" b="1" dirty="0" smtClean="0">
                <a:solidFill>
                  <a:srgbClr val="800080"/>
                </a:solidFill>
              </a:rPr>
              <a:t>Define your topic</a:t>
            </a:r>
          </a:p>
          <a:p>
            <a:r>
              <a:rPr lang="en-GB" dirty="0" smtClean="0"/>
              <a:t>In small groups take turns to read out your sentence, ask questions about each others topic, ask them to define terms – e.g. what do you mean by…, how would you define…</a:t>
            </a:r>
            <a:endParaRPr lang="en-GB" dirty="0"/>
          </a:p>
        </p:txBody>
      </p:sp>
      <p:pic>
        <p:nvPicPr>
          <p:cNvPr id="3074" name="Picture 2" descr="Image result for 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820" y="4652955"/>
            <a:ext cx="5400360" cy="220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8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6" y="260648"/>
            <a:ext cx="6840761" cy="1200329"/>
          </a:xfrm>
          <a:prstGeom prst="rect">
            <a:avLst/>
          </a:prstGeom>
          <a:noFill/>
        </p:spPr>
        <p:txBody>
          <a:bodyPr wrap="square" rtlCol="0">
            <a:spAutoFit/>
          </a:bodyPr>
          <a:lstStyle/>
          <a:p>
            <a:pPr algn="ctr"/>
            <a:r>
              <a:rPr lang="en-GB" sz="3600" b="1" dirty="0" smtClean="0">
                <a:solidFill>
                  <a:srgbClr val="800080"/>
                </a:solidFill>
              </a:rPr>
              <a:t>Methodology/</a:t>
            </a:r>
          </a:p>
          <a:p>
            <a:pPr algn="ctr"/>
            <a:r>
              <a:rPr lang="en-GB" sz="3600" b="1" dirty="0" smtClean="0">
                <a:solidFill>
                  <a:srgbClr val="800080"/>
                </a:solidFill>
              </a:rPr>
              <a:t>Investigation technique</a:t>
            </a:r>
            <a:endParaRPr lang="en-GB" sz="3600" b="1" dirty="0">
              <a:solidFill>
                <a:srgbClr val="800080"/>
              </a:solidFill>
            </a:endParaRPr>
          </a:p>
        </p:txBody>
      </p:sp>
      <p:pic>
        <p:nvPicPr>
          <p:cNvPr id="5122" name="Picture 2" descr="Image result for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43" y="3619499"/>
            <a:ext cx="2714625"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1628800"/>
            <a:ext cx="7488832" cy="4093428"/>
          </a:xfrm>
          <a:prstGeom prst="rect">
            <a:avLst/>
          </a:prstGeom>
          <a:noFill/>
        </p:spPr>
        <p:txBody>
          <a:bodyPr wrap="square" rtlCol="0">
            <a:spAutoFit/>
          </a:bodyPr>
          <a:lstStyle/>
          <a:p>
            <a:pPr marL="285750" indent="-285750">
              <a:buFont typeface="Arial" pitchFamily="34" charset="0"/>
              <a:buChar char="•"/>
            </a:pPr>
            <a:r>
              <a:rPr lang="en-GB" sz="2000" dirty="0" smtClean="0"/>
              <a:t>The reader needs to know how you carried out your investigation or how you created something</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You might discuss a physical process such as an experiment or survey, or you might discuss a creative process such as creative writing or filming.</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It is helpful to break it down into steps to explain </a:t>
            </a:r>
          </a:p>
          <a:p>
            <a:r>
              <a:rPr lang="en-GB" sz="2000" dirty="0"/>
              <a:t> </a:t>
            </a:r>
            <a:r>
              <a:rPr lang="en-GB" sz="2000" dirty="0" smtClean="0"/>
              <a:t>  how and why you made decisions about </a:t>
            </a:r>
          </a:p>
          <a:p>
            <a:r>
              <a:rPr lang="en-GB" sz="2000" dirty="0" smtClean="0"/>
              <a:t>   what to do next.</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Use your reflective diary to help you </a:t>
            </a:r>
          </a:p>
          <a:p>
            <a:r>
              <a:rPr lang="en-GB" sz="2000" dirty="0" smtClean="0"/>
              <a:t>   document this. </a:t>
            </a:r>
            <a:endParaRPr lang="en-GB" sz="2000" dirty="0"/>
          </a:p>
        </p:txBody>
      </p:sp>
    </p:spTree>
    <p:extLst>
      <p:ext uri="{BB962C8B-B14F-4D97-AF65-F5344CB8AC3E}">
        <p14:creationId xmlns:p14="http://schemas.microsoft.com/office/powerpoint/2010/main" val="2982356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6" y="260648"/>
            <a:ext cx="6840761" cy="646331"/>
          </a:xfrm>
          <a:prstGeom prst="rect">
            <a:avLst/>
          </a:prstGeom>
          <a:noFill/>
        </p:spPr>
        <p:txBody>
          <a:bodyPr wrap="square" rtlCol="0">
            <a:spAutoFit/>
          </a:bodyPr>
          <a:lstStyle/>
          <a:p>
            <a:pPr algn="ctr"/>
            <a:r>
              <a:rPr lang="en-GB" sz="3600" b="1" dirty="0" smtClean="0">
                <a:solidFill>
                  <a:srgbClr val="800080"/>
                </a:solidFill>
              </a:rPr>
              <a:t>Findings and Discussions</a:t>
            </a:r>
            <a:endParaRPr lang="en-GB" sz="3600" b="1" dirty="0">
              <a:solidFill>
                <a:srgbClr val="800080"/>
              </a:solidFill>
            </a:endParaRPr>
          </a:p>
        </p:txBody>
      </p:sp>
      <p:pic>
        <p:nvPicPr>
          <p:cNvPr id="6146" name="Picture 2" descr="Image result for exams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4381500" cy="4381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7463" y="1167155"/>
            <a:ext cx="4392487" cy="5016758"/>
          </a:xfrm>
          <a:prstGeom prst="rect">
            <a:avLst/>
          </a:prstGeom>
          <a:noFill/>
        </p:spPr>
        <p:txBody>
          <a:bodyPr wrap="square" rtlCol="0">
            <a:spAutoFit/>
          </a:bodyPr>
          <a:lstStyle/>
          <a:p>
            <a:pPr marL="342900" indent="-342900">
              <a:buFont typeface="Arial" pitchFamily="34" charset="0"/>
              <a:buChar char="•"/>
            </a:pPr>
            <a:r>
              <a:rPr lang="en-GB" sz="2000" dirty="0" smtClean="0"/>
              <a:t>It can sometimes feel overwhelming when you start trying to write up your findings.</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Sometimes you feel like you’ve got too much information, it can feel jumbled and you might not know where to start. </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Try some of these techniques to see if they can help you establish a structure and an argument that will help you build to your conclusion</a:t>
            </a:r>
            <a:endParaRPr lang="en-GB" sz="2000" dirty="0"/>
          </a:p>
        </p:txBody>
      </p:sp>
    </p:spTree>
    <p:extLst>
      <p:ext uri="{BB962C8B-B14F-4D97-AF65-F5344CB8AC3E}">
        <p14:creationId xmlns:p14="http://schemas.microsoft.com/office/powerpoint/2010/main" val="143448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6" y="260648"/>
            <a:ext cx="6840761" cy="646331"/>
          </a:xfrm>
          <a:prstGeom prst="rect">
            <a:avLst/>
          </a:prstGeom>
          <a:noFill/>
        </p:spPr>
        <p:txBody>
          <a:bodyPr wrap="square" rtlCol="0">
            <a:spAutoFit/>
          </a:bodyPr>
          <a:lstStyle/>
          <a:p>
            <a:pPr algn="ctr"/>
            <a:r>
              <a:rPr lang="en-GB" sz="3600" b="1" dirty="0" smtClean="0">
                <a:solidFill>
                  <a:srgbClr val="800080"/>
                </a:solidFill>
              </a:rPr>
              <a:t>Findings and Discussions</a:t>
            </a:r>
            <a:endParaRPr lang="en-GB" sz="3600" b="1" dirty="0">
              <a:solidFill>
                <a:srgbClr val="800080"/>
              </a:solidFill>
            </a:endParaRPr>
          </a:p>
        </p:txBody>
      </p:sp>
      <p:sp>
        <p:nvSpPr>
          <p:cNvPr id="4" name="TextBox 3"/>
          <p:cNvSpPr txBox="1"/>
          <p:nvPr/>
        </p:nvSpPr>
        <p:spPr>
          <a:xfrm>
            <a:off x="467544" y="1052736"/>
            <a:ext cx="8280920" cy="5724644"/>
          </a:xfrm>
          <a:prstGeom prst="rect">
            <a:avLst/>
          </a:prstGeom>
          <a:noFill/>
        </p:spPr>
        <p:txBody>
          <a:bodyPr wrap="square" rtlCol="0">
            <a:spAutoFit/>
          </a:bodyPr>
          <a:lstStyle/>
          <a:p>
            <a:r>
              <a:rPr lang="en-GB" sz="2400" b="1" dirty="0" smtClean="0">
                <a:solidFill>
                  <a:srgbClr val="800080"/>
                </a:solidFill>
              </a:rPr>
              <a:t>Sort your sources and discussion points</a:t>
            </a:r>
          </a:p>
          <a:p>
            <a:pPr marL="285750" indent="-285750">
              <a:buFont typeface="Arial" pitchFamily="34" charset="0"/>
              <a:buChar char="•"/>
            </a:pPr>
            <a:endParaRPr lang="en-GB" dirty="0"/>
          </a:p>
          <a:p>
            <a:pPr marL="285750" indent="-285750">
              <a:buFont typeface="Arial" pitchFamily="34" charset="0"/>
              <a:buChar char="•"/>
            </a:pPr>
            <a:r>
              <a:rPr lang="en-GB" dirty="0" smtClean="0"/>
              <a:t>Without worrying about an order write each of your discussion points on post-it notes or scraps of paper. </a:t>
            </a:r>
          </a:p>
          <a:p>
            <a:pPr marL="285750" indent="-285750">
              <a:buFont typeface="Arial" pitchFamily="34" charset="0"/>
              <a:buChar char="•"/>
            </a:pPr>
            <a:endParaRPr lang="en-GB" dirty="0"/>
          </a:p>
          <a:p>
            <a:pPr marL="285750" indent="-285750">
              <a:buFont typeface="Arial" pitchFamily="34" charset="0"/>
              <a:buChar char="•"/>
            </a:pPr>
            <a:r>
              <a:rPr lang="en-GB" dirty="0" smtClean="0"/>
              <a:t>Sort these post-it notes into ‘For’ and ‘Against’ your argument. Some might lie in between.</a:t>
            </a:r>
          </a:p>
          <a:p>
            <a:pPr marL="285750" indent="-285750">
              <a:buFont typeface="Arial" pitchFamily="34" charset="0"/>
              <a:buChar char="•"/>
            </a:pPr>
            <a:endParaRPr lang="en-GB" dirty="0" smtClean="0"/>
          </a:p>
          <a:p>
            <a:pPr marL="285750" indent="-285750">
              <a:buFont typeface="Arial" pitchFamily="34" charset="0"/>
              <a:buChar char="•"/>
            </a:pPr>
            <a:r>
              <a:rPr lang="en-GB" dirty="0" smtClean="0"/>
              <a:t>Are there any points that naturally lead on from one another, or does one point nicely counter another?  </a:t>
            </a:r>
            <a:r>
              <a:rPr lang="en-GB" dirty="0"/>
              <a:t>D</a:t>
            </a:r>
            <a:r>
              <a:rPr lang="en-GB" smtClean="0"/>
              <a:t>raw </a:t>
            </a:r>
            <a:r>
              <a:rPr lang="en-GB" dirty="0" smtClean="0"/>
              <a:t>arrows between the ones that link.</a:t>
            </a:r>
          </a:p>
          <a:p>
            <a:pPr marL="285750" indent="-285750">
              <a:buFont typeface="Arial" pitchFamily="34" charset="0"/>
              <a:buChar char="•"/>
            </a:pPr>
            <a:endParaRPr lang="en-GB" dirty="0"/>
          </a:p>
          <a:p>
            <a:pPr marL="285750" indent="-285750">
              <a:buFont typeface="Arial" pitchFamily="34" charset="0"/>
              <a:buChar char="•"/>
            </a:pPr>
            <a:r>
              <a:rPr lang="en-GB" dirty="0" smtClean="0"/>
              <a:t>The next step is to think about the journey of your argument, what point lends itself to a starting point? Reorder your post its to create the structure of your argument.</a:t>
            </a:r>
          </a:p>
          <a:p>
            <a:pPr marL="285750" indent="-285750">
              <a:buFont typeface="Arial" pitchFamily="34" charset="0"/>
              <a:buChar char="•"/>
            </a:pPr>
            <a:endParaRPr lang="en-GB" dirty="0"/>
          </a:p>
          <a:p>
            <a:pPr marL="285750" indent="-285750">
              <a:buFont typeface="Arial" pitchFamily="34" charset="0"/>
              <a:buChar char="•"/>
            </a:pPr>
            <a:r>
              <a:rPr lang="en-GB" dirty="0" smtClean="0"/>
              <a:t>Put in the sources that support each point, think about how you will present them – quotes, paraphrases, charts, diagrams, pictures, videos etc. </a:t>
            </a:r>
            <a:endParaRPr lang="en-GB" dirty="0"/>
          </a:p>
          <a:p>
            <a:endParaRPr lang="en-GB" dirty="0"/>
          </a:p>
        </p:txBody>
      </p:sp>
    </p:spTree>
    <p:extLst>
      <p:ext uri="{BB962C8B-B14F-4D97-AF65-F5344CB8AC3E}">
        <p14:creationId xmlns:p14="http://schemas.microsoft.com/office/powerpoint/2010/main" val="17710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619" y="260648"/>
            <a:ext cx="6840761" cy="646331"/>
          </a:xfrm>
          <a:prstGeom prst="rect">
            <a:avLst/>
          </a:prstGeom>
          <a:noFill/>
        </p:spPr>
        <p:txBody>
          <a:bodyPr wrap="square" rtlCol="0">
            <a:spAutoFit/>
          </a:bodyPr>
          <a:lstStyle/>
          <a:p>
            <a:pPr algn="ctr"/>
            <a:r>
              <a:rPr lang="en-GB" sz="3600" b="1" dirty="0" smtClean="0">
                <a:solidFill>
                  <a:srgbClr val="800080"/>
                </a:solidFill>
              </a:rPr>
              <a:t>Writing Tips</a:t>
            </a:r>
            <a:endParaRPr lang="en-GB" sz="3600" b="1" dirty="0">
              <a:solidFill>
                <a:srgbClr val="800080"/>
              </a:solidFill>
            </a:endParaRPr>
          </a:p>
        </p:txBody>
      </p:sp>
      <p:sp>
        <p:nvSpPr>
          <p:cNvPr id="3" name="TextBox 2"/>
          <p:cNvSpPr txBox="1"/>
          <p:nvPr/>
        </p:nvSpPr>
        <p:spPr>
          <a:xfrm>
            <a:off x="251521" y="1081020"/>
            <a:ext cx="8712966" cy="2308324"/>
          </a:xfrm>
          <a:prstGeom prst="rect">
            <a:avLst/>
          </a:prstGeom>
          <a:noFill/>
        </p:spPr>
        <p:txBody>
          <a:bodyPr wrap="square" rtlCol="0">
            <a:spAutoFit/>
          </a:bodyPr>
          <a:lstStyle/>
          <a:p>
            <a:r>
              <a:rPr lang="en-GB" dirty="0" smtClean="0"/>
              <a:t>Make sure you remember to include your own opinion. </a:t>
            </a:r>
          </a:p>
          <a:p>
            <a:endParaRPr lang="en-GB" dirty="0"/>
          </a:p>
          <a:p>
            <a:r>
              <a:rPr lang="en-GB" dirty="0" smtClean="0"/>
              <a:t>Keep it balanced – to create a credible piece of work you need to show you understand different opinions and where your work sits within the field/area</a:t>
            </a:r>
          </a:p>
          <a:p>
            <a:endParaRPr lang="en-GB" dirty="0"/>
          </a:p>
          <a:p>
            <a:r>
              <a:rPr lang="en-GB" b="1" dirty="0" smtClean="0">
                <a:solidFill>
                  <a:srgbClr val="800080"/>
                </a:solidFill>
              </a:rPr>
              <a:t>How to write a good paragraph</a:t>
            </a:r>
          </a:p>
          <a:p>
            <a:endParaRPr lang="en-GB" dirty="0"/>
          </a:p>
        </p:txBody>
      </p:sp>
      <p:sp>
        <p:nvSpPr>
          <p:cNvPr id="9" name="TextBox 8"/>
          <p:cNvSpPr txBox="1"/>
          <p:nvPr/>
        </p:nvSpPr>
        <p:spPr>
          <a:xfrm>
            <a:off x="3059832" y="3429000"/>
            <a:ext cx="2376264" cy="369332"/>
          </a:xfrm>
          <a:prstGeom prst="rect">
            <a:avLst/>
          </a:prstGeom>
          <a:noFill/>
        </p:spPr>
        <p:txBody>
          <a:bodyPr wrap="square" rtlCol="0">
            <a:spAutoFit/>
          </a:bodyPr>
          <a:lstStyle/>
          <a:p>
            <a:r>
              <a:rPr lang="en-GB" dirty="0" smtClean="0"/>
              <a:t>Outline your point</a:t>
            </a:r>
            <a:endParaRPr lang="en-GB" dirty="0"/>
          </a:p>
        </p:txBody>
      </p:sp>
      <p:sp>
        <p:nvSpPr>
          <p:cNvPr id="10" name="TextBox 9"/>
          <p:cNvSpPr txBox="1"/>
          <p:nvPr/>
        </p:nvSpPr>
        <p:spPr>
          <a:xfrm>
            <a:off x="5711055" y="4908969"/>
            <a:ext cx="2376264" cy="369332"/>
          </a:xfrm>
          <a:prstGeom prst="rect">
            <a:avLst/>
          </a:prstGeom>
          <a:noFill/>
        </p:spPr>
        <p:txBody>
          <a:bodyPr wrap="square" rtlCol="0">
            <a:spAutoFit/>
          </a:bodyPr>
          <a:lstStyle/>
          <a:p>
            <a:r>
              <a:rPr lang="en-GB" dirty="0" smtClean="0"/>
              <a:t>Present evidence</a:t>
            </a:r>
            <a:endParaRPr lang="en-GB" dirty="0"/>
          </a:p>
        </p:txBody>
      </p:sp>
      <p:sp>
        <p:nvSpPr>
          <p:cNvPr id="11" name="TextBox 10"/>
          <p:cNvSpPr txBox="1"/>
          <p:nvPr/>
        </p:nvSpPr>
        <p:spPr>
          <a:xfrm>
            <a:off x="3383867" y="5937424"/>
            <a:ext cx="2376264" cy="646331"/>
          </a:xfrm>
          <a:prstGeom prst="rect">
            <a:avLst/>
          </a:prstGeom>
          <a:noFill/>
        </p:spPr>
        <p:txBody>
          <a:bodyPr wrap="square" rtlCol="0">
            <a:spAutoFit/>
          </a:bodyPr>
          <a:lstStyle/>
          <a:p>
            <a:r>
              <a:rPr lang="en-GB" dirty="0" smtClean="0"/>
              <a:t>Link back to question</a:t>
            </a:r>
            <a:endParaRPr lang="en-GB" dirty="0"/>
          </a:p>
        </p:txBody>
      </p:sp>
      <p:sp>
        <p:nvSpPr>
          <p:cNvPr id="12" name="TextBox 11"/>
          <p:cNvSpPr txBox="1"/>
          <p:nvPr/>
        </p:nvSpPr>
        <p:spPr>
          <a:xfrm>
            <a:off x="722413" y="4770469"/>
            <a:ext cx="2376264" cy="646331"/>
          </a:xfrm>
          <a:prstGeom prst="rect">
            <a:avLst/>
          </a:prstGeom>
          <a:noFill/>
        </p:spPr>
        <p:txBody>
          <a:bodyPr wrap="square" rtlCol="0">
            <a:spAutoFit/>
          </a:bodyPr>
          <a:lstStyle/>
          <a:p>
            <a:r>
              <a:rPr lang="en-GB" dirty="0" smtClean="0"/>
              <a:t>Link to next paragraph</a:t>
            </a:r>
            <a:endParaRPr lang="en-GB" dirty="0"/>
          </a:p>
        </p:txBody>
      </p:sp>
      <p:pic>
        <p:nvPicPr>
          <p:cNvPr id="13" name="Picture 6" descr="Image result for writing"/>
          <p:cNvPicPr>
            <a:picLocks noChangeAspect="1" noChangeArrowheads="1"/>
          </p:cNvPicPr>
          <p:nvPr/>
        </p:nvPicPr>
        <p:blipFill rotWithShape="1">
          <a:blip r:embed="rId2">
            <a:extLst>
              <a:ext uri="{28A0092B-C50C-407E-A947-70E740481C1C}">
                <a14:useLocalDpi xmlns:a14="http://schemas.microsoft.com/office/drawing/2010/main" val="0"/>
              </a:ext>
            </a:extLst>
          </a:blip>
          <a:srcRect r="4640"/>
          <a:stretch/>
        </p:blipFill>
        <p:spPr bwMode="auto">
          <a:xfrm>
            <a:off x="3383868" y="3823492"/>
            <a:ext cx="1413297" cy="15567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zyssge2\AppData\Local\Microsoft\Windows\Temporary Internet Files\Content.IE5\4WHP8H6P\1024px-Uploadform_arrow.svg[1].png"/>
          <p:cNvPicPr>
            <a:picLocks noChangeAspect="1" noChangeArrowheads="1"/>
          </p:cNvPicPr>
          <p:nvPr/>
        </p:nvPicPr>
        <p:blipFill>
          <a:blip r:embed="rId3" cstate="print">
            <a:duotone>
              <a:prstClr val="black"/>
              <a:srgbClr val="800080">
                <a:tint val="45000"/>
                <a:satMod val="400000"/>
              </a:srgbClr>
            </a:duotone>
            <a:extLst>
              <a:ext uri="{28A0092B-C50C-407E-A947-70E740481C1C}">
                <a14:useLocalDpi xmlns:a14="http://schemas.microsoft.com/office/drawing/2010/main" val="0"/>
              </a:ext>
            </a:extLst>
          </a:blip>
          <a:srcRect/>
          <a:stretch>
            <a:fillRect/>
          </a:stretch>
        </p:blipFill>
        <p:spPr bwMode="auto">
          <a:xfrm>
            <a:off x="5580112" y="5398766"/>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mzyssge2\AppData\Local\Microsoft\Windows\Temporary Internet Files\Content.IE5\4WHP8H6P\1024px-Uploadform_arrow.svg[1].png"/>
          <p:cNvPicPr>
            <a:picLocks noChangeAspect="1" noChangeArrowheads="1"/>
          </p:cNvPicPr>
          <p:nvPr/>
        </p:nvPicPr>
        <p:blipFill>
          <a:blip r:embed="rId3" cstate="print">
            <a:duotone>
              <a:prstClr val="black"/>
              <a:srgbClr val="800080">
                <a:tint val="45000"/>
                <a:satMod val="400000"/>
              </a:srgbClr>
            </a:duotone>
            <a:extLst>
              <a:ext uri="{28A0092B-C50C-407E-A947-70E740481C1C}">
                <a14:useLocalDpi xmlns:a14="http://schemas.microsoft.com/office/drawing/2010/main" val="0"/>
              </a:ext>
            </a:extLst>
          </a:blip>
          <a:srcRect/>
          <a:stretch>
            <a:fillRect/>
          </a:stretch>
        </p:blipFill>
        <p:spPr bwMode="auto">
          <a:xfrm rot="3544404">
            <a:off x="1736995" y="5524186"/>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zyssge2\AppData\Local\Microsoft\Windows\Temporary Internet Files\Content.IE5\4WHP8H6P\1024px-Uploadform_arrow.svg[1].png"/>
          <p:cNvPicPr>
            <a:picLocks noChangeAspect="1" noChangeArrowheads="1"/>
          </p:cNvPicPr>
          <p:nvPr/>
        </p:nvPicPr>
        <p:blipFill>
          <a:blip r:embed="rId3" cstate="print">
            <a:duotone>
              <a:prstClr val="black"/>
              <a:srgbClr val="800080">
                <a:tint val="45000"/>
                <a:satMod val="400000"/>
              </a:srgbClr>
            </a:duotone>
            <a:extLst>
              <a:ext uri="{28A0092B-C50C-407E-A947-70E740481C1C}">
                <a14:useLocalDpi xmlns:a14="http://schemas.microsoft.com/office/drawing/2010/main" val="0"/>
              </a:ext>
            </a:extLst>
          </a:blip>
          <a:srcRect/>
          <a:stretch>
            <a:fillRect/>
          </a:stretch>
        </p:blipFill>
        <p:spPr bwMode="auto">
          <a:xfrm rot="10800000">
            <a:off x="1726016" y="3376749"/>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mzyssge2\AppData\Local\Microsoft\Windows\Temporary Internet Files\Content.IE5\4WHP8H6P\1024px-Uploadform_arrow.svg[1].png"/>
          <p:cNvPicPr>
            <a:picLocks noChangeAspect="1" noChangeArrowheads="1"/>
          </p:cNvPicPr>
          <p:nvPr/>
        </p:nvPicPr>
        <p:blipFill>
          <a:blip r:embed="rId3" cstate="print">
            <a:duotone>
              <a:prstClr val="black"/>
              <a:srgbClr val="800080">
                <a:tint val="45000"/>
                <a:satMod val="400000"/>
              </a:srgbClr>
            </a:duotone>
            <a:extLst>
              <a:ext uri="{28A0092B-C50C-407E-A947-70E740481C1C}">
                <a14:useLocalDpi xmlns:a14="http://schemas.microsoft.com/office/drawing/2010/main" val="0"/>
              </a:ext>
            </a:extLst>
          </a:blip>
          <a:srcRect/>
          <a:stretch>
            <a:fillRect/>
          </a:stretch>
        </p:blipFill>
        <p:spPr bwMode="auto">
          <a:xfrm rot="16042554">
            <a:off x="5749285" y="3414502"/>
            <a:ext cx="1124744"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8114</TotalTime>
  <Words>1386</Words>
  <Application>Microsoft Office PowerPoint</Application>
  <PresentationFormat>On-screen Show (4:3)</PresentationFormat>
  <Paragraphs>163</Paragraphs>
  <Slides>11</Slides>
  <Notes>8</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3_Custom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Rosalyn Webster</cp:lastModifiedBy>
  <cp:revision>397</cp:revision>
  <cp:lastPrinted>2013-10-24T11:57:14Z</cp:lastPrinted>
  <dcterms:created xsi:type="dcterms:W3CDTF">2005-12-07T22:19:31Z</dcterms:created>
  <dcterms:modified xsi:type="dcterms:W3CDTF">2017-01-12T10:59:24Z</dcterms:modified>
</cp:coreProperties>
</file>