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317" r:id="rId2"/>
    <p:sldId id="258" r:id="rId3"/>
    <p:sldId id="264" r:id="rId4"/>
    <p:sldId id="265" r:id="rId5"/>
    <p:sldId id="257" r:id="rId6"/>
    <p:sldId id="293" r:id="rId7"/>
    <p:sldId id="294" r:id="rId8"/>
    <p:sldId id="295" r:id="rId9"/>
    <p:sldId id="296" r:id="rId10"/>
    <p:sldId id="297" r:id="rId11"/>
    <p:sldId id="298" r:id="rId12"/>
    <p:sldId id="299" r:id="rId13"/>
    <p:sldId id="300" r:id="rId14"/>
    <p:sldId id="301" r:id="rId15"/>
    <p:sldId id="302" r:id="rId16"/>
    <p:sldId id="303" r:id="rId17"/>
    <p:sldId id="304" r:id="rId18"/>
    <p:sldId id="305" r:id="rId19"/>
    <p:sldId id="306" r:id="rId20"/>
    <p:sldId id="307" r:id="rId21"/>
    <p:sldId id="308" r:id="rId22"/>
    <p:sldId id="309" r:id="rId23"/>
    <p:sldId id="310" r:id="rId24"/>
    <p:sldId id="311" r:id="rId25"/>
    <p:sldId id="312" r:id="rId26"/>
    <p:sldId id="313" r:id="rId27"/>
    <p:sldId id="285" r:id="rId28"/>
    <p:sldId id="286" r:id="rId29"/>
    <p:sldId id="31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0092"/>
    <a:srgbClr val="8C3FC5"/>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45" autoAdjust="0"/>
    <p:restoredTop sz="89820" autoAdjust="0"/>
  </p:normalViewPr>
  <p:slideViewPr>
    <p:cSldViewPr snapToGrid="0">
      <p:cViewPr varScale="1">
        <p:scale>
          <a:sx n="74" d="100"/>
          <a:sy n="74" d="100"/>
        </p:scale>
        <p:origin x="87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DB7D03-869A-495E-BD6B-89B165DC63CC}" type="datetimeFigureOut">
              <a:rPr lang="en-GB" smtClean="0"/>
              <a:t>08/08/2025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EE7B33-34E2-48BB-969F-C77831C6FE52}" type="slidenum">
              <a:rPr lang="en-GB" smtClean="0"/>
              <a:t>‹#›</a:t>
            </a:fld>
            <a:endParaRPr lang="en-GB"/>
          </a:p>
        </p:txBody>
      </p:sp>
    </p:spTree>
    <p:extLst>
      <p:ext uri="{BB962C8B-B14F-4D97-AF65-F5344CB8AC3E}">
        <p14:creationId xmlns:p14="http://schemas.microsoft.com/office/powerpoint/2010/main" val="1600032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5</a:t>
            </a:fld>
            <a:endParaRPr lang="en-GB"/>
          </a:p>
        </p:txBody>
      </p:sp>
    </p:spTree>
    <p:extLst>
      <p:ext uri="{BB962C8B-B14F-4D97-AF65-F5344CB8AC3E}">
        <p14:creationId xmlns:p14="http://schemas.microsoft.com/office/powerpoint/2010/main" val="35567899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17</a:t>
            </a:fld>
            <a:endParaRPr lang="en-GB"/>
          </a:p>
        </p:txBody>
      </p:sp>
    </p:spTree>
    <p:extLst>
      <p:ext uri="{BB962C8B-B14F-4D97-AF65-F5344CB8AC3E}">
        <p14:creationId xmlns:p14="http://schemas.microsoft.com/office/powerpoint/2010/main" val="17390028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18</a:t>
            </a:fld>
            <a:endParaRPr lang="en-GB"/>
          </a:p>
        </p:txBody>
      </p:sp>
    </p:spTree>
    <p:extLst>
      <p:ext uri="{BB962C8B-B14F-4D97-AF65-F5344CB8AC3E}">
        <p14:creationId xmlns:p14="http://schemas.microsoft.com/office/powerpoint/2010/main" val="3042176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19</a:t>
            </a:fld>
            <a:endParaRPr lang="en-GB"/>
          </a:p>
        </p:txBody>
      </p:sp>
    </p:spTree>
    <p:extLst>
      <p:ext uri="{BB962C8B-B14F-4D97-AF65-F5344CB8AC3E}">
        <p14:creationId xmlns:p14="http://schemas.microsoft.com/office/powerpoint/2010/main" val="17909289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20</a:t>
            </a:fld>
            <a:endParaRPr lang="en-GB"/>
          </a:p>
        </p:txBody>
      </p:sp>
    </p:spTree>
    <p:extLst>
      <p:ext uri="{BB962C8B-B14F-4D97-AF65-F5344CB8AC3E}">
        <p14:creationId xmlns:p14="http://schemas.microsoft.com/office/powerpoint/2010/main" val="11330037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24</a:t>
            </a:fld>
            <a:endParaRPr lang="en-GB"/>
          </a:p>
        </p:txBody>
      </p:sp>
    </p:spTree>
    <p:extLst>
      <p:ext uri="{BB962C8B-B14F-4D97-AF65-F5344CB8AC3E}">
        <p14:creationId xmlns:p14="http://schemas.microsoft.com/office/powerpoint/2010/main" val="26722352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25</a:t>
            </a:fld>
            <a:endParaRPr lang="en-GB"/>
          </a:p>
        </p:txBody>
      </p:sp>
    </p:spTree>
    <p:extLst>
      <p:ext uri="{BB962C8B-B14F-4D97-AF65-F5344CB8AC3E}">
        <p14:creationId xmlns:p14="http://schemas.microsoft.com/office/powerpoint/2010/main" val="37175696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26</a:t>
            </a:fld>
            <a:endParaRPr lang="en-GB"/>
          </a:p>
        </p:txBody>
      </p:sp>
    </p:spTree>
    <p:extLst>
      <p:ext uri="{BB962C8B-B14F-4D97-AF65-F5344CB8AC3E}">
        <p14:creationId xmlns:p14="http://schemas.microsoft.com/office/powerpoint/2010/main" val="31392318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27</a:t>
            </a:fld>
            <a:endParaRPr lang="en-GB"/>
          </a:p>
        </p:txBody>
      </p:sp>
    </p:spTree>
    <p:extLst>
      <p:ext uri="{BB962C8B-B14F-4D97-AF65-F5344CB8AC3E}">
        <p14:creationId xmlns:p14="http://schemas.microsoft.com/office/powerpoint/2010/main" val="22952272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29</a:t>
            </a:fld>
            <a:endParaRPr lang="en-GB"/>
          </a:p>
        </p:txBody>
      </p:sp>
    </p:spTree>
    <p:extLst>
      <p:ext uri="{BB962C8B-B14F-4D97-AF65-F5344CB8AC3E}">
        <p14:creationId xmlns:p14="http://schemas.microsoft.com/office/powerpoint/2010/main" val="16896866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6</a:t>
            </a:fld>
            <a:endParaRPr lang="en-GB"/>
          </a:p>
        </p:txBody>
      </p:sp>
    </p:spTree>
    <p:extLst>
      <p:ext uri="{BB962C8B-B14F-4D97-AF65-F5344CB8AC3E}">
        <p14:creationId xmlns:p14="http://schemas.microsoft.com/office/powerpoint/2010/main" val="948180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7</a:t>
            </a:fld>
            <a:endParaRPr lang="en-GB"/>
          </a:p>
        </p:txBody>
      </p:sp>
    </p:spTree>
    <p:extLst>
      <p:ext uri="{BB962C8B-B14F-4D97-AF65-F5344CB8AC3E}">
        <p14:creationId xmlns:p14="http://schemas.microsoft.com/office/powerpoint/2010/main" val="537617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8</a:t>
            </a:fld>
            <a:endParaRPr lang="en-GB"/>
          </a:p>
        </p:txBody>
      </p:sp>
    </p:spTree>
    <p:extLst>
      <p:ext uri="{BB962C8B-B14F-4D97-AF65-F5344CB8AC3E}">
        <p14:creationId xmlns:p14="http://schemas.microsoft.com/office/powerpoint/2010/main" val="4285315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9</a:t>
            </a:fld>
            <a:endParaRPr lang="en-GB"/>
          </a:p>
        </p:txBody>
      </p:sp>
    </p:spTree>
    <p:extLst>
      <p:ext uri="{BB962C8B-B14F-4D97-AF65-F5344CB8AC3E}">
        <p14:creationId xmlns:p14="http://schemas.microsoft.com/office/powerpoint/2010/main" val="1847525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13</a:t>
            </a:fld>
            <a:endParaRPr lang="en-GB"/>
          </a:p>
        </p:txBody>
      </p:sp>
    </p:spTree>
    <p:extLst>
      <p:ext uri="{BB962C8B-B14F-4D97-AF65-F5344CB8AC3E}">
        <p14:creationId xmlns:p14="http://schemas.microsoft.com/office/powerpoint/2010/main" val="2424117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14</a:t>
            </a:fld>
            <a:endParaRPr lang="en-GB"/>
          </a:p>
        </p:txBody>
      </p:sp>
    </p:spTree>
    <p:extLst>
      <p:ext uri="{BB962C8B-B14F-4D97-AF65-F5344CB8AC3E}">
        <p14:creationId xmlns:p14="http://schemas.microsoft.com/office/powerpoint/2010/main" val="22170867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15</a:t>
            </a:fld>
            <a:endParaRPr lang="en-GB"/>
          </a:p>
        </p:txBody>
      </p:sp>
    </p:spTree>
    <p:extLst>
      <p:ext uri="{BB962C8B-B14F-4D97-AF65-F5344CB8AC3E}">
        <p14:creationId xmlns:p14="http://schemas.microsoft.com/office/powerpoint/2010/main" val="1066001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16</a:t>
            </a:fld>
            <a:endParaRPr lang="en-GB"/>
          </a:p>
        </p:txBody>
      </p:sp>
    </p:spTree>
    <p:extLst>
      <p:ext uri="{BB962C8B-B14F-4D97-AF65-F5344CB8AC3E}">
        <p14:creationId xmlns:p14="http://schemas.microsoft.com/office/powerpoint/2010/main" val="1844139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371251A-BD58-410A-87A7-26618E0A5930}"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437377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371251A-BD58-410A-87A7-26618E0A5930}"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713807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371251A-BD58-410A-87A7-26618E0A5930}"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732496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371251A-BD58-410A-87A7-26618E0A5930}"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424677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371251A-BD58-410A-87A7-26618E0A5930}"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2374308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371251A-BD58-410A-87A7-26618E0A5930}" type="datetimeFigureOut">
              <a:rPr lang="en-GB" smtClean="0"/>
              <a:t>08/08/2025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2227242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371251A-BD58-410A-87A7-26618E0A5930}" type="datetimeFigureOut">
              <a:rPr lang="en-GB" smtClean="0"/>
              <a:t>08/08/2025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2474710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371251A-BD58-410A-87A7-26618E0A5930}" type="datetimeFigureOut">
              <a:rPr lang="en-GB" smtClean="0"/>
              <a:t>08/08/2025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011304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71251A-BD58-410A-87A7-26618E0A5930}" type="datetimeFigureOut">
              <a:rPr lang="en-GB" smtClean="0"/>
              <a:t>08/08/2025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951401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371251A-BD58-410A-87A7-26618E0A5930}" type="datetimeFigureOut">
              <a:rPr lang="en-GB" smtClean="0"/>
              <a:t>08/08/2025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3618223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371251A-BD58-410A-87A7-26618E0A5930}" type="datetimeFigureOut">
              <a:rPr lang="en-GB" smtClean="0"/>
              <a:t>08/08/2025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48691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71251A-BD58-410A-87A7-26618E0A5930}" type="datetimeFigureOut">
              <a:rPr lang="en-GB" smtClean="0"/>
              <a:t>08/08/2025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D9E699-608A-4D0B-8650-AEEE358AFB89}" type="slidenum">
              <a:rPr lang="en-GB" smtClean="0"/>
              <a:t>‹#›</a:t>
            </a:fld>
            <a:endParaRPr lang="en-GB"/>
          </a:p>
        </p:txBody>
      </p:sp>
    </p:spTree>
    <p:extLst>
      <p:ext uri="{BB962C8B-B14F-4D97-AF65-F5344CB8AC3E}">
        <p14:creationId xmlns:p14="http://schemas.microsoft.com/office/powerpoint/2010/main" val="2760658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2"/>
          <p:cNvPicPr>
            <a:picLocks noChangeAspect="1" noChangeArrowheads="1"/>
          </p:cNvPicPr>
          <p:nvPr/>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974944" y="1010535"/>
            <a:ext cx="4137408" cy="17420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ular Callout 5"/>
          <p:cNvSpPr/>
          <p:nvPr/>
        </p:nvSpPr>
        <p:spPr>
          <a:xfrm>
            <a:off x="955963" y="637310"/>
            <a:ext cx="10778837" cy="5038275"/>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p:cNvSpPr txBox="1">
            <a:spLocks noGrp="1"/>
          </p:cNvSpPr>
          <p:nvPr>
            <p:ph type="ctrTitle"/>
          </p:nvPr>
        </p:nvSpPr>
        <p:spPr>
          <a:xfrm>
            <a:off x="1132602" y="2752602"/>
            <a:ext cx="7793195" cy="101692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5400" b="1" dirty="0">
                <a:solidFill>
                  <a:srgbClr val="512275"/>
                </a:solidFill>
                <a:latin typeface="Segoe Print" charset="0"/>
                <a:ea typeface="Segoe Print" charset="0"/>
                <a:cs typeface="Segoe Print" charset="0"/>
              </a:rPr>
              <a:t>Depression &amp; Low Mood Group Sessions</a:t>
            </a:r>
            <a:endParaRPr sz="5400" b="1" dirty="0">
              <a:solidFill>
                <a:srgbClr val="512275"/>
              </a:solidFill>
              <a:latin typeface="Segoe Print" charset="0"/>
              <a:ea typeface="Segoe Print" charset="0"/>
              <a:cs typeface="Segoe Print" charset="0"/>
            </a:endParaRPr>
          </a:p>
        </p:txBody>
      </p:sp>
      <p:sp>
        <p:nvSpPr>
          <p:cNvPr id="8" name="Rectangle 7"/>
          <p:cNvSpPr>
            <a:spLocks noChangeArrowheads="1"/>
          </p:cNvSpPr>
          <p:nvPr/>
        </p:nvSpPr>
        <p:spPr bwMode="auto">
          <a:xfrm>
            <a:off x="1132602" y="4463731"/>
            <a:ext cx="6390424" cy="931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nSpc>
                <a:spcPct val="120000"/>
              </a:lnSpc>
            </a:pPr>
            <a:r>
              <a:rPr lang="en-GB" sz="2400" dirty="0">
                <a:solidFill>
                  <a:srgbClr val="512275"/>
                </a:solidFill>
                <a:latin typeface="Verdana"/>
                <a:cs typeface="Verdana"/>
              </a:rPr>
              <a:t>[Trainer name]</a:t>
            </a:r>
          </a:p>
          <a:p>
            <a:pPr>
              <a:lnSpc>
                <a:spcPct val="120000"/>
              </a:lnSpc>
            </a:pPr>
            <a:r>
              <a:rPr lang="en-GB" sz="2400" dirty="0">
                <a:solidFill>
                  <a:srgbClr val="512275"/>
                </a:solidFill>
                <a:latin typeface="Verdana"/>
                <a:cs typeface="Verdana"/>
              </a:rPr>
              <a:t>[Trainer organisation]</a:t>
            </a:r>
          </a:p>
        </p:txBody>
      </p:sp>
      <p:pic>
        <p:nvPicPr>
          <p:cNvPr id="2" name="Picture 1">
            <a:extLst>
              <a:ext uri="{FF2B5EF4-FFF2-40B4-BE49-F238E27FC236}">
                <a16:creationId xmlns:a16="http://schemas.microsoft.com/office/drawing/2014/main" id="{95EB2B92-79C2-B023-0A84-9C730FD8A0A6}"/>
              </a:ext>
            </a:extLst>
          </p:cNvPr>
          <p:cNvPicPr>
            <a:picLocks noChangeAspect="1"/>
          </p:cNvPicPr>
          <p:nvPr/>
        </p:nvPicPr>
        <p:blipFill>
          <a:blip r:embed="rId4"/>
          <a:stretch>
            <a:fillRect/>
          </a:stretch>
        </p:blipFill>
        <p:spPr>
          <a:xfrm>
            <a:off x="9005748" y="1047750"/>
            <a:ext cx="2556245" cy="1213078"/>
          </a:xfrm>
          <a:prstGeom prst="rect">
            <a:avLst/>
          </a:prstGeom>
        </p:spPr>
      </p:pic>
      <p:pic>
        <p:nvPicPr>
          <p:cNvPr id="1026" name="Picture 2" descr="Logo downloads | University brand | StaffNet | The University of Manchester">
            <a:extLst>
              <a:ext uri="{FF2B5EF4-FFF2-40B4-BE49-F238E27FC236}">
                <a16:creationId xmlns:a16="http://schemas.microsoft.com/office/drawing/2014/main" id="{758876D1-2EB1-EDB5-B59E-E1C0F9B0F53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83455" y="3106862"/>
            <a:ext cx="2400830" cy="101692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31951B44-E4EA-3676-D5A3-7A50E51BA908}"/>
              </a:ext>
            </a:extLst>
          </p:cNvPr>
          <p:cNvSpPr txBox="1"/>
          <p:nvPr/>
        </p:nvSpPr>
        <p:spPr>
          <a:xfrm>
            <a:off x="108213" y="6047066"/>
            <a:ext cx="8291293" cy="707886"/>
          </a:xfrm>
          <a:prstGeom prst="rect">
            <a:avLst/>
          </a:prstGeom>
          <a:noFill/>
        </p:spPr>
        <p:txBody>
          <a:bodyPr wrap="square">
            <a:spAutoFit/>
          </a:bodyPr>
          <a:lstStyle/>
          <a:p>
            <a:r>
              <a:rPr lang="en-GB" sz="2000" dirty="0">
                <a:latin typeface="Arial Narrow" panose="020B0606020202030204" pitchFamily="34" charset="0"/>
              </a:rPr>
              <a:t>(c) 2025 Greater Manchester Mental Health NHS Foundation Trust. All rights reserved. </a:t>
            </a:r>
          </a:p>
          <a:p>
            <a:r>
              <a:rPr lang="en-GB" sz="2000" dirty="0">
                <a:latin typeface="Arial Narrow" panose="020B0606020202030204" pitchFamily="34" charset="0"/>
              </a:rPr>
              <a:t>Not to be reproduced in whole or in part without the permission of the copyright owner.</a:t>
            </a:r>
          </a:p>
        </p:txBody>
      </p:sp>
      <p:pic>
        <p:nvPicPr>
          <p:cNvPr id="3" name="Picture 2">
            <a:extLst>
              <a:ext uri="{FF2B5EF4-FFF2-40B4-BE49-F238E27FC236}">
                <a16:creationId xmlns:a16="http://schemas.microsoft.com/office/drawing/2014/main" id="{5DC964E6-9A06-8663-BEE3-2DE5C6AD63B1}"/>
              </a:ext>
            </a:extLst>
          </p:cNvPr>
          <p:cNvPicPr>
            <a:picLocks noChangeAspect="1"/>
          </p:cNvPicPr>
          <p:nvPr/>
        </p:nvPicPr>
        <p:blipFill>
          <a:blip r:embed="rId6"/>
          <a:stretch>
            <a:fillRect/>
          </a:stretch>
        </p:blipFill>
        <p:spPr>
          <a:xfrm>
            <a:off x="8510155" y="4742049"/>
            <a:ext cx="3051838" cy="542679"/>
          </a:xfrm>
          <a:prstGeom prst="rect">
            <a:avLst/>
          </a:prstGeom>
        </p:spPr>
      </p:pic>
    </p:spTree>
    <p:extLst>
      <p:ext uri="{BB962C8B-B14F-4D97-AF65-F5344CB8AC3E}">
        <p14:creationId xmlns:p14="http://schemas.microsoft.com/office/powerpoint/2010/main" val="1644855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2C60AE7-2564-4E6D-9A83-15BBB79A25FF}"/>
              </a:ext>
            </a:extLst>
          </p:cNvPr>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7">
            <a:extLst>
              <a:ext uri="{FF2B5EF4-FFF2-40B4-BE49-F238E27FC236}">
                <a16:creationId xmlns:a16="http://schemas.microsoft.com/office/drawing/2014/main" id="{AF24F0DA-4549-4AC6-9D52-99CCF1BAF8DE}"/>
              </a:ext>
            </a:extLst>
          </p:cNvPr>
          <p:cNvSpPr>
            <a:spLocks noChangeArrowheads="1"/>
          </p:cNvSpPr>
          <p:nvPr/>
        </p:nvSpPr>
        <p:spPr bwMode="auto">
          <a:xfrm>
            <a:off x="1491756" y="877572"/>
            <a:ext cx="7672099" cy="1293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Group Session 2</a:t>
            </a:r>
          </a:p>
        </p:txBody>
      </p:sp>
      <p:sp>
        <p:nvSpPr>
          <p:cNvPr id="6" name="Google Shape;67;p12">
            <a:extLst>
              <a:ext uri="{FF2B5EF4-FFF2-40B4-BE49-F238E27FC236}">
                <a16:creationId xmlns:a16="http://schemas.microsoft.com/office/drawing/2014/main" id="{1E75B48E-D333-47AC-AC3A-B928953752FE}"/>
              </a:ext>
            </a:extLst>
          </p:cNvPr>
          <p:cNvSpPr txBox="1">
            <a:spLocks/>
          </p:cNvSpPr>
          <p:nvPr/>
        </p:nvSpPr>
        <p:spPr>
          <a:xfrm>
            <a:off x="2705425" y="2171068"/>
            <a:ext cx="6458430" cy="1484311"/>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9600" dirty="0">
                <a:solidFill>
                  <a:srgbClr val="512275"/>
                </a:solidFill>
                <a:latin typeface="Segoe Print" charset="0"/>
                <a:ea typeface="Segoe Print" charset="0"/>
                <a:cs typeface="Segoe Print" charset="0"/>
              </a:rPr>
              <a:t>Vicious Cycles </a:t>
            </a:r>
          </a:p>
          <a:p>
            <a:pPr>
              <a:spcBef>
                <a:spcPts val="0"/>
              </a:spcBef>
            </a:pPr>
            <a:endParaRPr lang="en-US" sz="4000" dirty="0">
              <a:solidFill>
                <a:srgbClr val="512275"/>
              </a:solidFill>
              <a:latin typeface="Segoe Print" charset="0"/>
              <a:ea typeface="Segoe Print" charset="0"/>
              <a:cs typeface="Segoe Print" charset="0"/>
            </a:endParaRPr>
          </a:p>
          <a:p>
            <a:pPr>
              <a:spcBef>
                <a:spcPts val="0"/>
              </a:spcBef>
            </a:pPr>
            <a:r>
              <a:rPr lang="en-US" sz="3600" dirty="0">
                <a:solidFill>
                  <a:srgbClr val="512275"/>
                </a:solidFill>
                <a:latin typeface="Segoe Print" charset="0"/>
                <a:ea typeface="Segoe Print" charset="0"/>
                <a:cs typeface="Segoe Print" charset="0"/>
              </a:rPr>
              <a:t>(</a:t>
            </a:r>
            <a:r>
              <a:rPr lang="en-GB" sz="3600" dirty="0">
                <a:solidFill>
                  <a:srgbClr val="512275"/>
                </a:solidFill>
                <a:latin typeface="Segoe Print" charset="0"/>
                <a:ea typeface="Segoe Print" charset="0"/>
                <a:cs typeface="Segoe Print" charset="0"/>
              </a:rPr>
              <a:t>Depression &amp; Low Mood)</a:t>
            </a:r>
            <a:endParaRPr lang="en-GB" sz="8000" dirty="0">
              <a:solidFill>
                <a:srgbClr val="512275"/>
              </a:solidFill>
              <a:latin typeface="Segoe Print" charset="0"/>
              <a:ea typeface="Segoe Print" charset="0"/>
              <a:cs typeface="Segoe Print" charset="0"/>
            </a:endParaRPr>
          </a:p>
        </p:txBody>
      </p:sp>
      <p:sp>
        <p:nvSpPr>
          <p:cNvPr id="7" name="Rectangular Callout 4">
            <a:extLst>
              <a:ext uri="{FF2B5EF4-FFF2-40B4-BE49-F238E27FC236}">
                <a16:creationId xmlns:a16="http://schemas.microsoft.com/office/drawing/2014/main" id="{B2235447-C0B4-4E52-B36F-794EE1EE1B65}"/>
              </a:ext>
            </a:extLst>
          </p:cNvPr>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3315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3275" y="791157"/>
            <a:ext cx="6520472" cy="4918270"/>
          </a:xfrm>
        </p:spPr>
        <p:txBody>
          <a:bodyPr>
            <a:normAutofit fontScale="85000" lnSpcReduction="10000"/>
          </a:bodyPr>
          <a:lstStyle/>
          <a:p>
            <a:r>
              <a:rPr lang="en-GB" dirty="0">
                <a:solidFill>
                  <a:srgbClr val="490092"/>
                </a:solidFill>
                <a:latin typeface="Verdana" panose="020B0604030504040204" pitchFamily="34" charset="0"/>
                <a:ea typeface="Verdana" panose="020B0604030504040204" pitchFamily="34" charset="0"/>
              </a:rPr>
              <a:t>Introduce facilitators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How long group will run (1 hour)</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Explain purpose of the group (to develop an understanding of vicious cycles and how our thoughts, feelings and behaviours are connected)</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What the focus is on today (vicious cycles)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Give out Session 2 handout</a:t>
            </a:r>
          </a:p>
        </p:txBody>
      </p:sp>
      <p:sp>
        <p:nvSpPr>
          <p:cNvPr id="4" name="Rectangle 3">
            <a:extLst>
              <a:ext uri="{FF2B5EF4-FFF2-40B4-BE49-F238E27FC236}">
                <a16:creationId xmlns:a16="http://schemas.microsoft.com/office/drawing/2014/main" id="{2B9048A0-75AF-4234-A549-870FBFEA1590}"/>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C601E526-2E37-431D-867A-DD2F0863FFCC}"/>
              </a:ext>
            </a:extLst>
          </p:cNvPr>
          <p:cNvSpPr/>
          <p:nvPr/>
        </p:nvSpPr>
        <p:spPr>
          <a:xfrm>
            <a:off x="1401096" y="637310"/>
            <a:ext cx="3627621" cy="1581783"/>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1C086759-7628-4919-9A96-9856CA746BD8}"/>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I</a:t>
            </a:r>
            <a:r>
              <a:rPr lang="en-GB" sz="3600" dirty="0" err="1">
                <a:solidFill>
                  <a:srgbClr val="512275"/>
                </a:solidFill>
                <a:latin typeface="Segoe Print" charset="0"/>
                <a:ea typeface="Verdana" panose="020B0604030504040204" pitchFamily="34" charset="0"/>
                <a:cs typeface="Segoe Print" charset="0"/>
              </a:rPr>
              <a:t>ntroduction</a:t>
            </a:r>
            <a:r>
              <a:rPr lang="en-GB" sz="3600" dirty="0">
                <a:solidFill>
                  <a:srgbClr val="512275"/>
                </a:solidFill>
                <a:latin typeface="Segoe Print" charset="0"/>
                <a:ea typeface="Verdana" panose="020B0604030504040204" pitchFamily="34" charset="0"/>
                <a:cs typeface="Segoe Print" charset="0"/>
              </a:rPr>
              <a:t> &amp; Agenda</a:t>
            </a:r>
          </a:p>
        </p:txBody>
      </p:sp>
    </p:spTree>
    <p:extLst>
      <p:ext uri="{BB962C8B-B14F-4D97-AF65-F5344CB8AC3E}">
        <p14:creationId xmlns:p14="http://schemas.microsoft.com/office/powerpoint/2010/main" val="577935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91054" y="1825624"/>
            <a:ext cx="8196146" cy="4798199"/>
          </a:xfrm>
        </p:spPr>
        <p:txBody>
          <a:bodyPr>
            <a:normAutofit lnSpcReduction="10000"/>
          </a:bodyPr>
          <a:lstStyle/>
          <a:p>
            <a:r>
              <a:rPr lang="en-GB" dirty="0">
                <a:solidFill>
                  <a:srgbClr val="490092"/>
                </a:solidFill>
                <a:latin typeface="Verdana" panose="020B0604030504040204" pitchFamily="34" charset="0"/>
                <a:ea typeface="Verdana" panose="020B0604030504040204" pitchFamily="34" charset="0"/>
              </a:rPr>
              <a:t>Introduce the </a:t>
            </a:r>
            <a:r>
              <a:rPr lang="en-GB" dirty="0" err="1">
                <a:solidFill>
                  <a:srgbClr val="490092"/>
                </a:solidFill>
                <a:latin typeface="Verdana" panose="020B0604030504040204" pitchFamily="34" charset="0"/>
                <a:ea typeface="Verdana" panose="020B0604030504040204" pitchFamily="34" charset="0"/>
              </a:rPr>
              <a:t>groundrules</a:t>
            </a:r>
            <a:r>
              <a:rPr lang="en-GB" dirty="0">
                <a:solidFill>
                  <a:srgbClr val="490092"/>
                </a:solidFill>
                <a:latin typeface="Verdana" panose="020B0604030504040204" pitchFamily="34" charset="0"/>
                <a:ea typeface="Verdana" panose="020B0604030504040204" pitchFamily="34" charset="0"/>
              </a:rPr>
              <a:t>.</a:t>
            </a:r>
          </a:p>
          <a:p>
            <a:r>
              <a:rPr lang="en-US" dirty="0">
                <a:solidFill>
                  <a:srgbClr val="490092"/>
                </a:solidFill>
                <a:latin typeface="Verdana" panose="020B0604030504040204" pitchFamily="34" charset="0"/>
                <a:ea typeface="Verdana" panose="020B0604030504040204" pitchFamily="34" charset="0"/>
              </a:rPr>
              <a:t>W</a:t>
            </a:r>
            <a:r>
              <a:rPr lang="en-GB" dirty="0">
                <a:solidFill>
                  <a:srgbClr val="490092"/>
                </a:solidFill>
                <a:latin typeface="Verdana" panose="020B0604030504040204" pitchFamily="34" charset="0"/>
                <a:ea typeface="Verdana" panose="020B0604030504040204" pitchFamily="34" charset="0"/>
              </a:rPr>
              <a:t>rite these on paper or check from last group if anything to be added.</a:t>
            </a:r>
          </a:p>
          <a:p>
            <a:endParaRPr lang="en-GB"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E</a:t>
            </a:r>
            <a:r>
              <a:rPr lang="en-GB" sz="2400" dirty="0" err="1">
                <a:solidFill>
                  <a:srgbClr val="490092"/>
                </a:solidFill>
                <a:latin typeface="Verdana" panose="020B0604030504040204" pitchFamily="34" charset="0"/>
                <a:ea typeface="Verdana" panose="020B0604030504040204" pitchFamily="34" charset="0"/>
              </a:rPr>
              <a:t>xamples</a:t>
            </a:r>
            <a:r>
              <a:rPr lang="en-GB" sz="2400" dirty="0">
                <a:solidFill>
                  <a:srgbClr val="490092"/>
                </a:solidFill>
                <a:latin typeface="Verdana" panose="020B0604030504040204" pitchFamily="34" charset="0"/>
                <a:ea typeface="Verdana" panose="020B0604030504040204" pitchFamily="34" charset="0"/>
              </a:rPr>
              <a:t>:</a:t>
            </a:r>
          </a:p>
          <a:p>
            <a:pPr marL="0" indent="0">
              <a:buNone/>
            </a:pPr>
            <a:r>
              <a:rPr lang="en-GB" sz="2400" dirty="0">
                <a:solidFill>
                  <a:srgbClr val="490092"/>
                </a:solidFill>
                <a:latin typeface="Verdana" panose="020B0604030504040204" pitchFamily="34" charset="0"/>
                <a:ea typeface="Verdana" panose="020B0604030504040204" pitchFamily="34" charset="0"/>
              </a:rPr>
              <a:t>- Not judging other people’s experiences</a:t>
            </a:r>
          </a:p>
          <a:p>
            <a:pPr>
              <a:buFontTx/>
              <a:buChar char="-"/>
            </a:pPr>
            <a:r>
              <a:rPr lang="en-GB" sz="2400" dirty="0">
                <a:solidFill>
                  <a:srgbClr val="490092"/>
                </a:solidFill>
                <a:latin typeface="Verdana" panose="020B0604030504040204" pitchFamily="34" charset="0"/>
                <a:ea typeface="Verdana" panose="020B0604030504040204" pitchFamily="34" charset="0"/>
              </a:rPr>
              <a:t>Allowing everyone a turn to speak</a:t>
            </a:r>
          </a:p>
          <a:p>
            <a:pPr>
              <a:buFontTx/>
              <a:buChar char="-"/>
            </a:pPr>
            <a:r>
              <a:rPr lang="en-GB" sz="2400" dirty="0">
                <a:solidFill>
                  <a:srgbClr val="490092"/>
                </a:solidFill>
                <a:latin typeface="Verdana" panose="020B0604030504040204" pitchFamily="34" charset="0"/>
                <a:ea typeface="Verdana" panose="020B0604030504040204" pitchFamily="34" charset="0"/>
              </a:rPr>
              <a:t>Not talking over each other </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err="1">
                <a:solidFill>
                  <a:srgbClr val="490092"/>
                </a:solidFill>
                <a:latin typeface="Verdana" panose="020B0604030504040204" pitchFamily="34" charset="0"/>
                <a:ea typeface="Verdana" panose="020B0604030504040204" pitchFamily="34" charset="0"/>
              </a:rPr>
              <a:t>ot</a:t>
            </a:r>
            <a:r>
              <a:rPr lang="en-GB" sz="2400" dirty="0">
                <a:solidFill>
                  <a:srgbClr val="490092"/>
                </a:solidFill>
                <a:latin typeface="Verdana" panose="020B0604030504040204" pitchFamily="34" charset="0"/>
                <a:ea typeface="Verdana" panose="020B0604030504040204" pitchFamily="34" charset="0"/>
              </a:rPr>
              <a:t> having to share if don’t want to</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a:solidFill>
                  <a:srgbClr val="490092"/>
                </a:solidFill>
                <a:latin typeface="Verdana" panose="020B0604030504040204" pitchFamily="34" charset="0"/>
                <a:ea typeface="Verdana" panose="020B0604030504040204" pitchFamily="34" charset="0"/>
              </a:rPr>
              <a:t>o discrimination</a:t>
            </a:r>
          </a:p>
          <a:p>
            <a:pPr>
              <a:buFontTx/>
              <a:buChar char="-"/>
            </a:pPr>
            <a:r>
              <a:rPr lang="en-US" sz="2400" dirty="0">
                <a:solidFill>
                  <a:srgbClr val="490092"/>
                </a:solidFill>
                <a:latin typeface="Verdana" panose="020B0604030504040204" pitchFamily="34" charset="0"/>
                <a:ea typeface="Verdana" panose="020B0604030504040204" pitchFamily="34" charset="0"/>
              </a:rPr>
              <a:t>C</a:t>
            </a:r>
            <a:r>
              <a:rPr lang="en-GB" sz="2400" dirty="0" err="1">
                <a:solidFill>
                  <a:srgbClr val="490092"/>
                </a:solidFill>
                <a:latin typeface="Verdana" panose="020B0604030504040204" pitchFamily="34" charset="0"/>
                <a:ea typeface="Verdana" panose="020B0604030504040204" pitchFamily="34" charset="0"/>
              </a:rPr>
              <a:t>onfidentiality</a:t>
            </a:r>
            <a:endParaRPr lang="en-GB" sz="2400" dirty="0">
              <a:solidFill>
                <a:srgbClr val="490092"/>
              </a:solidFill>
              <a:latin typeface="Verdana" panose="020B0604030504040204" pitchFamily="34" charset="0"/>
              <a:ea typeface="Verdana" panose="020B0604030504040204" pitchFamily="34" charset="0"/>
            </a:endParaRPr>
          </a:p>
          <a:p>
            <a:endParaRPr lang="en-GB" dirty="0">
              <a:solidFill>
                <a:srgbClr val="490092"/>
              </a:solidFill>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56A42991-1A4E-458B-A48B-9BDE9861D10B}"/>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96586AFE-01AE-4DC3-8A68-3733DCFB6682}"/>
              </a:ext>
            </a:extLst>
          </p:cNvPr>
          <p:cNvSpPr/>
          <p:nvPr/>
        </p:nvSpPr>
        <p:spPr>
          <a:xfrm>
            <a:off x="1401096" y="637310"/>
            <a:ext cx="3717314"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096FDB28-B0FA-4672-AE58-52201C9E9984}"/>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dirty="0" err="1">
                <a:solidFill>
                  <a:srgbClr val="512275"/>
                </a:solidFill>
                <a:latin typeface="Segoe Print" charset="0"/>
                <a:ea typeface="Verdana" panose="020B0604030504040204" pitchFamily="34" charset="0"/>
                <a:cs typeface="Segoe Print" charset="0"/>
              </a:rPr>
              <a:t>Groundrules</a:t>
            </a:r>
            <a:endParaRPr lang="en-GB"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821440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solidFill>
                  <a:srgbClr val="490092"/>
                </a:solidFill>
                <a:latin typeface="Verdana" panose="020B0604030504040204" pitchFamily="34" charset="0"/>
                <a:ea typeface="Verdana" panose="020B0604030504040204" pitchFamily="34" charset="0"/>
              </a:rPr>
              <a:t>What is depression/low mood?</a:t>
            </a:r>
          </a:p>
          <a:p>
            <a:pPr marL="0" indent="0">
              <a:buNone/>
            </a:pPr>
            <a:endParaRPr lang="en-GB" b="1" dirty="0">
              <a:solidFill>
                <a:srgbClr val="490092"/>
              </a:solidFill>
              <a:latin typeface="Verdana" panose="020B0604030504040204" pitchFamily="34" charset="0"/>
              <a:ea typeface="Verdana" panose="020B0604030504040204" pitchFamily="34" charset="0"/>
            </a:endParaRPr>
          </a:p>
          <a:p>
            <a:pPr>
              <a:buFontTx/>
              <a:buChar char="-"/>
            </a:pPr>
            <a:r>
              <a:rPr lang="en-GB" sz="2600" dirty="0">
                <a:solidFill>
                  <a:srgbClr val="490092"/>
                </a:solidFill>
                <a:latin typeface="Verdana" panose="020B0604030504040204" pitchFamily="34" charset="0"/>
                <a:ea typeface="Verdana" panose="020B0604030504040204" pitchFamily="34" charset="0"/>
              </a:rPr>
              <a:t>Depression lies on a continuum with sadness or low mood.</a:t>
            </a:r>
          </a:p>
          <a:p>
            <a:pPr>
              <a:buFontTx/>
              <a:buChar char="-"/>
            </a:pPr>
            <a:r>
              <a:rPr lang="en-US" sz="2600" dirty="0">
                <a:solidFill>
                  <a:srgbClr val="490092"/>
                </a:solidFill>
                <a:latin typeface="Verdana" panose="020B0604030504040204" pitchFamily="34" charset="0"/>
                <a:ea typeface="Verdana" panose="020B0604030504040204" pitchFamily="34" charset="0"/>
              </a:rPr>
              <a:t>D</a:t>
            </a:r>
            <a:r>
              <a:rPr lang="en-GB" sz="2600" dirty="0" err="1">
                <a:solidFill>
                  <a:srgbClr val="490092"/>
                </a:solidFill>
                <a:latin typeface="Verdana" panose="020B0604030504040204" pitchFamily="34" charset="0"/>
                <a:ea typeface="Verdana" panose="020B0604030504040204" pitchFamily="34" charset="0"/>
              </a:rPr>
              <a:t>epression</a:t>
            </a:r>
            <a:r>
              <a:rPr lang="en-GB" sz="2600" dirty="0">
                <a:solidFill>
                  <a:srgbClr val="490092"/>
                </a:solidFill>
                <a:latin typeface="Verdana" panose="020B0604030504040204" pitchFamily="34" charset="0"/>
                <a:ea typeface="Verdana" panose="020B0604030504040204" pitchFamily="34" charset="0"/>
              </a:rPr>
              <a:t> is often unhelpful, but sadness can have a protective function.</a:t>
            </a:r>
          </a:p>
          <a:p>
            <a:pPr>
              <a:buFontTx/>
              <a:buChar char="-"/>
            </a:pPr>
            <a:r>
              <a:rPr lang="en-US" sz="2600" dirty="0">
                <a:solidFill>
                  <a:srgbClr val="490092"/>
                </a:solidFill>
                <a:latin typeface="Verdana" panose="020B0604030504040204" pitchFamily="34" charset="0"/>
                <a:ea typeface="Verdana" panose="020B0604030504040204" pitchFamily="34" charset="0"/>
              </a:rPr>
              <a:t>T</a:t>
            </a:r>
            <a:r>
              <a:rPr lang="en-GB" sz="2600" dirty="0" err="1">
                <a:solidFill>
                  <a:srgbClr val="490092"/>
                </a:solidFill>
                <a:latin typeface="Verdana" panose="020B0604030504040204" pitchFamily="34" charset="0"/>
                <a:ea typeface="Verdana" panose="020B0604030504040204" pitchFamily="34" charset="0"/>
              </a:rPr>
              <a:t>hinking</a:t>
            </a:r>
            <a:r>
              <a:rPr lang="en-GB" sz="2600" dirty="0">
                <a:solidFill>
                  <a:srgbClr val="490092"/>
                </a:solidFill>
                <a:latin typeface="Verdana" panose="020B0604030504040204" pitchFamily="34" charset="0"/>
                <a:ea typeface="Verdana" panose="020B0604030504040204" pitchFamily="34" charset="0"/>
              </a:rPr>
              <a:t> back to caveman times, if someone became separated from the tribe, they would become very sad and low, which would motivate them to get back to the tribe or to withdraw to keep themselves safe.</a:t>
            </a:r>
            <a:endParaRPr lang="en-GB"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Psychoeducation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742696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59297" y="1735781"/>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490092"/>
                </a:solidFill>
                <a:latin typeface="Verdana" panose="020B0604030504040204" pitchFamily="34" charset="0"/>
                <a:ea typeface="Verdana" panose="020B0604030504040204" pitchFamily="34" charset="0"/>
              </a:rPr>
              <a:t>Explain – our thoughts, feelings and behaviours are all connected. This can be understood by drawing out a vicious cycle (draw on paper/whiteboard)</a:t>
            </a:r>
          </a:p>
          <a:p>
            <a:pPr marL="0" indent="0">
              <a:buNone/>
            </a:pPr>
            <a:endParaRPr lang="en-GB" sz="20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966250"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5211410"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200" dirty="0">
                <a:solidFill>
                  <a:srgbClr val="512275"/>
                </a:solidFill>
                <a:latin typeface="Segoe Print" charset="0"/>
                <a:ea typeface="Verdana" panose="020B0604030504040204" pitchFamily="34" charset="0"/>
                <a:cs typeface="Segoe Print" charset="0"/>
              </a:rPr>
              <a:t>What is a vicious cycle?</a:t>
            </a:r>
            <a:endParaRPr lang="en-GB" sz="3200" dirty="0">
              <a:solidFill>
                <a:srgbClr val="512275"/>
              </a:solidFill>
              <a:latin typeface="Segoe Print" charset="0"/>
              <a:ea typeface="Verdana" panose="020B0604030504040204" pitchFamily="34" charset="0"/>
              <a:cs typeface="Segoe Print" charset="0"/>
            </a:endParaRPr>
          </a:p>
        </p:txBody>
      </p:sp>
      <p:sp>
        <p:nvSpPr>
          <p:cNvPr id="8" name="Oval 7">
            <a:extLst>
              <a:ext uri="{FF2B5EF4-FFF2-40B4-BE49-F238E27FC236}">
                <a16:creationId xmlns:a16="http://schemas.microsoft.com/office/drawing/2014/main" id="{7C9964C2-4790-4A0A-A9E6-B437FBAED629}"/>
              </a:ext>
            </a:extLst>
          </p:cNvPr>
          <p:cNvSpPr/>
          <p:nvPr/>
        </p:nvSpPr>
        <p:spPr>
          <a:xfrm>
            <a:off x="3086162" y="2988117"/>
            <a:ext cx="1922539" cy="1879651"/>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b="1" dirty="0">
                <a:latin typeface="Verdana" panose="020B0604030504040204" pitchFamily="34" charset="0"/>
                <a:ea typeface="Verdana" panose="020B0604030504040204" pitchFamily="34" charset="0"/>
              </a:rPr>
              <a:t>Triggers</a:t>
            </a:r>
          </a:p>
          <a:p>
            <a:pPr algn="ctr"/>
            <a:endParaRPr lang="en-US" sz="1500" i="1" dirty="0">
              <a:latin typeface="Verdana" panose="020B0604030504040204" pitchFamily="34" charset="0"/>
              <a:ea typeface="Verdana" panose="020B0604030504040204" pitchFamily="34" charset="0"/>
            </a:endParaRPr>
          </a:p>
          <a:p>
            <a:pPr algn="ctr"/>
            <a:r>
              <a:rPr lang="en-US" sz="1500" i="1" dirty="0">
                <a:latin typeface="Verdana" panose="020B0604030504040204" pitchFamily="34" charset="0"/>
                <a:ea typeface="Verdana" panose="020B0604030504040204" pitchFamily="34" charset="0"/>
              </a:rPr>
              <a:t>(lead to a cycle of)</a:t>
            </a:r>
            <a:endParaRPr lang="en-GB" sz="1500" i="1" dirty="0">
              <a:latin typeface="Verdana" panose="020B0604030504040204" pitchFamily="34" charset="0"/>
              <a:ea typeface="Verdana" panose="020B0604030504040204" pitchFamily="34" charset="0"/>
            </a:endParaRPr>
          </a:p>
          <a:p>
            <a:pPr algn="ctr"/>
            <a:endParaRPr lang="en-GB" sz="1500" b="1" dirty="0">
              <a:latin typeface="Verdana" panose="020B0604030504040204" pitchFamily="34" charset="0"/>
              <a:ea typeface="Verdana" panose="020B0604030504040204" pitchFamily="34" charset="0"/>
            </a:endParaRPr>
          </a:p>
        </p:txBody>
      </p:sp>
      <p:sp>
        <p:nvSpPr>
          <p:cNvPr id="9" name="Oval 8">
            <a:extLst>
              <a:ext uri="{FF2B5EF4-FFF2-40B4-BE49-F238E27FC236}">
                <a16:creationId xmlns:a16="http://schemas.microsoft.com/office/drawing/2014/main" id="{DB130481-E6F9-4145-8813-474EC74CFCD3}"/>
              </a:ext>
            </a:extLst>
          </p:cNvPr>
          <p:cNvSpPr/>
          <p:nvPr/>
        </p:nvSpPr>
        <p:spPr>
          <a:xfrm>
            <a:off x="7600642" y="2529040"/>
            <a:ext cx="1922539" cy="1879651"/>
          </a:xfrm>
          <a:prstGeom prst="ellipse">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b="1" dirty="0">
                <a:latin typeface="Verdana" panose="020B0604030504040204" pitchFamily="34" charset="0"/>
                <a:ea typeface="Verdana" panose="020B0604030504040204" pitchFamily="34" charset="0"/>
              </a:rPr>
              <a:t>Thoughts</a:t>
            </a:r>
          </a:p>
          <a:p>
            <a:pPr algn="ctr"/>
            <a:endParaRPr lang="en-GB" sz="1500" b="1" dirty="0">
              <a:latin typeface="Verdana" panose="020B0604030504040204" pitchFamily="34" charset="0"/>
              <a:ea typeface="Verdana" panose="020B0604030504040204" pitchFamily="34" charset="0"/>
            </a:endParaRPr>
          </a:p>
        </p:txBody>
      </p:sp>
      <p:sp>
        <p:nvSpPr>
          <p:cNvPr id="10" name="Oval 9">
            <a:extLst>
              <a:ext uri="{FF2B5EF4-FFF2-40B4-BE49-F238E27FC236}">
                <a16:creationId xmlns:a16="http://schemas.microsoft.com/office/drawing/2014/main" id="{CA7E42AA-D477-4DBD-81B3-F755DF59C54D}"/>
              </a:ext>
            </a:extLst>
          </p:cNvPr>
          <p:cNvSpPr/>
          <p:nvPr/>
        </p:nvSpPr>
        <p:spPr>
          <a:xfrm>
            <a:off x="9381422" y="4206415"/>
            <a:ext cx="1922539" cy="1879651"/>
          </a:xfrm>
          <a:prstGeom prst="ellipse">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b="1" dirty="0">
                <a:latin typeface="Verdana" panose="020B0604030504040204" pitchFamily="34" charset="0"/>
                <a:ea typeface="Verdana" panose="020B0604030504040204" pitchFamily="34" charset="0"/>
              </a:rPr>
              <a:t>Feelings</a:t>
            </a:r>
          </a:p>
          <a:p>
            <a:pPr algn="ctr"/>
            <a:r>
              <a:rPr lang="en-GB" sz="1500" b="1" i="1" dirty="0">
                <a:latin typeface="Verdana" panose="020B0604030504040204" pitchFamily="34" charset="0"/>
                <a:ea typeface="Verdana" panose="020B0604030504040204" pitchFamily="34" charset="0"/>
              </a:rPr>
              <a:t>(Emotional and physical)</a:t>
            </a:r>
          </a:p>
          <a:p>
            <a:pPr algn="ctr"/>
            <a:endParaRPr lang="en-GB" sz="1500" b="1" dirty="0">
              <a:latin typeface="Verdana" panose="020B0604030504040204" pitchFamily="34" charset="0"/>
              <a:ea typeface="Verdana" panose="020B0604030504040204" pitchFamily="34" charset="0"/>
            </a:endParaRPr>
          </a:p>
        </p:txBody>
      </p:sp>
      <p:sp>
        <p:nvSpPr>
          <p:cNvPr id="11" name="Oval 10">
            <a:extLst>
              <a:ext uri="{FF2B5EF4-FFF2-40B4-BE49-F238E27FC236}">
                <a16:creationId xmlns:a16="http://schemas.microsoft.com/office/drawing/2014/main" id="{4B40861E-AFC7-4FD3-B6F0-264E264B0959}"/>
              </a:ext>
            </a:extLst>
          </p:cNvPr>
          <p:cNvSpPr/>
          <p:nvPr/>
        </p:nvSpPr>
        <p:spPr>
          <a:xfrm>
            <a:off x="6619791" y="4822467"/>
            <a:ext cx="1922539" cy="1879651"/>
          </a:xfrm>
          <a:prstGeom prst="ellipse">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b="1" dirty="0">
                <a:latin typeface="Verdana" panose="020B0604030504040204" pitchFamily="34" charset="0"/>
                <a:ea typeface="Verdana" panose="020B0604030504040204" pitchFamily="34" charset="0"/>
              </a:rPr>
              <a:t>Behaviours</a:t>
            </a:r>
          </a:p>
          <a:p>
            <a:pPr algn="ctr"/>
            <a:endParaRPr lang="en-GB" sz="1500" b="1" dirty="0">
              <a:latin typeface="Verdana" panose="020B0604030504040204" pitchFamily="34" charset="0"/>
              <a:ea typeface="Verdana" panose="020B0604030504040204" pitchFamily="34" charset="0"/>
            </a:endParaRPr>
          </a:p>
          <a:p>
            <a:pPr algn="ctr"/>
            <a:endParaRPr lang="en-GB" sz="1500" b="1" dirty="0">
              <a:latin typeface="Verdana" panose="020B0604030504040204" pitchFamily="34" charset="0"/>
              <a:ea typeface="Verdana" panose="020B0604030504040204" pitchFamily="34" charset="0"/>
            </a:endParaRPr>
          </a:p>
        </p:txBody>
      </p:sp>
      <p:sp>
        <p:nvSpPr>
          <p:cNvPr id="12" name="Curved Down Arrow 7">
            <a:extLst>
              <a:ext uri="{FF2B5EF4-FFF2-40B4-BE49-F238E27FC236}">
                <a16:creationId xmlns:a16="http://schemas.microsoft.com/office/drawing/2014/main" id="{F0340527-E5A9-4187-AE88-E97DCE91C377}"/>
              </a:ext>
            </a:extLst>
          </p:cNvPr>
          <p:cNvSpPr/>
          <p:nvPr/>
        </p:nvSpPr>
        <p:spPr>
          <a:xfrm rot="2485610">
            <a:off x="9748417" y="3103257"/>
            <a:ext cx="1188548" cy="662465"/>
          </a:xfrm>
          <a:prstGeom prst="curvedDownArrow">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Curved Down Arrow 8">
            <a:extLst>
              <a:ext uri="{FF2B5EF4-FFF2-40B4-BE49-F238E27FC236}">
                <a16:creationId xmlns:a16="http://schemas.microsoft.com/office/drawing/2014/main" id="{7DE76F24-DA92-43E3-B103-AF51285FD26B}"/>
              </a:ext>
            </a:extLst>
          </p:cNvPr>
          <p:cNvSpPr/>
          <p:nvPr/>
        </p:nvSpPr>
        <p:spPr>
          <a:xfrm rot="9155269">
            <a:off x="8608549" y="6118420"/>
            <a:ext cx="1188549" cy="662465"/>
          </a:xfrm>
          <a:prstGeom prst="curvedDownArrow">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 name="Curved Down Arrow 9">
            <a:extLst>
              <a:ext uri="{FF2B5EF4-FFF2-40B4-BE49-F238E27FC236}">
                <a16:creationId xmlns:a16="http://schemas.microsoft.com/office/drawing/2014/main" id="{1AE6874B-B1A9-4D3C-8054-1B4147539DFD}"/>
              </a:ext>
            </a:extLst>
          </p:cNvPr>
          <p:cNvSpPr/>
          <p:nvPr/>
        </p:nvSpPr>
        <p:spPr>
          <a:xfrm rot="17023364">
            <a:off x="6304035" y="3827690"/>
            <a:ext cx="1383569" cy="569087"/>
          </a:xfrm>
          <a:prstGeom prst="curvedDownArrow">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5" name="Down Arrow 10">
            <a:extLst>
              <a:ext uri="{FF2B5EF4-FFF2-40B4-BE49-F238E27FC236}">
                <a16:creationId xmlns:a16="http://schemas.microsoft.com/office/drawing/2014/main" id="{FCD4E172-F677-4597-A227-986D44675C8F}"/>
              </a:ext>
            </a:extLst>
          </p:cNvPr>
          <p:cNvSpPr/>
          <p:nvPr/>
        </p:nvSpPr>
        <p:spPr>
          <a:xfrm rot="16887235">
            <a:off x="5039591" y="3509402"/>
            <a:ext cx="1398481" cy="1250958"/>
          </a:xfrm>
          <a:prstGeom prst="down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26394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490092"/>
                </a:solidFill>
                <a:latin typeface="Verdana" panose="020B0604030504040204" pitchFamily="34" charset="0"/>
                <a:ea typeface="Verdana" panose="020B0604030504040204" pitchFamily="34" charset="0"/>
              </a:rPr>
              <a:t>First we have a trigger – something that causes the vicious cycle to begin.</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dirty="0">
                <a:solidFill>
                  <a:srgbClr val="490092"/>
                </a:solidFill>
                <a:latin typeface="Verdana" panose="020B0604030504040204" pitchFamily="34" charset="0"/>
                <a:ea typeface="Verdana" panose="020B0604030504040204" pitchFamily="34" charset="0"/>
              </a:rPr>
              <a:t>Ask the group for examples of triggers and write these down in the ‘trigger’ circle.</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000" i="1" dirty="0">
                <a:solidFill>
                  <a:srgbClr val="490092"/>
                </a:solidFill>
                <a:latin typeface="Verdana" panose="020B0604030504040204" pitchFamily="34" charset="0"/>
                <a:ea typeface="Verdana" panose="020B0604030504040204" pitchFamily="34" charset="0"/>
              </a:rPr>
              <a:t>Examples of triggers are: relationship breakdown/difficulties, increased stress, arguments, recent major life changes, traumatic experiences, loss (grief, partner, job, family), rejection, abandonment.</a:t>
            </a:r>
            <a:endParaRPr lang="en-GB" sz="2000" i="1" dirty="0"/>
          </a:p>
          <a:p>
            <a:pPr marL="0" indent="0">
              <a:buNone/>
            </a:pPr>
            <a:endParaRPr lang="en-GB"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Triggers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998795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490092"/>
                </a:solidFill>
                <a:latin typeface="Verdana" panose="020B0604030504040204" pitchFamily="34" charset="0"/>
                <a:ea typeface="Verdana" panose="020B0604030504040204" pitchFamily="34" charset="0"/>
              </a:rPr>
              <a:t>Thoughts might be in words or pictures.</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dirty="0">
                <a:solidFill>
                  <a:srgbClr val="490092"/>
                </a:solidFill>
                <a:latin typeface="Verdana" panose="020B0604030504040204" pitchFamily="34" charset="0"/>
                <a:ea typeface="Verdana" panose="020B0604030504040204" pitchFamily="34" charset="0"/>
              </a:rPr>
              <a:t>What are some common thoughts participants have when they feel low/depressed? (Write these in ‘thoughts’ circle)</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000" i="1" dirty="0">
                <a:solidFill>
                  <a:srgbClr val="490092"/>
                </a:solidFill>
                <a:latin typeface="Verdana" panose="020B0604030504040204" pitchFamily="34" charset="0"/>
                <a:ea typeface="Verdana" panose="020B0604030504040204" pitchFamily="34" charset="0"/>
              </a:rPr>
              <a:t>Examples: I am a failure, I am worthless, it is my fault, I can’t do anything right, I can’t do anything to change my situation, things are never going to get better, life is not worth living.</a:t>
            </a:r>
            <a:endParaRPr lang="en-GB" sz="2000" i="1"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Thoughts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805165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490092"/>
                </a:solidFill>
                <a:latin typeface="Verdana" panose="020B0604030504040204" pitchFamily="34" charset="0"/>
                <a:ea typeface="Verdana" panose="020B0604030504040204" pitchFamily="34" charset="0"/>
              </a:rPr>
              <a:t>Our feelings can be emotional feelings (usually described in one word) or physical feelings.</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dirty="0">
                <a:solidFill>
                  <a:srgbClr val="490092"/>
                </a:solidFill>
                <a:latin typeface="Verdana" panose="020B0604030504040204" pitchFamily="34" charset="0"/>
                <a:ea typeface="Verdana" panose="020B0604030504040204" pitchFamily="34" charset="0"/>
              </a:rPr>
              <a:t>When you experience negative thoughts like these, how do you feel emotionally and in your body? (Write these in ‘feelings’ circle).</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000" i="1" dirty="0">
                <a:solidFill>
                  <a:srgbClr val="490092"/>
                </a:solidFill>
                <a:latin typeface="Verdana" panose="020B0604030504040204" pitchFamily="34" charset="0"/>
                <a:ea typeface="Verdana" panose="020B0604030504040204" pitchFamily="34" charset="0"/>
              </a:rPr>
              <a:t>Examples: sad, irritable, anger, numb, helpless to change, hopeless about future, physically tired, heavy, numb.</a:t>
            </a:r>
            <a:endParaRPr lang="en-GB" sz="2000" i="1"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521900" y="772770"/>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Feelings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460655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490092"/>
                </a:solidFill>
                <a:latin typeface="Verdana" panose="020B0604030504040204" pitchFamily="34" charset="0"/>
                <a:ea typeface="Verdana" panose="020B0604030504040204" pitchFamily="34" charset="0"/>
              </a:rPr>
              <a:t>When we have negative feelings and thoughts it affects our behaviour (how we act, what we do).</a:t>
            </a:r>
          </a:p>
          <a:p>
            <a:pPr marL="0" indent="0">
              <a:buNone/>
            </a:pPr>
            <a:endParaRPr lang="en-US" i="1" dirty="0">
              <a:solidFill>
                <a:srgbClr val="490092"/>
              </a:solidFill>
              <a:latin typeface="Verdana" panose="020B0604030504040204" pitchFamily="34" charset="0"/>
              <a:ea typeface="Verdana" panose="020B0604030504040204" pitchFamily="34" charset="0"/>
            </a:endParaRPr>
          </a:p>
          <a:p>
            <a:pPr marL="0" indent="0">
              <a:buNone/>
            </a:pPr>
            <a:r>
              <a:rPr lang="en-US" dirty="0">
                <a:solidFill>
                  <a:srgbClr val="490092"/>
                </a:solidFill>
                <a:latin typeface="Verdana" panose="020B0604030504040204" pitchFamily="34" charset="0"/>
                <a:ea typeface="Verdana" panose="020B0604030504040204" pitchFamily="34" charset="0"/>
              </a:rPr>
              <a:t>Examples of behaviour? (write these in ‘behaviour’ circle).</a:t>
            </a:r>
          </a:p>
          <a:p>
            <a:pPr marL="0" indent="0">
              <a:buNone/>
            </a:pPr>
            <a:endParaRPr lang="en-US" sz="2000" i="1" dirty="0">
              <a:solidFill>
                <a:srgbClr val="490092"/>
              </a:solidFill>
              <a:latin typeface="Verdana" panose="020B0604030504040204" pitchFamily="34" charset="0"/>
              <a:ea typeface="Verdana" panose="020B0604030504040204" pitchFamily="34" charset="0"/>
            </a:endParaRPr>
          </a:p>
          <a:p>
            <a:pPr marL="0" indent="0">
              <a:buNone/>
            </a:pPr>
            <a:r>
              <a:rPr lang="en-US" sz="2000" i="1" dirty="0">
                <a:solidFill>
                  <a:srgbClr val="490092"/>
                </a:solidFill>
                <a:latin typeface="Verdana" panose="020B0604030504040204" pitchFamily="34" charset="0"/>
                <a:ea typeface="Verdana" panose="020B0604030504040204" pitchFamily="34" charset="0"/>
              </a:rPr>
              <a:t>Examples: avoiding/stopping doing things you enjoy, withdrawing from family and friends, neglecting household chores, avoiding people, going over negative thoughts (Ruminating), drinking alcohol, eating more or less, self-harming, making plans to end life.</a:t>
            </a:r>
            <a:endParaRPr lang="en-GB" sz="1800" i="1"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521900" y="772770"/>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Behaviours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7792299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490092"/>
                </a:solidFill>
                <a:latin typeface="Verdana" panose="020B0604030504040204" pitchFamily="34" charset="0"/>
                <a:ea typeface="Verdana" panose="020B0604030504040204" pitchFamily="34" charset="0"/>
              </a:rPr>
              <a:t>Ask the group possible ways to break the cycle. Facilitate discussion. How have people done this in the past?</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000" i="1" dirty="0">
                <a:solidFill>
                  <a:srgbClr val="490092"/>
                </a:solidFill>
                <a:latin typeface="Verdana" panose="020B0604030504040204" pitchFamily="34" charset="0"/>
                <a:ea typeface="Verdana" panose="020B0604030504040204" pitchFamily="34" charset="0"/>
              </a:rPr>
              <a:t>Examples:</a:t>
            </a:r>
          </a:p>
          <a:p>
            <a:pPr marL="0" indent="0">
              <a:buNone/>
            </a:pPr>
            <a:r>
              <a:rPr lang="en-US" sz="2000" dirty="0">
                <a:solidFill>
                  <a:srgbClr val="490092"/>
                </a:solidFill>
                <a:latin typeface="Verdana" panose="020B0604030504040204" pitchFamily="34" charset="0"/>
                <a:ea typeface="Verdana" panose="020B0604030504040204" pitchFamily="34" charset="0"/>
              </a:rPr>
              <a:t>Changes to triggers </a:t>
            </a:r>
            <a:r>
              <a:rPr lang="en-US" sz="2000" dirty="0">
                <a:solidFill>
                  <a:srgbClr val="490092"/>
                </a:solidFill>
                <a:latin typeface="Verdana" panose="020B0604030504040204" pitchFamily="34" charset="0"/>
                <a:ea typeface="Verdana" panose="020B0604030504040204" pitchFamily="34" charset="0"/>
                <a:sym typeface="Wingdings" panose="05000000000000000000" pitchFamily="2" charset="2"/>
              </a:rPr>
              <a:t> reduce exposure to triggers.</a:t>
            </a:r>
          </a:p>
          <a:p>
            <a:pPr marL="0" indent="0">
              <a:buNone/>
            </a:pPr>
            <a:r>
              <a:rPr lang="en-US" sz="2000" dirty="0">
                <a:solidFill>
                  <a:srgbClr val="490092"/>
                </a:solidFill>
                <a:latin typeface="Verdana" panose="020B0604030504040204" pitchFamily="34" charset="0"/>
                <a:ea typeface="Verdana" panose="020B0604030504040204" pitchFamily="34" charset="0"/>
                <a:sym typeface="Wingdings" panose="05000000000000000000" pitchFamily="2" charset="2"/>
              </a:rPr>
              <a:t>Changes to thoughts  challenge how true thoughts are, try other ways of thinking.</a:t>
            </a:r>
          </a:p>
          <a:p>
            <a:pPr marL="0" indent="0">
              <a:buNone/>
            </a:pPr>
            <a:r>
              <a:rPr lang="en-US" sz="2000" dirty="0">
                <a:solidFill>
                  <a:srgbClr val="490092"/>
                </a:solidFill>
                <a:latin typeface="Verdana" panose="020B0604030504040204" pitchFamily="34" charset="0"/>
                <a:ea typeface="Verdana" panose="020B0604030504040204" pitchFamily="34" charset="0"/>
                <a:sym typeface="Wingdings" panose="05000000000000000000" pitchFamily="2" charset="2"/>
              </a:rPr>
              <a:t>Changes to feelings and behaviours  try doing something differently, do something enjoyable, try self-soothing, deep breathing</a:t>
            </a:r>
            <a:endParaRPr lang="en-US" sz="20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694904"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521900" y="772770"/>
            <a:ext cx="48231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Breaking the cycle</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213208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2C60AE7-2564-4E6D-9A83-15BBB79A25FF}"/>
              </a:ext>
            </a:extLst>
          </p:cNvPr>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7">
            <a:extLst>
              <a:ext uri="{FF2B5EF4-FFF2-40B4-BE49-F238E27FC236}">
                <a16:creationId xmlns:a16="http://schemas.microsoft.com/office/drawing/2014/main" id="{AF24F0DA-4549-4AC6-9D52-99CCF1BAF8DE}"/>
              </a:ext>
            </a:extLst>
          </p:cNvPr>
          <p:cNvSpPr>
            <a:spLocks noChangeArrowheads="1"/>
          </p:cNvSpPr>
          <p:nvPr/>
        </p:nvSpPr>
        <p:spPr bwMode="auto">
          <a:xfrm>
            <a:off x="1491756" y="877572"/>
            <a:ext cx="7808361" cy="1293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Group Session 1</a:t>
            </a:r>
          </a:p>
        </p:txBody>
      </p:sp>
      <p:sp>
        <p:nvSpPr>
          <p:cNvPr id="6" name="Google Shape;67;p12">
            <a:extLst>
              <a:ext uri="{FF2B5EF4-FFF2-40B4-BE49-F238E27FC236}">
                <a16:creationId xmlns:a16="http://schemas.microsoft.com/office/drawing/2014/main" id="{1E75B48E-D333-47AC-AC3A-B928953752FE}"/>
              </a:ext>
            </a:extLst>
          </p:cNvPr>
          <p:cNvSpPr txBox="1">
            <a:spLocks/>
          </p:cNvSpPr>
          <p:nvPr/>
        </p:nvSpPr>
        <p:spPr>
          <a:xfrm>
            <a:off x="2705425" y="2678961"/>
            <a:ext cx="6458430" cy="1484311"/>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11500" dirty="0">
                <a:solidFill>
                  <a:srgbClr val="512275"/>
                </a:solidFill>
                <a:latin typeface="Segoe Print" charset="0"/>
                <a:ea typeface="Segoe Print" charset="0"/>
                <a:cs typeface="Segoe Print" charset="0"/>
              </a:rPr>
              <a:t>Triggers</a:t>
            </a:r>
          </a:p>
          <a:p>
            <a:pPr>
              <a:spcBef>
                <a:spcPts val="0"/>
              </a:spcBef>
            </a:pPr>
            <a:endParaRPr lang="en-US" sz="4000" dirty="0">
              <a:solidFill>
                <a:srgbClr val="512275"/>
              </a:solidFill>
              <a:latin typeface="Segoe Print" charset="0"/>
              <a:ea typeface="Segoe Print" charset="0"/>
              <a:cs typeface="Segoe Print" charset="0"/>
            </a:endParaRPr>
          </a:p>
          <a:p>
            <a:pPr>
              <a:spcBef>
                <a:spcPts val="0"/>
              </a:spcBef>
            </a:pPr>
            <a:r>
              <a:rPr lang="en-US" sz="3600" dirty="0">
                <a:solidFill>
                  <a:srgbClr val="512275"/>
                </a:solidFill>
                <a:latin typeface="Segoe Print" charset="0"/>
                <a:ea typeface="Segoe Print" charset="0"/>
                <a:cs typeface="Segoe Print" charset="0"/>
              </a:rPr>
              <a:t>(</a:t>
            </a:r>
            <a:r>
              <a:rPr lang="en-GB" sz="3600" dirty="0">
                <a:solidFill>
                  <a:srgbClr val="512275"/>
                </a:solidFill>
                <a:latin typeface="Segoe Print" charset="0"/>
                <a:ea typeface="Segoe Print" charset="0"/>
                <a:cs typeface="Segoe Print" charset="0"/>
              </a:rPr>
              <a:t>Depression &amp; Low Mood)</a:t>
            </a:r>
            <a:endParaRPr lang="en-GB" sz="8000" dirty="0">
              <a:solidFill>
                <a:srgbClr val="512275"/>
              </a:solidFill>
              <a:latin typeface="Segoe Print" charset="0"/>
              <a:ea typeface="Segoe Print" charset="0"/>
              <a:cs typeface="Segoe Print" charset="0"/>
            </a:endParaRPr>
          </a:p>
        </p:txBody>
      </p:sp>
      <p:sp>
        <p:nvSpPr>
          <p:cNvPr id="7" name="Rectangular Callout 4">
            <a:extLst>
              <a:ext uri="{FF2B5EF4-FFF2-40B4-BE49-F238E27FC236}">
                <a16:creationId xmlns:a16="http://schemas.microsoft.com/office/drawing/2014/main" id="{B2235447-C0B4-4E52-B36F-794EE1EE1B65}"/>
              </a:ext>
            </a:extLst>
          </p:cNvPr>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51765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solidFill>
                  <a:srgbClr val="490092"/>
                </a:solidFill>
                <a:latin typeface="Verdana" panose="020B0604030504040204" pitchFamily="34" charset="0"/>
                <a:ea typeface="Verdana" panose="020B0604030504040204" pitchFamily="34" charset="0"/>
              </a:rPr>
              <a:t>Summarise what has been covered in the session (or ask participants to summarise and say what they learned).</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Offer further work on topic if any patients are interested (from nurse/psychologist). Discuss this with Jen.</a:t>
            </a:r>
          </a:p>
          <a:p>
            <a:pPr marL="0" indent="0">
              <a:buNone/>
            </a:pPr>
            <a:endParaRPr lang="en-GB" dirty="0">
              <a:solidFill>
                <a:srgbClr val="490092"/>
              </a:solidFill>
              <a:latin typeface="Verdana" panose="020B0604030504040204" pitchFamily="34" charset="0"/>
              <a:ea typeface="Verdana" panose="020B0604030504040204" pitchFamily="34" charset="0"/>
            </a:endParaRPr>
          </a:p>
          <a:p>
            <a:pPr marL="0" indent="0">
              <a:buNone/>
            </a:pPr>
            <a:r>
              <a:rPr lang="en-GB" sz="2400" dirty="0">
                <a:solidFill>
                  <a:srgbClr val="490092"/>
                </a:solidFill>
                <a:latin typeface="Verdana" panose="020B0604030504040204" pitchFamily="34" charset="0"/>
                <a:ea typeface="Verdana" panose="020B0604030504040204" pitchFamily="34" charset="0"/>
              </a:rPr>
              <a:t>Ask for feedback:</a:t>
            </a:r>
          </a:p>
          <a:p>
            <a:pPr>
              <a:buFontTx/>
              <a:buChar char="-"/>
            </a:pPr>
            <a:r>
              <a:rPr lang="en-GB" sz="2000" dirty="0">
                <a:solidFill>
                  <a:srgbClr val="490092"/>
                </a:solidFill>
                <a:latin typeface="Verdana" panose="020B0604030504040204" pitchFamily="34" charset="0"/>
                <a:ea typeface="Verdana" panose="020B0604030504040204" pitchFamily="34" charset="0"/>
              </a:rPr>
              <a:t>How did you find the group?</a:t>
            </a:r>
          </a:p>
          <a:p>
            <a:pPr>
              <a:buFontTx/>
              <a:buChar char="-"/>
            </a:pPr>
            <a:r>
              <a:rPr lang="en-GB" sz="2000" dirty="0">
                <a:solidFill>
                  <a:srgbClr val="490092"/>
                </a:solidFill>
                <a:latin typeface="Verdana" panose="020B0604030504040204" pitchFamily="34" charset="0"/>
                <a:ea typeface="Verdana" panose="020B0604030504040204" pitchFamily="34" charset="0"/>
              </a:rPr>
              <a:t>What was helpful?</a:t>
            </a:r>
          </a:p>
          <a:p>
            <a:pPr>
              <a:buFontTx/>
              <a:buChar char="-"/>
            </a:pPr>
            <a:r>
              <a:rPr lang="en-GB" sz="2000" dirty="0">
                <a:solidFill>
                  <a:srgbClr val="490092"/>
                </a:solidFill>
                <a:latin typeface="Verdana" panose="020B0604030504040204" pitchFamily="34" charset="0"/>
                <a:ea typeface="Verdana" panose="020B0604030504040204" pitchFamily="34" charset="0"/>
              </a:rPr>
              <a:t>What was unhelpful?</a:t>
            </a:r>
          </a:p>
          <a:p>
            <a:pPr>
              <a:buFontTx/>
              <a:buChar char="-"/>
            </a:pPr>
            <a:r>
              <a:rPr lang="en-GB" sz="2000" dirty="0">
                <a:solidFill>
                  <a:srgbClr val="490092"/>
                </a:solidFill>
                <a:latin typeface="Verdana" panose="020B0604030504040204" pitchFamily="34" charset="0"/>
                <a:ea typeface="Verdana" panose="020B0604030504040204" pitchFamily="34" charset="0"/>
              </a:rPr>
              <a:t>Feedback form?</a:t>
            </a:r>
          </a:p>
          <a:p>
            <a:pPr marL="0" indent="0">
              <a:buNone/>
            </a:pPr>
            <a:endParaRPr lang="en-GB"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646590"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Ending the session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5327683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2C60AE7-2564-4E6D-9A83-15BBB79A25FF}"/>
              </a:ext>
            </a:extLst>
          </p:cNvPr>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7">
            <a:extLst>
              <a:ext uri="{FF2B5EF4-FFF2-40B4-BE49-F238E27FC236}">
                <a16:creationId xmlns:a16="http://schemas.microsoft.com/office/drawing/2014/main" id="{AF24F0DA-4549-4AC6-9D52-99CCF1BAF8DE}"/>
              </a:ext>
            </a:extLst>
          </p:cNvPr>
          <p:cNvSpPr>
            <a:spLocks noChangeArrowheads="1"/>
          </p:cNvSpPr>
          <p:nvPr/>
        </p:nvSpPr>
        <p:spPr bwMode="auto">
          <a:xfrm>
            <a:off x="1491756" y="877572"/>
            <a:ext cx="7672099" cy="1293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Group Session 3</a:t>
            </a:r>
          </a:p>
        </p:txBody>
      </p:sp>
      <p:sp>
        <p:nvSpPr>
          <p:cNvPr id="6" name="Google Shape;67;p12">
            <a:extLst>
              <a:ext uri="{FF2B5EF4-FFF2-40B4-BE49-F238E27FC236}">
                <a16:creationId xmlns:a16="http://schemas.microsoft.com/office/drawing/2014/main" id="{1E75B48E-D333-47AC-AC3A-B928953752FE}"/>
              </a:ext>
            </a:extLst>
          </p:cNvPr>
          <p:cNvSpPr txBox="1">
            <a:spLocks/>
          </p:cNvSpPr>
          <p:nvPr/>
        </p:nvSpPr>
        <p:spPr>
          <a:xfrm>
            <a:off x="2705425" y="2171068"/>
            <a:ext cx="6458430" cy="1484311"/>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9600" dirty="0">
                <a:solidFill>
                  <a:srgbClr val="512275"/>
                </a:solidFill>
                <a:latin typeface="Segoe Print" charset="0"/>
                <a:ea typeface="Segoe Print" charset="0"/>
                <a:cs typeface="Segoe Print" charset="0"/>
              </a:rPr>
              <a:t>Coping Strategies</a:t>
            </a:r>
          </a:p>
          <a:p>
            <a:pPr>
              <a:spcBef>
                <a:spcPts val="0"/>
              </a:spcBef>
            </a:pPr>
            <a:endParaRPr lang="en-US" sz="4000" dirty="0">
              <a:solidFill>
                <a:srgbClr val="512275"/>
              </a:solidFill>
              <a:latin typeface="Segoe Print" charset="0"/>
              <a:ea typeface="Segoe Print" charset="0"/>
              <a:cs typeface="Segoe Print" charset="0"/>
            </a:endParaRPr>
          </a:p>
          <a:p>
            <a:pPr>
              <a:spcBef>
                <a:spcPts val="0"/>
              </a:spcBef>
            </a:pPr>
            <a:r>
              <a:rPr lang="en-US" sz="3600" dirty="0">
                <a:solidFill>
                  <a:srgbClr val="512275"/>
                </a:solidFill>
                <a:latin typeface="Segoe Print" charset="0"/>
                <a:ea typeface="Segoe Print" charset="0"/>
                <a:cs typeface="Segoe Print" charset="0"/>
              </a:rPr>
              <a:t>(</a:t>
            </a:r>
            <a:r>
              <a:rPr lang="en-GB" sz="3600" dirty="0">
                <a:solidFill>
                  <a:srgbClr val="512275"/>
                </a:solidFill>
                <a:latin typeface="Segoe Print" charset="0"/>
                <a:ea typeface="Segoe Print" charset="0"/>
                <a:cs typeface="Segoe Print" charset="0"/>
              </a:rPr>
              <a:t>Depression &amp; Low Mood)</a:t>
            </a:r>
            <a:endParaRPr lang="en-GB" sz="8000" dirty="0">
              <a:solidFill>
                <a:srgbClr val="512275"/>
              </a:solidFill>
              <a:latin typeface="Segoe Print" charset="0"/>
              <a:ea typeface="Segoe Print" charset="0"/>
              <a:cs typeface="Segoe Print" charset="0"/>
            </a:endParaRPr>
          </a:p>
        </p:txBody>
      </p:sp>
      <p:sp>
        <p:nvSpPr>
          <p:cNvPr id="7" name="Rectangular Callout 4">
            <a:extLst>
              <a:ext uri="{FF2B5EF4-FFF2-40B4-BE49-F238E27FC236}">
                <a16:creationId xmlns:a16="http://schemas.microsoft.com/office/drawing/2014/main" id="{B2235447-C0B4-4E52-B36F-794EE1EE1B65}"/>
              </a:ext>
            </a:extLst>
          </p:cNvPr>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9314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3275" y="791157"/>
            <a:ext cx="6520472" cy="4918270"/>
          </a:xfrm>
        </p:spPr>
        <p:txBody>
          <a:bodyPr>
            <a:normAutofit fontScale="85000" lnSpcReduction="10000"/>
          </a:bodyPr>
          <a:lstStyle/>
          <a:p>
            <a:r>
              <a:rPr lang="en-GB" dirty="0">
                <a:solidFill>
                  <a:srgbClr val="490092"/>
                </a:solidFill>
                <a:latin typeface="Verdana" panose="020B0604030504040204" pitchFamily="34" charset="0"/>
                <a:ea typeface="Verdana" panose="020B0604030504040204" pitchFamily="34" charset="0"/>
              </a:rPr>
              <a:t>Introduce facilitators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How long group will run (1 hour)</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Set agenda &amp; explain purpose of the group (to think about coping strategies to support people managing their low mood/depression)</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What the focus is on today (coping strategies)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Give out Session 3 handout</a:t>
            </a:r>
          </a:p>
        </p:txBody>
      </p:sp>
      <p:sp>
        <p:nvSpPr>
          <p:cNvPr id="4" name="Rectangle 3">
            <a:extLst>
              <a:ext uri="{FF2B5EF4-FFF2-40B4-BE49-F238E27FC236}">
                <a16:creationId xmlns:a16="http://schemas.microsoft.com/office/drawing/2014/main" id="{2B9048A0-75AF-4234-A549-870FBFEA1590}"/>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C601E526-2E37-431D-867A-DD2F0863FFCC}"/>
              </a:ext>
            </a:extLst>
          </p:cNvPr>
          <p:cNvSpPr/>
          <p:nvPr/>
        </p:nvSpPr>
        <p:spPr>
          <a:xfrm>
            <a:off x="1401096" y="637310"/>
            <a:ext cx="3627621" cy="1581783"/>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1C086759-7628-4919-9A96-9856CA746BD8}"/>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I</a:t>
            </a:r>
            <a:r>
              <a:rPr lang="en-GB" sz="3600" dirty="0" err="1">
                <a:solidFill>
                  <a:srgbClr val="512275"/>
                </a:solidFill>
                <a:latin typeface="Segoe Print" charset="0"/>
                <a:ea typeface="Verdana" panose="020B0604030504040204" pitchFamily="34" charset="0"/>
                <a:cs typeface="Segoe Print" charset="0"/>
              </a:rPr>
              <a:t>ntroduction</a:t>
            </a:r>
            <a:r>
              <a:rPr lang="en-GB" sz="3600" dirty="0">
                <a:solidFill>
                  <a:srgbClr val="512275"/>
                </a:solidFill>
                <a:latin typeface="Segoe Print" charset="0"/>
                <a:ea typeface="Verdana" panose="020B0604030504040204" pitchFamily="34" charset="0"/>
                <a:cs typeface="Segoe Print" charset="0"/>
              </a:rPr>
              <a:t> &amp; Agenda</a:t>
            </a:r>
          </a:p>
        </p:txBody>
      </p:sp>
    </p:spTree>
    <p:extLst>
      <p:ext uri="{BB962C8B-B14F-4D97-AF65-F5344CB8AC3E}">
        <p14:creationId xmlns:p14="http://schemas.microsoft.com/office/powerpoint/2010/main" val="38295282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91054" y="1825624"/>
            <a:ext cx="8196146" cy="4798199"/>
          </a:xfrm>
        </p:spPr>
        <p:txBody>
          <a:bodyPr>
            <a:normAutofit lnSpcReduction="10000"/>
          </a:bodyPr>
          <a:lstStyle/>
          <a:p>
            <a:r>
              <a:rPr lang="en-GB" dirty="0">
                <a:solidFill>
                  <a:srgbClr val="490092"/>
                </a:solidFill>
                <a:latin typeface="Verdana" panose="020B0604030504040204" pitchFamily="34" charset="0"/>
                <a:ea typeface="Verdana" panose="020B0604030504040204" pitchFamily="34" charset="0"/>
              </a:rPr>
              <a:t>Introduce the </a:t>
            </a:r>
            <a:r>
              <a:rPr lang="en-GB" dirty="0" err="1">
                <a:solidFill>
                  <a:srgbClr val="490092"/>
                </a:solidFill>
                <a:latin typeface="Verdana" panose="020B0604030504040204" pitchFamily="34" charset="0"/>
                <a:ea typeface="Verdana" panose="020B0604030504040204" pitchFamily="34" charset="0"/>
              </a:rPr>
              <a:t>groundrules</a:t>
            </a:r>
            <a:r>
              <a:rPr lang="en-GB" dirty="0">
                <a:solidFill>
                  <a:srgbClr val="490092"/>
                </a:solidFill>
                <a:latin typeface="Verdana" panose="020B0604030504040204" pitchFamily="34" charset="0"/>
                <a:ea typeface="Verdana" panose="020B0604030504040204" pitchFamily="34" charset="0"/>
              </a:rPr>
              <a:t>.</a:t>
            </a:r>
          </a:p>
          <a:p>
            <a:r>
              <a:rPr lang="en-US" dirty="0">
                <a:solidFill>
                  <a:srgbClr val="490092"/>
                </a:solidFill>
                <a:latin typeface="Verdana" panose="020B0604030504040204" pitchFamily="34" charset="0"/>
                <a:ea typeface="Verdana" panose="020B0604030504040204" pitchFamily="34" charset="0"/>
              </a:rPr>
              <a:t>W</a:t>
            </a:r>
            <a:r>
              <a:rPr lang="en-GB" dirty="0">
                <a:solidFill>
                  <a:srgbClr val="490092"/>
                </a:solidFill>
                <a:latin typeface="Verdana" panose="020B0604030504040204" pitchFamily="34" charset="0"/>
                <a:ea typeface="Verdana" panose="020B0604030504040204" pitchFamily="34" charset="0"/>
              </a:rPr>
              <a:t>rite these on paper or check from last group if anything to be added.</a:t>
            </a:r>
          </a:p>
          <a:p>
            <a:endParaRPr lang="en-GB"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E</a:t>
            </a:r>
            <a:r>
              <a:rPr lang="en-GB" sz="2400" dirty="0" err="1">
                <a:solidFill>
                  <a:srgbClr val="490092"/>
                </a:solidFill>
                <a:latin typeface="Verdana" panose="020B0604030504040204" pitchFamily="34" charset="0"/>
                <a:ea typeface="Verdana" panose="020B0604030504040204" pitchFamily="34" charset="0"/>
              </a:rPr>
              <a:t>xamples</a:t>
            </a:r>
            <a:r>
              <a:rPr lang="en-GB" sz="2400" dirty="0">
                <a:solidFill>
                  <a:srgbClr val="490092"/>
                </a:solidFill>
                <a:latin typeface="Verdana" panose="020B0604030504040204" pitchFamily="34" charset="0"/>
                <a:ea typeface="Verdana" panose="020B0604030504040204" pitchFamily="34" charset="0"/>
              </a:rPr>
              <a:t>:</a:t>
            </a:r>
          </a:p>
          <a:p>
            <a:pPr marL="0" indent="0">
              <a:buNone/>
            </a:pPr>
            <a:r>
              <a:rPr lang="en-GB" sz="2400" dirty="0">
                <a:solidFill>
                  <a:srgbClr val="490092"/>
                </a:solidFill>
                <a:latin typeface="Verdana" panose="020B0604030504040204" pitchFamily="34" charset="0"/>
                <a:ea typeface="Verdana" panose="020B0604030504040204" pitchFamily="34" charset="0"/>
              </a:rPr>
              <a:t>- Not judging other people’s experiences</a:t>
            </a:r>
          </a:p>
          <a:p>
            <a:pPr>
              <a:buFontTx/>
              <a:buChar char="-"/>
            </a:pPr>
            <a:r>
              <a:rPr lang="en-GB" sz="2400" dirty="0">
                <a:solidFill>
                  <a:srgbClr val="490092"/>
                </a:solidFill>
                <a:latin typeface="Verdana" panose="020B0604030504040204" pitchFamily="34" charset="0"/>
                <a:ea typeface="Verdana" panose="020B0604030504040204" pitchFamily="34" charset="0"/>
              </a:rPr>
              <a:t>Allowing everyone a turn to speak</a:t>
            </a:r>
          </a:p>
          <a:p>
            <a:pPr>
              <a:buFontTx/>
              <a:buChar char="-"/>
            </a:pPr>
            <a:r>
              <a:rPr lang="en-GB" sz="2400" dirty="0">
                <a:solidFill>
                  <a:srgbClr val="490092"/>
                </a:solidFill>
                <a:latin typeface="Verdana" panose="020B0604030504040204" pitchFamily="34" charset="0"/>
                <a:ea typeface="Verdana" panose="020B0604030504040204" pitchFamily="34" charset="0"/>
              </a:rPr>
              <a:t>Not talking over each other </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err="1">
                <a:solidFill>
                  <a:srgbClr val="490092"/>
                </a:solidFill>
                <a:latin typeface="Verdana" panose="020B0604030504040204" pitchFamily="34" charset="0"/>
                <a:ea typeface="Verdana" panose="020B0604030504040204" pitchFamily="34" charset="0"/>
              </a:rPr>
              <a:t>ot</a:t>
            </a:r>
            <a:r>
              <a:rPr lang="en-GB" sz="2400" dirty="0">
                <a:solidFill>
                  <a:srgbClr val="490092"/>
                </a:solidFill>
                <a:latin typeface="Verdana" panose="020B0604030504040204" pitchFamily="34" charset="0"/>
                <a:ea typeface="Verdana" panose="020B0604030504040204" pitchFamily="34" charset="0"/>
              </a:rPr>
              <a:t> having to share if don’t want to</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a:solidFill>
                  <a:srgbClr val="490092"/>
                </a:solidFill>
                <a:latin typeface="Verdana" panose="020B0604030504040204" pitchFamily="34" charset="0"/>
                <a:ea typeface="Verdana" panose="020B0604030504040204" pitchFamily="34" charset="0"/>
              </a:rPr>
              <a:t>o discrimination</a:t>
            </a:r>
          </a:p>
          <a:p>
            <a:pPr>
              <a:buFontTx/>
              <a:buChar char="-"/>
            </a:pPr>
            <a:r>
              <a:rPr lang="en-US" sz="2400" dirty="0">
                <a:solidFill>
                  <a:srgbClr val="490092"/>
                </a:solidFill>
                <a:latin typeface="Verdana" panose="020B0604030504040204" pitchFamily="34" charset="0"/>
                <a:ea typeface="Verdana" panose="020B0604030504040204" pitchFamily="34" charset="0"/>
              </a:rPr>
              <a:t>C</a:t>
            </a:r>
            <a:r>
              <a:rPr lang="en-GB" sz="2400" dirty="0" err="1">
                <a:solidFill>
                  <a:srgbClr val="490092"/>
                </a:solidFill>
                <a:latin typeface="Verdana" panose="020B0604030504040204" pitchFamily="34" charset="0"/>
                <a:ea typeface="Verdana" panose="020B0604030504040204" pitchFamily="34" charset="0"/>
              </a:rPr>
              <a:t>onfidentiality</a:t>
            </a:r>
            <a:endParaRPr lang="en-GB" sz="2400" dirty="0">
              <a:solidFill>
                <a:srgbClr val="490092"/>
              </a:solidFill>
              <a:latin typeface="Verdana" panose="020B0604030504040204" pitchFamily="34" charset="0"/>
              <a:ea typeface="Verdana" panose="020B0604030504040204" pitchFamily="34" charset="0"/>
            </a:endParaRPr>
          </a:p>
          <a:p>
            <a:endParaRPr lang="en-GB" dirty="0">
              <a:solidFill>
                <a:srgbClr val="490092"/>
              </a:solidFill>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56A42991-1A4E-458B-A48B-9BDE9861D10B}"/>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96586AFE-01AE-4DC3-8A68-3733DCFB6682}"/>
              </a:ext>
            </a:extLst>
          </p:cNvPr>
          <p:cNvSpPr/>
          <p:nvPr/>
        </p:nvSpPr>
        <p:spPr>
          <a:xfrm>
            <a:off x="1401096" y="637310"/>
            <a:ext cx="3717314"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096FDB28-B0FA-4672-AE58-52201C9E9984}"/>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dirty="0" err="1">
                <a:solidFill>
                  <a:srgbClr val="512275"/>
                </a:solidFill>
                <a:latin typeface="Segoe Print" charset="0"/>
                <a:ea typeface="Verdana" panose="020B0604030504040204" pitchFamily="34" charset="0"/>
                <a:cs typeface="Segoe Print" charset="0"/>
              </a:rPr>
              <a:t>Groundrules</a:t>
            </a:r>
            <a:endParaRPr lang="en-GB"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5954347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solidFill>
                  <a:srgbClr val="490092"/>
                </a:solidFill>
                <a:latin typeface="Verdana" panose="020B0604030504040204" pitchFamily="34" charset="0"/>
                <a:ea typeface="Verdana" panose="020B0604030504040204" pitchFamily="34" charset="0"/>
              </a:rPr>
              <a:t>What is depression/low mood?</a:t>
            </a:r>
          </a:p>
          <a:p>
            <a:pPr marL="0" indent="0">
              <a:buNone/>
            </a:pPr>
            <a:endParaRPr lang="en-GB" b="1" dirty="0">
              <a:solidFill>
                <a:srgbClr val="490092"/>
              </a:solidFill>
              <a:latin typeface="Verdana" panose="020B0604030504040204" pitchFamily="34" charset="0"/>
              <a:ea typeface="Verdana" panose="020B0604030504040204" pitchFamily="34" charset="0"/>
            </a:endParaRPr>
          </a:p>
          <a:p>
            <a:pPr>
              <a:buFontTx/>
              <a:buChar char="-"/>
            </a:pPr>
            <a:r>
              <a:rPr lang="en-GB" sz="2600" dirty="0">
                <a:solidFill>
                  <a:srgbClr val="490092"/>
                </a:solidFill>
                <a:latin typeface="Verdana" panose="020B0604030504040204" pitchFamily="34" charset="0"/>
                <a:ea typeface="Verdana" panose="020B0604030504040204" pitchFamily="34" charset="0"/>
              </a:rPr>
              <a:t>Depression lies on a continuum with sadness or low mood.</a:t>
            </a:r>
          </a:p>
          <a:p>
            <a:pPr>
              <a:buFontTx/>
              <a:buChar char="-"/>
            </a:pPr>
            <a:r>
              <a:rPr lang="en-US" sz="2600" dirty="0">
                <a:solidFill>
                  <a:srgbClr val="490092"/>
                </a:solidFill>
                <a:latin typeface="Verdana" panose="020B0604030504040204" pitchFamily="34" charset="0"/>
                <a:ea typeface="Verdana" panose="020B0604030504040204" pitchFamily="34" charset="0"/>
              </a:rPr>
              <a:t>D</a:t>
            </a:r>
            <a:r>
              <a:rPr lang="en-GB" sz="2600" dirty="0" err="1">
                <a:solidFill>
                  <a:srgbClr val="490092"/>
                </a:solidFill>
                <a:latin typeface="Verdana" panose="020B0604030504040204" pitchFamily="34" charset="0"/>
                <a:ea typeface="Verdana" panose="020B0604030504040204" pitchFamily="34" charset="0"/>
              </a:rPr>
              <a:t>epression</a:t>
            </a:r>
            <a:r>
              <a:rPr lang="en-GB" sz="2600" dirty="0">
                <a:solidFill>
                  <a:srgbClr val="490092"/>
                </a:solidFill>
                <a:latin typeface="Verdana" panose="020B0604030504040204" pitchFamily="34" charset="0"/>
                <a:ea typeface="Verdana" panose="020B0604030504040204" pitchFamily="34" charset="0"/>
              </a:rPr>
              <a:t> is often unhelpful, but sadness can have a protective function.</a:t>
            </a:r>
          </a:p>
          <a:p>
            <a:pPr>
              <a:buFontTx/>
              <a:buChar char="-"/>
            </a:pPr>
            <a:r>
              <a:rPr lang="en-US" sz="2600" dirty="0">
                <a:solidFill>
                  <a:srgbClr val="490092"/>
                </a:solidFill>
                <a:latin typeface="Verdana" panose="020B0604030504040204" pitchFamily="34" charset="0"/>
                <a:ea typeface="Verdana" panose="020B0604030504040204" pitchFamily="34" charset="0"/>
              </a:rPr>
              <a:t>T</a:t>
            </a:r>
            <a:r>
              <a:rPr lang="en-GB" sz="2600" dirty="0" err="1">
                <a:solidFill>
                  <a:srgbClr val="490092"/>
                </a:solidFill>
                <a:latin typeface="Verdana" panose="020B0604030504040204" pitchFamily="34" charset="0"/>
                <a:ea typeface="Verdana" panose="020B0604030504040204" pitchFamily="34" charset="0"/>
              </a:rPr>
              <a:t>hinking</a:t>
            </a:r>
            <a:r>
              <a:rPr lang="en-GB" sz="2600" dirty="0">
                <a:solidFill>
                  <a:srgbClr val="490092"/>
                </a:solidFill>
                <a:latin typeface="Verdana" panose="020B0604030504040204" pitchFamily="34" charset="0"/>
                <a:ea typeface="Verdana" panose="020B0604030504040204" pitchFamily="34" charset="0"/>
              </a:rPr>
              <a:t> back to caveman times, if someone became separated from the tribe, they would become very sad and low, which would motivate them to get back to the tribe or to withdraw to keep themselves safe.</a:t>
            </a:r>
            <a:endParaRPr lang="en-GB"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Psychoeducation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6598907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solidFill>
                  <a:srgbClr val="490092"/>
                </a:solidFill>
                <a:latin typeface="Verdana" panose="020B0604030504040204" pitchFamily="34" charset="0"/>
                <a:ea typeface="Verdana" panose="020B0604030504040204" pitchFamily="34" charset="0"/>
              </a:rPr>
              <a:t>Everyone will have different ways of coping.</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r>
              <a:rPr lang="en-US" sz="3200" dirty="0">
                <a:solidFill>
                  <a:srgbClr val="490092"/>
                </a:solidFill>
                <a:latin typeface="Verdana" panose="020B0604030504040204" pitchFamily="34" charset="0"/>
                <a:ea typeface="Verdana" panose="020B0604030504040204" pitchFamily="34" charset="0"/>
              </a:rPr>
              <a:t>We often learn these when we are young. </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r>
              <a:rPr lang="en-US" sz="3200" dirty="0">
                <a:solidFill>
                  <a:srgbClr val="490092"/>
                </a:solidFill>
                <a:latin typeface="Verdana" panose="020B0604030504040204" pitchFamily="34" charset="0"/>
                <a:ea typeface="Verdana" panose="020B0604030504040204" pitchFamily="34" charset="0"/>
              </a:rPr>
              <a:t>Some coping strategies help in the short-term, but not in the long-term (e.g. drinking alcohol).</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endParaRPr lang="en-GB" sz="32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4297177"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553488"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Coping Strategies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7679685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solidFill>
                  <a:srgbClr val="490092"/>
                </a:solidFill>
                <a:latin typeface="Verdana" panose="020B0604030504040204" pitchFamily="34" charset="0"/>
                <a:ea typeface="Verdana" panose="020B0604030504040204" pitchFamily="34" charset="0"/>
              </a:rPr>
              <a:t>Ask the group to share their coping strategies they use to cope with low mood/depression/suicidality.</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r>
              <a:rPr lang="en-US" sz="3200" dirty="0">
                <a:solidFill>
                  <a:srgbClr val="490092"/>
                </a:solidFill>
                <a:latin typeface="Verdana" panose="020B0604030504040204" pitchFamily="34" charset="0"/>
                <a:ea typeface="Verdana" panose="020B0604030504040204" pitchFamily="34" charset="0"/>
              </a:rPr>
              <a:t>Write these on paper/whiteboard.</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r>
              <a:rPr lang="en-US" sz="3200" dirty="0">
                <a:solidFill>
                  <a:srgbClr val="490092"/>
                </a:solidFill>
                <a:latin typeface="Verdana" panose="020B0604030504040204" pitchFamily="34" charset="0"/>
                <a:ea typeface="Verdana" panose="020B0604030504040204" pitchFamily="34" charset="0"/>
              </a:rPr>
              <a:t>Highlight similarities.</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r>
              <a:rPr lang="en-US" sz="3200" dirty="0">
                <a:solidFill>
                  <a:srgbClr val="490092"/>
                </a:solidFill>
                <a:latin typeface="Verdana" panose="020B0604030504040204" pitchFamily="34" charset="0"/>
                <a:ea typeface="Verdana" panose="020B0604030504040204" pitchFamily="34" charset="0"/>
              </a:rPr>
              <a:t>Support group to consider which of these are helpful or unhelpful in the long-term.</a:t>
            </a:r>
            <a:endParaRPr lang="en-GB" sz="32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4297177"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553488"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Coping Strategies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2434350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520" y="-89994"/>
            <a:ext cx="11593888" cy="1325563"/>
          </a:xfrm>
        </p:spPr>
        <p:txBody>
          <a:bodyPr>
            <a:normAutofit/>
          </a:bodyPr>
          <a:lstStyle/>
          <a:p>
            <a:r>
              <a:rPr lang="en-GB" sz="3200" b="1" dirty="0">
                <a:solidFill>
                  <a:srgbClr val="490092"/>
                </a:solidFill>
                <a:latin typeface="Segoe Print" panose="02000600000000000000" pitchFamily="2" charset="0"/>
              </a:rPr>
              <a:t>Types of coping strategies (give handout &amp; discuss)</a:t>
            </a:r>
          </a:p>
        </p:txBody>
      </p:sp>
      <p:grpSp>
        <p:nvGrpSpPr>
          <p:cNvPr id="4" name="Group 3"/>
          <p:cNvGrpSpPr/>
          <p:nvPr/>
        </p:nvGrpSpPr>
        <p:grpSpPr>
          <a:xfrm>
            <a:off x="4176914" y="3783907"/>
            <a:ext cx="3951086" cy="3016037"/>
            <a:chOff x="330987" y="1671638"/>
            <a:chExt cx="2865472" cy="2527509"/>
          </a:xfrm>
        </p:grpSpPr>
        <p:sp>
          <p:nvSpPr>
            <p:cNvPr id="5" name="Rectangle 4"/>
            <p:cNvSpPr/>
            <p:nvPr/>
          </p:nvSpPr>
          <p:spPr>
            <a:xfrm>
              <a:off x="330988" y="1671638"/>
              <a:ext cx="2088682" cy="754221"/>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dirty="0"/>
                <a:t>Shame</a:t>
              </a:r>
            </a:p>
          </p:txBody>
        </p:sp>
        <p:sp>
          <p:nvSpPr>
            <p:cNvPr id="6" name="Round Diagonal Corner Rectangle 5"/>
            <p:cNvSpPr/>
            <p:nvPr/>
          </p:nvSpPr>
          <p:spPr>
            <a:xfrm>
              <a:off x="330987" y="2382515"/>
              <a:ext cx="2865472" cy="1816632"/>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stop spending time with anyone who treats you unkindly</a:t>
              </a:r>
            </a:p>
            <a:p>
              <a:pPr marL="285750" indent="-285750">
                <a:buFont typeface="Arial" charset="0"/>
                <a:buChar char="•"/>
              </a:pPr>
              <a:r>
                <a:rPr lang="en-GB" sz="1600" dirty="0">
                  <a:solidFill>
                    <a:srgbClr val="512275"/>
                  </a:solidFill>
                </a:rPr>
                <a:t>recognise when you are trying to be perfect and accept that making mistakes is part of being human</a:t>
              </a:r>
            </a:p>
            <a:p>
              <a:pPr marL="285750" indent="-285750">
                <a:buFont typeface="Arial" charset="0"/>
                <a:buChar char="•"/>
              </a:pPr>
              <a:r>
                <a:rPr lang="en-GB" sz="1600" dirty="0">
                  <a:solidFill>
                    <a:srgbClr val="512275"/>
                  </a:solidFill>
                </a:rPr>
                <a:t>remind yourself that there are reasons for how you behave – it is not because you are 'bad'</a:t>
              </a:r>
              <a:endParaRPr lang="en-US" sz="1600" dirty="0">
                <a:solidFill>
                  <a:srgbClr val="512275"/>
                </a:solidFill>
              </a:endParaRPr>
            </a:p>
          </p:txBody>
        </p:sp>
      </p:grpSp>
      <p:grpSp>
        <p:nvGrpSpPr>
          <p:cNvPr id="7" name="Group 6"/>
          <p:cNvGrpSpPr/>
          <p:nvPr/>
        </p:nvGrpSpPr>
        <p:grpSpPr>
          <a:xfrm>
            <a:off x="263587" y="1029409"/>
            <a:ext cx="3742356" cy="2729528"/>
            <a:chOff x="330988" y="1671638"/>
            <a:chExt cx="3742356" cy="2729528"/>
          </a:xfrm>
        </p:grpSpPr>
        <p:sp>
          <p:nvSpPr>
            <p:cNvPr id="8" name="Rectangle 7"/>
            <p:cNvSpPr/>
            <p:nvPr/>
          </p:nvSpPr>
          <p:spPr>
            <a:xfrm>
              <a:off x="330988" y="1671638"/>
              <a:ext cx="2880000" cy="900112"/>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dirty="0"/>
                <a:t>Anger and frustration</a:t>
              </a:r>
            </a:p>
          </p:txBody>
        </p:sp>
        <p:sp>
          <p:nvSpPr>
            <p:cNvPr id="9" name="Round Diagonal Corner Rectangle 8"/>
            <p:cNvSpPr/>
            <p:nvPr/>
          </p:nvSpPr>
          <p:spPr>
            <a:xfrm>
              <a:off x="330988" y="2571751"/>
              <a:ext cx="3742356" cy="1829415"/>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exercise</a:t>
              </a:r>
            </a:p>
            <a:p>
              <a:pPr marL="285750" indent="-285750">
                <a:buFont typeface="Arial" charset="0"/>
                <a:buChar char="•"/>
              </a:pPr>
              <a:r>
                <a:rPr lang="en-GB" sz="1600" dirty="0">
                  <a:solidFill>
                    <a:srgbClr val="512275"/>
                  </a:solidFill>
                </a:rPr>
                <a:t>hit cushions</a:t>
              </a:r>
            </a:p>
            <a:p>
              <a:pPr marL="285750" indent="-285750">
                <a:buFont typeface="Arial" charset="0"/>
                <a:buChar char="•"/>
              </a:pPr>
              <a:r>
                <a:rPr lang="en-GB" sz="1600" dirty="0">
                  <a:solidFill>
                    <a:srgbClr val="512275"/>
                  </a:solidFill>
                </a:rPr>
                <a:t>dance</a:t>
              </a:r>
            </a:p>
            <a:p>
              <a:pPr marL="285750" indent="-285750">
                <a:buFont typeface="Arial" charset="0"/>
                <a:buChar char="•"/>
              </a:pPr>
              <a:r>
                <a:rPr lang="en-GB" sz="1600" dirty="0">
                  <a:solidFill>
                    <a:srgbClr val="512275"/>
                  </a:solidFill>
                </a:rPr>
                <a:t>shake</a:t>
              </a:r>
            </a:p>
            <a:p>
              <a:pPr marL="285750" indent="-285750">
                <a:buFont typeface="Arial" charset="0"/>
                <a:buChar char="•"/>
              </a:pPr>
              <a:r>
                <a:rPr lang="en-GB" sz="1600" dirty="0">
                  <a:solidFill>
                    <a:srgbClr val="512275"/>
                  </a:solidFill>
                </a:rPr>
                <a:t>bite on bunched up material</a:t>
              </a:r>
            </a:p>
            <a:p>
              <a:pPr marL="285750" indent="-285750">
                <a:buFont typeface="Arial" charset="0"/>
                <a:buChar char="•"/>
              </a:pPr>
              <a:r>
                <a:rPr lang="en-GB" sz="1600" dirty="0">
                  <a:solidFill>
                    <a:srgbClr val="512275"/>
                  </a:solidFill>
                </a:rPr>
                <a:t>tear something up into hundreds of pieces</a:t>
              </a:r>
            </a:p>
          </p:txBody>
        </p:sp>
      </p:grpSp>
      <p:grpSp>
        <p:nvGrpSpPr>
          <p:cNvPr id="10" name="Group 9"/>
          <p:cNvGrpSpPr/>
          <p:nvPr/>
        </p:nvGrpSpPr>
        <p:grpSpPr>
          <a:xfrm>
            <a:off x="8331052" y="949968"/>
            <a:ext cx="3742356" cy="3674574"/>
            <a:chOff x="330988" y="1671638"/>
            <a:chExt cx="3742356" cy="3674574"/>
          </a:xfrm>
        </p:grpSpPr>
        <p:sp>
          <p:nvSpPr>
            <p:cNvPr id="11" name="Rectangle 10"/>
            <p:cNvSpPr/>
            <p:nvPr/>
          </p:nvSpPr>
          <p:spPr>
            <a:xfrm>
              <a:off x="330988" y="1671638"/>
              <a:ext cx="2880000" cy="900000"/>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dirty="0"/>
                <a:t>Sadness and fear</a:t>
              </a:r>
            </a:p>
          </p:txBody>
        </p:sp>
        <p:sp>
          <p:nvSpPr>
            <p:cNvPr id="12" name="Round Diagonal Corner Rectangle 11"/>
            <p:cNvSpPr/>
            <p:nvPr/>
          </p:nvSpPr>
          <p:spPr>
            <a:xfrm>
              <a:off x="330988" y="2495613"/>
              <a:ext cx="3742356" cy="2850599"/>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wrap a blanket around you</a:t>
              </a:r>
            </a:p>
            <a:p>
              <a:pPr marL="285750" indent="-285750">
                <a:buFont typeface="Arial" charset="0"/>
                <a:buChar char="•"/>
              </a:pPr>
              <a:r>
                <a:rPr lang="en-GB" sz="1600" dirty="0">
                  <a:solidFill>
                    <a:srgbClr val="512275"/>
                  </a:solidFill>
                </a:rPr>
                <a:t>spend time with an animal</a:t>
              </a:r>
            </a:p>
            <a:p>
              <a:pPr marL="285750" indent="-285750">
                <a:buFont typeface="Arial" charset="0"/>
                <a:buChar char="•"/>
              </a:pPr>
              <a:r>
                <a:rPr lang="en-GB" sz="1600" dirty="0">
                  <a:solidFill>
                    <a:srgbClr val="512275"/>
                  </a:solidFill>
                </a:rPr>
                <a:t>walk in nature</a:t>
              </a:r>
            </a:p>
            <a:p>
              <a:pPr marL="285750" indent="-285750">
                <a:buFont typeface="Arial" charset="0"/>
                <a:buChar char="•"/>
              </a:pPr>
              <a:r>
                <a:rPr lang="en-GB" sz="1600" dirty="0">
                  <a:solidFill>
                    <a:srgbClr val="512275"/>
                  </a:solidFill>
                </a:rPr>
                <a:t>let yourself cry or sleep</a:t>
              </a:r>
            </a:p>
            <a:p>
              <a:pPr marL="285750" indent="-285750">
                <a:buFont typeface="Arial" charset="0"/>
                <a:buChar char="•"/>
              </a:pPr>
              <a:r>
                <a:rPr lang="en-GB" sz="1600" dirty="0">
                  <a:solidFill>
                    <a:srgbClr val="512275"/>
                  </a:solidFill>
                </a:rPr>
                <a:t>listen to soothing music</a:t>
              </a:r>
            </a:p>
            <a:p>
              <a:pPr marL="285750" indent="-285750">
                <a:buFont typeface="Arial" charset="0"/>
                <a:buChar char="•"/>
              </a:pPr>
              <a:r>
                <a:rPr lang="en-GB" sz="1600" dirty="0">
                  <a:solidFill>
                    <a:srgbClr val="512275"/>
                  </a:solidFill>
                </a:rPr>
                <a:t>tell someone how you feel</a:t>
              </a:r>
            </a:p>
            <a:p>
              <a:pPr marL="285750" indent="-285750">
                <a:buFont typeface="Arial" charset="0"/>
                <a:buChar char="•"/>
              </a:pPr>
              <a:r>
                <a:rPr lang="en-GB" sz="1600" dirty="0">
                  <a:solidFill>
                    <a:srgbClr val="512275"/>
                  </a:solidFill>
                </a:rPr>
                <a:t>massage your hands</a:t>
              </a:r>
            </a:p>
            <a:p>
              <a:pPr marL="285750" indent="-285750">
                <a:buFont typeface="Arial" charset="0"/>
                <a:buChar char="•"/>
              </a:pPr>
              <a:r>
                <a:rPr lang="en-GB" sz="1600" dirty="0">
                  <a:solidFill>
                    <a:srgbClr val="512275"/>
                  </a:solidFill>
                </a:rPr>
                <a:t>lie in a comfortable position and breathe in – then breathe out slowly, making your out-breath longer than your in-breath.</a:t>
              </a:r>
              <a:endParaRPr lang="en-US" sz="1600" dirty="0">
                <a:solidFill>
                  <a:srgbClr val="512275"/>
                </a:solidFill>
              </a:endParaRPr>
            </a:p>
          </p:txBody>
        </p:sp>
      </p:grpSp>
      <p:grpSp>
        <p:nvGrpSpPr>
          <p:cNvPr id="13" name="Group 12"/>
          <p:cNvGrpSpPr/>
          <p:nvPr/>
        </p:nvGrpSpPr>
        <p:grpSpPr>
          <a:xfrm>
            <a:off x="4124899" y="1029408"/>
            <a:ext cx="4003101" cy="2729529"/>
            <a:chOff x="-1043805" y="1671637"/>
            <a:chExt cx="3417158" cy="1709721"/>
          </a:xfrm>
        </p:grpSpPr>
        <p:sp>
          <p:nvSpPr>
            <p:cNvPr id="14" name="Rectangle 13"/>
            <p:cNvSpPr/>
            <p:nvPr/>
          </p:nvSpPr>
          <p:spPr>
            <a:xfrm>
              <a:off x="-1043805" y="1671637"/>
              <a:ext cx="2458448" cy="563742"/>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sz="2000" dirty="0"/>
                <a:t>Need to control</a:t>
              </a:r>
            </a:p>
          </p:txBody>
        </p:sp>
        <p:sp>
          <p:nvSpPr>
            <p:cNvPr id="15" name="Round Diagonal Corner Rectangle 14"/>
            <p:cNvSpPr/>
            <p:nvPr/>
          </p:nvSpPr>
          <p:spPr>
            <a:xfrm>
              <a:off x="-1043805" y="2235380"/>
              <a:ext cx="3417158" cy="114597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write lists</a:t>
              </a:r>
            </a:p>
            <a:p>
              <a:pPr marL="285750" indent="-285750">
                <a:buFont typeface="Arial" charset="0"/>
                <a:buChar char="•"/>
              </a:pPr>
              <a:r>
                <a:rPr lang="en-GB" sz="1600" dirty="0">
                  <a:solidFill>
                    <a:srgbClr val="512275"/>
                  </a:solidFill>
                </a:rPr>
                <a:t>tidy up</a:t>
              </a:r>
            </a:p>
            <a:p>
              <a:pPr marL="285750" indent="-285750">
                <a:buFont typeface="Arial" charset="0"/>
                <a:buChar char="•"/>
              </a:pPr>
              <a:r>
                <a:rPr lang="en-GB" sz="1600" dirty="0">
                  <a:solidFill>
                    <a:srgbClr val="512275"/>
                  </a:solidFill>
                </a:rPr>
                <a:t>have a throw-out</a:t>
              </a:r>
            </a:p>
            <a:p>
              <a:pPr marL="285750" indent="-285750">
                <a:buFont typeface="Arial" charset="0"/>
                <a:buChar char="•"/>
              </a:pPr>
              <a:r>
                <a:rPr lang="en-GB" sz="1600" dirty="0">
                  <a:solidFill>
                    <a:srgbClr val="512275"/>
                  </a:solidFill>
                </a:rPr>
                <a:t>write a letter saying everything you are feeling, then tear it up</a:t>
              </a:r>
            </a:p>
            <a:p>
              <a:pPr marL="285750" indent="-285750">
                <a:buFont typeface="Arial" charset="0"/>
                <a:buChar char="•"/>
              </a:pPr>
              <a:r>
                <a:rPr lang="en-GB" sz="1600" dirty="0">
                  <a:solidFill>
                    <a:srgbClr val="512275"/>
                  </a:solidFill>
                </a:rPr>
                <a:t>weed a garden</a:t>
              </a:r>
            </a:p>
            <a:p>
              <a:pPr marL="285750" indent="-285750">
                <a:buFont typeface="Arial" charset="0"/>
                <a:buChar char="•"/>
              </a:pPr>
              <a:r>
                <a:rPr lang="en-GB" sz="1600" dirty="0">
                  <a:solidFill>
                    <a:srgbClr val="512275"/>
                  </a:solidFill>
                </a:rPr>
                <a:t>clench then relax all your muscles</a:t>
              </a:r>
              <a:endParaRPr lang="en-US" sz="1600" dirty="0">
                <a:solidFill>
                  <a:srgbClr val="512275"/>
                </a:solidFill>
              </a:endParaRPr>
            </a:p>
          </p:txBody>
        </p:sp>
      </p:grpSp>
      <p:grpSp>
        <p:nvGrpSpPr>
          <p:cNvPr id="16" name="Group 15"/>
          <p:cNvGrpSpPr/>
          <p:nvPr/>
        </p:nvGrpSpPr>
        <p:grpSpPr>
          <a:xfrm>
            <a:off x="8195305" y="4590764"/>
            <a:ext cx="3878103" cy="2221572"/>
            <a:chOff x="-513671" y="1345926"/>
            <a:chExt cx="3878103" cy="2205812"/>
          </a:xfrm>
        </p:grpSpPr>
        <p:sp>
          <p:nvSpPr>
            <p:cNvPr id="17" name="Rectangle 16"/>
            <p:cNvSpPr/>
            <p:nvPr/>
          </p:nvSpPr>
          <p:spPr>
            <a:xfrm>
              <a:off x="-426289" y="1345926"/>
              <a:ext cx="2880000" cy="893615"/>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sz="2000" dirty="0"/>
                <a:t>Numb and disconnected</a:t>
              </a:r>
            </a:p>
          </p:txBody>
        </p:sp>
        <p:sp>
          <p:nvSpPr>
            <p:cNvPr id="18" name="Round Diagonal Corner Rectangle 17"/>
            <p:cNvSpPr/>
            <p:nvPr/>
          </p:nvSpPr>
          <p:spPr>
            <a:xfrm>
              <a:off x="-513671" y="2231612"/>
              <a:ext cx="3878103" cy="132012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flick elastic bands on your wrists</a:t>
              </a:r>
            </a:p>
            <a:p>
              <a:pPr marL="285750" indent="-285750">
                <a:buFont typeface="Arial" charset="0"/>
                <a:buChar char="•"/>
              </a:pPr>
              <a:r>
                <a:rPr lang="en-GB" sz="1600" dirty="0">
                  <a:solidFill>
                    <a:srgbClr val="512275"/>
                  </a:solidFill>
                </a:rPr>
                <a:t>hold ice cubes</a:t>
              </a:r>
            </a:p>
            <a:p>
              <a:pPr marL="285750" indent="-285750">
                <a:buFont typeface="Arial" charset="0"/>
                <a:buChar char="•"/>
              </a:pPr>
              <a:r>
                <a:rPr lang="en-GB" sz="1600" dirty="0">
                  <a:solidFill>
                    <a:srgbClr val="512275"/>
                  </a:solidFill>
                </a:rPr>
                <a:t>smell something with strong odour</a:t>
              </a:r>
            </a:p>
            <a:p>
              <a:pPr marL="285750" indent="-285750">
                <a:buFont typeface="Arial" charset="0"/>
                <a:buChar char="•"/>
              </a:pPr>
              <a:r>
                <a:rPr lang="en-GB" sz="1600" dirty="0">
                  <a:solidFill>
                    <a:srgbClr val="512275"/>
                  </a:solidFill>
                </a:rPr>
                <a:t>have a very cold shower</a:t>
              </a:r>
              <a:endParaRPr lang="en-US" sz="1600" dirty="0">
                <a:solidFill>
                  <a:srgbClr val="512275"/>
                </a:solidFill>
              </a:endParaRPr>
            </a:p>
          </p:txBody>
        </p:sp>
      </p:grpSp>
      <p:grpSp>
        <p:nvGrpSpPr>
          <p:cNvPr id="19" name="Group 18"/>
          <p:cNvGrpSpPr/>
          <p:nvPr/>
        </p:nvGrpSpPr>
        <p:grpSpPr>
          <a:xfrm>
            <a:off x="135265" y="3794690"/>
            <a:ext cx="3899324" cy="3005254"/>
            <a:chOff x="330987" y="1671638"/>
            <a:chExt cx="3899324" cy="3005254"/>
          </a:xfrm>
        </p:grpSpPr>
        <p:sp>
          <p:nvSpPr>
            <p:cNvPr id="20" name="Rectangle 19"/>
            <p:cNvSpPr/>
            <p:nvPr/>
          </p:nvSpPr>
          <p:spPr>
            <a:xfrm>
              <a:off x="330988" y="1671638"/>
              <a:ext cx="2880000" cy="900000"/>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dirty="0"/>
                <a:t>Self-hatred</a:t>
              </a:r>
            </a:p>
          </p:txBody>
        </p:sp>
        <p:sp>
          <p:nvSpPr>
            <p:cNvPr id="21" name="Round Diagonal Corner Rectangle 20"/>
            <p:cNvSpPr/>
            <p:nvPr/>
          </p:nvSpPr>
          <p:spPr>
            <a:xfrm>
              <a:off x="330987" y="2500311"/>
              <a:ext cx="3899324" cy="2176581"/>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write a letter from the part of you that feels the self-hatred, then write back with as much compassion and acceptance as you can</a:t>
              </a:r>
            </a:p>
            <a:p>
              <a:pPr marL="285750" indent="-285750">
                <a:buFont typeface="Arial" charset="0"/>
                <a:buChar char="•"/>
              </a:pPr>
              <a:r>
                <a:rPr lang="en-GB" sz="1600" dirty="0">
                  <a:solidFill>
                    <a:srgbClr val="512275"/>
                  </a:solidFill>
                </a:rPr>
                <a:t>find creative ways to express self-hatred, e.g. writing songs or poetry, drawing, movement or singing</a:t>
              </a:r>
            </a:p>
            <a:p>
              <a:pPr marL="285750" indent="-285750">
                <a:buFont typeface="Arial" charset="0"/>
                <a:buChar char="•"/>
              </a:pPr>
              <a:r>
                <a:rPr lang="en-GB" sz="1600" dirty="0">
                  <a:solidFill>
                    <a:srgbClr val="512275"/>
                  </a:solidFill>
                </a:rPr>
                <a:t>do physical exercise </a:t>
              </a:r>
              <a:endParaRPr lang="en-US" sz="1600" dirty="0">
                <a:solidFill>
                  <a:srgbClr val="512275"/>
                </a:solidFill>
              </a:endParaRPr>
            </a:p>
          </p:txBody>
        </p:sp>
      </p:grpSp>
    </p:spTree>
    <p:extLst>
      <p:ext uri="{BB962C8B-B14F-4D97-AF65-F5344CB8AC3E}">
        <p14:creationId xmlns:p14="http://schemas.microsoft.com/office/powerpoint/2010/main" val="9673471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35853"/>
            <a:ext cx="10515600" cy="1325563"/>
          </a:xfrm>
        </p:spPr>
        <p:txBody>
          <a:bodyPr>
            <a:noAutofit/>
          </a:bodyPr>
          <a:lstStyle/>
          <a:p>
            <a:r>
              <a:rPr lang="en-GB" sz="4800" b="1" dirty="0">
                <a:solidFill>
                  <a:srgbClr val="490092"/>
                </a:solidFill>
                <a:latin typeface="Segoe Print" panose="02000600000000000000" pitchFamily="2" charset="0"/>
              </a:rPr>
              <a:t>Group Practise – Safe Place</a:t>
            </a:r>
          </a:p>
        </p:txBody>
      </p:sp>
      <p:sp>
        <p:nvSpPr>
          <p:cNvPr id="3" name="Content Placeholder 2"/>
          <p:cNvSpPr>
            <a:spLocks noGrp="1"/>
          </p:cNvSpPr>
          <p:nvPr>
            <p:ph idx="1"/>
          </p:nvPr>
        </p:nvSpPr>
        <p:spPr>
          <a:xfrm>
            <a:off x="693233" y="1494146"/>
            <a:ext cx="11093605" cy="5519969"/>
          </a:xfrm>
        </p:spPr>
        <p:txBody>
          <a:bodyPr>
            <a:normAutofit fontScale="85000" lnSpcReduction="20000"/>
          </a:bodyPr>
          <a:lstStyle/>
          <a:p>
            <a:pPr marL="0" indent="0">
              <a:buNone/>
            </a:pPr>
            <a:r>
              <a:rPr lang="en-US" sz="3300" dirty="0">
                <a:solidFill>
                  <a:srgbClr val="490092"/>
                </a:solidFill>
                <a:latin typeface="Verdana" panose="020B0604030504040204" pitchFamily="34" charset="0"/>
                <a:ea typeface="Verdana" panose="020B0604030504040204" pitchFamily="34" charset="0"/>
              </a:rPr>
              <a:t>Ask group to participate in short guided visualization exercise. They can stop at any time if they want to.</a:t>
            </a:r>
          </a:p>
          <a:p>
            <a:pPr marL="0" indent="0">
              <a:buNone/>
            </a:pPr>
            <a:endParaRPr lang="en-US" sz="3300" dirty="0">
              <a:solidFill>
                <a:srgbClr val="490092"/>
              </a:solidFill>
              <a:latin typeface="Verdana" panose="020B0604030504040204" pitchFamily="34" charset="0"/>
              <a:ea typeface="Verdana" panose="020B0604030504040204" pitchFamily="34" charset="0"/>
            </a:endParaRPr>
          </a:p>
          <a:p>
            <a:pPr>
              <a:buFontTx/>
              <a:buChar char="-"/>
            </a:pPr>
            <a:r>
              <a:rPr lang="en-US" dirty="0">
                <a:solidFill>
                  <a:srgbClr val="490092"/>
                </a:solidFill>
                <a:latin typeface="Verdana" panose="020B0604030504040204" pitchFamily="34" charset="0"/>
                <a:ea typeface="Verdana" panose="020B0604030504040204" pitchFamily="34" charset="0"/>
              </a:rPr>
              <a:t>Get comfortable and close eyes or choose a spot on the floor to look at.</a:t>
            </a:r>
          </a:p>
          <a:p>
            <a:pPr>
              <a:buFontTx/>
              <a:buChar char="-"/>
            </a:pPr>
            <a:r>
              <a:rPr lang="en-US" dirty="0">
                <a:solidFill>
                  <a:srgbClr val="490092"/>
                </a:solidFill>
                <a:latin typeface="Verdana" panose="020B0604030504040204" pitchFamily="34" charset="0"/>
                <a:ea typeface="Verdana" panose="020B0604030504040204" pitchFamily="34" charset="0"/>
              </a:rPr>
              <a:t>Try to imagine a safe, soothing place. It can be a real place, a fantasy place, or a mixture of the two.</a:t>
            </a:r>
          </a:p>
          <a:p>
            <a:pPr>
              <a:buFontTx/>
              <a:buChar char="-"/>
            </a:pPr>
            <a:r>
              <a:rPr lang="en-US" dirty="0">
                <a:solidFill>
                  <a:srgbClr val="490092"/>
                </a:solidFill>
                <a:latin typeface="Verdana" panose="020B0604030504040204" pitchFamily="34" charset="0"/>
                <a:ea typeface="Verdana" panose="020B0604030504040204" pitchFamily="34" charset="0"/>
              </a:rPr>
              <a:t>Try to picture it in your mind. Imagine what you can see. What is around you. What </a:t>
            </a:r>
            <a:r>
              <a:rPr lang="en-US" dirty="0" err="1">
                <a:solidFill>
                  <a:srgbClr val="490092"/>
                </a:solidFill>
                <a:latin typeface="Verdana" panose="020B0604030504040204" pitchFamily="34" charset="0"/>
                <a:ea typeface="Verdana" panose="020B0604030504040204" pitchFamily="34" charset="0"/>
              </a:rPr>
              <a:t>colours</a:t>
            </a:r>
            <a:r>
              <a:rPr lang="en-US" dirty="0">
                <a:solidFill>
                  <a:srgbClr val="490092"/>
                </a:solidFill>
                <a:latin typeface="Verdana" panose="020B0604030504040204" pitchFamily="34" charset="0"/>
                <a:ea typeface="Verdana" panose="020B0604030504040204" pitchFamily="34" charset="0"/>
              </a:rPr>
              <a:t> there are.</a:t>
            </a:r>
          </a:p>
          <a:p>
            <a:pPr>
              <a:buFontTx/>
              <a:buChar char="-"/>
            </a:pPr>
            <a:r>
              <a:rPr lang="en-US" dirty="0">
                <a:solidFill>
                  <a:srgbClr val="490092"/>
                </a:solidFill>
                <a:latin typeface="Verdana" panose="020B0604030504040204" pitchFamily="34" charset="0"/>
                <a:ea typeface="Verdana" panose="020B0604030504040204" pitchFamily="34" charset="0"/>
              </a:rPr>
              <a:t>Try to imagine what you can smell, taste, touch, hear.</a:t>
            </a:r>
          </a:p>
          <a:p>
            <a:pPr>
              <a:buFontTx/>
              <a:buChar char="-"/>
            </a:pPr>
            <a:r>
              <a:rPr lang="en-US" dirty="0">
                <a:solidFill>
                  <a:srgbClr val="490092"/>
                </a:solidFill>
                <a:latin typeface="Verdana" panose="020B0604030504040204" pitchFamily="34" charset="0"/>
                <a:ea typeface="Verdana" panose="020B0604030504040204" pitchFamily="34" charset="0"/>
              </a:rPr>
              <a:t>If your mind wanders, just gently bring it back to the imagery.</a:t>
            </a:r>
          </a:p>
          <a:p>
            <a:pPr>
              <a:buFontTx/>
              <a:buChar char="-"/>
            </a:pPr>
            <a:r>
              <a:rPr lang="en-US" dirty="0">
                <a:solidFill>
                  <a:srgbClr val="490092"/>
                </a:solidFill>
                <a:latin typeface="Verdana" panose="020B0604030504040204" pitchFamily="34" charset="0"/>
                <a:ea typeface="Verdana" panose="020B0604030504040204" pitchFamily="34" charset="0"/>
              </a:rPr>
              <a:t>Ask yourself if there is anything you can do to make it feel 10% safer.</a:t>
            </a:r>
          </a:p>
          <a:p>
            <a:pPr>
              <a:buFontTx/>
              <a:buChar char="-"/>
            </a:pPr>
            <a:r>
              <a:rPr lang="en-US" dirty="0">
                <a:solidFill>
                  <a:srgbClr val="490092"/>
                </a:solidFill>
                <a:latin typeface="Verdana" panose="020B0604030504040204" pitchFamily="34" charset="0"/>
                <a:ea typeface="Verdana" panose="020B0604030504040204" pitchFamily="34" charset="0"/>
              </a:rPr>
              <a:t>Give the place a name so you can remember it.</a:t>
            </a:r>
          </a:p>
          <a:p>
            <a:pPr>
              <a:buFontTx/>
              <a:buChar char="-"/>
            </a:pPr>
            <a:r>
              <a:rPr lang="en-US" dirty="0">
                <a:solidFill>
                  <a:srgbClr val="490092"/>
                </a:solidFill>
                <a:latin typeface="Verdana" panose="020B0604030504040204" pitchFamily="34" charset="0"/>
                <a:ea typeface="Verdana" panose="020B0604030504040204" pitchFamily="34" charset="0"/>
              </a:rPr>
              <a:t>When you feel ready, gently open your eyes.</a:t>
            </a:r>
          </a:p>
        </p:txBody>
      </p:sp>
    </p:spTree>
    <p:extLst>
      <p:ext uri="{BB962C8B-B14F-4D97-AF65-F5344CB8AC3E}">
        <p14:creationId xmlns:p14="http://schemas.microsoft.com/office/powerpoint/2010/main" val="4511479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solidFill>
                  <a:srgbClr val="490092"/>
                </a:solidFill>
                <a:latin typeface="Verdana" panose="020B0604030504040204" pitchFamily="34" charset="0"/>
                <a:ea typeface="Verdana" panose="020B0604030504040204" pitchFamily="34" charset="0"/>
              </a:rPr>
              <a:t>Summarise what has been covered in the session (or ask participants to summarise and say what they learned).</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Offer further work on topic if any patients are interested (from nurse/psychologist). Discuss this with Jen.</a:t>
            </a:r>
          </a:p>
          <a:p>
            <a:pPr marL="0" indent="0">
              <a:buNone/>
            </a:pPr>
            <a:endParaRPr lang="en-GB" dirty="0">
              <a:solidFill>
                <a:srgbClr val="490092"/>
              </a:solidFill>
              <a:latin typeface="Verdana" panose="020B0604030504040204" pitchFamily="34" charset="0"/>
              <a:ea typeface="Verdana" panose="020B0604030504040204" pitchFamily="34" charset="0"/>
            </a:endParaRPr>
          </a:p>
          <a:p>
            <a:pPr marL="0" indent="0">
              <a:buNone/>
            </a:pPr>
            <a:r>
              <a:rPr lang="en-GB" sz="2400" dirty="0">
                <a:solidFill>
                  <a:srgbClr val="490092"/>
                </a:solidFill>
                <a:latin typeface="Verdana" panose="020B0604030504040204" pitchFamily="34" charset="0"/>
                <a:ea typeface="Verdana" panose="020B0604030504040204" pitchFamily="34" charset="0"/>
              </a:rPr>
              <a:t>Ask for feedback:</a:t>
            </a:r>
          </a:p>
          <a:p>
            <a:pPr>
              <a:buFontTx/>
              <a:buChar char="-"/>
            </a:pPr>
            <a:r>
              <a:rPr lang="en-GB" sz="2000" dirty="0">
                <a:solidFill>
                  <a:srgbClr val="490092"/>
                </a:solidFill>
                <a:latin typeface="Verdana" panose="020B0604030504040204" pitchFamily="34" charset="0"/>
                <a:ea typeface="Verdana" panose="020B0604030504040204" pitchFamily="34" charset="0"/>
              </a:rPr>
              <a:t>How did you find the group?</a:t>
            </a:r>
          </a:p>
          <a:p>
            <a:pPr>
              <a:buFontTx/>
              <a:buChar char="-"/>
            </a:pPr>
            <a:r>
              <a:rPr lang="en-GB" sz="2000" dirty="0">
                <a:solidFill>
                  <a:srgbClr val="490092"/>
                </a:solidFill>
                <a:latin typeface="Verdana" panose="020B0604030504040204" pitchFamily="34" charset="0"/>
                <a:ea typeface="Verdana" panose="020B0604030504040204" pitchFamily="34" charset="0"/>
              </a:rPr>
              <a:t>What was helpful?</a:t>
            </a:r>
          </a:p>
          <a:p>
            <a:pPr>
              <a:buFontTx/>
              <a:buChar char="-"/>
            </a:pPr>
            <a:r>
              <a:rPr lang="en-GB" sz="2000" dirty="0">
                <a:solidFill>
                  <a:srgbClr val="490092"/>
                </a:solidFill>
                <a:latin typeface="Verdana" panose="020B0604030504040204" pitchFamily="34" charset="0"/>
                <a:ea typeface="Verdana" panose="020B0604030504040204" pitchFamily="34" charset="0"/>
              </a:rPr>
              <a:t>What was unhelpful?</a:t>
            </a:r>
          </a:p>
          <a:p>
            <a:pPr>
              <a:buFontTx/>
              <a:buChar char="-"/>
            </a:pPr>
            <a:r>
              <a:rPr lang="en-GB" sz="2000" dirty="0">
                <a:solidFill>
                  <a:srgbClr val="490092"/>
                </a:solidFill>
                <a:latin typeface="Verdana" panose="020B0604030504040204" pitchFamily="34" charset="0"/>
                <a:ea typeface="Verdana" panose="020B0604030504040204" pitchFamily="34" charset="0"/>
              </a:rPr>
              <a:t>Feedback form?</a:t>
            </a:r>
          </a:p>
          <a:p>
            <a:pPr marL="0" indent="0">
              <a:buNone/>
            </a:pPr>
            <a:endParaRPr lang="en-GB"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646590"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Ending the session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632645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3275" y="791157"/>
            <a:ext cx="6520472" cy="4918270"/>
          </a:xfrm>
        </p:spPr>
        <p:txBody>
          <a:bodyPr>
            <a:normAutofit fontScale="92500" lnSpcReduction="20000"/>
          </a:bodyPr>
          <a:lstStyle/>
          <a:p>
            <a:r>
              <a:rPr lang="en-GB" dirty="0">
                <a:solidFill>
                  <a:srgbClr val="490092"/>
                </a:solidFill>
                <a:latin typeface="Verdana" panose="020B0604030504040204" pitchFamily="34" charset="0"/>
                <a:ea typeface="Verdana" panose="020B0604030504040204" pitchFamily="34" charset="0"/>
              </a:rPr>
              <a:t>Introduce facilitators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How long group will run (1 hour)</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Set agenda &amp; explain purpose of the group (to help people understand and manage their triggers for low mood)</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What the focus is on today (triggers)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Give out Session 1 handout</a:t>
            </a:r>
          </a:p>
        </p:txBody>
      </p:sp>
      <p:sp>
        <p:nvSpPr>
          <p:cNvPr id="4" name="Rectangle 3">
            <a:extLst>
              <a:ext uri="{FF2B5EF4-FFF2-40B4-BE49-F238E27FC236}">
                <a16:creationId xmlns:a16="http://schemas.microsoft.com/office/drawing/2014/main" id="{2B9048A0-75AF-4234-A549-870FBFEA1590}"/>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C601E526-2E37-431D-867A-DD2F0863FFCC}"/>
              </a:ext>
            </a:extLst>
          </p:cNvPr>
          <p:cNvSpPr/>
          <p:nvPr/>
        </p:nvSpPr>
        <p:spPr>
          <a:xfrm>
            <a:off x="1401096" y="637310"/>
            <a:ext cx="3627621" cy="1581783"/>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1C086759-7628-4919-9A96-9856CA746BD8}"/>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I</a:t>
            </a:r>
            <a:r>
              <a:rPr lang="en-GB" sz="3600" dirty="0" err="1">
                <a:solidFill>
                  <a:srgbClr val="512275"/>
                </a:solidFill>
                <a:latin typeface="Segoe Print" charset="0"/>
                <a:ea typeface="Verdana" panose="020B0604030504040204" pitchFamily="34" charset="0"/>
                <a:cs typeface="Segoe Print" charset="0"/>
              </a:rPr>
              <a:t>ntroduction</a:t>
            </a:r>
            <a:r>
              <a:rPr lang="en-GB" sz="3600" dirty="0">
                <a:solidFill>
                  <a:srgbClr val="512275"/>
                </a:solidFill>
                <a:latin typeface="Segoe Print" charset="0"/>
                <a:ea typeface="Verdana" panose="020B0604030504040204" pitchFamily="34" charset="0"/>
                <a:cs typeface="Segoe Print" charset="0"/>
              </a:rPr>
              <a:t> &amp; Agenda</a:t>
            </a:r>
          </a:p>
        </p:txBody>
      </p:sp>
    </p:spTree>
    <p:extLst>
      <p:ext uri="{BB962C8B-B14F-4D97-AF65-F5344CB8AC3E}">
        <p14:creationId xmlns:p14="http://schemas.microsoft.com/office/powerpoint/2010/main" val="2068164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91054" y="1825624"/>
            <a:ext cx="8196146" cy="4798199"/>
          </a:xfrm>
        </p:spPr>
        <p:txBody>
          <a:bodyPr>
            <a:normAutofit lnSpcReduction="10000"/>
          </a:bodyPr>
          <a:lstStyle/>
          <a:p>
            <a:r>
              <a:rPr lang="en-GB" dirty="0">
                <a:solidFill>
                  <a:srgbClr val="490092"/>
                </a:solidFill>
                <a:latin typeface="Verdana" panose="020B0604030504040204" pitchFamily="34" charset="0"/>
                <a:ea typeface="Verdana" panose="020B0604030504040204" pitchFamily="34" charset="0"/>
              </a:rPr>
              <a:t>Introduce the </a:t>
            </a:r>
            <a:r>
              <a:rPr lang="en-GB" dirty="0" err="1">
                <a:solidFill>
                  <a:srgbClr val="490092"/>
                </a:solidFill>
                <a:latin typeface="Verdana" panose="020B0604030504040204" pitchFamily="34" charset="0"/>
                <a:ea typeface="Verdana" panose="020B0604030504040204" pitchFamily="34" charset="0"/>
              </a:rPr>
              <a:t>groundrules</a:t>
            </a:r>
            <a:r>
              <a:rPr lang="en-GB" dirty="0">
                <a:solidFill>
                  <a:srgbClr val="490092"/>
                </a:solidFill>
                <a:latin typeface="Verdana" panose="020B0604030504040204" pitchFamily="34" charset="0"/>
                <a:ea typeface="Verdana" panose="020B0604030504040204" pitchFamily="34" charset="0"/>
              </a:rPr>
              <a:t>.</a:t>
            </a:r>
          </a:p>
          <a:p>
            <a:r>
              <a:rPr lang="en-US" dirty="0">
                <a:solidFill>
                  <a:srgbClr val="490092"/>
                </a:solidFill>
                <a:latin typeface="Verdana" panose="020B0604030504040204" pitchFamily="34" charset="0"/>
                <a:ea typeface="Verdana" panose="020B0604030504040204" pitchFamily="34" charset="0"/>
              </a:rPr>
              <a:t>W</a:t>
            </a:r>
            <a:r>
              <a:rPr lang="en-GB" dirty="0">
                <a:solidFill>
                  <a:srgbClr val="490092"/>
                </a:solidFill>
                <a:latin typeface="Verdana" panose="020B0604030504040204" pitchFamily="34" charset="0"/>
                <a:ea typeface="Verdana" panose="020B0604030504040204" pitchFamily="34" charset="0"/>
              </a:rPr>
              <a:t>rite these on paper or check from last group if anything to be added.</a:t>
            </a:r>
          </a:p>
          <a:p>
            <a:endParaRPr lang="en-GB"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E</a:t>
            </a:r>
            <a:r>
              <a:rPr lang="en-GB" sz="2400" dirty="0" err="1">
                <a:solidFill>
                  <a:srgbClr val="490092"/>
                </a:solidFill>
                <a:latin typeface="Verdana" panose="020B0604030504040204" pitchFamily="34" charset="0"/>
                <a:ea typeface="Verdana" panose="020B0604030504040204" pitchFamily="34" charset="0"/>
              </a:rPr>
              <a:t>xamples</a:t>
            </a:r>
            <a:r>
              <a:rPr lang="en-GB" sz="2400" dirty="0">
                <a:solidFill>
                  <a:srgbClr val="490092"/>
                </a:solidFill>
                <a:latin typeface="Verdana" panose="020B0604030504040204" pitchFamily="34" charset="0"/>
                <a:ea typeface="Verdana" panose="020B0604030504040204" pitchFamily="34" charset="0"/>
              </a:rPr>
              <a:t>:</a:t>
            </a:r>
          </a:p>
          <a:p>
            <a:pPr marL="0" indent="0">
              <a:buNone/>
            </a:pPr>
            <a:r>
              <a:rPr lang="en-GB" sz="2400" dirty="0">
                <a:solidFill>
                  <a:srgbClr val="490092"/>
                </a:solidFill>
                <a:latin typeface="Verdana" panose="020B0604030504040204" pitchFamily="34" charset="0"/>
                <a:ea typeface="Verdana" panose="020B0604030504040204" pitchFamily="34" charset="0"/>
              </a:rPr>
              <a:t>- Not judging other people’s experiences</a:t>
            </a:r>
          </a:p>
          <a:p>
            <a:pPr>
              <a:buFontTx/>
              <a:buChar char="-"/>
            </a:pPr>
            <a:r>
              <a:rPr lang="en-GB" sz="2400" dirty="0">
                <a:solidFill>
                  <a:srgbClr val="490092"/>
                </a:solidFill>
                <a:latin typeface="Verdana" panose="020B0604030504040204" pitchFamily="34" charset="0"/>
                <a:ea typeface="Verdana" panose="020B0604030504040204" pitchFamily="34" charset="0"/>
              </a:rPr>
              <a:t>Allowing everyone a turn to speak</a:t>
            </a:r>
          </a:p>
          <a:p>
            <a:pPr>
              <a:buFontTx/>
              <a:buChar char="-"/>
            </a:pPr>
            <a:r>
              <a:rPr lang="en-GB" sz="2400" dirty="0">
                <a:solidFill>
                  <a:srgbClr val="490092"/>
                </a:solidFill>
                <a:latin typeface="Verdana" panose="020B0604030504040204" pitchFamily="34" charset="0"/>
                <a:ea typeface="Verdana" panose="020B0604030504040204" pitchFamily="34" charset="0"/>
              </a:rPr>
              <a:t>Not talking over each other </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err="1">
                <a:solidFill>
                  <a:srgbClr val="490092"/>
                </a:solidFill>
                <a:latin typeface="Verdana" panose="020B0604030504040204" pitchFamily="34" charset="0"/>
                <a:ea typeface="Verdana" panose="020B0604030504040204" pitchFamily="34" charset="0"/>
              </a:rPr>
              <a:t>ot</a:t>
            </a:r>
            <a:r>
              <a:rPr lang="en-GB" sz="2400" dirty="0">
                <a:solidFill>
                  <a:srgbClr val="490092"/>
                </a:solidFill>
                <a:latin typeface="Verdana" panose="020B0604030504040204" pitchFamily="34" charset="0"/>
                <a:ea typeface="Verdana" panose="020B0604030504040204" pitchFamily="34" charset="0"/>
              </a:rPr>
              <a:t> having to share if don’t want to</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a:solidFill>
                  <a:srgbClr val="490092"/>
                </a:solidFill>
                <a:latin typeface="Verdana" panose="020B0604030504040204" pitchFamily="34" charset="0"/>
                <a:ea typeface="Verdana" panose="020B0604030504040204" pitchFamily="34" charset="0"/>
              </a:rPr>
              <a:t>o discrimination</a:t>
            </a:r>
          </a:p>
          <a:p>
            <a:pPr>
              <a:buFontTx/>
              <a:buChar char="-"/>
            </a:pPr>
            <a:r>
              <a:rPr lang="en-US" sz="2400" dirty="0">
                <a:solidFill>
                  <a:srgbClr val="490092"/>
                </a:solidFill>
                <a:latin typeface="Verdana" panose="020B0604030504040204" pitchFamily="34" charset="0"/>
                <a:ea typeface="Verdana" panose="020B0604030504040204" pitchFamily="34" charset="0"/>
              </a:rPr>
              <a:t>C</a:t>
            </a:r>
            <a:r>
              <a:rPr lang="en-GB" sz="2400" dirty="0" err="1">
                <a:solidFill>
                  <a:srgbClr val="490092"/>
                </a:solidFill>
                <a:latin typeface="Verdana" panose="020B0604030504040204" pitchFamily="34" charset="0"/>
                <a:ea typeface="Verdana" panose="020B0604030504040204" pitchFamily="34" charset="0"/>
              </a:rPr>
              <a:t>onfidentiality</a:t>
            </a:r>
            <a:endParaRPr lang="en-GB" sz="2400" dirty="0">
              <a:solidFill>
                <a:srgbClr val="490092"/>
              </a:solidFill>
              <a:latin typeface="Verdana" panose="020B0604030504040204" pitchFamily="34" charset="0"/>
              <a:ea typeface="Verdana" panose="020B0604030504040204" pitchFamily="34" charset="0"/>
            </a:endParaRPr>
          </a:p>
          <a:p>
            <a:endParaRPr lang="en-GB" dirty="0">
              <a:solidFill>
                <a:srgbClr val="490092"/>
              </a:solidFill>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56A42991-1A4E-458B-A48B-9BDE9861D10B}"/>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96586AFE-01AE-4DC3-8A68-3733DCFB6682}"/>
              </a:ext>
            </a:extLst>
          </p:cNvPr>
          <p:cNvSpPr/>
          <p:nvPr/>
        </p:nvSpPr>
        <p:spPr>
          <a:xfrm>
            <a:off x="1401096" y="637310"/>
            <a:ext cx="3717314"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096FDB28-B0FA-4672-AE58-52201C9E9984}"/>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dirty="0" err="1">
                <a:solidFill>
                  <a:srgbClr val="512275"/>
                </a:solidFill>
                <a:latin typeface="Segoe Print" charset="0"/>
                <a:ea typeface="Verdana" panose="020B0604030504040204" pitchFamily="34" charset="0"/>
                <a:cs typeface="Segoe Print" charset="0"/>
              </a:rPr>
              <a:t>Groundrules</a:t>
            </a:r>
            <a:endParaRPr lang="en-GB"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870581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solidFill>
                  <a:srgbClr val="490092"/>
                </a:solidFill>
                <a:latin typeface="Verdana" panose="020B0604030504040204" pitchFamily="34" charset="0"/>
                <a:ea typeface="Verdana" panose="020B0604030504040204" pitchFamily="34" charset="0"/>
              </a:rPr>
              <a:t>What is depression/low mood?</a:t>
            </a:r>
          </a:p>
          <a:p>
            <a:pPr marL="0" indent="0">
              <a:buNone/>
            </a:pPr>
            <a:endParaRPr lang="en-GB" b="1" dirty="0">
              <a:solidFill>
                <a:srgbClr val="490092"/>
              </a:solidFill>
              <a:latin typeface="Verdana" panose="020B0604030504040204" pitchFamily="34" charset="0"/>
              <a:ea typeface="Verdana" panose="020B0604030504040204" pitchFamily="34" charset="0"/>
            </a:endParaRPr>
          </a:p>
          <a:p>
            <a:pPr>
              <a:buFontTx/>
              <a:buChar char="-"/>
            </a:pPr>
            <a:r>
              <a:rPr lang="en-GB" sz="2600" dirty="0">
                <a:solidFill>
                  <a:srgbClr val="490092"/>
                </a:solidFill>
                <a:latin typeface="Verdana" panose="020B0604030504040204" pitchFamily="34" charset="0"/>
                <a:ea typeface="Verdana" panose="020B0604030504040204" pitchFamily="34" charset="0"/>
              </a:rPr>
              <a:t>Depression lies on a continuum with sadness or low mood.</a:t>
            </a:r>
          </a:p>
          <a:p>
            <a:pPr>
              <a:buFontTx/>
              <a:buChar char="-"/>
            </a:pPr>
            <a:r>
              <a:rPr lang="en-US" sz="2600" dirty="0">
                <a:solidFill>
                  <a:srgbClr val="490092"/>
                </a:solidFill>
                <a:latin typeface="Verdana" panose="020B0604030504040204" pitchFamily="34" charset="0"/>
                <a:ea typeface="Verdana" panose="020B0604030504040204" pitchFamily="34" charset="0"/>
              </a:rPr>
              <a:t>D</a:t>
            </a:r>
            <a:r>
              <a:rPr lang="en-GB" sz="2600" dirty="0" err="1">
                <a:solidFill>
                  <a:srgbClr val="490092"/>
                </a:solidFill>
                <a:latin typeface="Verdana" panose="020B0604030504040204" pitchFamily="34" charset="0"/>
                <a:ea typeface="Verdana" panose="020B0604030504040204" pitchFamily="34" charset="0"/>
              </a:rPr>
              <a:t>epression</a:t>
            </a:r>
            <a:r>
              <a:rPr lang="en-GB" sz="2600" dirty="0">
                <a:solidFill>
                  <a:srgbClr val="490092"/>
                </a:solidFill>
                <a:latin typeface="Verdana" panose="020B0604030504040204" pitchFamily="34" charset="0"/>
                <a:ea typeface="Verdana" panose="020B0604030504040204" pitchFamily="34" charset="0"/>
              </a:rPr>
              <a:t> is often unhelpful, but sadness can have a protective function.</a:t>
            </a:r>
          </a:p>
          <a:p>
            <a:pPr>
              <a:buFontTx/>
              <a:buChar char="-"/>
            </a:pPr>
            <a:r>
              <a:rPr lang="en-US" sz="2600" dirty="0">
                <a:solidFill>
                  <a:srgbClr val="490092"/>
                </a:solidFill>
                <a:latin typeface="Verdana" panose="020B0604030504040204" pitchFamily="34" charset="0"/>
                <a:ea typeface="Verdana" panose="020B0604030504040204" pitchFamily="34" charset="0"/>
              </a:rPr>
              <a:t>T</a:t>
            </a:r>
            <a:r>
              <a:rPr lang="en-GB" sz="2600" dirty="0" err="1">
                <a:solidFill>
                  <a:srgbClr val="490092"/>
                </a:solidFill>
                <a:latin typeface="Verdana" panose="020B0604030504040204" pitchFamily="34" charset="0"/>
                <a:ea typeface="Verdana" panose="020B0604030504040204" pitchFamily="34" charset="0"/>
              </a:rPr>
              <a:t>hinking</a:t>
            </a:r>
            <a:r>
              <a:rPr lang="en-GB" sz="2600" dirty="0">
                <a:solidFill>
                  <a:srgbClr val="490092"/>
                </a:solidFill>
                <a:latin typeface="Verdana" panose="020B0604030504040204" pitchFamily="34" charset="0"/>
                <a:ea typeface="Verdana" panose="020B0604030504040204" pitchFamily="34" charset="0"/>
              </a:rPr>
              <a:t> back to caveman times, if someone became separated from the tribe, they would become very sad and low, which would motivate them to get back to the tribe or to withdraw to keep themselves safe.</a:t>
            </a:r>
            <a:endParaRPr lang="en-GB"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Psychoeducation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233314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rgbClr val="490092"/>
                </a:solidFill>
                <a:latin typeface="Verdana" panose="020B0604030504040204" pitchFamily="34" charset="0"/>
                <a:ea typeface="Verdana" panose="020B0604030504040204" pitchFamily="34" charset="0"/>
              </a:rPr>
              <a:t>Ask the group if they have any experiences of depression/low mood/suicidality they would like to share.</a:t>
            </a:r>
          </a:p>
          <a:p>
            <a:pPr marL="0" indent="0">
              <a:buNone/>
            </a:pPr>
            <a:endParaRPr lang="en-US" sz="2400"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Ask about symptoms, experiences and examples.</a:t>
            </a:r>
          </a:p>
          <a:p>
            <a:pPr marL="0" indent="0">
              <a:buNone/>
            </a:pPr>
            <a:endParaRPr lang="en-US" sz="2400"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Write these down on large piece of paper.</a:t>
            </a:r>
          </a:p>
          <a:p>
            <a:pPr marL="0" indent="0">
              <a:buNone/>
            </a:pPr>
            <a:endParaRPr lang="en-US" sz="2400"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Highlight similarities between members.</a:t>
            </a:r>
          </a:p>
          <a:p>
            <a:pPr marL="0" indent="0">
              <a:buNone/>
            </a:pPr>
            <a:endParaRPr lang="en-US" sz="2400" dirty="0">
              <a:solidFill>
                <a:srgbClr val="490092"/>
              </a:solidFill>
              <a:latin typeface="Verdana" panose="020B0604030504040204" pitchFamily="34" charset="0"/>
              <a:ea typeface="Verdana" panose="020B0604030504040204" pitchFamily="34" charset="0"/>
            </a:endParaRPr>
          </a:p>
          <a:p>
            <a:pPr marL="0" indent="0">
              <a:buNone/>
            </a:pPr>
            <a:r>
              <a:rPr lang="en-US" sz="2400" i="1" dirty="0">
                <a:solidFill>
                  <a:srgbClr val="490092"/>
                </a:solidFill>
                <a:latin typeface="Verdana" panose="020B0604030504040204" pitchFamily="34" charset="0"/>
                <a:ea typeface="Verdana" panose="020B0604030504040204" pitchFamily="34" charset="0"/>
              </a:rPr>
              <a:t>Examples: low motivation, lack of enjoyment, no energy, wanting to hide/isolate, wanting to die.</a:t>
            </a:r>
            <a:endParaRPr lang="en-GB" sz="2400" i="1"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Experiences of depression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64630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t>Ask group what their known triggers are to feeling low or suicidal. Write these down.</a:t>
            </a:r>
          </a:p>
          <a:p>
            <a:pPr marL="0" indent="0">
              <a:buNone/>
            </a:pPr>
            <a:endParaRPr lang="en-US" dirty="0"/>
          </a:p>
          <a:p>
            <a:pPr marL="0" indent="0">
              <a:buNone/>
            </a:pPr>
            <a:r>
              <a:rPr lang="en-US" dirty="0"/>
              <a:t>H</a:t>
            </a:r>
            <a:r>
              <a:rPr lang="en-GB" dirty="0" err="1"/>
              <a:t>ighlight</a:t>
            </a:r>
            <a:r>
              <a:rPr lang="en-GB" dirty="0"/>
              <a:t> similarities. Generate discussion.</a:t>
            </a:r>
          </a:p>
          <a:p>
            <a:pPr marL="0" indent="0">
              <a:buNone/>
            </a:pPr>
            <a:endParaRPr lang="en-US" dirty="0"/>
          </a:p>
          <a:p>
            <a:pPr marL="0" indent="0">
              <a:buNone/>
            </a:pPr>
            <a:r>
              <a:rPr lang="en-US" i="1" dirty="0"/>
              <a:t>Examples: relationship breakdown, relationship difficulties, arguments, increased stress, recent major life changes e.g. pregnancy, traumatic experiences, loss (grief, loss of job or partner), rejection, abandonment.</a:t>
            </a:r>
            <a:endParaRPr lang="en-GB" i="1" dirty="0"/>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Triggers to depression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224545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t>Group discussion about how participants manage their triggers.</a:t>
            </a:r>
          </a:p>
          <a:p>
            <a:pPr marL="0" indent="0">
              <a:buNone/>
            </a:pPr>
            <a:endParaRPr lang="en-US" sz="3200" dirty="0"/>
          </a:p>
          <a:p>
            <a:pPr marL="0" indent="0">
              <a:buNone/>
            </a:pPr>
            <a:r>
              <a:rPr lang="en-US" sz="3200" dirty="0"/>
              <a:t>What things help? What things don’t help?</a:t>
            </a:r>
            <a:endParaRPr lang="en-GB" sz="3200" dirty="0"/>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646590"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Managing Triggers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870436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solidFill>
                  <a:srgbClr val="490092"/>
                </a:solidFill>
                <a:latin typeface="Verdana" panose="020B0604030504040204" pitchFamily="34" charset="0"/>
                <a:ea typeface="Verdana" panose="020B0604030504040204" pitchFamily="34" charset="0"/>
              </a:rPr>
              <a:t>Summarise what has been covered in the session (or ask participants to summarise and say what they learned).</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Offer further work on topic if any patients are interested (from nurse/psychologist). Discuss this with Jen.</a:t>
            </a:r>
          </a:p>
          <a:p>
            <a:pPr marL="0" indent="0">
              <a:buNone/>
            </a:pPr>
            <a:endParaRPr lang="en-GB" dirty="0">
              <a:solidFill>
                <a:srgbClr val="490092"/>
              </a:solidFill>
              <a:latin typeface="Verdana" panose="020B0604030504040204" pitchFamily="34" charset="0"/>
              <a:ea typeface="Verdana" panose="020B0604030504040204" pitchFamily="34" charset="0"/>
            </a:endParaRPr>
          </a:p>
          <a:p>
            <a:pPr marL="0" indent="0">
              <a:buNone/>
            </a:pPr>
            <a:r>
              <a:rPr lang="en-GB" sz="2400" dirty="0">
                <a:solidFill>
                  <a:srgbClr val="490092"/>
                </a:solidFill>
                <a:latin typeface="Verdana" panose="020B0604030504040204" pitchFamily="34" charset="0"/>
                <a:ea typeface="Verdana" panose="020B0604030504040204" pitchFamily="34" charset="0"/>
              </a:rPr>
              <a:t>Ask for feedback:</a:t>
            </a:r>
          </a:p>
          <a:p>
            <a:pPr>
              <a:buFontTx/>
              <a:buChar char="-"/>
            </a:pPr>
            <a:r>
              <a:rPr lang="en-GB" sz="2000" dirty="0">
                <a:solidFill>
                  <a:srgbClr val="490092"/>
                </a:solidFill>
                <a:latin typeface="Verdana" panose="020B0604030504040204" pitchFamily="34" charset="0"/>
                <a:ea typeface="Verdana" panose="020B0604030504040204" pitchFamily="34" charset="0"/>
              </a:rPr>
              <a:t>How did you find the group?</a:t>
            </a:r>
          </a:p>
          <a:p>
            <a:pPr>
              <a:buFontTx/>
              <a:buChar char="-"/>
            </a:pPr>
            <a:r>
              <a:rPr lang="en-GB" sz="2000" dirty="0">
                <a:solidFill>
                  <a:srgbClr val="490092"/>
                </a:solidFill>
                <a:latin typeface="Verdana" panose="020B0604030504040204" pitchFamily="34" charset="0"/>
                <a:ea typeface="Verdana" panose="020B0604030504040204" pitchFamily="34" charset="0"/>
              </a:rPr>
              <a:t>What was helpful?</a:t>
            </a:r>
          </a:p>
          <a:p>
            <a:pPr>
              <a:buFontTx/>
              <a:buChar char="-"/>
            </a:pPr>
            <a:r>
              <a:rPr lang="en-GB" sz="2000" dirty="0">
                <a:solidFill>
                  <a:srgbClr val="490092"/>
                </a:solidFill>
                <a:latin typeface="Verdana" panose="020B0604030504040204" pitchFamily="34" charset="0"/>
                <a:ea typeface="Verdana" panose="020B0604030504040204" pitchFamily="34" charset="0"/>
              </a:rPr>
              <a:t>What was unhelpful?</a:t>
            </a:r>
          </a:p>
          <a:p>
            <a:pPr>
              <a:buFontTx/>
              <a:buChar char="-"/>
            </a:pPr>
            <a:r>
              <a:rPr lang="en-GB" sz="2000" dirty="0">
                <a:solidFill>
                  <a:srgbClr val="490092"/>
                </a:solidFill>
                <a:latin typeface="Verdana" panose="020B0604030504040204" pitchFamily="34" charset="0"/>
                <a:ea typeface="Verdana" panose="020B0604030504040204" pitchFamily="34" charset="0"/>
              </a:rPr>
              <a:t>Feedback form?</a:t>
            </a:r>
          </a:p>
          <a:p>
            <a:pPr marL="0" indent="0">
              <a:buNone/>
            </a:pPr>
            <a:endParaRPr lang="en-GB"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646590"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Ending the session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4880108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1743</TotalTime>
  <Words>1898</Words>
  <Application>Microsoft Office PowerPoint</Application>
  <PresentationFormat>Widescreen</PresentationFormat>
  <Paragraphs>268</Paragraphs>
  <Slides>29</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Arial Narrow</vt:lpstr>
      <vt:lpstr>Calibri</vt:lpstr>
      <vt:lpstr>Calibri Light</vt:lpstr>
      <vt:lpstr>Segoe Print</vt:lpstr>
      <vt:lpstr>Verdana</vt:lpstr>
      <vt:lpstr>Office Theme</vt:lpstr>
      <vt:lpstr>Depression &amp; Low Mood Group Sessions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Types of coping strategies (give handout &amp; discuss)</vt:lpstr>
      <vt:lpstr>Group Practise – Safe Place</vt:lpstr>
      <vt:lpstr>PowerPoint Presentation</vt:lpstr>
    </vt:vector>
  </TitlesOfParts>
  <Company>Greater Manchester Mental Health NHS 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Psychosis</dc:title>
  <dc:creator>Jennifer Adams</dc:creator>
  <cp:lastModifiedBy>Adam O'Neill</cp:lastModifiedBy>
  <cp:revision>28</cp:revision>
  <dcterms:created xsi:type="dcterms:W3CDTF">2019-11-28T09:57:57Z</dcterms:created>
  <dcterms:modified xsi:type="dcterms:W3CDTF">2025-08-08T09:21:18Z</dcterms:modified>
</cp:coreProperties>
</file>