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29" r:id="rId2"/>
    <p:sldId id="471" r:id="rId3"/>
    <p:sldId id="472" r:id="rId4"/>
    <p:sldId id="462" r:id="rId5"/>
    <p:sldId id="461" r:id="rId6"/>
    <p:sldId id="473" r:id="rId7"/>
    <p:sldId id="428" r:id="rId8"/>
    <p:sldId id="474" r:id="rId9"/>
    <p:sldId id="433" r:id="rId10"/>
    <p:sldId id="475" r:id="rId11"/>
    <p:sldId id="423" r:id="rId12"/>
    <p:sldId id="451" r:id="rId13"/>
    <p:sldId id="439" r:id="rId14"/>
    <p:sldId id="438" r:id="rId15"/>
    <p:sldId id="440" r:id="rId16"/>
    <p:sldId id="441" r:id="rId17"/>
    <p:sldId id="476" r:id="rId18"/>
    <p:sldId id="452" r:id="rId19"/>
    <p:sldId id="442" r:id="rId20"/>
    <p:sldId id="447" r:id="rId21"/>
    <p:sldId id="450" r:id="rId22"/>
    <p:sldId id="277" r:id="rId23"/>
    <p:sldId id="429" r:id="rId24"/>
    <p:sldId id="464" r:id="rId25"/>
    <p:sldId id="430" r:id="rId26"/>
    <p:sldId id="463" r:id="rId27"/>
    <p:sldId id="457" r:id="rId28"/>
    <p:sldId id="458" r:id="rId29"/>
    <p:sldId id="468" r:id="rId30"/>
    <p:sldId id="426" r:id="rId31"/>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42" autoAdjust="0"/>
  </p:normalViewPr>
  <p:slideViewPr>
    <p:cSldViewPr>
      <p:cViewPr>
        <p:scale>
          <a:sx n="75" d="100"/>
          <a:sy n="75" d="100"/>
        </p:scale>
        <p:origin x="-1482" y="-5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7B073E6D-F593-482B-BB2F-EC93D05D3F69}" type="datetimeFigureOut">
              <a:rPr lang="en-GB" smtClean="0"/>
              <a:t>05/01/2015</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EE5B9CD-1AF9-4F50-A9EA-BA81B709C7A9}" type="slidenum">
              <a:rPr lang="en-GB" smtClean="0"/>
              <a:t>‹#›</a:t>
            </a:fld>
            <a:endParaRPr lang="en-GB"/>
          </a:p>
        </p:txBody>
      </p:sp>
    </p:spTree>
    <p:extLst>
      <p:ext uri="{BB962C8B-B14F-4D97-AF65-F5344CB8AC3E}">
        <p14:creationId xmlns:p14="http://schemas.microsoft.com/office/powerpoint/2010/main" val="4050850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Arial" charset="0"/>
                <a:cs typeface="Arial" charset="0"/>
              </a:defRPr>
            </a:lvl1pPr>
          </a:lstStyle>
          <a:p>
            <a:pPr>
              <a:defRPr/>
            </a:pPr>
            <a:fld id="{AAA3AF11-99D2-4D5C-AF24-3A74D4CCF7F5}" type="datetimeFigureOut">
              <a:rPr lang="en-GB"/>
              <a:pPr>
                <a:defRPr/>
              </a:pPr>
              <a:t>05/01/2015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CF978C09-8276-4DA4-AF3C-913813CE3BAD}" type="slidenum">
              <a:rPr lang="en-GB"/>
              <a:pPr>
                <a:defRPr/>
              </a:pPr>
              <a:t>‹#›</a:t>
            </a:fld>
            <a:endParaRPr lang="en-GB"/>
          </a:p>
        </p:txBody>
      </p:sp>
    </p:spTree>
    <p:extLst>
      <p:ext uri="{BB962C8B-B14F-4D97-AF65-F5344CB8AC3E}">
        <p14:creationId xmlns:p14="http://schemas.microsoft.com/office/powerpoint/2010/main" val="27096976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D49B051-DA26-4F71-B5E7-61E0B5E10474}" type="datetimeFigureOut">
              <a:rPr lang="en-GB"/>
              <a:pPr>
                <a:defRPr/>
              </a:pPr>
              <a:t>05/01/2015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2C6263F-4AF6-45E9-8D70-29F349608753}" type="slidenum">
              <a:rPr lang="en-GB"/>
              <a:pPr>
                <a:defRPr/>
              </a:pPr>
              <a:t>‹#›</a:t>
            </a:fld>
            <a:endParaRPr lang="en-GB"/>
          </a:p>
        </p:txBody>
      </p:sp>
    </p:spTree>
    <p:extLst>
      <p:ext uri="{BB962C8B-B14F-4D97-AF65-F5344CB8AC3E}">
        <p14:creationId xmlns:p14="http://schemas.microsoft.com/office/powerpoint/2010/main" val="319548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C24777E-8E8B-4061-9676-6CE61133AEC9}" type="datetimeFigureOut">
              <a:rPr lang="en-GB"/>
              <a:pPr>
                <a:defRPr/>
              </a:pPr>
              <a:t>05/01/2015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381A648-6417-4EE1-82C6-5F5F8DFA3E36}" type="slidenum">
              <a:rPr lang="en-GB"/>
              <a:pPr>
                <a:defRPr/>
              </a:pPr>
              <a:t>‹#›</a:t>
            </a:fld>
            <a:endParaRPr lang="en-GB"/>
          </a:p>
        </p:txBody>
      </p:sp>
    </p:spTree>
    <p:extLst>
      <p:ext uri="{BB962C8B-B14F-4D97-AF65-F5344CB8AC3E}">
        <p14:creationId xmlns:p14="http://schemas.microsoft.com/office/powerpoint/2010/main" val="1558632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F832796-BBCB-4625-88AD-37619616D6E8}" type="datetimeFigureOut">
              <a:rPr lang="en-GB"/>
              <a:pPr>
                <a:defRPr/>
              </a:pPr>
              <a:t>05/01/2015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23B9F43-175B-4474-99EB-D06A19A1EEB1}" type="slidenum">
              <a:rPr lang="en-GB"/>
              <a:pPr>
                <a:defRPr/>
              </a:pPr>
              <a:t>‹#›</a:t>
            </a:fld>
            <a:endParaRPr lang="en-GB"/>
          </a:p>
        </p:txBody>
      </p:sp>
    </p:spTree>
    <p:extLst>
      <p:ext uri="{BB962C8B-B14F-4D97-AF65-F5344CB8AC3E}">
        <p14:creationId xmlns:p14="http://schemas.microsoft.com/office/powerpoint/2010/main" val="1607771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F12D863-1F49-4F9F-B60B-F74546DEB738}" type="datetimeFigureOut">
              <a:rPr lang="en-GB"/>
              <a:pPr>
                <a:defRPr/>
              </a:pPr>
              <a:t>05/01/2015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557D0DA-F83B-406E-A483-560C524EA338}" type="slidenum">
              <a:rPr lang="en-GB"/>
              <a:pPr>
                <a:defRPr/>
              </a:pPr>
              <a:t>‹#›</a:t>
            </a:fld>
            <a:endParaRPr lang="en-GB"/>
          </a:p>
        </p:txBody>
      </p:sp>
    </p:spTree>
    <p:extLst>
      <p:ext uri="{BB962C8B-B14F-4D97-AF65-F5344CB8AC3E}">
        <p14:creationId xmlns:p14="http://schemas.microsoft.com/office/powerpoint/2010/main" val="1214241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D0EDAFD-0327-4AC2-88B3-414974B632D5}" type="datetimeFigureOut">
              <a:rPr lang="en-GB"/>
              <a:pPr>
                <a:defRPr/>
              </a:pPr>
              <a:t>05/01/2015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E5877B2-8A16-49CE-975A-7BC25A04A086}" type="slidenum">
              <a:rPr lang="en-GB"/>
              <a:pPr>
                <a:defRPr/>
              </a:pPr>
              <a:t>‹#›</a:t>
            </a:fld>
            <a:endParaRPr lang="en-GB"/>
          </a:p>
        </p:txBody>
      </p:sp>
    </p:spTree>
    <p:extLst>
      <p:ext uri="{BB962C8B-B14F-4D97-AF65-F5344CB8AC3E}">
        <p14:creationId xmlns:p14="http://schemas.microsoft.com/office/powerpoint/2010/main" val="1500927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23166BAE-3B8D-4E3A-B742-61ADFA0FE6A7}" type="datetimeFigureOut">
              <a:rPr lang="en-GB"/>
              <a:pPr>
                <a:defRPr/>
              </a:pPr>
              <a:t>05/01/2015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CA2DB2C-96D1-4E4D-AA53-14DDF52D0525}" type="slidenum">
              <a:rPr lang="en-GB"/>
              <a:pPr>
                <a:defRPr/>
              </a:pPr>
              <a:t>‹#›</a:t>
            </a:fld>
            <a:endParaRPr lang="en-GB"/>
          </a:p>
        </p:txBody>
      </p:sp>
    </p:spTree>
    <p:extLst>
      <p:ext uri="{BB962C8B-B14F-4D97-AF65-F5344CB8AC3E}">
        <p14:creationId xmlns:p14="http://schemas.microsoft.com/office/powerpoint/2010/main" val="322505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B7E03D8-B723-4EFF-988D-D663CE97B60F}" type="datetimeFigureOut">
              <a:rPr lang="en-GB"/>
              <a:pPr>
                <a:defRPr/>
              </a:pPr>
              <a:t>05/01/2015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CCA53B4-DDEE-4747-B81F-CF7919547C6A}" type="slidenum">
              <a:rPr lang="en-GB"/>
              <a:pPr>
                <a:defRPr/>
              </a:pPr>
              <a:t>‹#›</a:t>
            </a:fld>
            <a:endParaRPr lang="en-GB"/>
          </a:p>
        </p:txBody>
      </p:sp>
    </p:spTree>
    <p:extLst>
      <p:ext uri="{BB962C8B-B14F-4D97-AF65-F5344CB8AC3E}">
        <p14:creationId xmlns:p14="http://schemas.microsoft.com/office/powerpoint/2010/main" val="94769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44F1A32-5357-422B-8B20-69B376008C6B}" type="datetimeFigureOut">
              <a:rPr lang="en-GB"/>
              <a:pPr>
                <a:defRPr/>
              </a:pPr>
              <a:t>05/01/2015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D572A6FE-324F-46AC-BE1F-D20547D95B15}" type="slidenum">
              <a:rPr lang="en-GB"/>
              <a:pPr>
                <a:defRPr/>
              </a:pPr>
              <a:t>‹#›</a:t>
            </a:fld>
            <a:endParaRPr lang="en-GB"/>
          </a:p>
        </p:txBody>
      </p:sp>
    </p:spTree>
    <p:extLst>
      <p:ext uri="{BB962C8B-B14F-4D97-AF65-F5344CB8AC3E}">
        <p14:creationId xmlns:p14="http://schemas.microsoft.com/office/powerpoint/2010/main" val="3208429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F093C20-EF8E-4FC0-9130-97193BDC29D6}" type="datetimeFigureOut">
              <a:rPr lang="en-GB"/>
              <a:pPr>
                <a:defRPr/>
              </a:pPr>
              <a:t>05/01/2015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6E352987-FA7D-4CF6-9C2A-045F21F867BC}" type="slidenum">
              <a:rPr lang="en-GB"/>
              <a:pPr>
                <a:defRPr/>
              </a:pPr>
              <a:t>‹#›</a:t>
            </a:fld>
            <a:endParaRPr lang="en-GB"/>
          </a:p>
        </p:txBody>
      </p:sp>
    </p:spTree>
    <p:extLst>
      <p:ext uri="{BB962C8B-B14F-4D97-AF65-F5344CB8AC3E}">
        <p14:creationId xmlns:p14="http://schemas.microsoft.com/office/powerpoint/2010/main" val="2851918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A7A0D6-7968-4233-A3E2-739C22C9C3B6}" type="datetimeFigureOut">
              <a:rPr lang="en-GB"/>
              <a:pPr>
                <a:defRPr/>
              </a:pPr>
              <a:t>05/01/2015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0B1F5E2-5650-434C-8F6A-21E53E845E7E}" type="slidenum">
              <a:rPr lang="en-GB"/>
              <a:pPr>
                <a:defRPr/>
              </a:pPr>
              <a:t>‹#›</a:t>
            </a:fld>
            <a:endParaRPr lang="en-GB"/>
          </a:p>
        </p:txBody>
      </p:sp>
    </p:spTree>
    <p:extLst>
      <p:ext uri="{BB962C8B-B14F-4D97-AF65-F5344CB8AC3E}">
        <p14:creationId xmlns:p14="http://schemas.microsoft.com/office/powerpoint/2010/main" val="2707215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4C50E9-1574-47BD-824E-0C301AC386F3}" type="datetimeFigureOut">
              <a:rPr lang="en-GB"/>
              <a:pPr>
                <a:defRPr/>
              </a:pPr>
              <a:t>05/01/2015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D331705-1F02-43BF-92E9-F244200CE71D}" type="slidenum">
              <a:rPr lang="en-GB"/>
              <a:pPr>
                <a:defRPr/>
              </a:pPr>
              <a:t>‹#›</a:t>
            </a:fld>
            <a:endParaRPr lang="en-GB"/>
          </a:p>
        </p:txBody>
      </p:sp>
    </p:spTree>
    <p:extLst>
      <p:ext uri="{BB962C8B-B14F-4D97-AF65-F5344CB8AC3E}">
        <p14:creationId xmlns:p14="http://schemas.microsoft.com/office/powerpoint/2010/main" val="264711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24BDD71-E238-49A9-920C-422D579DAD15}" type="datetimeFigureOut">
              <a:rPr lang="en-GB"/>
              <a:pPr>
                <a:defRPr/>
              </a:pPr>
              <a:t>05/01/2015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A331409-E935-4FD4-BBCD-F0ED8C35A64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package" Target="../embeddings/Microsoft_Word_Document1.docx"/></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88024" y="3573016"/>
            <a:ext cx="4609535" cy="3149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83568" y="620688"/>
            <a:ext cx="8229600" cy="1656184"/>
          </a:xfrm>
        </p:spPr>
        <p:txBody>
          <a:bodyPr/>
          <a:lstStyle/>
          <a:p>
            <a:r>
              <a:rPr lang="en-GB" sz="9600" b="1" dirty="0" smtClean="0">
                <a:latin typeface="Braggadocio"/>
                <a:cs typeface="Braggadocio"/>
              </a:rPr>
              <a:t>Inequality</a:t>
            </a:r>
            <a:endParaRPr lang="en-GB" sz="9600" b="1" dirty="0">
              <a:latin typeface="Braggadocio"/>
              <a:cs typeface="Braggadocio"/>
            </a:endParaRPr>
          </a:p>
        </p:txBody>
      </p:sp>
      <p:sp>
        <p:nvSpPr>
          <p:cNvPr id="3" name="Content Placeholder 2"/>
          <p:cNvSpPr>
            <a:spLocks noGrp="1"/>
          </p:cNvSpPr>
          <p:nvPr>
            <p:ph idx="1"/>
          </p:nvPr>
        </p:nvSpPr>
        <p:spPr>
          <a:xfrm>
            <a:off x="251520" y="2492896"/>
            <a:ext cx="8784976" cy="3777283"/>
          </a:xfrm>
        </p:spPr>
        <p:txBody>
          <a:bodyPr/>
          <a:lstStyle/>
          <a:p>
            <a:pPr marL="0" indent="0" algn="ctr">
              <a:buNone/>
            </a:pPr>
            <a:r>
              <a:rPr lang="en-GB" dirty="0" smtClean="0"/>
              <a:t>    </a:t>
            </a:r>
            <a:r>
              <a:rPr lang="en-GB" sz="4400" dirty="0" smtClean="0"/>
              <a:t>and housing- </a:t>
            </a:r>
            <a:r>
              <a:rPr lang="en-GB" sz="4400" dirty="0"/>
              <a:t>urban </a:t>
            </a:r>
            <a:r>
              <a:rPr lang="en-GB" sz="4400" dirty="0" smtClean="0"/>
              <a:t>perspectives</a:t>
            </a:r>
          </a:p>
          <a:p>
            <a:pPr marL="0" indent="0" algn="ctr">
              <a:buNone/>
            </a:pPr>
            <a:r>
              <a:rPr lang="en-GB" dirty="0" smtClean="0"/>
              <a:t>          </a:t>
            </a:r>
          </a:p>
          <a:p>
            <a:pPr marL="0" indent="0">
              <a:buNone/>
            </a:pPr>
            <a:r>
              <a:rPr lang="en-GB" sz="2000" dirty="0" smtClean="0"/>
              <a:t>Danny Dorling  </a:t>
            </a:r>
          </a:p>
          <a:p>
            <a:pPr marL="0" indent="0">
              <a:buNone/>
            </a:pPr>
            <a:r>
              <a:rPr lang="en-GB" sz="2000" dirty="0" smtClean="0"/>
              <a:t>University of Oxford    </a:t>
            </a:r>
          </a:p>
          <a:p>
            <a:pPr marL="0" indent="0" algn="ctr">
              <a:buNone/>
            </a:pPr>
            <a:r>
              <a:rPr lang="en-GB" dirty="0" smtClean="0"/>
              <a:t>       </a:t>
            </a:r>
          </a:p>
          <a:p>
            <a:pPr marL="0" indent="0">
              <a:buNone/>
            </a:pPr>
            <a:r>
              <a:rPr lang="en-GB" sz="2000" b="1" dirty="0" err="1" smtClean="0"/>
              <a:t>Policy@Manchester</a:t>
            </a:r>
            <a:endParaRPr lang="en-GB" sz="2000" b="1" dirty="0" smtClean="0"/>
          </a:p>
          <a:p>
            <a:pPr marL="0" indent="0">
              <a:buNone/>
            </a:pPr>
            <a:r>
              <a:rPr lang="en-GB" sz="2000" b="1" dirty="0" smtClean="0"/>
              <a:t>Manchester November 6th, 2014</a:t>
            </a:r>
          </a:p>
          <a:p>
            <a:pPr marL="0" indent="0">
              <a:buNone/>
            </a:pPr>
            <a:r>
              <a:rPr lang="en-GB" sz="1800" dirty="0" smtClean="0"/>
              <a:t>1pm</a:t>
            </a:r>
            <a:endParaRPr lang="en-GB" sz="1800" dirty="0"/>
          </a:p>
        </p:txBody>
      </p:sp>
    </p:spTree>
    <p:extLst>
      <p:ext uri="{BB962C8B-B14F-4D97-AF65-F5344CB8AC3E}">
        <p14:creationId xmlns:p14="http://schemas.microsoft.com/office/powerpoint/2010/main" val="2299200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091851970"/>
              </p:ext>
            </p:extLst>
          </p:nvPr>
        </p:nvGraphicFramePr>
        <p:xfrm>
          <a:off x="539552" y="2420888"/>
          <a:ext cx="8065271" cy="3731403"/>
        </p:xfrm>
        <a:graphic>
          <a:graphicData uri="http://schemas.openxmlformats.org/presentationml/2006/ole">
            <mc:AlternateContent xmlns:mc="http://schemas.openxmlformats.org/markup-compatibility/2006">
              <mc:Choice xmlns:v="urn:schemas-microsoft-com:vml" Requires="v">
                <p:oleObj spid="_x0000_s2071" name="Document" r:id="rId4" imgW="5270500" imgH="2438400" progId="Word.Document.12">
                  <p:embed/>
                </p:oleObj>
              </mc:Choice>
              <mc:Fallback>
                <p:oleObj name="Document" r:id="rId4" imgW="5270500" imgH="2438400" progId="Word.Document.12">
                  <p:embed/>
                  <p:pic>
                    <p:nvPicPr>
                      <p:cNvPr id="0" name=""/>
                      <p:cNvPicPr/>
                      <p:nvPr/>
                    </p:nvPicPr>
                    <p:blipFill>
                      <a:blip r:embed="rId5"/>
                      <a:stretch>
                        <a:fillRect/>
                      </a:stretch>
                    </p:blipFill>
                    <p:spPr>
                      <a:xfrm>
                        <a:off x="539552" y="2420888"/>
                        <a:ext cx="8065271" cy="3731403"/>
                      </a:xfrm>
                      <a:prstGeom prst="rect">
                        <a:avLst/>
                      </a:prstGeom>
                    </p:spPr>
                  </p:pic>
                </p:oleObj>
              </mc:Fallback>
            </mc:AlternateContent>
          </a:graphicData>
        </a:graphic>
      </p:graphicFrame>
      <p:sp>
        <p:nvSpPr>
          <p:cNvPr id="3" name="TextBox 2"/>
          <p:cNvSpPr txBox="1"/>
          <p:nvPr/>
        </p:nvSpPr>
        <p:spPr>
          <a:xfrm>
            <a:off x="251520" y="1340768"/>
            <a:ext cx="7992888" cy="923330"/>
          </a:xfrm>
          <a:prstGeom prst="rect">
            <a:avLst/>
          </a:prstGeom>
          <a:noFill/>
        </p:spPr>
        <p:txBody>
          <a:bodyPr wrap="square" rtlCol="0">
            <a:spAutoFit/>
          </a:bodyPr>
          <a:lstStyle/>
          <a:p>
            <a:r>
              <a:rPr lang="en-US" dirty="0" smtClean="0"/>
              <a:t>The Richest 1% receive at least 14 times average household incomes in the UK as compared to 10 times more in France, 8 in Italy, 7 in Germany or 6 in Spain – mean income levels of each group calculated from EU SILC:</a:t>
            </a:r>
            <a:endParaRPr lang="en-US" dirty="0"/>
          </a:p>
        </p:txBody>
      </p:sp>
      <p:sp>
        <p:nvSpPr>
          <p:cNvPr id="5" name="Rectangle 4"/>
          <p:cNvSpPr/>
          <p:nvPr/>
        </p:nvSpPr>
        <p:spPr>
          <a:xfrm>
            <a:off x="791072" y="6309320"/>
            <a:ext cx="8352928" cy="369332"/>
          </a:xfrm>
          <a:prstGeom prst="rect">
            <a:avLst/>
          </a:prstGeom>
        </p:spPr>
        <p:txBody>
          <a:bodyPr wrap="square">
            <a:spAutoFit/>
          </a:bodyPr>
          <a:lstStyle/>
          <a:p>
            <a:r>
              <a:rPr lang="en-US" i="1" dirty="0"/>
              <a:t>Source: Calculations by Author EU-SILK weighted household sample</a:t>
            </a:r>
            <a:endParaRPr lang="en-GB" dirty="0"/>
          </a:p>
        </p:txBody>
      </p:sp>
      <p:pic>
        <p:nvPicPr>
          <p:cNvPr id="6"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28184" y="188640"/>
            <a:ext cx="2736304" cy="109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910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57874" y="0"/>
            <a:ext cx="3286125" cy="639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8" name="Content Placeholder 1"/>
          <p:cNvSpPr>
            <a:spLocks noGrp="1"/>
          </p:cNvSpPr>
          <p:nvPr>
            <p:ph idx="1"/>
          </p:nvPr>
        </p:nvSpPr>
        <p:spPr>
          <a:xfrm>
            <a:off x="179512" y="260647"/>
            <a:ext cx="5904656" cy="6546125"/>
          </a:xfrm>
        </p:spPr>
        <p:txBody>
          <a:bodyPr/>
          <a:lstStyle/>
          <a:p>
            <a:pPr marL="0" indent="0">
              <a:buNone/>
            </a:pPr>
            <a:r>
              <a:rPr lang="en-GB" altLang="en-US" sz="2400" dirty="0" smtClean="0"/>
              <a:t>Scotland is addressing housing, but in England: the bedroom tax, and tenants losing their rights. My book “All that is Solid” ends:</a:t>
            </a:r>
          </a:p>
          <a:p>
            <a:pPr marL="0" indent="0">
              <a:buNone/>
            </a:pPr>
            <a:endParaRPr lang="en-GB" altLang="en-US" dirty="0" smtClean="0"/>
          </a:p>
          <a:p>
            <a:pPr marL="0" indent="0">
              <a:buNone/>
            </a:pPr>
            <a:r>
              <a:rPr lang="en-GB" altLang="en-US" sz="2000" dirty="0" smtClean="0"/>
              <a:t>“In </a:t>
            </a:r>
            <a:r>
              <a:rPr lang="en-GB" altLang="en-US" sz="2000" dirty="0"/>
              <a:t>January 2014 the Financial Times released an analysis </a:t>
            </a:r>
            <a:r>
              <a:rPr lang="en-GB" altLang="en-US" sz="2000" dirty="0" smtClean="0"/>
              <a:t>showing </a:t>
            </a:r>
            <a:r>
              <a:rPr lang="en-GB" altLang="en-US" sz="2000" dirty="0"/>
              <a:t>that over the course of just the last five years the equity of mortgage holders in Britain had fallen by £169 billion while that of landlords had risen by a massive £245 billion. </a:t>
            </a:r>
            <a:r>
              <a:rPr lang="en-GB" altLang="en-US" sz="2000" dirty="0" smtClean="0"/>
              <a:t>There </a:t>
            </a:r>
            <a:r>
              <a:rPr lang="en-GB" altLang="en-US" sz="2000" dirty="0"/>
              <a:t>is no surer sign of a housing crisis turning into a disaster than </a:t>
            </a:r>
            <a:r>
              <a:rPr lang="en-GB" altLang="en-US" sz="2000" dirty="0" smtClean="0"/>
              <a:t>this” … (the estate agent Savills used geographical mortgage data at postcode level to determine this). </a:t>
            </a:r>
          </a:p>
          <a:p>
            <a:pPr marL="0" indent="0">
              <a:buNone/>
            </a:pPr>
            <a:endParaRPr lang="en-GB" altLang="en-US" sz="2000" dirty="0"/>
          </a:p>
          <a:p>
            <a:pPr marL="0" indent="0">
              <a:buNone/>
            </a:pPr>
            <a:r>
              <a:rPr lang="en-GB" altLang="en-US" sz="2000" dirty="0"/>
              <a:t>Landlords' total equity has more than doubled from £384bn a decade ago to £818bn today.  The total equity of homeowners with mortgages has dropped by £</a:t>
            </a:r>
            <a:r>
              <a:rPr lang="en-GB" altLang="en-US" sz="2000" dirty="0" smtClean="0"/>
              <a:t>169bn because on average buyers now borrow more.</a:t>
            </a:r>
          </a:p>
          <a:p>
            <a:pPr marL="0" indent="0">
              <a:buNone/>
            </a:pPr>
            <a:endParaRPr lang="en-GB" altLang="en-US" sz="1000" dirty="0" smtClean="0"/>
          </a:p>
          <a:p>
            <a:pPr marL="0" indent="0">
              <a:buNone/>
            </a:pPr>
            <a:endParaRPr lang="en-GB" altLang="en-US" sz="1000" dirty="0" smtClean="0"/>
          </a:p>
          <a:p>
            <a:pPr marL="0" indent="0">
              <a:buNone/>
            </a:pPr>
            <a:r>
              <a:rPr lang="en-GB" altLang="en-US" sz="1000" dirty="0" smtClean="0"/>
              <a:t>K</a:t>
            </a:r>
            <a:r>
              <a:rPr lang="en-GB" altLang="en-US" sz="1000" dirty="0"/>
              <a:t>. Allen (2014) Personal Communication on "cash buyers versus mortgages, the Savills analysis", January 16th, published as K. Allen,  Home buyers left behind in Britain’s two-speed housing market, Financial Times, January 18th</a:t>
            </a:r>
            <a:endParaRPr lang="en-GB" altLang="en-US" sz="1000" dirty="0" smtClean="0"/>
          </a:p>
        </p:txBody>
      </p:sp>
      <p:sp>
        <p:nvSpPr>
          <p:cNvPr id="3" name="TextBox 2"/>
          <p:cNvSpPr txBox="1"/>
          <p:nvPr/>
        </p:nvSpPr>
        <p:spPr>
          <a:xfrm>
            <a:off x="6084168" y="6206609"/>
            <a:ext cx="2970429" cy="600164"/>
          </a:xfrm>
          <a:prstGeom prst="rect">
            <a:avLst/>
          </a:prstGeom>
          <a:noFill/>
        </p:spPr>
        <p:txBody>
          <a:bodyPr wrap="none" rtlCol="0">
            <a:spAutoFit/>
          </a:bodyPr>
          <a:lstStyle/>
          <a:p>
            <a:r>
              <a:rPr lang="en-GB" dirty="0" smtClean="0"/>
              <a:t>Effects of the cuts 2010-16</a:t>
            </a:r>
          </a:p>
          <a:p>
            <a:r>
              <a:rPr lang="en-GB" sz="1500" dirty="0" smtClean="0"/>
              <a:t>Oxfam (2012) The Perfect Storm</a:t>
            </a:r>
            <a:endParaRPr lang="en-GB" sz="1500" dirty="0"/>
          </a:p>
        </p:txBody>
      </p:sp>
    </p:spTree>
    <p:extLst>
      <p:ext uri="{BB962C8B-B14F-4D97-AF65-F5344CB8AC3E}">
        <p14:creationId xmlns:p14="http://schemas.microsoft.com/office/powerpoint/2010/main" val="3197213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4-5_Dorling_Inequal-bk.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23528" y="116632"/>
            <a:ext cx="6874839" cy="6369571"/>
          </a:xfrm>
        </p:spPr>
      </p:pic>
      <p:sp>
        <p:nvSpPr>
          <p:cNvPr id="2" name="Title 1"/>
          <p:cNvSpPr>
            <a:spLocks noGrp="1"/>
          </p:cNvSpPr>
          <p:nvPr>
            <p:ph type="title"/>
          </p:nvPr>
        </p:nvSpPr>
        <p:spPr>
          <a:xfrm>
            <a:off x="6372200" y="764704"/>
            <a:ext cx="2314600" cy="4248472"/>
          </a:xfrm>
        </p:spPr>
        <p:txBody>
          <a:bodyPr/>
          <a:lstStyle/>
          <a:p>
            <a:r>
              <a:rPr lang="en-US" sz="2800" dirty="0" smtClean="0"/>
              <a:t>Wealth transfers since 2009 and from 2004, to 2014</a:t>
            </a:r>
            <a:br>
              <a:rPr lang="en-US" sz="2800" dirty="0" smtClean="0"/>
            </a:br>
            <a:r>
              <a:rPr lang="en-US" sz="2800" dirty="0" smtClean="0"/>
              <a:t> UK</a:t>
            </a:r>
            <a:br>
              <a:rPr lang="en-US" sz="2800" dirty="0" smtClean="0"/>
            </a:br>
            <a:endParaRPr lang="en-US" sz="2800" dirty="0"/>
          </a:p>
        </p:txBody>
      </p:sp>
      <p:sp>
        <p:nvSpPr>
          <p:cNvPr id="5" name="TextBox 4"/>
          <p:cNvSpPr txBox="1"/>
          <p:nvPr/>
        </p:nvSpPr>
        <p:spPr>
          <a:xfrm>
            <a:off x="107505" y="6237312"/>
            <a:ext cx="8928992" cy="646331"/>
          </a:xfrm>
          <a:prstGeom prst="rect">
            <a:avLst/>
          </a:prstGeom>
          <a:noFill/>
        </p:spPr>
        <p:txBody>
          <a:bodyPr wrap="square" rtlCol="0">
            <a:spAutoFit/>
          </a:bodyPr>
          <a:lstStyle/>
          <a:p>
            <a:r>
              <a:rPr lang="en-US" dirty="0" smtClean="0"/>
              <a:t>The net wealth of the UK has fallen since 2009, but the first three bars above suggest an overall increase in wealth. The growing debt of tenants by partly balance this. </a:t>
            </a:r>
            <a:endParaRPr lang="en-US" dirty="0"/>
          </a:p>
        </p:txBody>
      </p:sp>
    </p:spTree>
    <p:extLst>
      <p:ext uri="{BB962C8B-B14F-4D97-AF65-F5344CB8AC3E}">
        <p14:creationId xmlns:p14="http://schemas.microsoft.com/office/powerpoint/2010/main" val="4261563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1-2_Dorling_Inequal-bk.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467544" y="-675456"/>
            <a:ext cx="8229600" cy="6840488"/>
          </a:xfrm>
        </p:spPr>
      </p:pic>
      <p:sp>
        <p:nvSpPr>
          <p:cNvPr id="2" name="Title 1"/>
          <p:cNvSpPr>
            <a:spLocks noGrp="1"/>
          </p:cNvSpPr>
          <p:nvPr>
            <p:ph type="title"/>
          </p:nvPr>
        </p:nvSpPr>
        <p:spPr>
          <a:xfrm>
            <a:off x="369764" y="19348"/>
            <a:ext cx="8795320" cy="601340"/>
          </a:xfrm>
        </p:spPr>
        <p:txBody>
          <a:bodyPr/>
          <a:lstStyle/>
          <a:p>
            <a:r>
              <a:rPr lang="en-US" dirty="0" smtClean="0"/>
              <a:t>Within the top 10% inequality grows</a:t>
            </a:r>
            <a:endParaRPr lang="en-US" dirty="0"/>
          </a:p>
        </p:txBody>
      </p:sp>
      <p:sp>
        <p:nvSpPr>
          <p:cNvPr id="6" name="Rectangle 5"/>
          <p:cNvSpPr/>
          <p:nvPr/>
        </p:nvSpPr>
        <p:spPr>
          <a:xfrm>
            <a:off x="5724128" y="1124744"/>
            <a:ext cx="3419872" cy="3139321"/>
          </a:xfrm>
          <a:prstGeom prst="rect">
            <a:avLst/>
          </a:prstGeom>
        </p:spPr>
        <p:txBody>
          <a:bodyPr wrap="square">
            <a:spAutoFit/>
          </a:bodyPr>
          <a:lstStyle/>
          <a:p>
            <a:pPr algn="r"/>
            <a:r>
              <a:rPr lang="en-US" b="1" dirty="0"/>
              <a:t>Table </a:t>
            </a:r>
            <a:r>
              <a:rPr lang="en-US" b="1" dirty="0" smtClean="0"/>
              <a:t>4: </a:t>
            </a:r>
            <a:r>
              <a:rPr lang="en-US" b="1" dirty="0"/>
              <a:t>The numbers of bankers paid over €1000,000 in 2012</a:t>
            </a:r>
          </a:p>
          <a:p>
            <a:pPr algn="r"/>
            <a:endParaRPr lang="en-US" dirty="0"/>
          </a:p>
          <a:p>
            <a:pPr algn="r"/>
            <a:r>
              <a:rPr lang="en-US" dirty="0"/>
              <a:t>2,714 in the United Kingdom</a:t>
            </a:r>
          </a:p>
          <a:p>
            <a:pPr algn="r"/>
            <a:r>
              <a:rPr lang="en-US" dirty="0"/>
              <a:t>212 in Germany</a:t>
            </a:r>
          </a:p>
          <a:p>
            <a:pPr algn="r"/>
            <a:r>
              <a:rPr lang="en-US" dirty="0"/>
              <a:t>177 in France</a:t>
            </a:r>
          </a:p>
          <a:p>
            <a:pPr algn="r"/>
            <a:r>
              <a:rPr lang="en-US" dirty="0"/>
              <a:t>109  in  Italy</a:t>
            </a:r>
          </a:p>
          <a:p>
            <a:pPr algn="r"/>
            <a:r>
              <a:rPr lang="en-US" dirty="0"/>
              <a:t>100 in Spain</a:t>
            </a:r>
          </a:p>
          <a:p>
            <a:pPr algn="r"/>
            <a:endParaRPr lang="en-US" dirty="0"/>
          </a:p>
          <a:p>
            <a:pPr algn="r"/>
            <a:r>
              <a:rPr lang="fr-FR" i="1" dirty="0"/>
              <a:t>Source: EBA (2013)</a:t>
            </a:r>
          </a:p>
        </p:txBody>
      </p:sp>
    </p:spTree>
    <p:extLst>
      <p:ext uri="{BB962C8B-B14F-4D97-AF65-F5344CB8AC3E}">
        <p14:creationId xmlns:p14="http://schemas.microsoft.com/office/powerpoint/2010/main" val="3411424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£160,000 a year to be in the 1%</a:t>
            </a:r>
            <a:endParaRPr lang="en-US" dirty="0"/>
          </a:p>
        </p:txBody>
      </p:sp>
      <p:pic>
        <p:nvPicPr>
          <p:cNvPr id="4" name="Content Placeholder 3" descr="Fig1-1_Dorling_Inequal-bk.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57200" y="1397000"/>
            <a:ext cx="8229600" cy="4914900"/>
          </a:xfrm>
        </p:spPr>
      </p:pic>
    </p:spTree>
    <p:extLst>
      <p:ext uri="{BB962C8B-B14F-4D97-AF65-F5344CB8AC3E}">
        <p14:creationId xmlns:p14="http://schemas.microsoft.com/office/powerpoint/2010/main" val="2949965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cost to top 1% varies by area</a:t>
            </a:r>
            <a:endParaRPr lang="en-US" dirty="0"/>
          </a:p>
        </p:txBody>
      </p:sp>
      <p:pic>
        <p:nvPicPr>
          <p:cNvPr id="4" name="Content Placeholder 3" descr="Fig1-3_Dorling_Inequal-bk.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457200" y="1484313"/>
            <a:ext cx="8229600" cy="5373687"/>
          </a:xfrm>
        </p:spPr>
      </p:pic>
      <p:sp>
        <p:nvSpPr>
          <p:cNvPr id="3" name="TextBox 2"/>
          <p:cNvSpPr txBox="1"/>
          <p:nvPr/>
        </p:nvSpPr>
        <p:spPr>
          <a:xfrm>
            <a:off x="6156176" y="5013176"/>
            <a:ext cx="2433941" cy="923330"/>
          </a:xfrm>
          <a:prstGeom prst="rect">
            <a:avLst/>
          </a:prstGeom>
          <a:noFill/>
        </p:spPr>
        <p:txBody>
          <a:bodyPr wrap="square" rtlCol="0">
            <a:spAutoFit/>
          </a:bodyPr>
          <a:lstStyle/>
          <a:p>
            <a:pPr algn="r"/>
            <a:r>
              <a:rPr lang="en-US" dirty="0" smtClean="0"/>
              <a:t>6.7% to be in the 1%</a:t>
            </a:r>
          </a:p>
          <a:p>
            <a:pPr algn="r"/>
            <a:r>
              <a:rPr lang="en-US" dirty="0" smtClean="0"/>
              <a:t>In the Netherlands</a:t>
            </a:r>
          </a:p>
          <a:p>
            <a:pPr algn="r"/>
            <a:r>
              <a:rPr lang="en-US" dirty="0" smtClean="0"/>
              <a:t> in 2012 </a:t>
            </a:r>
            <a:endParaRPr lang="en-US" dirty="0"/>
          </a:p>
        </p:txBody>
      </p:sp>
    </p:spTree>
    <p:extLst>
      <p:ext uri="{BB962C8B-B14F-4D97-AF65-F5344CB8AC3E}">
        <p14:creationId xmlns:p14="http://schemas.microsoft.com/office/powerpoint/2010/main" val="2972215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1-4_Dorling_Inequal-bk.jpg"/>
          <p:cNvPicPr>
            <a:picLocks noGrp="1" noChangeAspect="1"/>
          </p:cNvPicPr>
          <p:nvPr>
            <p:ph idx="1"/>
          </p:nvPr>
        </p:nvPicPr>
        <p:blipFill>
          <a:blip r:embed="rId2" cstate="screen">
            <a:extLst>
              <a:ext uri="{28A0092B-C50C-407E-A947-70E740481C1C}">
                <a14:useLocalDpi xmlns:a14="http://schemas.microsoft.com/office/drawing/2010/main"/>
              </a:ext>
            </a:extLst>
          </a:blip>
          <a:srcRect l="-109300" r="-109300"/>
          <a:stretch>
            <a:fillRect/>
          </a:stretch>
        </p:blipFill>
        <p:spPr>
          <a:xfrm>
            <a:off x="179512" y="-459432"/>
            <a:ext cx="13971198" cy="7488832"/>
          </a:xfrm>
        </p:spPr>
      </p:pic>
      <p:sp>
        <p:nvSpPr>
          <p:cNvPr id="2" name="Title 1"/>
          <p:cNvSpPr>
            <a:spLocks noGrp="1"/>
          </p:cNvSpPr>
          <p:nvPr>
            <p:ph type="title"/>
          </p:nvPr>
        </p:nvSpPr>
        <p:spPr>
          <a:xfrm>
            <a:off x="323528" y="1052736"/>
            <a:ext cx="4608512" cy="4680520"/>
          </a:xfrm>
        </p:spPr>
        <p:txBody>
          <a:bodyPr/>
          <a:lstStyle/>
          <a:p>
            <a:r>
              <a:rPr lang="en-US" dirty="0" smtClean="0"/>
              <a:t>Higher income inequalities eventually lead to higher wealth inequalities, but there can be a lag of a generation… </a:t>
            </a:r>
            <a:r>
              <a:rPr lang="en-US" sz="3200" dirty="0" smtClean="0"/>
              <a:t>(the work of Thomas Piketty makes explaining</a:t>
            </a:r>
            <a:br>
              <a:rPr lang="en-US" sz="3200" dirty="0" smtClean="0"/>
            </a:br>
            <a:r>
              <a:rPr lang="en-US" sz="3200" dirty="0" smtClean="0"/>
              <a:t>all this far easier)</a:t>
            </a:r>
            <a:r>
              <a:rPr lang="en-US" dirty="0" smtClean="0"/>
              <a:t>.</a:t>
            </a:r>
            <a:br>
              <a:rPr lang="en-US" dirty="0" smtClean="0"/>
            </a:br>
            <a:endParaRPr lang="en-US" dirty="0"/>
          </a:p>
        </p:txBody>
      </p:sp>
    </p:spTree>
    <p:extLst>
      <p:ext uri="{BB962C8B-B14F-4D97-AF65-F5344CB8AC3E}">
        <p14:creationId xmlns:p14="http://schemas.microsoft.com/office/powerpoint/2010/main" val="906230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43608" y="836712"/>
            <a:ext cx="6552728" cy="4464496"/>
          </a:xfrm>
          <a:prstGeom prst="rect">
            <a:avLst/>
          </a:prstGeom>
          <a:noFill/>
          <a:ln>
            <a:noFill/>
          </a:ln>
        </p:spPr>
      </p:pic>
      <p:sp>
        <p:nvSpPr>
          <p:cNvPr id="2" name="Title 1"/>
          <p:cNvSpPr>
            <a:spLocks noGrp="1"/>
          </p:cNvSpPr>
          <p:nvPr>
            <p:ph type="title"/>
          </p:nvPr>
        </p:nvSpPr>
        <p:spPr>
          <a:xfrm>
            <a:off x="179512" y="274638"/>
            <a:ext cx="8964488" cy="1143000"/>
          </a:xfrm>
        </p:spPr>
        <p:txBody>
          <a:bodyPr/>
          <a:lstStyle/>
          <a:p>
            <a:r>
              <a:rPr lang="en-US" sz="2800" b="1" dirty="0" smtClean="0"/>
              <a:t>Overall </a:t>
            </a:r>
            <a:r>
              <a:rPr lang="en-US" sz="2800" b="1" dirty="0"/>
              <a:t>Income Inequality and the income share of the 1%, 15 affluent </a:t>
            </a:r>
            <a:r>
              <a:rPr lang="en-US" sz="2800" b="1" dirty="0" smtClean="0"/>
              <a:t>countries 2012</a:t>
            </a:r>
            <a:endParaRPr lang="en-US" sz="2800" dirty="0"/>
          </a:p>
        </p:txBody>
      </p:sp>
      <p:sp>
        <p:nvSpPr>
          <p:cNvPr id="3" name="Content Placeholder 2"/>
          <p:cNvSpPr>
            <a:spLocks noGrp="1"/>
          </p:cNvSpPr>
          <p:nvPr>
            <p:ph idx="1"/>
          </p:nvPr>
        </p:nvSpPr>
        <p:spPr>
          <a:xfrm>
            <a:off x="251520" y="5273824"/>
            <a:ext cx="8640960" cy="1584176"/>
          </a:xfrm>
        </p:spPr>
        <p:txBody>
          <a:bodyPr/>
          <a:lstStyle/>
          <a:p>
            <a:pPr marL="0" indent="0">
              <a:buNone/>
            </a:pPr>
            <a:r>
              <a:rPr lang="en-US" dirty="0" smtClean="0"/>
              <a:t>Note</a:t>
            </a:r>
            <a:r>
              <a:rPr lang="en-US" dirty="0"/>
              <a:t>: X axis Gini index, Y axis % share of 1%; Circle size: </a:t>
            </a:r>
            <a:r>
              <a:rPr lang="en-US" dirty="0" smtClean="0"/>
              <a:t>population</a:t>
            </a:r>
            <a:r>
              <a:rPr lang="en-GB" dirty="0"/>
              <a:t> </a:t>
            </a:r>
            <a:r>
              <a:rPr lang="en-GB" dirty="0" smtClean="0"/>
              <a:t>…..</a:t>
            </a:r>
            <a:r>
              <a:rPr lang="en-US" dirty="0" smtClean="0"/>
              <a:t>Source</a:t>
            </a:r>
            <a:r>
              <a:rPr lang="en-US" dirty="0"/>
              <a:t>: Luxembourg income study and Paris top income dataset. </a:t>
            </a:r>
          </a:p>
        </p:txBody>
      </p:sp>
      <p:sp>
        <p:nvSpPr>
          <p:cNvPr id="5" name="TextBox 4"/>
          <p:cNvSpPr txBox="1"/>
          <p:nvPr/>
        </p:nvSpPr>
        <p:spPr>
          <a:xfrm>
            <a:off x="6228184" y="1916832"/>
            <a:ext cx="577337" cy="369332"/>
          </a:xfrm>
          <a:prstGeom prst="rect">
            <a:avLst/>
          </a:prstGeom>
          <a:noFill/>
        </p:spPr>
        <p:txBody>
          <a:bodyPr wrap="square" rtlCol="0">
            <a:spAutoFit/>
          </a:bodyPr>
          <a:lstStyle/>
          <a:p>
            <a:r>
              <a:rPr lang="en-US" dirty="0" smtClean="0"/>
              <a:t>UK</a:t>
            </a:r>
            <a:endParaRPr lang="en-US" dirty="0"/>
          </a:p>
        </p:txBody>
      </p:sp>
    </p:spTree>
    <p:extLst>
      <p:ext uri="{BB962C8B-B14F-4D97-AF65-F5344CB8AC3E}">
        <p14:creationId xmlns:p14="http://schemas.microsoft.com/office/powerpoint/2010/main" val="769393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4-7_Dorling_Inequal-bk.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93148" y="260648"/>
            <a:ext cx="9237148" cy="6120680"/>
          </a:xfrm>
        </p:spPr>
      </p:pic>
      <p:sp>
        <p:nvSpPr>
          <p:cNvPr id="2" name="Title 1"/>
          <p:cNvSpPr>
            <a:spLocks noGrp="1"/>
          </p:cNvSpPr>
          <p:nvPr>
            <p:ph type="title"/>
          </p:nvPr>
        </p:nvSpPr>
        <p:spPr>
          <a:xfrm>
            <a:off x="2267744" y="5157192"/>
            <a:ext cx="8157592" cy="1143000"/>
          </a:xfrm>
        </p:spPr>
        <p:txBody>
          <a:bodyPr/>
          <a:lstStyle/>
          <a:p>
            <a:r>
              <a:rPr lang="en-US" dirty="0" smtClean="0"/>
              <a:t>It is worse in the USA</a:t>
            </a:r>
            <a:endParaRPr lang="en-US" dirty="0"/>
          </a:p>
        </p:txBody>
      </p:sp>
    </p:spTree>
    <p:extLst>
      <p:ext uri="{BB962C8B-B14F-4D97-AF65-F5344CB8AC3E}">
        <p14:creationId xmlns:p14="http://schemas.microsoft.com/office/powerpoint/2010/main" val="2727662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706090"/>
          </a:xfrm>
        </p:spPr>
        <p:txBody>
          <a:bodyPr/>
          <a:lstStyle/>
          <a:p>
            <a:r>
              <a:rPr lang="en-US" dirty="0"/>
              <a:t>$</a:t>
            </a:r>
            <a:r>
              <a:rPr lang="en-US" dirty="0" smtClean="0"/>
              <a:t>100m households by country, 2011, note the UK and USA.</a:t>
            </a:r>
            <a:endParaRPr lang="en-US" dirty="0"/>
          </a:p>
        </p:txBody>
      </p:sp>
      <p:pic>
        <p:nvPicPr>
          <p:cNvPr id="4" name="Content Placeholder 3" descr="Fig2-6_Dorling_Inequal-bk.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971600" y="1268760"/>
            <a:ext cx="7068759" cy="5267974"/>
          </a:xfrm>
          <a:prstGeom prst="rect">
            <a:avLst/>
          </a:prstGeom>
          <a:noFill/>
          <a:ln>
            <a:noFill/>
          </a:ln>
        </p:spPr>
      </p:pic>
    </p:spTree>
    <p:extLst>
      <p:ext uri="{BB962C8B-B14F-4D97-AF65-F5344CB8AC3E}">
        <p14:creationId xmlns:p14="http://schemas.microsoft.com/office/powerpoint/2010/main" val="2369207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3888432" cy="1143000"/>
          </a:xfrm>
        </p:spPr>
        <p:txBody>
          <a:bodyPr/>
          <a:lstStyle/>
          <a:p>
            <a:r>
              <a:rPr lang="en-US" dirty="0" smtClean="0"/>
              <a:t>To see the rich we need to stretch the map</a:t>
            </a:r>
            <a:endParaRPr lang="en-US" dirty="0"/>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131" r="257"/>
          <a:stretch/>
        </p:blipFill>
        <p:spPr>
          <a:xfrm>
            <a:off x="323528" y="1844824"/>
            <a:ext cx="3742267" cy="4525963"/>
          </a:xfrm>
        </p:spPr>
      </p:pic>
      <p:sp>
        <p:nvSpPr>
          <p:cNvPr id="3" name="TextBox 2"/>
          <p:cNvSpPr txBox="1"/>
          <p:nvPr/>
        </p:nvSpPr>
        <p:spPr>
          <a:xfrm>
            <a:off x="467544" y="5805264"/>
            <a:ext cx="1865753" cy="369332"/>
          </a:xfrm>
          <a:prstGeom prst="rect">
            <a:avLst/>
          </a:prstGeom>
          <a:noFill/>
        </p:spPr>
        <p:txBody>
          <a:bodyPr wrap="none" rtlCol="0">
            <a:spAutoFit/>
          </a:bodyPr>
          <a:lstStyle/>
          <a:p>
            <a:r>
              <a:rPr lang="en-US" dirty="0" smtClean="0"/>
              <a:t>63 </a:t>
            </a:r>
            <a:r>
              <a:rPr lang="en-US" dirty="0" err="1" smtClean="0"/>
              <a:t>milion</a:t>
            </a:r>
            <a:r>
              <a:rPr lang="en-US" dirty="0" smtClean="0"/>
              <a:t> people</a:t>
            </a:r>
            <a:endParaRPr lang="en-US" dirty="0"/>
          </a:p>
        </p:txBody>
      </p:sp>
      <p:sp>
        <p:nvSpPr>
          <p:cNvPr id="7" name="Rectangle 6"/>
          <p:cNvSpPr/>
          <p:nvPr/>
        </p:nvSpPr>
        <p:spPr>
          <a:xfrm>
            <a:off x="4427984" y="188640"/>
            <a:ext cx="4572000" cy="6555642"/>
          </a:xfrm>
          <a:prstGeom prst="rect">
            <a:avLst/>
          </a:prstGeom>
        </p:spPr>
        <p:txBody>
          <a:bodyPr>
            <a:spAutoFit/>
          </a:bodyPr>
          <a:lstStyle/>
          <a:p>
            <a:r>
              <a:rPr lang="en-US" sz="2800" dirty="0"/>
              <a:t>It is widely accepted </a:t>
            </a:r>
            <a:r>
              <a:rPr lang="en-US" sz="2800" dirty="0" smtClean="0"/>
              <a:t>that </a:t>
            </a:r>
            <a:r>
              <a:rPr lang="en-US" sz="2800" dirty="0"/>
              <a:t>high rates of inequality are damaging to society, although some skeptics remain to be convinced. Perhaps it is because the most damaging form of economic inequality now appears to occur when the very richest 1% take more and more, even if the other 99% are becoming more equal. So what exactly is it about inequality that causes most </a:t>
            </a:r>
            <a:r>
              <a:rPr lang="en-US" sz="2800" dirty="0" smtClean="0"/>
              <a:t>harm?</a:t>
            </a:r>
            <a:r>
              <a:rPr lang="en-GB" sz="2800" dirty="0" smtClean="0"/>
              <a:t> </a:t>
            </a:r>
            <a:endParaRPr lang="en-US" sz="2800" dirty="0"/>
          </a:p>
        </p:txBody>
      </p:sp>
    </p:spTree>
    <p:extLst>
      <p:ext uri="{BB962C8B-B14F-4D97-AF65-F5344CB8AC3E}">
        <p14:creationId xmlns:p14="http://schemas.microsoft.com/office/powerpoint/2010/main" val="22395628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effect of overall inequality on: policy?</a:t>
            </a:r>
            <a:endParaRPr lang="en-US" dirty="0"/>
          </a:p>
        </p:txBody>
      </p:sp>
      <p:pic>
        <p:nvPicPr>
          <p:cNvPr id="4" name="Content Placeholder 3" descr="Fig3-5_Dorling_Inequal-bk.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403648" y="1700808"/>
            <a:ext cx="7155904" cy="4885175"/>
          </a:xfrm>
        </p:spPr>
      </p:pic>
    </p:spTree>
    <p:extLst>
      <p:ext uri="{BB962C8B-B14F-4D97-AF65-F5344CB8AC3E}">
        <p14:creationId xmlns:p14="http://schemas.microsoft.com/office/powerpoint/2010/main" val="1263624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4-2_Dorling_Inequal-bk.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611560" y="399008"/>
            <a:ext cx="8229600" cy="6451600"/>
          </a:xfrm>
        </p:spPr>
      </p:pic>
      <p:sp>
        <p:nvSpPr>
          <p:cNvPr id="2" name="Title 1"/>
          <p:cNvSpPr>
            <a:spLocks noGrp="1"/>
          </p:cNvSpPr>
          <p:nvPr>
            <p:ph type="title"/>
          </p:nvPr>
        </p:nvSpPr>
        <p:spPr>
          <a:xfrm>
            <a:off x="2123728" y="274638"/>
            <a:ext cx="4032448" cy="4882554"/>
          </a:xfrm>
        </p:spPr>
        <p:txBody>
          <a:bodyPr/>
          <a:lstStyle/>
          <a:p>
            <a:r>
              <a:rPr lang="en-US" dirty="0" smtClean="0"/>
              <a:t>ONS would rather you did not see this estimate of mean UK wealth per percentile as they cannot verify it.</a:t>
            </a:r>
            <a:endParaRPr lang="en-US" dirty="0"/>
          </a:p>
        </p:txBody>
      </p:sp>
    </p:spTree>
    <p:extLst>
      <p:ext uri="{BB962C8B-B14F-4D97-AF65-F5344CB8AC3E}">
        <p14:creationId xmlns:p14="http://schemas.microsoft.com/office/powerpoint/2010/main" val="3579986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23928" y="908720"/>
            <a:ext cx="5209668"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58" name="Title 1"/>
          <p:cNvSpPr>
            <a:spLocks noGrp="1"/>
          </p:cNvSpPr>
          <p:nvPr>
            <p:ph type="title"/>
          </p:nvPr>
        </p:nvSpPr>
        <p:spPr>
          <a:xfrm>
            <a:off x="3995935" y="260649"/>
            <a:ext cx="5140477" cy="792088"/>
          </a:xfrm>
        </p:spPr>
        <p:txBody>
          <a:bodyPr/>
          <a:lstStyle/>
          <a:p>
            <a:pPr eaLnBrk="1" hangingPunct="1"/>
            <a:r>
              <a:rPr lang="en-GB" altLang="en-US" sz="2400" b="1" dirty="0" smtClean="0"/>
              <a:t>Households with children in private renting, % in England 1984-2012</a:t>
            </a:r>
            <a:endParaRPr lang="en-GB" altLang="en-US" sz="2400" dirty="0" smtClean="0"/>
          </a:p>
        </p:txBody>
      </p:sp>
      <p:sp>
        <p:nvSpPr>
          <p:cNvPr id="5" name="Title 1"/>
          <p:cNvSpPr txBox="1">
            <a:spLocks/>
          </p:cNvSpPr>
          <p:nvPr/>
        </p:nvSpPr>
        <p:spPr bwMode="auto">
          <a:xfrm>
            <a:off x="107504" y="274637"/>
            <a:ext cx="3984608" cy="3033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altLang="en-US" sz="2400" dirty="0" smtClean="0"/>
              <a:t>We have turned into a country that is rapidly reverting back to its past. By now it is likely that more than a quarter of children in England live in families with a private landlord. But we are not becoming more European:</a:t>
            </a:r>
          </a:p>
        </p:txBody>
      </p:sp>
      <p:pic>
        <p:nvPicPr>
          <p:cNvPr id="512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925" y="3307783"/>
            <a:ext cx="4061187" cy="352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740352" y="2884294"/>
            <a:ext cx="697627" cy="369332"/>
          </a:xfrm>
          <a:prstGeom prst="rect">
            <a:avLst/>
          </a:prstGeom>
          <a:noFill/>
        </p:spPr>
        <p:txBody>
          <a:bodyPr wrap="none" rtlCol="0">
            <a:spAutoFit/>
          </a:bodyPr>
          <a:lstStyle/>
          <a:p>
            <a:r>
              <a:rPr lang="en-GB" dirty="0" smtClean="0"/>
              <a:t>2008</a:t>
            </a:r>
            <a:endParaRPr lang="en-GB" dirty="0"/>
          </a:p>
        </p:txBody>
      </p:sp>
      <p:sp>
        <p:nvSpPr>
          <p:cNvPr id="3" name="Rectangle 2"/>
          <p:cNvSpPr/>
          <p:nvPr/>
        </p:nvSpPr>
        <p:spPr>
          <a:xfrm>
            <a:off x="4061758" y="5805264"/>
            <a:ext cx="4572000" cy="923330"/>
          </a:xfrm>
          <a:prstGeom prst="rect">
            <a:avLst/>
          </a:prstGeom>
        </p:spPr>
        <p:txBody>
          <a:bodyPr>
            <a:spAutoFit/>
          </a:bodyPr>
          <a:lstStyle/>
          <a:p>
            <a:r>
              <a:rPr lang="en-US" i="1" dirty="0"/>
              <a:t>C</a:t>
            </a:r>
            <a:r>
              <a:rPr lang="en-US" i="1" dirty="0" smtClean="0"/>
              <a:t>ountries </a:t>
            </a:r>
            <a:r>
              <a:rPr lang="en-US" i="1" dirty="0"/>
              <a:t>as different as Switzerland and the Netherlands are continuing to reduce </a:t>
            </a:r>
            <a:r>
              <a:rPr lang="en-US" i="1" dirty="0" smtClean="0"/>
              <a:t>inequality, steadily and slowly over time.</a:t>
            </a:r>
            <a:endParaRPr lang="en-GB" dirty="0"/>
          </a:p>
        </p:txBody>
      </p:sp>
      <p:sp>
        <p:nvSpPr>
          <p:cNvPr id="19459" name="Content Placeholder 2"/>
          <p:cNvSpPr>
            <a:spLocks noGrp="1"/>
          </p:cNvSpPr>
          <p:nvPr>
            <p:ph idx="1"/>
          </p:nvPr>
        </p:nvSpPr>
        <p:spPr>
          <a:xfrm>
            <a:off x="3923928" y="5102969"/>
            <a:ext cx="5220071" cy="702296"/>
          </a:xfrm>
        </p:spPr>
        <p:txBody>
          <a:bodyPr/>
          <a:lstStyle/>
          <a:p>
            <a:pPr marL="0" indent="0" eaLnBrk="1" hangingPunct="1">
              <a:buFont typeface="Arial" charset="0"/>
              <a:buNone/>
            </a:pPr>
            <a:r>
              <a:rPr lang="en-GB" altLang="en-US" sz="1100" i="1" dirty="0" smtClean="0"/>
              <a:t>Figure 3.4 of Social Mobility and Child Poverty Commission (2013) State of the Nation 2013 October 2013, London: The Stationery Office https://www.gov.uk/government/ uploads/system/uploads/</a:t>
            </a:r>
            <a:r>
              <a:rPr lang="en-GB" altLang="en-US" sz="1100" i="1" dirty="0" err="1" smtClean="0"/>
              <a:t>attachment_data</a:t>
            </a:r>
            <a:r>
              <a:rPr lang="en-GB" altLang="en-US" sz="1100" i="1" dirty="0" smtClean="0"/>
              <a:t>/file/251213/State_of_the_Nation_2013.pdf</a:t>
            </a:r>
            <a:endParaRPr lang="en-GB" altLang="en-US" sz="1100" dirty="0" smtClean="0"/>
          </a:p>
          <a:p>
            <a:pPr marL="0" indent="0" eaLnBrk="1" hangingPunct="1">
              <a:buFont typeface="Arial" charset="0"/>
              <a:buNone/>
            </a:pPr>
            <a:endParaRPr lang="en-GB" alt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8093"/>
            <a:ext cx="10260632" cy="7117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39752" y="836712"/>
            <a:ext cx="4176464" cy="1200329"/>
          </a:xfrm>
          <a:prstGeom prst="rect">
            <a:avLst/>
          </a:prstGeom>
          <a:noFill/>
        </p:spPr>
        <p:txBody>
          <a:bodyPr wrap="square" rtlCol="0">
            <a:spAutoFit/>
          </a:bodyPr>
          <a:lstStyle/>
          <a:p>
            <a:r>
              <a:rPr lang="en-US" dirty="0" smtClean="0"/>
              <a:t>This graph first appeared in the social mobility and child poverty report of 2013, a publication produced by part of the civil service</a:t>
            </a:r>
            <a:endParaRPr lang="en-US" dirty="0"/>
          </a:p>
        </p:txBody>
      </p:sp>
    </p:spTree>
    <p:extLst>
      <p:ext uri="{BB962C8B-B14F-4D97-AF65-F5344CB8AC3E}">
        <p14:creationId xmlns:p14="http://schemas.microsoft.com/office/powerpoint/2010/main" val="3984214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l="-23869" r="-23869"/>
          <a:stretch>
            <a:fillRect/>
          </a:stretch>
        </p:blipFill>
        <p:spPr>
          <a:xfrm>
            <a:off x="-468559" y="332656"/>
            <a:ext cx="11460146" cy="6302639"/>
          </a:xfrm>
        </p:spPr>
      </p:pic>
      <p:sp>
        <p:nvSpPr>
          <p:cNvPr id="6" name="TextBox 5"/>
          <p:cNvSpPr txBox="1"/>
          <p:nvPr/>
        </p:nvSpPr>
        <p:spPr>
          <a:xfrm>
            <a:off x="2123728" y="5589240"/>
            <a:ext cx="3457009" cy="369332"/>
          </a:xfrm>
          <a:prstGeom prst="rect">
            <a:avLst/>
          </a:prstGeom>
          <a:noFill/>
        </p:spPr>
        <p:txBody>
          <a:bodyPr wrap="none" rtlCol="0">
            <a:spAutoFit/>
          </a:bodyPr>
          <a:lstStyle/>
          <a:p>
            <a:r>
              <a:rPr lang="en-US" dirty="0" smtClean="0"/>
              <a:t>17 million people, better housed</a:t>
            </a:r>
            <a:endParaRPr lang="en-US" dirty="0"/>
          </a:p>
        </p:txBody>
      </p:sp>
    </p:spTree>
    <p:extLst>
      <p:ext uri="{BB962C8B-B14F-4D97-AF65-F5344CB8AC3E}">
        <p14:creationId xmlns:p14="http://schemas.microsoft.com/office/powerpoint/2010/main" val="1476063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925" y="19224"/>
            <a:ext cx="9113075" cy="6810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04049" y="1628800"/>
            <a:ext cx="3168352" cy="923330"/>
          </a:xfrm>
          <a:prstGeom prst="rect">
            <a:avLst/>
          </a:prstGeom>
          <a:noFill/>
        </p:spPr>
        <p:txBody>
          <a:bodyPr wrap="square" rtlCol="0">
            <a:spAutoFit/>
          </a:bodyPr>
          <a:lstStyle/>
          <a:p>
            <a:r>
              <a:rPr lang="en-US" dirty="0" smtClean="0"/>
              <a:t>We are rarely told that greater inequality is not inevitable.</a:t>
            </a:r>
            <a:endParaRPr lang="en-US" dirty="0"/>
          </a:p>
        </p:txBody>
      </p:sp>
    </p:spTree>
    <p:extLst>
      <p:ext uri="{BB962C8B-B14F-4D97-AF65-F5344CB8AC3E}">
        <p14:creationId xmlns:p14="http://schemas.microsoft.com/office/powerpoint/2010/main" val="3839663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Twice as big as Scotland; still very much tied to Germany, and not a utopia (for migrants especially).</a:t>
            </a:r>
            <a:endParaRPr lang="en-US" sz="2800"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t="1115" b="1115"/>
          <a:stretch>
            <a:fillRect/>
          </a:stretch>
        </p:blipFill>
        <p:spPr/>
      </p:pic>
      <p:sp>
        <p:nvSpPr>
          <p:cNvPr id="5" name="TextBox 4"/>
          <p:cNvSpPr txBox="1"/>
          <p:nvPr/>
        </p:nvSpPr>
        <p:spPr>
          <a:xfrm>
            <a:off x="2843808" y="5589240"/>
            <a:ext cx="2366190" cy="369332"/>
          </a:xfrm>
          <a:prstGeom prst="rect">
            <a:avLst/>
          </a:prstGeom>
          <a:noFill/>
        </p:spPr>
        <p:txBody>
          <a:bodyPr wrap="none" rtlCol="0">
            <a:spAutoFit/>
          </a:bodyPr>
          <a:lstStyle/>
          <a:p>
            <a:r>
              <a:rPr lang="en-US" dirty="0" smtClean="0"/>
              <a:t>8 to 10 million people</a:t>
            </a:r>
            <a:endParaRPr lang="en-US" dirty="0"/>
          </a:p>
        </p:txBody>
      </p:sp>
    </p:spTree>
    <p:extLst>
      <p:ext uri="{BB962C8B-B14F-4D97-AF65-F5344CB8AC3E}">
        <p14:creationId xmlns:p14="http://schemas.microsoft.com/office/powerpoint/2010/main" val="3663959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5" y="260648"/>
            <a:ext cx="9396536" cy="1143000"/>
          </a:xfrm>
        </p:spPr>
        <p:txBody>
          <a:bodyPr/>
          <a:lstStyle/>
          <a:p>
            <a:r>
              <a:rPr lang="en-US" dirty="0" smtClean="0"/>
              <a:t>But in large countries the rich cut taxes on themselves, not the rest (USA).</a:t>
            </a:r>
            <a:endParaRPr lang="en-US" dirty="0"/>
          </a:p>
        </p:txBody>
      </p:sp>
      <p:pic>
        <p:nvPicPr>
          <p:cNvPr id="4" name="Content Placeholder 3" descr="Fig5-6_Dorling_Inequal-bk.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39552" y="1507976"/>
            <a:ext cx="8229600" cy="5359400"/>
          </a:xfrm>
        </p:spPr>
      </p:pic>
    </p:spTree>
    <p:extLst>
      <p:ext uri="{BB962C8B-B14F-4D97-AF65-F5344CB8AC3E}">
        <p14:creationId xmlns:p14="http://schemas.microsoft.com/office/powerpoint/2010/main" val="4179034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US" dirty="0" smtClean="0"/>
              <a:t>99% should fear retirement in USA</a:t>
            </a:r>
            <a:endParaRPr lang="en-US" dirty="0"/>
          </a:p>
        </p:txBody>
      </p:sp>
      <p:pic>
        <p:nvPicPr>
          <p:cNvPr id="4" name="Content Placeholder 3" descr="Fig5-7_Dorling_Inequal-bk.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67544" y="1209214"/>
            <a:ext cx="7704856" cy="5469497"/>
          </a:xfrm>
        </p:spPr>
      </p:pic>
    </p:spTree>
    <p:extLst>
      <p:ext uri="{BB962C8B-B14F-4D97-AF65-F5344CB8AC3E}">
        <p14:creationId xmlns:p14="http://schemas.microsoft.com/office/powerpoint/2010/main" val="34934058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3236264" y="-19226"/>
            <a:ext cx="5879422" cy="5364660"/>
          </a:xfrm>
          <a:noFill/>
        </p:spPr>
      </p:pic>
      <p:sp>
        <p:nvSpPr>
          <p:cNvPr id="25602" name="Title 1"/>
          <p:cNvSpPr>
            <a:spLocks noGrp="1"/>
          </p:cNvSpPr>
          <p:nvPr>
            <p:ph type="title"/>
          </p:nvPr>
        </p:nvSpPr>
        <p:spPr>
          <a:xfrm>
            <a:off x="3779912" y="6075709"/>
            <a:ext cx="5205016" cy="782291"/>
          </a:xfrm>
        </p:spPr>
        <p:txBody>
          <a:bodyPr/>
          <a:lstStyle/>
          <a:p>
            <a:pPr algn="r" eaLnBrk="1" hangingPunct="1"/>
            <a:r>
              <a:rPr lang="en-GB" altLang="en-US" sz="1600" dirty="0" smtClean="0"/>
              <a:t>Source: Figure 4 in: http://pubs.aeaweb.org/doi/pdfplus/10.1257/jep.27.3.3</a:t>
            </a:r>
          </a:p>
        </p:txBody>
      </p:sp>
      <p:sp>
        <p:nvSpPr>
          <p:cNvPr id="4" name="Title 1"/>
          <p:cNvSpPr txBox="1">
            <a:spLocks/>
          </p:cNvSpPr>
          <p:nvPr/>
        </p:nvSpPr>
        <p:spPr bwMode="auto">
          <a:xfrm>
            <a:off x="0" y="322621"/>
            <a:ext cx="2868865" cy="634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altLang="en-US" sz="2400" dirty="0" smtClean="0"/>
              <a:t>Geographical comparisons show that those countries which reduced top rate taxes the most since 1960s have seen the 1% gain the most since 1960. </a:t>
            </a:r>
          </a:p>
          <a:p>
            <a:pPr eaLnBrk="1" hangingPunct="1"/>
            <a:endParaRPr lang="en-GB" altLang="en-US" sz="2400" dirty="0"/>
          </a:p>
          <a:p>
            <a:pPr eaLnBrk="1" hangingPunct="1"/>
            <a:r>
              <a:rPr lang="en-GB" altLang="en-US" sz="2400" dirty="0" smtClean="0"/>
              <a:t>Currently the top 1% take 20% in the USA and near to 15% in the UK.</a:t>
            </a:r>
          </a:p>
          <a:p>
            <a:pPr eaLnBrk="1" hangingPunct="1"/>
            <a:endParaRPr lang="en-GB" altLang="en-US" sz="2400" dirty="0"/>
          </a:p>
          <a:p>
            <a:pPr eaLnBrk="1" hangingPunct="1"/>
            <a:r>
              <a:rPr lang="en-GB" altLang="en-US" sz="2400" dirty="0" smtClean="0"/>
              <a:t>Thomas </a:t>
            </a:r>
            <a:r>
              <a:rPr lang="en-GB" altLang="en-US" sz="2400" dirty="0" err="1" smtClean="0"/>
              <a:t>Piketty’s</a:t>
            </a:r>
            <a:r>
              <a:rPr lang="en-GB" altLang="en-US" sz="2400" dirty="0" smtClean="0"/>
              <a:t> work may well come to form a new consensus</a:t>
            </a:r>
          </a:p>
        </p:txBody>
      </p:sp>
      <p:sp>
        <p:nvSpPr>
          <p:cNvPr id="2" name="Rectangle 1"/>
          <p:cNvSpPr/>
          <p:nvPr/>
        </p:nvSpPr>
        <p:spPr>
          <a:xfrm>
            <a:off x="3131840" y="5157192"/>
            <a:ext cx="5940152" cy="923330"/>
          </a:xfrm>
          <a:prstGeom prst="rect">
            <a:avLst/>
          </a:prstGeom>
        </p:spPr>
        <p:txBody>
          <a:bodyPr wrap="square">
            <a:spAutoFit/>
          </a:bodyPr>
          <a:lstStyle/>
          <a:p>
            <a:pPr lvl="0" algn="r"/>
            <a:r>
              <a:rPr lang="en-US" i="1" dirty="0" smtClean="0"/>
              <a:t>This </a:t>
            </a:r>
            <a:r>
              <a:rPr lang="en-US" i="1" dirty="0"/>
              <a:t>graph shows how government policies rather than global market forces have changed the status quo in different countries since 1960.</a:t>
            </a:r>
            <a:endParaRPr lang="en-GB" dirty="0"/>
          </a:p>
        </p:txBody>
      </p:sp>
    </p:spTree>
    <p:extLst>
      <p:ext uri="{BB962C8B-B14F-4D97-AF65-F5344CB8AC3E}">
        <p14:creationId xmlns:p14="http://schemas.microsoft.com/office/powerpoint/2010/main" val="2224646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64488" cy="1143000"/>
          </a:xfrm>
        </p:spPr>
        <p:txBody>
          <a:bodyPr/>
          <a:lstStyle/>
          <a:p>
            <a:r>
              <a:rPr lang="en-US" dirty="0" smtClean="0"/>
              <a:t>Now redraw the population map to make area = the wealth of the richest</a:t>
            </a:r>
            <a:endParaRPr lang="en-US" dirty="0"/>
          </a:p>
        </p:txBody>
      </p:sp>
      <p:pic>
        <p:nvPicPr>
          <p:cNvPr id="5" name="Content Placeholder 4" descr="daiO2oH_j7WDAym3mJ-k9TX1_Y9Ov1nOfZppN6mYq2g.png"/>
          <p:cNvPicPr>
            <a:picLocks noGrp="1" noChangeAspect="1"/>
          </p:cNvPicPr>
          <p:nvPr>
            <p:ph idx="1"/>
          </p:nvPr>
        </p:nvPicPr>
        <p:blipFill>
          <a:blip r:embed="rId2">
            <a:extLst>
              <a:ext uri="{28A0092B-C50C-407E-A947-70E740481C1C}">
                <a14:useLocalDpi xmlns:a14="http://schemas.microsoft.com/office/drawing/2010/main" val="0"/>
              </a:ext>
            </a:extLst>
          </a:blip>
          <a:srcRect t="14410" b="14410"/>
          <a:stretch>
            <a:fillRect/>
          </a:stretch>
        </p:blipFill>
        <p:spPr/>
      </p:pic>
      <p:sp>
        <p:nvSpPr>
          <p:cNvPr id="6" name="TextBox 5"/>
          <p:cNvSpPr txBox="1"/>
          <p:nvPr/>
        </p:nvSpPr>
        <p:spPr>
          <a:xfrm>
            <a:off x="467544" y="6237312"/>
            <a:ext cx="8486856" cy="369332"/>
          </a:xfrm>
          <a:prstGeom prst="rect">
            <a:avLst/>
          </a:prstGeom>
          <a:noFill/>
        </p:spPr>
        <p:txBody>
          <a:bodyPr wrap="none" rtlCol="0">
            <a:spAutoFit/>
          </a:bodyPr>
          <a:lstStyle/>
          <a:p>
            <a:r>
              <a:rPr lang="en-US" dirty="0" smtClean="0"/>
              <a:t>1000 people most of whom are in London… as are all ten of those who have most </a:t>
            </a:r>
            <a:endParaRPr lang="en-US" dirty="0"/>
          </a:p>
        </p:txBody>
      </p:sp>
    </p:spTree>
    <p:extLst>
      <p:ext uri="{BB962C8B-B14F-4D97-AF65-F5344CB8AC3E}">
        <p14:creationId xmlns:p14="http://schemas.microsoft.com/office/powerpoint/2010/main" val="27232543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60032" y="2872191"/>
            <a:ext cx="4093832" cy="3985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216" y="3544876"/>
            <a:ext cx="4760808" cy="3147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3528" y="116632"/>
            <a:ext cx="7992888" cy="5570756"/>
          </a:xfrm>
          <a:prstGeom prst="rect">
            <a:avLst/>
          </a:prstGeom>
        </p:spPr>
        <p:txBody>
          <a:bodyPr wrap="square">
            <a:spAutoFit/>
          </a:bodyPr>
          <a:lstStyle/>
          <a:p>
            <a:r>
              <a:rPr lang="en-GB" sz="4800" dirty="0" err="1" smtClean="0"/>
              <a:t>Conclusion:</a:t>
            </a:r>
            <a:r>
              <a:rPr lang="en-GB" sz="2800" i="1" dirty="0" err="1" smtClean="0"/>
              <a:t>international</a:t>
            </a:r>
            <a:r>
              <a:rPr lang="en-GB" sz="2800" i="1" dirty="0" smtClean="0"/>
              <a:t> context matters</a:t>
            </a:r>
          </a:p>
          <a:p>
            <a:r>
              <a:rPr lang="en-GB" sz="2800" dirty="0" smtClean="0"/>
              <a:t>Earlier this year it was reported that just 85 people owned as much as the poorest half of humanity (by Oxfam). Forbes then updates the figure to 67, then to 66 people.  We need to know that we are living, as the </a:t>
            </a:r>
          </a:p>
          <a:p>
            <a:r>
              <a:rPr lang="en-GB" sz="2800" dirty="0"/>
              <a:t>o</a:t>
            </a:r>
            <a:r>
              <a:rPr lang="en-GB" sz="2800" dirty="0" smtClean="0"/>
              <a:t>ld curse suggests, </a:t>
            </a:r>
          </a:p>
          <a:p>
            <a:r>
              <a:rPr lang="en-GB" sz="2800" dirty="0"/>
              <a:t>i</a:t>
            </a:r>
            <a:r>
              <a:rPr lang="en-GB" sz="2800" dirty="0" smtClean="0"/>
              <a:t>n unusual times.</a:t>
            </a:r>
          </a:p>
          <a:p>
            <a:r>
              <a:rPr lang="en-GB" sz="2800" dirty="0" smtClean="0"/>
              <a:t>… in October</a:t>
            </a:r>
          </a:p>
          <a:p>
            <a:r>
              <a:rPr lang="en-GB" sz="2800" dirty="0" smtClean="0"/>
              <a:t>Credit Suisse</a:t>
            </a:r>
          </a:p>
          <a:p>
            <a:r>
              <a:rPr lang="en-GB" sz="2800" dirty="0"/>
              <a:t>t</a:t>
            </a:r>
            <a:r>
              <a:rPr lang="en-GB" sz="2800" dirty="0" smtClean="0"/>
              <a:t>rumped</a:t>
            </a:r>
          </a:p>
          <a:p>
            <a:r>
              <a:rPr lang="en-GB" sz="2800" dirty="0"/>
              <a:t>t</a:t>
            </a:r>
            <a:r>
              <a:rPr lang="en-GB" sz="2800" dirty="0" smtClean="0"/>
              <a:t>his.</a:t>
            </a:r>
            <a:endParaRPr lang="en-GB" sz="2800" dirty="0"/>
          </a:p>
        </p:txBody>
      </p:sp>
    </p:spTree>
    <p:extLst>
      <p:ext uri="{BB962C8B-B14F-4D97-AF65-F5344CB8AC3E}">
        <p14:creationId xmlns:p14="http://schemas.microsoft.com/office/powerpoint/2010/main" val="272755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undayTimesRichtList2014UK_richestindividual.jp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192024"/>
            <a:ext cx="9144000" cy="6665976"/>
          </a:xfrm>
          <a:prstGeom prst="rect">
            <a:avLst/>
          </a:prstGeom>
        </p:spPr>
      </p:pic>
      <p:sp>
        <p:nvSpPr>
          <p:cNvPr id="2" name="Title 1"/>
          <p:cNvSpPr>
            <a:spLocks noGrp="1"/>
          </p:cNvSpPr>
          <p:nvPr>
            <p:ph type="title"/>
          </p:nvPr>
        </p:nvSpPr>
        <p:spPr>
          <a:xfrm>
            <a:off x="6948264" y="274638"/>
            <a:ext cx="2195736" cy="3586410"/>
          </a:xfrm>
        </p:spPr>
        <p:txBody>
          <a:bodyPr/>
          <a:lstStyle/>
          <a:p>
            <a:r>
              <a:rPr lang="en-US" sz="3200" dirty="0" smtClean="0"/>
              <a:t>Even the super-rich can feel poor</a:t>
            </a:r>
            <a:endParaRPr lang="en-US" sz="3200" dirty="0"/>
          </a:p>
        </p:txBody>
      </p:sp>
      <p:sp>
        <p:nvSpPr>
          <p:cNvPr id="7" name="TextBox 6"/>
          <p:cNvSpPr txBox="1"/>
          <p:nvPr/>
        </p:nvSpPr>
        <p:spPr>
          <a:xfrm>
            <a:off x="251520" y="1052736"/>
            <a:ext cx="1198728" cy="369332"/>
          </a:xfrm>
          <a:prstGeom prst="rect">
            <a:avLst/>
          </a:prstGeom>
          <a:noFill/>
        </p:spPr>
        <p:txBody>
          <a:bodyPr wrap="none" rtlCol="0">
            <a:spAutoFit/>
          </a:bodyPr>
          <a:lstStyle/>
          <a:p>
            <a:r>
              <a:rPr lang="en-US" dirty="0" smtClean="0"/>
              <a:t>24 people</a:t>
            </a:r>
            <a:endParaRPr lang="en-US" dirty="0"/>
          </a:p>
        </p:txBody>
      </p:sp>
    </p:spTree>
    <p:extLst>
      <p:ext uri="{BB962C8B-B14F-4D97-AF65-F5344CB8AC3E}">
        <p14:creationId xmlns:p14="http://schemas.microsoft.com/office/powerpoint/2010/main" val="191134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uropeBasemap.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84784"/>
            <a:ext cx="9144000" cy="4849368"/>
          </a:xfrm>
          <a:prstGeom prst="rect">
            <a:avLst/>
          </a:prstGeom>
        </p:spPr>
      </p:pic>
      <p:sp>
        <p:nvSpPr>
          <p:cNvPr id="2" name="Title 1"/>
          <p:cNvSpPr>
            <a:spLocks noGrp="1"/>
          </p:cNvSpPr>
          <p:nvPr>
            <p:ph type="title"/>
          </p:nvPr>
        </p:nvSpPr>
        <p:spPr/>
        <p:txBody>
          <a:bodyPr/>
          <a:lstStyle/>
          <a:p>
            <a:r>
              <a:rPr lang="en-US" dirty="0" smtClean="0"/>
              <a:t>So, how do our 1% compare?</a:t>
            </a:r>
            <a:endParaRPr lang="en-US" dirty="0"/>
          </a:p>
        </p:txBody>
      </p:sp>
      <p:sp>
        <p:nvSpPr>
          <p:cNvPr id="3" name="TextBox 2"/>
          <p:cNvSpPr txBox="1"/>
          <p:nvPr/>
        </p:nvSpPr>
        <p:spPr>
          <a:xfrm>
            <a:off x="971600" y="3068960"/>
            <a:ext cx="1917036" cy="369332"/>
          </a:xfrm>
          <a:prstGeom prst="rect">
            <a:avLst/>
          </a:prstGeom>
          <a:noFill/>
        </p:spPr>
        <p:txBody>
          <a:bodyPr wrap="none" rtlCol="0">
            <a:spAutoFit/>
          </a:bodyPr>
          <a:lstStyle/>
          <a:p>
            <a:r>
              <a:rPr lang="en-US" dirty="0" smtClean="0"/>
              <a:t>63 million people</a:t>
            </a:r>
            <a:endParaRPr lang="en-US" dirty="0"/>
          </a:p>
        </p:txBody>
      </p:sp>
      <p:sp>
        <p:nvSpPr>
          <p:cNvPr id="6" name="TextBox 5"/>
          <p:cNvSpPr txBox="1"/>
          <p:nvPr/>
        </p:nvSpPr>
        <p:spPr>
          <a:xfrm>
            <a:off x="4644008" y="5445224"/>
            <a:ext cx="2609759" cy="369332"/>
          </a:xfrm>
          <a:prstGeom prst="rect">
            <a:avLst/>
          </a:prstGeom>
          <a:noFill/>
        </p:spPr>
        <p:txBody>
          <a:bodyPr wrap="none" rtlCol="0">
            <a:spAutoFit/>
          </a:bodyPr>
          <a:lstStyle/>
          <a:p>
            <a:r>
              <a:rPr lang="en-US" dirty="0" smtClean="0"/>
              <a:t>Over 500 million people</a:t>
            </a:r>
            <a:endParaRPr lang="en-US" dirty="0"/>
          </a:p>
        </p:txBody>
      </p:sp>
      <p:sp>
        <p:nvSpPr>
          <p:cNvPr id="9" name="TextBox 8"/>
          <p:cNvSpPr txBox="1"/>
          <p:nvPr/>
        </p:nvSpPr>
        <p:spPr>
          <a:xfrm>
            <a:off x="323528" y="5229200"/>
            <a:ext cx="1198728" cy="369332"/>
          </a:xfrm>
          <a:prstGeom prst="rect">
            <a:avLst/>
          </a:prstGeom>
          <a:noFill/>
        </p:spPr>
        <p:txBody>
          <a:bodyPr wrap="none" rtlCol="0">
            <a:spAutoFit/>
          </a:bodyPr>
          <a:lstStyle/>
          <a:p>
            <a:r>
              <a:rPr lang="en-US" dirty="0" smtClean="0"/>
              <a:t>24 people</a:t>
            </a:r>
            <a:endParaRPr lang="en-US" dirty="0"/>
          </a:p>
        </p:txBody>
      </p:sp>
      <p:cxnSp>
        <p:nvCxnSpPr>
          <p:cNvPr id="11" name="Straight Arrow Connector 10"/>
          <p:cNvCxnSpPr>
            <a:stCxn id="9" idx="0"/>
          </p:cNvCxnSpPr>
          <p:nvPr/>
        </p:nvCxnSpPr>
        <p:spPr>
          <a:xfrm flipV="1">
            <a:off x="922892" y="3717032"/>
            <a:ext cx="2857020" cy="15121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9629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LARGE EU COUNTRIES ARE SIMILAR TO EACH OTHER, NOT UK</a:t>
            </a:r>
            <a:endParaRPr lang="en-US" dirty="0"/>
          </a:p>
        </p:txBody>
      </p:sp>
      <p:sp>
        <p:nvSpPr>
          <p:cNvPr id="3" name="Content Placeholder 2"/>
          <p:cNvSpPr>
            <a:spLocks noGrp="1"/>
          </p:cNvSpPr>
          <p:nvPr>
            <p:ph idx="1"/>
          </p:nvPr>
        </p:nvSpPr>
        <p:spPr>
          <a:xfrm>
            <a:off x="457200" y="1600200"/>
            <a:ext cx="8507288" cy="6365304"/>
          </a:xfrm>
        </p:spPr>
        <p:txBody>
          <a:bodyPr/>
          <a:lstStyle/>
          <a:p>
            <a:pPr marL="0" indent="0">
              <a:buNone/>
            </a:pPr>
            <a:r>
              <a:rPr lang="en-US" b="1" dirty="0">
                <a:solidFill>
                  <a:srgbClr val="18376A"/>
                </a:solidFill>
                <a:ea typeface="ＭＳ 明朝"/>
              </a:rPr>
              <a:t>Table </a:t>
            </a:r>
            <a:r>
              <a:rPr lang="en-US" b="1" dirty="0" smtClean="0">
                <a:solidFill>
                  <a:srgbClr val="18376A"/>
                </a:solidFill>
                <a:ea typeface="ＭＳ 明朝"/>
              </a:rPr>
              <a:t>1five </a:t>
            </a:r>
            <a:r>
              <a:rPr lang="en-US" b="1" dirty="0">
                <a:solidFill>
                  <a:srgbClr val="18376A"/>
                </a:solidFill>
                <a:ea typeface="ＭＳ 明朝"/>
              </a:rPr>
              <a:t>countries </a:t>
            </a:r>
            <a:r>
              <a:rPr lang="en-US" b="1" dirty="0" smtClean="0">
                <a:solidFill>
                  <a:srgbClr val="18376A"/>
                </a:solidFill>
                <a:ea typeface="ＭＳ 明朝"/>
              </a:rPr>
              <a:t>2012 </a:t>
            </a:r>
            <a:r>
              <a:rPr lang="en-US" dirty="0" smtClean="0">
                <a:solidFill>
                  <a:srgbClr val="18376A"/>
                </a:solidFill>
                <a:ea typeface="ＭＳ 明朝"/>
              </a:rPr>
              <a:t>– FOR HOUSEHOLDS</a:t>
            </a:r>
            <a:r>
              <a:rPr lang="en-US" dirty="0">
                <a:solidFill>
                  <a:srgbClr val="18376A"/>
                </a:solidFill>
                <a:ea typeface="ＭＳ 明朝"/>
              </a:rPr>
              <a:t>	</a:t>
            </a:r>
            <a:r>
              <a:rPr lang="en-US" dirty="0" smtClean="0">
                <a:solidFill>
                  <a:srgbClr val="18376A"/>
                </a:solidFill>
                <a:ea typeface="ＭＳ 明朝"/>
              </a:rPr>
              <a:t>		1% </a:t>
            </a:r>
            <a:r>
              <a:rPr lang="en-US" sz="2400" dirty="0" smtClean="0">
                <a:solidFill>
                  <a:srgbClr val="18376A"/>
                </a:solidFill>
                <a:ea typeface="ＭＳ 明朝"/>
              </a:rPr>
              <a:t>CUTOFF</a:t>
            </a:r>
            <a:r>
              <a:rPr lang="en-US" dirty="0" smtClean="0">
                <a:solidFill>
                  <a:srgbClr val="18376A"/>
                </a:solidFill>
                <a:ea typeface="ＭＳ 明朝"/>
              </a:rPr>
              <a:t>   Median</a:t>
            </a:r>
            <a:r>
              <a:rPr lang="en-US" dirty="0">
                <a:solidFill>
                  <a:srgbClr val="18376A"/>
                </a:solidFill>
                <a:ea typeface="ＭＳ 明朝"/>
              </a:rPr>
              <a:t>	</a:t>
            </a:r>
            <a:r>
              <a:rPr lang="en-US" dirty="0" smtClean="0">
                <a:solidFill>
                  <a:srgbClr val="18376A"/>
                </a:solidFill>
                <a:ea typeface="ＭＳ 明朝"/>
              </a:rPr>
              <a:t>       Ratio</a:t>
            </a:r>
          </a:p>
          <a:p>
            <a:pPr marL="0" indent="0" algn="r">
              <a:buNone/>
            </a:pPr>
            <a:r>
              <a:rPr lang="en-US" dirty="0" smtClean="0">
                <a:solidFill>
                  <a:srgbClr val="18376A"/>
                </a:solidFill>
                <a:ea typeface="ＭＳ 明朝"/>
              </a:rPr>
              <a:t>Germany</a:t>
            </a:r>
            <a:r>
              <a:rPr lang="en-US" dirty="0">
                <a:solidFill>
                  <a:srgbClr val="18376A"/>
                </a:solidFill>
                <a:ea typeface="ＭＳ 明朝"/>
              </a:rPr>
              <a:t>	</a:t>
            </a:r>
            <a:r>
              <a:rPr lang="en-US" dirty="0" smtClean="0">
                <a:solidFill>
                  <a:srgbClr val="18376A"/>
                </a:solidFill>
                <a:ea typeface="ＭＳ 明朝"/>
              </a:rPr>
              <a:t>€</a:t>
            </a:r>
            <a:r>
              <a:rPr lang="en-US" dirty="0">
                <a:solidFill>
                  <a:srgbClr val="18376A"/>
                </a:solidFill>
                <a:ea typeface="ＭＳ 明朝"/>
              </a:rPr>
              <a:t>154,000	€</a:t>
            </a:r>
            <a:r>
              <a:rPr lang="en-US" dirty="0" smtClean="0">
                <a:solidFill>
                  <a:srgbClr val="18376A"/>
                </a:solidFill>
                <a:ea typeface="ＭＳ 明朝"/>
              </a:rPr>
              <a:t>36,400</a:t>
            </a:r>
            <a:r>
              <a:rPr lang="en-US" dirty="0">
                <a:solidFill>
                  <a:srgbClr val="18376A"/>
                </a:solidFill>
                <a:ea typeface="ＭＳ 明朝"/>
              </a:rPr>
              <a:t>		4.2</a:t>
            </a:r>
          </a:p>
          <a:p>
            <a:pPr marL="0" indent="0" algn="r">
              <a:buNone/>
            </a:pPr>
            <a:r>
              <a:rPr lang="en-US" dirty="0">
                <a:solidFill>
                  <a:srgbClr val="18376A"/>
                </a:solidFill>
                <a:ea typeface="ＭＳ 明朝"/>
              </a:rPr>
              <a:t>France	</a:t>
            </a:r>
            <a:r>
              <a:rPr lang="en-US" dirty="0" smtClean="0">
                <a:solidFill>
                  <a:srgbClr val="18376A"/>
                </a:solidFill>
                <a:ea typeface="ＭＳ 明朝"/>
              </a:rPr>
              <a:t>€</a:t>
            </a:r>
            <a:r>
              <a:rPr lang="en-US" dirty="0">
                <a:solidFill>
                  <a:srgbClr val="18376A"/>
                </a:solidFill>
                <a:ea typeface="ＭＳ 明朝"/>
              </a:rPr>
              <a:t>189,000	€</a:t>
            </a:r>
            <a:r>
              <a:rPr lang="en-US" dirty="0" smtClean="0">
                <a:solidFill>
                  <a:srgbClr val="18376A"/>
                </a:solidFill>
                <a:ea typeface="ＭＳ 明朝"/>
              </a:rPr>
              <a:t>39,000</a:t>
            </a:r>
            <a:r>
              <a:rPr lang="en-US" dirty="0">
                <a:solidFill>
                  <a:srgbClr val="18376A"/>
                </a:solidFill>
                <a:ea typeface="ＭＳ 明朝"/>
              </a:rPr>
              <a:t>		4.8</a:t>
            </a:r>
          </a:p>
          <a:p>
            <a:pPr marL="0" indent="0" algn="r">
              <a:buNone/>
            </a:pPr>
            <a:r>
              <a:rPr lang="cs-CZ" dirty="0" smtClean="0">
                <a:solidFill>
                  <a:srgbClr val="18376A"/>
                </a:solidFill>
                <a:ea typeface="ＭＳ 明朝"/>
              </a:rPr>
              <a:t> Italy</a:t>
            </a:r>
            <a:r>
              <a:rPr lang="cs-CZ" dirty="0">
                <a:solidFill>
                  <a:srgbClr val="18376A"/>
                </a:solidFill>
                <a:ea typeface="ＭＳ 明朝"/>
              </a:rPr>
              <a:t>		</a:t>
            </a:r>
            <a:r>
              <a:rPr lang="cs-CZ" dirty="0" smtClean="0">
                <a:solidFill>
                  <a:srgbClr val="18376A"/>
                </a:solidFill>
                <a:ea typeface="ＭＳ 明朝"/>
              </a:rPr>
              <a:t>€</a:t>
            </a:r>
            <a:r>
              <a:rPr lang="cs-CZ" dirty="0">
                <a:solidFill>
                  <a:srgbClr val="18376A"/>
                </a:solidFill>
                <a:ea typeface="ＭＳ 明朝"/>
              </a:rPr>
              <a:t>164,000	€</a:t>
            </a:r>
            <a:r>
              <a:rPr lang="cs-CZ" dirty="0" smtClean="0">
                <a:solidFill>
                  <a:srgbClr val="18376A"/>
                </a:solidFill>
                <a:ea typeface="ＭＳ 明朝"/>
              </a:rPr>
              <a:t>33,400</a:t>
            </a:r>
            <a:r>
              <a:rPr lang="cs-CZ" dirty="0">
                <a:solidFill>
                  <a:srgbClr val="18376A"/>
                </a:solidFill>
                <a:ea typeface="ＭＳ 明朝"/>
              </a:rPr>
              <a:t>		</a:t>
            </a:r>
            <a:r>
              <a:rPr lang="cs-CZ" dirty="0" smtClean="0">
                <a:solidFill>
                  <a:srgbClr val="18376A"/>
                </a:solidFill>
                <a:ea typeface="ＭＳ 明朝"/>
              </a:rPr>
              <a:t>4.9</a:t>
            </a:r>
          </a:p>
          <a:p>
            <a:pPr marL="0" indent="0" algn="r">
              <a:buNone/>
            </a:pPr>
            <a:r>
              <a:rPr lang="fi-FI" dirty="0" smtClean="0">
                <a:solidFill>
                  <a:srgbClr val="18376A"/>
                </a:solidFill>
                <a:ea typeface="ＭＳ 明朝"/>
              </a:rPr>
              <a:t>Spain</a:t>
            </a:r>
            <a:r>
              <a:rPr lang="fi-FI" dirty="0">
                <a:solidFill>
                  <a:srgbClr val="18376A"/>
                </a:solidFill>
                <a:ea typeface="ＭＳ 明朝"/>
              </a:rPr>
              <a:t>		</a:t>
            </a:r>
            <a:r>
              <a:rPr lang="fi-FI" dirty="0" smtClean="0">
                <a:solidFill>
                  <a:srgbClr val="18376A"/>
                </a:solidFill>
                <a:ea typeface="ＭＳ 明朝"/>
              </a:rPr>
              <a:t>€</a:t>
            </a:r>
            <a:r>
              <a:rPr lang="fi-FI" dirty="0">
                <a:solidFill>
                  <a:srgbClr val="18376A"/>
                </a:solidFill>
                <a:ea typeface="ＭＳ 明朝"/>
              </a:rPr>
              <a:t>105,000	€</a:t>
            </a:r>
            <a:r>
              <a:rPr lang="fi-FI" dirty="0" smtClean="0">
                <a:solidFill>
                  <a:srgbClr val="18376A"/>
                </a:solidFill>
                <a:ea typeface="ＭＳ 明朝"/>
              </a:rPr>
              <a:t>22,700</a:t>
            </a:r>
            <a:r>
              <a:rPr lang="fi-FI" dirty="0">
                <a:solidFill>
                  <a:srgbClr val="18376A"/>
                </a:solidFill>
                <a:ea typeface="ＭＳ 明朝"/>
              </a:rPr>
              <a:t>		</a:t>
            </a:r>
            <a:r>
              <a:rPr lang="fi-FI" dirty="0" smtClean="0">
                <a:solidFill>
                  <a:srgbClr val="18376A"/>
                </a:solidFill>
                <a:ea typeface="ＭＳ 明朝"/>
              </a:rPr>
              <a:t>4.6</a:t>
            </a:r>
          </a:p>
          <a:p>
            <a:pPr marL="0" indent="0" algn="r">
              <a:buNone/>
            </a:pPr>
            <a:r>
              <a:rPr lang="fi-FI" dirty="0" smtClean="0">
                <a:solidFill>
                  <a:srgbClr val="18376A"/>
                </a:solidFill>
                <a:ea typeface="ＭＳ 明朝"/>
              </a:rPr>
              <a:t>UK</a:t>
            </a:r>
            <a:r>
              <a:rPr lang="fi-FI" dirty="0">
                <a:solidFill>
                  <a:srgbClr val="18376A"/>
                </a:solidFill>
                <a:ea typeface="ＭＳ 明朝"/>
              </a:rPr>
              <a:t>		</a:t>
            </a:r>
            <a:r>
              <a:rPr lang="fi-FI" dirty="0" smtClean="0">
                <a:solidFill>
                  <a:srgbClr val="18376A"/>
                </a:solidFill>
                <a:ea typeface="ＭＳ 明朝"/>
              </a:rPr>
              <a:t>€</a:t>
            </a:r>
            <a:r>
              <a:rPr lang="fi-FI" dirty="0">
                <a:solidFill>
                  <a:srgbClr val="18376A"/>
                </a:solidFill>
                <a:ea typeface="ＭＳ 明朝"/>
              </a:rPr>
              <a:t>227,000	€</a:t>
            </a:r>
            <a:r>
              <a:rPr lang="fi-FI" dirty="0" smtClean="0">
                <a:solidFill>
                  <a:srgbClr val="18376A"/>
                </a:solidFill>
                <a:ea typeface="ＭＳ 明朝"/>
              </a:rPr>
              <a:t>36,300</a:t>
            </a:r>
            <a:r>
              <a:rPr lang="fi-FI" dirty="0">
                <a:solidFill>
                  <a:srgbClr val="18376A"/>
                </a:solidFill>
                <a:ea typeface="ＭＳ 明朝"/>
              </a:rPr>
              <a:t>		6.3</a:t>
            </a:r>
          </a:p>
          <a:p>
            <a:pPr marL="0" indent="0">
              <a:buNone/>
            </a:pPr>
            <a:r>
              <a:rPr lang="fi-FI" sz="2400" i="1" dirty="0" err="1" smtClean="0">
                <a:solidFill>
                  <a:srgbClr val="18376A"/>
                </a:solidFill>
                <a:ea typeface="ＭＳ 明朝"/>
              </a:rPr>
              <a:t>Source</a:t>
            </a:r>
            <a:r>
              <a:rPr lang="fi-FI" sz="2400" i="1" dirty="0">
                <a:solidFill>
                  <a:srgbClr val="18376A"/>
                </a:solidFill>
                <a:ea typeface="ＭＳ 明朝"/>
              </a:rPr>
              <a:t>: </a:t>
            </a:r>
            <a:r>
              <a:rPr lang="fi-FI" sz="2400" i="1" dirty="0" err="1">
                <a:solidFill>
                  <a:srgbClr val="18376A"/>
                </a:solidFill>
                <a:ea typeface="ＭＳ 明朝"/>
              </a:rPr>
              <a:t>c</a:t>
            </a:r>
            <a:r>
              <a:rPr lang="fi-FI" sz="2400" i="1" dirty="0" err="1" smtClean="0">
                <a:solidFill>
                  <a:srgbClr val="18376A"/>
                </a:solidFill>
                <a:ea typeface="ＭＳ 明朝"/>
              </a:rPr>
              <a:t>alculations</a:t>
            </a:r>
            <a:r>
              <a:rPr lang="fi-FI" sz="2400" i="1" dirty="0" smtClean="0">
                <a:solidFill>
                  <a:srgbClr val="18376A"/>
                </a:solidFill>
                <a:ea typeface="ＭＳ 明朝"/>
              </a:rPr>
              <a:t> </a:t>
            </a:r>
            <a:r>
              <a:rPr lang="fi-FI" sz="2400" i="1" dirty="0" err="1">
                <a:solidFill>
                  <a:srgbClr val="18376A"/>
                </a:solidFill>
                <a:ea typeface="ＭＳ 明朝"/>
              </a:rPr>
              <a:t>by</a:t>
            </a:r>
            <a:r>
              <a:rPr lang="fi-FI" sz="2400" i="1" dirty="0">
                <a:solidFill>
                  <a:srgbClr val="18376A"/>
                </a:solidFill>
                <a:ea typeface="ＭＳ 明朝"/>
              </a:rPr>
              <a:t> Author EU-SILK </a:t>
            </a:r>
            <a:r>
              <a:rPr lang="fi-FI" sz="2400" i="1" dirty="0" err="1">
                <a:solidFill>
                  <a:srgbClr val="18376A"/>
                </a:solidFill>
                <a:ea typeface="ＭＳ 明朝"/>
              </a:rPr>
              <a:t>weighted</a:t>
            </a:r>
            <a:r>
              <a:rPr lang="fi-FI" sz="2400" i="1" dirty="0">
                <a:solidFill>
                  <a:srgbClr val="18376A"/>
                </a:solidFill>
                <a:ea typeface="ＭＳ 明朝"/>
              </a:rPr>
              <a:t> </a:t>
            </a:r>
            <a:r>
              <a:rPr lang="fi-FI" sz="2400" i="1" dirty="0" err="1">
                <a:solidFill>
                  <a:srgbClr val="18376A"/>
                </a:solidFill>
                <a:ea typeface="ＭＳ 明朝"/>
              </a:rPr>
              <a:t>household</a:t>
            </a:r>
            <a:r>
              <a:rPr lang="fi-FI" sz="2400" i="1" dirty="0">
                <a:solidFill>
                  <a:srgbClr val="18376A"/>
                </a:solidFill>
                <a:ea typeface="ＭＳ 明朝"/>
              </a:rPr>
              <a:t> </a:t>
            </a:r>
            <a:r>
              <a:rPr lang="fi-FI" sz="2400" i="1" dirty="0" err="1">
                <a:solidFill>
                  <a:srgbClr val="18376A"/>
                </a:solidFill>
                <a:ea typeface="ＭＳ 明朝"/>
              </a:rPr>
              <a:t>sample</a:t>
            </a:r>
            <a:endParaRPr lang="fi-FI" sz="2400" i="1" dirty="0">
              <a:solidFill>
                <a:srgbClr val="18376A"/>
              </a:solidFill>
              <a:ea typeface="ＭＳ 明朝"/>
            </a:endParaRPr>
          </a:p>
          <a:p>
            <a:pPr marL="0" indent="0">
              <a:buNone/>
            </a:pPr>
            <a:r>
              <a:rPr lang="en-US" dirty="0" smtClean="0"/>
              <a:t>NOTE – THIS IS BEFORE HOUSING COSTS! / (&amp;Size)</a:t>
            </a:r>
            <a:endParaRPr lang="en-US" dirty="0"/>
          </a:p>
        </p:txBody>
      </p:sp>
    </p:spTree>
    <p:extLst>
      <p:ext uri="{BB962C8B-B14F-4D97-AF65-F5344CB8AC3E}">
        <p14:creationId xmlns:p14="http://schemas.microsoft.com/office/powerpoint/2010/main" val="1804498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457200" y="1600200"/>
            <a:ext cx="2590800" cy="5069160"/>
          </a:xfrm>
        </p:spPr>
        <p:txBody>
          <a:bodyPr/>
          <a:lstStyle/>
          <a:p>
            <a:pPr eaLnBrk="1" hangingPunct="1">
              <a:lnSpc>
                <a:spcPct val="90000"/>
              </a:lnSpc>
              <a:buFontTx/>
              <a:buNone/>
            </a:pPr>
            <a:r>
              <a:rPr lang="en-US" altLang="en-US" sz="2800" dirty="0" smtClean="0"/>
              <a:t>“Please don’t …</a:t>
            </a:r>
          </a:p>
          <a:p>
            <a:pPr eaLnBrk="1" hangingPunct="1">
              <a:lnSpc>
                <a:spcPct val="90000"/>
              </a:lnSpc>
              <a:buFontTx/>
              <a:buNone/>
            </a:pPr>
            <a:r>
              <a:rPr lang="en-US" altLang="en-US" sz="2800" dirty="0" smtClean="0"/>
              <a:t>‘make me sound like a </a:t>
            </a:r>
            <a:r>
              <a:rPr lang="en-US" altLang="en-US" sz="2800" dirty="0" err="1" smtClean="0"/>
              <a:t>prat</a:t>
            </a:r>
            <a:r>
              <a:rPr lang="en-US" altLang="en-US" sz="2800" dirty="0" smtClean="0"/>
              <a:t> for not knowing how many houses I’ve got.’</a:t>
            </a:r>
          </a:p>
          <a:p>
            <a:pPr eaLnBrk="1" hangingPunct="1">
              <a:lnSpc>
                <a:spcPct val="90000"/>
              </a:lnSpc>
              <a:buFontTx/>
              <a:buNone/>
            </a:pPr>
            <a:endParaRPr lang="en-US" altLang="en-US" sz="1600" dirty="0" smtClean="0"/>
          </a:p>
          <a:p>
            <a:pPr eaLnBrk="1" hangingPunct="1">
              <a:lnSpc>
                <a:spcPct val="90000"/>
              </a:lnSpc>
              <a:buFontTx/>
              <a:buNone/>
            </a:pPr>
            <a:r>
              <a:rPr lang="en-US" altLang="en-US" sz="1600" dirty="0" smtClean="0"/>
              <a:t>David Cameron, 2009 </a:t>
            </a:r>
          </a:p>
          <a:p>
            <a:pPr eaLnBrk="1" hangingPunct="1">
              <a:lnSpc>
                <a:spcPct val="90000"/>
              </a:lnSpc>
              <a:buFontTx/>
              <a:buNone/>
            </a:pPr>
            <a:endParaRPr lang="en-US" altLang="en-US" sz="1600" dirty="0" smtClean="0"/>
          </a:p>
          <a:p>
            <a:pPr eaLnBrk="1" hangingPunct="1">
              <a:lnSpc>
                <a:spcPct val="90000"/>
              </a:lnSpc>
              <a:buFontTx/>
              <a:buNone/>
            </a:pPr>
            <a:r>
              <a:rPr lang="en-US" altLang="en-US" sz="1600" dirty="0" smtClean="0"/>
              <a:t>Blair buy 10 flats (in Manchester) to take portfolio to 18 homes</a:t>
            </a:r>
          </a:p>
          <a:p>
            <a:pPr eaLnBrk="1" hangingPunct="1">
              <a:lnSpc>
                <a:spcPct val="90000"/>
              </a:lnSpc>
              <a:buFontTx/>
              <a:buNone/>
            </a:pPr>
            <a:r>
              <a:rPr lang="en-US" altLang="en-US" sz="1600" dirty="0" smtClean="0"/>
              <a:t>Daily Mail 2014</a:t>
            </a:r>
          </a:p>
          <a:p>
            <a:pPr eaLnBrk="1" hangingPunct="1">
              <a:lnSpc>
                <a:spcPct val="90000"/>
              </a:lnSpc>
              <a:buFontTx/>
              <a:buNone/>
            </a:pPr>
            <a:endParaRPr lang="en-US" altLang="en-US" sz="1600" dirty="0"/>
          </a:p>
          <a:p>
            <a:pPr eaLnBrk="1" hangingPunct="1">
              <a:lnSpc>
                <a:spcPct val="90000"/>
              </a:lnSpc>
              <a:buFontTx/>
              <a:buNone/>
            </a:pPr>
            <a:r>
              <a:rPr lang="en-US" altLang="en-US" sz="1600" dirty="0" smtClean="0"/>
              <a:t>Note – image 2 years old</a:t>
            </a:r>
            <a:endParaRPr lang="en-US" altLang="en-US" sz="1600" dirty="0"/>
          </a:p>
        </p:txBody>
      </p:sp>
      <p:pic>
        <p:nvPicPr>
          <p:cNvPr id="10243" name="Picture 4" descr="Figure 1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05200" y="914400"/>
            <a:ext cx="5200650"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2"/>
          <p:cNvSpPr>
            <a:spLocks noGrp="1" noChangeArrowheads="1"/>
          </p:cNvSpPr>
          <p:nvPr>
            <p:ph type="title" idx="4294967295"/>
          </p:nvPr>
        </p:nvSpPr>
        <p:spPr>
          <a:xfrm>
            <a:off x="457200" y="0"/>
            <a:ext cx="8229600" cy="1143000"/>
          </a:xfrm>
          <a:solidFill>
            <a:schemeClr val="bg1"/>
          </a:solidFill>
        </p:spPr>
        <p:txBody>
          <a:bodyPr/>
          <a:lstStyle/>
          <a:p>
            <a:pPr eaLnBrk="1" hangingPunct="1"/>
            <a:r>
              <a:rPr lang="en-GB" altLang="en-US" dirty="0" smtClean="0"/>
              <a:t>This is one image of the UK shaped by the supposed value of homes</a:t>
            </a:r>
            <a:endParaRPr lang="en-US" altLang="en-US" dirty="0" smtClean="0"/>
          </a:p>
        </p:txBody>
      </p:sp>
    </p:spTree>
    <p:extLst>
      <p:ext uri="{BB962C8B-B14F-4D97-AF65-F5344CB8AC3E}">
        <p14:creationId xmlns:p14="http://schemas.microsoft.com/office/powerpoint/2010/main" val="1298707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97346"/>
            <a:ext cx="6318448" cy="4801315"/>
          </a:xfrm>
          <a:prstGeom prst="rect">
            <a:avLst/>
          </a:prstGeom>
        </p:spPr>
        <p:txBody>
          <a:bodyPr wrap="square">
            <a:spAutoFit/>
          </a:bodyPr>
          <a:lstStyle/>
          <a:p>
            <a:r>
              <a:rPr lang="en-US" dirty="0"/>
              <a:t> UK </a:t>
            </a:r>
            <a:r>
              <a:rPr lang="en-US" dirty="0" smtClean="0"/>
              <a:t>Annual Income 	   </a:t>
            </a:r>
            <a:r>
              <a:rPr lang="en-US" dirty="0"/>
              <a:t>(£s) 	Gross </a:t>
            </a:r>
            <a:r>
              <a:rPr lang="en-US" dirty="0" smtClean="0"/>
              <a:t>HH Income</a:t>
            </a:r>
            <a:r>
              <a:rPr lang="en-US" dirty="0"/>
              <a:t>	</a:t>
            </a:r>
          </a:p>
          <a:p>
            <a:r>
              <a:rPr lang="en-US" dirty="0"/>
              <a:t>		</a:t>
            </a:r>
            <a:r>
              <a:rPr lang="en-US" dirty="0" smtClean="0"/>
              <a:t>                      </a:t>
            </a:r>
            <a:r>
              <a:rPr lang="en-US" dirty="0" smtClean="0">
                <a:solidFill>
                  <a:srgbClr val="FF0000"/>
                </a:solidFill>
              </a:rPr>
              <a:t>  (under-estimated in red)</a:t>
            </a:r>
            <a:endParaRPr lang="en-US" dirty="0">
              <a:solidFill>
                <a:srgbClr val="FF0000"/>
              </a:solidFill>
            </a:endParaRPr>
          </a:p>
          <a:p>
            <a:r>
              <a:rPr lang="en-US" dirty="0"/>
              <a:t>n	Median	</a:t>
            </a:r>
            <a:r>
              <a:rPr lang="en-US" dirty="0" smtClean="0"/>
              <a:t>	         30,267</a:t>
            </a:r>
            <a:r>
              <a:rPr lang="en-US" dirty="0"/>
              <a:t>	</a:t>
            </a:r>
          </a:p>
          <a:p>
            <a:r>
              <a:rPr lang="en-US" dirty="0"/>
              <a:t>8058	</a:t>
            </a:r>
            <a:r>
              <a:rPr lang="en-US" dirty="0" smtClean="0"/>
              <a:t>Weighted mean</a:t>
            </a:r>
            <a:r>
              <a:rPr lang="en-US" dirty="0"/>
              <a:t>	</a:t>
            </a:r>
            <a:r>
              <a:rPr lang="en-US" dirty="0" smtClean="0"/>
              <a:t>         43,909</a:t>
            </a:r>
            <a:r>
              <a:rPr lang="en-US" dirty="0"/>
              <a:t>	</a:t>
            </a:r>
          </a:p>
          <a:p>
            <a:r>
              <a:rPr lang="en-US" dirty="0"/>
              <a:t>	</a:t>
            </a:r>
            <a:r>
              <a:rPr lang="en-US" dirty="0">
                <a:solidFill>
                  <a:srgbClr val="FF0000"/>
                </a:solidFill>
              </a:rPr>
              <a:t>1/10million	104,386,279	</a:t>
            </a:r>
            <a:r>
              <a:rPr lang="en-US" dirty="0" smtClean="0">
                <a:solidFill>
                  <a:srgbClr val="FF0000"/>
                </a:solidFill>
              </a:rPr>
              <a:t>ABOUT 3 HHs</a:t>
            </a:r>
            <a:endParaRPr lang="en-US" dirty="0">
              <a:solidFill>
                <a:srgbClr val="FF0000"/>
              </a:solidFill>
            </a:endParaRPr>
          </a:p>
          <a:p>
            <a:r>
              <a:rPr lang="en-US" dirty="0">
                <a:solidFill>
                  <a:srgbClr val="FF0000"/>
                </a:solidFill>
              </a:rPr>
              <a:t>	1/million - ….	</a:t>
            </a:r>
            <a:r>
              <a:rPr lang="en-US" dirty="0" smtClean="0">
                <a:solidFill>
                  <a:srgbClr val="FF0000"/>
                </a:solidFill>
              </a:rPr>
              <a:t>  32,988,872</a:t>
            </a:r>
            <a:r>
              <a:rPr lang="en-US" dirty="0">
                <a:solidFill>
                  <a:srgbClr val="FF0000"/>
                </a:solidFill>
              </a:rPr>
              <a:t>	</a:t>
            </a:r>
            <a:r>
              <a:rPr lang="en-US" dirty="0" smtClean="0">
                <a:solidFill>
                  <a:srgbClr val="FF0000"/>
                </a:solidFill>
              </a:rPr>
              <a:t>ABOUT 30 HHs</a:t>
            </a:r>
            <a:endParaRPr lang="en-US" dirty="0">
              <a:solidFill>
                <a:srgbClr val="FF0000"/>
              </a:solidFill>
            </a:endParaRPr>
          </a:p>
          <a:p>
            <a:r>
              <a:rPr lang="en-US" dirty="0">
                <a:solidFill>
                  <a:srgbClr val="FF0000"/>
                </a:solidFill>
              </a:rPr>
              <a:t>	1/100,000 - ..	</a:t>
            </a:r>
            <a:r>
              <a:rPr lang="en-US" dirty="0" smtClean="0">
                <a:solidFill>
                  <a:srgbClr val="FF0000"/>
                </a:solidFill>
              </a:rPr>
              <a:t>   10,425,371</a:t>
            </a:r>
            <a:r>
              <a:rPr lang="en-US" dirty="0">
                <a:solidFill>
                  <a:srgbClr val="FF0000"/>
                </a:solidFill>
              </a:rPr>
              <a:t>	</a:t>
            </a:r>
            <a:r>
              <a:rPr lang="en-US" dirty="0" smtClean="0">
                <a:solidFill>
                  <a:srgbClr val="FF0000"/>
                </a:solidFill>
              </a:rPr>
              <a:t>ABOUT 300 HHs</a:t>
            </a:r>
            <a:endParaRPr lang="en-US" dirty="0">
              <a:solidFill>
                <a:srgbClr val="FF0000"/>
              </a:solidFill>
            </a:endParaRPr>
          </a:p>
          <a:p>
            <a:r>
              <a:rPr lang="en-US" dirty="0">
                <a:solidFill>
                  <a:srgbClr val="FF0000"/>
                </a:solidFill>
              </a:rPr>
              <a:t>	1/10,000 -…	</a:t>
            </a:r>
            <a:r>
              <a:rPr lang="en-US" dirty="0" smtClean="0">
                <a:solidFill>
                  <a:srgbClr val="FF0000"/>
                </a:solidFill>
              </a:rPr>
              <a:t>     3,294,698            …3000 HHs</a:t>
            </a:r>
          </a:p>
          <a:p>
            <a:r>
              <a:rPr lang="en-US" dirty="0" smtClean="0"/>
              <a:t>8</a:t>
            </a:r>
            <a:r>
              <a:rPr lang="en-US" dirty="0"/>
              <a:t>	1/1000 -…	</a:t>
            </a:r>
            <a:r>
              <a:rPr lang="en-US" dirty="0" smtClean="0"/>
              <a:t>     1,041,213</a:t>
            </a:r>
            <a:r>
              <a:rPr lang="en-US" dirty="0"/>
              <a:t>	</a:t>
            </a:r>
            <a:r>
              <a:rPr lang="en-US" dirty="0" smtClean="0"/>
              <a:t>   30,000 HH</a:t>
            </a:r>
            <a:endParaRPr lang="en-US" dirty="0"/>
          </a:p>
          <a:p>
            <a:r>
              <a:rPr lang="en-US" dirty="0"/>
              <a:t>63	1/100 -0.1%	</a:t>
            </a:r>
            <a:r>
              <a:rPr lang="en-US" dirty="0" smtClean="0"/>
              <a:t>        305,395</a:t>
            </a:r>
            <a:r>
              <a:rPr lang="en-US" dirty="0"/>
              <a:t>	</a:t>
            </a:r>
            <a:r>
              <a:rPr lang="en-US" dirty="0" smtClean="0"/>
              <a:t> 300,000	</a:t>
            </a:r>
            <a:endParaRPr lang="en-US" dirty="0"/>
          </a:p>
          <a:p>
            <a:r>
              <a:rPr lang="en-US" dirty="0"/>
              <a:t>678	The top 9% 	</a:t>
            </a:r>
            <a:r>
              <a:rPr lang="en-US" dirty="0" smtClean="0"/>
              <a:t>        116,942</a:t>
            </a:r>
            <a:r>
              <a:rPr lang="en-US" dirty="0"/>
              <a:t>	</a:t>
            </a:r>
            <a:r>
              <a:rPr lang="en-US" dirty="0" smtClean="0"/>
              <a:t>2.7 million</a:t>
            </a:r>
            <a:endParaRPr lang="en-US" dirty="0"/>
          </a:p>
          <a:p>
            <a:r>
              <a:rPr lang="it-IT" dirty="0"/>
              <a:t>7309	Bottom 90%	</a:t>
            </a:r>
            <a:r>
              <a:rPr lang="it-IT" dirty="0" smtClean="0"/>
              <a:t>          32,863</a:t>
            </a:r>
            <a:r>
              <a:rPr lang="it-IT" dirty="0"/>
              <a:t>	2</a:t>
            </a:r>
            <a:r>
              <a:rPr lang="it-IT" dirty="0" smtClean="0"/>
              <a:t>7 </a:t>
            </a:r>
            <a:r>
              <a:rPr lang="it-IT" dirty="0" err="1" smtClean="0"/>
              <a:t>million</a:t>
            </a:r>
            <a:endParaRPr lang="it-IT" dirty="0"/>
          </a:p>
          <a:p>
            <a:r>
              <a:rPr lang="it-IT" dirty="0"/>
              <a:t>782	Bottom 10%	</a:t>
            </a:r>
            <a:r>
              <a:rPr lang="it-IT" dirty="0" smtClean="0"/>
              <a:t>            7,671</a:t>
            </a:r>
            <a:r>
              <a:rPr lang="it-IT" dirty="0"/>
              <a:t>	</a:t>
            </a:r>
            <a:r>
              <a:rPr lang="it-IT" dirty="0" smtClean="0"/>
              <a:t>3 </a:t>
            </a:r>
            <a:r>
              <a:rPr lang="it-IT" dirty="0" err="1" smtClean="0"/>
              <a:t>million</a:t>
            </a:r>
            <a:endParaRPr lang="it-IT" dirty="0"/>
          </a:p>
          <a:p>
            <a:r>
              <a:rPr lang="en-US" dirty="0"/>
              <a:t>8058		</a:t>
            </a:r>
          </a:p>
          <a:p>
            <a:r>
              <a:rPr lang="en-US" dirty="0"/>
              <a:t> </a:t>
            </a:r>
            <a:r>
              <a:rPr lang="en-US" dirty="0" smtClean="0"/>
              <a:t>ALL the</a:t>
            </a:r>
            <a:r>
              <a:rPr lang="en-US" dirty="0"/>
              <a:t>	</a:t>
            </a:r>
            <a:r>
              <a:rPr lang="en-US" dirty="0" smtClean="0"/>
              <a:t>One Percent</a:t>
            </a:r>
            <a:r>
              <a:rPr lang="en-US" dirty="0"/>
              <a:t>	420,648	</a:t>
            </a:r>
            <a:r>
              <a:rPr lang="en-US" dirty="0" smtClean="0"/>
              <a:t>- mean 1% income</a:t>
            </a:r>
            <a:endParaRPr lang="en-US" dirty="0"/>
          </a:p>
          <a:p>
            <a:r>
              <a:rPr lang="en-US" dirty="0"/>
              <a:t> 	</a:t>
            </a:r>
            <a:r>
              <a:rPr lang="en-US" dirty="0" smtClean="0"/>
              <a:t>1</a:t>
            </a:r>
            <a:r>
              <a:rPr lang="en-US" dirty="0"/>
              <a:t>%:median	14	</a:t>
            </a:r>
            <a:r>
              <a:rPr lang="en-US" dirty="0" smtClean="0"/>
              <a:t>- ratio of 1% to median</a:t>
            </a:r>
            <a:endParaRPr lang="en-US" dirty="0"/>
          </a:p>
          <a:p>
            <a:r>
              <a:rPr lang="en-US" dirty="0"/>
              <a:t> 	0.1%:10%	136	</a:t>
            </a:r>
            <a:r>
              <a:rPr lang="en-US" dirty="0" smtClean="0"/>
              <a:t>- ratio of top/bottom</a:t>
            </a:r>
            <a:endParaRPr lang="en-US"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08304" y="0"/>
            <a:ext cx="1835695" cy="639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9552" y="5373216"/>
            <a:ext cx="6408712" cy="1200329"/>
          </a:xfrm>
          <a:prstGeom prst="rect">
            <a:avLst/>
          </a:prstGeom>
          <a:noFill/>
        </p:spPr>
        <p:txBody>
          <a:bodyPr wrap="square" rtlCol="0">
            <a:spAutoFit/>
          </a:bodyPr>
          <a:lstStyle/>
          <a:p>
            <a:r>
              <a:rPr lang="en-US" i="1" dirty="0"/>
              <a:t>Calculations by Author EU-SILK weighted household sample</a:t>
            </a:r>
            <a:endParaRPr lang="en-GB" dirty="0"/>
          </a:p>
          <a:p>
            <a:r>
              <a:rPr lang="en-US" dirty="0"/>
              <a:t>Note: 1/10million is the best off 1 in 10 million households of which there are just three in the country. </a:t>
            </a:r>
            <a:r>
              <a:rPr lang="en-US" dirty="0" smtClean="0"/>
              <a:t>According to the rich list they did better than this in 2012…</a:t>
            </a:r>
            <a:endParaRPr lang="en-US" dirty="0"/>
          </a:p>
        </p:txBody>
      </p:sp>
    </p:spTree>
    <p:extLst>
      <p:ext uri="{BB962C8B-B14F-4D97-AF65-F5344CB8AC3E}">
        <p14:creationId xmlns:p14="http://schemas.microsoft.com/office/powerpoint/2010/main" val="222835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560" y="1772816"/>
            <a:ext cx="804755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9118" y="260648"/>
            <a:ext cx="8532440" cy="1200329"/>
          </a:xfrm>
          <a:prstGeom prst="rect">
            <a:avLst/>
          </a:prstGeom>
          <a:noFill/>
        </p:spPr>
        <p:txBody>
          <a:bodyPr wrap="square" rtlCol="0">
            <a:spAutoFit/>
          </a:bodyPr>
          <a:lstStyle/>
          <a:p>
            <a:r>
              <a:rPr lang="en-GB" dirty="0"/>
              <a:t>During 2013 housing prices in London rose by around £40,000 for an average flat or house that was sold as compared to the previous year. This brought the cost of a typical London home sold on the market up to just above £475,000. If this rate of change continues the half million pound price barrier will be breached during 2014. </a:t>
            </a:r>
          </a:p>
        </p:txBody>
      </p:sp>
      <p:sp>
        <p:nvSpPr>
          <p:cNvPr id="4" name="Rectangle 2"/>
          <p:cNvSpPr txBox="1">
            <a:spLocks noChangeArrowheads="1"/>
          </p:cNvSpPr>
          <p:nvPr/>
        </p:nvSpPr>
        <p:spPr bwMode="auto">
          <a:xfrm>
            <a:off x="3203848" y="1628800"/>
            <a:ext cx="2592288" cy="14401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altLang="en-US" dirty="0" smtClean="0"/>
              <a:t>Area = rise</a:t>
            </a:r>
          </a:p>
          <a:p>
            <a:pPr eaLnBrk="1" hangingPunct="1"/>
            <a:r>
              <a:rPr lang="en-GB" altLang="en-US" dirty="0"/>
              <a:t>i</a:t>
            </a:r>
            <a:r>
              <a:rPr lang="en-GB" altLang="en-US" dirty="0" smtClean="0"/>
              <a:t>n prices:</a:t>
            </a:r>
            <a:endParaRPr lang="en-US" altLang="en-US" dirty="0" smtClean="0"/>
          </a:p>
        </p:txBody>
      </p:sp>
      <p:sp>
        <p:nvSpPr>
          <p:cNvPr id="5" name="Rectangle 2"/>
          <p:cNvSpPr txBox="1">
            <a:spLocks noChangeArrowheads="1"/>
          </p:cNvSpPr>
          <p:nvPr/>
        </p:nvSpPr>
        <p:spPr bwMode="auto">
          <a:xfrm>
            <a:off x="107504" y="3356992"/>
            <a:ext cx="1800200" cy="14401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altLang="en-US" dirty="0" smtClean="0"/>
              <a:t>Area = land:</a:t>
            </a:r>
          </a:p>
        </p:txBody>
      </p:sp>
    </p:spTree>
    <p:extLst>
      <p:ext uri="{BB962C8B-B14F-4D97-AF65-F5344CB8AC3E}">
        <p14:creationId xmlns:p14="http://schemas.microsoft.com/office/powerpoint/2010/main" val="3877041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3887</TotalTime>
  <Words>1221</Words>
  <Application>Microsoft Office PowerPoint</Application>
  <PresentationFormat>On-screen Show (4:3)</PresentationFormat>
  <Paragraphs>126</Paragraphs>
  <Slides>30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Document</vt:lpstr>
      <vt:lpstr>Inequality</vt:lpstr>
      <vt:lpstr>To see the rich we need to stretch the map</vt:lpstr>
      <vt:lpstr>Now redraw the population map to make area = the wealth of the richest</vt:lpstr>
      <vt:lpstr>Even the super-rich can feel poor</vt:lpstr>
      <vt:lpstr>So, how do our 1% compare?</vt:lpstr>
      <vt:lpstr>OTHER LARGE EU COUNTRIES ARE SIMILAR TO EACH OTHER, NOT UK</vt:lpstr>
      <vt:lpstr>This is one image of the UK shaped by the supposed value of homes</vt:lpstr>
      <vt:lpstr>PowerPoint Presentation</vt:lpstr>
      <vt:lpstr>PowerPoint Presentation</vt:lpstr>
      <vt:lpstr>PowerPoint Presentation</vt:lpstr>
      <vt:lpstr>PowerPoint Presentation</vt:lpstr>
      <vt:lpstr>Wealth transfers since 2009 and from 2004, to 2014  UK </vt:lpstr>
      <vt:lpstr>Within the top 10% inequality grows</vt:lpstr>
      <vt:lpstr>£160,000 a year to be in the 1%</vt:lpstr>
      <vt:lpstr>Entry cost to top 1% varies by area</vt:lpstr>
      <vt:lpstr>Higher income inequalities eventually lead to higher wealth inequalities, but there can be a lag of a generation… (the work of Thomas Piketty makes explaining all this far easier). </vt:lpstr>
      <vt:lpstr>Overall Income Inequality and the income share of the 1%, 15 affluent countries 2012</vt:lpstr>
      <vt:lpstr>It is worse in the USA</vt:lpstr>
      <vt:lpstr>$100m households by country, 2011, note the UK and USA.</vt:lpstr>
      <vt:lpstr>What is the effect of overall inequality on: policy?</vt:lpstr>
      <vt:lpstr>ONS would rather you did not see this estimate of mean UK wealth per percentile as they cannot verify it.</vt:lpstr>
      <vt:lpstr>Households with children in private renting, % in England 1984-2012</vt:lpstr>
      <vt:lpstr>PowerPoint Presentation</vt:lpstr>
      <vt:lpstr>PowerPoint Presentation</vt:lpstr>
      <vt:lpstr>PowerPoint Presentation</vt:lpstr>
      <vt:lpstr>Twice as big as Scotland; still very much tied to Germany, and not a utopia (for migrants especially).</vt:lpstr>
      <vt:lpstr>But in large countries the rich cut taxes on themselves, not the rest (USA).</vt:lpstr>
      <vt:lpstr>99% should fear retirement in USA</vt:lpstr>
      <vt:lpstr>Source: Figure 4 in: http://pubs.aeaweb.org/doi/pdfplus/10.1257/jep.27.3.3</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Longley</dc:creator>
  <cp:lastModifiedBy>Louise Pemberton</cp:lastModifiedBy>
  <cp:revision>165</cp:revision>
  <cp:lastPrinted>2014-10-17T20:30:06Z</cp:lastPrinted>
  <dcterms:created xsi:type="dcterms:W3CDTF">2013-02-11T09:38:39Z</dcterms:created>
  <dcterms:modified xsi:type="dcterms:W3CDTF">2015-01-05T16:32:27Z</dcterms:modified>
</cp:coreProperties>
</file>