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varScale="1">
        <p:scale>
          <a:sx n="60" d="100"/>
          <a:sy n="60" d="100"/>
        </p:scale>
        <p:origin x="1928" y="200"/>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921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eiling, indoor, wall, floor&#10;&#10;Description automatically generated">
            <a:extLst>
              <a:ext uri="{FF2B5EF4-FFF2-40B4-BE49-F238E27FC236}">
                <a16:creationId xmlns:a16="http://schemas.microsoft.com/office/drawing/2014/main" id="{167B5F39-7F51-374C-9778-E18F4E0D2C17}"/>
              </a:ext>
            </a:extLst>
          </p:cNvPr>
          <p:cNvPicPr>
            <a:picLocks noChangeAspect="1"/>
          </p:cNvPicPr>
          <p:nvPr/>
        </p:nvPicPr>
        <p:blipFill rotWithShape="1">
          <a:blip r:embed="rId3"/>
          <a:srcRect t="19230" b="24036"/>
          <a:stretch/>
        </p:blipFill>
        <p:spPr>
          <a:xfrm>
            <a:off x="2971800" y="2114436"/>
            <a:ext cx="6240380" cy="3540406"/>
          </a:xfrm>
          <a:prstGeom prst="rect">
            <a:avLst/>
          </a:prstGeom>
        </p:spPr>
      </p:pic>
      <p:sp>
        <p:nvSpPr>
          <p:cNvPr id="5121" name="Title 1"/>
          <p:cNvSpPr>
            <a:spLocks noGrp="1"/>
          </p:cNvSpPr>
          <p:nvPr>
            <p:ph type="title"/>
          </p:nvPr>
        </p:nvSpPr>
        <p:spPr bwMode="auto">
          <a:xfrm>
            <a:off x="304800" y="762000"/>
            <a:ext cx="5752921" cy="121564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b="1" dirty="0">
                <a:solidFill>
                  <a:srgbClr val="7030A0"/>
                </a:solidFill>
                <a:effectLst/>
                <a:latin typeface="+mn-lt"/>
                <a:ea typeface="Calibri" panose="020F0502020204030204" pitchFamily="34" charset="0"/>
              </a:rPr>
              <a:t>Ageing and the uncanny return of carceral churn</a:t>
            </a:r>
            <a:r>
              <a:rPr lang="en-GB" b="1" dirty="0">
                <a:solidFill>
                  <a:srgbClr val="7030A0"/>
                </a:solidFill>
                <a:effectLst/>
                <a:latin typeface="+mn-lt"/>
              </a:rPr>
              <a:t> </a:t>
            </a:r>
            <a:endParaRPr lang="en-AU" b="1" dirty="0">
              <a:solidFill>
                <a:srgbClr val="7030A0"/>
              </a:solidFill>
              <a:latin typeface="+mn-lt"/>
            </a:endParaRPr>
          </a:p>
          <a:p>
            <a:pPr>
              <a:lnSpc>
                <a:spcPct val="100000"/>
              </a:lnSpc>
              <a:spcAft>
                <a:spcPts val="600"/>
              </a:spcAft>
            </a:pPr>
            <a:r>
              <a:rPr lang="en-US" dirty="0">
                <a:solidFill>
                  <a:schemeClr val="tx1">
                    <a:lumMod val="50000"/>
                    <a:lumOff val="50000"/>
                  </a:schemeClr>
                </a:solidFill>
                <a:effectLst/>
                <a:latin typeface="+mn-lt"/>
                <a:ea typeface="Calibri" panose="020F0502020204030204" pitchFamily="34" charset="0"/>
              </a:rPr>
              <a:t>Since the early 2000s, the proportion of older people in Japan's prisons has quadrupled, due largely to a high recidivism rate among older non-violent offenders. The repetition of criminal behaviors, primarily minor incidences of shoplifting and theft, tends to be approached either as the consequence of symptoms of mental or cognitive disability, or the impoverishment, loneliness and social marginalization of older adults. Yet, by restricting our analysis to these instrumental factors, such an approach not only fails to recognize the complex </a:t>
            </a:r>
            <a:r>
              <a:rPr lang="en-US" dirty="0" err="1">
                <a:solidFill>
                  <a:schemeClr val="tx1">
                    <a:lumMod val="50000"/>
                    <a:lumOff val="50000"/>
                  </a:schemeClr>
                </a:solidFill>
                <a:effectLst/>
                <a:latin typeface="+mn-lt"/>
                <a:ea typeface="Calibri" panose="020F0502020204030204" pitchFamily="34" charset="0"/>
              </a:rPr>
              <a:t>lifeworlds</a:t>
            </a:r>
            <a:r>
              <a:rPr lang="en-US" dirty="0">
                <a:solidFill>
                  <a:schemeClr val="tx1">
                    <a:lumMod val="50000"/>
                    <a:lumOff val="50000"/>
                  </a:schemeClr>
                </a:solidFill>
                <a:effectLst/>
                <a:latin typeface="+mn-lt"/>
                <a:ea typeface="Calibri" panose="020F0502020204030204" pitchFamily="34" charset="0"/>
              </a:rPr>
              <a:t> of older people who have experienced incarceration, but it also tacitly reproduces assumptions about the criminal justice system that deserve critique. This presentation offers an alternative approach that draws on notions of repetition and the uncanny, rhythms of captivity and release, and care and control that intertwine experiences of punishment and welfare. Drawing on five months of fieldwork in the Tokyo Metropolitan Area, this talk describes the lives of formerly incarcerated older adults who uneasily inhabit the uncanny terrain of the carceral, and the insights they can give us about ageing, abolition, and dwelling.</a:t>
            </a:r>
            <a:r>
              <a:rPr lang="en-GB" dirty="0">
                <a:solidFill>
                  <a:schemeClr val="tx1">
                    <a:lumMod val="50000"/>
                    <a:lumOff val="50000"/>
                  </a:schemeClr>
                </a:solidFill>
                <a:effectLst/>
                <a:latin typeface="+mn-lt"/>
              </a:rPr>
              <a:t> </a:t>
            </a:r>
            <a:endParaRPr lang="en-AU" dirty="0">
              <a:solidFill>
                <a:schemeClr val="tx1">
                  <a:lumMod val="50000"/>
                  <a:lumOff val="50000"/>
                </a:schemeClr>
              </a:solidFill>
              <a:latin typeface="+mn-lt"/>
            </a:endParaRPr>
          </a:p>
          <a:p>
            <a:r>
              <a:rPr lang="en-AU" b="1" dirty="0">
                <a:solidFill>
                  <a:srgbClr val="7030A0"/>
                </a:solidFill>
                <a:latin typeface="+mn-lt"/>
              </a:rPr>
              <a:t>Jason </a:t>
            </a:r>
            <a:r>
              <a:rPr lang="en-AU" b="1" dirty="0" err="1">
                <a:solidFill>
                  <a:srgbClr val="7030A0"/>
                </a:solidFill>
                <a:latin typeface="+mn-lt"/>
              </a:rPr>
              <a:t>Danely</a:t>
            </a:r>
            <a:r>
              <a:rPr lang="en-AU" b="1" dirty="0">
                <a:solidFill>
                  <a:srgbClr val="7030A0"/>
                </a:solidFill>
                <a:latin typeface="+mn-lt"/>
              </a:rPr>
              <a:t> </a:t>
            </a:r>
            <a:r>
              <a:rPr lang="en-AU" dirty="0">
                <a:solidFill>
                  <a:schemeClr val="bg1">
                    <a:lumMod val="50000"/>
                  </a:schemeClr>
                </a:solidFill>
                <a:latin typeface="+mn-lt"/>
              </a:rPr>
              <a:t>i</a:t>
            </a:r>
            <a:r>
              <a:rPr lang="en-AU" dirty="0">
                <a:solidFill>
                  <a:schemeClr val="tx1">
                    <a:lumMod val="50000"/>
                    <a:lumOff val="50000"/>
                  </a:schemeClr>
                </a:solidFill>
                <a:latin typeface="+mn-lt"/>
              </a:rPr>
              <a:t>s </a:t>
            </a:r>
            <a:r>
              <a:rPr lang="en-US" dirty="0">
                <a:solidFill>
                  <a:schemeClr val="tx1">
                    <a:lumMod val="50000"/>
                    <a:lumOff val="50000"/>
                  </a:schemeClr>
                </a:solidFill>
                <a:effectLst/>
                <a:latin typeface="+mn-lt"/>
                <a:ea typeface="Calibri" panose="020F0502020204030204" pitchFamily="34" charset="0"/>
                <a:cs typeface="Calibri" panose="020F0502020204030204" pitchFamily="34" charset="0"/>
              </a:rPr>
              <a:t>Reader in Anthropology and Chair of the Healthy Ageing &amp; Care Research Network at Oxford Brookes University. He is the author of Aging and Loss: Mourning and Maturity in Japan (2014), and most recently, Fragile Resonance: Caring for Older Family Members in Japan and England (2022). Jason has written several articles and book chapters on aging, ritual, dying and care and has edited two collections, most recently Vulnerability and the Politics of Care (2021). Currently, he is writing a book on formerly incarcerated older adults in Japan.</a:t>
            </a:r>
            <a:endParaRPr lang="en-GB" dirty="0">
              <a:solidFill>
                <a:schemeClr val="tx1">
                  <a:lumMod val="50000"/>
                  <a:lumOff val="50000"/>
                </a:schemeClr>
              </a:solidFill>
              <a:effectLst/>
              <a:latin typeface="+mn-lt"/>
              <a:ea typeface="Calibri" panose="020F0502020204030204" pitchFamily="34" charset="0"/>
              <a:cs typeface="Times New Roman" panose="02020603050405020304" pitchFamily="18" charset="0"/>
            </a:endParaRPr>
          </a:p>
          <a:p>
            <a:endParaRPr lang="en-AU" sz="1600" b="1" dirty="0">
              <a:solidFill>
                <a:schemeClr val="bg1">
                  <a:lumMod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tx1">
                    <a:lumMod val="50000"/>
                    <a:lumOff val="50000"/>
                  </a:schemeClr>
                </a:solidFill>
                <a:latin typeface="+mn-lt"/>
              </a:rPr>
              <a:t>Monday, 7 November 2022</a:t>
            </a:r>
          </a:p>
          <a:p>
            <a:pPr>
              <a:lnSpc>
                <a:spcPct val="100000"/>
              </a:lnSpc>
              <a:spcAft>
                <a:spcPts val="0"/>
              </a:spcAft>
            </a:pPr>
            <a:r>
              <a:rPr lang="en-AU" sz="1600" dirty="0">
                <a:solidFill>
                  <a:schemeClr val="tx1">
                    <a:lumMod val="50000"/>
                    <a:lumOff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tx1">
                    <a:lumMod val="50000"/>
                    <a:lumOff val="50000"/>
                  </a:schemeClr>
                </a:solidFill>
                <a:latin typeface="+mn-lt"/>
              </a:rPr>
              <a:t>2.016/017 2</a:t>
            </a:r>
            <a:r>
              <a:rPr lang="en-AU" sz="1600" baseline="30000" dirty="0">
                <a:solidFill>
                  <a:schemeClr val="tx1">
                    <a:lumMod val="50000"/>
                    <a:lumOff val="50000"/>
                  </a:schemeClr>
                </a:solidFill>
                <a:latin typeface="+mn-lt"/>
              </a:rPr>
              <a:t>nd</a:t>
            </a:r>
            <a:r>
              <a:rPr lang="en-AU" sz="1600" dirty="0">
                <a:solidFill>
                  <a:schemeClr val="tx1">
                    <a:lumMod val="50000"/>
                    <a:lumOff val="50000"/>
                  </a:schemeClr>
                </a:solidFill>
                <a:latin typeface="+mn-lt"/>
              </a:rPr>
              <a:t> floor</a:t>
            </a:r>
          </a:p>
          <a:p>
            <a:pPr>
              <a:lnSpc>
                <a:spcPct val="100000"/>
              </a:lnSpc>
              <a:spcAft>
                <a:spcPts val="0"/>
              </a:spcAft>
            </a:pPr>
            <a:r>
              <a:rPr lang="en-AU" sz="1600" dirty="0">
                <a:solidFill>
                  <a:schemeClr val="tx1">
                    <a:lumMod val="50000"/>
                    <a:lumOff val="50000"/>
                  </a:schemeClr>
                </a:solidFill>
                <a:latin typeface="+mn-lt"/>
              </a:rPr>
              <a:t>Boardroom</a:t>
            </a:r>
          </a:p>
          <a:p>
            <a:pPr>
              <a:lnSpc>
                <a:spcPct val="100000"/>
              </a:lnSpc>
              <a:spcAft>
                <a:spcPts val="0"/>
              </a:spcAft>
            </a:pPr>
            <a:r>
              <a:rPr lang="en-AU" sz="1600" dirty="0">
                <a:solidFill>
                  <a:schemeClr val="tx1">
                    <a:lumMod val="50000"/>
                    <a:lumOff val="50000"/>
                  </a:schemeClr>
                </a:solidFill>
                <a:latin typeface="+mn-lt"/>
              </a:rPr>
              <a:t>Arthur Lewis Building</a:t>
            </a:r>
          </a:p>
          <a:p>
            <a:pPr>
              <a:lnSpc>
                <a:spcPct val="100000"/>
              </a:lnSpc>
              <a:spcAft>
                <a:spcPts val="0"/>
              </a:spcAft>
            </a:pPr>
            <a:r>
              <a:rPr lang="en-AU" sz="1600" dirty="0">
                <a:solidFill>
                  <a:schemeClr val="tx1">
                    <a:lumMod val="50000"/>
                    <a:lumOff val="50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AU" sz="1600" dirty="0">
                <a:solidFill>
                  <a:schemeClr val="tx1">
                    <a:lumMod val="50000"/>
                    <a:lumOff val="50000"/>
                  </a:schemeClr>
                </a:solidFill>
                <a:latin typeface="+mn-lt"/>
              </a:rPr>
              <a:t>Chika Watanabe</a:t>
            </a:r>
          </a:p>
          <a:p>
            <a:pPr>
              <a:lnSpc>
                <a:spcPct val="100000"/>
              </a:lnSpc>
              <a:spcAft>
                <a:spcPts val="0"/>
              </a:spcAft>
            </a:pPr>
            <a:endParaRPr lang="en-AU" sz="1600" b="1" dirty="0">
              <a:solidFill>
                <a:srgbClr val="7030A0"/>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tx1">
                    <a:lumMod val="50000"/>
                    <a:lumOff val="50000"/>
                  </a:schemeClr>
                </a:solidFill>
                <a:latin typeface="+mn-lt"/>
              </a:rPr>
              <a:t>https://</a:t>
            </a:r>
            <a:r>
              <a:rPr lang="en-AU" sz="1600" dirty="0" err="1">
                <a:solidFill>
                  <a:schemeClr val="tx1">
                    <a:lumMod val="50000"/>
                    <a:lumOff val="50000"/>
                  </a:schemeClr>
                </a:solidFill>
                <a:latin typeface="+mn-lt"/>
              </a:rPr>
              <a:t>www.socialsciences.manchester.ac.uk</a:t>
            </a:r>
            <a:r>
              <a:rPr lang="en-AU" sz="1600" dirty="0">
                <a:solidFill>
                  <a:schemeClr val="tx1">
                    <a:lumMod val="50000"/>
                    <a:lumOff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4"/>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5"/>
          <a:stretch>
            <a:fillRect/>
          </a:stretch>
        </p:blipFill>
        <p:spPr>
          <a:xfrm>
            <a:off x="299768" y="2114436"/>
            <a:ext cx="2702254" cy="3540406"/>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266520" y="4977825"/>
            <a:ext cx="2781480" cy="584775"/>
          </a:xfrm>
          <a:prstGeom prst="rect">
            <a:avLst/>
          </a:prstGeom>
          <a:noFill/>
        </p:spPr>
        <p:txBody>
          <a:bodyPr wrap="square" rtlCol="0">
            <a:spAutoFit/>
          </a:bodyPr>
          <a:lstStyle/>
          <a:p>
            <a:pPr algn="ctr"/>
            <a:r>
              <a:rPr lang="en-US" sz="1600" b="1" dirty="0">
                <a:solidFill>
                  <a:schemeClr val="bg1"/>
                </a:solidFill>
              </a:rPr>
              <a:t>Jason </a:t>
            </a:r>
            <a:r>
              <a:rPr lang="en-US" sz="1600" b="1" dirty="0" err="1">
                <a:solidFill>
                  <a:schemeClr val="bg1"/>
                </a:solidFill>
              </a:rPr>
              <a:t>Danely</a:t>
            </a:r>
            <a:endParaRPr lang="en-US" sz="1600" b="1" dirty="0">
              <a:solidFill>
                <a:schemeClr val="bg1"/>
              </a:solidFill>
            </a:endParaRPr>
          </a:p>
          <a:p>
            <a:pPr algn="ctr"/>
            <a:r>
              <a:rPr lang="en-US" sz="1600" b="1" dirty="0">
                <a:solidFill>
                  <a:schemeClr val="bg1"/>
                </a:solidFill>
              </a:rPr>
              <a:t>Oxford Brookes University</a:t>
            </a:r>
          </a:p>
        </p:txBody>
      </p:sp>
      <p:pic>
        <p:nvPicPr>
          <p:cNvPr id="3" name="Picture 2" descr="A person wearing glasses&#10;&#10;Description automatically generated with medium confidence">
            <a:extLst>
              <a:ext uri="{FF2B5EF4-FFF2-40B4-BE49-F238E27FC236}">
                <a16:creationId xmlns:a16="http://schemas.microsoft.com/office/drawing/2014/main" id="{A7E54905-DF16-B34D-AC58-03F1DEF474BF}"/>
              </a:ext>
            </a:extLst>
          </p:cNvPr>
          <p:cNvPicPr>
            <a:picLocks noChangeAspect="1"/>
          </p:cNvPicPr>
          <p:nvPr/>
        </p:nvPicPr>
        <p:blipFill>
          <a:blip r:embed="rId6"/>
          <a:stretch>
            <a:fillRect/>
          </a:stretch>
        </p:blipFill>
        <p:spPr>
          <a:xfrm>
            <a:off x="457200" y="2209800"/>
            <a:ext cx="2387033" cy="2768025"/>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1663</TotalTime>
  <Words>376</Words>
  <Application>Microsoft Macintosh PowerPoint</Application>
  <PresentationFormat>A3 Paper (297x420 mm)</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168</cp:revision>
  <cp:lastPrinted>2018-02-05T00:02:03Z</cp:lastPrinted>
  <dcterms:created xsi:type="dcterms:W3CDTF">2016-03-25T05:24:17Z</dcterms:created>
  <dcterms:modified xsi:type="dcterms:W3CDTF">2022-09-30T17:04:10Z</dcterms:modified>
  <cp:category/>
</cp:coreProperties>
</file>