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handoutMasterIdLst>
    <p:handoutMasterId r:id="rId20"/>
  </p:handoutMasterIdLst>
  <p:sldIdLst>
    <p:sldId id="278" r:id="rId2"/>
    <p:sldId id="282" r:id="rId3"/>
    <p:sldId id="291" r:id="rId4"/>
    <p:sldId id="283" r:id="rId5"/>
    <p:sldId id="285" r:id="rId6"/>
    <p:sldId id="284" r:id="rId7"/>
    <p:sldId id="292" r:id="rId8"/>
    <p:sldId id="286" r:id="rId9"/>
    <p:sldId id="281" r:id="rId10"/>
    <p:sldId id="260" r:id="rId11"/>
    <p:sldId id="273" r:id="rId12"/>
    <p:sldId id="293" r:id="rId13"/>
    <p:sldId id="263" r:id="rId14"/>
    <p:sldId id="294" r:id="rId15"/>
    <p:sldId id="295" r:id="rId16"/>
    <p:sldId id="266"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33" autoAdjust="0"/>
    <p:restoredTop sz="72810" autoAdjust="0"/>
  </p:normalViewPr>
  <p:slideViewPr>
    <p:cSldViewPr>
      <p:cViewPr varScale="1">
        <p:scale>
          <a:sx n="72" d="100"/>
          <a:sy n="72" d="100"/>
        </p:scale>
        <p:origin x="-37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69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4B017C-7F43-435E-B268-C4A61529B6E2}" type="datetimeFigureOut">
              <a:rPr lang="en-GB" smtClean="0"/>
              <a:t>03/05/2018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3D07E6-8D7A-43C6-9212-3191974D1173}" type="slidenum">
              <a:rPr lang="en-GB" smtClean="0"/>
              <a:t>‹#›</a:t>
            </a:fld>
            <a:endParaRPr lang="en-GB"/>
          </a:p>
        </p:txBody>
      </p:sp>
    </p:spTree>
    <p:extLst>
      <p:ext uri="{BB962C8B-B14F-4D97-AF65-F5344CB8AC3E}">
        <p14:creationId xmlns:p14="http://schemas.microsoft.com/office/powerpoint/2010/main" val="1009190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0F164-F020-4A92-B454-92DBF909B9DC}" type="datetimeFigureOut">
              <a:rPr lang="en-GB" smtClean="0"/>
              <a:t>03/05/2018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98C8-2618-4DA7-BB34-DB0630D58678}" type="slidenum">
              <a:rPr lang="en-GB" smtClean="0"/>
              <a:t>‹#›</a:t>
            </a:fld>
            <a:endParaRPr lang="en-GB"/>
          </a:p>
        </p:txBody>
      </p:sp>
    </p:spTree>
    <p:extLst>
      <p:ext uri="{BB962C8B-B14F-4D97-AF65-F5344CB8AC3E}">
        <p14:creationId xmlns:p14="http://schemas.microsoft.com/office/powerpoint/2010/main" val="133573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a:t>
            </a:fld>
            <a:endParaRPr lang="en-GB"/>
          </a:p>
        </p:txBody>
      </p:sp>
    </p:spTree>
    <p:extLst>
      <p:ext uri="{BB962C8B-B14F-4D97-AF65-F5344CB8AC3E}">
        <p14:creationId xmlns:p14="http://schemas.microsoft.com/office/powerpoint/2010/main" val="273404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10</a:t>
            </a:fld>
            <a:endParaRPr lang="en-GB"/>
          </a:p>
        </p:txBody>
      </p:sp>
    </p:spTree>
    <p:extLst>
      <p:ext uri="{BB962C8B-B14F-4D97-AF65-F5344CB8AC3E}">
        <p14:creationId xmlns:p14="http://schemas.microsoft.com/office/powerpoint/2010/main" val="192697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11</a:t>
            </a:fld>
            <a:endParaRPr lang="en-GB"/>
          </a:p>
        </p:txBody>
      </p:sp>
    </p:spTree>
    <p:extLst>
      <p:ext uri="{BB962C8B-B14F-4D97-AF65-F5344CB8AC3E}">
        <p14:creationId xmlns:p14="http://schemas.microsoft.com/office/powerpoint/2010/main" val="191044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Talk about intervention and control groups – explain restrictions on publicity due to control groups</a:t>
            </a:r>
          </a:p>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12</a:t>
            </a:fld>
            <a:endParaRPr lang="en-GB"/>
          </a:p>
        </p:txBody>
      </p:sp>
    </p:spTree>
    <p:extLst>
      <p:ext uri="{BB962C8B-B14F-4D97-AF65-F5344CB8AC3E}">
        <p14:creationId xmlns:p14="http://schemas.microsoft.com/office/powerpoint/2010/main" val="191044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13</a:t>
            </a:fld>
            <a:endParaRPr lang="en-GB"/>
          </a:p>
        </p:txBody>
      </p:sp>
    </p:spTree>
    <p:extLst>
      <p:ext uri="{BB962C8B-B14F-4D97-AF65-F5344CB8AC3E}">
        <p14:creationId xmlns:p14="http://schemas.microsoft.com/office/powerpoint/2010/main" val="107335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14</a:t>
            </a:fld>
            <a:endParaRPr lang="en-GB"/>
          </a:p>
        </p:txBody>
      </p:sp>
    </p:spTree>
    <p:extLst>
      <p:ext uri="{BB962C8B-B14F-4D97-AF65-F5344CB8AC3E}">
        <p14:creationId xmlns:p14="http://schemas.microsoft.com/office/powerpoint/2010/main" val="107335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Mistrust of University – both the sector in general (TEF due to link to fee</a:t>
            </a:r>
            <a:r>
              <a:rPr lang="en-GB" baseline="0" dirty="0" smtClean="0"/>
              <a:t> increases</a:t>
            </a:r>
            <a:r>
              <a:rPr lang="en-GB" dirty="0" smtClean="0"/>
              <a:t>) and strikes.</a:t>
            </a:r>
            <a:r>
              <a:rPr lang="en-GB" baseline="0" dirty="0" smtClean="0"/>
              <a:t> The strike issue is a complex one. Many students sympathised with academics, and supported the strikes. Others (and maybe the same group) demanded refunds from the University. There has been talk of some UoM students filing a class action against the University.</a:t>
            </a:r>
          </a:p>
          <a:p>
            <a:r>
              <a:rPr lang="en-GB" baseline="0" dirty="0" smtClean="0"/>
              <a:t>Therefore even though we in WP see ourselves as ‘the good guys’, it may not be so clear-cut to students.</a:t>
            </a:r>
          </a:p>
          <a:p>
            <a:pPr marL="171450" indent="-171450">
              <a:buFont typeface="Arial" panose="020B0604020202020204" pitchFamily="34" charset="0"/>
              <a:buChar char="•"/>
            </a:pPr>
            <a:r>
              <a:rPr lang="en-GB" baseline="0" dirty="0" smtClean="0"/>
              <a:t>Control groups – laudable aim (to support evaluation), but in practice, the restrictions on advertising led to very low engagement</a:t>
            </a:r>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15</a:t>
            </a:fld>
            <a:endParaRPr lang="en-GB"/>
          </a:p>
        </p:txBody>
      </p:sp>
    </p:spTree>
    <p:extLst>
      <p:ext uri="{BB962C8B-B14F-4D97-AF65-F5344CB8AC3E}">
        <p14:creationId xmlns:p14="http://schemas.microsoft.com/office/powerpoint/2010/main" val="107335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16</a:t>
            </a:fld>
            <a:endParaRPr lang="en-GB"/>
          </a:p>
        </p:txBody>
      </p:sp>
    </p:spTree>
    <p:extLst>
      <p:ext uri="{BB962C8B-B14F-4D97-AF65-F5344CB8AC3E}">
        <p14:creationId xmlns:p14="http://schemas.microsoft.com/office/powerpoint/2010/main" val="116087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17</a:t>
            </a:fld>
            <a:endParaRPr lang="en-GB"/>
          </a:p>
        </p:txBody>
      </p:sp>
    </p:spTree>
    <p:extLst>
      <p:ext uri="{BB962C8B-B14F-4D97-AF65-F5344CB8AC3E}">
        <p14:creationId xmlns:p14="http://schemas.microsoft.com/office/powerpoint/2010/main" val="116087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question!</a:t>
            </a:r>
          </a:p>
          <a:p>
            <a:pPr marL="171450" indent="-171450">
              <a:buFont typeface="Arial" panose="020B0604020202020204" pitchFamily="34" charset="0"/>
              <a:buChar char="•"/>
            </a:pPr>
            <a:r>
              <a:rPr lang="en-GB" dirty="0" smtClean="0"/>
              <a:t>More diverse as can be full-time, part-time; different</a:t>
            </a:r>
            <a:r>
              <a:rPr lang="en-GB" baseline="0" dirty="0" smtClean="0"/>
              <a:t> levels of study; vastly different durations</a:t>
            </a:r>
          </a:p>
          <a:p>
            <a:pPr marL="171450" indent="-171450">
              <a:buFont typeface="Arial" panose="020B0604020202020204" pitchFamily="34" charset="0"/>
              <a:buChar char="•"/>
            </a:pPr>
            <a:r>
              <a:rPr lang="en-GB" baseline="0" dirty="0" smtClean="0"/>
              <a:t>Advantages – it’s not as clear-cut as with UG, where the earning differential is </a:t>
            </a:r>
            <a:r>
              <a:rPr lang="en-GB" baseline="0" dirty="0" err="1" smtClean="0"/>
              <a:t>approx</a:t>
            </a:r>
            <a:r>
              <a:rPr lang="en-GB" baseline="0" dirty="0" smtClean="0"/>
              <a:t> £100,000 more over a lifetime, and where a degree is a clear pre-requisite to certain roles.</a:t>
            </a:r>
          </a:p>
          <a:p>
            <a:pPr marL="171450" indent="-171450">
              <a:buFont typeface="Arial" panose="020B0604020202020204" pitchFamily="34" charset="0"/>
              <a:buChar char="•"/>
            </a:pPr>
            <a:r>
              <a:rPr lang="en-GB" baseline="0" dirty="0" smtClean="0"/>
              <a:t>In some cases it is clear cut: e.g. PGCE, e.g. doctorate, which leads to a whole area of a specialist roles, as well as careers in academia.</a:t>
            </a:r>
          </a:p>
          <a:p>
            <a:pPr marL="171450" indent="-171450">
              <a:buFont typeface="Arial" panose="020B0604020202020204" pitchFamily="34" charset="0"/>
              <a:buChar char="•"/>
            </a:pPr>
            <a:r>
              <a:rPr lang="en-GB" baseline="0" dirty="0" smtClean="0"/>
              <a:t>We’ll talk about the more intangible advantages on the next slide…</a:t>
            </a:r>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2</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 some</a:t>
            </a:r>
            <a:r>
              <a:rPr lang="en-GB" baseline="0" dirty="0" smtClean="0"/>
              <a:t> ways, I think this classification is too narrow. The decision to move to postgrad study is the decision; the decision as to what type is the next step. And in Biomedical Sciences, for example it’s sometimes the case that people only apply for a master’s if they don’t get a place on a PhD. BUT it’s different for PGCEs which many of you will have done, of course – you need a PGCE to be a teacher, end of. So you wouldn’t have considered, say, doing a PhD instead – if your end goal is to be a teacher, a PGCE is what you do.</a:t>
            </a:r>
          </a:p>
          <a:p>
            <a:pPr marL="171450" indent="-171450">
              <a:buFont typeface="Arial" panose="020B0604020202020204" pitchFamily="34" charset="0"/>
              <a:buChar char="•"/>
            </a:pPr>
            <a:r>
              <a:rPr lang="en-GB" baseline="0" dirty="0" smtClean="0"/>
              <a:t>So you can see already how complex it all </a:t>
            </a:r>
            <a:r>
              <a:rPr lang="en-GB" baseline="0" dirty="0" smtClean="0"/>
              <a:t>is! </a:t>
            </a:r>
            <a:r>
              <a:rPr lang="en-GB" baseline="0" dirty="0" smtClean="0"/>
              <a:t>So for this and many reasons, the focus of my presentation, and what we’ll consider today, is widening participation in postgraduate taught (master’s) study.</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3</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For</a:t>
            </a:r>
            <a:r>
              <a:rPr lang="en-GB" baseline="0" dirty="0" smtClean="0"/>
              <a:t> some PhDs, a master’s is becoming a </a:t>
            </a:r>
            <a:r>
              <a:rPr lang="en-GB" i="1" baseline="0" dirty="0" smtClean="0"/>
              <a:t>de facto</a:t>
            </a:r>
            <a:r>
              <a:rPr lang="en-GB" i="0" baseline="0" dirty="0" smtClean="0"/>
              <a:t> entry requirement. This is worrying because, given the cost of a master’s these days, this means that access to PhD study is going to become more possible for some students than others.</a:t>
            </a:r>
          </a:p>
          <a:p>
            <a:pPr marL="171450" indent="-171450">
              <a:buFont typeface="Arial" panose="020B0604020202020204" pitchFamily="34" charset="0"/>
              <a:buChar char="•"/>
            </a:pPr>
            <a:r>
              <a:rPr lang="en-GB" i="0" baseline="0" dirty="0" smtClean="0"/>
              <a:t>In the Humanities, there is a real concern about diversity. You’ll have seen discussions in the press about the lack of working class actors, and so on… what does it mean for the humanities if most humanities scholars are wealthy and White?</a:t>
            </a:r>
          </a:p>
          <a:p>
            <a:pPr marL="171450" indent="-171450">
              <a:buFont typeface="Arial" panose="020B0604020202020204" pitchFamily="34" charset="0"/>
              <a:buChar char="•"/>
            </a:pPr>
            <a:r>
              <a:rPr lang="en-GB" i="0" baseline="0" dirty="0" smtClean="0"/>
              <a:t>Overall… what does it say about our society and education system if we say that the simple love of learning for learning’s sake becomes a privilege for the wealthy, not a right for all?</a:t>
            </a:r>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4</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5</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6</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a:t>
            </a:r>
            <a:r>
              <a:rPr lang="en-GB" baseline="0" dirty="0" smtClean="0"/>
              <a:t> loan is being introduced this year for doctoral students, too</a:t>
            </a:r>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7</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8</a:t>
            </a:fld>
            <a:endParaRPr lang="en-GB"/>
          </a:p>
        </p:txBody>
      </p:sp>
    </p:spTree>
    <p:extLst>
      <p:ext uri="{BB962C8B-B14F-4D97-AF65-F5344CB8AC3E}">
        <p14:creationId xmlns:p14="http://schemas.microsoft.com/office/powerpoint/2010/main" val="289555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A98C8-2618-4DA7-BB34-DB0630D58678}" type="slidenum">
              <a:rPr lang="en-GB" smtClean="0"/>
              <a:t>9</a:t>
            </a:fld>
            <a:endParaRPr lang="en-GB"/>
          </a:p>
        </p:txBody>
      </p:sp>
    </p:spTree>
    <p:extLst>
      <p:ext uri="{BB962C8B-B14F-4D97-AF65-F5344CB8AC3E}">
        <p14:creationId xmlns:p14="http://schemas.microsoft.com/office/powerpoint/2010/main" val="289555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0AD94-7F39-4A02-B590-5C216682762B}"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99FAD-2D5C-4499-8397-CB4A75E7C8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0AD94-7F39-4A02-B590-5C216682762B}" type="datetimeFigureOut">
              <a:rPr lang="en-GB" smtClean="0"/>
              <a:pPr/>
              <a:t>03/05/2018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99FAD-2D5C-4499-8397-CB4A75E7C8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rand_ppt_b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1" y="-19930"/>
            <a:ext cx="9326241"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ChangeArrowheads="1"/>
          </p:cNvSpPr>
          <p:nvPr/>
        </p:nvSpPr>
        <p:spPr bwMode="auto">
          <a:xfrm>
            <a:off x="404813" y="1772816"/>
            <a:ext cx="80556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Geneva"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9pPr>
          </a:lstStyle>
          <a:p>
            <a:pPr eaLnBrk="1" hangingPunct="1">
              <a:spcBef>
                <a:spcPct val="0"/>
              </a:spcBef>
              <a:buFontTx/>
              <a:buNone/>
            </a:pPr>
            <a:r>
              <a:rPr lang="en-GB" altLang="en-US" sz="2800" b="1" dirty="0" smtClean="0">
                <a:solidFill>
                  <a:schemeClr val="bg1"/>
                </a:solidFill>
                <a:latin typeface="Arial" pitchFamily="34" charset="0"/>
              </a:rPr>
              <a:t>Postgraduate master’s study: </a:t>
            </a:r>
          </a:p>
          <a:p>
            <a:pPr eaLnBrk="1" hangingPunct="1">
              <a:spcBef>
                <a:spcPct val="0"/>
              </a:spcBef>
              <a:buFontTx/>
              <a:buNone/>
            </a:pPr>
            <a:r>
              <a:rPr lang="en-GB" altLang="en-US" sz="2800" b="1" dirty="0" smtClean="0">
                <a:solidFill>
                  <a:schemeClr val="bg1"/>
                </a:solidFill>
                <a:latin typeface="Arial" pitchFamily="34" charset="0"/>
              </a:rPr>
              <a:t>the next frontier of Widening Participation?</a:t>
            </a:r>
          </a:p>
        </p:txBody>
      </p:sp>
      <p:sp>
        <p:nvSpPr>
          <p:cNvPr id="2052" name="Rectangle 7"/>
          <p:cNvSpPr>
            <a:spLocks noChangeArrowheads="1"/>
          </p:cNvSpPr>
          <p:nvPr/>
        </p:nvSpPr>
        <p:spPr bwMode="auto">
          <a:xfrm>
            <a:off x="506192" y="5013176"/>
            <a:ext cx="772212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Geneva"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pitchFamily="122"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2" charset="-128"/>
              </a:defRPr>
            </a:lvl9pPr>
          </a:lstStyle>
          <a:p>
            <a:pPr eaLnBrk="1" hangingPunct="1">
              <a:lnSpc>
                <a:spcPct val="120000"/>
              </a:lnSpc>
              <a:spcBef>
                <a:spcPct val="0"/>
              </a:spcBef>
              <a:buFontTx/>
              <a:buNone/>
            </a:pPr>
            <a:r>
              <a:rPr lang="en-GB" altLang="en-US" sz="2400" b="1" dirty="0" smtClean="0">
                <a:solidFill>
                  <a:schemeClr val="bg1"/>
                </a:solidFill>
                <a:latin typeface="Arial" pitchFamily="34" charset="0"/>
                <a:cs typeface="Arial" pitchFamily="34" charset="0"/>
              </a:rPr>
              <a:t>Felicity Wicks</a:t>
            </a:r>
            <a:endParaRPr lang="en-GB" altLang="en-US" sz="2400" b="1" dirty="0">
              <a:solidFill>
                <a:schemeClr val="bg1"/>
              </a:solidFill>
              <a:latin typeface="Arial" pitchFamily="34" charset="0"/>
              <a:cs typeface="Arial" pitchFamily="34" charset="0"/>
            </a:endParaRPr>
          </a:p>
          <a:p>
            <a:pPr eaLnBrk="1" hangingPunct="1">
              <a:lnSpc>
                <a:spcPct val="120000"/>
              </a:lnSpc>
              <a:spcBef>
                <a:spcPct val="0"/>
              </a:spcBef>
              <a:buFontTx/>
              <a:buNone/>
            </a:pPr>
            <a:r>
              <a:rPr lang="en-GB" altLang="en-US" sz="2400" dirty="0" smtClean="0">
                <a:solidFill>
                  <a:schemeClr val="bg1"/>
                </a:solidFill>
                <a:latin typeface="Arial" pitchFamily="34" charset="0"/>
                <a:cs typeface="Arial" pitchFamily="34" charset="0"/>
              </a:rPr>
              <a:t>Student Recruitment &amp; Widening Participation Officer</a:t>
            </a:r>
          </a:p>
        </p:txBody>
      </p:sp>
      <p:pic>
        <p:nvPicPr>
          <p:cNvPr id="2054" name="Picture 1" descr="TAB_all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01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40056"/>
            <a:ext cx="5256584" cy="762000"/>
          </a:xfrm>
        </p:spPr>
        <p:txBody>
          <a:bodyPr>
            <a:normAutofit/>
          </a:bodyPr>
          <a:lstStyle/>
          <a:p>
            <a:pPr algn="l"/>
            <a:r>
              <a:rPr lang="en-GB" sz="3200" b="1" dirty="0">
                <a:solidFill>
                  <a:schemeClr val="tx1">
                    <a:lumMod val="65000"/>
                    <a:lumOff val="35000"/>
                  </a:schemeClr>
                </a:solidFill>
                <a:latin typeface="Arial" pitchFamily="34" charset="0"/>
                <a:ea typeface="Geneva" pitchFamily="122" charset="-128"/>
                <a:cs typeface="+mn-cs"/>
              </a:rPr>
              <a:t>The </a:t>
            </a:r>
            <a:r>
              <a:rPr lang="en-GB" sz="3200" b="1" dirty="0" smtClean="0">
                <a:solidFill>
                  <a:schemeClr val="tx1">
                    <a:lumMod val="65000"/>
                    <a:lumOff val="35000"/>
                  </a:schemeClr>
                </a:solidFill>
                <a:latin typeface="Arial" pitchFamily="34" charset="0"/>
                <a:ea typeface="Geneva" pitchFamily="122" charset="-128"/>
                <a:cs typeface="+mn-cs"/>
              </a:rPr>
              <a:t>project</a:t>
            </a:r>
            <a:endParaRPr lang="en-GB" sz="3200" b="1" dirty="0">
              <a:solidFill>
                <a:schemeClr val="tx1">
                  <a:lumMod val="65000"/>
                  <a:lumOff val="35000"/>
                </a:schemeClr>
              </a:solidFill>
              <a:latin typeface="Arial" pitchFamily="34" charset="0"/>
              <a:ea typeface="Geneva" pitchFamily="122" charset="-128"/>
              <a:cs typeface="+mn-cs"/>
            </a:endParaRPr>
          </a:p>
        </p:txBody>
      </p:sp>
      <p:sp>
        <p:nvSpPr>
          <p:cNvPr id="5" name="Content Placeholder 2"/>
          <p:cNvSpPr>
            <a:spLocks noGrp="1"/>
          </p:cNvSpPr>
          <p:nvPr>
            <p:ph idx="1"/>
          </p:nvPr>
        </p:nvSpPr>
        <p:spPr>
          <a:xfrm>
            <a:off x="532155" y="1772816"/>
            <a:ext cx="8229600" cy="4824536"/>
          </a:xfrm>
        </p:spPr>
        <p:txBody>
          <a:bodyPr>
            <a:noAutofit/>
          </a:bodyPr>
          <a:lstStyle/>
          <a:p>
            <a:r>
              <a:rPr lang="en-US" sz="2400" dirty="0">
                <a:solidFill>
                  <a:schemeClr val="tx1">
                    <a:lumMod val="65000"/>
                    <a:lumOff val="35000"/>
                  </a:schemeClr>
                </a:solidFill>
                <a:latin typeface="Arial"/>
                <a:ea typeface="Geneva" charset="0"/>
                <a:cs typeface="Arial"/>
              </a:rPr>
              <a:t>Focus on progression </a:t>
            </a:r>
            <a:r>
              <a:rPr lang="en-US" sz="2400" dirty="0" smtClean="0">
                <a:solidFill>
                  <a:schemeClr val="tx1">
                    <a:lumMod val="65000"/>
                    <a:lumOff val="35000"/>
                  </a:schemeClr>
                </a:solidFill>
                <a:latin typeface="Arial"/>
                <a:ea typeface="Geneva" charset="0"/>
                <a:cs typeface="Arial"/>
              </a:rPr>
              <a:t>to taught </a:t>
            </a:r>
            <a:r>
              <a:rPr lang="en-US" sz="2400" dirty="0">
                <a:solidFill>
                  <a:schemeClr val="tx1">
                    <a:lumMod val="65000"/>
                    <a:lumOff val="35000"/>
                  </a:schemeClr>
                </a:solidFill>
                <a:latin typeface="Arial"/>
                <a:ea typeface="Geneva" charset="0"/>
                <a:cs typeface="Arial"/>
              </a:rPr>
              <a:t>postgraduate </a:t>
            </a:r>
            <a:r>
              <a:rPr lang="en-US" sz="2400" dirty="0" smtClean="0">
                <a:solidFill>
                  <a:schemeClr val="tx1">
                    <a:lumMod val="65000"/>
                    <a:lumOff val="35000"/>
                  </a:schemeClr>
                </a:solidFill>
                <a:latin typeface="Arial"/>
                <a:ea typeface="Geneva" charset="0"/>
                <a:cs typeface="Arial"/>
              </a:rPr>
              <a:t>study</a:t>
            </a:r>
          </a:p>
          <a:p>
            <a:pPr marL="0" indent="0">
              <a:buNone/>
            </a:pPr>
            <a:endParaRPr lang="en-US" sz="2400" dirty="0">
              <a:solidFill>
                <a:schemeClr val="tx1">
                  <a:lumMod val="65000"/>
                  <a:lumOff val="35000"/>
                </a:schemeClr>
              </a:solidFill>
              <a:latin typeface="Arial"/>
              <a:ea typeface="Geneva" charset="0"/>
              <a:cs typeface="Arial"/>
            </a:endParaRPr>
          </a:p>
          <a:p>
            <a:r>
              <a:rPr lang="en-US" sz="2400" dirty="0">
                <a:solidFill>
                  <a:schemeClr val="tx1">
                    <a:lumMod val="65000"/>
                    <a:lumOff val="35000"/>
                  </a:schemeClr>
                </a:solidFill>
                <a:latin typeface="Arial"/>
                <a:ea typeface="Geneva" charset="0"/>
                <a:cs typeface="Arial"/>
              </a:rPr>
              <a:t>Target groups: POLAR 1&amp;2 and </a:t>
            </a:r>
            <a:r>
              <a:rPr lang="en-US" sz="2400" dirty="0" smtClean="0">
                <a:solidFill>
                  <a:schemeClr val="tx1">
                    <a:lumMod val="65000"/>
                    <a:lumOff val="35000"/>
                  </a:schemeClr>
                </a:solidFill>
                <a:latin typeface="Arial"/>
                <a:ea typeface="Geneva" charset="0"/>
                <a:cs typeface="Arial"/>
              </a:rPr>
              <a:t>BAME</a:t>
            </a:r>
          </a:p>
          <a:p>
            <a:endParaRPr lang="en-US" sz="2400" dirty="0" smtClean="0">
              <a:solidFill>
                <a:schemeClr val="tx1">
                  <a:lumMod val="65000"/>
                  <a:lumOff val="35000"/>
                </a:schemeClr>
              </a:solidFill>
              <a:latin typeface="Arial"/>
              <a:ea typeface="Geneva" charset="0"/>
              <a:cs typeface="Arial"/>
            </a:endParaRPr>
          </a:p>
          <a:p>
            <a:r>
              <a:rPr lang="en-US" sz="2400" dirty="0" smtClean="0">
                <a:solidFill>
                  <a:schemeClr val="tx1">
                    <a:lumMod val="65000"/>
                    <a:lumOff val="35000"/>
                  </a:schemeClr>
                </a:solidFill>
                <a:latin typeface="Arial"/>
                <a:ea typeface="Geneva" charset="0"/>
                <a:cs typeface="Arial"/>
              </a:rPr>
              <a:t>Two strands of work:</a:t>
            </a:r>
          </a:p>
          <a:p>
            <a:pPr lvl="1"/>
            <a:r>
              <a:rPr lang="en-US" sz="2400" dirty="0" smtClean="0">
                <a:solidFill>
                  <a:schemeClr val="tx1">
                    <a:lumMod val="65000"/>
                    <a:lumOff val="35000"/>
                  </a:schemeClr>
                </a:solidFill>
                <a:latin typeface="Arial"/>
                <a:ea typeface="Geneva" charset="0"/>
                <a:cs typeface="Arial"/>
              </a:rPr>
              <a:t>Current UG students in Economics, Biology, English</a:t>
            </a:r>
          </a:p>
          <a:p>
            <a:pPr lvl="1"/>
            <a:r>
              <a:rPr lang="en-US" sz="2400" dirty="0" smtClean="0">
                <a:solidFill>
                  <a:schemeClr val="tx1">
                    <a:lumMod val="65000"/>
                    <a:lumOff val="35000"/>
                  </a:schemeClr>
                </a:solidFill>
                <a:latin typeface="Arial"/>
                <a:ea typeface="Geneva" charset="0"/>
                <a:cs typeface="Arial"/>
              </a:rPr>
              <a:t>BAME PGT offer-holders in all areas</a:t>
            </a: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062" t="39565" r="24329" b="42623"/>
          <a:stretch/>
        </p:blipFill>
        <p:spPr bwMode="auto">
          <a:xfrm>
            <a:off x="5364088" y="5229200"/>
            <a:ext cx="3753206" cy="144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99792" y="404664"/>
            <a:ext cx="5184576" cy="717537"/>
          </a:xfrm>
        </p:spPr>
        <p:txBody>
          <a:bodyPr>
            <a:no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So far: Strand 1 </a:t>
            </a:r>
            <a:endParaRPr lang="en-GB" sz="3200" b="1" dirty="0">
              <a:solidFill>
                <a:schemeClr val="tx1">
                  <a:lumMod val="65000"/>
                  <a:lumOff val="35000"/>
                </a:schemeClr>
              </a:solidFill>
              <a:latin typeface="Arial" pitchFamily="34" charset="0"/>
              <a:ea typeface="Geneva" pitchFamily="122" charset="-128"/>
              <a:cs typeface="+mn-cs"/>
            </a:endParaRPr>
          </a:p>
        </p:txBody>
      </p:sp>
      <p:sp>
        <p:nvSpPr>
          <p:cNvPr id="9" name="Content Placeholder 2"/>
          <p:cNvSpPr>
            <a:spLocks noGrp="1"/>
          </p:cNvSpPr>
          <p:nvPr>
            <p:ph idx="1"/>
          </p:nvPr>
        </p:nvSpPr>
        <p:spPr>
          <a:xfrm>
            <a:off x="523875" y="1628800"/>
            <a:ext cx="8229600" cy="5229200"/>
          </a:xfrm>
        </p:spPr>
        <p:txBody>
          <a:bodyPr>
            <a:noAutofit/>
          </a:bodyPr>
          <a:lstStyle/>
          <a:p>
            <a:r>
              <a:rPr lang="en-GB" sz="2400" dirty="0" smtClean="0">
                <a:solidFill>
                  <a:schemeClr val="tx1">
                    <a:lumMod val="65000"/>
                    <a:lumOff val="35000"/>
                  </a:schemeClr>
                </a:solidFill>
                <a:latin typeface="Arial"/>
                <a:ea typeface="Geneva" charset="0"/>
                <a:cs typeface="Arial"/>
              </a:rPr>
              <a:t>Target group: final-year students who are PQ1&amp;2 and / or BAME, in Economics, Biology and English</a:t>
            </a:r>
          </a:p>
          <a:p>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Interventions were open to all home students, but only these two groups tracked</a:t>
            </a:r>
          </a:p>
          <a:p>
            <a:pPr marL="0" indent="0">
              <a:buNone/>
            </a:pPr>
            <a:endParaRPr lang="en-GB" sz="2400" dirty="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Interventions (delivered Nov 17 to March 18):</a:t>
            </a:r>
            <a:endParaRPr lang="en-GB" sz="2400" dirty="0">
              <a:solidFill>
                <a:schemeClr val="tx1">
                  <a:lumMod val="65000"/>
                  <a:lumOff val="35000"/>
                </a:schemeClr>
              </a:solidFill>
              <a:latin typeface="Arial"/>
              <a:ea typeface="Geneva" charset="0"/>
              <a:cs typeface="Arial"/>
            </a:endParaRPr>
          </a:p>
          <a:p>
            <a:pPr lvl="1"/>
            <a:r>
              <a:rPr lang="en-GB" sz="2400" dirty="0" err="1">
                <a:solidFill>
                  <a:schemeClr val="tx1">
                    <a:lumMod val="65000"/>
                    <a:lumOff val="35000"/>
                  </a:schemeClr>
                </a:solidFill>
                <a:latin typeface="Arial"/>
                <a:ea typeface="Geneva" charset="0"/>
                <a:cs typeface="Arial"/>
              </a:rPr>
              <a:t>eBulletin</a:t>
            </a:r>
            <a:endParaRPr lang="en-GB" sz="2400" dirty="0">
              <a:solidFill>
                <a:schemeClr val="tx1">
                  <a:lumMod val="65000"/>
                  <a:lumOff val="35000"/>
                </a:schemeClr>
              </a:solidFill>
              <a:latin typeface="Arial"/>
              <a:ea typeface="Geneva" charset="0"/>
              <a:cs typeface="Arial"/>
            </a:endParaRPr>
          </a:p>
          <a:p>
            <a:pPr lvl="1"/>
            <a:r>
              <a:rPr lang="en-GB" sz="2400" dirty="0">
                <a:solidFill>
                  <a:schemeClr val="tx1">
                    <a:lumMod val="65000"/>
                    <a:lumOff val="35000"/>
                  </a:schemeClr>
                </a:solidFill>
                <a:latin typeface="Arial"/>
                <a:ea typeface="Geneva" charset="0"/>
                <a:cs typeface="Arial"/>
              </a:rPr>
              <a:t>‘PGT basics’ webinar</a:t>
            </a:r>
          </a:p>
          <a:p>
            <a:pPr lvl="1"/>
            <a:r>
              <a:rPr lang="en-GB" sz="2400" dirty="0">
                <a:solidFill>
                  <a:schemeClr val="tx1">
                    <a:lumMod val="65000"/>
                    <a:lumOff val="35000"/>
                  </a:schemeClr>
                </a:solidFill>
                <a:latin typeface="Arial"/>
                <a:ea typeface="Geneva" charset="0"/>
                <a:cs typeface="Arial"/>
              </a:rPr>
              <a:t>Mentoring scheme</a:t>
            </a:r>
          </a:p>
          <a:p>
            <a:pPr lvl="1"/>
            <a:r>
              <a:rPr lang="en-GB" sz="2400" dirty="0">
                <a:solidFill>
                  <a:schemeClr val="tx1">
                    <a:lumMod val="65000"/>
                    <a:lumOff val="35000"/>
                  </a:schemeClr>
                </a:solidFill>
                <a:latin typeface="Arial"/>
                <a:ea typeface="Geneva" charset="0"/>
                <a:cs typeface="Arial"/>
              </a:rPr>
              <a:t>Alumni webinar</a:t>
            </a:r>
          </a:p>
          <a:p>
            <a:pPr lvl="1"/>
            <a:r>
              <a:rPr lang="en-GB" sz="2400" dirty="0">
                <a:solidFill>
                  <a:schemeClr val="tx1">
                    <a:lumMod val="65000"/>
                    <a:lumOff val="35000"/>
                  </a:schemeClr>
                </a:solidFill>
                <a:latin typeface="Arial"/>
                <a:ea typeface="Geneva" charset="0"/>
                <a:cs typeface="Arial"/>
              </a:rPr>
              <a:t>Subject-specific PGT skills session</a:t>
            </a:r>
          </a:p>
          <a:p>
            <a:endParaRPr lang="en-GB" sz="2400" dirty="0">
              <a:solidFill>
                <a:schemeClr val="tx1">
                  <a:lumMod val="65000"/>
                  <a:lumOff val="35000"/>
                </a:schemeClr>
              </a:solidFill>
              <a:latin typeface="Arial"/>
              <a:ea typeface="Geneva" charset="0"/>
              <a:cs typeface="Arial"/>
            </a:endParaRPr>
          </a:p>
        </p:txBody>
      </p:sp>
      <p:pic>
        <p:nvPicPr>
          <p:cNvPr id="4" name="Picture 3"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23" t="40083" r="33776" b="44972"/>
          <a:stretch/>
        </p:blipFill>
        <p:spPr bwMode="auto">
          <a:xfrm>
            <a:off x="7380312" y="5301208"/>
            <a:ext cx="1335140" cy="131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99792" y="404664"/>
            <a:ext cx="5184576" cy="717537"/>
          </a:xfrm>
        </p:spPr>
        <p:txBody>
          <a:bodyPr>
            <a:no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So far: Strand </a:t>
            </a:r>
            <a:r>
              <a:rPr lang="en-GB" sz="3200" b="1" dirty="0" smtClean="0">
                <a:solidFill>
                  <a:schemeClr val="tx1">
                    <a:lumMod val="65000"/>
                    <a:lumOff val="35000"/>
                  </a:schemeClr>
                </a:solidFill>
                <a:latin typeface="Arial" pitchFamily="34" charset="0"/>
                <a:ea typeface="Geneva" pitchFamily="122" charset="-128"/>
                <a:cs typeface="+mn-cs"/>
              </a:rPr>
              <a:t>1</a:t>
            </a:r>
            <a:endParaRPr lang="en-GB" sz="3200" b="1" dirty="0">
              <a:solidFill>
                <a:schemeClr val="tx1">
                  <a:lumMod val="65000"/>
                  <a:lumOff val="35000"/>
                </a:schemeClr>
              </a:solidFill>
              <a:latin typeface="Arial" pitchFamily="34" charset="0"/>
              <a:ea typeface="Geneva" pitchFamily="122" charset="-128"/>
              <a:cs typeface="+mn-cs"/>
            </a:endParaRPr>
          </a:p>
        </p:txBody>
      </p:sp>
      <p:sp>
        <p:nvSpPr>
          <p:cNvPr id="9" name="Content Placeholder 2"/>
          <p:cNvSpPr>
            <a:spLocks noGrp="1"/>
          </p:cNvSpPr>
          <p:nvPr>
            <p:ph idx="1"/>
          </p:nvPr>
        </p:nvSpPr>
        <p:spPr>
          <a:xfrm>
            <a:off x="523875" y="1628800"/>
            <a:ext cx="8229600" cy="4464496"/>
          </a:xfrm>
        </p:spPr>
        <p:txBody>
          <a:bodyPr>
            <a:noAutofit/>
          </a:bodyPr>
          <a:lstStyle/>
          <a:p>
            <a:r>
              <a:rPr lang="en-GB" sz="2400" dirty="0" smtClean="0">
                <a:solidFill>
                  <a:schemeClr val="tx1">
                    <a:lumMod val="65000"/>
                    <a:lumOff val="35000"/>
                  </a:schemeClr>
                </a:solidFill>
                <a:latin typeface="Arial"/>
                <a:ea typeface="Geneva" charset="0"/>
                <a:cs typeface="Arial"/>
              </a:rPr>
              <a:t>But… it hasn’t really worked! </a:t>
            </a:r>
            <a:endParaRPr lang="en-GB" sz="2400" dirty="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Very few students have signed up, either at UoM or our partner institutions</a:t>
            </a:r>
          </a:p>
          <a:p>
            <a:r>
              <a:rPr lang="en-GB" sz="2400" dirty="0" smtClean="0">
                <a:solidFill>
                  <a:schemeClr val="tx1">
                    <a:lumMod val="65000"/>
                    <a:lumOff val="35000"/>
                  </a:schemeClr>
                </a:solidFill>
                <a:latin typeface="Arial"/>
                <a:ea typeface="Geneva" charset="0"/>
                <a:cs typeface="Arial"/>
              </a:rPr>
              <a:t>Why?</a:t>
            </a:r>
          </a:p>
          <a:p>
            <a:pPr lvl="1"/>
            <a:r>
              <a:rPr lang="en-GB" sz="2400" dirty="0" smtClean="0">
                <a:solidFill>
                  <a:schemeClr val="tx1">
                    <a:lumMod val="65000"/>
                    <a:lumOff val="35000"/>
                  </a:schemeClr>
                </a:solidFill>
                <a:latin typeface="Arial"/>
                <a:ea typeface="Geneva" charset="0"/>
                <a:cs typeface="Arial"/>
              </a:rPr>
              <a:t>Final year too late?</a:t>
            </a:r>
          </a:p>
          <a:p>
            <a:pPr lvl="1"/>
            <a:r>
              <a:rPr lang="en-GB" sz="2400" dirty="0" smtClean="0">
                <a:solidFill>
                  <a:schemeClr val="tx1">
                    <a:lumMod val="65000"/>
                    <a:lumOff val="35000"/>
                  </a:schemeClr>
                </a:solidFill>
                <a:latin typeface="Arial"/>
                <a:ea typeface="Geneva" charset="0"/>
                <a:cs typeface="Arial"/>
              </a:rPr>
              <a:t>Second half of final year too late?</a:t>
            </a:r>
          </a:p>
          <a:p>
            <a:pPr lvl="1"/>
            <a:r>
              <a:rPr lang="en-GB" sz="2400" dirty="0" smtClean="0">
                <a:solidFill>
                  <a:schemeClr val="tx1">
                    <a:lumMod val="65000"/>
                    <a:lumOff val="35000"/>
                  </a:schemeClr>
                </a:solidFill>
                <a:latin typeface="Arial"/>
                <a:ea typeface="Geneva" charset="0"/>
                <a:cs typeface="Arial"/>
              </a:rPr>
              <a:t>Students not aware of it?</a:t>
            </a:r>
          </a:p>
          <a:p>
            <a:pPr lvl="1"/>
            <a:r>
              <a:rPr lang="en-GB" sz="2400" dirty="0" smtClean="0">
                <a:solidFill>
                  <a:schemeClr val="tx1">
                    <a:lumMod val="65000"/>
                    <a:lumOff val="35000"/>
                  </a:schemeClr>
                </a:solidFill>
                <a:latin typeface="Arial"/>
                <a:ea typeface="Geneva" charset="0"/>
                <a:cs typeface="Arial"/>
              </a:rPr>
              <a:t>Students aware of it, but not interested?</a:t>
            </a:r>
          </a:p>
          <a:p>
            <a:pPr marL="457200" lvl="1" indent="0">
              <a:buNone/>
            </a:pPr>
            <a:r>
              <a:rPr lang="en-GB" sz="2400" dirty="0" smtClean="0">
                <a:solidFill>
                  <a:schemeClr val="tx1">
                    <a:lumMod val="65000"/>
                    <a:lumOff val="35000"/>
                  </a:schemeClr>
                </a:solidFill>
                <a:latin typeface="Arial"/>
                <a:ea typeface="Geneva" charset="0"/>
                <a:cs typeface="Arial"/>
              </a:rPr>
              <a:t>…with so little numbers, we can only </a:t>
            </a:r>
            <a:r>
              <a:rPr lang="en-GB" sz="2400" dirty="0" smtClean="0">
                <a:solidFill>
                  <a:schemeClr val="tx1">
                    <a:lumMod val="65000"/>
                    <a:lumOff val="35000"/>
                  </a:schemeClr>
                </a:solidFill>
                <a:latin typeface="Arial"/>
                <a:ea typeface="Geneva" charset="0"/>
                <a:cs typeface="Arial"/>
              </a:rPr>
              <a:t>speculate.. </a:t>
            </a:r>
            <a:endParaRPr lang="en-GB" sz="2400" dirty="0" smtClean="0">
              <a:solidFill>
                <a:schemeClr val="tx1">
                  <a:lumMod val="65000"/>
                  <a:lumOff val="35000"/>
                </a:schemeClr>
              </a:solidFill>
              <a:latin typeface="Arial"/>
              <a:ea typeface="Geneva" charset="0"/>
              <a:cs typeface="Arial"/>
            </a:endParaRPr>
          </a:p>
          <a:p>
            <a:pPr marL="457200" lvl="1" indent="0">
              <a:buNone/>
            </a:pPr>
            <a:r>
              <a:rPr lang="en-GB" sz="2400" dirty="0" smtClean="0">
                <a:solidFill>
                  <a:schemeClr val="tx1">
                    <a:lumMod val="65000"/>
                    <a:lumOff val="35000"/>
                  </a:schemeClr>
                </a:solidFill>
                <a:latin typeface="Arial"/>
                <a:ea typeface="Geneva" charset="0"/>
                <a:cs typeface="Arial"/>
              </a:rPr>
              <a:t>Strikes and snow also a possible factor.</a:t>
            </a:r>
            <a:endParaRPr lang="en-GB" sz="2400" dirty="0">
              <a:solidFill>
                <a:schemeClr val="tx1">
                  <a:lumMod val="65000"/>
                  <a:lumOff val="35000"/>
                </a:schemeClr>
              </a:solidFill>
              <a:latin typeface="Arial"/>
              <a:ea typeface="Geneva" charset="0"/>
              <a:cs typeface="Arial"/>
            </a:endParaRPr>
          </a:p>
        </p:txBody>
      </p:sp>
      <p:pic>
        <p:nvPicPr>
          <p:cNvPr id="4" name="Picture 3"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12" t="40489" r="33609" b="44694"/>
          <a:stretch/>
        </p:blipFill>
        <p:spPr bwMode="auto">
          <a:xfrm>
            <a:off x="7380312" y="5373216"/>
            <a:ext cx="1362436" cy="130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522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64656" y="458788"/>
            <a:ext cx="6588224" cy="762000"/>
          </a:xfrm>
        </p:spPr>
        <p:txBody>
          <a:bodyPr>
            <a:no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Ongoing: Strand 2</a:t>
            </a:r>
            <a:endParaRPr lang="en-GB" sz="3200" b="1" dirty="0">
              <a:solidFill>
                <a:schemeClr val="tx1">
                  <a:lumMod val="65000"/>
                  <a:lumOff val="35000"/>
                </a:schemeClr>
              </a:solidFill>
              <a:latin typeface="Arial" pitchFamily="34" charset="0"/>
              <a:ea typeface="Geneva" pitchFamily="122" charset="-128"/>
              <a:cs typeface="+mn-cs"/>
            </a:endParaRPr>
          </a:p>
        </p:txBody>
      </p:sp>
      <p:sp>
        <p:nvSpPr>
          <p:cNvPr id="5" name="Content Placeholder 2"/>
          <p:cNvSpPr>
            <a:spLocks noGrp="1"/>
          </p:cNvSpPr>
          <p:nvPr>
            <p:ph idx="1"/>
          </p:nvPr>
        </p:nvSpPr>
        <p:spPr>
          <a:xfrm>
            <a:off x="683568" y="1916832"/>
            <a:ext cx="7704856" cy="3733800"/>
          </a:xfrm>
        </p:spPr>
        <p:txBody>
          <a:bodyPr>
            <a:normAutofit lnSpcReduction="10000"/>
          </a:bodyPr>
          <a:lstStyle/>
          <a:p>
            <a:r>
              <a:rPr lang="en-GB" sz="2600" dirty="0" smtClean="0">
                <a:solidFill>
                  <a:schemeClr val="tx1">
                    <a:lumMod val="65000"/>
                    <a:lumOff val="35000"/>
                  </a:schemeClr>
                </a:solidFill>
                <a:latin typeface="Arial"/>
                <a:ea typeface="Geneva" charset="0"/>
                <a:cs typeface="Arial"/>
              </a:rPr>
              <a:t>Target group</a:t>
            </a:r>
            <a:r>
              <a:rPr lang="en-GB" sz="2600" dirty="0">
                <a:solidFill>
                  <a:schemeClr val="tx1">
                    <a:lumMod val="65000"/>
                    <a:lumOff val="35000"/>
                  </a:schemeClr>
                </a:solidFill>
                <a:latin typeface="Arial"/>
                <a:ea typeface="Geneva" charset="0"/>
                <a:cs typeface="Arial"/>
              </a:rPr>
              <a:t>: BAME UK PGT </a:t>
            </a:r>
            <a:r>
              <a:rPr lang="en-GB" sz="2600" dirty="0" smtClean="0">
                <a:solidFill>
                  <a:schemeClr val="tx1">
                    <a:lumMod val="65000"/>
                    <a:lumOff val="35000"/>
                  </a:schemeClr>
                </a:solidFill>
                <a:latin typeface="Arial"/>
                <a:ea typeface="Geneva" charset="0"/>
                <a:cs typeface="Arial"/>
              </a:rPr>
              <a:t>offer-holders</a:t>
            </a:r>
          </a:p>
          <a:p>
            <a:endParaRPr lang="en-GB" sz="2600" dirty="0">
              <a:solidFill>
                <a:schemeClr val="tx1">
                  <a:lumMod val="65000"/>
                  <a:lumOff val="35000"/>
                </a:schemeClr>
              </a:solidFill>
              <a:latin typeface="Arial"/>
              <a:ea typeface="Geneva" charset="0"/>
              <a:cs typeface="Arial"/>
            </a:endParaRPr>
          </a:p>
          <a:p>
            <a:r>
              <a:rPr lang="en-GB" sz="2600" dirty="0" smtClean="0">
                <a:solidFill>
                  <a:schemeClr val="tx1">
                    <a:lumMod val="65000"/>
                    <a:lumOff val="35000"/>
                  </a:schemeClr>
                </a:solidFill>
                <a:latin typeface="Arial"/>
                <a:ea typeface="Geneva" charset="0"/>
                <a:cs typeface="Arial"/>
              </a:rPr>
              <a:t>Interventions online </a:t>
            </a:r>
            <a:r>
              <a:rPr lang="en-GB" sz="2600" dirty="0">
                <a:solidFill>
                  <a:schemeClr val="tx1">
                    <a:lumMod val="65000"/>
                    <a:lumOff val="35000"/>
                  </a:schemeClr>
                </a:solidFill>
                <a:latin typeface="Arial"/>
                <a:ea typeface="Geneva" charset="0"/>
                <a:cs typeface="Arial"/>
              </a:rPr>
              <a:t>via VLE (Blackboard</a:t>
            </a:r>
            <a:r>
              <a:rPr lang="en-GB" sz="2600" dirty="0" smtClean="0">
                <a:solidFill>
                  <a:schemeClr val="tx1">
                    <a:lumMod val="65000"/>
                    <a:lumOff val="35000"/>
                  </a:schemeClr>
                </a:solidFill>
                <a:latin typeface="Arial"/>
                <a:ea typeface="Geneva" charset="0"/>
                <a:cs typeface="Arial"/>
              </a:rPr>
              <a:t>)</a:t>
            </a:r>
          </a:p>
          <a:p>
            <a:endParaRPr lang="en-GB" sz="2600" dirty="0">
              <a:solidFill>
                <a:schemeClr val="tx1">
                  <a:lumMod val="65000"/>
                  <a:lumOff val="35000"/>
                </a:schemeClr>
              </a:solidFill>
              <a:latin typeface="Arial"/>
              <a:ea typeface="Geneva" charset="0"/>
              <a:cs typeface="Arial"/>
            </a:endParaRPr>
          </a:p>
          <a:p>
            <a:r>
              <a:rPr lang="en-GB" sz="2600" dirty="0" smtClean="0">
                <a:solidFill>
                  <a:schemeClr val="tx1">
                    <a:lumMod val="65000"/>
                    <a:lumOff val="35000"/>
                  </a:schemeClr>
                </a:solidFill>
                <a:latin typeface="Arial"/>
                <a:ea typeface="Geneva" charset="0"/>
                <a:cs typeface="Arial"/>
              </a:rPr>
              <a:t>Modules on time management, wellbeing, reading and originality, writing with confidence…</a:t>
            </a:r>
          </a:p>
          <a:p>
            <a:pPr lvl="1"/>
            <a:endParaRPr lang="en-GB" sz="2600" dirty="0" smtClean="0">
              <a:solidFill>
                <a:schemeClr val="tx1">
                  <a:lumMod val="65000"/>
                  <a:lumOff val="35000"/>
                </a:schemeClr>
              </a:solidFill>
              <a:latin typeface="Arial"/>
              <a:ea typeface="Geneva" charset="0"/>
              <a:cs typeface="Arial"/>
            </a:endParaRPr>
          </a:p>
          <a:p>
            <a:pPr marL="363538" lvl="1" indent="-363538">
              <a:buFont typeface="Arial" panose="020B0604020202020204" pitchFamily="34" charset="0"/>
              <a:buChar char="•"/>
            </a:pPr>
            <a:r>
              <a:rPr lang="en-GB" sz="2600" dirty="0" smtClean="0">
                <a:solidFill>
                  <a:schemeClr val="tx1">
                    <a:lumMod val="65000"/>
                    <a:lumOff val="35000"/>
                  </a:schemeClr>
                </a:solidFill>
                <a:latin typeface="Arial"/>
                <a:ea typeface="Geneva" charset="0"/>
                <a:cs typeface="Arial"/>
              </a:rPr>
              <a:t>Delivered June – September 2018</a:t>
            </a:r>
          </a:p>
          <a:p>
            <a:endParaRPr lang="en-GB" sz="2400" dirty="0">
              <a:solidFill>
                <a:schemeClr val="tx1">
                  <a:lumMod val="65000"/>
                  <a:lumOff val="35000"/>
                </a:schemeClr>
              </a:solidFill>
              <a:latin typeface="Arial"/>
              <a:ea typeface="Geneva" charset="0"/>
              <a:cs typeface="Arial"/>
            </a:endParaRPr>
          </a:p>
          <a:p>
            <a:endParaRPr lang="en-GB" sz="2800" dirty="0"/>
          </a:p>
          <a:p>
            <a:endParaRPr lang="en-GB" sz="2800" dirty="0" smtClean="0"/>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669" t="38911" r="37508" b="49700"/>
          <a:stretch/>
        </p:blipFill>
        <p:spPr bwMode="auto">
          <a:xfrm>
            <a:off x="6622300" y="5229200"/>
            <a:ext cx="2265376" cy="150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64656" y="458788"/>
            <a:ext cx="6588224" cy="762000"/>
          </a:xfrm>
        </p:spPr>
        <p:txBody>
          <a:bodyPr>
            <a:no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Next year: revamped Strand 1</a:t>
            </a:r>
            <a:endParaRPr lang="en-GB" sz="3200" b="1" dirty="0">
              <a:solidFill>
                <a:schemeClr val="tx1">
                  <a:lumMod val="65000"/>
                  <a:lumOff val="35000"/>
                </a:schemeClr>
              </a:solidFill>
              <a:latin typeface="Arial" pitchFamily="34" charset="0"/>
              <a:ea typeface="Geneva" pitchFamily="122" charset="-128"/>
              <a:cs typeface="+mn-cs"/>
            </a:endParaRPr>
          </a:p>
        </p:txBody>
      </p:sp>
      <p:sp>
        <p:nvSpPr>
          <p:cNvPr id="5" name="Content Placeholder 2"/>
          <p:cNvSpPr>
            <a:spLocks noGrp="1"/>
          </p:cNvSpPr>
          <p:nvPr>
            <p:ph idx="1"/>
          </p:nvPr>
        </p:nvSpPr>
        <p:spPr>
          <a:xfrm>
            <a:off x="524841" y="1772816"/>
            <a:ext cx="7768742" cy="3733800"/>
          </a:xfrm>
        </p:spPr>
        <p:txBody>
          <a:bodyPr>
            <a:normAutofit lnSpcReduction="10000"/>
          </a:bodyPr>
          <a:lstStyle/>
          <a:p>
            <a:r>
              <a:rPr lang="en-GB" sz="2400" dirty="0" smtClean="0">
                <a:solidFill>
                  <a:schemeClr val="tx1">
                    <a:lumMod val="65000"/>
                    <a:lumOff val="35000"/>
                  </a:schemeClr>
                </a:solidFill>
                <a:latin typeface="Arial"/>
                <a:ea typeface="Geneva" charset="0"/>
                <a:cs typeface="Arial"/>
              </a:rPr>
              <a:t>Same three subject </a:t>
            </a:r>
            <a:r>
              <a:rPr lang="en-GB" sz="2400" dirty="0" smtClean="0">
                <a:solidFill>
                  <a:schemeClr val="tx1">
                    <a:lumMod val="65000"/>
                    <a:lumOff val="35000"/>
                  </a:schemeClr>
                </a:solidFill>
                <a:latin typeface="Arial"/>
                <a:ea typeface="Geneva" charset="0"/>
                <a:cs typeface="Arial"/>
              </a:rPr>
              <a:t>areas</a:t>
            </a:r>
            <a:br>
              <a:rPr lang="en-GB" sz="2400" dirty="0" smtClean="0">
                <a:solidFill>
                  <a:schemeClr val="tx1">
                    <a:lumMod val="65000"/>
                    <a:lumOff val="35000"/>
                  </a:schemeClr>
                </a:solidFill>
                <a:latin typeface="Arial"/>
                <a:ea typeface="Geneva" charset="0"/>
                <a:cs typeface="Arial"/>
              </a:rPr>
            </a:br>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Will be open to second as well as final </a:t>
            </a:r>
            <a:r>
              <a:rPr lang="en-GB" sz="2400" dirty="0" smtClean="0">
                <a:solidFill>
                  <a:schemeClr val="tx1">
                    <a:lumMod val="65000"/>
                    <a:lumOff val="35000"/>
                  </a:schemeClr>
                </a:solidFill>
                <a:latin typeface="Arial"/>
                <a:ea typeface="Geneva" charset="0"/>
                <a:cs typeface="Arial"/>
              </a:rPr>
              <a:t>years</a:t>
            </a:r>
            <a:br>
              <a:rPr lang="en-GB" sz="2400" dirty="0" smtClean="0">
                <a:solidFill>
                  <a:schemeClr val="tx1">
                    <a:lumMod val="65000"/>
                    <a:lumOff val="35000"/>
                  </a:schemeClr>
                </a:solidFill>
                <a:latin typeface="Arial"/>
                <a:ea typeface="Geneva" charset="0"/>
                <a:cs typeface="Arial"/>
              </a:rPr>
            </a:br>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Interventions tweaked based on </a:t>
            </a:r>
            <a:r>
              <a:rPr lang="en-GB" sz="2400" dirty="0" smtClean="0">
                <a:solidFill>
                  <a:schemeClr val="tx1">
                    <a:lumMod val="65000"/>
                    <a:lumOff val="35000"/>
                  </a:schemeClr>
                </a:solidFill>
                <a:latin typeface="Arial"/>
                <a:ea typeface="Geneva" charset="0"/>
                <a:cs typeface="Arial"/>
              </a:rPr>
              <a:t>feedback</a:t>
            </a:r>
            <a:br>
              <a:rPr lang="en-GB" sz="2400" dirty="0" smtClean="0">
                <a:solidFill>
                  <a:schemeClr val="tx1">
                    <a:lumMod val="65000"/>
                    <a:lumOff val="35000"/>
                  </a:schemeClr>
                </a:solidFill>
                <a:latin typeface="Arial"/>
                <a:ea typeface="Geneva" charset="0"/>
                <a:cs typeface="Arial"/>
              </a:rPr>
            </a:br>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Longer lead-in time – working with colleagues in academic Schools to embed </a:t>
            </a:r>
            <a:r>
              <a:rPr lang="en-GB" sz="2400" dirty="0" smtClean="0">
                <a:solidFill>
                  <a:schemeClr val="tx1">
                    <a:lumMod val="65000"/>
                    <a:lumOff val="35000"/>
                  </a:schemeClr>
                </a:solidFill>
                <a:latin typeface="Arial"/>
                <a:ea typeface="Geneva" charset="0"/>
                <a:cs typeface="Arial"/>
              </a:rPr>
              <a:t>activity</a:t>
            </a:r>
            <a:br>
              <a:rPr lang="en-GB" sz="2400" dirty="0" smtClean="0">
                <a:solidFill>
                  <a:schemeClr val="tx1">
                    <a:lumMod val="65000"/>
                    <a:lumOff val="35000"/>
                  </a:schemeClr>
                </a:solidFill>
                <a:latin typeface="Arial"/>
                <a:ea typeface="Geneva" charset="0"/>
                <a:cs typeface="Arial"/>
              </a:rPr>
            </a:br>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No control groups – publicity much easier</a:t>
            </a:r>
          </a:p>
          <a:p>
            <a:endParaRPr lang="en-GB" sz="2400" dirty="0">
              <a:solidFill>
                <a:schemeClr val="tx1">
                  <a:lumMod val="65000"/>
                  <a:lumOff val="35000"/>
                </a:schemeClr>
              </a:solidFill>
              <a:latin typeface="Arial"/>
              <a:ea typeface="Geneva" charset="0"/>
              <a:cs typeface="Arial"/>
            </a:endParaRPr>
          </a:p>
          <a:p>
            <a:endParaRPr lang="en-GB" sz="2400" dirty="0"/>
          </a:p>
          <a:p>
            <a:endParaRPr lang="en-GB" sz="2400" dirty="0" smtClean="0"/>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413" t="41211" r="33386" b="45688"/>
          <a:stretch/>
        </p:blipFill>
        <p:spPr bwMode="auto">
          <a:xfrm>
            <a:off x="6923286" y="5013176"/>
            <a:ext cx="1940863" cy="158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865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64656" y="458788"/>
            <a:ext cx="6588224" cy="762000"/>
          </a:xfrm>
        </p:spPr>
        <p:txBody>
          <a:bodyPr>
            <a:no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Learning points so far</a:t>
            </a:r>
            <a:endParaRPr lang="en-GB" sz="3200" b="1" dirty="0">
              <a:solidFill>
                <a:schemeClr val="tx1">
                  <a:lumMod val="65000"/>
                  <a:lumOff val="35000"/>
                </a:schemeClr>
              </a:solidFill>
              <a:latin typeface="Arial" pitchFamily="34" charset="0"/>
              <a:ea typeface="Geneva" pitchFamily="122" charset="-128"/>
              <a:cs typeface="+mn-cs"/>
            </a:endParaRPr>
          </a:p>
        </p:txBody>
      </p:sp>
      <p:sp>
        <p:nvSpPr>
          <p:cNvPr id="5" name="Content Placeholder 2"/>
          <p:cNvSpPr>
            <a:spLocks noGrp="1"/>
          </p:cNvSpPr>
          <p:nvPr>
            <p:ph idx="1"/>
          </p:nvPr>
        </p:nvSpPr>
        <p:spPr>
          <a:xfrm>
            <a:off x="524841" y="1772816"/>
            <a:ext cx="7768742" cy="4464496"/>
          </a:xfrm>
        </p:spPr>
        <p:txBody>
          <a:bodyPr>
            <a:normAutofit/>
          </a:bodyPr>
          <a:lstStyle/>
          <a:p>
            <a:r>
              <a:rPr lang="en-GB" sz="2400" dirty="0" smtClean="0">
                <a:solidFill>
                  <a:schemeClr val="tx1">
                    <a:lumMod val="65000"/>
                    <a:lumOff val="35000"/>
                  </a:schemeClr>
                </a:solidFill>
                <a:latin typeface="Arial"/>
                <a:ea typeface="Geneva" charset="0"/>
                <a:cs typeface="Arial"/>
              </a:rPr>
              <a:t>Student engagement is tricky to get right!</a:t>
            </a:r>
          </a:p>
          <a:p>
            <a:pPr lvl="1"/>
            <a:r>
              <a:rPr lang="en-GB" sz="2400" dirty="0" smtClean="0">
                <a:solidFill>
                  <a:schemeClr val="tx1">
                    <a:lumMod val="65000"/>
                    <a:lumOff val="35000"/>
                  </a:schemeClr>
                </a:solidFill>
                <a:latin typeface="Arial"/>
                <a:ea typeface="Geneva" charset="0"/>
                <a:cs typeface="Arial"/>
              </a:rPr>
              <a:t>Students on campus less now</a:t>
            </a:r>
          </a:p>
          <a:p>
            <a:pPr lvl="1"/>
            <a:r>
              <a:rPr lang="en-GB" sz="2400" dirty="0" smtClean="0">
                <a:solidFill>
                  <a:schemeClr val="tx1">
                    <a:lumMod val="65000"/>
                    <a:lumOff val="35000"/>
                  </a:schemeClr>
                </a:solidFill>
                <a:latin typeface="Arial"/>
                <a:ea typeface="Geneva" charset="0"/>
                <a:cs typeface="Arial"/>
              </a:rPr>
              <a:t>Information overload </a:t>
            </a:r>
          </a:p>
          <a:p>
            <a:pPr lvl="1"/>
            <a:r>
              <a:rPr lang="en-GB" sz="2400" dirty="0" smtClean="0">
                <a:solidFill>
                  <a:schemeClr val="tx1">
                    <a:lumMod val="65000"/>
                    <a:lumOff val="35000"/>
                  </a:schemeClr>
                </a:solidFill>
                <a:latin typeface="Arial"/>
                <a:ea typeface="Geneva" charset="0"/>
                <a:cs typeface="Arial"/>
              </a:rPr>
              <a:t>Students as consumers – less willing to ‘help’?</a:t>
            </a:r>
          </a:p>
          <a:p>
            <a:pPr lvl="1"/>
            <a:r>
              <a:rPr lang="en-GB" sz="2400" dirty="0">
                <a:solidFill>
                  <a:schemeClr val="tx1">
                    <a:lumMod val="65000"/>
                    <a:lumOff val="35000"/>
                  </a:schemeClr>
                </a:solidFill>
                <a:latin typeface="Arial"/>
                <a:ea typeface="Geneva" charset="0"/>
                <a:cs typeface="Arial"/>
              </a:rPr>
              <a:t>Mistrust of University</a:t>
            </a:r>
            <a:r>
              <a:rPr lang="en-GB" sz="2400" dirty="0" smtClean="0">
                <a:solidFill>
                  <a:schemeClr val="tx1">
                    <a:lumMod val="65000"/>
                    <a:lumOff val="35000"/>
                  </a:schemeClr>
                </a:solidFill>
                <a:latin typeface="Arial"/>
                <a:ea typeface="Geneva" charset="0"/>
                <a:cs typeface="Arial"/>
              </a:rPr>
              <a:t>?</a:t>
            </a:r>
          </a:p>
          <a:p>
            <a:pPr lvl="1"/>
            <a:endParaRPr lang="en-GB" sz="2400" dirty="0">
              <a:solidFill>
                <a:schemeClr val="tx1">
                  <a:lumMod val="65000"/>
                  <a:lumOff val="35000"/>
                </a:schemeClr>
              </a:solidFill>
              <a:latin typeface="Arial"/>
              <a:ea typeface="Geneva" charset="0"/>
              <a:cs typeface="Arial"/>
            </a:endParaRPr>
          </a:p>
          <a:p>
            <a:pPr marL="357188" lvl="1" indent="-357188">
              <a:buFont typeface="Arial" panose="020B0604020202020204" pitchFamily="34" charset="0"/>
              <a:buChar char="•"/>
            </a:pPr>
            <a:r>
              <a:rPr lang="en-GB" sz="2400" dirty="0" smtClean="0">
                <a:solidFill>
                  <a:schemeClr val="tx1">
                    <a:lumMod val="65000"/>
                    <a:lumOff val="35000"/>
                  </a:schemeClr>
                </a:solidFill>
                <a:latin typeface="Arial"/>
                <a:ea typeface="Geneva" charset="0"/>
                <a:cs typeface="Arial"/>
              </a:rPr>
              <a:t>Control groups don’t work</a:t>
            </a:r>
          </a:p>
          <a:p>
            <a:pPr marL="357188" lvl="1" indent="-357188">
              <a:buFont typeface="Arial" panose="020B0604020202020204" pitchFamily="34" charset="0"/>
              <a:buChar char="•"/>
            </a:pPr>
            <a:endParaRPr lang="en-GB" sz="2400" dirty="0">
              <a:solidFill>
                <a:schemeClr val="tx1">
                  <a:lumMod val="65000"/>
                  <a:lumOff val="35000"/>
                </a:schemeClr>
              </a:solidFill>
              <a:latin typeface="Arial"/>
              <a:ea typeface="Geneva" charset="0"/>
              <a:cs typeface="Arial"/>
            </a:endParaRPr>
          </a:p>
          <a:p>
            <a:pPr marL="357188" lvl="1" indent="-357188">
              <a:buFont typeface="Arial" panose="020B0604020202020204" pitchFamily="34" charset="0"/>
              <a:buChar char="•"/>
            </a:pPr>
            <a:r>
              <a:rPr lang="en-GB" sz="2400" dirty="0" smtClean="0">
                <a:solidFill>
                  <a:schemeClr val="tx1">
                    <a:lumMod val="65000"/>
                    <a:lumOff val="35000"/>
                  </a:schemeClr>
                </a:solidFill>
                <a:latin typeface="Arial"/>
                <a:ea typeface="Geneva" charset="0"/>
                <a:cs typeface="Arial"/>
              </a:rPr>
              <a:t>Need recognisable ‘brand’ / programme for </a:t>
            </a:r>
            <a:r>
              <a:rPr lang="en-GB" sz="2400" dirty="0" smtClean="0">
                <a:solidFill>
                  <a:schemeClr val="tx1">
                    <a:lumMod val="65000"/>
                    <a:lumOff val="35000"/>
                  </a:schemeClr>
                </a:solidFill>
                <a:latin typeface="Arial"/>
                <a:ea typeface="Geneva" charset="0"/>
                <a:cs typeface="Arial"/>
              </a:rPr>
              <a:t/>
            </a:r>
            <a:br>
              <a:rPr lang="en-GB" sz="2400" dirty="0" smtClean="0">
                <a:solidFill>
                  <a:schemeClr val="tx1">
                    <a:lumMod val="65000"/>
                    <a:lumOff val="35000"/>
                  </a:schemeClr>
                </a:solidFill>
                <a:latin typeface="Arial"/>
                <a:ea typeface="Geneva" charset="0"/>
                <a:cs typeface="Arial"/>
              </a:rPr>
            </a:br>
            <a:r>
              <a:rPr lang="en-GB" sz="2400" dirty="0" smtClean="0">
                <a:solidFill>
                  <a:schemeClr val="tx1">
                    <a:lumMod val="65000"/>
                    <a:lumOff val="35000"/>
                  </a:schemeClr>
                </a:solidFill>
                <a:latin typeface="Arial"/>
                <a:ea typeface="Geneva" charset="0"/>
                <a:cs typeface="Arial"/>
              </a:rPr>
              <a:t>students </a:t>
            </a:r>
            <a:r>
              <a:rPr lang="en-GB" sz="2400" dirty="0" smtClean="0">
                <a:solidFill>
                  <a:schemeClr val="tx1">
                    <a:lumMod val="65000"/>
                    <a:lumOff val="35000"/>
                  </a:schemeClr>
                </a:solidFill>
                <a:latin typeface="Arial"/>
                <a:ea typeface="Geneva" charset="0"/>
                <a:cs typeface="Arial"/>
              </a:rPr>
              <a:t>to engage in</a:t>
            </a:r>
            <a:endParaRPr lang="en-GB" sz="2400" dirty="0">
              <a:solidFill>
                <a:schemeClr val="tx1">
                  <a:lumMod val="65000"/>
                  <a:lumOff val="35000"/>
                </a:schemeClr>
              </a:solidFill>
              <a:latin typeface="Arial"/>
              <a:ea typeface="Geneva" charset="0"/>
              <a:cs typeface="Arial"/>
            </a:endParaRPr>
          </a:p>
          <a:p>
            <a:pPr lvl="1"/>
            <a:endParaRPr lang="en-GB" sz="2400" dirty="0" smtClean="0">
              <a:solidFill>
                <a:schemeClr val="tx1">
                  <a:lumMod val="65000"/>
                  <a:lumOff val="35000"/>
                </a:schemeClr>
              </a:solidFill>
              <a:latin typeface="Arial"/>
              <a:ea typeface="Geneva" charset="0"/>
              <a:cs typeface="Arial"/>
            </a:endParaRPr>
          </a:p>
          <a:p>
            <a:endParaRPr lang="en-GB" sz="2400" dirty="0">
              <a:solidFill>
                <a:schemeClr val="tx1">
                  <a:lumMod val="65000"/>
                  <a:lumOff val="35000"/>
                </a:schemeClr>
              </a:solidFill>
              <a:latin typeface="Arial"/>
              <a:ea typeface="Geneva" charset="0"/>
              <a:cs typeface="Arial"/>
            </a:endParaRPr>
          </a:p>
          <a:p>
            <a:endParaRPr lang="en-GB" sz="2400" dirty="0"/>
          </a:p>
          <a:p>
            <a:endParaRPr lang="en-GB" sz="2400" dirty="0" smtClean="0"/>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021" t="39477" r="34434" b="43658"/>
          <a:stretch/>
        </p:blipFill>
        <p:spPr bwMode="auto">
          <a:xfrm>
            <a:off x="7524328" y="5157192"/>
            <a:ext cx="1157720" cy="148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527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71800" y="511176"/>
            <a:ext cx="4464496" cy="762000"/>
          </a:xfrm>
        </p:spPr>
        <p:txBody>
          <a:bodyPr>
            <a:normAutofit/>
          </a:bodyPr>
          <a:lstStyle/>
          <a:p>
            <a:pPr algn="l"/>
            <a:r>
              <a:rPr lang="en-GB" sz="3200" b="1" dirty="0">
                <a:solidFill>
                  <a:schemeClr val="tx1">
                    <a:lumMod val="65000"/>
                    <a:lumOff val="35000"/>
                  </a:schemeClr>
                </a:solidFill>
                <a:latin typeface="Arial" pitchFamily="34" charset="0"/>
                <a:ea typeface="Geneva" pitchFamily="122" charset="-128"/>
                <a:cs typeface="+mn-cs"/>
              </a:rPr>
              <a:t>Benefits from project</a:t>
            </a:r>
          </a:p>
        </p:txBody>
      </p:sp>
      <p:sp>
        <p:nvSpPr>
          <p:cNvPr id="9" name="Content Placeholder 2"/>
          <p:cNvSpPr>
            <a:spLocks noGrp="1"/>
          </p:cNvSpPr>
          <p:nvPr>
            <p:ph idx="1"/>
          </p:nvPr>
        </p:nvSpPr>
        <p:spPr>
          <a:xfrm>
            <a:off x="611188" y="1989138"/>
            <a:ext cx="8229600" cy="3733800"/>
          </a:xfrm>
        </p:spPr>
        <p:txBody>
          <a:bodyPr>
            <a:normAutofit lnSpcReduction="10000"/>
          </a:bodyPr>
          <a:lstStyle/>
          <a:p>
            <a:r>
              <a:rPr lang="en-GB" sz="2400" dirty="0">
                <a:solidFill>
                  <a:schemeClr val="tx1">
                    <a:lumMod val="65000"/>
                    <a:lumOff val="35000"/>
                  </a:schemeClr>
                </a:solidFill>
                <a:latin typeface="Arial"/>
                <a:ea typeface="Geneva" charset="0"/>
                <a:cs typeface="Arial"/>
              </a:rPr>
              <a:t>I</a:t>
            </a:r>
            <a:r>
              <a:rPr lang="en-GB" sz="2400" dirty="0" smtClean="0">
                <a:solidFill>
                  <a:schemeClr val="tx1">
                    <a:lumMod val="65000"/>
                    <a:lumOff val="35000"/>
                  </a:schemeClr>
                </a:solidFill>
                <a:latin typeface="Arial"/>
                <a:ea typeface="Geneva" charset="0"/>
                <a:cs typeface="Arial"/>
              </a:rPr>
              <a:t>mproved </a:t>
            </a:r>
            <a:r>
              <a:rPr lang="en-GB" sz="2400" dirty="0">
                <a:solidFill>
                  <a:schemeClr val="tx1">
                    <a:lumMod val="65000"/>
                    <a:lumOff val="35000"/>
                  </a:schemeClr>
                </a:solidFill>
                <a:latin typeface="Arial"/>
                <a:ea typeface="Geneva" charset="0"/>
                <a:cs typeface="Arial"/>
              </a:rPr>
              <a:t>visibility and recognition of the challenges under-represented groups face </a:t>
            </a:r>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Common agenda between Students’ Unions and universities</a:t>
            </a:r>
          </a:p>
          <a:p>
            <a:r>
              <a:rPr lang="en-GB" sz="2400" dirty="0">
                <a:solidFill>
                  <a:schemeClr val="tx1">
                    <a:lumMod val="65000"/>
                    <a:lumOff val="35000"/>
                  </a:schemeClr>
                </a:solidFill>
                <a:latin typeface="Arial"/>
                <a:ea typeface="Geneva" charset="0"/>
                <a:cs typeface="Arial"/>
              </a:rPr>
              <a:t>Influencing institutional and sector policy</a:t>
            </a:r>
          </a:p>
          <a:p>
            <a:endParaRPr lang="en-GB" sz="2400" dirty="0" smtClean="0">
              <a:solidFill>
                <a:schemeClr val="tx1">
                  <a:lumMod val="65000"/>
                  <a:lumOff val="35000"/>
                </a:schemeClr>
              </a:solidFill>
              <a:latin typeface="Arial"/>
              <a:ea typeface="Geneva" charset="0"/>
              <a:cs typeface="Arial"/>
            </a:endParaRPr>
          </a:p>
          <a:p>
            <a:r>
              <a:rPr lang="en-GB" sz="2400" dirty="0">
                <a:solidFill>
                  <a:schemeClr val="tx1">
                    <a:lumMod val="65000"/>
                    <a:lumOff val="35000"/>
                  </a:schemeClr>
                </a:solidFill>
                <a:latin typeface="Arial"/>
                <a:ea typeface="Geneva" charset="0"/>
                <a:cs typeface="Arial"/>
              </a:rPr>
              <a:t>Improved student experience and </a:t>
            </a:r>
            <a:r>
              <a:rPr lang="en-GB" sz="2400" dirty="0" smtClean="0">
                <a:solidFill>
                  <a:schemeClr val="tx1">
                    <a:lumMod val="65000"/>
                    <a:lumOff val="35000"/>
                  </a:schemeClr>
                </a:solidFill>
                <a:latin typeface="Arial"/>
                <a:ea typeface="Geneva" charset="0"/>
                <a:cs typeface="Arial"/>
              </a:rPr>
              <a:t>outcomes</a:t>
            </a:r>
          </a:p>
          <a:p>
            <a:r>
              <a:rPr lang="en-GB" sz="2400" dirty="0">
                <a:solidFill>
                  <a:schemeClr val="tx1">
                    <a:lumMod val="65000"/>
                    <a:lumOff val="35000"/>
                  </a:schemeClr>
                </a:solidFill>
                <a:latin typeface="Arial"/>
                <a:ea typeface="Geneva" charset="0"/>
                <a:cs typeface="Arial"/>
              </a:rPr>
              <a:t>(Eventually) PGT diversity leading to diversity in the professions, in PGR study and in academia</a:t>
            </a:r>
          </a:p>
          <a:p>
            <a:endParaRPr lang="en-GB" sz="2400" dirty="0" smtClean="0">
              <a:solidFill>
                <a:schemeClr val="tx1">
                  <a:lumMod val="65000"/>
                  <a:lumOff val="35000"/>
                </a:schemeClr>
              </a:solidFill>
              <a:latin typeface="Arial"/>
              <a:ea typeface="Geneva" charset="0"/>
              <a:cs typeface="Arial"/>
            </a:endParaRPr>
          </a:p>
        </p:txBody>
      </p:sp>
      <p:pic>
        <p:nvPicPr>
          <p:cNvPr id="4" name="Picture 3"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294" t="39774" r="33413" b="44179"/>
          <a:stretch/>
        </p:blipFill>
        <p:spPr bwMode="auto">
          <a:xfrm>
            <a:off x="7164288" y="5229200"/>
            <a:ext cx="1425994" cy="141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71800" y="511176"/>
            <a:ext cx="4464496" cy="762000"/>
          </a:xfrm>
        </p:spPr>
        <p:txBody>
          <a:bodyPr>
            <a:norm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Any questions?</a:t>
            </a:r>
            <a:endParaRPr lang="en-GB" sz="3200" b="1" dirty="0">
              <a:solidFill>
                <a:schemeClr val="tx1">
                  <a:lumMod val="65000"/>
                  <a:lumOff val="35000"/>
                </a:schemeClr>
              </a:solidFill>
              <a:latin typeface="Arial" pitchFamily="34" charset="0"/>
              <a:ea typeface="Geneva" pitchFamily="122" charset="-128"/>
              <a:cs typeface="+mn-cs"/>
            </a:endParaRPr>
          </a:p>
        </p:txBody>
      </p:sp>
      <p:pic>
        <p:nvPicPr>
          <p:cNvPr id="4" name="Picture 3"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descr="Image result for ghostbusters 2016 kate mckinn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ghostbusters 2016 kate mckinn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Content Placeholder 2"/>
          <p:cNvSpPr>
            <a:spLocks noGrp="1"/>
          </p:cNvSpPr>
          <p:nvPr>
            <p:ph idx="1"/>
          </p:nvPr>
        </p:nvSpPr>
        <p:spPr>
          <a:xfrm>
            <a:off x="523875" y="1628800"/>
            <a:ext cx="8229600" cy="3733800"/>
          </a:xfrm>
        </p:spPr>
        <p:txBody>
          <a:bodyPr>
            <a:normAutofit/>
          </a:bodyPr>
          <a:lstStyle/>
          <a:p>
            <a:pPr marL="0" indent="0">
              <a:buNone/>
            </a:pPr>
            <a:r>
              <a:rPr lang="en-GB" sz="2400" dirty="0" smtClean="0">
                <a:solidFill>
                  <a:schemeClr val="tx1">
                    <a:lumMod val="65000"/>
                    <a:lumOff val="35000"/>
                  </a:schemeClr>
                </a:solidFill>
                <a:latin typeface="Arial"/>
                <a:ea typeface="Geneva" charset="0"/>
                <a:cs typeface="Arial"/>
              </a:rPr>
              <a:t>Some questions for you:</a:t>
            </a:r>
          </a:p>
          <a:p>
            <a:pPr marL="0" indent="0">
              <a:buNone/>
            </a:pPr>
            <a:endParaRPr lang="en-GB" sz="2400" dirty="0" smtClean="0">
              <a:solidFill>
                <a:schemeClr val="tx1">
                  <a:lumMod val="65000"/>
                  <a:lumOff val="35000"/>
                </a:schemeClr>
              </a:solidFill>
              <a:latin typeface="Arial"/>
              <a:ea typeface="Geneva" charset="0"/>
              <a:cs typeface="Arial"/>
            </a:endParaRPr>
          </a:p>
          <a:p>
            <a:r>
              <a:rPr lang="en-GB" sz="2400" dirty="0" smtClean="0">
                <a:solidFill>
                  <a:schemeClr val="tx1">
                    <a:lumMod val="65000"/>
                    <a:lumOff val="35000"/>
                  </a:schemeClr>
                </a:solidFill>
                <a:latin typeface="Arial"/>
                <a:ea typeface="Geneva" charset="0"/>
                <a:cs typeface="Arial"/>
              </a:rPr>
              <a:t>Do the students you advise know what postgrad study is? Should they?</a:t>
            </a:r>
          </a:p>
          <a:p>
            <a:r>
              <a:rPr lang="en-GB" sz="2400" dirty="0" smtClean="0">
                <a:solidFill>
                  <a:schemeClr val="tx1">
                    <a:lumMod val="65000"/>
                    <a:lumOff val="35000"/>
                  </a:schemeClr>
                </a:solidFill>
                <a:latin typeface="Arial"/>
                <a:ea typeface="Geneva" charset="0"/>
                <a:cs typeface="Arial"/>
              </a:rPr>
              <a:t>How financially literate are your students when they leave school / college? Do you think they are savvy enough to make the choices they will need to when they graduate?</a:t>
            </a:r>
            <a:endParaRPr lang="en-GB" sz="2400" dirty="0">
              <a:solidFill>
                <a:schemeClr val="tx1">
                  <a:lumMod val="65000"/>
                  <a:lumOff val="35000"/>
                </a:schemeClr>
              </a:solidFill>
              <a:latin typeface="Arial"/>
              <a:ea typeface="Geneva" charset="0"/>
              <a:cs typeface="Arial"/>
            </a:endParaRPr>
          </a:p>
          <a:p>
            <a:endParaRPr lang="en-GB" sz="2400" dirty="0" smtClean="0">
              <a:solidFill>
                <a:schemeClr val="tx1">
                  <a:lumMod val="65000"/>
                  <a:lumOff val="35000"/>
                </a:schemeClr>
              </a:solidFill>
              <a:latin typeface="Arial"/>
              <a:ea typeface="Geneva" charset="0"/>
              <a:cs typeface="Arial"/>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102" t="37275" r="36980" b="45325"/>
          <a:stretch/>
        </p:blipFill>
        <p:spPr bwMode="auto">
          <a:xfrm>
            <a:off x="7236296" y="5013176"/>
            <a:ext cx="1368545" cy="153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63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1000596"/>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What is meant by postgraduate study?</a:t>
            </a:r>
            <a:endParaRPr lang="en-GB" sz="3900" dirty="0" smtClean="0"/>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70328" y="1772816"/>
            <a:ext cx="8198158"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lumMod val="65000"/>
                    <a:lumOff val="35000"/>
                  </a:schemeClr>
                </a:solidFill>
                <a:latin typeface="Arial"/>
                <a:ea typeface="Geneva" charset="0"/>
                <a:cs typeface="Arial"/>
              </a:rPr>
              <a:t>Postgraduate study includes:</a:t>
            </a:r>
          </a:p>
          <a:p>
            <a:pPr lvl="1"/>
            <a:r>
              <a:rPr lang="en-US" sz="2000" dirty="0" smtClean="0">
                <a:solidFill>
                  <a:schemeClr val="tx1">
                    <a:lumMod val="65000"/>
                    <a:lumOff val="35000"/>
                  </a:schemeClr>
                </a:solidFill>
                <a:latin typeface="Arial"/>
                <a:ea typeface="Geneva" charset="0"/>
                <a:cs typeface="Arial"/>
              </a:rPr>
              <a:t>PG certificates and diplomas (</a:t>
            </a:r>
            <a:r>
              <a:rPr lang="en-US" sz="2000" dirty="0" err="1" smtClean="0">
                <a:solidFill>
                  <a:schemeClr val="tx1">
                    <a:lumMod val="65000"/>
                    <a:lumOff val="35000"/>
                  </a:schemeClr>
                </a:solidFill>
                <a:latin typeface="Arial"/>
                <a:ea typeface="Geneva" charset="0"/>
                <a:cs typeface="Arial"/>
              </a:rPr>
              <a:t>eg</a:t>
            </a:r>
            <a:r>
              <a:rPr lang="en-US" sz="2000" dirty="0" smtClean="0">
                <a:solidFill>
                  <a:schemeClr val="tx1">
                    <a:lumMod val="65000"/>
                    <a:lumOff val="35000"/>
                  </a:schemeClr>
                </a:solidFill>
                <a:latin typeface="Arial"/>
                <a:ea typeface="Geneva" charset="0"/>
                <a:cs typeface="Arial"/>
              </a:rPr>
              <a:t> PGCE)</a:t>
            </a:r>
          </a:p>
          <a:p>
            <a:pPr lvl="1"/>
            <a:r>
              <a:rPr lang="en-US" sz="2000" dirty="0" smtClean="0">
                <a:solidFill>
                  <a:schemeClr val="tx1">
                    <a:lumMod val="65000"/>
                    <a:lumOff val="35000"/>
                  </a:schemeClr>
                </a:solidFill>
                <a:latin typeface="Arial"/>
                <a:ea typeface="Geneva" charset="0"/>
                <a:cs typeface="Arial"/>
              </a:rPr>
              <a:t>Master’s (</a:t>
            </a:r>
            <a:r>
              <a:rPr lang="en-US" sz="2000" dirty="0" err="1" smtClean="0">
                <a:solidFill>
                  <a:schemeClr val="tx1">
                    <a:lumMod val="65000"/>
                    <a:lumOff val="35000"/>
                  </a:schemeClr>
                </a:solidFill>
                <a:latin typeface="Arial"/>
                <a:ea typeface="Geneva" charset="0"/>
                <a:cs typeface="Arial"/>
              </a:rPr>
              <a:t>eg</a:t>
            </a:r>
            <a:r>
              <a:rPr lang="en-US" sz="2000" dirty="0" smtClean="0">
                <a:solidFill>
                  <a:schemeClr val="tx1">
                    <a:lumMod val="65000"/>
                    <a:lumOff val="35000"/>
                  </a:schemeClr>
                </a:solidFill>
                <a:latin typeface="Arial"/>
                <a:ea typeface="Geneva" charset="0"/>
                <a:cs typeface="Arial"/>
              </a:rPr>
              <a:t> MA, MSc) – can be taught or research</a:t>
            </a:r>
          </a:p>
          <a:p>
            <a:pPr lvl="1"/>
            <a:r>
              <a:rPr lang="en-US" sz="2000" dirty="0" smtClean="0">
                <a:solidFill>
                  <a:schemeClr val="tx1">
                    <a:lumMod val="65000"/>
                    <a:lumOff val="35000"/>
                  </a:schemeClr>
                </a:solidFill>
                <a:latin typeface="Arial"/>
                <a:ea typeface="Geneva" charset="0"/>
                <a:cs typeface="Arial"/>
              </a:rPr>
              <a:t>Doctorates (</a:t>
            </a:r>
            <a:r>
              <a:rPr lang="en-US" sz="2000" dirty="0" err="1" smtClean="0">
                <a:solidFill>
                  <a:schemeClr val="tx1">
                    <a:lumMod val="65000"/>
                    <a:lumOff val="35000"/>
                  </a:schemeClr>
                </a:solidFill>
                <a:latin typeface="Arial"/>
                <a:ea typeface="Geneva" charset="0"/>
                <a:cs typeface="Arial"/>
              </a:rPr>
              <a:t>eg</a:t>
            </a:r>
            <a:r>
              <a:rPr lang="en-US" sz="2000" dirty="0" smtClean="0">
                <a:solidFill>
                  <a:schemeClr val="tx1">
                    <a:lumMod val="65000"/>
                    <a:lumOff val="35000"/>
                  </a:schemeClr>
                </a:solidFill>
                <a:latin typeface="Arial"/>
                <a:ea typeface="Geneva" charset="0"/>
                <a:cs typeface="Arial"/>
              </a:rPr>
              <a:t> PhD) piece of original research; takes &lt;3 years of full-time research to complete, then written up as thesis</a:t>
            </a:r>
          </a:p>
          <a:p>
            <a:endParaRPr lang="en-US" sz="2400" dirty="0">
              <a:solidFill>
                <a:schemeClr val="tx1">
                  <a:lumMod val="65000"/>
                  <a:lumOff val="35000"/>
                </a:schemeClr>
              </a:solidFill>
              <a:latin typeface="Arial"/>
              <a:ea typeface="Geneva" charset="0"/>
              <a:cs typeface="Arial"/>
            </a:endParaRPr>
          </a:p>
          <a:p>
            <a:r>
              <a:rPr lang="en-US" sz="2400" dirty="0">
                <a:solidFill>
                  <a:schemeClr val="tx1">
                    <a:lumMod val="65000"/>
                    <a:lumOff val="35000"/>
                  </a:schemeClr>
                </a:solidFill>
                <a:latin typeface="Arial"/>
                <a:ea typeface="Geneva" charset="0"/>
                <a:cs typeface="Arial"/>
              </a:rPr>
              <a:t>Much more diverse than undergraduate</a:t>
            </a:r>
            <a:endParaRPr lang="en-US" sz="2000" dirty="0">
              <a:solidFill>
                <a:schemeClr val="tx1">
                  <a:lumMod val="65000"/>
                  <a:lumOff val="35000"/>
                </a:schemeClr>
              </a:solidFill>
              <a:latin typeface="Arial"/>
              <a:ea typeface="Geneva" charset="0"/>
              <a:cs typeface="Arial"/>
            </a:endParaRPr>
          </a:p>
          <a:p>
            <a:r>
              <a:rPr lang="en-US" sz="2400" dirty="0">
                <a:solidFill>
                  <a:schemeClr val="tx1">
                    <a:lumMod val="65000"/>
                    <a:lumOff val="35000"/>
                  </a:schemeClr>
                </a:solidFill>
                <a:latin typeface="Arial"/>
                <a:ea typeface="Geneva" charset="0"/>
                <a:cs typeface="Arial"/>
              </a:rPr>
              <a:t>Broadly speaking, </a:t>
            </a:r>
            <a:r>
              <a:rPr lang="en-US" sz="2400" dirty="0" smtClean="0">
                <a:solidFill>
                  <a:schemeClr val="tx1">
                    <a:lumMod val="65000"/>
                    <a:lumOff val="35000"/>
                  </a:schemeClr>
                </a:solidFill>
                <a:latin typeface="Arial"/>
                <a:ea typeface="Geneva" charset="0"/>
                <a:cs typeface="Arial"/>
              </a:rPr>
              <a:t>advantages </a:t>
            </a:r>
            <a:r>
              <a:rPr lang="en-US" sz="2400" dirty="0">
                <a:solidFill>
                  <a:schemeClr val="tx1">
                    <a:lumMod val="65000"/>
                    <a:lumOff val="35000"/>
                  </a:schemeClr>
                </a:solidFill>
                <a:latin typeface="Arial"/>
                <a:ea typeface="Geneva" charset="0"/>
                <a:cs typeface="Arial"/>
              </a:rPr>
              <a:t>of a master’s degree more difficult to articulate. </a:t>
            </a:r>
          </a:p>
          <a:p>
            <a:r>
              <a:rPr lang="en-US" sz="2400" dirty="0">
                <a:solidFill>
                  <a:schemeClr val="tx1">
                    <a:lumMod val="65000"/>
                    <a:lumOff val="35000"/>
                  </a:schemeClr>
                </a:solidFill>
                <a:latin typeface="Arial"/>
                <a:ea typeface="Geneva" charset="0"/>
                <a:cs typeface="Arial"/>
              </a:rPr>
              <a:t>Certain PG dips / certs (</a:t>
            </a:r>
            <a:r>
              <a:rPr lang="en-US" sz="2400" dirty="0" err="1">
                <a:solidFill>
                  <a:schemeClr val="tx1">
                    <a:lumMod val="65000"/>
                    <a:lumOff val="35000"/>
                  </a:schemeClr>
                </a:solidFill>
                <a:latin typeface="Arial"/>
                <a:ea typeface="Geneva" charset="0"/>
                <a:cs typeface="Arial"/>
              </a:rPr>
              <a:t>eg</a:t>
            </a:r>
            <a:r>
              <a:rPr lang="en-US" sz="2400" dirty="0">
                <a:solidFill>
                  <a:schemeClr val="tx1">
                    <a:lumMod val="65000"/>
                    <a:lumOff val="35000"/>
                  </a:schemeClr>
                </a:solidFill>
                <a:latin typeface="Arial"/>
                <a:ea typeface="Geneva" charset="0"/>
                <a:cs typeface="Arial"/>
              </a:rPr>
              <a:t> PGCE) and </a:t>
            </a:r>
            <a:r>
              <a:rPr lang="en-US" sz="2400" dirty="0" smtClean="0">
                <a:solidFill>
                  <a:schemeClr val="tx1">
                    <a:lumMod val="65000"/>
                    <a:lumOff val="35000"/>
                  </a:schemeClr>
                </a:solidFill>
                <a:latin typeface="Arial"/>
                <a:ea typeface="Geneva" charset="0"/>
                <a:cs typeface="Arial"/>
              </a:rPr>
              <a:t/>
            </a:r>
            <a:br>
              <a:rPr lang="en-US" sz="2400" dirty="0" smtClean="0">
                <a:solidFill>
                  <a:schemeClr val="tx1">
                    <a:lumMod val="65000"/>
                    <a:lumOff val="35000"/>
                  </a:schemeClr>
                </a:solidFill>
                <a:latin typeface="Arial"/>
                <a:ea typeface="Geneva" charset="0"/>
                <a:cs typeface="Arial"/>
              </a:rPr>
            </a:br>
            <a:r>
              <a:rPr lang="en-US" sz="2400" dirty="0" smtClean="0">
                <a:solidFill>
                  <a:schemeClr val="tx1">
                    <a:lumMod val="65000"/>
                    <a:lumOff val="35000"/>
                  </a:schemeClr>
                </a:solidFill>
                <a:latin typeface="Arial"/>
                <a:ea typeface="Geneva" charset="0"/>
                <a:cs typeface="Arial"/>
              </a:rPr>
              <a:t>doctorates </a:t>
            </a:r>
            <a:r>
              <a:rPr lang="en-US" sz="2400" dirty="0">
                <a:solidFill>
                  <a:schemeClr val="tx1">
                    <a:lumMod val="65000"/>
                    <a:lumOff val="35000"/>
                  </a:schemeClr>
                </a:solidFill>
                <a:latin typeface="Arial"/>
                <a:ea typeface="Geneva" charset="0"/>
                <a:cs typeface="Arial"/>
              </a:rPr>
              <a:t>(PhDs) have more obvious </a:t>
            </a:r>
            <a:r>
              <a:rPr lang="en-US" sz="2400" dirty="0" smtClean="0">
                <a:solidFill>
                  <a:schemeClr val="tx1">
                    <a:lumMod val="65000"/>
                    <a:lumOff val="35000"/>
                  </a:schemeClr>
                </a:solidFill>
                <a:latin typeface="Arial"/>
                <a:ea typeface="Geneva" charset="0"/>
                <a:cs typeface="Arial"/>
              </a:rPr>
              <a:t/>
            </a:r>
            <a:br>
              <a:rPr lang="en-US" sz="2400" dirty="0" smtClean="0">
                <a:solidFill>
                  <a:schemeClr val="tx1">
                    <a:lumMod val="65000"/>
                    <a:lumOff val="35000"/>
                  </a:schemeClr>
                </a:solidFill>
                <a:latin typeface="Arial"/>
                <a:ea typeface="Geneva" charset="0"/>
                <a:cs typeface="Arial"/>
              </a:rPr>
            </a:br>
            <a:r>
              <a:rPr lang="en-US" sz="2400" dirty="0" smtClean="0">
                <a:solidFill>
                  <a:schemeClr val="tx1">
                    <a:lumMod val="65000"/>
                    <a:lumOff val="35000"/>
                  </a:schemeClr>
                </a:solidFill>
                <a:latin typeface="Arial"/>
                <a:ea typeface="Geneva" charset="0"/>
                <a:cs typeface="Arial"/>
              </a:rPr>
              <a:t>advantages</a:t>
            </a:r>
            <a:r>
              <a:rPr lang="en-US" sz="2400" dirty="0">
                <a:solidFill>
                  <a:schemeClr val="tx1">
                    <a:lumMod val="65000"/>
                    <a:lumOff val="35000"/>
                  </a:schemeClr>
                </a:solidFill>
                <a:latin typeface="Arial"/>
                <a:ea typeface="Geneva" charset="0"/>
                <a:cs typeface="Arial"/>
              </a:rPr>
              <a:t>, though.</a:t>
            </a:r>
          </a:p>
          <a:p>
            <a:endParaRPr lang="en-US" sz="2400" dirty="0">
              <a:solidFill>
                <a:schemeClr val="tx1">
                  <a:lumMod val="65000"/>
                  <a:lumOff val="35000"/>
                </a:schemeClr>
              </a:solidFill>
              <a:latin typeface="Arial"/>
              <a:ea typeface="Geneva" charset="0"/>
              <a:cs typeface="Aria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872" t="28940" r="52816" b="54643"/>
          <a:stretch/>
        </p:blipFill>
        <p:spPr bwMode="auto">
          <a:xfrm>
            <a:off x="7164288" y="5033241"/>
            <a:ext cx="1604198" cy="162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564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1000596"/>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What is meant by postgraduate taught (master’s) study?</a:t>
            </a:r>
            <a:endParaRPr lang="en-GB" sz="3900" dirty="0" smtClean="0"/>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70328" y="1772816"/>
            <a:ext cx="8198158"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lumMod val="65000"/>
                    <a:lumOff val="35000"/>
                  </a:schemeClr>
                </a:solidFill>
                <a:latin typeface="Arial"/>
                <a:ea typeface="Geneva" charset="0"/>
                <a:cs typeface="Arial"/>
              </a:rPr>
              <a:t>The project I am working on considers only taught postgraduate study at master’s level.</a:t>
            </a:r>
          </a:p>
          <a:p>
            <a:endParaRPr lang="en-US" sz="2400" dirty="0">
              <a:solidFill>
                <a:schemeClr val="tx1">
                  <a:lumMod val="65000"/>
                  <a:lumOff val="35000"/>
                </a:schemeClr>
              </a:solidFill>
              <a:latin typeface="Arial"/>
              <a:ea typeface="Geneva" charset="0"/>
              <a:cs typeface="Arial"/>
            </a:endParaRPr>
          </a:p>
          <a:p>
            <a:r>
              <a:rPr lang="en-US" sz="2400" dirty="0" smtClean="0">
                <a:solidFill>
                  <a:schemeClr val="tx1">
                    <a:lumMod val="65000"/>
                    <a:lumOff val="35000"/>
                  </a:schemeClr>
                </a:solidFill>
                <a:latin typeface="Arial"/>
                <a:ea typeface="Geneva" charset="0"/>
                <a:cs typeface="Arial"/>
              </a:rPr>
              <a:t>So it does not include:</a:t>
            </a:r>
          </a:p>
          <a:p>
            <a:pPr lvl="1"/>
            <a:r>
              <a:rPr lang="en-US" sz="2000" dirty="0" err="1">
                <a:solidFill>
                  <a:schemeClr val="tx1">
                    <a:lumMod val="65000"/>
                    <a:lumOff val="35000"/>
                  </a:schemeClr>
                </a:solidFill>
                <a:latin typeface="Arial"/>
                <a:ea typeface="Geneva" charset="0"/>
                <a:cs typeface="Arial"/>
              </a:rPr>
              <a:t>PGDips</a:t>
            </a:r>
            <a:r>
              <a:rPr lang="en-US" sz="2000" dirty="0">
                <a:solidFill>
                  <a:schemeClr val="tx1">
                    <a:lumMod val="65000"/>
                    <a:lumOff val="35000"/>
                  </a:schemeClr>
                </a:solidFill>
                <a:latin typeface="Arial"/>
                <a:ea typeface="Geneva" charset="0"/>
                <a:cs typeface="Arial"/>
              </a:rPr>
              <a:t> and </a:t>
            </a:r>
            <a:r>
              <a:rPr lang="en-US" sz="2000" dirty="0" err="1">
                <a:solidFill>
                  <a:schemeClr val="tx1">
                    <a:lumMod val="65000"/>
                    <a:lumOff val="35000"/>
                  </a:schemeClr>
                </a:solidFill>
                <a:latin typeface="Arial"/>
                <a:ea typeface="Geneva" charset="0"/>
                <a:cs typeface="Arial"/>
              </a:rPr>
              <a:t>PGCerts</a:t>
            </a:r>
            <a:r>
              <a:rPr lang="en-US" sz="2000" dirty="0">
                <a:solidFill>
                  <a:schemeClr val="tx1">
                    <a:lumMod val="65000"/>
                    <a:lumOff val="35000"/>
                  </a:schemeClr>
                </a:solidFill>
                <a:latin typeface="Arial"/>
                <a:ea typeface="Geneva" charset="0"/>
                <a:cs typeface="Arial"/>
              </a:rPr>
              <a:t> (e.g. PGCE)</a:t>
            </a:r>
          </a:p>
          <a:p>
            <a:pPr lvl="1"/>
            <a:r>
              <a:rPr lang="en-US" sz="2000" dirty="0">
                <a:solidFill>
                  <a:schemeClr val="tx1">
                    <a:lumMod val="65000"/>
                    <a:lumOff val="35000"/>
                  </a:schemeClr>
                </a:solidFill>
                <a:latin typeface="Arial"/>
                <a:ea typeface="Geneva" charset="0"/>
                <a:cs typeface="Arial"/>
              </a:rPr>
              <a:t>Research master’s </a:t>
            </a:r>
          </a:p>
          <a:p>
            <a:pPr lvl="1"/>
            <a:r>
              <a:rPr lang="en-US" sz="2000" dirty="0">
                <a:solidFill>
                  <a:schemeClr val="tx1">
                    <a:lumMod val="65000"/>
                    <a:lumOff val="35000"/>
                  </a:schemeClr>
                </a:solidFill>
                <a:latin typeface="Arial"/>
                <a:ea typeface="Geneva" charset="0"/>
                <a:cs typeface="Arial"/>
              </a:rPr>
              <a:t>Integrated undergraduate master’s (e.g. </a:t>
            </a:r>
            <a:r>
              <a:rPr lang="en-US" sz="2000" dirty="0" err="1" smtClean="0">
                <a:solidFill>
                  <a:schemeClr val="tx1">
                    <a:lumMod val="65000"/>
                    <a:lumOff val="35000"/>
                  </a:schemeClr>
                </a:solidFill>
                <a:latin typeface="Arial"/>
                <a:ea typeface="Geneva" charset="0"/>
                <a:cs typeface="Arial"/>
              </a:rPr>
              <a:t>MMath</a:t>
            </a:r>
            <a:r>
              <a:rPr lang="en-US" sz="2000" dirty="0">
                <a:solidFill>
                  <a:schemeClr val="tx1">
                    <a:lumMod val="65000"/>
                    <a:lumOff val="35000"/>
                  </a:schemeClr>
                </a:solidFill>
                <a:latin typeface="Arial"/>
                <a:ea typeface="Geneva" charset="0"/>
                <a:cs typeface="Arial"/>
              </a:rPr>
              <a:t>)</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033" t="39248" r="34536" b="44213"/>
          <a:stretch/>
        </p:blipFill>
        <p:spPr bwMode="auto">
          <a:xfrm>
            <a:off x="7164288" y="4573496"/>
            <a:ext cx="1428335" cy="182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61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762000"/>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WP in PGT: the national context</a:t>
            </a:r>
            <a:endParaRPr lang="en-GB" sz="3900" dirty="0" smtClean="0"/>
          </a:p>
        </p:txBody>
      </p:sp>
      <p:sp>
        <p:nvSpPr>
          <p:cNvPr id="5" name="Content Placeholder 2"/>
          <p:cNvSpPr>
            <a:spLocks noGrp="1"/>
          </p:cNvSpPr>
          <p:nvPr>
            <p:ph idx="1"/>
          </p:nvPr>
        </p:nvSpPr>
        <p:spPr>
          <a:xfrm>
            <a:off x="550307" y="1484784"/>
            <a:ext cx="8198158" cy="504056"/>
          </a:xfrm>
        </p:spPr>
        <p:txBody>
          <a:bodyPr>
            <a:noAutofit/>
          </a:bodyPr>
          <a:lstStyle/>
          <a:p>
            <a:r>
              <a:rPr lang="en-US" sz="2400" dirty="0" smtClean="0">
                <a:solidFill>
                  <a:schemeClr val="tx1">
                    <a:lumMod val="65000"/>
                    <a:lumOff val="35000"/>
                  </a:schemeClr>
                </a:solidFill>
                <a:latin typeface="Arial"/>
                <a:ea typeface="Geneva" charset="0"/>
                <a:cs typeface="Arial"/>
              </a:rPr>
              <a:t>Why do people ‘need’ a taught PG degree?</a:t>
            </a: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5644" y="3031153"/>
            <a:ext cx="7992888" cy="1631216"/>
          </a:xfrm>
          <a:prstGeom prst="rect">
            <a:avLst/>
          </a:prstGeom>
          <a:noFill/>
        </p:spPr>
        <p:txBody>
          <a:bodyPr wrap="square" rtlCol="0">
            <a:spAutoFit/>
          </a:bodyPr>
          <a:lstStyle/>
          <a:p>
            <a:pPr marL="800100" lvl="1" indent="-342900">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To access certain </a:t>
            </a:r>
            <a:r>
              <a:rPr lang="en-US" sz="2000" dirty="0">
                <a:solidFill>
                  <a:schemeClr val="tx1">
                    <a:lumMod val="65000"/>
                    <a:lumOff val="35000"/>
                  </a:schemeClr>
                </a:solidFill>
                <a:latin typeface="Arial"/>
                <a:ea typeface="Geneva" charset="0"/>
                <a:cs typeface="Arial"/>
              </a:rPr>
              <a:t>careers</a:t>
            </a:r>
          </a:p>
          <a:p>
            <a:pPr lvl="2"/>
            <a:r>
              <a:rPr lang="en-US" sz="1600" dirty="0">
                <a:solidFill>
                  <a:schemeClr val="tx1">
                    <a:lumMod val="65000"/>
                    <a:lumOff val="35000"/>
                  </a:schemeClr>
                </a:solidFill>
                <a:latin typeface="Arial"/>
                <a:ea typeface="Geneva" charset="0"/>
                <a:cs typeface="Arial"/>
              </a:rPr>
              <a:t>E.g. MA Humanitarianism and Conflict Response</a:t>
            </a:r>
          </a:p>
          <a:p>
            <a:pPr lvl="2"/>
            <a:r>
              <a:rPr lang="en-US" sz="1600" dirty="0">
                <a:solidFill>
                  <a:schemeClr val="tx1">
                    <a:lumMod val="65000"/>
                    <a:lumOff val="35000"/>
                  </a:schemeClr>
                </a:solidFill>
                <a:latin typeface="Arial"/>
                <a:ea typeface="Geneva" charset="0"/>
                <a:cs typeface="Arial"/>
              </a:rPr>
              <a:t>E.g. MA Art Gallery and Museum Studies</a:t>
            </a:r>
          </a:p>
          <a:p>
            <a:pPr lvl="2"/>
            <a:r>
              <a:rPr lang="en-US" sz="1600" dirty="0">
                <a:solidFill>
                  <a:schemeClr val="tx1">
                    <a:lumMod val="65000"/>
                    <a:lumOff val="35000"/>
                  </a:schemeClr>
                </a:solidFill>
                <a:latin typeface="Arial"/>
                <a:ea typeface="Geneva" charset="0"/>
                <a:cs typeface="Arial"/>
              </a:rPr>
              <a:t>E.g. MA Translation and Interpreting Studies</a:t>
            </a:r>
          </a:p>
          <a:p>
            <a:pPr lvl="2"/>
            <a:r>
              <a:rPr lang="en-US" sz="1600" dirty="0">
                <a:solidFill>
                  <a:schemeClr val="tx1">
                    <a:lumMod val="65000"/>
                    <a:lumOff val="35000"/>
                  </a:schemeClr>
                </a:solidFill>
                <a:latin typeface="Arial"/>
                <a:ea typeface="Geneva" charset="0"/>
                <a:cs typeface="Arial"/>
              </a:rPr>
              <a:t>E.g. certain engineering specialisms (even if you already have </a:t>
            </a:r>
            <a:r>
              <a:rPr lang="en-US" sz="1600" dirty="0" smtClean="0">
                <a:solidFill>
                  <a:schemeClr val="tx1">
                    <a:lumMod val="65000"/>
                    <a:lumOff val="35000"/>
                  </a:schemeClr>
                </a:solidFill>
                <a:latin typeface="Arial"/>
                <a:ea typeface="Geneva" charset="0"/>
                <a:cs typeface="Arial"/>
              </a:rPr>
              <a:t/>
            </a:r>
            <a:br>
              <a:rPr lang="en-US" sz="1600" dirty="0" smtClean="0">
                <a:solidFill>
                  <a:schemeClr val="tx1">
                    <a:lumMod val="65000"/>
                    <a:lumOff val="35000"/>
                  </a:schemeClr>
                </a:solidFill>
                <a:latin typeface="Arial"/>
                <a:ea typeface="Geneva" charset="0"/>
                <a:cs typeface="Arial"/>
              </a:rPr>
            </a:br>
            <a:r>
              <a:rPr lang="en-US" sz="1600" dirty="0" smtClean="0">
                <a:solidFill>
                  <a:schemeClr val="tx1">
                    <a:lumMod val="65000"/>
                    <a:lumOff val="35000"/>
                  </a:schemeClr>
                </a:solidFill>
                <a:latin typeface="Arial"/>
                <a:ea typeface="Geneva" charset="0"/>
                <a:cs typeface="Arial"/>
              </a:rPr>
              <a:t>an </a:t>
            </a:r>
            <a:r>
              <a:rPr lang="en-US" sz="1600" dirty="0">
                <a:solidFill>
                  <a:schemeClr val="tx1">
                    <a:lumMod val="65000"/>
                    <a:lumOff val="35000"/>
                  </a:schemeClr>
                </a:solidFill>
                <a:latin typeface="Arial"/>
                <a:ea typeface="Geneva" charset="0"/>
                <a:cs typeface="Arial"/>
              </a:rPr>
              <a:t>integrated master’s, MEng</a:t>
            </a:r>
            <a:r>
              <a:rPr lang="en-US" sz="1600" dirty="0" smtClean="0">
                <a:solidFill>
                  <a:schemeClr val="tx1">
                    <a:lumMod val="65000"/>
                    <a:lumOff val="35000"/>
                  </a:schemeClr>
                </a:solidFill>
                <a:latin typeface="Arial"/>
                <a:ea typeface="Geneva" charset="0"/>
                <a:cs typeface="Arial"/>
              </a:rPr>
              <a:t>)</a:t>
            </a:r>
            <a:endParaRPr lang="en-GB" dirty="0"/>
          </a:p>
        </p:txBody>
      </p:sp>
      <p:sp>
        <p:nvSpPr>
          <p:cNvPr id="7" name="TextBox 6"/>
          <p:cNvSpPr txBox="1"/>
          <p:nvPr/>
        </p:nvSpPr>
        <p:spPr>
          <a:xfrm>
            <a:off x="639726" y="4662369"/>
            <a:ext cx="7964724" cy="646331"/>
          </a:xfrm>
          <a:prstGeom prst="rect">
            <a:avLst/>
          </a:prstGeom>
          <a:noFill/>
        </p:spPr>
        <p:txBody>
          <a:bodyPr wrap="square" rtlCol="0">
            <a:spAutoFit/>
          </a:bodyPr>
          <a:lstStyle/>
          <a:p>
            <a:pPr marL="800100" lvl="1" indent="-342900">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To stand out in certain careers</a:t>
            </a:r>
            <a:endParaRPr lang="en-US" sz="2000" dirty="0">
              <a:solidFill>
                <a:schemeClr val="tx1">
                  <a:lumMod val="65000"/>
                  <a:lumOff val="35000"/>
                </a:schemeClr>
              </a:solidFill>
              <a:latin typeface="Arial"/>
              <a:ea typeface="Geneva" charset="0"/>
              <a:cs typeface="Arial"/>
            </a:endParaRPr>
          </a:p>
          <a:p>
            <a:pPr lvl="2"/>
            <a:r>
              <a:rPr lang="en-US" sz="1600" dirty="0">
                <a:solidFill>
                  <a:schemeClr val="tx1">
                    <a:lumMod val="65000"/>
                    <a:lumOff val="35000"/>
                  </a:schemeClr>
                </a:solidFill>
                <a:latin typeface="Arial"/>
                <a:ea typeface="Geneva" charset="0"/>
                <a:cs typeface="Arial"/>
              </a:rPr>
              <a:t>E.g. </a:t>
            </a:r>
            <a:r>
              <a:rPr lang="en-US" sz="1600" dirty="0" smtClean="0">
                <a:solidFill>
                  <a:schemeClr val="tx1">
                    <a:lumMod val="65000"/>
                    <a:lumOff val="35000"/>
                  </a:schemeClr>
                </a:solidFill>
                <a:latin typeface="Arial"/>
                <a:ea typeface="Geneva" charset="0"/>
                <a:cs typeface="Arial"/>
              </a:rPr>
              <a:t>LLM</a:t>
            </a:r>
            <a:endParaRPr lang="en-GB" dirty="0"/>
          </a:p>
        </p:txBody>
      </p:sp>
      <p:sp>
        <p:nvSpPr>
          <p:cNvPr id="3" name="TextBox 2"/>
          <p:cNvSpPr txBox="1"/>
          <p:nvPr/>
        </p:nvSpPr>
        <p:spPr>
          <a:xfrm>
            <a:off x="1064703" y="1973299"/>
            <a:ext cx="7416824" cy="1015663"/>
          </a:xfrm>
          <a:prstGeom prst="rect">
            <a:avLst/>
          </a:prstGeom>
          <a:noFill/>
        </p:spPr>
        <p:txBody>
          <a:bodyPr wrap="square" rtlCol="0">
            <a:spAutoFit/>
          </a:bodyPr>
          <a:lstStyle/>
          <a:p>
            <a:pPr marL="342900" lvl="1" indent="-342900">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To </a:t>
            </a:r>
            <a:r>
              <a:rPr lang="en-US" sz="2000" dirty="0">
                <a:solidFill>
                  <a:schemeClr val="tx1">
                    <a:lumMod val="65000"/>
                    <a:lumOff val="35000"/>
                  </a:schemeClr>
                </a:solidFill>
                <a:latin typeface="Arial"/>
                <a:ea typeface="Geneva" charset="0"/>
                <a:cs typeface="Arial"/>
              </a:rPr>
              <a:t>progress to doctoral research; need to ensure diversity in academia (esp. humanities, but also to make a competitive application in medical / life / biosciences</a:t>
            </a:r>
            <a:r>
              <a:rPr lang="en-US" sz="2000" dirty="0" smtClean="0">
                <a:solidFill>
                  <a:schemeClr val="tx1">
                    <a:lumMod val="65000"/>
                    <a:lumOff val="35000"/>
                  </a:schemeClr>
                </a:solidFill>
                <a:latin typeface="Arial"/>
                <a:ea typeface="Geneva" charset="0"/>
                <a:cs typeface="Arial"/>
              </a:rPr>
              <a:t>…)</a:t>
            </a:r>
            <a:endParaRPr lang="en-US" sz="2000" dirty="0">
              <a:solidFill>
                <a:schemeClr val="tx1">
                  <a:lumMod val="65000"/>
                  <a:lumOff val="35000"/>
                </a:schemeClr>
              </a:solidFill>
              <a:latin typeface="Arial"/>
              <a:ea typeface="Geneva" charset="0"/>
              <a:cs typeface="Arial"/>
            </a:endParaRPr>
          </a:p>
        </p:txBody>
      </p:sp>
      <p:sp>
        <p:nvSpPr>
          <p:cNvPr id="8" name="TextBox 7"/>
          <p:cNvSpPr txBox="1"/>
          <p:nvPr/>
        </p:nvSpPr>
        <p:spPr>
          <a:xfrm>
            <a:off x="647981" y="5308700"/>
            <a:ext cx="7964724" cy="707886"/>
          </a:xfrm>
          <a:prstGeom prst="rect">
            <a:avLst/>
          </a:prstGeom>
          <a:noFill/>
        </p:spPr>
        <p:txBody>
          <a:bodyPr wrap="square" rtlCol="0">
            <a:spAutoFit/>
          </a:bodyPr>
          <a:lstStyle/>
          <a:p>
            <a:pPr marL="800100" lvl="1" indent="-342900">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Simple love for the subject – learning for </a:t>
            </a:r>
            <a:r>
              <a:rPr lang="en-US" sz="2000" dirty="0" smtClean="0">
                <a:solidFill>
                  <a:schemeClr val="tx1">
                    <a:lumMod val="65000"/>
                    <a:lumOff val="35000"/>
                  </a:schemeClr>
                </a:solidFill>
                <a:latin typeface="Arial"/>
                <a:ea typeface="Geneva" charset="0"/>
                <a:cs typeface="Arial"/>
              </a:rPr>
              <a:t>learning’s</a:t>
            </a:r>
            <a:br>
              <a:rPr lang="en-US" sz="2000" dirty="0" smtClean="0">
                <a:solidFill>
                  <a:schemeClr val="tx1">
                    <a:lumMod val="65000"/>
                    <a:lumOff val="35000"/>
                  </a:schemeClr>
                </a:solidFill>
                <a:latin typeface="Arial"/>
                <a:ea typeface="Geneva" charset="0"/>
                <a:cs typeface="Arial"/>
              </a:rPr>
            </a:br>
            <a:r>
              <a:rPr lang="en-US" sz="2000" dirty="0" smtClean="0">
                <a:solidFill>
                  <a:schemeClr val="tx1">
                    <a:lumMod val="65000"/>
                    <a:lumOff val="35000"/>
                  </a:schemeClr>
                </a:solidFill>
                <a:latin typeface="Arial"/>
                <a:ea typeface="Geneva" charset="0"/>
                <a:cs typeface="Arial"/>
              </a:rPr>
              <a:t> </a:t>
            </a:r>
            <a:r>
              <a:rPr lang="en-US" sz="2000" dirty="0" smtClean="0">
                <a:solidFill>
                  <a:schemeClr val="tx1">
                    <a:lumMod val="65000"/>
                    <a:lumOff val="35000"/>
                  </a:schemeClr>
                </a:solidFill>
                <a:latin typeface="Arial"/>
                <a:ea typeface="Geneva" charset="0"/>
                <a:cs typeface="Arial"/>
              </a:rPr>
              <a:t>sake</a:t>
            </a:r>
            <a:endParaRPr lang="en-US" sz="2000" dirty="0">
              <a:solidFill>
                <a:schemeClr val="tx1">
                  <a:lumMod val="65000"/>
                  <a:lumOff val="35000"/>
                </a:schemeClr>
              </a:solidFill>
              <a:latin typeface="Arial"/>
              <a:ea typeface="Geneva" charset="0"/>
              <a:cs typeface="Arial"/>
            </a:endParaRPr>
          </a:p>
        </p:txBody>
      </p:sp>
      <p:sp>
        <p:nvSpPr>
          <p:cNvPr id="10" name="Content Placeholder 2"/>
          <p:cNvSpPr txBox="1">
            <a:spLocks/>
          </p:cNvSpPr>
          <p:nvPr/>
        </p:nvSpPr>
        <p:spPr>
          <a:xfrm>
            <a:off x="625644" y="5942922"/>
            <a:ext cx="8198158" cy="8263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srgbClr val="7030A0"/>
                </a:solidFill>
                <a:latin typeface="Arial"/>
                <a:ea typeface="Geneva" charset="0"/>
                <a:cs typeface="Arial"/>
              </a:rPr>
              <a:t>…all of which brings us to the need to widen </a:t>
            </a:r>
            <a:r>
              <a:rPr lang="en-US" sz="2000" b="1" dirty="0" smtClean="0">
                <a:solidFill>
                  <a:srgbClr val="7030A0"/>
                </a:solidFill>
                <a:latin typeface="Arial"/>
                <a:ea typeface="Geneva" charset="0"/>
                <a:cs typeface="Arial"/>
              </a:rPr>
              <a:t/>
            </a:r>
            <a:br>
              <a:rPr lang="en-US" sz="2000" b="1" dirty="0" smtClean="0">
                <a:solidFill>
                  <a:srgbClr val="7030A0"/>
                </a:solidFill>
                <a:latin typeface="Arial"/>
                <a:ea typeface="Geneva" charset="0"/>
                <a:cs typeface="Arial"/>
              </a:rPr>
            </a:br>
            <a:r>
              <a:rPr lang="en-US" sz="2000" b="1" dirty="0" smtClean="0">
                <a:solidFill>
                  <a:srgbClr val="7030A0"/>
                </a:solidFill>
                <a:latin typeface="Arial"/>
                <a:ea typeface="Geneva" charset="0"/>
                <a:cs typeface="Arial"/>
              </a:rPr>
              <a:t>participation </a:t>
            </a:r>
            <a:r>
              <a:rPr lang="en-US" sz="2000" b="1" dirty="0" smtClean="0">
                <a:solidFill>
                  <a:srgbClr val="7030A0"/>
                </a:solidFill>
                <a:latin typeface="Arial"/>
                <a:ea typeface="Geneva" charset="0"/>
                <a:cs typeface="Arial"/>
              </a:rPr>
              <a:t>in PGT</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711" t="41021" r="34757" b="42994"/>
          <a:stretch/>
        </p:blipFill>
        <p:spPr bwMode="auto">
          <a:xfrm>
            <a:off x="7328995" y="4833057"/>
            <a:ext cx="1749420" cy="187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715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762000"/>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WP in PGT: the national context</a:t>
            </a:r>
            <a:endParaRPr lang="en-GB" sz="3900" dirty="0" smtClean="0"/>
          </a:p>
        </p:txBody>
      </p:sp>
      <p:sp>
        <p:nvSpPr>
          <p:cNvPr id="5" name="Content Placeholder 2"/>
          <p:cNvSpPr>
            <a:spLocks noGrp="1"/>
          </p:cNvSpPr>
          <p:nvPr>
            <p:ph idx="1"/>
          </p:nvPr>
        </p:nvSpPr>
        <p:spPr>
          <a:xfrm>
            <a:off x="550307" y="1484784"/>
            <a:ext cx="7910125" cy="4464496"/>
          </a:xfrm>
        </p:spPr>
        <p:txBody>
          <a:bodyPr>
            <a:noAutofit/>
          </a:bodyPr>
          <a:lstStyle/>
          <a:p>
            <a:r>
              <a:rPr lang="en-US" sz="2400" dirty="0" smtClean="0">
                <a:solidFill>
                  <a:schemeClr val="tx1">
                    <a:lumMod val="65000"/>
                    <a:lumOff val="35000"/>
                  </a:schemeClr>
                </a:solidFill>
                <a:latin typeface="Arial"/>
                <a:ea typeface="Geneva" charset="0"/>
                <a:cs typeface="Arial"/>
              </a:rPr>
              <a:t>Are there gaps in progression to PGT?</a:t>
            </a:r>
          </a:p>
          <a:p>
            <a:endParaRPr lang="en-US" sz="24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Yes – notably among those whose home postcode during UG study is LPN (PQ 1&amp;2) and BAME students</a:t>
            </a: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UoM has among the lowest rates of progression to PG study in the Russell Group (not in scope, but food for thought)</a:t>
            </a: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413" t="41211" r="33386" b="45688"/>
          <a:stretch/>
        </p:blipFill>
        <p:spPr bwMode="auto">
          <a:xfrm>
            <a:off x="6923286" y="5013176"/>
            <a:ext cx="1940863" cy="158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256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762000"/>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WP in PGT: the national context</a:t>
            </a:r>
            <a:endParaRPr lang="en-GB" sz="3900" dirty="0" smtClean="0"/>
          </a:p>
        </p:txBody>
      </p:sp>
      <p:sp>
        <p:nvSpPr>
          <p:cNvPr id="5" name="Content Placeholder 2"/>
          <p:cNvSpPr>
            <a:spLocks noGrp="1"/>
          </p:cNvSpPr>
          <p:nvPr>
            <p:ph idx="1"/>
          </p:nvPr>
        </p:nvSpPr>
        <p:spPr>
          <a:xfrm>
            <a:off x="550307" y="1484784"/>
            <a:ext cx="7910125" cy="4464496"/>
          </a:xfrm>
        </p:spPr>
        <p:txBody>
          <a:bodyPr>
            <a:noAutofit/>
          </a:bodyPr>
          <a:lstStyle/>
          <a:p>
            <a:r>
              <a:rPr lang="en-US" sz="2400" dirty="0" smtClean="0">
                <a:solidFill>
                  <a:schemeClr val="tx1">
                    <a:lumMod val="65000"/>
                    <a:lumOff val="35000"/>
                  </a:schemeClr>
                </a:solidFill>
                <a:latin typeface="Arial"/>
                <a:ea typeface="Geneva" charset="0"/>
                <a:cs typeface="Arial"/>
              </a:rPr>
              <a:t>What are the barriers to progression to PGT study?</a:t>
            </a:r>
          </a:p>
          <a:p>
            <a:endParaRPr lang="en-US" sz="24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Knowledge / awareness of PG study</a:t>
            </a: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Financial (£9,500 minimum fee at UoM; PG loan is &lt; £10,609) Debt aversion? Funding gap?</a:t>
            </a: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Confidence / social capital (Am I confident I’ll be able to do it? Do I have family / friends who have gone on to PG study?)</a:t>
            </a: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r>
              <a:rPr lang="en-US" sz="2000" dirty="0" smtClean="0">
                <a:solidFill>
                  <a:schemeClr val="tx1">
                    <a:lumMod val="65000"/>
                    <a:lumOff val="35000"/>
                  </a:schemeClr>
                </a:solidFill>
                <a:latin typeface="Arial"/>
                <a:ea typeface="Geneva" charset="0"/>
                <a:cs typeface="Arial"/>
              </a:rPr>
              <a:t>On-course success – ‘difficulty in mastering key </a:t>
            </a:r>
            <a:r>
              <a:rPr lang="en-US" sz="2000" dirty="0" smtClean="0">
                <a:solidFill>
                  <a:schemeClr val="tx1">
                    <a:lumMod val="65000"/>
                    <a:lumOff val="35000"/>
                  </a:schemeClr>
                </a:solidFill>
                <a:latin typeface="Arial"/>
                <a:ea typeface="Geneva" charset="0"/>
                <a:cs typeface="Arial"/>
              </a:rPr>
              <a:t/>
            </a:r>
            <a:br>
              <a:rPr lang="en-US" sz="2000" dirty="0" smtClean="0">
                <a:solidFill>
                  <a:schemeClr val="tx1">
                    <a:lumMod val="65000"/>
                    <a:lumOff val="35000"/>
                  </a:schemeClr>
                </a:solidFill>
                <a:latin typeface="Arial"/>
                <a:ea typeface="Geneva" charset="0"/>
                <a:cs typeface="Arial"/>
              </a:rPr>
            </a:br>
            <a:r>
              <a:rPr lang="en-US" sz="2000" dirty="0" smtClean="0">
                <a:solidFill>
                  <a:schemeClr val="tx1">
                    <a:lumMod val="65000"/>
                    <a:lumOff val="35000"/>
                  </a:schemeClr>
                </a:solidFill>
                <a:latin typeface="Arial"/>
                <a:ea typeface="Geneva" charset="0"/>
                <a:cs typeface="Arial"/>
              </a:rPr>
              <a:t>skills </a:t>
            </a:r>
            <a:r>
              <a:rPr lang="en-US" sz="2000" dirty="0" smtClean="0">
                <a:solidFill>
                  <a:schemeClr val="tx1">
                    <a:lumMod val="65000"/>
                    <a:lumOff val="35000"/>
                  </a:schemeClr>
                </a:solidFill>
                <a:latin typeface="Arial"/>
                <a:ea typeface="Geneva" charset="0"/>
                <a:cs typeface="Arial"/>
              </a:rPr>
              <a:t>/ academic practices’</a:t>
            </a: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242" t="40644" r="33370" b="44395"/>
          <a:stretch/>
        </p:blipFill>
        <p:spPr bwMode="auto">
          <a:xfrm>
            <a:off x="6961801" y="4941168"/>
            <a:ext cx="2003079" cy="183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612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762000"/>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WP in PGT: the national context</a:t>
            </a:r>
            <a:endParaRPr lang="en-GB" sz="3900" dirty="0" smtClean="0"/>
          </a:p>
        </p:txBody>
      </p:sp>
      <p:sp>
        <p:nvSpPr>
          <p:cNvPr id="5" name="Content Placeholder 2"/>
          <p:cNvSpPr>
            <a:spLocks noGrp="1"/>
          </p:cNvSpPr>
          <p:nvPr>
            <p:ph idx="1"/>
          </p:nvPr>
        </p:nvSpPr>
        <p:spPr>
          <a:xfrm>
            <a:off x="550307" y="1484784"/>
            <a:ext cx="7910125" cy="4464496"/>
          </a:xfrm>
        </p:spPr>
        <p:txBody>
          <a:bodyPr>
            <a:noAutofit/>
          </a:bodyPr>
          <a:lstStyle/>
          <a:p>
            <a:r>
              <a:rPr lang="en-US" sz="2400" dirty="0" smtClean="0">
                <a:solidFill>
                  <a:schemeClr val="tx1">
                    <a:lumMod val="65000"/>
                    <a:lumOff val="35000"/>
                  </a:schemeClr>
                </a:solidFill>
                <a:latin typeface="Arial"/>
                <a:ea typeface="Geneva" charset="0"/>
                <a:cs typeface="Arial"/>
              </a:rPr>
              <a:t>In the past few years, the funding gap at postgrad level has been addressed to some extent.</a:t>
            </a:r>
          </a:p>
          <a:p>
            <a:endParaRPr lang="en-US" sz="2400" dirty="0">
              <a:solidFill>
                <a:schemeClr val="tx1">
                  <a:lumMod val="65000"/>
                  <a:lumOff val="35000"/>
                </a:schemeClr>
              </a:solidFill>
              <a:latin typeface="Arial"/>
              <a:ea typeface="Geneva" charset="0"/>
              <a:cs typeface="Arial"/>
            </a:endParaRPr>
          </a:p>
          <a:p>
            <a:r>
              <a:rPr lang="en-US" sz="2400" dirty="0" smtClean="0">
                <a:solidFill>
                  <a:schemeClr val="tx1">
                    <a:lumMod val="65000"/>
                    <a:lumOff val="35000"/>
                  </a:schemeClr>
                </a:solidFill>
                <a:latin typeface="Arial"/>
                <a:ea typeface="Geneva" charset="0"/>
                <a:cs typeface="Arial"/>
              </a:rPr>
              <a:t>Loan for master’s students – up to £10,609. </a:t>
            </a:r>
            <a:br>
              <a:rPr lang="en-US" sz="2400" dirty="0" smtClean="0">
                <a:solidFill>
                  <a:schemeClr val="tx1">
                    <a:lumMod val="65000"/>
                    <a:lumOff val="35000"/>
                  </a:schemeClr>
                </a:solidFill>
                <a:latin typeface="Arial"/>
                <a:ea typeface="Geneva" charset="0"/>
                <a:cs typeface="Arial"/>
              </a:rPr>
            </a:br>
            <a:r>
              <a:rPr lang="en-US" sz="2400" b="1" i="1" dirty="0" smtClean="0">
                <a:solidFill>
                  <a:schemeClr val="tx1">
                    <a:lumMod val="65000"/>
                    <a:lumOff val="35000"/>
                  </a:schemeClr>
                </a:solidFill>
                <a:latin typeface="Arial"/>
                <a:ea typeface="Geneva" charset="0"/>
                <a:cs typeface="Arial"/>
              </a:rPr>
              <a:t>BUT </a:t>
            </a:r>
            <a:r>
              <a:rPr lang="en-US" sz="2400" dirty="0" smtClean="0">
                <a:solidFill>
                  <a:schemeClr val="tx1">
                    <a:lumMod val="65000"/>
                    <a:lumOff val="35000"/>
                  </a:schemeClr>
                </a:solidFill>
                <a:latin typeface="Arial"/>
                <a:ea typeface="Geneva" charset="0"/>
                <a:cs typeface="Arial"/>
              </a:rPr>
              <a:t>estimated cost of living for postgrad students is £12,045 for the year…</a:t>
            </a:r>
          </a:p>
          <a:p>
            <a:endParaRPr lang="en-US" sz="2400" dirty="0">
              <a:solidFill>
                <a:schemeClr val="tx1">
                  <a:lumMod val="65000"/>
                  <a:lumOff val="35000"/>
                </a:schemeClr>
              </a:solidFill>
              <a:latin typeface="Arial"/>
              <a:ea typeface="Geneva" charset="0"/>
              <a:cs typeface="Arial"/>
            </a:endParaRPr>
          </a:p>
          <a:p>
            <a:r>
              <a:rPr lang="en-US" sz="2400" dirty="0" smtClean="0">
                <a:solidFill>
                  <a:schemeClr val="tx1">
                    <a:lumMod val="65000"/>
                    <a:lumOff val="35000"/>
                  </a:schemeClr>
                </a:solidFill>
                <a:latin typeface="Arial"/>
                <a:ea typeface="Geneva" charset="0"/>
                <a:cs typeface="Arial"/>
              </a:rPr>
              <a:t>Also, the master’s loan has to be paid back concurrently with the UG loan</a:t>
            </a: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710" t="39911" r="33573" b="43496"/>
          <a:stretch/>
        </p:blipFill>
        <p:spPr bwMode="auto">
          <a:xfrm>
            <a:off x="7524328" y="4869160"/>
            <a:ext cx="1481496" cy="161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208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5760640" cy="762000"/>
          </a:xfrm>
        </p:spPr>
        <p:txBody>
          <a:bodyPr>
            <a:normAutofit fontScale="90000"/>
          </a:bodyPr>
          <a:lstStyle/>
          <a:p>
            <a:pPr algn="l"/>
            <a:r>
              <a:rPr lang="en-GB" sz="3200" b="1" dirty="0" smtClean="0">
                <a:solidFill>
                  <a:schemeClr val="tx1">
                    <a:lumMod val="65000"/>
                    <a:lumOff val="35000"/>
                  </a:schemeClr>
                </a:solidFill>
                <a:latin typeface="Arial" pitchFamily="34" charset="0"/>
                <a:ea typeface="Geneva" pitchFamily="122" charset="-128"/>
                <a:cs typeface="+mn-cs"/>
              </a:rPr>
              <a:t>WP in PGT: the national context</a:t>
            </a:r>
            <a:endParaRPr lang="en-GB" sz="3900" dirty="0" smtClean="0"/>
          </a:p>
        </p:txBody>
      </p:sp>
      <p:sp>
        <p:nvSpPr>
          <p:cNvPr id="5" name="Content Placeholder 2"/>
          <p:cNvSpPr>
            <a:spLocks noGrp="1"/>
          </p:cNvSpPr>
          <p:nvPr>
            <p:ph idx="1"/>
          </p:nvPr>
        </p:nvSpPr>
        <p:spPr>
          <a:xfrm>
            <a:off x="550307" y="1484784"/>
            <a:ext cx="7910125" cy="4824536"/>
          </a:xfrm>
        </p:spPr>
        <p:txBody>
          <a:bodyPr>
            <a:noAutofit/>
          </a:bodyPr>
          <a:lstStyle/>
          <a:p>
            <a:r>
              <a:rPr lang="en-US" sz="2400" dirty="0" smtClean="0">
                <a:solidFill>
                  <a:schemeClr val="tx1">
                    <a:lumMod val="65000"/>
                    <a:lumOff val="35000"/>
                  </a:schemeClr>
                </a:solidFill>
                <a:latin typeface="Arial"/>
                <a:ea typeface="Geneva" charset="0"/>
                <a:cs typeface="Arial"/>
              </a:rPr>
              <a:t>But, fundamentally:</a:t>
            </a:r>
          </a:p>
          <a:p>
            <a:endParaRPr lang="en-US" sz="2400" dirty="0" smtClean="0">
              <a:solidFill>
                <a:schemeClr val="tx1">
                  <a:lumMod val="65000"/>
                  <a:lumOff val="35000"/>
                </a:schemeClr>
              </a:solidFill>
              <a:latin typeface="Arial"/>
              <a:ea typeface="Geneva" charset="0"/>
              <a:cs typeface="Arial"/>
            </a:endParaRPr>
          </a:p>
          <a:p>
            <a:pPr marL="0" indent="0">
              <a:buNone/>
            </a:pPr>
            <a:r>
              <a:rPr lang="en-US" b="1" dirty="0" smtClean="0">
                <a:solidFill>
                  <a:schemeClr val="tx1">
                    <a:lumMod val="65000"/>
                    <a:lumOff val="35000"/>
                  </a:schemeClr>
                </a:solidFill>
                <a:latin typeface="Arial"/>
                <a:ea typeface="Geneva" charset="0"/>
                <a:cs typeface="Arial"/>
              </a:rPr>
              <a:t>We don’t know much about WP in PGT.</a:t>
            </a:r>
          </a:p>
          <a:p>
            <a:pPr lvl="1">
              <a:buFont typeface="Wingdings" panose="05000000000000000000" pitchFamily="2" charset="2"/>
              <a:buChar char="q"/>
            </a:pPr>
            <a:r>
              <a:rPr lang="en-US" sz="2400" dirty="0" smtClean="0">
                <a:solidFill>
                  <a:schemeClr val="tx1">
                    <a:lumMod val="65000"/>
                    <a:lumOff val="35000"/>
                  </a:schemeClr>
                </a:solidFill>
                <a:latin typeface="Arial"/>
                <a:ea typeface="Geneva" charset="0"/>
                <a:cs typeface="Arial"/>
              </a:rPr>
              <a:t> Not </a:t>
            </a:r>
            <a:r>
              <a:rPr lang="en-US" sz="2400" dirty="0">
                <a:solidFill>
                  <a:schemeClr val="tx1">
                    <a:lumMod val="65000"/>
                    <a:lumOff val="35000"/>
                  </a:schemeClr>
                </a:solidFill>
                <a:latin typeface="Arial"/>
                <a:ea typeface="Geneva" charset="0"/>
                <a:cs typeface="Arial"/>
              </a:rPr>
              <a:t>part of </a:t>
            </a:r>
            <a:r>
              <a:rPr lang="en-US" sz="2400" dirty="0" smtClean="0">
                <a:solidFill>
                  <a:schemeClr val="tx1">
                    <a:lumMod val="65000"/>
                    <a:lumOff val="35000"/>
                  </a:schemeClr>
                </a:solidFill>
                <a:latin typeface="Arial"/>
                <a:ea typeface="Geneva" charset="0"/>
                <a:cs typeface="Arial"/>
              </a:rPr>
              <a:t>Access Agreements (though HEIs are encouraged to note PG outreach work)</a:t>
            </a:r>
          </a:p>
          <a:p>
            <a:pPr lvl="1">
              <a:buFont typeface="Wingdings" panose="05000000000000000000" pitchFamily="2" charset="2"/>
              <a:buChar char="q"/>
            </a:pPr>
            <a:r>
              <a:rPr lang="en-US" sz="2400" dirty="0" smtClean="0">
                <a:solidFill>
                  <a:schemeClr val="tx1">
                    <a:lumMod val="65000"/>
                    <a:lumOff val="35000"/>
                  </a:schemeClr>
                </a:solidFill>
                <a:latin typeface="Arial"/>
                <a:ea typeface="Geneva" charset="0"/>
                <a:cs typeface="Arial"/>
              </a:rPr>
              <a:t> Therefore, no link between outreach work and fee level (though this could change…TEF)</a:t>
            </a:r>
          </a:p>
          <a:p>
            <a:pPr marL="457200" lvl="1" indent="0">
              <a:buNone/>
            </a:pPr>
            <a:endParaRPr lang="en-US" sz="2400" dirty="0">
              <a:solidFill>
                <a:schemeClr val="tx1">
                  <a:lumMod val="65000"/>
                  <a:lumOff val="35000"/>
                </a:schemeClr>
              </a:solidFill>
              <a:latin typeface="Arial"/>
              <a:ea typeface="Geneva" charset="0"/>
              <a:cs typeface="Arial"/>
            </a:endParaRPr>
          </a:p>
          <a:p>
            <a:pPr marL="0" lvl="1" indent="0">
              <a:buNone/>
            </a:pPr>
            <a:r>
              <a:rPr lang="en-US" sz="2400" dirty="0" smtClean="0">
                <a:solidFill>
                  <a:schemeClr val="tx1">
                    <a:lumMod val="65000"/>
                    <a:lumOff val="35000"/>
                  </a:schemeClr>
                </a:solidFill>
                <a:latin typeface="Arial"/>
                <a:ea typeface="Geneva" charset="0"/>
                <a:cs typeface="Arial"/>
              </a:rPr>
              <a:t>“[Postgraduate study is] the new frontier in widening participation” – Alan Milburn, 2012, then ‘social </a:t>
            </a:r>
            <a:r>
              <a:rPr lang="en-US" sz="2400" dirty="0" smtClean="0">
                <a:solidFill>
                  <a:schemeClr val="tx1">
                    <a:lumMod val="65000"/>
                    <a:lumOff val="35000"/>
                  </a:schemeClr>
                </a:solidFill>
                <a:latin typeface="Arial"/>
                <a:ea typeface="Geneva" charset="0"/>
                <a:cs typeface="Arial"/>
              </a:rPr>
              <a:t/>
            </a:r>
            <a:br>
              <a:rPr lang="en-US" sz="2400" dirty="0" smtClean="0">
                <a:solidFill>
                  <a:schemeClr val="tx1">
                    <a:lumMod val="65000"/>
                    <a:lumOff val="35000"/>
                  </a:schemeClr>
                </a:solidFill>
                <a:latin typeface="Arial"/>
                <a:ea typeface="Geneva" charset="0"/>
                <a:cs typeface="Arial"/>
              </a:rPr>
            </a:br>
            <a:r>
              <a:rPr lang="en-US" sz="2400" dirty="0" smtClean="0">
                <a:solidFill>
                  <a:schemeClr val="tx1">
                    <a:lumMod val="65000"/>
                    <a:lumOff val="35000"/>
                  </a:schemeClr>
                </a:solidFill>
                <a:latin typeface="Arial"/>
                <a:ea typeface="Geneva" charset="0"/>
                <a:cs typeface="Arial"/>
              </a:rPr>
              <a:t>mobility </a:t>
            </a:r>
            <a:r>
              <a:rPr lang="en-US" sz="2400" dirty="0" smtClean="0">
                <a:solidFill>
                  <a:schemeClr val="tx1">
                    <a:lumMod val="65000"/>
                    <a:lumOff val="35000"/>
                  </a:schemeClr>
                </a:solidFill>
                <a:latin typeface="Arial"/>
                <a:ea typeface="Geneva" charset="0"/>
                <a:cs typeface="Arial"/>
              </a:rPr>
              <a:t>tsar’ advising the Con / LD coalition</a:t>
            </a:r>
            <a:endParaRPr lang="en-US" sz="2400" dirty="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a:p>
            <a:pPr lvl="1">
              <a:buFont typeface="Wingdings" panose="05000000000000000000" pitchFamily="2" charset="2"/>
              <a:buChar char="q"/>
            </a:pPr>
            <a:endParaRPr lang="en-US" sz="2000" dirty="0" smtClean="0">
              <a:solidFill>
                <a:schemeClr val="tx1">
                  <a:lumMod val="65000"/>
                  <a:lumOff val="35000"/>
                </a:schemeClr>
              </a:solidFill>
              <a:latin typeface="Arial"/>
              <a:ea typeface="Geneva" charset="0"/>
              <a:cs typeface="Arial"/>
            </a:endParaRP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422" t="41056" r="33453" b="45982"/>
          <a:stretch/>
        </p:blipFill>
        <p:spPr bwMode="auto">
          <a:xfrm>
            <a:off x="7524328" y="5301208"/>
            <a:ext cx="1400128" cy="114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246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43808" y="484188"/>
            <a:ext cx="4896544" cy="762000"/>
          </a:xfrm>
        </p:spPr>
        <p:txBody>
          <a:bodyPr>
            <a:normAutofit/>
          </a:bodyPr>
          <a:lstStyle/>
          <a:p>
            <a:pPr algn="l"/>
            <a:r>
              <a:rPr lang="en-GB" sz="3200" b="1" dirty="0" smtClean="0">
                <a:solidFill>
                  <a:schemeClr val="tx1">
                    <a:lumMod val="65000"/>
                    <a:lumOff val="35000"/>
                  </a:schemeClr>
                </a:solidFill>
                <a:latin typeface="Arial" pitchFamily="34" charset="0"/>
                <a:ea typeface="Geneva" pitchFamily="122" charset="-128"/>
                <a:cs typeface="+mn-cs"/>
              </a:rPr>
              <a:t>Context of the project</a:t>
            </a:r>
            <a:endParaRPr lang="en-GB" sz="3900" dirty="0" smtClean="0"/>
          </a:p>
        </p:txBody>
      </p:sp>
      <p:sp>
        <p:nvSpPr>
          <p:cNvPr id="5" name="Content Placeholder 2"/>
          <p:cNvSpPr>
            <a:spLocks noGrp="1"/>
          </p:cNvSpPr>
          <p:nvPr>
            <p:ph idx="1"/>
          </p:nvPr>
        </p:nvSpPr>
        <p:spPr>
          <a:xfrm>
            <a:off x="550307" y="1484784"/>
            <a:ext cx="8198158" cy="4896544"/>
          </a:xfrm>
        </p:spPr>
        <p:txBody>
          <a:bodyPr>
            <a:noAutofit/>
          </a:bodyPr>
          <a:lstStyle/>
          <a:p>
            <a:r>
              <a:rPr lang="en-US" sz="2400" dirty="0">
                <a:solidFill>
                  <a:schemeClr val="tx1">
                    <a:lumMod val="65000"/>
                    <a:lumOff val="35000"/>
                  </a:schemeClr>
                </a:solidFill>
                <a:latin typeface="Arial"/>
                <a:ea typeface="Geneva" charset="0"/>
                <a:cs typeface="Arial"/>
              </a:rPr>
              <a:t>A consortium of </a:t>
            </a:r>
            <a:r>
              <a:rPr lang="en-US" sz="2400" dirty="0" smtClean="0">
                <a:solidFill>
                  <a:schemeClr val="tx1">
                    <a:lumMod val="65000"/>
                    <a:lumOff val="35000"/>
                  </a:schemeClr>
                </a:solidFill>
                <a:latin typeface="Arial"/>
                <a:ea typeface="Geneva" charset="0"/>
                <a:cs typeface="Arial"/>
              </a:rPr>
              <a:t>five universities: Leeds </a:t>
            </a:r>
            <a:r>
              <a:rPr lang="en-US" sz="2400" dirty="0">
                <a:solidFill>
                  <a:schemeClr val="tx1">
                    <a:lumMod val="65000"/>
                    <a:lumOff val="35000"/>
                  </a:schemeClr>
                </a:solidFill>
                <a:latin typeface="Arial"/>
                <a:ea typeface="Geneva" charset="0"/>
                <a:cs typeface="Arial"/>
              </a:rPr>
              <a:t>(lead), Manchester, </a:t>
            </a:r>
            <a:r>
              <a:rPr lang="en-US" sz="2400" dirty="0" smtClean="0">
                <a:solidFill>
                  <a:schemeClr val="tx1">
                    <a:lumMod val="65000"/>
                    <a:lumOff val="35000"/>
                  </a:schemeClr>
                </a:solidFill>
                <a:latin typeface="Arial"/>
                <a:ea typeface="Geneva" charset="0"/>
                <a:cs typeface="Arial"/>
              </a:rPr>
              <a:t>Sheffield</a:t>
            </a:r>
            <a:r>
              <a:rPr lang="en-US" sz="2400" dirty="0">
                <a:solidFill>
                  <a:schemeClr val="tx1">
                    <a:lumMod val="65000"/>
                    <a:lumOff val="35000"/>
                  </a:schemeClr>
                </a:solidFill>
                <a:latin typeface="Arial"/>
                <a:ea typeface="Geneva" charset="0"/>
                <a:cs typeface="Arial"/>
              </a:rPr>
              <a:t>, York, </a:t>
            </a:r>
            <a:r>
              <a:rPr lang="en-US" sz="2400" dirty="0" smtClean="0">
                <a:solidFill>
                  <a:schemeClr val="tx1">
                    <a:lumMod val="65000"/>
                    <a:lumOff val="35000"/>
                  </a:schemeClr>
                </a:solidFill>
                <a:latin typeface="Arial"/>
                <a:ea typeface="Geneva" charset="0"/>
                <a:cs typeface="Arial"/>
              </a:rPr>
              <a:t>Warwick.</a:t>
            </a:r>
            <a:br>
              <a:rPr lang="en-US" sz="2400" dirty="0" smtClean="0">
                <a:solidFill>
                  <a:schemeClr val="tx1">
                    <a:lumMod val="65000"/>
                    <a:lumOff val="35000"/>
                  </a:schemeClr>
                </a:solidFill>
                <a:latin typeface="Arial"/>
                <a:ea typeface="Geneva" charset="0"/>
                <a:cs typeface="Arial"/>
              </a:rPr>
            </a:br>
            <a:endParaRPr lang="en-US" sz="1600" dirty="0">
              <a:solidFill>
                <a:schemeClr val="tx1">
                  <a:lumMod val="65000"/>
                  <a:lumOff val="35000"/>
                </a:schemeClr>
              </a:solidFill>
              <a:latin typeface="Arial"/>
              <a:ea typeface="Geneva" charset="0"/>
              <a:cs typeface="Arial"/>
            </a:endParaRPr>
          </a:p>
          <a:p>
            <a:r>
              <a:rPr lang="en-US" sz="2400" dirty="0">
                <a:solidFill>
                  <a:schemeClr val="tx1">
                    <a:lumMod val="65000"/>
                    <a:lumOff val="35000"/>
                  </a:schemeClr>
                </a:solidFill>
                <a:latin typeface="Arial"/>
                <a:ea typeface="Geneva" charset="0"/>
                <a:cs typeface="Arial"/>
              </a:rPr>
              <a:t>Previously collaborated on </a:t>
            </a:r>
            <a:r>
              <a:rPr lang="en-US" sz="2400" dirty="0" smtClean="0">
                <a:solidFill>
                  <a:schemeClr val="tx1">
                    <a:lumMod val="65000"/>
                    <a:lumOff val="35000"/>
                  </a:schemeClr>
                </a:solidFill>
                <a:latin typeface="Arial"/>
                <a:ea typeface="Geneva" charset="0"/>
                <a:cs typeface="Arial"/>
              </a:rPr>
              <a:t>a similar area of work</a:t>
            </a:r>
          </a:p>
          <a:p>
            <a:endParaRPr lang="en-US" sz="1600" dirty="0">
              <a:solidFill>
                <a:schemeClr val="tx1">
                  <a:lumMod val="65000"/>
                  <a:lumOff val="35000"/>
                </a:schemeClr>
              </a:solidFill>
              <a:latin typeface="Arial"/>
              <a:ea typeface="Geneva" charset="0"/>
              <a:cs typeface="Arial"/>
            </a:endParaRPr>
          </a:p>
          <a:p>
            <a:r>
              <a:rPr lang="en-US" sz="2400" dirty="0">
                <a:solidFill>
                  <a:schemeClr val="tx1">
                    <a:lumMod val="65000"/>
                    <a:lumOff val="35000"/>
                  </a:schemeClr>
                </a:solidFill>
                <a:latin typeface="Arial"/>
                <a:ea typeface="Geneva" charset="0"/>
                <a:cs typeface="Arial"/>
              </a:rPr>
              <a:t>Project involves the design and evaluation of interventions known to be successful in supporting progression to undergraduate </a:t>
            </a:r>
            <a:r>
              <a:rPr lang="en-US" sz="2400" dirty="0" smtClean="0">
                <a:solidFill>
                  <a:schemeClr val="tx1">
                    <a:lumMod val="65000"/>
                    <a:lumOff val="35000"/>
                  </a:schemeClr>
                </a:solidFill>
                <a:latin typeface="Arial"/>
                <a:ea typeface="Geneva" charset="0"/>
                <a:cs typeface="Arial"/>
              </a:rPr>
              <a:t>study</a:t>
            </a:r>
          </a:p>
          <a:p>
            <a:endParaRPr lang="en-US" sz="2400" dirty="0">
              <a:solidFill>
                <a:schemeClr val="tx1">
                  <a:lumMod val="65000"/>
                  <a:lumOff val="35000"/>
                </a:schemeClr>
              </a:solidFill>
              <a:latin typeface="Arial"/>
              <a:ea typeface="Geneva" charset="0"/>
              <a:cs typeface="Arial"/>
            </a:endParaRPr>
          </a:p>
          <a:p>
            <a:r>
              <a:rPr lang="en-US" sz="2400" dirty="0" smtClean="0">
                <a:solidFill>
                  <a:schemeClr val="tx1">
                    <a:lumMod val="65000"/>
                    <a:lumOff val="35000"/>
                  </a:schemeClr>
                </a:solidFill>
                <a:latin typeface="Arial"/>
                <a:ea typeface="Geneva" charset="0"/>
                <a:cs typeface="Arial"/>
              </a:rPr>
              <a:t>The reason for collaborating is to be able to </a:t>
            </a:r>
            <a:r>
              <a:rPr lang="en-US" sz="2400" dirty="0" smtClean="0">
                <a:solidFill>
                  <a:schemeClr val="tx1">
                    <a:lumMod val="65000"/>
                    <a:lumOff val="35000"/>
                  </a:schemeClr>
                </a:solidFill>
                <a:latin typeface="Arial"/>
                <a:ea typeface="Geneva" charset="0"/>
                <a:cs typeface="Arial"/>
              </a:rPr>
              <a:t/>
            </a:r>
            <a:br>
              <a:rPr lang="en-US" sz="2400" dirty="0" smtClean="0">
                <a:solidFill>
                  <a:schemeClr val="tx1">
                    <a:lumMod val="65000"/>
                    <a:lumOff val="35000"/>
                  </a:schemeClr>
                </a:solidFill>
                <a:latin typeface="Arial"/>
                <a:ea typeface="Geneva" charset="0"/>
                <a:cs typeface="Arial"/>
              </a:rPr>
            </a:br>
            <a:r>
              <a:rPr lang="en-US" sz="2400" dirty="0" smtClean="0">
                <a:solidFill>
                  <a:schemeClr val="tx1">
                    <a:lumMod val="65000"/>
                    <a:lumOff val="35000"/>
                  </a:schemeClr>
                </a:solidFill>
                <a:latin typeface="Arial"/>
                <a:ea typeface="Geneva" charset="0"/>
                <a:cs typeface="Arial"/>
              </a:rPr>
              <a:t>share </a:t>
            </a:r>
            <a:r>
              <a:rPr lang="en-US" sz="2400" dirty="0" smtClean="0">
                <a:solidFill>
                  <a:schemeClr val="tx1">
                    <a:lumMod val="65000"/>
                    <a:lumOff val="35000"/>
                  </a:schemeClr>
                </a:solidFill>
                <a:latin typeface="Arial"/>
                <a:ea typeface="Geneva" charset="0"/>
                <a:cs typeface="Arial"/>
              </a:rPr>
              <a:t>best practice, as well as data (&lt;10% </a:t>
            </a:r>
            <a:r>
              <a:rPr lang="en-US" sz="2400" dirty="0" smtClean="0">
                <a:solidFill>
                  <a:schemeClr val="tx1">
                    <a:lumMod val="65000"/>
                    <a:lumOff val="35000"/>
                  </a:schemeClr>
                </a:solidFill>
                <a:latin typeface="Arial"/>
                <a:ea typeface="Geneva" charset="0"/>
                <a:cs typeface="Arial"/>
              </a:rPr>
              <a:t/>
            </a:r>
            <a:br>
              <a:rPr lang="en-US" sz="2400" dirty="0" smtClean="0">
                <a:solidFill>
                  <a:schemeClr val="tx1">
                    <a:lumMod val="65000"/>
                    <a:lumOff val="35000"/>
                  </a:schemeClr>
                </a:solidFill>
                <a:latin typeface="Arial"/>
                <a:ea typeface="Geneva" charset="0"/>
                <a:cs typeface="Arial"/>
              </a:rPr>
            </a:br>
            <a:r>
              <a:rPr lang="en-US" sz="2400" dirty="0" smtClean="0">
                <a:solidFill>
                  <a:schemeClr val="tx1">
                    <a:lumMod val="65000"/>
                    <a:lumOff val="35000"/>
                  </a:schemeClr>
                </a:solidFill>
                <a:latin typeface="Arial"/>
                <a:ea typeface="Geneva" charset="0"/>
                <a:cs typeface="Arial"/>
              </a:rPr>
              <a:t>of </a:t>
            </a:r>
            <a:r>
              <a:rPr lang="en-US" sz="2400" dirty="0" smtClean="0">
                <a:solidFill>
                  <a:schemeClr val="tx1">
                    <a:lumMod val="65000"/>
                    <a:lumOff val="35000"/>
                  </a:schemeClr>
                </a:solidFill>
                <a:latin typeface="Arial"/>
                <a:ea typeface="Geneva" charset="0"/>
                <a:cs typeface="Arial"/>
              </a:rPr>
              <a:t>all PGTs nationally)</a:t>
            </a:r>
            <a:br>
              <a:rPr lang="en-US" sz="2400" dirty="0" smtClean="0">
                <a:solidFill>
                  <a:schemeClr val="tx1">
                    <a:lumMod val="65000"/>
                    <a:lumOff val="35000"/>
                  </a:schemeClr>
                </a:solidFill>
                <a:latin typeface="Arial"/>
                <a:ea typeface="Geneva" charset="0"/>
                <a:cs typeface="Arial"/>
              </a:rPr>
            </a:br>
            <a:endParaRPr lang="en-US" sz="1600" dirty="0">
              <a:solidFill>
                <a:schemeClr val="tx1">
                  <a:lumMod val="65000"/>
                  <a:lumOff val="35000"/>
                </a:schemeClr>
              </a:solidFill>
              <a:latin typeface="Arial"/>
              <a:ea typeface="Geneva" charset="0"/>
              <a:cs typeface="Arial"/>
            </a:endParaRPr>
          </a:p>
        </p:txBody>
      </p:sp>
      <p:pic>
        <p:nvPicPr>
          <p:cNvPr id="6" name="Picture 5" descr="TAB_col_white_backgrou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098" t="40221" r="37978" b="47064"/>
          <a:stretch/>
        </p:blipFill>
        <p:spPr bwMode="auto">
          <a:xfrm>
            <a:off x="7043968" y="5229200"/>
            <a:ext cx="1633679" cy="13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660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1464</Words>
  <Application>Microsoft Office PowerPoint</Application>
  <PresentationFormat>On-screen Show (4:3)</PresentationFormat>
  <Paragraphs>173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What is meant by postgraduate study?</vt:lpstr>
      <vt:lpstr>What is meant by postgraduate taught (master’s) study?</vt:lpstr>
      <vt:lpstr>WP in PGT: the national context</vt:lpstr>
      <vt:lpstr>WP in PGT: the national context</vt:lpstr>
      <vt:lpstr>WP in PGT: the national context</vt:lpstr>
      <vt:lpstr>WP in PGT: the national context</vt:lpstr>
      <vt:lpstr>WP in PGT: the national context</vt:lpstr>
      <vt:lpstr>Context of the project</vt:lpstr>
      <vt:lpstr>The project</vt:lpstr>
      <vt:lpstr>So far: Strand 1 </vt:lpstr>
      <vt:lpstr>So far: Strand 1</vt:lpstr>
      <vt:lpstr>Ongoing: Strand 2</vt:lpstr>
      <vt:lpstr>Next year: revamped Strand 1</vt:lpstr>
      <vt:lpstr>Learning points so far</vt:lpstr>
      <vt:lpstr>Benefits from project</vt:lpstr>
      <vt:lpstr>Any questions?</vt:lpstr>
    </vt:vector>
  </TitlesOfParts>
  <Company>University of Sheffield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Ad1rjhx</dc:creator>
  <cp:lastModifiedBy>Felicity Wicks</cp:lastModifiedBy>
  <cp:revision>61</cp:revision>
  <dcterms:created xsi:type="dcterms:W3CDTF">2013-12-02T09:36:10Z</dcterms:created>
  <dcterms:modified xsi:type="dcterms:W3CDTF">2018-05-03T15:45:30Z</dcterms:modified>
</cp:coreProperties>
</file>