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1.xml" ContentType="application/vnd.openxmlformats-officedocument.presentationml.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7"/>
  </p:notesMasterIdLst>
  <p:sldIdLst>
    <p:sldId id="317" r:id="rId5"/>
    <p:sldId id="258" r:id="rId6"/>
    <p:sldId id="261" r:id="rId7"/>
    <p:sldId id="262" r:id="rId8"/>
    <p:sldId id="263" r:id="rId9"/>
    <p:sldId id="264" r:id="rId10"/>
    <p:sldId id="316" r:id="rId11"/>
    <p:sldId id="265" r:id="rId12"/>
    <p:sldId id="266" r:id="rId13"/>
    <p:sldId id="319" r:id="rId14"/>
    <p:sldId id="267" r:id="rId15"/>
    <p:sldId id="318" r:id="rId16"/>
    <p:sldId id="269" r:id="rId17"/>
    <p:sldId id="270" r:id="rId18"/>
    <p:sldId id="271" r:id="rId19"/>
    <p:sldId id="272" r:id="rId20"/>
    <p:sldId id="354" r:id="rId21"/>
    <p:sldId id="410" r:id="rId22"/>
    <p:sldId id="411" r:id="rId23"/>
    <p:sldId id="412" r:id="rId24"/>
    <p:sldId id="311" r:id="rId25"/>
    <p:sldId id="322" r:id="rId26"/>
    <p:sldId id="323" r:id="rId27"/>
    <p:sldId id="413" r:id="rId28"/>
    <p:sldId id="324" r:id="rId29"/>
    <p:sldId id="320" r:id="rId30"/>
    <p:sldId id="275" r:id="rId31"/>
    <p:sldId id="414" r:id="rId32"/>
    <p:sldId id="415" r:id="rId33"/>
    <p:sldId id="327" r:id="rId34"/>
    <p:sldId id="416" r:id="rId35"/>
    <p:sldId id="326" r:id="rId36"/>
    <p:sldId id="278" r:id="rId37"/>
    <p:sldId id="417" r:id="rId38"/>
    <p:sldId id="418" r:id="rId39"/>
    <p:sldId id="425" r:id="rId40"/>
    <p:sldId id="419" r:id="rId41"/>
    <p:sldId id="420" r:id="rId42"/>
    <p:sldId id="421" r:id="rId43"/>
    <p:sldId id="422" r:id="rId44"/>
    <p:sldId id="423" r:id="rId45"/>
    <p:sldId id="292" r:id="rId46"/>
    <p:sldId id="293" r:id="rId47"/>
    <p:sldId id="424" r:id="rId48"/>
    <p:sldId id="405" r:id="rId49"/>
    <p:sldId id="426" r:id="rId50"/>
    <p:sldId id="299" r:id="rId51"/>
    <p:sldId id="427" r:id="rId52"/>
    <p:sldId id="428" r:id="rId53"/>
    <p:sldId id="314" r:id="rId54"/>
    <p:sldId id="297" r:id="rId55"/>
    <p:sldId id="298" r:id="rId56"/>
    <p:sldId id="429" r:id="rId57"/>
    <p:sldId id="310" r:id="rId58"/>
    <p:sldId id="430" r:id="rId59"/>
    <p:sldId id="301" r:id="rId60"/>
    <p:sldId id="315" r:id="rId61"/>
    <p:sldId id="300" r:id="rId62"/>
    <p:sldId id="302" r:id="rId63"/>
    <p:sldId id="306" r:id="rId64"/>
    <p:sldId id="431" r:id="rId65"/>
    <p:sldId id="307"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berry" initials="kb"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a:srgbClr val="5122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6"/>
    <p:restoredTop sz="94611"/>
  </p:normalViewPr>
  <p:slideViewPr>
    <p:cSldViewPr snapToGrid="0" snapToObjects="1">
      <p:cViewPr varScale="1">
        <p:scale>
          <a:sx n="78" d="100"/>
          <a:sy n="78" d="100"/>
        </p:scale>
        <p:origin x="706"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28T12:44:27.747" idx="12">
    <p:pos x="10" y="10"/>
    <p:text>found this slide hard to follow. Let's discuss how we might simply it</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pt>
    <dgm:pt modelId="{37B372C2-861A-0948-9CA6-0E65D0CB5FFB}">
      <dgm:prSet phldrT="[Text]" custT="1"/>
      <dgm:spPr>
        <a:solidFill>
          <a:srgbClr val="512275"/>
        </a:solidFill>
      </dgm:spPr>
      <dgm:t>
        <a:bodyPr/>
        <a:lstStyle/>
        <a:p>
          <a:r>
            <a:rPr lang="en-US" sz="2400" dirty="0"/>
            <a:t>I am a failure</a:t>
          </a:r>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8388CF0-2FC0-7D4C-89C8-AFDB319950A2}">
      <dgm:prSet phldrT="[Text]" custT="1"/>
      <dgm:spPr>
        <a:solidFill>
          <a:srgbClr val="512275"/>
        </a:solidFill>
      </dgm:spPr>
      <dgm:t>
        <a:bodyPr/>
        <a:lstStyle/>
        <a:p>
          <a:r>
            <a:rPr lang="en-US" sz="2400" dirty="0"/>
            <a:t>I am worthless</a:t>
          </a:r>
        </a:p>
      </dgm:t>
    </dgm:pt>
    <dgm:pt modelId="{C5D326A8-6460-C14D-A82B-3069994A18E4}" type="parTrans" cxnId="{D6013F28-8F9A-A845-A60D-ECCE21CD8778}">
      <dgm:prSet/>
      <dgm:spPr/>
      <dgm:t>
        <a:bodyPr/>
        <a:lstStyle/>
        <a:p>
          <a:endParaRPr lang="en-US"/>
        </a:p>
      </dgm:t>
    </dgm:pt>
    <dgm:pt modelId="{3711E863-DAD4-D94E-B448-E02DF7CF449F}" type="sibTrans" cxnId="{D6013F28-8F9A-A845-A60D-ECCE21CD8778}">
      <dgm:prSet/>
      <dgm:spPr/>
      <dgm:t>
        <a:bodyPr/>
        <a:lstStyle/>
        <a:p>
          <a:endParaRPr lang="en-US"/>
        </a:p>
      </dgm:t>
    </dgm:pt>
    <dgm:pt modelId="{EF2E0D45-D3BC-1540-8275-10B5DB88AA5C}">
      <dgm:prSet phldrT="[Text]" custT="1"/>
      <dgm:spPr>
        <a:solidFill>
          <a:srgbClr val="512275"/>
        </a:solidFill>
      </dgm:spPr>
      <dgm:t>
        <a:bodyPr/>
        <a:lstStyle/>
        <a:p>
          <a:r>
            <a:rPr lang="en-US" sz="2600" dirty="0"/>
            <a:t>It is my fault</a:t>
          </a:r>
        </a:p>
      </dgm:t>
    </dgm:pt>
    <dgm:pt modelId="{E71E28C0-A6F5-8D45-BABC-8F1550D2A369}" type="parTrans" cxnId="{563605DB-A555-4F42-B3B7-64E4F312EB2D}">
      <dgm:prSet/>
      <dgm:spPr/>
      <dgm:t>
        <a:bodyPr/>
        <a:lstStyle/>
        <a:p>
          <a:endParaRPr lang="en-US"/>
        </a:p>
      </dgm:t>
    </dgm:pt>
    <dgm:pt modelId="{EED53C3D-7154-A24E-B627-191BE83F828D}" type="sibTrans" cxnId="{563605DB-A555-4F42-B3B7-64E4F312EB2D}">
      <dgm:prSet/>
      <dgm:spPr/>
      <dgm:t>
        <a:bodyPr/>
        <a:lstStyle/>
        <a:p>
          <a:endParaRPr lang="en-US"/>
        </a:p>
      </dgm:t>
    </dgm:pt>
    <dgm:pt modelId="{0AF00324-9389-344E-8A50-A717735A38E8}">
      <dgm:prSet phldrT="[Text]" custT="1"/>
      <dgm:spPr>
        <a:solidFill>
          <a:srgbClr val="512275"/>
        </a:solidFill>
      </dgm:spPr>
      <dgm:t>
        <a:bodyPr/>
        <a:lstStyle/>
        <a:p>
          <a:r>
            <a:rPr lang="en-US" sz="2400" dirty="0"/>
            <a:t>I can’t do anything right</a:t>
          </a:r>
        </a:p>
      </dgm:t>
    </dgm:pt>
    <dgm:pt modelId="{B0847366-7923-D74C-B52A-0E5F0226B43A}" type="parTrans" cxnId="{2821F8B9-3B8B-EC40-BB54-FA2AAE08E848}">
      <dgm:prSet/>
      <dgm:spPr/>
      <dgm:t>
        <a:bodyPr/>
        <a:lstStyle/>
        <a:p>
          <a:endParaRPr lang="en-US"/>
        </a:p>
      </dgm:t>
    </dgm:pt>
    <dgm:pt modelId="{1CEA70A2-DFA3-8B49-A831-51D718F20B7C}" type="sibTrans" cxnId="{2821F8B9-3B8B-EC40-BB54-FA2AAE08E848}">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4" custLinFactX="200000" custLinFactNeighborX="217994" custLinFactNeighborY="-61"/>
      <dgm:spPr>
        <a:noFill/>
        <a:ln w="76200">
          <a:solidFill>
            <a:srgbClr val="512275"/>
          </a:solidFill>
        </a:ln>
      </dgm:spPr>
    </dgm:pt>
    <dgm:pt modelId="{91DF4548-64D5-2043-95AA-7625C9677A2D}" type="pres">
      <dgm:prSet presAssocID="{37B372C2-861A-0948-9CA6-0E65D0CB5FFB}" presName="txShp" presStyleLbl="node1" presStyleIdx="0" presStyleCnt="4" custScaleX="109536" custLinFactNeighborX="-10425" custLinFactNeighborY="-678">
        <dgm:presLayoutVars>
          <dgm:bulletEnabled val="1"/>
        </dgm:presLayoutVars>
      </dgm:prSet>
      <dgm:spPr/>
    </dgm:pt>
    <dgm:pt modelId="{9D1A9A5B-CB62-714D-8776-DF8FD58EC6BC}" type="pres">
      <dgm:prSet presAssocID="{F07A0C1B-BE66-D644-8648-4BB6402F3909}" presName="spacing" presStyleCnt="0"/>
      <dgm:spPr/>
    </dgm:pt>
    <dgm:pt modelId="{4FBF6E79-4DBA-434B-8BEF-1169221B398D}" type="pres">
      <dgm:prSet presAssocID="{98388CF0-2FC0-7D4C-89C8-AFDB319950A2}" presName="composite" presStyleCnt="0"/>
      <dgm:spPr/>
    </dgm:pt>
    <dgm:pt modelId="{C5581E9B-68B4-C444-9D20-0F9E6E7C50BE}" type="pres">
      <dgm:prSet presAssocID="{98388CF0-2FC0-7D4C-89C8-AFDB319950A2}" presName="imgShp" presStyleLbl="fgImgPlace1" presStyleIdx="1" presStyleCnt="4" custLinFactX="200000" custLinFactNeighborX="219426" custLinFactNeighborY="6919"/>
      <dgm:spPr>
        <a:noFill/>
        <a:ln w="76200">
          <a:solidFill>
            <a:srgbClr val="512275"/>
          </a:solidFill>
        </a:ln>
      </dgm:spPr>
    </dgm:pt>
    <dgm:pt modelId="{9865D78E-603D-2C48-A0BD-5CA658E2E3DE}" type="pres">
      <dgm:prSet presAssocID="{98388CF0-2FC0-7D4C-89C8-AFDB319950A2}" presName="txShp" presStyleLbl="node1" presStyleIdx="1" presStyleCnt="4" custScaleX="111738" custLinFactNeighborX="-10425" custLinFactNeighborY="-678">
        <dgm:presLayoutVars>
          <dgm:bulletEnabled val="1"/>
        </dgm:presLayoutVars>
      </dgm:prSet>
      <dgm:spPr/>
    </dgm:pt>
    <dgm:pt modelId="{242D2082-C3AD-154D-86F8-8C374EE145AF}" type="pres">
      <dgm:prSet presAssocID="{3711E863-DAD4-D94E-B448-E02DF7CF449F}" presName="spacing" presStyleCnt="0"/>
      <dgm:spPr/>
    </dgm:pt>
    <dgm:pt modelId="{A9A52EA2-6DEE-F54A-8128-D586A7AB58DD}" type="pres">
      <dgm:prSet presAssocID="{EF2E0D45-D3BC-1540-8275-10B5DB88AA5C}" presName="composite" presStyleCnt="0"/>
      <dgm:spPr/>
    </dgm:pt>
    <dgm:pt modelId="{EC70A4E9-C32B-6946-9D17-920F6CBCBD0D}" type="pres">
      <dgm:prSet presAssocID="{EF2E0D45-D3BC-1540-8275-10B5DB88AA5C}" presName="imgShp" presStyleLbl="fgImgPlace1" presStyleIdx="2" presStyleCnt="4" custLinFactX="200000" custLinFactNeighborX="225530" custLinFactNeighborY="2654"/>
      <dgm:spPr>
        <a:noFill/>
        <a:ln w="76200">
          <a:solidFill>
            <a:srgbClr val="512275"/>
          </a:solidFill>
        </a:ln>
      </dgm:spPr>
    </dgm:pt>
    <dgm:pt modelId="{45903F6E-FE25-D24C-8298-56D5BEFD8FA1}" type="pres">
      <dgm:prSet presAssocID="{EF2E0D45-D3BC-1540-8275-10B5DB88AA5C}" presName="txShp" presStyleLbl="node1" presStyleIdx="2" presStyleCnt="4" custScaleX="114389" custLinFactNeighborX="-10425" custLinFactNeighborY="-678">
        <dgm:presLayoutVars>
          <dgm:bulletEnabled val="1"/>
        </dgm:presLayoutVars>
      </dgm:prSet>
      <dgm:spPr/>
    </dgm:pt>
    <dgm:pt modelId="{D8094422-B23E-4B4F-8612-660E5649191C}" type="pres">
      <dgm:prSet presAssocID="{EED53C3D-7154-A24E-B627-191BE83F828D}" presName="spacing" presStyleCnt="0"/>
      <dgm:spPr/>
    </dgm:pt>
    <dgm:pt modelId="{A8666916-DFC1-D743-B144-1C43B05322F5}" type="pres">
      <dgm:prSet presAssocID="{0AF00324-9389-344E-8A50-A717735A38E8}" presName="composite" presStyleCnt="0"/>
      <dgm:spPr/>
    </dgm:pt>
    <dgm:pt modelId="{A1F0B8D6-49C8-0840-8B72-5D6D321CB849}" type="pres">
      <dgm:prSet presAssocID="{0AF00324-9389-344E-8A50-A717735A38E8}" presName="imgShp" presStyleLbl="fgImgPlace1" presStyleIdx="3" presStyleCnt="4" custLinFactX="200000" custLinFactNeighborX="223194" custLinFactNeighborY="61"/>
      <dgm:spPr>
        <a:noFill/>
        <a:ln w="76200">
          <a:solidFill>
            <a:srgbClr val="512275"/>
          </a:solidFill>
        </a:ln>
      </dgm:spPr>
    </dgm:pt>
    <dgm:pt modelId="{BB252EBB-D78D-7041-9533-2AB78BAEABDF}" type="pres">
      <dgm:prSet presAssocID="{0AF00324-9389-344E-8A50-A717735A38E8}" presName="txShp" presStyleLbl="node1" presStyleIdx="3" presStyleCnt="4" custScaleX="113980" custLinFactNeighborX="-10425" custLinFactNeighborY="-678">
        <dgm:presLayoutVars>
          <dgm:bulletEnabled val="1"/>
        </dgm:presLayoutVars>
      </dgm:prSet>
      <dgm:spPr/>
    </dgm:pt>
  </dgm:ptLst>
  <dgm:cxnLst>
    <dgm:cxn modelId="{83BC530C-8E94-FB41-8E12-353291E2E6D8}" type="presOf" srcId="{37B372C2-861A-0948-9CA6-0E65D0CB5FFB}" destId="{91DF4548-64D5-2043-95AA-7625C9677A2D}" srcOrd="0" destOrd="0" presId="urn:microsoft.com/office/officeart/2005/8/layout/vList3"/>
    <dgm:cxn modelId="{71C0E11B-8C92-994A-89CC-ECA6589657C1}" type="presOf" srcId="{0AF00324-9389-344E-8A50-A717735A38E8}" destId="{BB252EBB-D78D-7041-9533-2AB78BAEABDF}" srcOrd="0" destOrd="0" presId="urn:microsoft.com/office/officeart/2005/8/layout/vList3"/>
    <dgm:cxn modelId="{3EDBF61B-D8F8-F544-BA0B-0FF9F1E42FC4}" type="presOf" srcId="{98388CF0-2FC0-7D4C-89C8-AFDB319950A2}" destId="{9865D78E-603D-2C48-A0BD-5CA658E2E3DE}" srcOrd="0" destOrd="0" presId="urn:microsoft.com/office/officeart/2005/8/layout/vList3"/>
    <dgm:cxn modelId="{D6013F28-8F9A-A845-A60D-ECCE21CD8778}" srcId="{AFB24726-CFCD-F141-8F74-AD107E1C9534}" destId="{98388CF0-2FC0-7D4C-89C8-AFDB319950A2}" srcOrd="1" destOrd="0" parTransId="{C5D326A8-6460-C14D-A82B-3069994A18E4}" sibTransId="{3711E863-DAD4-D94E-B448-E02DF7CF449F}"/>
    <dgm:cxn modelId="{F16362B7-F07A-6646-BB59-EDE79113DE8F}" srcId="{AFB24726-CFCD-F141-8F74-AD107E1C9534}" destId="{37B372C2-861A-0948-9CA6-0E65D0CB5FFB}" srcOrd="0" destOrd="0" parTransId="{B3766254-213A-A544-BCEB-D57BF72E098B}" sibTransId="{F07A0C1B-BE66-D644-8648-4BB6402F3909}"/>
    <dgm:cxn modelId="{2821F8B9-3B8B-EC40-BB54-FA2AAE08E848}" srcId="{AFB24726-CFCD-F141-8F74-AD107E1C9534}" destId="{0AF00324-9389-344E-8A50-A717735A38E8}" srcOrd="3" destOrd="0" parTransId="{B0847366-7923-D74C-B52A-0E5F0226B43A}" sibTransId="{1CEA70A2-DFA3-8B49-A831-51D718F20B7C}"/>
    <dgm:cxn modelId="{2A650EC2-3324-554D-A2FF-B67EA70F4FC9}" type="presOf" srcId="{AFB24726-CFCD-F141-8F74-AD107E1C9534}" destId="{358E7740-EA74-5947-968F-EAC0EEE6E935}" srcOrd="0" destOrd="0" presId="urn:microsoft.com/office/officeart/2005/8/layout/vList3"/>
    <dgm:cxn modelId="{7BCD4FD0-79D2-9B47-88CE-31201182DCBD}" type="presOf" srcId="{EF2E0D45-D3BC-1540-8275-10B5DB88AA5C}" destId="{45903F6E-FE25-D24C-8298-56D5BEFD8FA1}" srcOrd="0" destOrd="0" presId="urn:microsoft.com/office/officeart/2005/8/layout/vList3"/>
    <dgm:cxn modelId="{563605DB-A555-4F42-B3B7-64E4F312EB2D}" srcId="{AFB24726-CFCD-F141-8F74-AD107E1C9534}" destId="{EF2E0D45-D3BC-1540-8275-10B5DB88AA5C}" srcOrd="2" destOrd="0" parTransId="{E71E28C0-A6F5-8D45-BABC-8F1550D2A369}" sibTransId="{EED53C3D-7154-A24E-B627-191BE83F828D}"/>
    <dgm:cxn modelId="{94130AC8-628D-3E41-B80C-81AF5554A192}" type="presParOf" srcId="{358E7740-EA74-5947-968F-EAC0EEE6E935}" destId="{6234CBC3-5BB3-A346-A994-E21C0FE1ED48}" srcOrd="0" destOrd="0" presId="urn:microsoft.com/office/officeart/2005/8/layout/vList3"/>
    <dgm:cxn modelId="{F1732B22-3CA9-6D43-A877-1D441D1BA652}" type="presParOf" srcId="{6234CBC3-5BB3-A346-A994-E21C0FE1ED48}" destId="{74087472-4B58-1049-BA41-D8BE6B8F4EDD}" srcOrd="0" destOrd="0" presId="urn:microsoft.com/office/officeart/2005/8/layout/vList3"/>
    <dgm:cxn modelId="{27D750BA-5DC9-4046-B513-E065D109386D}" type="presParOf" srcId="{6234CBC3-5BB3-A346-A994-E21C0FE1ED48}" destId="{91DF4548-64D5-2043-95AA-7625C9677A2D}" srcOrd="1" destOrd="0" presId="urn:microsoft.com/office/officeart/2005/8/layout/vList3"/>
    <dgm:cxn modelId="{0FF9EBB1-157C-C74B-BA63-F4EAE5D4C3C2}" type="presParOf" srcId="{358E7740-EA74-5947-968F-EAC0EEE6E935}" destId="{9D1A9A5B-CB62-714D-8776-DF8FD58EC6BC}" srcOrd="1" destOrd="0" presId="urn:microsoft.com/office/officeart/2005/8/layout/vList3"/>
    <dgm:cxn modelId="{75055247-CFB5-BA4C-83A9-317849EB4740}" type="presParOf" srcId="{358E7740-EA74-5947-968F-EAC0EEE6E935}" destId="{4FBF6E79-4DBA-434B-8BEF-1169221B398D}" srcOrd="2" destOrd="0" presId="urn:microsoft.com/office/officeart/2005/8/layout/vList3"/>
    <dgm:cxn modelId="{86341C4B-7F05-914D-B605-07A709CE284F}" type="presParOf" srcId="{4FBF6E79-4DBA-434B-8BEF-1169221B398D}" destId="{C5581E9B-68B4-C444-9D20-0F9E6E7C50BE}" srcOrd="0" destOrd="0" presId="urn:microsoft.com/office/officeart/2005/8/layout/vList3"/>
    <dgm:cxn modelId="{92901E41-D84A-754F-98D6-AFDFC8283FC0}" type="presParOf" srcId="{4FBF6E79-4DBA-434B-8BEF-1169221B398D}" destId="{9865D78E-603D-2C48-A0BD-5CA658E2E3DE}" srcOrd="1" destOrd="0" presId="urn:microsoft.com/office/officeart/2005/8/layout/vList3"/>
    <dgm:cxn modelId="{233C7768-5B9A-0446-95BF-3181E01787B9}" type="presParOf" srcId="{358E7740-EA74-5947-968F-EAC0EEE6E935}" destId="{242D2082-C3AD-154D-86F8-8C374EE145AF}" srcOrd="3" destOrd="0" presId="urn:microsoft.com/office/officeart/2005/8/layout/vList3"/>
    <dgm:cxn modelId="{BC9703D9-5CA2-5646-A1FF-3061368C9A3F}" type="presParOf" srcId="{358E7740-EA74-5947-968F-EAC0EEE6E935}" destId="{A9A52EA2-6DEE-F54A-8128-D586A7AB58DD}" srcOrd="4" destOrd="0" presId="urn:microsoft.com/office/officeart/2005/8/layout/vList3"/>
    <dgm:cxn modelId="{5C6E7A86-8969-E74B-8CAA-C887C5E14866}" type="presParOf" srcId="{A9A52EA2-6DEE-F54A-8128-D586A7AB58DD}" destId="{EC70A4E9-C32B-6946-9D17-920F6CBCBD0D}" srcOrd="0" destOrd="0" presId="urn:microsoft.com/office/officeart/2005/8/layout/vList3"/>
    <dgm:cxn modelId="{C113148A-EB8D-6F4D-A4FA-D4DB05BCB82B}" type="presParOf" srcId="{A9A52EA2-6DEE-F54A-8128-D586A7AB58DD}" destId="{45903F6E-FE25-D24C-8298-56D5BEFD8FA1}" srcOrd="1" destOrd="0" presId="urn:microsoft.com/office/officeart/2005/8/layout/vList3"/>
    <dgm:cxn modelId="{DCE3185C-A1ED-EC45-A7B7-8B428DADF54F}" type="presParOf" srcId="{358E7740-EA74-5947-968F-EAC0EEE6E935}" destId="{D8094422-B23E-4B4F-8612-660E5649191C}" srcOrd="5" destOrd="0" presId="urn:microsoft.com/office/officeart/2005/8/layout/vList3"/>
    <dgm:cxn modelId="{6B8BA373-9B27-BF46-9C36-4E8221CC87DF}" type="presParOf" srcId="{358E7740-EA74-5947-968F-EAC0EEE6E935}" destId="{A8666916-DFC1-D743-B144-1C43B05322F5}" srcOrd="6" destOrd="0" presId="urn:microsoft.com/office/officeart/2005/8/layout/vList3"/>
    <dgm:cxn modelId="{60971953-2554-714B-9351-074E39D86651}" type="presParOf" srcId="{A8666916-DFC1-D743-B144-1C43B05322F5}" destId="{A1F0B8D6-49C8-0840-8B72-5D6D321CB849}" srcOrd="0" destOrd="0" presId="urn:microsoft.com/office/officeart/2005/8/layout/vList3"/>
    <dgm:cxn modelId="{86866FAB-2748-5041-B096-C87D0B871206}" type="presParOf" srcId="{A8666916-DFC1-D743-B144-1C43B05322F5}" destId="{BB252EBB-D78D-7041-9533-2AB78BAEABD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pt>
    <dgm:pt modelId="{37B372C2-861A-0948-9CA6-0E65D0CB5FFB}">
      <dgm:prSet phldrT="[Text]" custT="1"/>
      <dgm:spPr>
        <a:solidFill>
          <a:srgbClr val="512275"/>
        </a:solidFill>
      </dgm:spPr>
      <dgm:t>
        <a:bodyPr/>
        <a:lstStyle/>
        <a:p>
          <a:r>
            <a:rPr lang="en-US" sz="2400" dirty="0"/>
            <a:t>I can’t do anything to change my situation</a:t>
          </a:r>
        </a:p>
      </dgm:t>
    </dgm:pt>
    <dgm:pt modelId="{F07A0C1B-BE66-D644-8648-4BB6402F3909}" type="sibTrans" cxnId="{F16362B7-F07A-6646-BB59-EDE79113DE8F}">
      <dgm:prSet/>
      <dgm:spPr/>
      <dgm:t>
        <a:bodyPr/>
        <a:lstStyle/>
        <a:p>
          <a:endParaRPr lang="en-US"/>
        </a:p>
      </dgm:t>
    </dgm:pt>
    <dgm:pt modelId="{B3766254-213A-A544-BCEB-D57BF72E098B}" type="parTrans" cxnId="{F16362B7-F07A-6646-BB59-EDE79113DE8F}">
      <dgm:prSet/>
      <dgm:spPr/>
      <dgm:t>
        <a:bodyPr/>
        <a:lstStyle/>
        <a:p>
          <a:endParaRPr lang="en-US"/>
        </a:p>
      </dgm:t>
    </dgm:pt>
    <dgm:pt modelId="{98388CF0-2FC0-7D4C-89C8-AFDB319950A2}">
      <dgm:prSet phldrT="[Text]" custT="1"/>
      <dgm:spPr>
        <a:solidFill>
          <a:srgbClr val="512275"/>
        </a:solidFill>
      </dgm:spPr>
      <dgm:t>
        <a:bodyPr/>
        <a:lstStyle/>
        <a:p>
          <a:r>
            <a:rPr lang="en-US" sz="2400" dirty="0"/>
            <a:t>Things are never going to get better</a:t>
          </a:r>
        </a:p>
      </dgm:t>
    </dgm:pt>
    <dgm:pt modelId="{3711E863-DAD4-D94E-B448-E02DF7CF449F}" type="sibTrans" cxnId="{D6013F28-8F9A-A845-A60D-ECCE21CD8778}">
      <dgm:prSet/>
      <dgm:spPr/>
      <dgm:t>
        <a:bodyPr/>
        <a:lstStyle/>
        <a:p>
          <a:endParaRPr lang="en-US"/>
        </a:p>
      </dgm:t>
    </dgm:pt>
    <dgm:pt modelId="{C5D326A8-6460-C14D-A82B-3069994A18E4}" type="parTrans" cxnId="{D6013F28-8F9A-A845-A60D-ECCE21CD8778}">
      <dgm:prSet/>
      <dgm:spPr/>
      <dgm:t>
        <a:bodyPr/>
        <a:lstStyle/>
        <a:p>
          <a:endParaRPr lang="en-US"/>
        </a:p>
      </dgm:t>
    </dgm:pt>
    <dgm:pt modelId="{EF2E0D45-D3BC-1540-8275-10B5DB88AA5C}">
      <dgm:prSet phldrT="[Text]" custT="1"/>
      <dgm:spPr>
        <a:solidFill>
          <a:srgbClr val="512275"/>
        </a:solidFill>
      </dgm:spPr>
      <dgm:t>
        <a:bodyPr/>
        <a:lstStyle/>
        <a:p>
          <a:r>
            <a:rPr lang="en-US" sz="2600" dirty="0"/>
            <a:t>Life is not worth living</a:t>
          </a:r>
        </a:p>
      </dgm:t>
    </dgm:pt>
    <dgm:pt modelId="{EED53C3D-7154-A24E-B627-191BE83F828D}" type="sibTrans" cxnId="{563605DB-A555-4F42-B3B7-64E4F312EB2D}">
      <dgm:prSet/>
      <dgm:spPr/>
      <dgm:t>
        <a:bodyPr/>
        <a:lstStyle/>
        <a:p>
          <a:endParaRPr lang="en-US"/>
        </a:p>
      </dgm:t>
    </dgm:pt>
    <dgm:pt modelId="{E71E28C0-A6F5-8D45-BABC-8F1550D2A369}" type="parTrans" cxnId="{563605DB-A555-4F42-B3B7-64E4F312EB2D}">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3" custLinFactX="114333" custLinFactNeighborX="200000" custLinFactNeighborY="-3741"/>
      <dgm:spPr>
        <a:noFill/>
        <a:ln w="76200">
          <a:solidFill>
            <a:srgbClr val="512275"/>
          </a:solidFill>
        </a:ln>
      </dgm:spPr>
    </dgm:pt>
    <dgm:pt modelId="{91DF4548-64D5-2043-95AA-7625C9677A2D}" type="pres">
      <dgm:prSet presAssocID="{37B372C2-861A-0948-9CA6-0E65D0CB5FFB}" presName="txShp" presStyleLbl="node1" presStyleIdx="0" presStyleCnt="3" custScaleX="109536" custLinFactNeighborX="-22207" custLinFactNeighborY="-3741">
        <dgm:presLayoutVars>
          <dgm:bulletEnabled val="1"/>
        </dgm:presLayoutVars>
      </dgm:prSet>
      <dgm:spPr/>
    </dgm:pt>
    <dgm:pt modelId="{9D1A9A5B-CB62-714D-8776-DF8FD58EC6BC}" type="pres">
      <dgm:prSet presAssocID="{F07A0C1B-BE66-D644-8648-4BB6402F3909}" presName="spacing" presStyleCnt="0"/>
      <dgm:spPr/>
    </dgm:pt>
    <dgm:pt modelId="{4FBF6E79-4DBA-434B-8BEF-1169221B398D}" type="pres">
      <dgm:prSet presAssocID="{98388CF0-2FC0-7D4C-89C8-AFDB319950A2}" presName="composite" presStyleCnt="0"/>
      <dgm:spPr/>
    </dgm:pt>
    <dgm:pt modelId="{C5581E9B-68B4-C444-9D20-0F9E6E7C50BE}" type="pres">
      <dgm:prSet presAssocID="{98388CF0-2FC0-7D4C-89C8-AFDB319950A2}" presName="imgShp" presStyleLbl="fgImgPlace1" presStyleIdx="1" presStyleCnt="3" custLinFactX="118853" custLinFactNeighborX="200000" custLinFactNeighborY="-3465"/>
      <dgm:spPr>
        <a:noFill/>
        <a:ln w="76200">
          <a:solidFill>
            <a:srgbClr val="512275"/>
          </a:solidFill>
        </a:ln>
      </dgm:spPr>
    </dgm:pt>
    <dgm:pt modelId="{9865D78E-603D-2C48-A0BD-5CA658E2E3DE}" type="pres">
      <dgm:prSet presAssocID="{98388CF0-2FC0-7D4C-89C8-AFDB319950A2}" presName="txShp" presStyleLbl="node1" presStyleIdx="1" presStyleCnt="3" custScaleX="111782" custLinFactNeighborX="-22207" custLinFactNeighborY="-3465">
        <dgm:presLayoutVars>
          <dgm:bulletEnabled val="1"/>
        </dgm:presLayoutVars>
      </dgm:prSet>
      <dgm:spPr/>
    </dgm:pt>
    <dgm:pt modelId="{242D2082-C3AD-154D-86F8-8C374EE145AF}" type="pres">
      <dgm:prSet presAssocID="{3711E863-DAD4-D94E-B448-E02DF7CF449F}" presName="spacing" presStyleCnt="0"/>
      <dgm:spPr/>
    </dgm:pt>
    <dgm:pt modelId="{A9A52EA2-6DEE-F54A-8128-D586A7AB58DD}" type="pres">
      <dgm:prSet presAssocID="{EF2E0D45-D3BC-1540-8275-10B5DB88AA5C}" presName="composite" presStyleCnt="0"/>
      <dgm:spPr/>
    </dgm:pt>
    <dgm:pt modelId="{EC70A4E9-C32B-6946-9D17-920F6CBCBD0D}" type="pres">
      <dgm:prSet presAssocID="{EF2E0D45-D3BC-1540-8275-10B5DB88AA5C}" presName="imgShp" presStyleLbl="fgImgPlace1" presStyleIdx="2" presStyleCnt="3" custLinFactX="114028" custLinFactNeighborX="200000" custLinFactNeighborY="-3189"/>
      <dgm:spPr>
        <a:noFill/>
        <a:ln w="76200">
          <a:solidFill>
            <a:srgbClr val="512275"/>
          </a:solidFill>
        </a:ln>
      </dgm:spPr>
    </dgm:pt>
    <dgm:pt modelId="{45903F6E-FE25-D24C-8298-56D5BEFD8FA1}" type="pres">
      <dgm:prSet presAssocID="{EF2E0D45-D3BC-1540-8275-10B5DB88AA5C}" presName="txShp" presStyleLbl="node1" presStyleIdx="2" presStyleCnt="3" custScaleX="111253" custLinFactNeighborX="-23080" custLinFactNeighborY="-3189">
        <dgm:presLayoutVars>
          <dgm:bulletEnabled val="1"/>
        </dgm:presLayoutVars>
      </dgm:prSet>
      <dgm:spPr/>
    </dgm:pt>
  </dgm:ptLst>
  <dgm:cxnLst>
    <dgm:cxn modelId="{D6013F28-8F9A-A845-A60D-ECCE21CD8778}" srcId="{AFB24726-CFCD-F141-8F74-AD107E1C9534}" destId="{98388CF0-2FC0-7D4C-89C8-AFDB319950A2}" srcOrd="1" destOrd="0" parTransId="{C5D326A8-6460-C14D-A82B-3069994A18E4}" sibTransId="{3711E863-DAD4-D94E-B448-E02DF7CF449F}"/>
    <dgm:cxn modelId="{6A476660-E024-8140-922B-FCEA287D79F2}" type="presOf" srcId="{37B372C2-861A-0948-9CA6-0E65D0CB5FFB}" destId="{91DF4548-64D5-2043-95AA-7625C9677A2D}" srcOrd="0" destOrd="0" presId="urn:microsoft.com/office/officeart/2005/8/layout/vList3"/>
    <dgm:cxn modelId="{024AF042-80EC-4840-9517-269804CE8230}" type="presOf" srcId="{98388CF0-2FC0-7D4C-89C8-AFDB319950A2}" destId="{9865D78E-603D-2C48-A0BD-5CA658E2E3DE}" srcOrd="0" destOrd="0" presId="urn:microsoft.com/office/officeart/2005/8/layout/vList3"/>
    <dgm:cxn modelId="{1EA0DD7F-0DA0-BC46-867F-312E21825920}" type="presOf" srcId="{AFB24726-CFCD-F141-8F74-AD107E1C9534}" destId="{358E7740-EA74-5947-968F-EAC0EEE6E935}" srcOrd="0" destOrd="0" presId="urn:microsoft.com/office/officeart/2005/8/layout/vList3"/>
    <dgm:cxn modelId="{37F746A9-10D6-484D-895C-578097D9C1A2}" type="presOf" srcId="{EF2E0D45-D3BC-1540-8275-10B5DB88AA5C}" destId="{45903F6E-FE25-D24C-8298-56D5BEFD8FA1}"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563605DB-A555-4F42-B3B7-64E4F312EB2D}" srcId="{AFB24726-CFCD-F141-8F74-AD107E1C9534}" destId="{EF2E0D45-D3BC-1540-8275-10B5DB88AA5C}" srcOrd="2" destOrd="0" parTransId="{E71E28C0-A6F5-8D45-BABC-8F1550D2A369}" sibTransId="{EED53C3D-7154-A24E-B627-191BE83F828D}"/>
    <dgm:cxn modelId="{A606CC80-0692-CA4F-9880-62D32644AC91}" type="presParOf" srcId="{358E7740-EA74-5947-968F-EAC0EEE6E935}" destId="{6234CBC3-5BB3-A346-A994-E21C0FE1ED48}" srcOrd="0" destOrd="0" presId="urn:microsoft.com/office/officeart/2005/8/layout/vList3"/>
    <dgm:cxn modelId="{47C00929-8204-0346-AD0E-69DE795808AE}" type="presParOf" srcId="{6234CBC3-5BB3-A346-A994-E21C0FE1ED48}" destId="{74087472-4B58-1049-BA41-D8BE6B8F4EDD}" srcOrd="0" destOrd="0" presId="urn:microsoft.com/office/officeart/2005/8/layout/vList3"/>
    <dgm:cxn modelId="{19DEB4AE-1063-7E44-94EE-1BCB6654C978}" type="presParOf" srcId="{6234CBC3-5BB3-A346-A994-E21C0FE1ED48}" destId="{91DF4548-64D5-2043-95AA-7625C9677A2D}" srcOrd="1" destOrd="0" presId="urn:microsoft.com/office/officeart/2005/8/layout/vList3"/>
    <dgm:cxn modelId="{625D416E-8AC4-BD45-AFF0-2DB818316F4B}" type="presParOf" srcId="{358E7740-EA74-5947-968F-EAC0EEE6E935}" destId="{9D1A9A5B-CB62-714D-8776-DF8FD58EC6BC}" srcOrd="1" destOrd="0" presId="urn:microsoft.com/office/officeart/2005/8/layout/vList3"/>
    <dgm:cxn modelId="{70852CDB-3716-B24F-888C-5C4ECD8EFE08}" type="presParOf" srcId="{358E7740-EA74-5947-968F-EAC0EEE6E935}" destId="{4FBF6E79-4DBA-434B-8BEF-1169221B398D}" srcOrd="2" destOrd="0" presId="urn:microsoft.com/office/officeart/2005/8/layout/vList3"/>
    <dgm:cxn modelId="{32C45D37-0DD3-1944-835E-6B630AF630DF}" type="presParOf" srcId="{4FBF6E79-4DBA-434B-8BEF-1169221B398D}" destId="{C5581E9B-68B4-C444-9D20-0F9E6E7C50BE}" srcOrd="0" destOrd="0" presId="urn:microsoft.com/office/officeart/2005/8/layout/vList3"/>
    <dgm:cxn modelId="{9B7403C0-1695-CE45-B271-E31BAF655871}" type="presParOf" srcId="{4FBF6E79-4DBA-434B-8BEF-1169221B398D}" destId="{9865D78E-603D-2C48-A0BD-5CA658E2E3DE}" srcOrd="1" destOrd="0" presId="urn:microsoft.com/office/officeart/2005/8/layout/vList3"/>
    <dgm:cxn modelId="{EF832D7C-A799-674F-A0D2-4FFCA35B4A5B}" type="presParOf" srcId="{358E7740-EA74-5947-968F-EAC0EEE6E935}" destId="{242D2082-C3AD-154D-86F8-8C374EE145AF}" srcOrd="3" destOrd="0" presId="urn:microsoft.com/office/officeart/2005/8/layout/vList3"/>
    <dgm:cxn modelId="{992349BA-3C2B-B049-B660-CE19B452093D}" type="presParOf" srcId="{358E7740-EA74-5947-968F-EAC0EEE6E935}" destId="{A9A52EA2-6DEE-F54A-8128-D586A7AB58DD}" srcOrd="4" destOrd="0" presId="urn:microsoft.com/office/officeart/2005/8/layout/vList3"/>
    <dgm:cxn modelId="{CC26993D-824A-1D4C-AB57-ECB25274A855}" type="presParOf" srcId="{A9A52EA2-6DEE-F54A-8128-D586A7AB58DD}" destId="{EC70A4E9-C32B-6946-9D17-920F6CBCBD0D}" srcOrd="0" destOrd="0" presId="urn:microsoft.com/office/officeart/2005/8/layout/vList3"/>
    <dgm:cxn modelId="{822490A3-BC0F-9245-B316-4CD38CE5384E}" type="presParOf" srcId="{A9A52EA2-6DEE-F54A-8128-D586A7AB58DD}" destId="{45903F6E-FE25-D24C-8298-56D5BEFD8FA1}"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pt>
    <dgm:pt modelId="{37B372C2-861A-0948-9CA6-0E65D0CB5FFB}">
      <dgm:prSet phldrT="[Text]" custT="1"/>
      <dgm:spPr>
        <a:solidFill>
          <a:srgbClr val="512275"/>
        </a:solidFill>
      </dgm:spPr>
      <dgm:t>
        <a:bodyPr/>
        <a:lstStyle/>
        <a:p>
          <a:r>
            <a:rPr lang="en-US" sz="3200" dirty="0"/>
            <a:t>Sadness</a:t>
          </a:r>
          <a:endParaRPr lang="en-US" sz="2400" dirty="0"/>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8388CF0-2FC0-7D4C-89C8-AFDB319950A2}">
      <dgm:prSet phldrT="[Text]" custT="1"/>
      <dgm:spPr>
        <a:solidFill>
          <a:srgbClr val="512275"/>
        </a:solidFill>
      </dgm:spPr>
      <dgm:t>
        <a:bodyPr/>
        <a:lstStyle/>
        <a:p>
          <a:r>
            <a:rPr lang="en-US" sz="3200" dirty="0"/>
            <a:t>Irritability</a:t>
          </a:r>
          <a:endParaRPr lang="en-US" sz="2400" dirty="0"/>
        </a:p>
      </dgm:t>
    </dgm:pt>
    <dgm:pt modelId="{C5D326A8-6460-C14D-A82B-3069994A18E4}" type="parTrans" cxnId="{D6013F28-8F9A-A845-A60D-ECCE21CD8778}">
      <dgm:prSet/>
      <dgm:spPr/>
      <dgm:t>
        <a:bodyPr/>
        <a:lstStyle/>
        <a:p>
          <a:endParaRPr lang="en-US"/>
        </a:p>
      </dgm:t>
    </dgm:pt>
    <dgm:pt modelId="{3711E863-DAD4-D94E-B448-E02DF7CF449F}" type="sibTrans" cxnId="{D6013F28-8F9A-A845-A60D-ECCE21CD8778}">
      <dgm:prSet/>
      <dgm:spPr/>
      <dgm:t>
        <a:bodyPr/>
        <a:lstStyle/>
        <a:p>
          <a:endParaRPr lang="en-US"/>
        </a:p>
      </dgm:t>
    </dgm:pt>
    <dgm:pt modelId="{EF2E0D45-D3BC-1540-8275-10B5DB88AA5C}">
      <dgm:prSet phldrT="[Text]" custT="1"/>
      <dgm:spPr>
        <a:solidFill>
          <a:srgbClr val="512275"/>
        </a:solidFill>
      </dgm:spPr>
      <dgm:t>
        <a:bodyPr/>
        <a:lstStyle/>
        <a:p>
          <a:r>
            <a:rPr lang="en-US" sz="3200" dirty="0"/>
            <a:t>Anger</a:t>
          </a:r>
          <a:endParaRPr lang="en-US" sz="2600" dirty="0"/>
        </a:p>
      </dgm:t>
    </dgm:pt>
    <dgm:pt modelId="{EED53C3D-7154-A24E-B627-191BE83F828D}" type="sibTrans" cxnId="{563605DB-A555-4F42-B3B7-64E4F312EB2D}">
      <dgm:prSet/>
      <dgm:spPr/>
      <dgm:t>
        <a:bodyPr/>
        <a:lstStyle/>
        <a:p>
          <a:endParaRPr lang="en-US"/>
        </a:p>
      </dgm:t>
    </dgm:pt>
    <dgm:pt modelId="{E71E28C0-A6F5-8D45-BABC-8F1550D2A369}" type="parTrans" cxnId="{563605DB-A555-4F42-B3B7-64E4F312EB2D}">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3" custLinFactX="200000" custLinFactNeighborX="217994" custLinFactNeighborY="-61"/>
      <dgm:spPr>
        <a:noFill/>
        <a:ln w="76200">
          <a:solidFill>
            <a:srgbClr val="512275"/>
          </a:solidFill>
        </a:ln>
      </dgm:spPr>
    </dgm:pt>
    <dgm:pt modelId="{91DF4548-64D5-2043-95AA-7625C9677A2D}" type="pres">
      <dgm:prSet presAssocID="{37B372C2-861A-0948-9CA6-0E65D0CB5FFB}" presName="txShp" presStyleLbl="node1" presStyleIdx="0" presStyleCnt="3" custScaleX="109536" custLinFactNeighborX="-13985" custLinFactNeighborY="-36">
        <dgm:presLayoutVars>
          <dgm:bulletEnabled val="1"/>
        </dgm:presLayoutVars>
      </dgm:prSet>
      <dgm:spPr/>
    </dgm:pt>
    <dgm:pt modelId="{9D1A9A5B-CB62-714D-8776-DF8FD58EC6BC}" type="pres">
      <dgm:prSet presAssocID="{F07A0C1B-BE66-D644-8648-4BB6402F3909}" presName="spacing" presStyleCnt="0"/>
      <dgm:spPr/>
    </dgm:pt>
    <dgm:pt modelId="{4FBF6E79-4DBA-434B-8BEF-1169221B398D}" type="pres">
      <dgm:prSet presAssocID="{98388CF0-2FC0-7D4C-89C8-AFDB319950A2}" presName="composite" presStyleCnt="0"/>
      <dgm:spPr/>
    </dgm:pt>
    <dgm:pt modelId="{C5581E9B-68B4-C444-9D20-0F9E6E7C50BE}" type="pres">
      <dgm:prSet presAssocID="{98388CF0-2FC0-7D4C-89C8-AFDB319950A2}" presName="imgShp" presStyleLbl="fgImgPlace1" presStyleIdx="1" presStyleCnt="3" custLinFactX="179957" custLinFactNeighborX="200000" custLinFactNeighborY="0"/>
      <dgm:spPr>
        <a:noFill/>
        <a:ln w="76200">
          <a:solidFill>
            <a:srgbClr val="512275"/>
          </a:solidFill>
        </a:ln>
      </dgm:spPr>
    </dgm:pt>
    <dgm:pt modelId="{9865D78E-603D-2C48-A0BD-5CA658E2E3DE}" type="pres">
      <dgm:prSet presAssocID="{98388CF0-2FC0-7D4C-89C8-AFDB319950A2}" presName="txShp" presStyleLbl="node1" presStyleIdx="1" presStyleCnt="3" custScaleX="108254" custLinFactNeighborX="-13985" custLinFactNeighborY="1384">
        <dgm:presLayoutVars>
          <dgm:bulletEnabled val="1"/>
        </dgm:presLayoutVars>
      </dgm:prSet>
      <dgm:spPr/>
    </dgm:pt>
    <dgm:pt modelId="{242D2082-C3AD-154D-86F8-8C374EE145AF}" type="pres">
      <dgm:prSet presAssocID="{3711E863-DAD4-D94E-B448-E02DF7CF449F}" presName="spacing" presStyleCnt="0"/>
      <dgm:spPr/>
    </dgm:pt>
    <dgm:pt modelId="{A9A52EA2-6DEE-F54A-8128-D586A7AB58DD}" type="pres">
      <dgm:prSet presAssocID="{EF2E0D45-D3BC-1540-8275-10B5DB88AA5C}" presName="composite" presStyleCnt="0"/>
      <dgm:spPr/>
    </dgm:pt>
    <dgm:pt modelId="{EC70A4E9-C32B-6946-9D17-920F6CBCBD0D}" type="pres">
      <dgm:prSet presAssocID="{EF2E0D45-D3BC-1540-8275-10B5DB88AA5C}" presName="imgShp" presStyleLbl="fgImgPlace1" presStyleIdx="2" presStyleCnt="3" custLinFactX="165802" custLinFactNeighborX="200000" custLinFactNeighborY="2112"/>
      <dgm:spPr>
        <a:noFill/>
        <a:ln w="76200">
          <a:solidFill>
            <a:srgbClr val="512275"/>
          </a:solidFill>
        </a:ln>
      </dgm:spPr>
    </dgm:pt>
    <dgm:pt modelId="{45903F6E-FE25-D24C-8298-56D5BEFD8FA1}" type="pres">
      <dgm:prSet presAssocID="{EF2E0D45-D3BC-1540-8275-10B5DB88AA5C}" presName="txShp" presStyleLbl="node1" presStyleIdx="2" presStyleCnt="3" custScaleX="106529" custLinFactNeighborX="-14777" custLinFactNeighborY="1420">
        <dgm:presLayoutVars>
          <dgm:bulletEnabled val="1"/>
        </dgm:presLayoutVars>
      </dgm:prSet>
      <dgm:spPr/>
    </dgm:pt>
  </dgm:ptLst>
  <dgm:cxnLst>
    <dgm:cxn modelId="{D6013F28-8F9A-A845-A60D-ECCE21CD8778}" srcId="{AFB24726-CFCD-F141-8F74-AD107E1C9534}" destId="{98388CF0-2FC0-7D4C-89C8-AFDB319950A2}" srcOrd="1" destOrd="0" parTransId="{C5D326A8-6460-C14D-A82B-3069994A18E4}" sibTransId="{3711E863-DAD4-D94E-B448-E02DF7CF449F}"/>
    <dgm:cxn modelId="{3A42614F-B5A1-6B4F-B5B3-4A0B5B189C43}" type="presOf" srcId="{EF2E0D45-D3BC-1540-8275-10B5DB88AA5C}" destId="{45903F6E-FE25-D24C-8298-56D5BEFD8FA1}" srcOrd="0" destOrd="0" presId="urn:microsoft.com/office/officeart/2005/8/layout/vList3"/>
    <dgm:cxn modelId="{CC62D0AF-A22A-024F-8EA6-785336D6BAB7}" type="presOf" srcId="{98388CF0-2FC0-7D4C-89C8-AFDB319950A2}" destId="{9865D78E-603D-2C48-A0BD-5CA658E2E3DE}"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39C004CA-4791-C14B-85F6-729AFD38F485}" type="presOf" srcId="{AFB24726-CFCD-F141-8F74-AD107E1C9534}" destId="{358E7740-EA74-5947-968F-EAC0EEE6E935}" srcOrd="0" destOrd="0" presId="urn:microsoft.com/office/officeart/2005/8/layout/vList3"/>
    <dgm:cxn modelId="{563605DB-A555-4F42-B3B7-64E4F312EB2D}" srcId="{AFB24726-CFCD-F141-8F74-AD107E1C9534}" destId="{EF2E0D45-D3BC-1540-8275-10B5DB88AA5C}" srcOrd="2" destOrd="0" parTransId="{E71E28C0-A6F5-8D45-BABC-8F1550D2A369}" sibTransId="{EED53C3D-7154-A24E-B627-191BE83F828D}"/>
    <dgm:cxn modelId="{E284FCF1-9C23-AB4B-9FF5-E3D89DFF1EB9}" type="presOf" srcId="{37B372C2-861A-0948-9CA6-0E65D0CB5FFB}" destId="{91DF4548-64D5-2043-95AA-7625C9677A2D}" srcOrd="0" destOrd="0" presId="urn:microsoft.com/office/officeart/2005/8/layout/vList3"/>
    <dgm:cxn modelId="{EC996989-5758-8F48-92A8-89BB6963DA89}" type="presParOf" srcId="{358E7740-EA74-5947-968F-EAC0EEE6E935}" destId="{6234CBC3-5BB3-A346-A994-E21C0FE1ED48}" srcOrd="0" destOrd="0" presId="urn:microsoft.com/office/officeart/2005/8/layout/vList3"/>
    <dgm:cxn modelId="{FA7A1916-E41C-A74B-8B3F-99A80D3B6677}" type="presParOf" srcId="{6234CBC3-5BB3-A346-A994-E21C0FE1ED48}" destId="{74087472-4B58-1049-BA41-D8BE6B8F4EDD}" srcOrd="0" destOrd="0" presId="urn:microsoft.com/office/officeart/2005/8/layout/vList3"/>
    <dgm:cxn modelId="{87F0B034-3FF6-FC4B-A7E8-361CA7E3672B}" type="presParOf" srcId="{6234CBC3-5BB3-A346-A994-E21C0FE1ED48}" destId="{91DF4548-64D5-2043-95AA-7625C9677A2D}" srcOrd="1" destOrd="0" presId="urn:microsoft.com/office/officeart/2005/8/layout/vList3"/>
    <dgm:cxn modelId="{B6D92D87-FAFD-A14A-9FC0-1EF4CDFA946B}" type="presParOf" srcId="{358E7740-EA74-5947-968F-EAC0EEE6E935}" destId="{9D1A9A5B-CB62-714D-8776-DF8FD58EC6BC}" srcOrd="1" destOrd="0" presId="urn:microsoft.com/office/officeart/2005/8/layout/vList3"/>
    <dgm:cxn modelId="{2568EB54-3ED4-E545-BD83-4B51A5EE6DD9}" type="presParOf" srcId="{358E7740-EA74-5947-968F-EAC0EEE6E935}" destId="{4FBF6E79-4DBA-434B-8BEF-1169221B398D}" srcOrd="2" destOrd="0" presId="urn:microsoft.com/office/officeart/2005/8/layout/vList3"/>
    <dgm:cxn modelId="{7198B4E0-15A8-0646-A98A-DA081E1017D3}" type="presParOf" srcId="{4FBF6E79-4DBA-434B-8BEF-1169221B398D}" destId="{C5581E9B-68B4-C444-9D20-0F9E6E7C50BE}" srcOrd="0" destOrd="0" presId="urn:microsoft.com/office/officeart/2005/8/layout/vList3"/>
    <dgm:cxn modelId="{897C4BB1-FB19-694E-8674-0E04D4F61507}" type="presParOf" srcId="{4FBF6E79-4DBA-434B-8BEF-1169221B398D}" destId="{9865D78E-603D-2C48-A0BD-5CA658E2E3DE}" srcOrd="1" destOrd="0" presId="urn:microsoft.com/office/officeart/2005/8/layout/vList3"/>
    <dgm:cxn modelId="{FC8AC183-20B7-C343-BCA0-D65CCB073942}" type="presParOf" srcId="{358E7740-EA74-5947-968F-EAC0EEE6E935}" destId="{242D2082-C3AD-154D-86F8-8C374EE145AF}" srcOrd="3" destOrd="0" presId="urn:microsoft.com/office/officeart/2005/8/layout/vList3"/>
    <dgm:cxn modelId="{82BD6122-5B13-AA45-8D32-118E4796BD10}" type="presParOf" srcId="{358E7740-EA74-5947-968F-EAC0EEE6E935}" destId="{A9A52EA2-6DEE-F54A-8128-D586A7AB58DD}" srcOrd="4" destOrd="0" presId="urn:microsoft.com/office/officeart/2005/8/layout/vList3"/>
    <dgm:cxn modelId="{97B15512-D2EA-7B47-A513-FA577A71D5D4}" type="presParOf" srcId="{A9A52EA2-6DEE-F54A-8128-D586A7AB58DD}" destId="{EC70A4E9-C32B-6946-9D17-920F6CBCBD0D}" srcOrd="0" destOrd="0" presId="urn:microsoft.com/office/officeart/2005/8/layout/vList3"/>
    <dgm:cxn modelId="{8EFEB290-ED64-CE4B-911E-15AA5FBD65A6}" type="presParOf" srcId="{A9A52EA2-6DEE-F54A-8128-D586A7AB58DD}" destId="{45903F6E-FE25-D24C-8298-56D5BEFD8FA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pt>
    <dgm:pt modelId="{37B372C2-861A-0948-9CA6-0E65D0CB5FFB}">
      <dgm:prSet phldrT="[Text]" custT="1"/>
      <dgm:spPr>
        <a:solidFill>
          <a:srgbClr val="512275"/>
        </a:solidFill>
      </dgm:spPr>
      <dgm:t>
        <a:bodyPr/>
        <a:lstStyle/>
        <a:p>
          <a:r>
            <a:rPr lang="en-US" sz="2800" dirty="0"/>
            <a:t>Feeling numb</a:t>
          </a:r>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8388CF0-2FC0-7D4C-89C8-AFDB319950A2}">
      <dgm:prSet phldrT="[Text]" custT="1"/>
      <dgm:spPr>
        <a:solidFill>
          <a:srgbClr val="512275"/>
        </a:solidFill>
      </dgm:spPr>
      <dgm:t>
        <a:bodyPr/>
        <a:lstStyle/>
        <a:p>
          <a:r>
            <a:rPr lang="en-US" sz="2800" dirty="0"/>
            <a:t>Feeling helpless to change anything</a:t>
          </a:r>
          <a:endParaRPr lang="en-US" sz="2000" dirty="0"/>
        </a:p>
      </dgm:t>
    </dgm:pt>
    <dgm:pt modelId="{C5D326A8-6460-C14D-A82B-3069994A18E4}" type="parTrans" cxnId="{D6013F28-8F9A-A845-A60D-ECCE21CD8778}">
      <dgm:prSet/>
      <dgm:spPr/>
      <dgm:t>
        <a:bodyPr/>
        <a:lstStyle/>
        <a:p>
          <a:endParaRPr lang="en-US"/>
        </a:p>
      </dgm:t>
    </dgm:pt>
    <dgm:pt modelId="{3711E863-DAD4-D94E-B448-E02DF7CF449F}" type="sibTrans" cxnId="{D6013F28-8F9A-A845-A60D-ECCE21CD8778}">
      <dgm:prSet/>
      <dgm:spPr/>
      <dgm:t>
        <a:bodyPr/>
        <a:lstStyle/>
        <a:p>
          <a:endParaRPr lang="en-US"/>
        </a:p>
      </dgm:t>
    </dgm:pt>
    <dgm:pt modelId="{EF2E0D45-D3BC-1540-8275-10B5DB88AA5C}">
      <dgm:prSet phldrT="[Text]" custT="1"/>
      <dgm:spPr>
        <a:solidFill>
          <a:srgbClr val="512275"/>
        </a:solidFill>
      </dgm:spPr>
      <dgm:t>
        <a:bodyPr/>
        <a:lstStyle/>
        <a:p>
          <a:r>
            <a:rPr lang="en-US" sz="2600" dirty="0"/>
            <a:t>Feeling very hopeless about the future</a:t>
          </a:r>
        </a:p>
      </dgm:t>
    </dgm:pt>
    <dgm:pt modelId="{EED53C3D-7154-A24E-B627-191BE83F828D}" type="sibTrans" cxnId="{563605DB-A555-4F42-B3B7-64E4F312EB2D}">
      <dgm:prSet/>
      <dgm:spPr/>
      <dgm:t>
        <a:bodyPr/>
        <a:lstStyle/>
        <a:p>
          <a:endParaRPr lang="en-US"/>
        </a:p>
      </dgm:t>
    </dgm:pt>
    <dgm:pt modelId="{E71E28C0-A6F5-8D45-BABC-8F1550D2A369}" type="parTrans" cxnId="{563605DB-A555-4F42-B3B7-64E4F312EB2D}">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3" custLinFactX="200000" custLinFactNeighborX="217994" custLinFactNeighborY="-61"/>
      <dgm:spPr>
        <a:noFill/>
        <a:ln w="76200">
          <a:solidFill>
            <a:srgbClr val="512275"/>
          </a:solidFill>
        </a:ln>
      </dgm:spPr>
    </dgm:pt>
    <dgm:pt modelId="{91DF4548-64D5-2043-95AA-7625C9677A2D}" type="pres">
      <dgm:prSet presAssocID="{37B372C2-861A-0948-9CA6-0E65D0CB5FFB}" presName="txShp" presStyleLbl="node1" presStyleIdx="0" presStyleCnt="3" custScaleX="109536" custLinFactNeighborX="-13985" custLinFactNeighborY="-36">
        <dgm:presLayoutVars>
          <dgm:bulletEnabled val="1"/>
        </dgm:presLayoutVars>
      </dgm:prSet>
      <dgm:spPr/>
    </dgm:pt>
    <dgm:pt modelId="{9D1A9A5B-CB62-714D-8776-DF8FD58EC6BC}" type="pres">
      <dgm:prSet presAssocID="{F07A0C1B-BE66-D644-8648-4BB6402F3909}" presName="spacing" presStyleCnt="0"/>
      <dgm:spPr/>
    </dgm:pt>
    <dgm:pt modelId="{4FBF6E79-4DBA-434B-8BEF-1169221B398D}" type="pres">
      <dgm:prSet presAssocID="{98388CF0-2FC0-7D4C-89C8-AFDB319950A2}" presName="composite" presStyleCnt="0"/>
      <dgm:spPr/>
    </dgm:pt>
    <dgm:pt modelId="{C5581E9B-68B4-C444-9D20-0F9E6E7C50BE}" type="pres">
      <dgm:prSet presAssocID="{98388CF0-2FC0-7D4C-89C8-AFDB319950A2}" presName="imgShp" presStyleLbl="fgImgPlace1" presStyleIdx="1" presStyleCnt="3" custLinFactX="179957" custLinFactNeighborX="200000" custLinFactNeighborY="0"/>
      <dgm:spPr>
        <a:noFill/>
        <a:ln w="76200">
          <a:solidFill>
            <a:srgbClr val="512275"/>
          </a:solidFill>
        </a:ln>
      </dgm:spPr>
    </dgm:pt>
    <dgm:pt modelId="{9865D78E-603D-2C48-A0BD-5CA658E2E3DE}" type="pres">
      <dgm:prSet presAssocID="{98388CF0-2FC0-7D4C-89C8-AFDB319950A2}" presName="txShp" presStyleLbl="node1" presStyleIdx="1" presStyleCnt="3" custScaleX="108254" custLinFactNeighborX="-13985" custLinFactNeighborY="1384">
        <dgm:presLayoutVars>
          <dgm:bulletEnabled val="1"/>
        </dgm:presLayoutVars>
      </dgm:prSet>
      <dgm:spPr/>
    </dgm:pt>
    <dgm:pt modelId="{242D2082-C3AD-154D-86F8-8C374EE145AF}" type="pres">
      <dgm:prSet presAssocID="{3711E863-DAD4-D94E-B448-E02DF7CF449F}" presName="spacing" presStyleCnt="0"/>
      <dgm:spPr/>
    </dgm:pt>
    <dgm:pt modelId="{A9A52EA2-6DEE-F54A-8128-D586A7AB58DD}" type="pres">
      <dgm:prSet presAssocID="{EF2E0D45-D3BC-1540-8275-10B5DB88AA5C}" presName="composite" presStyleCnt="0"/>
      <dgm:spPr/>
    </dgm:pt>
    <dgm:pt modelId="{EC70A4E9-C32B-6946-9D17-920F6CBCBD0D}" type="pres">
      <dgm:prSet presAssocID="{EF2E0D45-D3BC-1540-8275-10B5DB88AA5C}" presName="imgShp" presStyleLbl="fgImgPlace1" presStyleIdx="2" presStyleCnt="3" custLinFactX="165802" custLinFactNeighborX="200000" custLinFactNeighborY="2112"/>
      <dgm:spPr>
        <a:noFill/>
        <a:ln w="76200">
          <a:solidFill>
            <a:srgbClr val="512275"/>
          </a:solidFill>
        </a:ln>
      </dgm:spPr>
    </dgm:pt>
    <dgm:pt modelId="{45903F6E-FE25-D24C-8298-56D5BEFD8FA1}" type="pres">
      <dgm:prSet presAssocID="{EF2E0D45-D3BC-1540-8275-10B5DB88AA5C}" presName="txShp" presStyleLbl="node1" presStyleIdx="2" presStyleCnt="3" custScaleX="106529" custLinFactNeighborX="-14777" custLinFactNeighborY="1420">
        <dgm:presLayoutVars>
          <dgm:bulletEnabled val="1"/>
        </dgm:presLayoutVars>
      </dgm:prSet>
      <dgm:spPr/>
    </dgm:pt>
  </dgm:ptLst>
  <dgm:cxnLst>
    <dgm:cxn modelId="{D6013F28-8F9A-A845-A60D-ECCE21CD8778}" srcId="{AFB24726-CFCD-F141-8F74-AD107E1C9534}" destId="{98388CF0-2FC0-7D4C-89C8-AFDB319950A2}" srcOrd="1" destOrd="0" parTransId="{C5D326A8-6460-C14D-A82B-3069994A18E4}" sibTransId="{3711E863-DAD4-D94E-B448-E02DF7CF449F}"/>
    <dgm:cxn modelId="{09650258-676C-A645-B4EC-40582F7F076F}" type="presOf" srcId="{AFB24726-CFCD-F141-8F74-AD107E1C9534}" destId="{358E7740-EA74-5947-968F-EAC0EEE6E935}" srcOrd="0" destOrd="0" presId="urn:microsoft.com/office/officeart/2005/8/layout/vList3"/>
    <dgm:cxn modelId="{3B3DFC8E-CB9A-1B4F-8947-3479C78C76FF}" type="presOf" srcId="{37B372C2-861A-0948-9CA6-0E65D0CB5FFB}" destId="{91DF4548-64D5-2043-95AA-7625C9677A2D}" srcOrd="0" destOrd="0" presId="urn:microsoft.com/office/officeart/2005/8/layout/vList3"/>
    <dgm:cxn modelId="{6B1FACA0-D2DF-2B4B-9B53-C18FB6A30342}" type="presOf" srcId="{98388CF0-2FC0-7D4C-89C8-AFDB319950A2}" destId="{9865D78E-603D-2C48-A0BD-5CA658E2E3DE}"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01B61ED6-05BF-904E-BA62-D4AABC52DC5F}" type="presOf" srcId="{EF2E0D45-D3BC-1540-8275-10B5DB88AA5C}" destId="{45903F6E-FE25-D24C-8298-56D5BEFD8FA1}" srcOrd="0" destOrd="0" presId="urn:microsoft.com/office/officeart/2005/8/layout/vList3"/>
    <dgm:cxn modelId="{563605DB-A555-4F42-B3B7-64E4F312EB2D}" srcId="{AFB24726-CFCD-F141-8F74-AD107E1C9534}" destId="{EF2E0D45-D3BC-1540-8275-10B5DB88AA5C}" srcOrd="2" destOrd="0" parTransId="{E71E28C0-A6F5-8D45-BABC-8F1550D2A369}" sibTransId="{EED53C3D-7154-A24E-B627-191BE83F828D}"/>
    <dgm:cxn modelId="{ED2E5BDF-8812-7142-AE37-0316DB282C22}" type="presParOf" srcId="{358E7740-EA74-5947-968F-EAC0EEE6E935}" destId="{6234CBC3-5BB3-A346-A994-E21C0FE1ED48}" srcOrd="0" destOrd="0" presId="urn:microsoft.com/office/officeart/2005/8/layout/vList3"/>
    <dgm:cxn modelId="{429077E8-ADE7-5548-A085-F79793169F51}" type="presParOf" srcId="{6234CBC3-5BB3-A346-A994-E21C0FE1ED48}" destId="{74087472-4B58-1049-BA41-D8BE6B8F4EDD}" srcOrd="0" destOrd="0" presId="urn:microsoft.com/office/officeart/2005/8/layout/vList3"/>
    <dgm:cxn modelId="{050275E1-1409-C349-A87A-2F1D414538AC}" type="presParOf" srcId="{6234CBC3-5BB3-A346-A994-E21C0FE1ED48}" destId="{91DF4548-64D5-2043-95AA-7625C9677A2D}" srcOrd="1" destOrd="0" presId="urn:microsoft.com/office/officeart/2005/8/layout/vList3"/>
    <dgm:cxn modelId="{12B4A6FD-6BDC-E047-9DEA-8B6DBA2D0CF4}" type="presParOf" srcId="{358E7740-EA74-5947-968F-EAC0EEE6E935}" destId="{9D1A9A5B-CB62-714D-8776-DF8FD58EC6BC}" srcOrd="1" destOrd="0" presId="urn:microsoft.com/office/officeart/2005/8/layout/vList3"/>
    <dgm:cxn modelId="{42BBC998-FD26-4942-8499-6AD597B6F731}" type="presParOf" srcId="{358E7740-EA74-5947-968F-EAC0EEE6E935}" destId="{4FBF6E79-4DBA-434B-8BEF-1169221B398D}" srcOrd="2" destOrd="0" presId="urn:microsoft.com/office/officeart/2005/8/layout/vList3"/>
    <dgm:cxn modelId="{21DD34AD-5280-044D-8549-F912CE03A3C7}" type="presParOf" srcId="{4FBF6E79-4DBA-434B-8BEF-1169221B398D}" destId="{C5581E9B-68B4-C444-9D20-0F9E6E7C50BE}" srcOrd="0" destOrd="0" presId="urn:microsoft.com/office/officeart/2005/8/layout/vList3"/>
    <dgm:cxn modelId="{526FD6FD-B542-824B-9549-B33F16D6A8F2}" type="presParOf" srcId="{4FBF6E79-4DBA-434B-8BEF-1169221B398D}" destId="{9865D78E-603D-2C48-A0BD-5CA658E2E3DE}" srcOrd="1" destOrd="0" presId="urn:microsoft.com/office/officeart/2005/8/layout/vList3"/>
    <dgm:cxn modelId="{543723A6-FC54-CC4D-970C-2819592743B0}" type="presParOf" srcId="{358E7740-EA74-5947-968F-EAC0EEE6E935}" destId="{242D2082-C3AD-154D-86F8-8C374EE145AF}" srcOrd="3" destOrd="0" presId="urn:microsoft.com/office/officeart/2005/8/layout/vList3"/>
    <dgm:cxn modelId="{0923558D-0EFE-B347-9DFC-586919ED2B1F}" type="presParOf" srcId="{358E7740-EA74-5947-968F-EAC0EEE6E935}" destId="{A9A52EA2-6DEE-F54A-8128-D586A7AB58DD}" srcOrd="4" destOrd="0" presId="urn:microsoft.com/office/officeart/2005/8/layout/vList3"/>
    <dgm:cxn modelId="{58DCC618-49D8-894B-BAE7-55F986D87D76}" type="presParOf" srcId="{A9A52EA2-6DEE-F54A-8128-D586A7AB58DD}" destId="{EC70A4E9-C32B-6946-9D17-920F6CBCBD0D}" srcOrd="0" destOrd="0" presId="urn:microsoft.com/office/officeart/2005/8/layout/vList3"/>
    <dgm:cxn modelId="{1C0F5EEF-3DEC-114F-BE1A-69D4616290CE}" type="presParOf" srcId="{A9A52EA2-6DEE-F54A-8128-D586A7AB58DD}" destId="{45903F6E-FE25-D24C-8298-56D5BEFD8FA1}"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37B372C2-861A-0948-9CA6-0E65D0CB5FFB}">
      <dgm:prSet phldrT="[Text]" custT="1"/>
      <dgm:spPr>
        <a:solidFill>
          <a:srgbClr val="512275"/>
        </a:solidFill>
      </dgm:spPr>
      <dgm:t>
        <a:bodyPr/>
        <a:lstStyle/>
        <a:p>
          <a:r>
            <a:rPr lang="en-US" sz="2000" dirty="0"/>
            <a:t>Avoiding/stopping doing things that used to be enjoyable</a:t>
          </a:r>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CB6F9B0-6B7F-6445-AA7D-692DB02E0D6E}">
      <dgm:prSet phldrT="[Text]" custT="1"/>
      <dgm:spPr>
        <a:solidFill>
          <a:srgbClr val="512275"/>
        </a:solidFill>
      </dgm:spPr>
      <dgm:t>
        <a:bodyPr/>
        <a:lstStyle/>
        <a:p>
          <a:r>
            <a:rPr lang="en-US" sz="2000" dirty="0"/>
            <a:t>Withdrawing from friends and family</a:t>
          </a:r>
        </a:p>
      </dgm:t>
    </dgm:pt>
    <dgm:pt modelId="{696C0816-E19A-EF4B-89FE-D8C55788CB05}" type="parTrans" cxnId="{365B1BC2-FFBA-C44E-B57C-4BCC594EF92B}">
      <dgm:prSet/>
      <dgm:spPr/>
      <dgm:t>
        <a:bodyPr/>
        <a:lstStyle/>
        <a:p>
          <a:endParaRPr lang="en-US"/>
        </a:p>
      </dgm:t>
    </dgm:pt>
    <dgm:pt modelId="{3D2F3ACE-26E6-674E-A013-F8FD3123EE3B}" type="sibTrans" cxnId="{365B1BC2-FFBA-C44E-B57C-4BCC594EF92B}">
      <dgm:prSet/>
      <dgm:spPr/>
      <dgm:t>
        <a:bodyPr/>
        <a:lstStyle/>
        <a:p>
          <a:endParaRPr lang="en-US"/>
        </a:p>
      </dgm:t>
    </dgm:pt>
    <dgm:pt modelId="{BCB78B07-7542-8F4F-9DFB-8C80B3D782FB}">
      <dgm:prSet phldrT="[Text]"/>
      <dgm:spPr>
        <a:solidFill>
          <a:srgbClr val="512275"/>
        </a:solidFill>
      </dgm:spPr>
      <dgm:t>
        <a:bodyPr/>
        <a:lstStyle/>
        <a:p>
          <a:r>
            <a:rPr lang="en-US" dirty="0"/>
            <a:t>Avoiding/stopping working</a:t>
          </a:r>
        </a:p>
      </dgm:t>
    </dgm:pt>
    <dgm:pt modelId="{673B6381-1494-2A4D-92E1-43DF57E71666}" type="parTrans" cxnId="{75E0C67B-DF5E-B040-B148-3096901193FA}">
      <dgm:prSet/>
      <dgm:spPr/>
      <dgm:t>
        <a:bodyPr/>
        <a:lstStyle/>
        <a:p>
          <a:endParaRPr lang="en-US"/>
        </a:p>
      </dgm:t>
    </dgm:pt>
    <dgm:pt modelId="{8263A684-CAD6-A048-903C-6BA1D8B73E4E}" type="sibTrans" cxnId="{75E0C67B-DF5E-B040-B148-3096901193FA}">
      <dgm:prSet/>
      <dgm:spPr/>
      <dgm:t>
        <a:bodyPr/>
        <a:lstStyle/>
        <a:p>
          <a:endParaRPr lang="en-US"/>
        </a:p>
      </dgm:t>
    </dgm:pt>
    <dgm:pt modelId="{9294D6CF-E700-5F44-96B8-2FE6A6ABFD5F}">
      <dgm:prSet phldrT="[Text]"/>
      <dgm:spPr>
        <a:solidFill>
          <a:srgbClr val="512275"/>
        </a:solidFill>
      </dgm:spPr>
      <dgm:t>
        <a:bodyPr/>
        <a:lstStyle/>
        <a:p>
          <a:r>
            <a:rPr lang="en-US" dirty="0"/>
            <a:t>Neglecting household chores</a:t>
          </a:r>
        </a:p>
      </dgm:t>
    </dgm:pt>
    <dgm:pt modelId="{05D94F9C-5EE0-E845-82C5-53DA4A6CA76A}" type="parTrans" cxnId="{45371A2B-B42E-1E4D-A1DD-4E85113A4646}">
      <dgm:prSet/>
      <dgm:spPr/>
      <dgm:t>
        <a:bodyPr/>
        <a:lstStyle/>
        <a:p>
          <a:endParaRPr lang="en-US"/>
        </a:p>
      </dgm:t>
    </dgm:pt>
    <dgm:pt modelId="{0BF270F2-CCAB-9B4A-88A1-95F3F51091B5}" type="sibTrans" cxnId="{45371A2B-B42E-1E4D-A1DD-4E85113A4646}">
      <dgm:prSet/>
      <dgm:spPr/>
      <dgm:t>
        <a:bodyPr/>
        <a:lstStyle/>
        <a:p>
          <a:endParaRPr lang="en-US"/>
        </a:p>
      </dgm:t>
    </dgm:pt>
    <dgm:pt modelId="{8D593D2F-A7F1-1D45-BC75-9621ACDC3178}">
      <dgm:prSet phldrT="[Text]"/>
      <dgm:spPr>
        <a:solidFill>
          <a:srgbClr val="512275"/>
        </a:solidFill>
      </dgm:spPr>
      <dgm:t>
        <a:bodyPr/>
        <a:lstStyle/>
        <a:p>
          <a:r>
            <a:rPr lang="en-US" dirty="0"/>
            <a:t>Avoiding people</a:t>
          </a:r>
        </a:p>
      </dgm:t>
    </dgm:pt>
    <dgm:pt modelId="{A4F07D78-C124-2A44-B56E-D64BCC622712}" type="parTrans" cxnId="{A41B489F-E3BA-0640-BF7E-046B31B63080}">
      <dgm:prSet/>
      <dgm:spPr/>
      <dgm:t>
        <a:bodyPr/>
        <a:lstStyle/>
        <a:p>
          <a:endParaRPr lang="en-US"/>
        </a:p>
      </dgm:t>
    </dgm:pt>
    <dgm:pt modelId="{2BB8C640-0038-0044-97C8-41A951B95EF5}" type="sibTrans" cxnId="{A41B489F-E3BA-0640-BF7E-046B31B63080}">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5" custLinFactX="200000" custLinFactNeighborX="297332" custLinFactNeighborY="-316"/>
      <dgm:spPr>
        <a:noFill/>
        <a:ln w="76200">
          <a:solidFill>
            <a:srgbClr val="512275"/>
          </a:solidFill>
        </a:ln>
      </dgm:spPr>
    </dgm:pt>
    <dgm:pt modelId="{91DF4548-64D5-2043-95AA-7625C9677A2D}" type="pres">
      <dgm:prSet presAssocID="{37B372C2-861A-0948-9CA6-0E65D0CB5FFB}" presName="txShp" presStyleLbl="node1" presStyleIdx="0" presStyleCnt="5" custScaleX="108495" custLinFactNeighborX="-14499" custLinFactNeighborY="-3431">
        <dgm:presLayoutVars>
          <dgm:bulletEnabled val="1"/>
        </dgm:presLayoutVars>
      </dgm:prSet>
      <dgm:spPr/>
    </dgm:pt>
    <dgm:pt modelId="{9D1A9A5B-CB62-714D-8776-DF8FD58EC6BC}" type="pres">
      <dgm:prSet presAssocID="{F07A0C1B-BE66-D644-8648-4BB6402F3909}" presName="spacing" presStyleCnt="0"/>
      <dgm:spPr/>
    </dgm:pt>
    <dgm:pt modelId="{DE7C2EE5-D355-D74E-AA8E-5C71DE6481AC}" type="pres">
      <dgm:prSet presAssocID="{9CB6F9B0-6B7F-6445-AA7D-692DB02E0D6E}" presName="composite" presStyleCnt="0"/>
      <dgm:spPr/>
    </dgm:pt>
    <dgm:pt modelId="{AB238038-DA8C-7A47-84B1-9C7146C25CFE}" type="pres">
      <dgm:prSet presAssocID="{9CB6F9B0-6B7F-6445-AA7D-692DB02E0D6E}" presName="imgShp" presStyleLbl="fgImgPlace1" presStyleIdx="1" presStyleCnt="5" custLinFactX="200000" custLinFactNeighborX="297315" custLinFactNeighborY="-5414"/>
      <dgm:spPr>
        <a:noFill/>
        <a:ln w="76200">
          <a:solidFill>
            <a:srgbClr val="512275"/>
          </a:solidFill>
        </a:ln>
      </dgm:spPr>
    </dgm:pt>
    <dgm:pt modelId="{00D6EFA7-838B-564F-BA7A-73982A018648}" type="pres">
      <dgm:prSet presAssocID="{9CB6F9B0-6B7F-6445-AA7D-692DB02E0D6E}" presName="txShp" presStyleLbl="node1" presStyleIdx="1" presStyleCnt="5" custScaleX="108495" custLinFactNeighborX="-14499" custLinFactNeighborY="-2479">
        <dgm:presLayoutVars>
          <dgm:bulletEnabled val="1"/>
        </dgm:presLayoutVars>
      </dgm:prSet>
      <dgm:spPr/>
    </dgm:pt>
    <dgm:pt modelId="{75B78A33-F98B-7A48-B3B6-7030A8C0C471}" type="pres">
      <dgm:prSet presAssocID="{3D2F3ACE-26E6-674E-A013-F8FD3123EE3B}" presName="spacing" presStyleCnt="0"/>
      <dgm:spPr/>
    </dgm:pt>
    <dgm:pt modelId="{DC2BA176-A481-6F4D-81A2-E79F00B38980}" type="pres">
      <dgm:prSet presAssocID="{BCB78B07-7542-8F4F-9DFB-8C80B3D782FB}" presName="composite" presStyleCnt="0"/>
      <dgm:spPr/>
    </dgm:pt>
    <dgm:pt modelId="{1033ED0E-198B-224C-914A-F13522FE2CC7}" type="pres">
      <dgm:prSet presAssocID="{BCB78B07-7542-8F4F-9DFB-8C80B3D782FB}" presName="imgShp" presStyleLbl="fgImgPlace1" presStyleIdx="2" presStyleCnt="5" custLinFactX="200000" custLinFactNeighborX="297315" custLinFactNeighborY="722"/>
      <dgm:spPr>
        <a:noFill/>
        <a:ln w="76200">
          <a:solidFill>
            <a:srgbClr val="512275"/>
          </a:solidFill>
        </a:ln>
      </dgm:spPr>
    </dgm:pt>
    <dgm:pt modelId="{F5DCFB6F-1734-C245-B05A-51370BD045BD}" type="pres">
      <dgm:prSet presAssocID="{BCB78B07-7542-8F4F-9DFB-8C80B3D782FB}" presName="txShp" presStyleLbl="node1" presStyleIdx="2" presStyleCnt="5" custScaleX="108495" custLinFactNeighborX="-14499" custLinFactNeighborY="2764">
        <dgm:presLayoutVars>
          <dgm:bulletEnabled val="1"/>
        </dgm:presLayoutVars>
      </dgm:prSet>
      <dgm:spPr/>
    </dgm:pt>
    <dgm:pt modelId="{AE885E5D-956F-254D-9E20-BDF1F9CB8062}" type="pres">
      <dgm:prSet presAssocID="{8263A684-CAD6-A048-903C-6BA1D8B73E4E}" presName="spacing" presStyleCnt="0"/>
      <dgm:spPr/>
    </dgm:pt>
    <dgm:pt modelId="{C26C13A6-EF16-6941-B2E4-FEB05A5AB929}" type="pres">
      <dgm:prSet presAssocID="{9294D6CF-E700-5F44-96B8-2FE6A6ABFD5F}" presName="composite" presStyleCnt="0"/>
      <dgm:spPr/>
    </dgm:pt>
    <dgm:pt modelId="{736E423F-98A9-F046-BD75-E1706E389BF6}" type="pres">
      <dgm:prSet presAssocID="{9294D6CF-E700-5F44-96B8-2FE6A6ABFD5F}" presName="imgShp" presStyleLbl="fgImgPlace1" presStyleIdx="3" presStyleCnt="5" custLinFactX="200000" custLinFactNeighborX="297315" custLinFactNeighborY="6650"/>
      <dgm:spPr>
        <a:noFill/>
        <a:ln w="76200">
          <a:solidFill>
            <a:srgbClr val="512275"/>
          </a:solidFill>
        </a:ln>
      </dgm:spPr>
    </dgm:pt>
    <dgm:pt modelId="{AC180172-C609-B349-BEF0-ED78CAA6F5FC}" type="pres">
      <dgm:prSet presAssocID="{9294D6CF-E700-5F44-96B8-2FE6A6ABFD5F}" presName="txShp" presStyleLbl="node1" presStyleIdx="3" presStyleCnt="5" custScaleX="108495" custLinFactNeighborX="-14499" custLinFactNeighborY="4512">
        <dgm:presLayoutVars>
          <dgm:bulletEnabled val="1"/>
        </dgm:presLayoutVars>
      </dgm:prSet>
      <dgm:spPr/>
    </dgm:pt>
    <dgm:pt modelId="{9227C8A6-28F7-1844-AC18-8B2D182D28B9}" type="pres">
      <dgm:prSet presAssocID="{0BF270F2-CCAB-9B4A-88A1-95F3F51091B5}" presName="spacing" presStyleCnt="0"/>
      <dgm:spPr/>
    </dgm:pt>
    <dgm:pt modelId="{BE82519C-B978-044D-A301-738FBF0856A2}" type="pres">
      <dgm:prSet presAssocID="{8D593D2F-A7F1-1D45-BC75-9621ACDC3178}" presName="composite" presStyleCnt="0"/>
      <dgm:spPr/>
    </dgm:pt>
    <dgm:pt modelId="{4CCD7FCD-0333-C446-BE67-8EAF6D1B5439}" type="pres">
      <dgm:prSet presAssocID="{8D593D2F-A7F1-1D45-BC75-9621ACDC3178}" presName="imgShp" presStyleLbl="fgImgPlace1" presStyleIdx="4" presStyleCnt="5" custLinFactX="200000" custLinFactNeighborX="295567" custLinFactNeighborY="316"/>
      <dgm:spPr>
        <a:noFill/>
        <a:ln w="76200">
          <a:solidFill>
            <a:srgbClr val="512275"/>
          </a:solidFill>
        </a:ln>
      </dgm:spPr>
    </dgm:pt>
    <dgm:pt modelId="{D0E4777F-6CBC-C74B-B9C2-8D799062570E}" type="pres">
      <dgm:prSet presAssocID="{8D593D2F-A7F1-1D45-BC75-9621ACDC3178}" presName="txShp" presStyleLbl="node1" presStyleIdx="4" presStyleCnt="5" custScaleX="108495" custLinFactNeighborX="-14499" custLinFactNeighborY="14998">
        <dgm:presLayoutVars>
          <dgm:bulletEnabled val="1"/>
        </dgm:presLayoutVars>
      </dgm:prSet>
      <dgm:spPr/>
    </dgm:pt>
  </dgm:ptLst>
  <dgm:cxnLst>
    <dgm:cxn modelId="{D3181B1F-CFB8-3B4B-9C57-4DFA76BB9DF6}" type="presOf" srcId="{37B372C2-861A-0948-9CA6-0E65D0CB5FFB}" destId="{91DF4548-64D5-2043-95AA-7625C9677A2D}" srcOrd="0" destOrd="0" presId="urn:microsoft.com/office/officeart/2005/8/layout/vList3"/>
    <dgm:cxn modelId="{755AE621-B817-804A-A645-97E8E3FF52F5}" type="presOf" srcId="{BCB78B07-7542-8F4F-9DFB-8C80B3D782FB}" destId="{F5DCFB6F-1734-C245-B05A-51370BD045BD}" srcOrd="0" destOrd="0" presId="urn:microsoft.com/office/officeart/2005/8/layout/vList3"/>
    <dgm:cxn modelId="{45371A2B-B42E-1E4D-A1DD-4E85113A4646}" srcId="{AFB24726-CFCD-F141-8F74-AD107E1C9534}" destId="{9294D6CF-E700-5F44-96B8-2FE6A6ABFD5F}" srcOrd="3" destOrd="0" parTransId="{05D94F9C-5EE0-E845-82C5-53DA4A6CA76A}" sibTransId="{0BF270F2-CCAB-9B4A-88A1-95F3F51091B5}"/>
    <dgm:cxn modelId="{C3424D65-C3EE-BA48-A656-AE00B15DF8EA}" type="presOf" srcId="{9CB6F9B0-6B7F-6445-AA7D-692DB02E0D6E}" destId="{00D6EFA7-838B-564F-BA7A-73982A018648}" srcOrd="0" destOrd="0" presId="urn:microsoft.com/office/officeart/2005/8/layout/vList3"/>
    <dgm:cxn modelId="{75E0C67B-DF5E-B040-B148-3096901193FA}" srcId="{AFB24726-CFCD-F141-8F74-AD107E1C9534}" destId="{BCB78B07-7542-8F4F-9DFB-8C80B3D782FB}" srcOrd="2" destOrd="0" parTransId="{673B6381-1494-2A4D-92E1-43DF57E71666}" sibTransId="{8263A684-CAD6-A048-903C-6BA1D8B73E4E}"/>
    <dgm:cxn modelId="{9C6C1483-F7CC-E144-9090-49AF1B06E75A}" type="presOf" srcId="{9294D6CF-E700-5F44-96B8-2FE6A6ABFD5F}" destId="{AC180172-C609-B349-BEF0-ED78CAA6F5FC}" srcOrd="0" destOrd="0" presId="urn:microsoft.com/office/officeart/2005/8/layout/vList3"/>
    <dgm:cxn modelId="{A41B489F-E3BA-0640-BF7E-046B31B63080}" srcId="{AFB24726-CFCD-F141-8F74-AD107E1C9534}" destId="{8D593D2F-A7F1-1D45-BC75-9621ACDC3178}" srcOrd="4" destOrd="0" parTransId="{A4F07D78-C124-2A44-B56E-D64BCC622712}" sibTransId="{2BB8C640-0038-0044-97C8-41A951B95EF5}"/>
    <dgm:cxn modelId="{F16362B7-F07A-6646-BB59-EDE79113DE8F}" srcId="{AFB24726-CFCD-F141-8F74-AD107E1C9534}" destId="{37B372C2-861A-0948-9CA6-0E65D0CB5FFB}" srcOrd="0" destOrd="0" parTransId="{B3766254-213A-A544-BCEB-D57BF72E098B}" sibTransId="{F07A0C1B-BE66-D644-8648-4BB6402F3909}"/>
    <dgm:cxn modelId="{365B1BC2-FFBA-C44E-B57C-4BCC594EF92B}" srcId="{AFB24726-CFCD-F141-8F74-AD107E1C9534}" destId="{9CB6F9B0-6B7F-6445-AA7D-692DB02E0D6E}" srcOrd="1" destOrd="0" parTransId="{696C0816-E19A-EF4B-89FE-D8C55788CB05}" sibTransId="{3D2F3ACE-26E6-674E-A013-F8FD3123EE3B}"/>
    <dgm:cxn modelId="{221BC1DE-9445-FD46-A035-52C01574D041}" type="presOf" srcId="{AFB24726-CFCD-F141-8F74-AD107E1C9534}" destId="{358E7740-EA74-5947-968F-EAC0EEE6E935}" srcOrd="0" destOrd="0" presId="urn:microsoft.com/office/officeart/2005/8/layout/vList3"/>
    <dgm:cxn modelId="{5CF906EF-27B6-B545-ABBA-7AB905C6CFB3}" type="presOf" srcId="{8D593D2F-A7F1-1D45-BC75-9621ACDC3178}" destId="{D0E4777F-6CBC-C74B-B9C2-8D799062570E}" srcOrd="0" destOrd="0" presId="urn:microsoft.com/office/officeart/2005/8/layout/vList3"/>
    <dgm:cxn modelId="{F1CC936B-03D1-B845-9E53-D59BB3207BBC}" type="presParOf" srcId="{358E7740-EA74-5947-968F-EAC0EEE6E935}" destId="{6234CBC3-5BB3-A346-A994-E21C0FE1ED48}" srcOrd="0" destOrd="0" presId="urn:microsoft.com/office/officeart/2005/8/layout/vList3"/>
    <dgm:cxn modelId="{E484103C-BBAE-B24E-AEE1-BEB1AD26EB52}" type="presParOf" srcId="{6234CBC3-5BB3-A346-A994-E21C0FE1ED48}" destId="{74087472-4B58-1049-BA41-D8BE6B8F4EDD}" srcOrd="0" destOrd="0" presId="urn:microsoft.com/office/officeart/2005/8/layout/vList3"/>
    <dgm:cxn modelId="{B44A36DA-9C0F-B34F-9B51-5C6C92685B4F}" type="presParOf" srcId="{6234CBC3-5BB3-A346-A994-E21C0FE1ED48}" destId="{91DF4548-64D5-2043-95AA-7625C9677A2D}" srcOrd="1" destOrd="0" presId="urn:microsoft.com/office/officeart/2005/8/layout/vList3"/>
    <dgm:cxn modelId="{68B9ACB2-E4DF-FC4F-BCE4-C665FA11E42B}" type="presParOf" srcId="{358E7740-EA74-5947-968F-EAC0EEE6E935}" destId="{9D1A9A5B-CB62-714D-8776-DF8FD58EC6BC}" srcOrd="1" destOrd="0" presId="urn:microsoft.com/office/officeart/2005/8/layout/vList3"/>
    <dgm:cxn modelId="{EB6C642C-DE02-ED45-8828-862BC3A5D5AF}" type="presParOf" srcId="{358E7740-EA74-5947-968F-EAC0EEE6E935}" destId="{DE7C2EE5-D355-D74E-AA8E-5C71DE6481AC}" srcOrd="2" destOrd="0" presId="urn:microsoft.com/office/officeart/2005/8/layout/vList3"/>
    <dgm:cxn modelId="{A21EA1AF-DEA4-6E4F-A550-6EC3F32772B7}" type="presParOf" srcId="{DE7C2EE5-D355-D74E-AA8E-5C71DE6481AC}" destId="{AB238038-DA8C-7A47-84B1-9C7146C25CFE}" srcOrd="0" destOrd="0" presId="urn:microsoft.com/office/officeart/2005/8/layout/vList3"/>
    <dgm:cxn modelId="{DF0CFDFB-603A-A649-86AF-EBB2D7AA9A11}" type="presParOf" srcId="{DE7C2EE5-D355-D74E-AA8E-5C71DE6481AC}" destId="{00D6EFA7-838B-564F-BA7A-73982A018648}" srcOrd="1" destOrd="0" presId="urn:microsoft.com/office/officeart/2005/8/layout/vList3"/>
    <dgm:cxn modelId="{EA661490-6406-4243-A5AB-FD2CE1C961AC}" type="presParOf" srcId="{358E7740-EA74-5947-968F-EAC0EEE6E935}" destId="{75B78A33-F98B-7A48-B3B6-7030A8C0C471}" srcOrd="3" destOrd="0" presId="urn:microsoft.com/office/officeart/2005/8/layout/vList3"/>
    <dgm:cxn modelId="{474EA43A-B4CA-0147-B682-CD7C43C2C724}" type="presParOf" srcId="{358E7740-EA74-5947-968F-EAC0EEE6E935}" destId="{DC2BA176-A481-6F4D-81A2-E79F00B38980}" srcOrd="4" destOrd="0" presId="urn:microsoft.com/office/officeart/2005/8/layout/vList3"/>
    <dgm:cxn modelId="{A7956BE8-86B9-2E43-8798-F21F4FC9B795}" type="presParOf" srcId="{DC2BA176-A481-6F4D-81A2-E79F00B38980}" destId="{1033ED0E-198B-224C-914A-F13522FE2CC7}" srcOrd="0" destOrd="0" presId="urn:microsoft.com/office/officeart/2005/8/layout/vList3"/>
    <dgm:cxn modelId="{947AC5CC-BC37-7D46-8A74-E5240B1559DE}" type="presParOf" srcId="{DC2BA176-A481-6F4D-81A2-E79F00B38980}" destId="{F5DCFB6F-1734-C245-B05A-51370BD045BD}" srcOrd="1" destOrd="0" presId="urn:microsoft.com/office/officeart/2005/8/layout/vList3"/>
    <dgm:cxn modelId="{3D4B92CC-ECA1-2841-BBB8-AFCD2741DB94}" type="presParOf" srcId="{358E7740-EA74-5947-968F-EAC0EEE6E935}" destId="{AE885E5D-956F-254D-9E20-BDF1F9CB8062}" srcOrd="5" destOrd="0" presId="urn:microsoft.com/office/officeart/2005/8/layout/vList3"/>
    <dgm:cxn modelId="{D3AA8CC1-2C63-8747-9CB9-9B6BA17D9923}" type="presParOf" srcId="{358E7740-EA74-5947-968F-EAC0EEE6E935}" destId="{C26C13A6-EF16-6941-B2E4-FEB05A5AB929}" srcOrd="6" destOrd="0" presId="urn:microsoft.com/office/officeart/2005/8/layout/vList3"/>
    <dgm:cxn modelId="{5042B026-61BF-E244-8F03-B785895B849B}" type="presParOf" srcId="{C26C13A6-EF16-6941-B2E4-FEB05A5AB929}" destId="{736E423F-98A9-F046-BD75-E1706E389BF6}" srcOrd="0" destOrd="0" presId="urn:microsoft.com/office/officeart/2005/8/layout/vList3"/>
    <dgm:cxn modelId="{B5C1F9BF-440E-CB4D-8DF9-3097633B41A3}" type="presParOf" srcId="{C26C13A6-EF16-6941-B2E4-FEB05A5AB929}" destId="{AC180172-C609-B349-BEF0-ED78CAA6F5FC}" srcOrd="1" destOrd="0" presId="urn:microsoft.com/office/officeart/2005/8/layout/vList3"/>
    <dgm:cxn modelId="{50042CFA-D138-3E4E-A310-0B96A225303A}" type="presParOf" srcId="{358E7740-EA74-5947-968F-EAC0EEE6E935}" destId="{9227C8A6-28F7-1844-AC18-8B2D182D28B9}" srcOrd="7" destOrd="0" presId="urn:microsoft.com/office/officeart/2005/8/layout/vList3"/>
    <dgm:cxn modelId="{22EE1CB7-0A89-0441-947E-184D100B7328}" type="presParOf" srcId="{358E7740-EA74-5947-968F-EAC0EEE6E935}" destId="{BE82519C-B978-044D-A301-738FBF0856A2}" srcOrd="8" destOrd="0" presId="urn:microsoft.com/office/officeart/2005/8/layout/vList3"/>
    <dgm:cxn modelId="{EC0AFC5E-0434-EB44-9BCC-C5AEA477172F}" type="presParOf" srcId="{BE82519C-B978-044D-A301-738FBF0856A2}" destId="{4CCD7FCD-0333-C446-BE67-8EAF6D1B5439}" srcOrd="0" destOrd="0" presId="urn:microsoft.com/office/officeart/2005/8/layout/vList3"/>
    <dgm:cxn modelId="{F79CC5C2-F9DA-BD4A-BC37-20ED73A8B9C7}" type="presParOf" srcId="{BE82519C-B978-044D-A301-738FBF0856A2}" destId="{D0E4777F-6CBC-C74B-B9C2-8D799062570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37B372C2-861A-0948-9CA6-0E65D0CB5FFB}">
      <dgm:prSet phldrT="[Text]" custT="1"/>
      <dgm:spPr>
        <a:solidFill>
          <a:srgbClr val="512275"/>
        </a:solidFill>
      </dgm:spPr>
      <dgm:t>
        <a:bodyPr/>
        <a:lstStyle/>
        <a:p>
          <a:r>
            <a:rPr lang="en-US" sz="2000" dirty="0"/>
            <a:t>Going over negative thoughts</a:t>
          </a:r>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CB6F9B0-6B7F-6445-AA7D-692DB02E0D6E}">
      <dgm:prSet phldrT="[Text]" custT="1"/>
      <dgm:spPr>
        <a:solidFill>
          <a:srgbClr val="512275"/>
        </a:solidFill>
      </dgm:spPr>
      <dgm:t>
        <a:bodyPr/>
        <a:lstStyle/>
        <a:p>
          <a:r>
            <a:rPr lang="en-US" sz="2000" dirty="0"/>
            <a:t>Not taking care of appearance</a:t>
          </a:r>
        </a:p>
      </dgm:t>
    </dgm:pt>
    <dgm:pt modelId="{696C0816-E19A-EF4B-89FE-D8C55788CB05}" type="parTrans" cxnId="{365B1BC2-FFBA-C44E-B57C-4BCC594EF92B}">
      <dgm:prSet/>
      <dgm:spPr/>
      <dgm:t>
        <a:bodyPr/>
        <a:lstStyle/>
        <a:p>
          <a:endParaRPr lang="en-US"/>
        </a:p>
      </dgm:t>
    </dgm:pt>
    <dgm:pt modelId="{3D2F3ACE-26E6-674E-A013-F8FD3123EE3B}" type="sibTrans" cxnId="{365B1BC2-FFBA-C44E-B57C-4BCC594EF92B}">
      <dgm:prSet/>
      <dgm:spPr/>
      <dgm:t>
        <a:bodyPr/>
        <a:lstStyle/>
        <a:p>
          <a:endParaRPr lang="en-US"/>
        </a:p>
      </dgm:t>
    </dgm:pt>
    <dgm:pt modelId="{BCB78B07-7542-8F4F-9DFB-8C80B3D782FB}">
      <dgm:prSet phldrT="[Text]" custT="1"/>
      <dgm:spPr>
        <a:solidFill>
          <a:srgbClr val="512275"/>
        </a:solidFill>
      </dgm:spPr>
      <dgm:t>
        <a:bodyPr/>
        <a:lstStyle/>
        <a:p>
          <a:r>
            <a:rPr lang="en-US" sz="2400" dirty="0"/>
            <a:t>Drinking more alcohol</a:t>
          </a:r>
        </a:p>
      </dgm:t>
    </dgm:pt>
    <dgm:pt modelId="{673B6381-1494-2A4D-92E1-43DF57E71666}" type="parTrans" cxnId="{75E0C67B-DF5E-B040-B148-3096901193FA}">
      <dgm:prSet/>
      <dgm:spPr/>
      <dgm:t>
        <a:bodyPr/>
        <a:lstStyle/>
        <a:p>
          <a:endParaRPr lang="en-US"/>
        </a:p>
      </dgm:t>
    </dgm:pt>
    <dgm:pt modelId="{8263A684-CAD6-A048-903C-6BA1D8B73E4E}" type="sibTrans" cxnId="{75E0C67B-DF5E-B040-B148-3096901193FA}">
      <dgm:prSet/>
      <dgm:spPr/>
      <dgm:t>
        <a:bodyPr/>
        <a:lstStyle/>
        <a:p>
          <a:endParaRPr lang="en-US"/>
        </a:p>
      </dgm:t>
    </dgm:pt>
    <dgm:pt modelId="{9294D6CF-E700-5F44-96B8-2FE6A6ABFD5F}">
      <dgm:prSet phldrT="[Text]" custT="1"/>
      <dgm:spPr>
        <a:solidFill>
          <a:srgbClr val="512275"/>
        </a:solidFill>
      </dgm:spPr>
      <dgm:t>
        <a:bodyPr/>
        <a:lstStyle/>
        <a:p>
          <a:r>
            <a:rPr lang="en-US" sz="2400" dirty="0"/>
            <a:t>Eating significantly more or less</a:t>
          </a:r>
        </a:p>
      </dgm:t>
    </dgm:pt>
    <dgm:pt modelId="{05D94F9C-5EE0-E845-82C5-53DA4A6CA76A}" type="parTrans" cxnId="{45371A2B-B42E-1E4D-A1DD-4E85113A4646}">
      <dgm:prSet/>
      <dgm:spPr/>
      <dgm:t>
        <a:bodyPr/>
        <a:lstStyle/>
        <a:p>
          <a:endParaRPr lang="en-US"/>
        </a:p>
      </dgm:t>
    </dgm:pt>
    <dgm:pt modelId="{0BF270F2-CCAB-9B4A-88A1-95F3F51091B5}" type="sibTrans" cxnId="{45371A2B-B42E-1E4D-A1DD-4E85113A4646}">
      <dgm:prSet/>
      <dgm:spPr/>
      <dgm:t>
        <a:bodyPr/>
        <a:lstStyle/>
        <a:p>
          <a:endParaRPr lang="en-US"/>
        </a:p>
      </dgm:t>
    </dgm:pt>
    <dgm:pt modelId="{8D593D2F-A7F1-1D45-BC75-9621ACDC3178}">
      <dgm:prSet phldrT="[Text]" custT="1"/>
      <dgm:spPr>
        <a:solidFill>
          <a:srgbClr val="512275"/>
        </a:solidFill>
      </dgm:spPr>
      <dgm:t>
        <a:bodyPr/>
        <a:lstStyle/>
        <a:p>
          <a:r>
            <a:rPr lang="en-US" sz="2400" dirty="0"/>
            <a:t>Self-harming</a:t>
          </a:r>
        </a:p>
      </dgm:t>
    </dgm:pt>
    <dgm:pt modelId="{A4F07D78-C124-2A44-B56E-D64BCC622712}" type="parTrans" cxnId="{A41B489F-E3BA-0640-BF7E-046B31B63080}">
      <dgm:prSet/>
      <dgm:spPr/>
      <dgm:t>
        <a:bodyPr/>
        <a:lstStyle/>
        <a:p>
          <a:endParaRPr lang="en-US"/>
        </a:p>
      </dgm:t>
    </dgm:pt>
    <dgm:pt modelId="{2BB8C640-0038-0044-97C8-41A951B95EF5}" type="sibTrans" cxnId="{A41B489F-E3BA-0640-BF7E-046B31B63080}">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5" custLinFactX="200000" custLinFactNeighborX="297332" custLinFactNeighborY="-316"/>
      <dgm:spPr>
        <a:noFill/>
        <a:ln w="76200">
          <a:solidFill>
            <a:srgbClr val="512275"/>
          </a:solidFill>
        </a:ln>
      </dgm:spPr>
    </dgm:pt>
    <dgm:pt modelId="{91DF4548-64D5-2043-95AA-7625C9677A2D}" type="pres">
      <dgm:prSet presAssocID="{37B372C2-861A-0948-9CA6-0E65D0CB5FFB}" presName="txShp" presStyleLbl="node1" presStyleIdx="0" presStyleCnt="5" custScaleX="108495" custLinFactNeighborX="-14499" custLinFactNeighborY="-3431">
        <dgm:presLayoutVars>
          <dgm:bulletEnabled val="1"/>
        </dgm:presLayoutVars>
      </dgm:prSet>
      <dgm:spPr/>
    </dgm:pt>
    <dgm:pt modelId="{9D1A9A5B-CB62-714D-8776-DF8FD58EC6BC}" type="pres">
      <dgm:prSet presAssocID="{F07A0C1B-BE66-D644-8648-4BB6402F3909}" presName="spacing" presStyleCnt="0"/>
      <dgm:spPr/>
    </dgm:pt>
    <dgm:pt modelId="{DE7C2EE5-D355-D74E-AA8E-5C71DE6481AC}" type="pres">
      <dgm:prSet presAssocID="{9CB6F9B0-6B7F-6445-AA7D-692DB02E0D6E}" presName="composite" presStyleCnt="0"/>
      <dgm:spPr/>
    </dgm:pt>
    <dgm:pt modelId="{AB238038-DA8C-7A47-84B1-9C7146C25CFE}" type="pres">
      <dgm:prSet presAssocID="{9CB6F9B0-6B7F-6445-AA7D-692DB02E0D6E}" presName="imgShp" presStyleLbl="fgImgPlace1" presStyleIdx="1" presStyleCnt="5" custLinFactX="200000" custLinFactNeighborX="297315" custLinFactNeighborY="-5414"/>
      <dgm:spPr>
        <a:noFill/>
        <a:ln w="76200">
          <a:solidFill>
            <a:srgbClr val="512275"/>
          </a:solidFill>
        </a:ln>
      </dgm:spPr>
    </dgm:pt>
    <dgm:pt modelId="{00D6EFA7-838B-564F-BA7A-73982A018648}" type="pres">
      <dgm:prSet presAssocID="{9CB6F9B0-6B7F-6445-AA7D-692DB02E0D6E}" presName="txShp" presStyleLbl="node1" presStyleIdx="1" presStyleCnt="5" custScaleX="108495" custLinFactNeighborX="-14499" custLinFactNeighborY="-2479">
        <dgm:presLayoutVars>
          <dgm:bulletEnabled val="1"/>
        </dgm:presLayoutVars>
      </dgm:prSet>
      <dgm:spPr/>
    </dgm:pt>
    <dgm:pt modelId="{75B78A33-F98B-7A48-B3B6-7030A8C0C471}" type="pres">
      <dgm:prSet presAssocID="{3D2F3ACE-26E6-674E-A013-F8FD3123EE3B}" presName="spacing" presStyleCnt="0"/>
      <dgm:spPr/>
    </dgm:pt>
    <dgm:pt modelId="{DC2BA176-A481-6F4D-81A2-E79F00B38980}" type="pres">
      <dgm:prSet presAssocID="{BCB78B07-7542-8F4F-9DFB-8C80B3D782FB}" presName="composite" presStyleCnt="0"/>
      <dgm:spPr/>
    </dgm:pt>
    <dgm:pt modelId="{1033ED0E-198B-224C-914A-F13522FE2CC7}" type="pres">
      <dgm:prSet presAssocID="{BCB78B07-7542-8F4F-9DFB-8C80B3D782FB}" presName="imgShp" presStyleLbl="fgImgPlace1" presStyleIdx="2" presStyleCnt="5" custLinFactX="200000" custLinFactNeighborX="297315" custLinFactNeighborY="722"/>
      <dgm:spPr>
        <a:noFill/>
        <a:ln w="76200">
          <a:solidFill>
            <a:srgbClr val="512275"/>
          </a:solidFill>
        </a:ln>
      </dgm:spPr>
    </dgm:pt>
    <dgm:pt modelId="{F5DCFB6F-1734-C245-B05A-51370BD045BD}" type="pres">
      <dgm:prSet presAssocID="{BCB78B07-7542-8F4F-9DFB-8C80B3D782FB}" presName="txShp" presStyleLbl="node1" presStyleIdx="2" presStyleCnt="5" custScaleX="108495" custLinFactNeighborX="-14499" custLinFactNeighborY="2764">
        <dgm:presLayoutVars>
          <dgm:bulletEnabled val="1"/>
        </dgm:presLayoutVars>
      </dgm:prSet>
      <dgm:spPr/>
    </dgm:pt>
    <dgm:pt modelId="{AE885E5D-956F-254D-9E20-BDF1F9CB8062}" type="pres">
      <dgm:prSet presAssocID="{8263A684-CAD6-A048-903C-6BA1D8B73E4E}" presName="spacing" presStyleCnt="0"/>
      <dgm:spPr/>
    </dgm:pt>
    <dgm:pt modelId="{C26C13A6-EF16-6941-B2E4-FEB05A5AB929}" type="pres">
      <dgm:prSet presAssocID="{9294D6CF-E700-5F44-96B8-2FE6A6ABFD5F}" presName="composite" presStyleCnt="0"/>
      <dgm:spPr/>
    </dgm:pt>
    <dgm:pt modelId="{736E423F-98A9-F046-BD75-E1706E389BF6}" type="pres">
      <dgm:prSet presAssocID="{9294D6CF-E700-5F44-96B8-2FE6A6ABFD5F}" presName="imgShp" presStyleLbl="fgImgPlace1" presStyleIdx="3" presStyleCnt="5" custLinFactX="200000" custLinFactNeighborX="297315" custLinFactNeighborY="6650"/>
      <dgm:spPr>
        <a:noFill/>
        <a:ln w="76200">
          <a:solidFill>
            <a:srgbClr val="512275"/>
          </a:solidFill>
        </a:ln>
      </dgm:spPr>
    </dgm:pt>
    <dgm:pt modelId="{AC180172-C609-B349-BEF0-ED78CAA6F5FC}" type="pres">
      <dgm:prSet presAssocID="{9294D6CF-E700-5F44-96B8-2FE6A6ABFD5F}" presName="txShp" presStyleLbl="node1" presStyleIdx="3" presStyleCnt="5" custScaleX="108495" custLinFactNeighborX="-14499" custLinFactNeighborY="4512">
        <dgm:presLayoutVars>
          <dgm:bulletEnabled val="1"/>
        </dgm:presLayoutVars>
      </dgm:prSet>
      <dgm:spPr/>
    </dgm:pt>
    <dgm:pt modelId="{9227C8A6-28F7-1844-AC18-8B2D182D28B9}" type="pres">
      <dgm:prSet presAssocID="{0BF270F2-CCAB-9B4A-88A1-95F3F51091B5}" presName="spacing" presStyleCnt="0"/>
      <dgm:spPr/>
    </dgm:pt>
    <dgm:pt modelId="{BE82519C-B978-044D-A301-738FBF0856A2}" type="pres">
      <dgm:prSet presAssocID="{8D593D2F-A7F1-1D45-BC75-9621ACDC3178}" presName="composite" presStyleCnt="0"/>
      <dgm:spPr/>
    </dgm:pt>
    <dgm:pt modelId="{4CCD7FCD-0333-C446-BE67-8EAF6D1B5439}" type="pres">
      <dgm:prSet presAssocID="{8D593D2F-A7F1-1D45-BC75-9621ACDC3178}" presName="imgShp" presStyleLbl="fgImgPlace1" presStyleIdx="4" presStyleCnt="5" custLinFactX="200000" custLinFactNeighborX="295567" custLinFactNeighborY="316"/>
      <dgm:spPr>
        <a:noFill/>
        <a:ln w="76200">
          <a:solidFill>
            <a:srgbClr val="512275"/>
          </a:solidFill>
        </a:ln>
      </dgm:spPr>
    </dgm:pt>
    <dgm:pt modelId="{D0E4777F-6CBC-C74B-B9C2-8D799062570E}" type="pres">
      <dgm:prSet presAssocID="{8D593D2F-A7F1-1D45-BC75-9621ACDC3178}" presName="txShp" presStyleLbl="node1" presStyleIdx="4" presStyleCnt="5" custScaleX="108495" custLinFactNeighborX="-14499" custLinFactNeighborY="14998">
        <dgm:presLayoutVars>
          <dgm:bulletEnabled val="1"/>
        </dgm:presLayoutVars>
      </dgm:prSet>
      <dgm:spPr/>
    </dgm:pt>
  </dgm:ptLst>
  <dgm:cxnLst>
    <dgm:cxn modelId="{AA19B529-8367-DD44-9677-DD88267A02B0}" type="presOf" srcId="{8D593D2F-A7F1-1D45-BC75-9621ACDC3178}" destId="{D0E4777F-6CBC-C74B-B9C2-8D799062570E}" srcOrd="0" destOrd="0" presId="urn:microsoft.com/office/officeart/2005/8/layout/vList3"/>
    <dgm:cxn modelId="{45371A2B-B42E-1E4D-A1DD-4E85113A4646}" srcId="{AFB24726-CFCD-F141-8F74-AD107E1C9534}" destId="{9294D6CF-E700-5F44-96B8-2FE6A6ABFD5F}" srcOrd="3" destOrd="0" parTransId="{05D94F9C-5EE0-E845-82C5-53DA4A6CA76A}" sibTransId="{0BF270F2-CCAB-9B4A-88A1-95F3F51091B5}"/>
    <dgm:cxn modelId="{D40B1269-27BF-D44A-9642-8164615353C5}" type="presOf" srcId="{37B372C2-861A-0948-9CA6-0E65D0CB5FFB}" destId="{91DF4548-64D5-2043-95AA-7625C9677A2D}" srcOrd="0" destOrd="0" presId="urn:microsoft.com/office/officeart/2005/8/layout/vList3"/>
    <dgm:cxn modelId="{849C1370-0425-4E45-B530-D7F82B79F0D5}" type="presOf" srcId="{9CB6F9B0-6B7F-6445-AA7D-692DB02E0D6E}" destId="{00D6EFA7-838B-564F-BA7A-73982A018648}" srcOrd="0" destOrd="0" presId="urn:microsoft.com/office/officeart/2005/8/layout/vList3"/>
    <dgm:cxn modelId="{75E0C67B-DF5E-B040-B148-3096901193FA}" srcId="{AFB24726-CFCD-F141-8F74-AD107E1C9534}" destId="{BCB78B07-7542-8F4F-9DFB-8C80B3D782FB}" srcOrd="2" destOrd="0" parTransId="{673B6381-1494-2A4D-92E1-43DF57E71666}" sibTransId="{8263A684-CAD6-A048-903C-6BA1D8B73E4E}"/>
    <dgm:cxn modelId="{F1F0B17D-D29D-D543-81C6-A8826BFC1CDB}" type="presOf" srcId="{AFB24726-CFCD-F141-8F74-AD107E1C9534}" destId="{358E7740-EA74-5947-968F-EAC0EEE6E935}" srcOrd="0" destOrd="0" presId="urn:microsoft.com/office/officeart/2005/8/layout/vList3"/>
    <dgm:cxn modelId="{CF1AA97E-EC0B-8A4E-AA2B-D267CAB50ECE}" type="presOf" srcId="{9294D6CF-E700-5F44-96B8-2FE6A6ABFD5F}" destId="{AC180172-C609-B349-BEF0-ED78CAA6F5FC}" srcOrd="0" destOrd="0" presId="urn:microsoft.com/office/officeart/2005/8/layout/vList3"/>
    <dgm:cxn modelId="{A41B489F-E3BA-0640-BF7E-046B31B63080}" srcId="{AFB24726-CFCD-F141-8F74-AD107E1C9534}" destId="{8D593D2F-A7F1-1D45-BC75-9621ACDC3178}" srcOrd="4" destOrd="0" parTransId="{A4F07D78-C124-2A44-B56E-D64BCC622712}" sibTransId="{2BB8C640-0038-0044-97C8-41A951B95EF5}"/>
    <dgm:cxn modelId="{F16362B7-F07A-6646-BB59-EDE79113DE8F}" srcId="{AFB24726-CFCD-F141-8F74-AD107E1C9534}" destId="{37B372C2-861A-0948-9CA6-0E65D0CB5FFB}" srcOrd="0" destOrd="0" parTransId="{B3766254-213A-A544-BCEB-D57BF72E098B}" sibTransId="{F07A0C1B-BE66-D644-8648-4BB6402F3909}"/>
    <dgm:cxn modelId="{365B1BC2-FFBA-C44E-B57C-4BCC594EF92B}" srcId="{AFB24726-CFCD-F141-8F74-AD107E1C9534}" destId="{9CB6F9B0-6B7F-6445-AA7D-692DB02E0D6E}" srcOrd="1" destOrd="0" parTransId="{696C0816-E19A-EF4B-89FE-D8C55788CB05}" sibTransId="{3D2F3ACE-26E6-674E-A013-F8FD3123EE3B}"/>
    <dgm:cxn modelId="{D45668C2-C482-4445-8FAB-929BDAA1DE98}" type="presOf" srcId="{BCB78B07-7542-8F4F-9DFB-8C80B3D782FB}" destId="{F5DCFB6F-1734-C245-B05A-51370BD045BD}" srcOrd="0" destOrd="0" presId="urn:microsoft.com/office/officeart/2005/8/layout/vList3"/>
    <dgm:cxn modelId="{FE82DEA7-9A58-2A40-8847-0D5AC23F957F}" type="presParOf" srcId="{358E7740-EA74-5947-968F-EAC0EEE6E935}" destId="{6234CBC3-5BB3-A346-A994-E21C0FE1ED48}" srcOrd="0" destOrd="0" presId="urn:microsoft.com/office/officeart/2005/8/layout/vList3"/>
    <dgm:cxn modelId="{3CE28DD2-3CB7-3E41-9233-30CD51A6A906}" type="presParOf" srcId="{6234CBC3-5BB3-A346-A994-E21C0FE1ED48}" destId="{74087472-4B58-1049-BA41-D8BE6B8F4EDD}" srcOrd="0" destOrd="0" presId="urn:microsoft.com/office/officeart/2005/8/layout/vList3"/>
    <dgm:cxn modelId="{4BF1973A-A5A0-3342-8C7C-EC43C1A2DB92}" type="presParOf" srcId="{6234CBC3-5BB3-A346-A994-E21C0FE1ED48}" destId="{91DF4548-64D5-2043-95AA-7625C9677A2D}" srcOrd="1" destOrd="0" presId="urn:microsoft.com/office/officeart/2005/8/layout/vList3"/>
    <dgm:cxn modelId="{74086C5A-A869-134C-BFAB-EEB641F6518F}" type="presParOf" srcId="{358E7740-EA74-5947-968F-EAC0EEE6E935}" destId="{9D1A9A5B-CB62-714D-8776-DF8FD58EC6BC}" srcOrd="1" destOrd="0" presId="urn:microsoft.com/office/officeart/2005/8/layout/vList3"/>
    <dgm:cxn modelId="{A3DF2D2E-4231-7945-B0EB-364AB15DF673}" type="presParOf" srcId="{358E7740-EA74-5947-968F-EAC0EEE6E935}" destId="{DE7C2EE5-D355-D74E-AA8E-5C71DE6481AC}" srcOrd="2" destOrd="0" presId="urn:microsoft.com/office/officeart/2005/8/layout/vList3"/>
    <dgm:cxn modelId="{5EF7F3F4-25B9-1445-8149-DA1ECDE9D9AF}" type="presParOf" srcId="{DE7C2EE5-D355-D74E-AA8E-5C71DE6481AC}" destId="{AB238038-DA8C-7A47-84B1-9C7146C25CFE}" srcOrd="0" destOrd="0" presId="urn:microsoft.com/office/officeart/2005/8/layout/vList3"/>
    <dgm:cxn modelId="{D0FC8468-5DDD-9F4F-BF90-FFC514A2377A}" type="presParOf" srcId="{DE7C2EE5-D355-D74E-AA8E-5C71DE6481AC}" destId="{00D6EFA7-838B-564F-BA7A-73982A018648}" srcOrd="1" destOrd="0" presId="urn:microsoft.com/office/officeart/2005/8/layout/vList3"/>
    <dgm:cxn modelId="{CF9BF049-4E7F-9A46-B1AF-FDEA0CA195E4}" type="presParOf" srcId="{358E7740-EA74-5947-968F-EAC0EEE6E935}" destId="{75B78A33-F98B-7A48-B3B6-7030A8C0C471}" srcOrd="3" destOrd="0" presId="urn:microsoft.com/office/officeart/2005/8/layout/vList3"/>
    <dgm:cxn modelId="{F0E554CF-7877-F54B-A525-D2A48802F339}" type="presParOf" srcId="{358E7740-EA74-5947-968F-EAC0EEE6E935}" destId="{DC2BA176-A481-6F4D-81A2-E79F00B38980}" srcOrd="4" destOrd="0" presId="urn:microsoft.com/office/officeart/2005/8/layout/vList3"/>
    <dgm:cxn modelId="{7D86C58C-CDDF-1F4F-A7B2-702C9B35F193}" type="presParOf" srcId="{DC2BA176-A481-6F4D-81A2-E79F00B38980}" destId="{1033ED0E-198B-224C-914A-F13522FE2CC7}" srcOrd="0" destOrd="0" presId="urn:microsoft.com/office/officeart/2005/8/layout/vList3"/>
    <dgm:cxn modelId="{6B75468D-769F-1245-B513-5980ED22D927}" type="presParOf" srcId="{DC2BA176-A481-6F4D-81A2-E79F00B38980}" destId="{F5DCFB6F-1734-C245-B05A-51370BD045BD}" srcOrd="1" destOrd="0" presId="urn:microsoft.com/office/officeart/2005/8/layout/vList3"/>
    <dgm:cxn modelId="{CFD7CE1E-FDBC-E04B-ADE9-E7BCA6A152DB}" type="presParOf" srcId="{358E7740-EA74-5947-968F-EAC0EEE6E935}" destId="{AE885E5D-956F-254D-9E20-BDF1F9CB8062}" srcOrd="5" destOrd="0" presId="urn:microsoft.com/office/officeart/2005/8/layout/vList3"/>
    <dgm:cxn modelId="{C41451B1-566E-8849-B427-713BE9EC446D}" type="presParOf" srcId="{358E7740-EA74-5947-968F-EAC0EEE6E935}" destId="{C26C13A6-EF16-6941-B2E4-FEB05A5AB929}" srcOrd="6" destOrd="0" presId="urn:microsoft.com/office/officeart/2005/8/layout/vList3"/>
    <dgm:cxn modelId="{86B8B781-2DCE-6545-9A31-4CC28EE5CB8B}" type="presParOf" srcId="{C26C13A6-EF16-6941-B2E4-FEB05A5AB929}" destId="{736E423F-98A9-F046-BD75-E1706E389BF6}" srcOrd="0" destOrd="0" presId="urn:microsoft.com/office/officeart/2005/8/layout/vList3"/>
    <dgm:cxn modelId="{017578CD-4743-6046-A4A6-947BC3E64A08}" type="presParOf" srcId="{C26C13A6-EF16-6941-B2E4-FEB05A5AB929}" destId="{AC180172-C609-B349-BEF0-ED78CAA6F5FC}" srcOrd="1" destOrd="0" presId="urn:microsoft.com/office/officeart/2005/8/layout/vList3"/>
    <dgm:cxn modelId="{56C3442E-36ED-4B4D-A2B1-9B7CEA138BE3}" type="presParOf" srcId="{358E7740-EA74-5947-968F-EAC0EEE6E935}" destId="{9227C8A6-28F7-1844-AC18-8B2D182D28B9}" srcOrd="7" destOrd="0" presId="urn:microsoft.com/office/officeart/2005/8/layout/vList3"/>
    <dgm:cxn modelId="{B9AEA7DC-BF36-9446-B403-DF1347960E2A}" type="presParOf" srcId="{358E7740-EA74-5947-968F-EAC0EEE6E935}" destId="{BE82519C-B978-044D-A301-738FBF0856A2}" srcOrd="8" destOrd="0" presId="urn:microsoft.com/office/officeart/2005/8/layout/vList3"/>
    <dgm:cxn modelId="{2C9F6353-3824-444F-924B-9554499EB348}" type="presParOf" srcId="{BE82519C-B978-044D-A301-738FBF0856A2}" destId="{4CCD7FCD-0333-C446-BE67-8EAF6D1B5439}" srcOrd="0" destOrd="0" presId="urn:microsoft.com/office/officeart/2005/8/layout/vList3"/>
    <dgm:cxn modelId="{12B8AD99-7E8B-D646-A5E5-9DCC26118BCF}" type="presParOf" srcId="{BE82519C-B978-044D-A301-738FBF0856A2}" destId="{D0E4777F-6CBC-C74B-B9C2-8D799062570E}"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95E7A26F-E658-4B4C-8F74-7ABD553A2C94}"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GB"/>
        </a:p>
      </dgm:t>
    </dgm:pt>
    <dgm:pt modelId="{32564258-A71C-48DB-AAD4-FEE613584111}">
      <dgm:prSet phldrT="[Text]" custT="1"/>
      <dgm:spPr>
        <a:solidFill>
          <a:srgbClr val="512275"/>
        </a:solidFill>
      </dgm:spPr>
      <dgm:t>
        <a:bodyPr/>
        <a:lstStyle/>
        <a:p>
          <a:r>
            <a:rPr lang="en-GB" sz="2800" dirty="0">
              <a:latin typeface="Verdana" panose="020B0604030504040204" pitchFamily="34" charset="0"/>
              <a:ea typeface="Verdana" panose="020B0604030504040204" pitchFamily="34" charset="0"/>
              <a:cs typeface="Verdana" panose="020B0604030504040204" pitchFamily="34" charset="0"/>
            </a:rPr>
            <a:t>What real evidence do I have to support these thoughts?</a:t>
          </a:r>
        </a:p>
      </dgm:t>
    </dgm:pt>
    <dgm:pt modelId="{3EAE8FF7-448C-4617-A62D-5A25E067C958}" type="parTrans" cxnId="{6E5B1FE5-904A-4922-AE44-78AF387DD127}">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79B04AB1-9EEE-480F-AFEA-CC399BCD3778}" type="sibTrans" cxnId="{6E5B1FE5-904A-4922-AE44-78AF387DD127}">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6B64B39E-16A0-4CEE-A847-96F1C938F7FD}">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If a friend in the same situation told me this NAT, would I agree?</a:t>
          </a:r>
        </a:p>
      </dgm:t>
    </dgm:pt>
    <dgm:pt modelId="{3FF5E857-48C8-4697-AA77-3E9D1C453D54}" type="parTrans" cxnId="{459056CE-3C2B-4089-8DC7-FAB4B60F22D4}">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08B643C9-5472-47F9-A785-DCAA3B02A25F}" type="sibTrans" cxnId="{459056CE-3C2B-4089-8DC7-FAB4B60F22D4}">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3D89E3C1-9FEA-4DFA-B19E-FA2EDC7E36C1}">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Am I confusing thoughts with facts?</a:t>
          </a:r>
        </a:p>
      </dgm:t>
    </dgm:pt>
    <dgm:pt modelId="{6CC22070-CAFE-498E-BE84-F295302C1823}" type="parTrans" cxnId="{D8D88AD7-C1FA-484F-B5C1-3C4DFB6643B6}">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955413C5-153C-402F-B808-04C6E1FF144F}" type="sibTrans" cxnId="{D8D88AD7-C1FA-484F-B5C1-3C4DFB6643B6}">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50B85284-F58D-4DE3-B047-D53BED774960}">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Am I using thinking errors? If so, which ones?</a:t>
          </a:r>
        </a:p>
      </dgm:t>
    </dgm:pt>
    <dgm:pt modelId="{878C5BDE-EEDF-4987-AA76-4B6ED8C56A18}" type="parTrans" cxnId="{1D62E441-918C-4E1E-A4D0-8E1A3DE24E70}">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66935765-D917-4060-AD16-0188DA087983}" type="sibTrans" cxnId="{1D62E441-918C-4E1E-A4D0-8E1A3DE24E70}">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9EC7E8E4-5B00-4506-8C59-51FA574DE9D7}">
      <dgm:prSet phldrT="[Text]"/>
      <dgm:spPr>
        <a:solidFill>
          <a:srgbClr val="512275"/>
        </a:solidFill>
      </dgm:spPr>
      <dgm:t>
        <a:bodyPr/>
        <a:lstStyle/>
        <a:p>
          <a:r>
            <a:rPr lang="en-US" dirty="0">
              <a:latin typeface="Verdana" panose="020B0604030504040204" pitchFamily="34" charset="0"/>
              <a:ea typeface="Verdana" panose="020B0604030504040204" pitchFamily="34" charset="0"/>
              <a:cs typeface="Verdana" panose="020B0604030504040204" pitchFamily="34" charset="0"/>
            </a:rPr>
            <a:t>How would I have viewed this situation in the past (when I was not feeling so low)?</a:t>
          </a:r>
          <a:endParaRPr lang="en-GB" dirty="0">
            <a:latin typeface="Verdana" panose="020B0604030504040204" pitchFamily="34" charset="0"/>
            <a:ea typeface="Verdana" panose="020B0604030504040204" pitchFamily="34" charset="0"/>
            <a:cs typeface="Verdana" panose="020B0604030504040204" pitchFamily="34" charset="0"/>
          </a:endParaRPr>
        </a:p>
      </dgm:t>
    </dgm:pt>
    <dgm:pt modelId="{789A58FD-A7DC-4428-8F79-DE4CA3716ED5}" type="parTrans" cxnId="{7B16BE31-F23D-42AD-8AEC-9974A0BC2B20}">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784285D0-7460-44AD-8B97-EF741D941C59}" type="sibTrans" cxnId="{7B16BE31-F23D-42AD-8AEC-9974A0BC2B20}">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05BD9247-3C0E-4A9E-8C52-6E57ACE2C068}">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Am I being too hard on myself?</a:t>
          </a:r>
        </a:p>
      </dgm:t>
    </dgm:pt>
    <dgm:pt modelId="{C8B6FED0-ABC5-468C-9043-4037F3EAC7D1}" type="parTrans" cxnId="{F7F75DB2-1834-499B-A2CC-B2B33D795215}">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9B005785-3FD1-4B60-BB08-37ED19ED1CB8}" type="sibTrans" cxnId="{F7F75DB2-1834-499B-A2CC-B2B33D795215}">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474401A2-3537-402F-9C5C-E41135251CCD}">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Are these thoughts helpful?</a:t>
          </a:r>
        </a:p>
      </dgm:t>
    </dgm:pt>
    <dgm:pt modelId="{A17256DD-810E-4CFD-90D0-6EBF3F278A70}" type="parTrans" cxnId="{EBAAD2F1-80D8-425E-9472-600EC2F2DF23}">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23F625F3-6723-4260-9750-213839C5A374}" type="sibTrans" cxnId="{EBAAD2F1-80D8-425E-9472-600EC2F2DF23}">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1628B20E-5094-4FC3-95DC-67B095E188D4}">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How would someone else view this?</a:t>
          </a:r>
        </a:p>
      </dgm:t>
    </dgm:pt>
    <dgm:pt modelId="{31ED4AE7-E14B-4580-A5C1-0D8A4FCF363E}" type="parTrans" cxnId="{B3CEA9F6-47B2-41B8-B698-46C6A32CF597}">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CC0D15CF-2862-439E-AFBD-2DB476430C27}" type="sibTrans" cxnId="{B3CEA9F6-47B2-41B8-B698-46C6A32CF597}">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E55C87E7-2781-4BCF-8097-524A29603DD0}">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What thoughts might be more helpful?</a:t>
          </a:r>
        </a:p>
      </dgm:t>
    </dgm:pt>
    <dgm:pt modelId="{7059448B-7E19-458D-B892-3E95EA242910}" type="parTrans" cxnId="{C3D5056B-7AD9-4930-94B2-DFB05912E6CF}">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6D89CAD6-2142-4254-AE9C-C2B0EDE341F6}" type="sibTrans" cxnId="{C3D5056B-7AD9-4930-94B2-DFB05912E6CF}">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612B48B9-3C51-4E68-B6A1-BF486B701D20}" type="pres">
      <dgm:prSet presAssocID="{95E7A26F-E658-4B4C-8F74-7ABD553A2C94}" presName="Name0" presStyleCnt="0">
        <dgm:presLayoutVars>
          <dgm:chPref val="1"/>
          <dgm:dir/>
          <dgm:animOne val="branch"/>
          <dgm:animLvl val="lvl"/>
          <dgm:resizeHandles/>
        </dgm:presLayoutVars>
      </dgm:prSet>
      <dgm:spPr/>
    </dgm:pt>
    <dgm:pt modelId="{6EAD365C-2219-4159-92E5-C0D52226F6DA}" type="pres">
      <dgm:prSet presAssocID="{32564258-A71C-48DB-AAD4-FEE613584111}" presName="vertOne" presStyleCnt="0"/>
      <dgm:spPr/>
    </dgm:pt>
    <dgm:pt modelId="{DE9B6B55-E09D-4A65-AA78-1D083F3A5217}" type="pres">
      <dgm:prSet presAssocID="{32564258-A71C-48DB-AAD4-FEE613584111}" presName="txOne" presStyleLbl="node0" presStyleIdx="0" presStyleCnt="1" custScaleY="62995" custLinFactNeighborX="-1124">
        <dgm:presLayoutVars>
          <dgm:chPref val="3"/>
        </dgm:presLayoutVars>
      </dgm:prSet>
      <dgm:spPr/>
    </dgm:pt>
    <dgm:pt modelId="{AFD87F6A-829C-49A4-8F95-00E49075158F}" type="pres">
      <dgm:prSet presAssocID="{32564258-A71C-48DB-AAD4-FEE613584111}" presName="parTransOne" presStyleCnt="0"/>
      <dgm:spPr/>
    </dgm:pt>
    <dgm:pt modelId="{66940C91-B005-4EF5-A0FF-6203AE318752}" type="pres">
      <dgm:prSet presAssocID="{32564258-A71C-48DB-AAD4-FEE613584111}" presName="horzOne" presStyleCnt="0"/>
      <dgm:spPr/>
    </dgm:pt>
    <dgm:pt modelId="{C6916417-37EE-4FE2-9544-4E02342B6AE8}" type="pres">
      <dgm:prSet presAssocID="{6B64B39E-16A0-4CEE-A847-96F1C938F7FD}" presName="vertTwo" presStyleCnt="0"/>
      <dgm:spPr/>
    </dgm:pt>
    <dgm:pt modelId="{6CBD4C90-F117-40AA-9AAC-5CFF184E124A}" type="pres">
      <dgm:prSet presAssocID="{6B64B39E-16A0-4CEE-A847-96F1C938F7FD}" presName="txTwo" presStyleLbl="node2" presStyleIdx="0" presStyleCnt="2">
        <dgm:presLayoutVars>
          <dgm:chPref val="3"/>
        </dgm:presLayoutVars>
      </dgm:prSet>
      <dgm:spPr/>
    </dgm:pt>
    <dgm:pt modelId="{DACCCFAD-09C6-4D9F-B4AA-2AC449411162}" type="pres">
      <dgm:prSet presAssocID="{6B64B39E-16A0-4CEE-A847-96F1C938F7FD}" presName="parTransTwo" presStyleCnt="0"/>
      <dgm:spPr/>
    </dgm:pt>
    <dgm:pt modelId="{11041F60-48BE-472B-9B26-6705EB89679E}" type="pres">
      <dgm:prSet presAssocID="{6B64B39E-16A0-4CEE-A847-96F1C938F7FD}" presName="horzTwo" presStyleCnt="0"/>
      <dgm:spPr/>
    </dgm:pt>
    <dgm:pt modelId="{0739FCC2-9223-4CB8-9852-F8AD3545D944}" type="pres">
      <dgm:prSet presAssocID="{3D89E3C1-9FEA-4DFA-B19E-FA2EDC7E36C1}" presName="vertThree" presStyleCnt="0"/>
      <dgm:spPr/>
    </dgm:pt>
    <dgm:pt modelId="{3B3C690B-90C0-4578-B364-AF8131D6F34E}" type="pres">
      <dgm:prSet presAssocID="{3D89E3C1-9FEA-4DFA-B19E-FA2EDC7E36C1}" presName="txThree" presStyleLbl="node3" presStyleIdx="0" presStyleCnt="6">
        <dgm:presLayoutVars>
          <dgm:chPref val="3"/>
        </dgm:presLayoutVars>
      </dgm:prSet>
      <dgm:spPr/>
    </dgm:pt>
    <dgm:pt modelId="{B98A202A-A601-4A4D-B7E3-8B8B331F5521}" type="pres">
      <dgm:prSet presAssocID="{3D89E3C1-9FEA-4DFA-B19E-FA2EDC7E36C1}" presName="horzThree" presStyleCnt="0"/>
      <dgm:spPr/>
    </dgm:pt>
    <dgm:pt modelId="{EEC9700F-A6FD-4488-A212-6BCDEBDC26CC}" type="pres">
      <dgm:prSet presAssocID="{955413C5-153C-402F-B808-04C6E1FF144F}" presName="sibSpaceThree" presStyleCnt="0"/>
      <dgm:spPr/>
    </dgm:pt>
    <dgm:pt modelId="{5F530E60-DF9E-4192-B188-13A1A0E67D1E}" type="pres">
      <dgm:prSet presAssocID="{50B85284-F58D-4DE3-B047-D53BED774960}" presName="vertThree" presStyleCnt="0"/>
      <dgm:spPr/>
    </dgm:pt>
    <dgm:pt modelId="{1E1B8C72-E2DD-4E52-9216-098921CDA73A}" type="pres">
      <dgm:prSet presAssocID="{50B85284-F58D-4DE3-B047-D53BED774960}" presName="txThree" presStyleLbl="node3" presStyleIdx="1" presStyleCnt="6">
        <dgm:presLayoutVars>
          <dgm:chPref val="3"/>
        </dgm:presLayoutVars>
      </dgm:prSet>
      <dgm:spPr/>
    </dgm:pt>
    <dgm:pt modelId="{166CB488-0527-449E-90B3-AF70099D34BF}" type="pres">
      <dgm:prSet presAssocID="{50B85284-F58D-4DE3-B047-D53BED774960}" presName="horzThree" presStyleCnt="0"/>
      <dgm:spPr/>
    </dgm:pt>
    <dgm:pt modelId="{6EE53A06-43E5-4C8D-B064-1935F5337593}" type="pres">
      <dgm:prSet presAssocID="{08B643C9-5472-47F9-A785-DCAA3B02A25F}" presName="sibSpaceTwo" presStyleCnt="0"/>
      <dgm:spPr/>
    </dgm:pt>
    <dgm:pt modelId="{5A301293-F08A-4A04-BB9E-612156EA59F5}" type="pres">
      <dgm:prSet presAssocID="{9EC7E8E4-5B00-4506-8C59-51FA574DE9D7}" presName="vertTwo" presStyleCnt="0"/>
      <dgm:spPr/>
    </dgm:pt>
    <dgm:pt modelId="{E8161080-5927-4CBB-B3D1-CD5334AE66A6}" type="pres">
      <dgm:prSet presAssocID="{9EC7E8E4-5B00-4506-8C59-51FA574DE9D7}" presName="txTwo" presStyleLbl="node2" presStyleIdx="1" presStyleCnt="2">
        <dgm:presLayoutVars>
          <dgm:chPref val="3"/>
        </dgm:presLayoutVars>
      </dgm:prSet>
      <dgm:spPr/>
    </dgm:pt>
    <dgm:pt modelId="{D0EB9A67-122D-4480-AC9E-076EEE8DFCEA}" type="pres">
      <dgm:prSet presAssocID="{9EC7E8E4-5B00-4506-8C59-51FA574DE9D7}" presName="parTransTwo" presStyleCnt="0"/>
      <dgm:spPr/>
    </dgm:pt>
    <dgm:pt modelId="{3BC4174F-01FE-4CBD-83E7-042C4C299FEE}" type="pres">
      <dgm:prSet presAssocID="{9EC7E8E4-5B00-4506-8C59-51FA574DE9D7}" presName="horzTwo" presStyleCnt="0"/>
      <dgm:spPr/>
    </dgm:pt>
    <dgm:pt modelId="{79770DB2-2DDA-4520-9435-E96F273503A9}" type="pres">
      <dgm:prSet presAssocID="{05BD9247-3C0E-4A9E-8C52-6E57ACE2C068}" presName="vertThree" presStyleCnt="0"/>
      <dgm:spPr/>
    </dgm:pt>
    <dgm:pt modelId="{353C27E7-8408-4BFD-A17F-46291D3273FD}" type="pres">
      <dgm:prSet presAssocID="{05BD9247-3C0E-4A9E-8C52-6E57ACE2C068}" presName="txThree" presStyleLbl="node3" presStyleIdx="2" presStyleCnt="6">
        <dgm:presLayoutVars>
          <dgm:chPref val="3"/>
        </dgm:presLayoutVars>
      </dgm:prSet>
      <dgm:spPr/>
    </dgm:pt>
    <dgm:pt modelId="{2DDFFD0F-DB33-47FA-943B-EA0E9239B0EC}" type="pres">
      <dgm:prSet presAssocID="{05BD9247-3C0E-4A9E-8C52-6E57ACE2C068}" presName="horzThree" presStyleCnt="0"/>
      <dgm:spPr/>
    </dgm:pt>
    <dgm:pt modelId="{747619D1-C567-4833-AC80-53D658049709}" type="pres">
      <dgm:prSet presAssocID="{9B005785-3FD1-4B60-BB08-37ED19ED1CB8}" presName="sibSpaceThree" presStyleCnt="0"/>
      <dgm:spPr/>
    </dgm:pt>
    <dgm:pt modelId="{6AED1BB8-DBF0-46F6-8400-BB4C6F931DAC}" type="pres">
      <dgm:prSet presAssocID="{474401A2-3537-402F-9C5C-E41135251CCD}" presName="vertThree" presStyleCnt="0"/>
      <dgm:spPr/>
    </dgm:pt>
    <dgm:pt modelId="{17F501F9-94B3-45DF-8B1A-04F8D02314F9}" type="pres">
      <dgm:prSet presAssocID="{474401A2-3537-402F-9C5C-E41135251CCD}" presName="txThree" presStyleLbl="node3" presStyleIdx="3" presStyleCnt="6">
        <dgm:presLayoutVars>
          <dgm:chPref val="3"/>
        </dgm:presLayoutVars>
      </dgm:prSet>
      <dgm:spPr/>
    </dgm:pt>
    <dgm:pt modelId="{E4950092-2A63-4F89-A53E-EB3B5ED3E5AE}" type="pres">
      <dgm:prSet presAssocID="{474401A2-3537-402F-9C5C-E41135251CCD}" presName="horzThree" presStyleCnt="0"/>
      <dgm:spPr/>
    </dgm:pt>
    <dgm:pt modelId="{7387FF71-E939-4CDA-91F6-B06857E61A39}" type="pres">
      <dgm:prSet presAssocID="{23F625F3-6723-4260-9750-213839C5A374}" presName="sibSpaceThree" presStyleCnt="0"/>
      <dgm:spPr/>
    </dgm:pt>
    <dgm:pt modelId="{5AF23F72-A258-4D9A-8C9B-68A6D37A635F}" type="pres">
      <dgm:prSet presAssocID="{1628B20E-5094-4FC3-95DC-67B095E188D4}" presName="vertThree" presStyleCnt="0"/>
      <dgm:spPr/>
    </dgm:pt>
    <dgm:pt modelId="{D9C1C51D-F4F0-4453-9343-24A1BA53C68B}" type="pres">
      <dgm:prSet presAssocID="{1628B20E-5094-4FC3-95DC-67B095E188D4}" presName="txThree" presStyleLbl="node3" presStyleIdx="4" presStyleCnt="6">
        <dgm:presLayoutVars>
          <dgm:chPref val="3"/>
        </dgm:presLayoutVars>
      </dgm:prSet>
      <dgm:spPr/>
    </dgm:pt>
    <dgm:pt modelId="{9C5833D1-FA34-49A1-BB33-40B1238ED005}" type="pres">
      <dgm:prSet presAssocID="{1628B20E-5094-4FC3-95DC-67B095E188D4}" presName="horzThree" presStyleCnt="0"/>
      <dgm:spPr/>
    </dgm:pt>
    <dgm:pt modelId="{AF728F5F-F5F0-46FA-8201-D0134C49F1F5}" type="pres">
      <dgm:prSet presAssocID="{CC0D15CF-2862-439E-AFBD-2DB476430C27}" presName="sibSpaceThree" presStyleCnt="0"/>
      <dgm:spPr/>
    </dgm:pt>
    <dgm:pt modelId="{92A78AD5-A58D-4ED1-BA7E-D36CD4E4C81D}" type="pres">
      <dgm:prSet presAssocID="{E55C87E7-2781-4BCF-8097-524A29603DD0}" presName="vertThree" presStyleCnt="0"/>
      <dgm:spPr/>
    </dgm:pt>
    <dgm:pt modelId="{0DE8CE4D-89A2-466A-B243-ED89CDE4E948}" type="pres">
      <dgm:prSet presAssocID="{E55C87E7-2781-4BCF-8097-524A29603DD0}" presName="txThree" presStyleLbl="node3" presStyleIdx="5" presStyleCnt="6">
        <dgm:presLayoutVars>
          <dgm:chPref val="3"/>
        </dgm:presLayoutVars>
      </dgm:prSet>
      <dgm:spPr/>
    </dgm:pt>
    <dgm:pt modelId="{5B8484DE-9ADE-40D0-8939-0F98931E1C04}" type="pres">
      <dgm:prSet presAssocID="{E55C87E7-2781-4BCF-8097-524A29603DD0}" presName="horzThree" presStyleCnt="0"/>
      <dgm:spPr/>
    </dgm:pt>
  </dgm:ptLst>
  <dgm:cxnLst>
    <dgm:cxn modelId="{91461502-F5E5-8A43-9927-2AA136B6DE7C}" type="presOf" srcId="{1628B20E-5094-4FC3-95DC-67B095E188D4}" destId="{D9C1C51D-F4F0-4453-9343-24A1BA53C68B}" srcOrd="0" destOrd="0" presId="urn:microsoft.com/office/officeart/2005/8/layout/hierarchy4"/>
    <dgm:cxn modelId="{9E62460A-8B23-6F4C-8BDD-00C160C4ED84}" type="presOf" srcId="{32564258-A71C-48DB-AAD4-FEE613584111}" destId="{DE9B6B55-E09D-4A65-AA78-1D083F3A5217}" srcOrd="0" destOrd="0" presId="urn:microsoft.com/office/officeart/2005/8/layout/hierarchy4"/>
    <dgm:cxn modelId="{07B36C0F-4430-E24A-9A0B-8C9DD8828907}" type="presOf" srcId="{E55C87E7-2781-4BCF-8097-524A29603DD0}" destId="{0DE8CE4D-89A2-466A-B243-ED89CDE4E948}" srcOrd="0" destOrd="0" presId="urn:microsoft.com/office/officeart/2005/8/layout/hierarchy4"/>
    <dgm:cxn modelId="{EF9A9A18-C0BD-744B-864D-046C0C2D257D}" type="presOf" srcId="{9EC7E8E4-5B00-4506-8C59-51FA574DE9D7}" destId="{E8161080-5927-4CBB-B3D1-CD5334AE66A6}" srcOrd="0" destOrd="0" presId="urn:microsoft.com/office/officeart/2005/8/layout/hierarchy4"/>
    <dgm:cxn modelId="{2B6E6B23-A16D-7142-B893-34093DCD5F7F}" type="presOf" srcId="{05BD9247-3C0E-4A9E-8C52-6E57ACE2C068}" destId="{353C27E7-8408-4BFD-A17F-46291D3273FD}" srcOrd="0" destOrd="0" presId="urn:microsoft.com/office/officeart/2005/8/layout/hierarchy4"/>
    <dgm:cxn modelId="{16772726-3AAB-EF4F-A886-68D3DC308B7E}" type="presOf" srcId="{3D89E3C1-9FEA-4DFA-B19E-FA2EDC7E36C1}" destId="{3B3C690B-90C0-4578-B364-AF8131D6F34E}" srcOrd="0" destOrd="0" presId="urn:microsoft.com/office/officeart/2005/8/layout/hierarchy4"/>
    <dgm:cxn modelId="{7B16BE31-F23D-42AD-8AEC-9974A0BC2B20}" srcId="{32564258-A71C-48DB-AAD4-FEE613584111}" destId="{9EC7E8E4-5B00-4506-8C59-51FA574DE9D7}" srcOrd="1" destOrd="0" parTransId="{789A58FD-A7DC-4428-8F79-DE4CA3716ED5}" sibTransId="{784285D0-7460-44AD-8B97-EF741D941C59}"/>
    <dgm:cxn modelId="{1D62E441-918C-4E1E-A4D0-8E1A3DE24E70}" srcId="{6B64B39E-16A0-4CEE-A847-96F1C938F7FD}" destId="{50B85284-F58D-4DE3-B047-D53BED774960}" srcOrd="1" destOrd="0" parTransId="{878C5BDE-EEDF-4987-AA76-4B6ED8C56A18}" sibTransId="{66935765-D917-4060-AD16-0188DA087983}"/>
    <dgm:cxn modelId="{C3D5056B-7AD9-4930-94B2-DFB05912E6CF}" srcId="{9EC7E8E4-5B00-4506-8C59-51FA574DE9D7}" destId="{E55C87E7-2781-4BCF-8097-524A29603DD0}" srcOrd="3" destOrd="0" parTransId="{7059448B-7E19-458D-B892-3E95EA242910}" sibTransId="{6D89CAD6-2142-4254-AE9C-C2B0EDE341F6}"/>
    <dgm:cxn modelId="{B2C23478-DB2B-DC42-8ABF-B38AA120CD8E}" type="presOf" srcId="{6B64B39E-16A0-4CEE-A847-96F1C938F7FD}" destId="{6CBD4C90-F117-40AA-9AAC-5CFF184E124A}" srcOrd="0" destOrd="0" presId="urn:microsoft.com/office/officeart/2005/8/layout/hierarchy4"/>
    <dgm:cxn modelId="{8E6E458B-3D1A-8142-85E9-53AAAF3B6A93}" type="presOf" srcId="{95E7A26F-E658-4B4C-8F74-7ABD553A2C94}" destId="{612B48B9-3C51-4E68-B6A1-BF486B701D20}" srcOrd="0" destOrd="0" presId="urn:microsoft.com/office/officeart/2005/8/layout/hierarchy4"/>
    <dgm:cxn modelId="{F7F75DB2-1834-499B-A2CC-B2B33D795215}" srcId="{9EC7E8E4-5B00-4506-8C59-51FA574DE9D7}" destId="{05BD9247-3C0E-4A9E-8C52-6E57ACE2C068}" srcOrd="0" destOrd="0" parTransId="{C8B6FED0-ABC5-468C-9043-4037F3EAC7D1}" sibTransId="{9B005785-3FD1-4B60-BB08-37ED19ED1CB8}"/>
    <dgm:cxn modelId="{B18FD8CD-38E3-2A4C-ADAC-9CDF4AF5DC79}" type="presOf" srcId="{50B85284-F58D-4DE3-B047-D53BED774960}" destId="{1E1B8C72-E2DD-4E52-9216-098921CDA73A}" srcOrd="0" destOrd="0" presId="urn:microsoft.com/office/officeart/2005/8/layout/hierarchy4"/>
    <dgm:cxn modelId="{459056CE-3C2B-4089-8DC7-FAB4B60F22D4}" srcId="{32564258-A71C-48DB-AAD4-FEE613584111}" destId="{6B64B39E-16A0-4CEE-A847-96F1C938F7FD}" srcOrd="0" destOrd="0" parTransId="{3FF5E857-48C8-4697-AA77-3E9D1C453D54}" sibTransId="{08B643C9-5472-47F9-A785-DCAA3B02A25F}"/>
    <dgm:cxn modelId="{D8D88AD7-C1FA-484F-B5C1-3C4DFB6643B6}" srcId="{6B64B39E-16A0-4CEE-A847-96F1C938F7FD}" destId="{3D89E3C1-9FEA-4DFA-B19E-FA2EDC7E36C1}" srcOrd="0" destOrd="0" parTransId="{6CC22070-CAFE-498E-BE84-F295302C1823}" sibTransId="{955413C5-153C-402F-B808-04C6E1FF144F}"/>
    <dgm:cxn modelId="{6E5B1FE5-904A-4922-AE44-78AF387DD127}" srcId="{95E7A26F-E658-4B4C-8F74-7ABD553A2C94}" destId="{32564258-A71C-48DB-AAD4-FEE613584111}" srcOrd="0" destOrd="0" parTransId="{3EAE8FF7-448C-4617-A62D-5A25E067C958}" sibTransId="{79B04AB1-9EEE-480F-AFEA-CC399BCD3778}"/>
    <dgm:cxn modelId="{73BBDFE9-7A5F-4C42-812A-8FDF4C5D3D59}" type="presOf" srcId="{474401A2-3537-402F-9C5C-E41135251CCD}" destId="{17F501F9-94B3-45DF-8B1A-04F8D02314F9}" srcOrd="0" destOrd="0" presId="urn:microsoft.com/office/officeart/2005/8/layout/hierarchy4"/>
    <dgm:cxn modelId="{EBAAD2F1-80D8-425E-9472-600EC2F2DF23}" srcId="{9EC7E8E4-5B00-4506-8C59-51FA574DE9D7}" destId="{474401A2-3537-402F-9C5C-E41135251CCD}" srcOrd="1" destOrd="0" parTransId="{A17256DD-810E-4CFD-90D0-6EBF3F278A70}" sibTransId="{23F625F3-6723-4260-9750-213839C5A374}"/>
    <dgm:cxn modelId="{B3CEA9F6-47B2-41B8-B698-46C6A32CF597}" srcId="{9EC7E8E4-5B00-4506-8C59-51FA574DE9D7}" destId="{1628B20E-5094-4FC3-95DC-67B095E188D4}" srcOrd="2" destOrd="0" parTransId="{31ED4AE7-E14B-4580-A5C1-0D8A4FCF363E}" sibTransId="{CC0D15CF-2862-439E-AFBD-2DB476430C27}"/>
    <dgm:cxn modelId="{CD6495E2-22F7-A641-8C24-F2E2F00AAF0F}" type="presParOf" srcId="{612B48B9-3C51-4E68-B6A1-BF486B701D20}" destId="{6EAD365C-2219-4159-92E5-C0D52226F6DA}" srcOrd="0" destOrd="0" presId="urn:microsoft.com/office/officeart/2005/8/layout/hierarchy4"/>
    <dgm:cxn modelId="{EB4BFDAB-B6A4-E141-85EC-AE517A036800}" type="presParOf" srcId="{6EAD365C-2219-4159-92E5-C0D52226F6DA}" destId="{DE9B6B55-E09D-4A65-AA78-1D083F3A5217}" srcOrd="0" destOrd="0" presId="urn:microsoft.com/office/officeart/2005/8/layout/hierarchy4"/>
    <dgm:cxn modelId="{1BE11047-1F84-9741-ACE4-DF793BE93B3C}" type="presParOf" srcId="{6EAD365C-2219-4159-92E5-C0D52226F6DA}" destId="{AFD87F6A-829C-49A4-8F95-00E49075158F}" srcOrd="1" destOrd="0" presId="urn:microsoft.com/office/officeart/2005/8/layout/hierarchy4"/>
    <dgm:cxn modelId="{8BC50129-85A5-434A-8225-1277ABECC0A0}" type="presParOf" srcId="{6EAD365C-2219-4159-92E5-C0D52226F6DA}" destId="{66940C91-B005-4EF5-A0FF-6203AE318752}" srcOrd="2" destOrd="0" presId="urn:microsoft.com/office/officeart/2005/8/layout/hierarchy4"/>
    <dgm:cxn modelId="{970E4623-72DC-B845-9839-79485E7A6FB9}" type="presParOf" srcId="{66940C91-B005-4EF5-A0FF-6203AE318752}" destId="{C6916417-37EE-4FE2-9544-4E02342B6AE8}" srcOrd="0" destOrd="0" presId="urn:microsoft.com/office/officeart/2005/8/layout/hierarchy4"/>
    <dgm:cxn modelId="{2B02B057-AF17-2A49-9D54-DBF77B97DCEE}" type="presParOf" srcId="{C6916417-37EE-4FE2-9544-4E02342B6AE8}" destId="{6CBD4C90-F117-40AA-9AAC-5CFF184E124A}" srcOrd="0" destOrd="0" presId="urn:microsoft.com/office/officeart/2005/8/layout/hierarchy4"/>
    <dgm:cxn modelId="{B6EF9D3B-7BBD-5B49-8BBC-C9F10C29D001}" type="presParOf" srcId="{C6916417-37EE-4FE2-9544-4E02342B6AE8}" destId="{DACCCFAD-09C6-4D9F-B4AA-2AC449411162}" srcOrd="1" destOrd="0" presId="urn:microsoft.com/office/officeart/2005/8/layout/hierarchy4"/>
    <dgm:cxn modelId="{AFBE5CDC-BA9E-AF47-AB1F-3B472650AECC}" type="presParOf" srcId="{C6916417-37EE-4FE2-9544-4E02342B6AE8}" destId="{11041F60-48BE-472B-9B26-6705EB89679E}" srcOrd="2" destOrd="0" presId="urn:microsoft.com/office/officeart/2005/8/layout/hierarchy4"/>
    <dgm:cxn modelId="{D9E51A04-3D35-9B46-966E-43AB112CD518}" type="presParOf" srcId="{11041F60-48BE-472B-9B26-6705EB89679E}" destId="{0739FCC2-9223-4CB8-9852-F8AD3545D944}" srcOrd="0" destOrd="0" presId="urn:microsoft.com/office/officeart/2005/8/layout/hierarchy4"/>
    <dgm:cxn modelId="{43333D91-ECED-284D-911C-932BD4AF9457}" type="presParOf" srcId="{0739FCC2-9223-4CB8-9852-F8AD3545D944}" destId="{3B3C690B-90C0-4578-B364-AF8131D6F34E}" srcOrd="0" destOrd="0" presId="urn:microsoft.com/office/officeart/2005/8/layout/hierarchy4"/>
    <dgm:cxn modelId="{C9201C2D-E240-7645-BDE9-DEB99832BFB5}" type="presParOf" srcId="{0739FCC2-9223-4CB8-9852-F8AD3545D944}" destId="{B98A202A-A601-4A4D-B7E3-8B8B331F5521}" srcOrd="1" destOrd="0" presId="urn:microsoft.com/office/officeart/2005/8/layout/hierarchy4"/>
    <dgm:cxn modelId="{FDCD3E53-7EF9-8B46-B687-6FB7DDD7CF73}" type="presParOf" srcId="{11041F60-48BE-472B-9B26-6705EB89679E}" destId="{EEC9700F-A6FD-4488-A212-6BCDEBDC26CC}" srcOrd="1" destOrd="0" presId="urn:microsoft.com/office/officeart/2005/8/layout/hierarchy4"/>
    <dgm:cxn modelId="{A96F0ABB-02AA-E849-931C-0EEE7074F6C8}" type="presParOf" srcId="{11041F60-48BE-472B-9B26-6705EB89679E}" destId="{5F530E60-DF9E-4192-B188-13A1A0E67D1E}" srcOrd="2" destOrd="0" presId="urn:microsoft.com/office/officeart/2005/8/layout/hierarchy4"/>
    <dgm:cxn modelId="{DDBD1260-DABD-BB46-9181-D899CC178F3F}" type="presParOf" srcId="{5F530E60-DF9E-4192-B188-13A1A0E67D1E}" destId="{1E1B8C72-E2DD-4E52-9216-098921CDA73A}" srcOrd="0" destOrd="0" presId="urn:microsoft.com/office/officeart/2005/8/layout/hierarchy4"/>
    <dgm:cxn modelId="{F7FBEA26-0C3F-384F-94A8-8116CA080B89}" type="presParOf" srcId="{5F530E60-DF9E-4192-B188-13A1A0E67D1E}" destId="{166CB488-0527-449E-90B3-AF70099D34BF}" srcOrd="1" destOrd="0" presId="urn:microsoft.com/office/officeart/2005/8/layout/hierarchy4"/>
    <dgm:cxn modelId="{67A85CD5-C253-0547-9E60-CED7CB5F113F}" type="presParOf" srcId="{66940C91-B005-4EF5-A0FF-6203AE318752}" destId="{6EE53A06-43E5-4C8D-B064-1935F5337593}" srcOrd="1" destOrd="0" presId="urn:microsoft.com/office/officeart/2005/8/layout/hierarchy4"/>
    <dgm:cxn modelId="{5AA04FAC-D760-2E4A-88B9-2B11B8EEE7E9}" type="presParOf" srcId="{66940C91-B005-4EF5-A0FF-6203AE318752}" destId="{5A301293-F08A-4A04-BB9E-612156EA59F5}" srcOrd="2" destOrd="0" presId="urn:microsoft.com/office/officeart/2005/8/layout/hierarchy4"/>
    <dgm:cxn modelId="{6F242559-9113-6646-95D4-94321F352E43}" type="presParOf" srcId="{5A301293-F08A-4A04-BB9E-612156EA59F5}" destId="{E8161080-5927-4CBB-B3D1-CD5334AE66A6}" srcOrd="0" destOrd="0" presId="urn:microsoft.com/office/officeart/2005/8/layout/hierarchy4"/>
    <dgm:cxn modelId="{F32086D3-E2EB-974C-B24F-53CDE89B92DB}" type="presParOf" srcId="{5A301293-F08A-4A04-BB9E-612156EA59F5}" destId="{D0EB9A67-122D-4480-AC9E-076EEE8DFCEA}" srcOrd="1" destOrd="0" presId="urn:microsoft.com/office/officeart/2005/8/layout/hierarchy4"/>
    <dgm:cxn modelId="{86637880-A65C-7E43-9F53-A796458EECEF}" type="presParOf" srcId="{5A301293-F08A-4A04-BB9E-612156EA59F5}" destId="{3BC4174F-01FE-4CBD-83E7-042C4C299FEE}" srcOrd="2" destOrd="0" presId="urn:microsoft.com/office/officeart/2005/8/layout/hierarchy4"/>
    <dgm:cxn modelId="{B3EFE240-D336-8744-8FA0-A45035CEED5F}" type="presParOf" srcId="{3BC4174F-01FE-4CBD-83E7-042C4C299FEE}" destId="{79770DB2-2DDA-4520-9435-E96F273503A9}" srcOrd="0" destOrd="0" presId="urn:microsoft.com/office/officeart/2005/8/layout/hierarchy4"/>
    <dgm:cxn modelId="{268E661E-47A2-284B-AB8B-EA82E51EA8E3}" type="presParOf" srcId="{79770DB2-2DDA-4520-9435-E96F273503A9}" destId="{353C27E7-8408-4BFD-A17F-46291D3273FD}" srcOrd="0" destOrd="0" presId="urn:microsoft.com/office/officeart/2005/8/layout/hierarchy4"/>
    <dgm:cxn modelId="{7EAD07BE-B8E4-A646-A6AC-3E762CF3FCC0}" type="presParOf" srcId="{79770DB2-2DDA-4520-9435-E96F273503A9}" destId="{2DDFFD0F-DB33-47FA-943B-EA0E9239B0EC}" srcOrd="1" destOrd="0" presId="urn:microsoft.com/office/officeart/2005/8/layout/hierarchy4"/>
    <dgm:cxn modelId="{264890F3-2A9C-9142-A110-579661E4A8A9}" type="presParOf" srcId="{3BC4174F-01FE-4CBD-83E7-042C4C299FEE}" destId="{747619D1-C567-4833-AC80-53D658049709}" srcOrd="1" destOrd="0" presId="urn:microsoft.com/office/officeart/2005/8/layout/hierarchy4"/>
    <dgm:cxn modelId="{62FA5A11-FA54-9C47-856B-FB2AA2855007}" type="presParOf" srcId="{3BC4174F-01FE-4CBD-83E7-042C4C299FEE}" destId="{6AED1BB8-DBF0-46F6-8400-BB4C6F931DAC}" srcOrd="2" destOrd="0" presId="urn:microsoft.com/office/officeart/2005/8/layout/hierarchy4"/>
    <dgm:cxn modelId="{5BD94FC9-000F-0649-A310-7A0A921D358D}" type="presParOf" srcId="{6AED1BB8-DBF0-46F6-8400-BB4C6F931DAC}" destId="{17F501F9-94B3-45DF-8B1A-04F8D02314F9}" srcOrd="0" destOrd="0" presId="urn:microsoft.com/office/officeart/2005/8/layout/hierarchy4"/>
    <dgm:cxn modelId="{F38F030E-6B57-9441-8A13-0EAE4D622499}" type="presParOf" srcId="{6AED1BB8-DBF0-46F6-8400-BB4C6F931DAC}" destId="{E4950092-2A63-4F89-A53E-EB3B5ED3E5AE}" srcOrd="1" destOrd="0" presId="urn:microsoft.com/office/officeart/2005/8/layout/hierarchy4"/>
    <dgm:cxn modelId="{08C8F3B4-D9D6-094C-809E-D8A180D09C7A}" type="presParOf" srcId="{3BC4174F-01FE-4CBD-83E7-042C4C299FEE}" destId="{7387FF71-E939-4CDA-91F6-B06857E61A39}" srcOrd="3" destOrd="0" presId="urn:microsoft.com/office/officeart/2005/8/layout/hierarchy4"/>
    <dgm:cxn modelId="{118AF47C-512E-EE43-9AD6-A3B1A1714155}" type="presParOf" srcId="{3BC4174F-01FE-4CBD-83E7-042C4C299FEE}" destId="{5AF23F72-A258-4D9A-8C9B-68A6D37A635F}" srcOrd="4" destOrd="0" presId="urn:microsoft.com/office/officeart/2005/8/layout/hierarchy4"/>
    <dgm:cxn modelId="{4BB3B75C-A373-3F46-B0FB-A9B0664A8B79}" type="presParOf" srcId="{5AF23F72-A258-4D9A-8C9B-68A6D37A635F}" destId="{D9C1C51D-F4F0-4453-9343-24A1BA53C68B}" srcOrd="0" destOrd="0" presId="urn:microsoft.com/office/officeart/2005/8/layout/hierarchy4"/>
    <dgm:cxn modelId="{5F8C6644-7036-5541-B981-98A0A792703A}" type="presParOf" srcId="{5AF23F72-A258-4D9A-8C9B-68A6D37A635F}" destId="{9C5833D1-FA34-49A1-BB33-40B1238ED005}" srcOrd="1" destOrd="0" presId="urn:microsoft.com/office/officeart/2005/8/layout/hierarchy4"/>
    <dgm:cxn modelId="{3E5340CB-B962-7347-AD72-BC5490BF259D}" type="presParOf" srcId="{3BC4174F-01FE-4CBD-83E7-042C4C299FEE}" destId="{AF728F5F-F5F0-46FA-8201-D0134C49F1F5}" srcOrd="5" destOrd="0" presId="urn:microsoft.com/office/officeart/2005/8/layout/hierarchy4"/>
    <dgm:cxn modelId="{8ED7CC0E-E1D6-ED4F-95B3-D831B15C238B}" type="presParOf" srcId="{3BC4174F-01FE-4CBD-83E7-042C4C299FEE}" destId="{92A78AD5-A58D-4ED1-BA7E-D36CD4E4C81D}" srcOrd="6" destOrd="0" presId="urn:microsoft.com/office/officeart/2005/8/layout/hierarchy4"/>
    <dgm:cxn modelId="{589F77C2-9DB1-584E-AD99-7F20252C00A5}" type="presParOf" srcId="{92A78AD5-A58D-4ED1-BA7E-D36CD4E4C81D}" destId="{0DE8CE4D-89A2-466A-B243-ED89CDE4E948}" srcOrd="0" destOrd="0" presId="urn:microsoft.com/office/officeart/2005/8/layout/hierarchy4"/>
    <dgm:cxn modelId="{D0A05073-B24B-D747-A880-14D2E10ECA63}" type="presParOf" srcId="{92A78AD5-A58D-4ED1-BA7E-D36CD4E4C81D}" destId="{5B8484DE-9ADE-40D0-8939-0F98931E1C0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462382" y="0"/>
          <a:ext cx="3590814"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 am a failure</a:t>
          </a:r>
        </a:p>
      </dsp:txBody>
      <dsp:txXfrm rot="10800000">
        <a:off x="675261" y="0"/>
        <a:ext cx="3377935" cy="851516"/>
      </dsp:txXfrm>
    </dsp:sp>
    <dsp:sp modelId="{74087472-4B58-1049-BA41-D8BE6B8F4EDD}">
      <dsp:nvSpPr>
        <dsp:cNvPr id="0" name=""/>
        <dsp:cNvSpPr/>
      </dsp:nvSpPr>
      <dsp:spPr>
        <a:xfrm>
          <a:off x="4078115" y="2"/>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9865D78E-603D-2C48-A0BD-5CA658E2E3DE}">
      <dsp:nvSpPr>
        <dsp:cNvPr id="0" name=""/>
        <dsp:cNvSpPr/>
      </dsp:nvSpPr>
      <dsp:spPr>
        <a:xfrm rot="10800000">
          <a:off x="408242" y="1100449"/>
          <a:ext cx="3663001"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 am worthless</a:t>
          </a:r>
        </a:p>
      </dsp:txBody>
      <dsp:txXfrm rot="10800000">
        <a:off x="621121" y="1100449"/>
        <a:ext cx="3450122" cy="851516"/>
      </dsp:txXfrm>
    </dsp:sp>
    <dsp:sp modelId="{C5581E9B-68B4-C444-9D20-0F9E6E7C50BE}">
      <dsp:nvSpPr>
        <dsp:cNvPr id="0" name=""/>
        <dsp:cNvSpPr/>
      </dsp:nvSpPr>
      <dsp:spPr>
        <a:xfrm>
          <a:off x="4078115" y="1165139"/>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45903F6E-FE25-D24C-8298-56D5BEFD8FA1}">
      <dsp:nvSpPr>
        <dsp:cNvPr id="0" name=""/>
        <dsp:cNvSpPr/>
      </dsp:nvSpPr>
      <dsp:spPr>
        <a:xfrm rot="10800000">
          <a:off x="343063" y="2206150"/>
          <a:ext cx="3749906"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It is my fault</a:t>
          </a:r>
        </a:p>
      </dsp:txBody>
      <dsp:txXfrm rot="10800000">
        <a:off x="555942" y="2206150"/>
        <a:ext cx="3537027" cy="851516"/>
      </dsp:txXfrm>
    </dsp:sp>
    <dsp:sp modelId="{EC70A4E9-C32B-6946-9D17-920F6CBCBD0D}">
      <dsp:nvSpPr>
        <dsp:cNvPr id="0" name=""/>
        <dsp:cNvSpPr/>
      </dsp:nvSpPr>
      <dsp:spPr>
        <a:xfrm>
          <a:off x="4078115" y="2234523"/>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BB252EBB-D78D-7041-9533-2AB78BAEABDF}">
      <dsp:nvSpPr>
        <dsp:cNvPr id="0" name=""/>
        <dsp:cNvSpPr/>
      </dsp:nvSpPr>
      <dsp:spPr>
        <a:xfrm rot="10800000">
          <a:off x="353119" y="3311851"/>
          <a:ext cx="3736498"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 can’t do anything right</a:t>
          </a:r>
        </a:p>
      </dsp:txBody>
      <dsp:txXfrm rot="10800000">
        <a:off x="565998" y="3311851"/>
        <a:ext cx="3523619" cy="851516"/>
      </dsp:txXfrm>
    </dsp:sp>
    <dsp:sp modelId="{A1F0B8D6-49C8-0840-8B72-5D6D321CB849}">
      <dsp:nvSpPr>
        <dsp:cNvPr id="0" name=""/>
        <dsp:cNvSpPr/>
      </dsp:nvSpPr>
      <dsp:spPr>
        <a:xfrm>
          <a:off x="4078115" y="3318144"/>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136024" y="0"/>
          <a:ext cx="4026677" cy="115742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039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 can’t do anything to change my situation</a:t>
          </a:r>
        </a:p>
      </dsp:txBody>
      <dsp:txXfrm rot="10800000">
        <a:off x="425380" y="0"/>
        <a:ext cx="3737321" cy="1157425"/>
      </dsp:txXfrm>
    </dsp:sp>
    <dsp:sp modelId="{74087472-4B58-1049-BA41-D8BE6B8F4EDD}">
      <dsp:nvSpPr>
        <dsp:cNvPr id="0" name=""/>
        <dsp:cNvSpPr/>
      </dsp:nvSpPr>
      <dsp:spPr>
        <a:xfrm>
          <a:off x="4187116" y="0"/>
          <a:ext cx="1157425" cy="115742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9865D78E-603D-2C48-A0BD-5CA658E2E3DE}">
      <dsp:nvSpPr>
        <dsp:cNvPr id="0" name=""/>
        <dsp:cNvSpPr/>
      </dsp:nvSpPr>
      <dsp:spPr>
        <a:xfrm rot="10800000">
          <a:off x="74099" y="1466014"/>
          <a:ext cx="4109243" cy="115742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039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Things are never going to get better</a:t>
          </a:r>
        </a:p>
      </dsp:txBody>
      <dsp:txXfrm rot="10800000">
        <a:off x="363455" y="1466014"/>
        <a:ext cx="3819887" cy="1157425"/>
      </dsp:txXfrm>
    </dsp:sp>
    <dsp:sp modelId="{C5581E9B-68B4-C444-9D20-0F9E6E7C50BE}">
      <dsp:nvSpPr>
        <dsp:cNvPr id="0" name=""/>
        <dsp:cNvSpPr/>
      </dsp:nvSpPr>
      <dsp:spPr>
        <a:xfrm>
          <a:off x="4218791" y="1466014"/>
          <a:ext cx="1157425" cy="115742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45903F6E-FE25-D24C-8298-56D5BEFD8FA1}">
      <dsp:nvSpPr>
        <dsp:cNvPr id="0" name=""/>
        <dsp:cNvSpPr/>
      </dsp:nvSpPr>
      <dsp:spPr>
        <a:xfrm rot="10800000">
          <a:off x="56592" y="2972134"/>
          <a:ext cx="4089796" cy="115742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0393"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Life is not worth living</a:t>
          </a:r>
        </a:p>
      </dsp:txBody>
      <dsp:txXfrm rot="10800000">
        <a:off x="345948" y="2972134"/>
        <a:ext cx="3800440" cy="1157425"/>
      </dsp:txXfrm>
    </dsp:sp>
    <dsp:sp modelId="{EC70A4E9-C32B-6946-9D17-920F6CBCBD0D}">
      <dsp:nvSpPr>
        <dsp:cNvPr id="0" name=""/>
        <dsp:cNvSpPr/>
      </dsp:nvSpPr>
      <dsp:spPr>
        <a:xfrm>
          <a:off x="4167806" y="2972134"/>
          <a:ext cx="1157425" cy="115742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454002" y="0"/>
          <a:ext cx="4441504" cy="1158971"/>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1074"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Sadness</a:t>
          </a:r>
          <a:endParaRPr lang="en-US" sz="2400" kern="1200" dirty="0"/>
        </a:p>
      </dsp:txBody>
      <dsp:txXfrm rot="10800000">
        <a:off x="743745" y="0"/>
        <a:ext cx="4151761" cy="1158971"/>
      </dsp:txXfrm>
    </dsp:sp>
    <dsp:sp modelId="{74087472-4B58-1049-BA41-D8BE6B8F4EDD}">
      <dsp:nvSpPr>
        <dsp:cNvPr id="0" name=""/>
        <dsp:cNvSpPr/>
      </dsp:nvSpPr>
      <dsp:spPr>
        <a:xfrm>
          <a:off x="4938525" y="0"/>
          <a:ext cx="1158971" cy="1158971"/>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9865D78E-603D-2C48-A0BD-5CA658E2E3DE}">
      <dsp:nvSpPr>
        <dsp:cNvPr id="0" name=""/>
        <dsp:cNvSpPr/>
      </dsp:nvSpPr>
      <dsp:spPr>
        <a:xfrm rot="10800000">
          <a:off x="492990" y="1521386"/>
          <a:ext cx="4389521" cy="1158971"/>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1074"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Irritability</a:t>
          </a:r>
          <a:endParaRPr lang="en-US" sz="2400" kern="1200" dirty="0"/>
        </a:p>
      </dsp:txBody>
      <dsp:txXfrm rot="10800000">
        <a:off x="782733" y="1521386"/>
        <a:ext cx="4099778" cy="1158971"/>
      </dsp:txXfrm>
    </dsp:sp>
    <dsp:sp modelId="{C5581E9B-68B4-C444-9D20-0F9E6E7C50BE}">
      <dsp:nvSpPr>
        <dsp:cNvPr id="0" name=""/>
        <dsp:cNvSpPr/>
      </dsp:nvSpPr>
      <dsp:spPr>
        <a:xfrm>
          <a:off x="4938525" y="1505346"/>
          <a:ext cx="1158971" cy="1158971"/>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45903F6E-FE25-D24C-8298-56D5BEFD8FA1}">
      <dsp:nvSpPr>
        <dsp:cNvPr id="0" name=""/>
        <dsp:cNvSpPr/>
      </dsp:nvSpPr>
      <dsp:spPr>
        <a:xfrm rot="10800000">
          <a:off x="513335" y="3010692"/>
          <a:ext cx="4319575" cy="1158971"/>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1074"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Anger</a:t>
          </a:r>
          <a:endParaRPr lang="en-US" sz="2600" kern="1200" dirty="0"/>
        </a:p>
      </dsp:txBody>
      <dsp:txXfrm rot="10800000">
        <a:off x="803078" y="3010692"/>
        <a:ext cx="4029832" cy="1158971"/>
      </dsp:txXfrm>
    </dsp:sp>
    <dsp:sp modelId="{EC70A4E9-C32B-6946-9D17-920F6CBCBD0D}">
      <dsp:nvSpPr>
        <dsp:cNvPr id="0" name=""/>
        <dsp:cNvSpPr/>
      </dsp:nvSpPr>
      <dsp:spPr>
        <a:xfrm>
          <a:off x="4904942" y="3010692"/>
          <a:ext cx="1158971" cy="1158971"/>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454002" y="0"/>
          <a:ext cx="4441504" cy="1158971"/>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1074"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Feeling numb</a:t>
          </a:r>
        </a:p>
      </dsp:txBody>
      <dsp:txXfrm rot="10800000">
        <a:off x="743745" y="0"/>
        <a:ext cx="4151761" cy="1158971"/>
      </dsp:txXfrm>
    </dsp:sp>
    <dsp:sp modelId="{74087472-4B58-1049-BA41-D8BE6B8F4EDD}">
      <dsp:nvSpPr>
        <dsp:cNvPr id="0" name=""/>
        <dsp:cNvSpPr/>
      </dsp:nvSpPr>
      <dsp:spPr>
        <a:xfrm>
          <a:off x="4938525" y="0"/>
          <a:ext cx="1158971" cy="1158971"/>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9865D78E-603D-2C48-A0BD-5CA658E2E3DE}">
      <dsp:nvSpPr>
        <dsp:cNvPr id="0" name=""/>
        <dsp:cNvSpPr/>
      </dsp:nvSpPr>
      <dsp:spPr>
        <a:xfrm rot="10800000">
          <a:off x="492990" y="1521386"/>
          <a:ext cx="4389521" cy="1158971"/>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1074"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Feeling helpless to change anything</a:t>
          </a:r>
          <a:endParaRPr lang="en-US" sz="2000" kern="1200" dirty="0"/>
        </a:p>
      </dsp:txBody>
      <dsp:txXfrm rot="10800000">
        <a:off x="782733" y="1521386"/>
        <a:ext cx="4099778" cy="1158971"/>
      </dsp:txXfrm>
    </dsp:sp>
    <dsp:sp modelId="{C5581E9B-68B4-C444-9D20-0F9E6E7C50BE}">
      <dsp:nvSpPr>
        <dsp:cNvPr id="0" name=""/>
        <dsp:cNvSpPr/>
      </dsp:nvSpPr>
      <dsp:spPr>
        <a:xfrm>
          <a:off x="4938525" y="1505346"/>
          <a:ext cx="1158971" cy="1158971"/>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45903F6E-FE25-D24C-8298-56D5BEFD8FA1}">
      <dsp:nvSpPr>
        <dsp:cNvPr id="0" name=""/>
        <dsp:cNvSpPr/>
      </dsp:nvSpPr>
      <dsp:spPr>
        <a:xfrm rot="10800000">
          <a:off x="513335" y="3010692"/>
          <a:ext cx="4319575" cy="1158971"/>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1074"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Feeling very hopeless about the future</a:t>
          </a:r>
        </a:p>
      </dsp:txBody>
      <dsp:txXfrm rot="10800000">
        <a:off x="803078" y="3010692"/>
        <a:ext cx="4029832" cy="1158971"/>
      </dsp:txXfrm>
    </dsp:sp>
    <dsp:sp modelId="{EC70A4E9-C32B-6946-9D17-920F6CBCBD0D}">
      <dsp:nvSpPr>
        <dsp:cNvPr id="0" name=""/>
        <dsp:cNvSpPr/>
      </dsp:nvSpPr>
      <dsp:spPr>
        <a:xfrm>
          <a:off x="4904942" y="3010692"/>
          <a:ext cx="1158971" cy="1158971"/>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378315" y="0"/>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Avoiding/stopping doing things that used to be enjoyable</a:t>
          </a:r>
        </a:p>
      </dsp:txBody>
      <dsp:txXfrm rot="10800000">
        <a:off x="582691" y="0"/>
        <a:ext cx="4166348" cy="817505"/>
      </dsp:txXfrm>
    </dsp:sp>
    <dsp:sp modelId="{74087472-4B58-1049-BA41-D8BE6B8F4EDD}">
      <dsp:nvSpPr>
        <dsp:cNvPr id="0" name=""/>
        <dsp:cNvSpPr/>
      </dsp:nvSpPr>
      <dsp:spPr>
        <a:xfrm>
          <a:off x="4790484" y="1"/>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00D6EFA7-838B-564F-BA7A-73982A018648}">
      <dsp:nvSpPr>
        <dsp:cNvPr id="0" name=""/>
        <dsp:cNvSpPr/>
      </dsp:nvSpPr>
      <dsp:spPr>
        <a:xfrm rot="10800000">
          <a:off x="378315" y="1043855"/>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Withdrawing from friends and family</a:t>
          </a:r>
        </a:p>
      </dsp:txBody>
      <dsp:txXfrm rot="10800000">
        <a:off x="582691" y="1043855"/>
        <a:ext cx="4166348" cy="817505"/>
      </dsp:txXfrm>
    </dsp:sp>
    <dsp:sp modelId="{AB238038-DA8C-7A47-84B1-9C7146C25CFE}">
      <dsp:nvSpPr>
        <dsp:cNvPr id="0" name=""/>
        <dsp:cNvSpPr/>
      </dsp:nvSpPr>
      <dsp:spPr>
        <a:xfrm>
          <a:off x="4790345" y="1019861"/>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F5DCFB6F-1734-C245-B05A-51370BD045BD}">
      <dsp:nvSpPr>
        <dsp:cNvPr id="0" name=""/>
        <dsp:cNvSpPr/>
      </dsp:nvSpPr>
      <dsp:spPr>
        <a:xfrm rot="10800000">
          <a:off x="378315" y="2148254"/>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Avoiding/stopping working</a:t>
          </a:r>
        </a:p>
      </dsp:txBody>
      <dsp:txXfrm rot="10800000">
        <a:off x="582691" y="2148254"/>
        <a:ext cx="4166348" cy="817505"/>
      </dsp:txXfrm>
    </dsp:sp>
    <dsp:sp modelId="{1033ED0E-198B-224C-914A-F13522FE2CC7}">
      <dsp:nvSpPr>
        <dsp:cNvPr id="0" name=""/>
        <dsp:cNvSpPr/>
      </dsp:nvSpPr>
      <dsp:spPr>
        <a:xfrm>
          <a:off x="4790345" y="2131561"/>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AC180172-C609-B349-BEF0-ED78CAA6F5FC}">
      <dsp:nvSpPr>
        <dsp:cNvPr id="0" name=""/>
        <dsp:cNvSpPr/>
      </dsp:nvSpPr>
      <dsp:spPr>
        <a:xfrm rot="10800000">
          <a:off x="378315" y="3224082"/>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Neglecting household chores</a:t>
          </a:r>
        </a:p>
      </dsp:txBody>
      <dsp:txXfrm rot="10800000">
        <a:off x="582691" y="3224082"/>
        <a:ext cx="4166348" cy="817505"/>
      </dsp:txXfrm>
    </dsp:sp>
    <dsp:sp modelId="{736E423F-98A9-F046-BD75-E1706E389BF6}">
      <dsp:nvSpPr>
        <dsp:cNvPr id="0" name=""/>
        <dsp:cNvSpPr/>
      </dsp:nvSpPr>
      <dsp:spPr>
        <a:xfrm>
          <a:off x="4790345" y="3241560"/>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D0E4777F-6CBC-C74B-B9C2-8D799062570E}">
      <dsp:nvSpPr>
        <dsp:cNvPr id="0" name=""/>
        <dsp:cNvSpPr/>
      </dsp:nvSpPr>
      <dsp:spPr>
        <a:xfrm rot="10800000">
          <a:off x="378315" y="4251318"/>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Avoiding people</a:t>
          </a:r>
        </a:p>
      </dsp:txBody>
      <dsp:txXfrm rot="10800000">
        <a:off x="582691" y="4251318"/>
        <a:ext cx="4166348" cy="817505"/>
      </dsp:txXfrm>
    </dsp:sp>
    <dsp:sp modelId="{4CCD7FCD-0333-C446-BE67-8EAF6D1B5439}">
      <dsp:nvSpPr>
        <dsp:cNvPr id="0" name=""/>
        <dsp:cNvSpPr/>
      </dsp:nvSpPr>
      <dsp:spPr>
        <a:xfrm>
          <a:off x="4776055" y="4251317"/>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378315" y="0"/>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Going over negative thoughts</a:t>
          </a:r>
        </a:p>
      </dsp:txBody>
      <dsp:txXfrm rot="10800000">
        <a:off x="582691" y="0"/>
        <a:ext cx="4166348" cy="817505"/>
      </dsp:txXfrm>
    </dsp:sp>
    <dsp:sp modelId="{74087472-4B58-1049-BA41-D8BE6B8F4EDD}">
      <dsp:nvSpPr>
        <dsp:cNvPr id="0" name=""/>
        <dsp:cNvSpPr/>
      </dsp:nvSpPr>
      <dsp:spPr>
        <a:xfrm>
          <a:off x="4790484" y="1"/>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00D6EFA7-838B-564F-BA7A-73982A018648}">
      <dsp:nvSpPr>
        <dsp:cNvPr id="0" name=""/>
        <dsp:cNvSpPr/>
      </dsp:nvSpPr>
      <dsp:spPr>
        <a:xfrm rot="10800000">
          <a:off x="378315" y="1043855"/>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Not taking care of appearance</a:t>
          </a:r>
        </a:p>
      </dsp:txBody>
      <dsp:txXfrm rot="10800000">
        <a:off x="582691" y="1043855"/>
        <a:ext cx="4166348" cy="817505"/>
      </dsp:txXfrm>
    </dsp:sp>
    <dsp:sp modelId="{AB238038-DA8C-7A47-84B1-9C7146C25CFE}">
      <dsp:nvSpPr>
        <dsp:cNvPr id="0" name=""/>
        <dsp:cNvSpPr/>
      </dsp:nvSpPr>
      <dsp:spPr>
        <a:xfrm>
          <a:off x="4790345" y="1019861"/>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F5DCFB6F-1734-C245-B05A-51370BD045BD}">
      <dsp:nvSpPr>
        <dsp:cNvPr id="0" name=""/>
        <dsp:cNvSpPr/>
      </dsp:nvSpPr>
      <dsp:spPr>
        <a:xfrm rot="10800000">
          <a:off x="378315" y="2148254"/>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Drinking more alcohol</a:t>
          </a:r>
        </a:p>
      </dsp:txBody>
      <dsp:txXfrm rot="10800000">
        <a:off x="582691" y="2148254"/>
        <a:ext cx="4166348" cy="817505"/>
      </dsp:txXfrm>
    </dsp:sp>
    <dsp:sp modelId="{1033ED0E-198B-224C-914A-F13522FE2CC7}">
      <dsp:nvSpPr>
        <dsp:cNvPr id="0" name=""/>
        <dsp:cNvSpPr/>
      </dsp:nvSpPr>
      <dsp:spPr>
        <a:xfrm>
          <a:off x="4790345" y="2131561"/>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AC180172-C609-B349-BEF0-ED78CAA6F5FC}">
      <dsp:nvSpPr>
        <dsp:cNvPr id="0" name=""/>
        <dsp:cNvSpPr/>
      </dsp:nvSpPr>
      <dsp:spPr>
        <a:xfrm rot="10800000">
          <a:off x="378315" y="3224082"/>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Eating significantly more or less</a:t>
          </a:r>
        </a:p>
      </dsp:txBody>
      <dsp:txXfrm rot="10800000">
        <a:off x="582691" y="3224082"/>
        <a:ext cx="4166348" cy="817505"/>
      </dsp:txXfrm>
    </dsp:sp>
    <dsp:sp modelId="{736E423F-98A9-F046-BD75-E1706E389BF6}">
      <dsp:nvSpPr>
        <dsp:cNvPr id="0" name=""/>
        <dsp:cNvSpPr/>
      </dsp:nvSpPr>
      <dsp:spPr>
        <a:xfrm>
          <a:off x="4790345" y="3241560"/>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D0E4777F-6CBC-C74B-B9C2-8D799062570E}">
      <dsp:nvSpPr>
        <dsp:cNvPr id="0" name=""/>
        <dsp:cNvSpPr/>
      </dsp:nvSpPr>
      <dsp:spPr>
        <a:xfrm rot="10800000">
          <a:off x="378315" y="4251318"/>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Self-harming</a:t>
          </a:r>
        </a:p>
      </dsp:txBody>
      <dsp:txXfrm rot="10800000">
        <a:off x="582691" y="4251318"/>
        <a:ext cx="4166348" cy="817505"/>
      </dsp:txXfrm>
    </dsp:sp>
    <dsp:sp modelId="{4CCD7FCD-0333-C446-BE67-8EAF6D1B5439}">
      <dsp:nvSpPr>
        <dsp:cNvPr id="0" name=""/>
        <dsp:cNvSpPr/>
      </dsp:nvSpPr>
      <dsp:spPr>
        <a:xfrm>
          <a:off x="4776055" y="4251317"/>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B6B55-E09D-4A65-AA78-1D083F3A5217}">
      <dsp:nvSpPr>
        <dsp:cNvPr id="0" name=""/>
        <dsp:cNvSpPr/>
      </dsp:nvSpPr>
      <dsp:spPr>
        <a:xfrm>
          <a:off x="0" y="82"/>
          <a:ext cx="11106608" cy="981468"/>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Verdana" panose="020B0604030504040204" pitchFamily="34" charset="0"/>
              <a:ea typeface="Verdana" panose="020B0604030504040204" pitchFamily="34" charset="0"/>
              <a:cs typeface="Verdana" panose="020B0604030504040204" pitchFamily="34" charset="0"/>
            </a:rPr>
            <a:t>What real evidence do I have to support these thoughts?</a:t>
          </a:r>
        </a:p>
      </dsp:txBody>
      <dsp:txXfrm>
        <a:off x="28746" y="28828"/>
        <a:ext cx="11049116" cy="923976"/>
      </dsp:txXfrm>
    </dsp:sp>
    <dsp:sp modelId="{6CBD4C90-F117-40AA-9AAC-5CFF184E124A}">
      <dsp:nvSpPr>
        <dsp:cNvPr id="0" name=""/>
        <dsp:cNvSpPr/>
      </dsp:nvSpPr>
      <dsp:spPr>
        <a:xfrm>
          <a:off x="1274" y="1195705"/>
          <a:ext cx="3627590"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Verdana" panose="020B0604030504040204" pitchFamily="34" charset="0"/>
              <a:ea typeface="Verdana" panose="020B0604030504040204" pitchFamily="34" charset="0"/>
              <a:cs typeface="Verdana" panose="020B0604030504040204" pitchFamily="34" charset="0"/>
            </a:rPr>
            <a:t>If a friend in the same situation told me this NAT, would I agree?</a:t>
          </a:r>
        </a:p>
      </dsp:txBody>
      <dsp:txXfrm>
        <a:off x="46907" y="1241338"/>
        <a:ext cx="3536324" cy="1466743"/>
      </dsp:txXfrm>
    </dsp:sp>
    <dsp:sp modelId="{3B3C690B-90C0-4578-B364-AF8131D6F34E}">
      <dsp:nvSpPr>
        <dsp:cNvPr id="0" name=""/>
        <dsp:cNvSpPr/>
      </dsp:nvSpPr>
      <dsp:spPr>
        <a:xfrm>
          <a:off x="1274" y="2967870"/>
          <a:ext cx="1776488"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Am I confusing thoughts with facts?</a:t>
          </a:r>
        </a:p>
      </dsp:txBody>
      <dsp:txXfrm>
        <a:off x="46907" y="3013503"/>
        <a:ext cx="1685222" cy="1466743"/>
      </dsp:txXfrm>
    </dsp:sp>
    <dsp:sp modelId="{1E1B8C72-E2DD-4E52-9216-098921CDA73A}">
      <dsp:nvSpPr>
        <dsp:cNvPr id="0" name=""/>
        <dsp:cNvSpPr/>
      </dsp:nvSpPr>
      <dsp:spPr>
        <a:xfrm>
          <a:off x="1852376" y="2967870"/>
          <a:ext cx="1776488"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Am I using thinking errors? If so, which ones?</a:t>
          </a:r>
        </a:p>
      </dsp:txBody>
      <dsp:txXfrm>
        <a:off x="1898009" y="3013503"/>
        <a:ext cx="1685222" cy="1466743"/>
      </dsp:txXfrm>
    </dsp:sp>
    <dsp:sp modelId="{E8161080-5927-4CBB-B3D1-CD5334AE66A6}">
      <dsp:nvSpPr>
        <dsp:cNvPr id="0" name=""/>
        <dsp:cNvSpPr/>
      </dsp:nvSpPr>
      <dsp:spPr>
        <a:xfrm>
          <a:off x="3778090" y="1195705"/>
          <a:ext cx="7329793"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Verdana" panose="020B0604030504040204" pitchFamily="34" charset="0"/>
              <a:ea typeface="Verdana" panose="020B0604030504040204" pitchFamily="34" charset="0"/>
              <a:cs typeface="Verdana" panose="020B0604030504040204" pitchFamily="34" charset="0"/>
            </a:rPr>
            <a:t>How would I have viewed this situation in the past (when I was not feeling so low)?</a:t>
          </a:r>
          <a:endParaRPr lang="en-GB" sz="2300" kern="1200" dirty="0">
            <a:latin typeface="Verdana" panose="020B0604030504040204" pitchFamily="34" charset="0"/>
            <a:ea typeface="Verdana" panose="020B0604030504040204" pitchFamily="34" charset="0"/>
            <a:cs typeface="Verdana" panose="020B0604030504040204" pitchFamily="34" charset="0"/>
          </a:endParaRPr>
        </a:p>
      </dsp:txBody>
      <dsp:txXfrm>
        <a:off x="3823723" y="1241338"/>
        <a:ext cx="7238527" cy="1466743"/>
      </dsp:txXfrm>
    </dsp:sp>
    <dsp:sp modelId="{353C27E7-8408-4BFD-A17F-46291D3273FD}">
      <dsp:nvSpPr>
        <dsp:cNvPr id="0" name=""/>
        <dsp:cNvSpPr/>
      </dsp:nvSpPr>
      <dsp:spPr>
        <a:xfrm>
          <a:off x="3778090" y="2967870"/>
          <a:ext cx="1776488"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Am I being too hard on myself?</a:t>
          </a:r>
        </a:p>
      </dsp:txBody>
      <dsp:txXfrm>
        <a:off x="3823723" y="3013503"/>
        <a:ext cx="1685222" cy="1466743"/>
      </dsp:txXfrm>
    </dsp:sp>
    <dsp:sp modelId="{17F501F9-94B3-45DF-8B1A-04F8D02314F9}">
      <dsp:nvSpPr>
        <dsp:cNvPr id="0" name=""/>
        <dsp:cNvSpPr/>
      </dsp:nvSpPr>
      <dsp:spPr>
        <a:xfrm>
          <a:off x="5629191" y="2967870"/>
          <a:ext cx="1776488"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Are these thoughts helpful?</a:t>
          </a:r>
        </a:p>
      </dsp:txBody>
      <dsp:txXfrm>
        <a:off x="5674824" y="3013503"/>
        <a:ext cx="1685222" cy="1466743"/>
      </dsp:txXfrm>
    </dsp:sp>
    <dsp:sp modelId="{D9C1C51D-F4F0-4453-9343-24A1BA53C68B}">
      <dsp:nvSpPr>
        <dsp:cNvPr id="0" name=""/>
        <dsp:cNvSpPr/>
      </dsp:nvSpPr>
      <dsp:spPr>
        <a:xfrm>
          <a:off x="7480292" y="2967870"/>
          <a:ext cx="1776488"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How would someone else view this?</a:t>
          </a:r>
        </a:p>
      </dsp:txBody>
      <dsp:txXfrm>
        <a:off x="7525925" y="3013503"/>
        <a:ext cx="1685222" cy="1466743"/>
      </dsp:txXfrm>
    </dsp:sp>
    <dsp:sp modelId="{0DE8CE4D-89A2-466A-B243-ED89CDE4E948}">
      <dsp:nvSpPr>
        <dsp:cNvPr id="0" name=""/>
        <dsp:cNvSpPr/>
      </dsp:nvSpPr>
      <dsp:spPr>
        <a:xfrm>
          <a:off x="9331394" y="2967870"/>
          <a:ext cx="1776488"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What thoughts might be more helpful?</a:t>
          </a:r>
        </a:p>
      </dsp:txBody>
      <dsp:txXfrm>
        <a:off x="9377027" y="3013503"/>
        <a:ext cx="1685222" cy="146674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7DEB9-98F9-2649-AA6E-DA76370CF12B}" type="datetimeFigureOut">
              <a:rPr lang="en-US" smtClean="0"/>
              <a:t>8/8/2025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9CA64E-C0C3-504B-A90B-4CFE4D5C7ABE}" type="slidenum">
              <a:rPr lang="en-US" smtClean="0"/>
              <a:t>‹#›</a:t>
            </a:fld>
            <a:endParaRPr lang="en-US"/>
          </a:p>
        </p:txBody>
      </p:sp>
    </p:spTree>
    <p:extLst>
      <p:ext uri="{BB962C8B-B14F-4D97-AF65-F5344CB8AC3E}">
        <p14:creationId xmlns:p14="http://schemas.microsoft.com/office/powerpoint/2010/main" val="199051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B5C42-43CD-F14C-8A7F-819970C0B5FA}" type="slidenum">
              <a:rPr lang="en-US" smtClean="0"/>
              <a:t>2</a:t>
            </a:fld>
            <a:endParaRPr lang="en-US"/>
          </a:p>
        </p:txBody>
      </p:sp>
    </p:spTree>
    <p:extLst>
      <p:ext uri="{BB962C8B-B14F-4D97-AF65-F5344CB8AC3E}">
        <p14:creationId xmlns:p14="http://schemas.microsoft.com/office/powerpoint/2010/main" val="1622104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9CA64E-C0C3-504B-A90B-4CFE4D5C7ABE}" type="slidenum">
              <a:rPr lang="en-US" smtClean="0"/>
              <a:t>15</a:t>
            </a:fld>
            <a:endParaRPr lang="en-US"/>
          </a:p>
        </p:txBody>
      </p:sp>
    </p:spTree>
    <p:extLst>
      <p:ext uri="{BB962C8B-B14F-4D97-AF65-F5344CB8AC3E}">
        <p14:creationId xmlns:p14="http://schemas.microsoft.com/office/powerpoint/2010/main" val="180024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9495EA-719A-9044-8D32-ADB859F57A66}"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A3F28-6954-2944-A75A-EBA61FB139F8}" type="slidenum">
              <a:rPr lang="en-US" smtClean="0"/>
              <a:t>‹#›</a:t>
            </a:fld>
            <a:endParaRPr lang="en-US"/>
          </a:p>
        </p:txBody>
      </p:sp>
    </p:spTree>
    <p:extLst>
      <p:ext uri="{BB962C8B-B14F-4D97-AF65-F5344CB8AC3E}">
        <p14:creationId xmlns:p14="http://schemas.microsoft.com/office/powerpoint/2010/main" val="1519186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9495EA-719A-9044-8D32-ADB859F57A66}"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A3F28-6954-2944-A75A-EBA61FB139F8}" type="slidenum">
              <a:rPr lang="en-US" smtClean="0"/>
              <a:t>‹#›</a:t>
            </a:fld>
            <a:endParaRPr lang="en-US"/>
          </a:p>
        </p:txBody>
      </p:sp>
    </p:spTree>
    <p:extLst>
      <p:ext uri="{BB962C8B-B14F-4D97-AF65-F5344CB8AC3E}">
        <p14:creationId xmlns:p14="http://schemas.microsoft.com/office/powerpoint/2010/main" val="1213055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9495EA-719A-9044-8D32-ADB859F57A66}"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A3F28-6954-2944-A75A-EBA61FB139F8}" type="slidenum">
              <a:rPr lang="en-US" smtClean="0"/>
              <a:t>‹#›</a:t>
            </a:fld>
            <a:endParaRPr lang="en-US"/>
          </a:p>
        </p:txBody>
      </p:sp>
    </p:spTree>
    <p:extLst>
      <p:ext uri="{BB962C8B-B14F-4D97-AF65-F5344CB8AC3E}">
        <p14:creationId xmlns:p14="http://schemas.microsoft.com/office/powerpoint/2010/main" val="176991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9495EA-719A-9044-8D32-ADB859F57A66}"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A3F28-6954-2944-A75A-EBA61FB139F8}" type="slidenum">
              <a:rPr lang="en-US" smtClean="0"/>
              <a:t>‹#›</a:t>
            </a:fld>
            <a:endParaRPr lang="en-US"/>
          </a:p>
        </p:txBody>
      </p:sp>
    </p:spTree>
    <p:extLst>
      <p:ext uri="{BB962C8B-B14F-4D97-AF65-F5344CB8AC3E}">
        <p14:creationId xmlns:p14="http://schemas.microsoft.com/office/powerpoint/2010/main" val="1540174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9495EA-719A-9044-8D32-ADB859F57A66}"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A3F28-6954-2944-A75A-EBA61FB139F8}" type="slidenum">
              <a:rPr lang="en-US" smtClean="0"/>
              <a:t>‹#›</a:t>
            </a:fld>
            <a:endParaRPr lang="en-US"/>
          </a:p>
        </p:txBody>
      </p:sp>
    </p:spTree>
    <p:extLst>
      <p:ext uri="{BB962C8B-B14F-4D97-AF65-F5344CB8AC3E}">
        <p14:creationId xmlns:p14="http://schemas.microsoft.com/office/powerpoint/2010/main" val="2089247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9495EA-719A-9044-8D32-ADB859F57A66}"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A3F28-6954-2944-A75A-EBA61FB139F8}" type="slidenum">
              <a:rPr lang="en-US" smtClean="0"/>
              <a:t>‹#›</a:t>
            </a:fld>
            <a:endParaRPr lang="en-US"/>
          </a:p>
        </p:txBody>
      </p:sp>
    </p:spTree>
    <p:extLst>
      <p:ext uri="{BB962C8B-B14F-4D97-AF65-F5344CB8AC3E}">
        <p14:creationId xmlns:p14="http://schemas.microsoft.com/office/powerpoint/2010/main" val="48074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9495EA-719A-9044-8D32-ADB859F57A66}" type="datetimeFigureOut">
              <a:rPr lang="en-US" smtClean="0"/>
              <a:t>8/8/2025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EA3F28-6954-2944-A75A-EBA61FB139F8}" type="slidenum">
              <a:rPr lang="en-US" smtClean="0"/>
              <a:t>‹#›</a:t>
            </a:fld>
            <a:endParaRPr lang="en-US"/>
          </a:p>
        </p:txBody>
      </p:sp>
    </p:spTree>
    <p:extLst>
      <p:ext uri="{BB962C8B-B14F-4D97-AF65-F5344CB8AC3E}">
        <p14:creationId xmlns:p14="http://schemas.microsoft.com/office/powerpoint/2010/main" val="1073029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9495EA-719A-9044-8D32-ADB859F57A66}" type="datetimeFigureOut">
              <a:rPr lang="en-US" smtClean="0"/>
              <a:t>8/8/2025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A3F28-6954-2944-A75A-EBA61FB139F8}" type="slidenum">
              <a:rPr lang="en-US" smtClean="0"/>
              <a:t>‹#›</a:t>
            </a:fld>
            <a:endParaRPr lang="en-US"/>
          </a:p>
        </p:txBody>
      </p:sp>
    </p:spTree>
    <p:extLst>
      <p:ext uri="{BB962C8B-B14F-4D97-AF65-F5344CB8AC3E}">
        <p14:creationId xmlns:p14="http://schemas.microsoft.com/office/powerpoint/2010/main" val="1986975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495EA-719A-9044-8D32-ADB859F57A66}" type="datetimeFigureOut">
              <a:rPr lang="en-US" smtClean="0"/>
              <a:t>8/8/2025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EA3F28-6954-2944-A75A-EBA61FB139F8}" type="slidenum">
              <a:rPr lang="en-US" smtClean="0"/>
              <a:t>‹#›</a:t>
            </a:fld>
            <a:endParaRPr lang="en-US"/>
          </a:p>
        </p:txBody>
      </p:sp>
    </p:spTree>
    <p:extLst>
      <p:ext uri="{BB962C8B-B14F-4D97-AF65-F5344CB8AC3E}">
        <p14:creationId xmlns:p14="http://schemas.microsoft.com/office/powerpoint/2010/main" val="172799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9495EA-719A-9044-8D32-ADB859F57A66}"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A3F28-6954-2944-A75A-EBA61FB139F8}" type="slidenum">
              <a:rPr lang="en-US" smtClean="0"/>
              <a:t>‹#›</a:t>
            </a:fld>
            <a:endParaRPr lang="en-US"/>
          </a:p>
        </p:txBody>
      </p:sp>
    </p:spTree>
    <p:extLst>
      <p:ext uri="{BB962C8B-B14F-4D97-AF65-F5344CB8AC3E}">
        <p14:creationId xmlns:p14="http://schemas.microsoft.com/office/powerpoint/2010/main" val="201860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9495EA-719A-9044-8D32-ADB859F57A66}"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A3F28-6954-2944-A75A-EBA61FB139F8}" type="slidenum">
              <a:rPr lang="en-US" smtClean="0"/>
              <a:t>‹#›</a:t>
            </a:fld>
            <a:endParaRPr lang="en-US"/>
          </a:p>
        </p:txBody>
      </p:sp>
    </p:spTree>
    <p:extLst>
      <p:ext uri="{BB962C8B-B14F-4D97-AF65-F5344CB8AC3E}">
        <p14:creationId xmlns:p14="http://schemas.microsoft.com/office/powerpoint/2010/main" val="782555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495EA-719A-9044-8D32-ADB859F57A66}" type="datetimeFigureOut">
              <a:rPr lang="en-US" smtClean="0"/>
              <a:t>8/8/2025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A3F28-6954-2944-A75A-EBA61FB139F8}" type="slidenum">
              <a:rPr lang="en-US" smtClean="0"/>
              <a:t>‹#›</a:t>
            </a:fld>
            <a:endParaRPr lang="en-US"/>
          </a:p>
        </p:txBody>
      </p:sp>
    </p:spTree>
    <p:extLst>
      <p:ext uri="{BB962C8B-B14F-4D97-AF65-F5344CB8AC3E}">
        <p14:creationId xmlns:p14="http://schemas.microsoft.com/office/powerpoint/2010/main" val="896546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8.jp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2528" y="817398"/>
            <a:ext cx="4137408" cy="1742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955963" y="637310"/>
            <a:ext cx="10778837" cy="5038275"/>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noGrp="1"/>
          </p:cNvSpPr>
          <p:nvPr>
            <p:ph type="ctrTitle"/>
          </p:nvPr>
        </p:nvSpPr>
        <p:spPr>
          <a:xfrm>
            <a:off x="1522528" y="2728111"/>
            <a:ext cx="7199971" cy="189953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400" b="1" dirty="0">
                <a:solidFill>
                  <a:srgbClr val="512275"/>
                </a:solidFill>
                <a:latin typeface="Segoe Print" charset="0"/>
                <a:ea typeface="Segoe Print" charset="0"/>
                <a:cs typeface="Segoe Print" charset="0"/>
              </a:rPr>
              <a:t>Depression &amp; Suicidality staff training</a:t>
            </a:r>
            <a:endParaRPr sz="4400" b="1" dirty="0">
              <a:solidFill>
                <a:srgbClr val="512275"/>
              </a:solidFill>
              <a:latin typeface="Segoe Print" charset="0"/>
              <a:ea typeface="Segoe Print" charset="0"/>
              <a:cs typeface="Segoe Print" charset="0"/>
            </a:endParaRPr>
          </a:p>
        </p:txBody>
      </p:sp>
      <p:sp>
        <p:nvSpPr>
          <p:cNvPr id="8" name="Rectangle 7"/>
          <p:cNvSpPr>
            <a:spLocks noChangeArrowheads="1"/>
          </p:cNvSpPr>
          <p:nvPr/>
        </p:nvSpPr>
        <p:spPr bwMode="auto">
          <a:xfrm>
            <a:off x="1522528" y="4329514"/>
            <a:ext cx="6390424" cy="93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GB" sz="2400" dirty="0">
                <a:solidFill>
                  <a:srgbClr val="512275"/>
                </a:solidFill>
                <a:latin typeface="Verdana"/>
                <a:cs typeface="Verdana"/>
              </a:rPr>
              <a:t>[Trainer name]</a:t>
            </a:r>
          </a:p>
          <a:p>
            <a:pPr>
              <a:lnSpc>
                <a:spcPct val="120000"/>
              </a:lnSpc>
            </a:pPr>
            <a:r>
              <a:rPr lang="en-GB" sz="2400" dirty="0">
                <a:solidFill>
                  <a:srgbClr val="512275"/>
                </a:solidFill>
                <a:latin typeface="Verdana"/>
                <a:cs typeface="Verdana"/>
              </a:rPr>
              <a:t>[Trainer organisation]</a:t>
            </a:r>
          </a:p>
        </p:txBody>
      </p:sp>
      <p:pic>
        <p:nvPicPr>
          <p:cNvPr id="2" name="Picture 1">
            <a:extLst>
              <a:ext uri="{FF2B5EF4-FFF2-40B4-BE49-F238E27FC236}">
                <a16:creationId xmlns:a16="http://schemas.microsoft.com/office/drawing/2014/main" id="{95EB2B92-79C2-B023-0A84-9C730FD8A0A6}"/>
              </a:ext>
            </a:extLst>
          </p:cNvPr>
          <p:cNvPicPr>
            <a:picLocks noChangeAspect="1"/>
          </p:cNvPicPr>
          <p:nvPr/>
        </p:nvPicPr>
        <p:blipFill>
          <a:blip r:embed="rId4"/>
          <a:stretch>
            <a:fillRect/>
          </a:stretch>
        </p:blipFill>
        <p:spPr>
          <a:xfrm>
            <a:off x="9005748" y="1047750"/>
            <a:ext cx="2556245" cy="1213078"/>
          </a:xfrm>
          <a:prstGeom prst="rect">
            <a:avLst/>
          </a:prstGeom>
        </p:spPr>
      </p:pic>
      <p:pic>
        <p:nvPicPr>
          <p:cNvPr id="1026" name="Picture 2" descr="Logo downloads | University brand | StaffNet | The University of Manchester">
            <a:extLst>
              <a:ext uri="{FF2B5EF4-FFF2-40B4-BE49-F238E27FC236}">
                <a16:creationId xmlns:a16="http://schemas.microsoft.com/office/drawing/2014/main" id="{758876D1-2EB1-EDB5-B59E-E1C0F9B0F5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3455" y="3106862"/>
            <a:ext cx="2400830" cy="10169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1951B44-E4EA-3676-D5A3-7A50E51BA908}"/>
              </a:ext>
            </a:extLst>
          </p:cNvPr>
          <p:cNvSpPr txBox="1"/>
          <p:nvPr/>
        </p:nvSpPr>
        <p:spPr>
          <a:xfrm>
            <a:off x="108213" y="6047066"/>
            <a:ext cx="8291293" cy="707886"/>
          </a:xfrm>
          <a:prstGeom prst="rect">
            <a:avLst/>
          </a:prstGeom>
          <a:noFill/>
        </p:spPr>
        <p:txBody>
          <a:bodyPr wrap="square">
            <a:spAutoFit/>
          </a:bodyPr>
          <a:lstStyle/>
          <a:p>
            <a:r>
              <a:rPr lang="en-GB" sz="2000" dirty="0">
                <a:latin typeface="Arial Narrow" panose="020B0606020202030204" pitchFamily="34" charset="0"/>
              </a:rPr>
              <a:t>(c) 2025 Greater Manchester Mental Health NHS Foundation Trust. All rights reserved. </a:t>
            </a:r>
          </a:p>
          <a:p>
            <a:r>
              <a:rPr lang="en-GB" sz="2000" dirty="0">
                <a:latin typeface="Arial Narrow" panose="020B0606020202030204" pitchFamily="34" charset="0"/>
              </a:rPr>
              <a:t>Not to be reproduced in whole or in part without the permission of the copyright owner.</a:t>
            </a:r>
          </a:p>
        </p:txBody>
      </p:sp>
      <p:pic>
        <p:nvPicPr>
          <p:cNvPr id="3" name="Picture 2">
            <a:extLst>
              <a:ext uri="{FF2B5EF4-FFF2-40B4-BE49-F238E27FC236}">
                <a16:creationId xmlns:a16="http://schemas.microsoft.com/office/drawing/2014/main" id="{5DC964E6-9A06-8663-BEE3-2DE5C6AD63B1}"/>
              </a:ext>
            </a:extLst>
          </p:cNvPr>
          <p:cNvPicPr>
            <a:picLocks noChangeAspect="1"/>
          </p:cNvPicPr>
          <p:nvPr/>
        </p:nvPicPr>
        <p:blipFill>
          <a:blip r:embed="rId6"/>
          <a:stretch>
            <a:fillRect/>
          </a:stretch>
        </p:blipFill>
        <p:spPr>
          <a:xfrm>
            <a:off x="8510155" y="4742049"/>
            <a:ext cx="3051838" cy="542679"/>
          </a:xfrm>
          <a:prstGeom prst="rect">
            <a:avLst/>
          </a:prstGeom>
        </p:spPr>
      </p:pic>
    </p:spTree>
    <p:extLst>
      <p:ext uri="{BB962C8B-B14F-4D97-AF65-F5344CB8AC3E}">
        <p14:creationId xmlns:p14="http://schemas.microsoft.com/office/powerpoint/2010/main" val="164485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5" y="649501"/>
            <a:ext cx="3819601" cy="2339884"/>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947621" y="649501"/>
            <a:ext cx="3734257" cy="245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400" b="1" dirty="0">
                <a:solidFill>
                  <a:srgbClr val="512275"/>
                </a:solidFill>
                <a:latin typeface="Arial Narrow" charset="0"/>
                <a:ea typeface="Arial Narrow" charset="0"/>
                <a:cs typeface="Arial Narrow" charset="0"/>
              </a:rPr>
              <a:t>Understanding depression &amp; suicidality</a:t>
            </a:r>
          </a:p>
        </p:txBody>
      </p:sp>
      <p:sp>
        <p:nvSpPr>
          <p:cNvPr id="8" name="Content Placeholder 2"/>
          <p:cNvSpPr>
            <a:spLocks noGrp="1"/>
          </p:cNvSpPr>
          <p:nvPr>
            <p:ph idx="1"/>
          </p:nvPr>
        </p:nvSpPr>
        <p:spPr>
          <a:xfrm>
            <a:off x="4681878" y="407773"/>
            <a:ext cx="7278474" cy="6042453"/>
          </a:xfrm>
        </p:spPr>
        <p:txBody>
          <a:bodyPr>
            <a:noAutofit/>
          </a:bodyPr>
          <a:lstStyle/>
          <a:p>
            <a:pPr marL="0" indent="0">
              <a:lnSpc>
                <a:spcPct val="160000"/>
              </a:lnSpc>
              <a:buNone/>
            </a:pPr>
            <a:r>
              <a:rPr lang="en-GB" sz="1800" b="1" dirty="0">
                <a:solidFill>
                  <a:srgbClr val="512275"/>
                </a:solidFill>
                <a:latin typeface="Segoe Print" charset="0"/>
                <a:ea typeface="Segoe Print" charset="0"/>
                <a:cs typeface="Segoe Print" charset="0"/>
              </a:rPr>
              <a:t>All patients you are doing 1-2-1 sessions with on depression &amp; suicidality can receive Section 1 of the workbook.</a:t>
            </a:r>
          </a:p>
          <a:p>
            <a:pPr marL="0" indent="0">
              <a:lnSpc>
                <a:spcPct val="160000"/>
              </a:lnSpc>
              <a:buNone/>
            </a:pPr>
            <a:r>
              <a:rPr lang="en-US" sz="1800" b="1" dirty="0">
                <a:solidFill>
                  <a:srgbClr val="512275"/>
                </a:solidFill>
                <a:latin typeface="Segoe Print" charset="0"/>
                <a:ea typeface="Segoe Print" charset="0"/>
                <a:cs typeface="Segoe Print" charset="0"/>
              </a:rPr>
              <a:t>Section 1 covers:</a:t>
            </a:r>
          </a:p>
          <a:p>
            <a:pPr>
              <a:lnSpc>
                <a:spcPct val="160000"/>
              </a:lnSpc>
              <a:buFontTx/>
              <a:buChar char="-"/>
            </a:pPr>
            <a:r>
              <a:rPr lang="en-US" sz="1800" dirty="0">
                <a:solidFill>
                  <a:srgbClr val="512275"/>
                </a:solidFill>
                <a:latin typeface="Segoe Print" charset="0"/>
                <a:ea typeface="Segoe Print" charset="0"/>
                <a:cs typeface="Segoe Print" charset="0"/>
              </a:rPr>
              <a:t>What is depression and suicidality?</a:t>
            </a:r>
          </a:p>
          <a:p>
            <a:pPr>
              <a:lnSpc>
                <a:spcPct val="160000"/>
              </a:lnSpc>
              <a:buFontTx/>
              <a:buChar char="-"/>
            </a:pPr>
            <a:r>
              <a:rPr lang="en-US" sz="1800" dirty="0">
                <a:solidFill>
                  <a:srgbClr val="512275"/>
                </a:solidFill>
                <a:latin typeface="Segoe Print" charset="0"/>
                <a:ea typeface="Segoe Print" charset="0"/>
                <a:cs typeface="Segoe Print" charset="0"/>
              </a:rPr>
              <a:t>Why do people feel depressed and suicidal?</a:t>
            </a:r>
          </a:p>
          <a:p>
            <a:pPr>
              <a:lnSpc>
                <a:spcPct val="160000"/>
              </a:lnSpc>
              <a:buFontTx/>
              <a:buChar char="-"/>
            </a:pPr>
            <a:r>
              <a:rPr lang="en-US" sz="1800" dirty="0">
                <a:solidFill>
                  <a:srgbClr val="512275"/>
                </a:solidFill>
                <a:latin typeface="Segoe Print" charset="0"/>
                <a:ea typeface="Segoe Print" charset="0"/>
                <a:cs typeface="Segoe Print" charset="0"/>
              </a:rPr>
              <a:t>Common thoughts, feelings, emotions and behaviours</a:t>
            </a:r>
          </a:p>
          <a:p>
            <a:pPr>
              <a:lnSpc>
                <a:spcPct val="160000"/>
              </a:lnSpc>
              <a:buFontTx/>
              <a:buChar char="-"/>
            </a:pPr>
            <a:r>
              <a:rPr lang="en-US" sz="1800" dirty="0">
                <a:solidFill>
                  <a:srgbClr val="512275"/>
                </a:solidFill>
                <a:latin typeface="Segoe Print" charset="0"/>
                <a:ea typeface="Segoe Print" charset="0"/>
                <a:cs typeface="Segoe Print" charset="0"/>
              </a:rPr>
              <a:t>Safety planning</a:t>
            </a:r>
          </a:p>
          <a:p>
            <a:pPr>
              <a:lnSpc>
                <a:spcPct val="160000"/>
              </a:lnSpc>
              <a:buFontTx/>
              <a:buChar char="-"/>
            </a:pPr>
            <a:r>
              <a:rPr lang="en-US" sz="1800" dirty="0">
                <a:solidFill>
                  <a:srgbClr val="512275"/>
                </a:solidFill>
                <a:latin typeface="Segoe Print" charset="0"/>
                <a:ea typeface="Segoe Print" charset="0"/>
                <a:cs typeface="Segoe Print" charset="0"/>
              </a:rPr>
              <a:t>A case example (Sam)</a:t>
            </a:r>
          </a:p>
          <a:p>
            <a:pPr>
              <a:lnSpc>
                <a:spcPct val="160000"/>
              </a:lnSpc>
              <a:buFontTx/>
              <a:buChar char="-"/>
            </a:pPr>
            <a:r>
              <a:rPr lang="en-US" sz="1800" dirty="0">
                <a:solidFill>
                  <a:srgbClr val="512275"/>
                </a:solidFill>
                <a:latin typeface="Segoe Print" charset="0"/>
                <a:ea typeface="Segoe Print" charset="0"/>
                <a:cs typeface="Segoe Print" charset="0"/>
              </a:rPr>
              <a:t>Vicious cycles</a:t>
            </a:r>
          </a:p>
          <a:p>
            <a:pPr>
              <a:lnSpc>
                <a:spcPct val="160000"/>
              </a:lnSpc>
              <a:buFontTx/>
              <a:buChar char="-"/>
            </a:pPr>
            <a:r>
              <a:rPr lang="en-US" sz="1800" dirty="0">
                <a:solidFill>
                  <a:srgbClr val="512275"/>
                </a:solidFill>
                <a:latin typeface="Segoe Print" charset="0"/>
                <a:ea typeface="Segoe Print" charset="0"/>
                <a:cs typeface="Segoe Print" charset="0"/>
              </a:rPr>
              <a:t>Daily diary (to identify triggers, thoughts, feelings, behaviours)</a:t>
            </a:r>
            <a:endParaRPr lang="en-GB" sz="1800" dirty="0">
              <a:solidFill>
                <a:srgbClr val="512275"/>
              </a:solidFill>
              <a:latin typeface="Segoe Print" charset="0"/>
              <a:ea typeface="Segoe Print" charset="0"/>
              <a:cs typeface="Segoe Print" charset="0"/>
            </a:endParaRPr>
          </a:p>
          <a:p>
            <a:pPr marL="0" indent="0">
              <a:lnSpc>
                <a:spcPct val="160000"/>
              </a:lnSpc>
              <a:buNone/>
            </a:pPr>
            <a:endParaRPr lang="en-US" sz="1200" b="1" dirty="0">
              <a:solidFill>
                <a:srgbClr val="512275"/>
              </a:solidFill>
              <a:latin typeface="Segoe Print" charset="0"/>
              <a:ea typeface="Verdana" panose="020B0604030504040204" pitchFamily="34" charset="0"/>
            </a:endParaRPr>
          </a:p>
        </p:txBody>
      </p:sp>
      <p:grpSp>
        <p:nvGrpSpPr>
          <p:cNvPr id="9" name="Google Shape;455;p38"/>
          <p:cNvGrpSpPr/>
          <p:nvPr/>
        </p:nvGrpSpPr>
        <p:grpSpPr>
          <a:xfrm>
            <a:off x="788975" y="3287953"/>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3122418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5" y="649501"/>
            <a:ext cx="3819601" cy="2339884"/>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947621" y="649501"/>
            <a:ext cx="3734257" cy="22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Safety Planning </a:t>
            </a:r>
          </a:p>
        </p:txBody>
      </p:sp>
      <p:sp>
        <p:nvSpPr>
          <p:cNvPr id="8" name="Content Placeholder 2"/>
          <p:cNvSpPr>
            <a:spLocks noGrp="1"/>
          </p:cNvSpPr>
          <p:nvPr>
            <p:ph idx="1"/>
          </p:nvPr>
        </p:nvSpPr>
        <p:spPr>
          <a:xfrm>
            <a:off x="4975040" y="904563"/>
            <a:ext cx="6985312" cy="4790384"/>
          </a:xfrm>
        </p:spPr>
        <p:txBody>
          <a:bodyPr>
            <a:normAutofit/>
          </a:bodyPr>
          <a:lstStyle/>
          <a:p>
            <a:pPr marL="0" indent="0">
              <a:lnSpc>
                <a:spcPct val="160000"/>
              </a:lnSpc>
              <a:buNone/>
            </a:pPr>
            <a:r>
              <a:rPr lang="en-GB" b="1" dirty="0">
                <a:solidFill>
                  <a:srgbClr val="512275"/>
                </a:solidFill>
                <a:latin typeface="Segoe Print" charset="0"/>
                <a:ea typeface="Segoe Print" charset="0"/>
                <a:cs typeface="Segoe Print" charset="0"/>
              </a:rPr>
              <a:t>Safety Planning</a:t>
            </a:r>
          </a:p>
          <a:p>
            <a:pPr marL="0" indent="0">
              <a:lnSpc>
                <a:spcPct val="160000"/>
              </a:lnSpc>
              <a:buNone/>
            </a:pPr>
            <a:endParaRPr lang="en-US" sz="2400" b="1" dirty="0">
              <a:solidFill>
                <a:srgbClr val="512275"/>
              </a:solidFill>
              <a:latin typeface="Segoe Print" charset="0"/>
              <a:ea typeface="Verdana" panose="020B0604030504040204" pitchFamily="34" charset="0"/>
            </a:endParaRPr>
          </a:p>
          <a:p>
            <a:pPr marL="0" indent="0">
              <a:lnSpc>
                <a:spcPct val="160000"/>
              </a:lnSpc>
              <a:buNone/>
            </a:pPr>
            <a:r>
              <a:rPr lang="en-US" sz="2400" dirty="0">
                <a:solidFill>
                  <a:srgbClr val="512275"/>
                </a:solidFill>
                <a:latin typeface="Segoe Print" charset="0"/>
                <a:ea typeface="Verdana" panose="020B0604030504040204" pitchFamily="34" charset="0"/>
              </a:rPr>
              <a:t>W</a:t>
            </a:r>
            <a:r>
              <a:rPr lang="en-GB" sz="2400" dirty="0">
                <a:solidFill>
                  <a:srgbClr val="512275"/>
                </a:solidFill>
                <a:latin typeface="Segoe Print" charset="0"/>
                <a:ea typeface="Verdana" panose="020B0604030504040204" pitchFamily="34" charset="0"/>
              </a:rPr>
              <a:t>hat do you do on the ward regarding safety planning? Crisis planning?</a:t>
            </a:r>
          </a:p>
          <a:p>
            <a:pPr marL="0" indent="0">
              <a:lnSpc>
                <a:spcPct val="160000"/>
              </a:lnSpc>
              <a:buNone/>
            </a:pPr>
            <a:endParaRPr lang="en-US" sz="2400" dirty="0">
              <a:solidFill>
                <a:srgbClr val="512275"/>
              </a:solidFill>
              <a:latin typeface="Segoe Print" charset="0"/>
              <a:ea typeface="Verdana" panose="020B0604030504040204" pitchFamily="34" charset="0"/>
            </a:endParaRPr>
          </a:p>
          <a:p>
            <a:pPr marL="0" indent="0">
              <a:lnSpc>
                <a:spcPct val="160000"/>
              </a:lnSpc>
              <a:buNone/>
            </a:pPr>
            <a:r>
              <a:rPr lang="en-US" sz="2400" dirty="0">
                <a:solidFill>
                  <a:srgbClr val="512275"/>
                </a:solidFill>
                <a:latin typeface="Segoe Print" charset="0"/>
                <a:ea typeface="Verdana" panose="020B0604030504040204" pitchFamily="34" charset="0"/>
              </a:rPr>
              <a:t>W</a:t>
            </a:r>
            <a:r>
              <a:rPr lang="en-GB" sz="2400" dirty="0">
                <a:solidFill>
                  <a:srgbClr val="512275"/>
                </a:solidFill>
                <a:latin typeface="Segoe Print" charset="0"/>
                <a:ea typeface="Verdana" panose="020B0604030504040204" pitchFamily="34" charset="0"/>
              </a:rPr>
              <a:t>hat does this look like? Where is this stored?</a:t>
            </a:r>
            <a:endParaRPr lang="en-GB" sz="2400" dirty="0">
              <a:solidFill>
                <a:srgbClr val="512275"/>
              </a:solidFill>
              <a:latin typeface="Verdana" panose="020B0604030504040204" pitchFamily="34" charset="0"/>
              <a:ea typeface="Verdana" panose="020B0604030504040204" pitchFamily="34" charset="0"/>
            </a:endParaRPr>
          </a:p>
        </p:txBody>
      </p:sp>
      <p:grpSp>
        <p:nvGrpSpPr>
          <p:cNvPr id="9" name="Google Shape;455;p38"/>
          <p:cNvGrpSpPr/>
          <p:nvPr/>
        </p:nvGrpSpPr>
        <p:grpSpPr>
          <a:xfrm>
            <a:off x="788975" y="3287953"/>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71491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5" y="649501"/>
            <a:ext cx="3819601" cy="2339884"/>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947621" y="649501"/>
            <a:ext cx="3734257" cy="22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Safety Planning </a:t>
            </a:r>
          </a:p>
        </p:txBody>
      </p:sp>
      <p:sp>
        <p:nvSpPr>
          <p:cNvPr id="8" name="Content Placeholder 2"/>
          <p:cNvSpPr>
            <a:spLocks noGrp="1"/>
          </p:cNvSpPr>
          <p:nvPr>
            <p:ph idx="1"/>
          </p:nvPr>
        </p:nvSpPr>
        <p:spPr>
          <a:xfrm>
            <a:off x="4840524" y="311234"/>
            <a:ext cx="6985312" cy="5953437"/>
          </a:xfrm>
        </p:spPr>
        <p:txBody>
          <a:bodyPr>
            <a:normAutofit/>
          </a:bodyPr>
          <a:lstStyle/>
          <a:p>
            <a:pPr marL="0" indent="0">
              <a:lnSpc>
                <a:spcPct val="160000"/>
              </a:lnSpc>
              <a:buNone/>
            </a:pPr>
            <a:r>
              <a:rPr lang="en-US" sz="1600" dirty="0">
                <a:solidFill>
                  <a:srgbClr val="512275"/>
                </a:solidFill>
                <a:latin typeface="Verdana" panose="020B0604030504040204" pitchFamily="34" charset="0"/>
                <a:ea typeface="Verdana" panose="020B0604030504040204" pitchFamily="34" charset="0"/>
              </a:rPr>
              <a:t>First section of workbook introduces safety plan.</a:t>
            </a:r>
          </a:p>
          <a:p>
            <a:pPr marL="0" indent="0">
              <a:lnSpc>
                <a:spcPct val="160000"/>
              </a:lnSpc>
              <a:buNone/>
            </a:pPr>
            <a:r>
              <a:rPr lang="en-US" sz="1600" dirty="0">
                <a:solidFill>
                  <a:srgbClr val="512275"/>
                </a:solidFill>
                <a:latin typeface="Verdana" panose="020B0604030504040204" pitchFamily="34" charset="0"/>
                <a:ea typeface="Verdana" panose="020B0604030504040204" pitchFamily="34" charset="0"/>
              </a:rPr>
              <a:t>Can be used on ward but hopefully translate to community when discharged (or may require updating).</a:t>
            </a:r>
          </a:p>
          <a:p>
            <a:pPr>
              <a:lnSpc>
                <a:spcPct val="160000"/>
              </a:lnSpc>
              <a:buFont typeface="Wingdings" panose="05000000000000000000" pitchFamily="2" charset="2"/>
              <a:buChar char="Ø"/>
            </a:pPr>
            <a:r>
              <a:rPr lang="en-US" sz="1600" dirty="0">
                <a:solidFill>
                  <a:srgbClr val="512275"/>
                </a:solidFill>
                <a:latin typeface="Verdana" panose="020B0604030504040204" pitchFamily="34" charset="0"/>
                <a:ea typeface="Verdana" panose="020B0604030504040204" pitchFamily="34" charset="0"/>
              </a:rPr>
              <a:t>What I need to do to </a:t>
            </a:r>
            <a:r>
              <a:rPr lang="en-US" sz="1600" b="1" dirty="0">
                <a:solidFill>
                  <a:srgbClr val="512275"/>
                </a:solidFill>
                <a:latin typeface="Verdana" panose="020B0604030504040204" pitchFamily="34" charset="0"/>
                <a:ea typeface="Verdana" panose="020B0604030504040204" pitchFamily="34" charset="0"/>
              </a:rPr>
              <a:t>reduce the risk of acting</a:t>
            </a:r>
            <a:r>
              <a:rPr lang="en-US" sz="1600" dirty="0">
                <a:solidFill>
                  <a:srgbClr val="512275"/>
                </a:solidFill>
                <a:latin typeface="Verdana" panose="020B0604030504040204" pitchFamily="34" charset="0"/>
                <a:ea typeface="Verdana" panose="020B0604030504040204" pitchFamily="34" charset="0"/>
              </a:rPr>
              <a:t> on suicidal thoughts</a:t>
            </a:r>
          </a:p>
          <a:p>
            <a:pPr>
              <a:lnSpc>
                <a:spcPct val="160000"/>
              </a:lnSpc>
              <a:buFont typeface="Wingdings" panose="05000000000000000000" pitchFamily="2" charset="2"/>
              <a:buChar char="Ø"/>
            </a:pPr>
            <a:r>
              <a:rPr lang="en-US" sz="1600" dirty="0">
                <a:solidFill>
                  <a:srgbClr val="512275"/>
                </a:solidFill>
                <a:latin typeface="Verdana" panose="020B0604030504040204" pitchFamily="34" charset="0"/>
                <a:ea typeface="Verdana" panose="020B0604030504040204" pitchFamily="34" charset="0"/>
              </a:rPr>
              <a:t>What are my known </a:t>
            </a:r>
            <a:r>
              <a:rPr lang="en-US" sz="1600" b="1" dirty="0">
                <a:solidFill>
                  <a:srgbClr val="512275"/>
                </a:solidFill>
                <a:latin typeface="Verdana" panose="020B0604030504040204" pitchFamily="34" charset="0"/>
                <a:ea typeface="Verdana" panose="020B0604030504040204" pitchFamily="34" charset="0"/>
              </a:rPr>
              <a:t>warning signs/triggers?</a:t>
            </a:r>
          </a:p>
          <a:p>
            <a:pPr>
              <a:lnSpc>
                <a:spcPct val="160000"/>
              </a:lnSpc>
              <a:buFont typeface="Wingdings" panose="05000000000000000000" pitchFamily="2" charset="2"/>
              <a:buChar char="Ø"/>
            </a:pPr>
            <a:r>
              <a:rPr lang="en-US" sz="1600" dirty="0">
                <a:solidFill>
                  <a:srgbClr val="512275"/>
                </a:solidFill>
                <a:latin typeface="Verdana" panose="020B0604030504040204" pitchFamily="34" charset="0"/>
                <a:ea typeface="Verdana" panose="020B0604030504040204" pitchFamily="34" charset="0"/>
              </a:rPr>
              <a:t>What has </a:t>
            </a:r>
            <a:r>
              <a:rPr lang="en-US" sz="1600" b="1" dirty="0">
                <a:solidFill>
                  <a:srgbClr val="512275"/>
                </a:solidFill>
                <a:latin typeface="Verdana" panose="020B0604030504040204" pitchFamily="34" charset="0"/>
                <a:ea typeface="Verdana" panose="020B0604030504040204" pitchFamily="34" charset="0"/>
              </a:rPr>
              <a:t>helped in the past?</a:t>
            </a:r>
          </a:p>
          <a:p>
            <a:pPr>
              <a:lnSpc>
                <a:spcPct val="160000"/>
              </a:lnSpc>
              <a:buFont typeface="Wingdings" panose="05000000000000000000" pitchFamily="2" charset="2"/>
              <a:buChar char="Ø"/>
            </a:pPr>
            <a:r>
              <a:rPr lang="en-US" sz="1600" b="1" dirty="0">
                <a:solidFill>
                  <a:srgbClr val="512275"/>
                </a:solidFill>
                <a:latin typeface="Verdana" panose="020B0604030504040204" pitchFamily="34" charset="0"/>
                <a:ea typeface="Verdana" panose="020B0604030504040204" pitchFamily="34" charset="0"/>
              </a:rPr>
              <a:t>Reasons for living</a:t>
            </a:r>
          </a:p>
          <a:p>
            <a:pPr>
              <a:lnSpc>
                <a:spcPct val="160000"/>
              </a:lnSpc>
              <a:buFont typeface="Wingdings" panose="05000000000000000000" pitchFamily="2" charset="2"/>
              <a:buChar char="Ø"/>
            </a:pPr>
            <a:r>
              <a:rPr lang="en-US" sz="1600" b="1" dirty="0">
                <a:solidFill>
                  <a:srgbClr val="512275"/>
                </a:solidFill>
                <a:latin typeface="Verdana" panose="020B0604030504040204" pitchFamily="34" charset="0"/>
                <a:ea typeface="Verdana" panose="020B0604030504040204" pitchFamily="34" charset="0"/>
              </a:rPr>
              <a:t>What could others do </a:t>
            </a:r>
            <a:r>
              <a:rPr lang="en-US" sz="1600" dirty="0">
                <a:solidFill>
                  <a:srgbClr val="512275"/>
                </a:solidFill>
                <a:latin typeface="Verdana" panose="020B0604030504040204" pitchFamily="34" charset="0"/>
                <a:ea typeface="Verdana" panose="020B0604030504040204" pitchFamily="34" charset="0"/>
              </a:rPr>
              <a:t>to help me</a:t>
            </a:r>
          </a:p>
          <a:p>
            <a:pPr>
              <a:lnSpc>
                <a:spcPct val="160000"/>
              </a:lnSpc>
              <a:buFont typeface="Wingdings" panose="05000000000000000000" pitchFamily="2" charset="2"/>
              <a:buChar char="Ø"/>
            </a:pPr>
            <a:r>
              <a:rPr lang="en-US" sz="1600" b="1" dirty="0">
                <a:solidFill>
                  <a:srgbClr val="512275"/>
                </a:solidFill>
                <a:latin typeface="Verdana" panose="020B0604030504040204" pitchFamily="34" charset="0"/>
                <a:ea typeface="Verdana" panose="020B0604030504040204" pitchFamily="34" charset="0"/>
              </a:rPr>
              <a:t>A safe place </a:t>
            </a:r>
            <a:r>
              <a:rPr lang="en-US" sz="1600" dirty="0">
                <a:solidFill>
                  <a:srgbClr val="512275"/>
                </a:solidFill>
                <a:latin typeface="Verdana" panose="020B0604030504040204" pitchFamily="34" charset="0"/>
                <a:ea typeface="Verdana" panose="020B0604030504040204" pitchFamily="34" charset="0"/>
              </a:rPr>
              <a:t>I can go to</a:t>
            </a:r>
          </a:p>
          <a:p>
            <a:pPr>
              <a:lnSpc>
                <a:spcPct val="160000"/>
              </a:lnSpc>
              <a:buFont typeface="Wingdings" panose="05000000000000000000" pitchFamily="2" charset="2"/>
              <a:buChar char="Ø"/>
            </a:pPr>
            <a:r>
              <a:rPr lang="en-US" sz="1600" b="1" dirty="0">
                <a:solidFill>
                  <a:srgbClr val="512275"/>
                </a:solidFill>
                <a:latin typeface="Verdana" panose="020B0604030504040204" pitchFamily="34" charset="0"/>
                <a:ea typeface="Verdana" panose="020B0604030504040204" pitchFamily="34" charset="0"/>
              </a:rPr>
              <a:t>People to contact</a:t>
            </a:r>
          </a:p>
          <a:p>
            <a:pPr>
              <a:lnSpc>
                <a:spcPct val="160000"/>
              </a:lnSpc>
              <a:buFont typeface="Wingdings" panose="05000000000000000000" pitchFamily="2" charset="2"/>
              <a:buChar char="Ø"/>
            </a:pPr>
            <a:r>
              <a:rPr lang="en-US" sz="1600" b="1" dirty="0">
                <a:solidFill>
                  <a:srgbClr val="512275"/>
                </a:solidFill>
                <a:latin typeface="Verdana" panose="020B0604030504040204" pitchFamily="34" charset="0"/>
                <a:ea typeface="Verdana" panose="020B0604030504040204" pitchFamily="34" charset="0"/>
              </a:rPr>
              <a:t>Emergency contact details </a:t>
            </a:r>
            <a:r>
              <a:rPr lang="en-US" sz="1600" dirty="0">
                <a:solidFill>
                  <a:srgbClr val="512275"/>
                </a:solidFill>
                <a:latin typeface="Verdana" panose="020B0604030504040204" pitchFamily="34" charset="0"/>
                <a:ea typeface="Verdana" panose="020B0604030504040204" pitchFamily="34" charset="0"/>
              </a:rPr>
              <a:t>(</a:t>
            </a:r>
            <a:r>
              <a:rPr lang="en-US" sz="1600" dirty="0" err="1">
                <a:solidFill>
                  <a:srgbClr val="512275"/>
                </a:solidFill>
                <a:latin typeface="Verdana" panose="020B0604030504040204" pitchFamily="34" charset="0"/>
                <a:ea typeface="Verdana" panose="020B0604030504040204" pitchFamily="34" charset="0"/>
              </a:rPr>
              <a:t>A&amp;E</a:t>
            </a:r>
            <a:r>
              <a:rPr lang="en-US" sz="1600" dirty="0">
                <a:solidFill>
                  <a:srgbClr val="512275"/>
                </a:solidFill>
                <a:latin typeface="Verdana" panose="020B0604030504040204" pitchFamily="34" charset="0"/>
                <a:ea typeface="Verdana" panose="020B0604030504040204" pitchFamily="34" charset="0"/>
              </a:rPr>
              <a:t>/999)</a:t>
            </a:r>
            <a:endParaRPr lang="en-GB" sz="1600" dirty="0">
              <a:solidFill>
                <a:srgbClr val="512275"/>
              </a:solidFill>
              <a:latin typeface="Verdana" panose="020B0604030504040204" pitchFamily="34" charset="0"/>
              <a:ea typeface="Verdana" panose="020B0604030504040204" pitchFamily="34" charset="0"/>
            </a:endParaRPr>
          </a:p>
        </p:txBody>
      </p:sp>
      <p:grpSp>
        <p:nvGrpSpPr>
          <p:cNvPr id="9" name="Google Shape;455;p38"/>
          <p:cNvGrpSpPr/>
          <p:nvPr/>
        </p:nvGrpSpPr>
        <p:grpSpPr>
          <a:xfrm>
            <a:off x="788975" y="3287953"/>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4235559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1919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Ways of thinking and their meaning</a:t>
            </a:r>
          </a:p>
        </p:txBody>
      </p:sp>
      <p:grpSp>
        <p:nvGrpSpPr>
          <p:cNvPr id="14" name="Group 13"/>
          <p:cNvGrpSpPr/>
          <p:nvPr/>
        </p:nvGrpSpPr>
        <p:grpSpPr>
          <a:xfrm>
            <a:off x="330988" y="1335614"/>
            <a:ext cx="5263415" cy="1463039"/>
            <a:chOff x="330988" y="1547386"/>
            <a:chExt cx="5263415" cy="1463039"/>
          </a:xfrm>
        </p:grpSpPr>
        <p:sp>
          <p:nvSpPr>
            <p:cNvPr id="12" name="Rounded Rectangle 11"/>
            <p:cNvSpPr/>
            <p:nvPr/>
          </p:nvSpPr>
          <p:spPr>
            <a:xfrm>
              <a:off x="620111" y="1941626"/>
              <a:ext cx="4277353" cy="10687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ctr"/>
            <a:lstStyle/>
            <a:p>
              <a:r>
                <a:rPr lang="en-US" dirty="0">
                  <a:solidFill>
                    <a:srgbClr val="512275"/>
                  </a:solidFill>
                </a:rPr>
                <a:t>Blowing things out of proportion and thinking that the very worst will happen</a:t>
              </a:r>
            </a:p>
          </p:txBody>
        </p:sp>
        <p:sp>
          <p:nvSpPr>
            <p:cNvPr id="11" name="Rectangle 10"/>
            <p:cNvSpPr/>
            <p:nvPr/>
          </p:nvSpPr>
          <p:spPr>
            <a:xfrm>
              <a:off x="330988" y="1547386"/>
              <a:ext cx="2226231" cy="471387"/>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108000" rtlCol="0" anchor="ctr"/>
            <a:lstStyle/>
            <a:p>
              <a:pPr algn="ctr"/>
              <a:r>
                <a:rPr lang="en-US" sz="2400" dirty="0"/>
                <a:t>Catastrophising</a:t>
              </a:r>
            </a:p>
          </p:txBody>
        </p:sp>
        <p:sp>
          <p:nvSpPr>
            <p:cNvPr id="13" name="Donut 12"/>
            <p:cNvSpPr/>
            <p:nvPr/>
          </p:nvSpPr>
          <p:spPr>
            <a:xfrm>
              <a:off x="4897464" y="2121733"/>
              <a:ext cx="696939" cy="708583"/>
            </a:xfrm>
            <a:prstGeom prst="donut">
              <a:avLst>
                <a:gd name="adj" fmla="val 8618"/>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8"/>
          <p:cNvGrpSpPr/>
          <p:nvPr/>
        </p:nvGrpSpPr>
        <p:grpSpPr>
          <a:xfrm>
            <a:off x="6508631" y="3074842"/>
            <a:ext cx="5263415" cy="1533416"/>
            <a:chOff x="330988" y="1547386"/>
            <a:chExt cx="5263415" cy="1533416"/>
          </a:xfrm>
        </p:grpSpPr>
        <p:sp>
          <p:nvSpPr>
            <p:cNvPr id="20" name="Rounded Rectangle 19"/>
            <p:cNvSpPr/>
            <p:nvPr/>
          </p:nvSpPr>
          <p:spPr>
            <a:xfrm>
              <a:off x="620111" y="1941626"/>
              <a:ext cx="4277353" cy="11391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ctr"/>
            <a:lstStyle/>
            <a:p>
              <a:r>
                <a:rPr lang="en-US" dirty="0">
                  <a:solidFill>
                    <a:srgbClr val="512275"/>
                  </a:solidFill>
                </a:rPr>
                <a:t>When you think something is dangerous, you think everything associated with it is dangerous</a:t>
              </a:r>
            </a:p>
          </p:txBody>
        </p:sp>
        <p:sp>
          <p:nvSpPr>
            <p:cNvPr id="21" name="Rectangle 20"/>
            <p:cNvSpPr/>
            <p:nvPr/>
          </p:nvSpPr>
          <p:spPr>
            <a:xfrm>
              <a:off x="330988" y="1547386"/>
              <a:ext cx="2660185" cy="471387"/>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108000" rtlCol="0" anchor="ctr"/>
            <a:lstStyle/>
            <a:p>
              <a:pPr algn="ctr"/>
              <a:r>
                <a:rPr lang="en-US" sz="2400"/>
                <a:t>Overgeneralisation</a:t>
              </a:r>
              <a:endParaRPr lang="en-US" sz="2400" dirty="0"/>
            </a:p>
          </p:txBody>
        </p:sp>
        <p:sp>
          <p:nvSpPr>
            <p:cNvPr id="22" name="Donut 21"/>
            <p:cNvSpPr/>
            <p:nvPr/>
          </p:nvSpPr>
          <p:spPr>
            <a:xfrm>
              <a:off x="4897464" y="2121733"/>
              <a:ext cx="696939" cy="708583"/>
            </a:xfrm>
            <a:prstGeom prst="donut">
              <a:avLst>
                <a:gd name="adj" fmla="val 8618"/>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22"/>
          <p:cNvGrpSpPr/>
          <p:nvPr/>
        </p:nvGrpSpPr>
        <p:grpSpPr>
          <a:xfrm>
            <a:off x="330988" y="2973688"/>
            <a:ext cx="5263415" cy="1158429"/>
            <a:chOff x="330988" y="1547386"/>
            <a:chExt cx="5263415" cy="1158429"/>
          </a:xfrm>
        </p:grpSpPr>
        <p:sp>
          <p:nvSpPr>
            <p:cNvPr id="24" name="Rounded Rectangle 23"/>
            <p:cNvSpPr/>
            <p:nvPr/>
          </p:nvSpPr>
          <p:spPr>
            <a:xfrm>
              <a:off x="620111" y="1941626"/>
              <a:ext cx="4277353" cy="7641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ctr"/>
            <a:lstStyle/>
            <a:p>
              <a:r>
                <a:rPr lang="en-US" dirty="0">
                  <a:solidFill>
                    <a:srgbClr val="512275"/>
                  </a:solidFill>
                </a:rPr>
                <a:t>Focusing on threat and danger in situations</a:t>
              </a:r>
            </a:p>
          </p:txBody>
        </p:sp>
        <p:sp>
          <p:nvSpPr>
            <p:cNvPr id="25" name="Rectangle 24"/>
            <p:cNvSpPr/>
            <p:nvPr/>
          </p:nvSpPr>
          <p:spPr>
            <a:xfrm>
              <a:off x="330988" y="1547386"/>
              <a:ext cx="2660185" cy="471387"/>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108000" rtlCol="0" anchor="ctr"/>
            <a:lstStyle/>
            <a:p>
              <a:pPr algn="ctr"/>
              <a:r>
                <a:rPr lang="en-US" sz="2400" dirty="0"/>
                <a:t>Selective attention</a:t>
              </a:r>
            </a:p>
          </p:txBody>
        </p:sp>
        <p:sp>
          <p:nvSpPr>
            <p:cNvPr id="26" name="Donut 25"/>
            <p:cNvSpPr/>
            <p:nvPr/>
          </p:nvSpPr>
          <p:spPr>
            <a:xfrm>
              <a:off x="4897464" y="1969428"/>
              <a:ext cx="696939" cy="708583"/>
            </a:xfrm>
            <a:prstGeom prst="donut">
              <a:avLst>
                <a:gd name="adj" fmla="val 8618"/>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26"/>
          <p:cNvGrpSpPr/>
          <p:nvPr/>
        </p:nvGrpSpPr>
        <p:grpSpPr>
          <a:xfrm>
            <a:off x="6543109" y="1425049"/>
            <a:ext cx="5263415" cy="1463039"/>
            <a:chOff x="330988" y="1547386"/>
            <a:chExt cx="5263415" cy="1463039"/>
          </a:xfrm>
        </p:grpSpPr>
        <p:sp>
          <p:nvSpPr>
            <p:cNvPr id="28" name="Rounded Rectangle 27"/>
            <p:cNvSpPr/>
            <p:nvPr/>
          </p:nvSpPr>
          <p:spPr>
            <a:xfrm>
              <a:off x="620111" y="1941626"/>
              <a:ext cx="4277353" cy="10687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ctr"/>
            <a:lstStyle/>
            <a:p>
              <a:r>
                <a:rPr lang="en-US" dirty="0">
                  <a:solidFill>
                    <a:srgbClr val="512275"/>
                  </a:solidFill>
                </a:rPr>
                <a:t>Thinking in absolutes, e.g. something is either dangerous or safe</a:t>
              </a:r>
            </a:p>
          </p:txBody>
        </p:sp>
        <p:sp>
          <p:nvSpPr>
            <p:cNvPr id="29" name="Rectangle 28"/>
            <p:cNvSpPr/>
            <p:nvPr/>
          </p:nvSpPr>
          <p:spPr>
            <a:xfrm>
              <a:off x="330988" y="1547386"/>
              <a:ext cx="3034844" cy="471387"/>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108000" rtlCol="0" anchor="ctr"/>
            <a:lstStyle/>
            <a:p>
              <a:pPr algn="ctr"/>
              <a:r>
                <a:rPr lang="en-US" sz="2400" dirty="0"/>
                <a:t>All or nothing thinking</a:t>
              </a:r>
            </a:p>
          </p:txBody>
        </p:sp>
        <p:sp>
          <p:nvSpPr>
            <p:cNvPr id="30" name="Donut 29"/>
            <p:cNvSpPr/>
            <p:nvPr/>
          </p:nvSpPr>
          <p:spPr>
            <a:xfrm>
              <a:off x="4897464" y="2121733"/>
              <a:ext cx="696939" cy="708583"/>
            </a:xfrm>
            <a:prstGeom prst="donut">
              <a:avLst>
                <a:gd name="adj" fmla="val 8618"/>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30"/>
          <p:cNvGrpSpPr/>
          <p:nvPr/>
        </p:nvGrpSpPr>
        <p:grpSpPr>
          <a:xfrm>
            <a:off x="330988" y="4340575"/>
            <a:ext cx="5263415" cy="1085813"/>
            <a:chOff x="330988" y="1547386"/>
            <a:chExt cx="5263415" cy="1085813"/>
          </a:xfrm>
        </p:grpSpPr>
        <p:sp>
          <p:nvSpPr>
            <p:cNvPr id="32" name="Rounded Rectangle 31"/>
            <p:cNvSpPr/>
            <p:nvPr/>
          </p:nvSpPr>
          <p:spPr>
            <a:xfrm>
              <a:off x="620111" y="1941627"/>
              <a:ext cx="4277353" cy="691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ctr"/>
            <a:lstStyle/>
            <a:p>
              <a:r>
                <a:rPr lang="en-US" dirty="0">
                  <a:solidFill>
                    <a:srgbClr val="512275"/>
                  </a:solidFill>
                </a:rPr>
                <a:t>Assuming, </a:t>
              </a:r>
              <a:r>
                <a:rPr lang="en-US">
                  <a:solidFill>
                    <a:srgbClr val="512275"/>
                  </a:solidFill>
                </a:rPr>
                <a:t>e.g., </a:t>
              </a:r>
              <a:r>
                <a:rPr lang="en-US" dirty="0">
                  <a:solidFill>
                    <a:srgbClr val="512275"/>
                  </a:solidFill>
                </a:rPr>
                <a:t>I won’t be able to cope!</a:t>
              </a:r>
            </a:p>
          </p:txBody>
        </p:sp>
        <p:sp>
          <p:nvSpPr>
            <p:cNvPr id="33" name="Rectangle 32"/>
            <p:cNvSpPr/>
            <p:nvPr/>
          </p:nvSpPr>
          <p:spPr>
            <a:xfrm>
              <a:off x="330988" y="1547386"/>
              <a:ext cx="3261106" cy="471387"/>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108000" rtlCol="0" anchor="ctr"/>
            <a:lstStyle/>
            <a:p>
              <a:pPr algn="ctr"/>
              <a:r>
                <a:rPr lang="en-US" sz="2400" dirty="0"/>
                <a:t>Jumping to conclusions</a:t>
              </a:r>
            </a:p>
          </p:txBody>
        </p:sp>
        <p:sp>
          <p:nvSpPr>
            <p:cNvPr id="34" name="Donut 33"/>
            <p:cNvSpPr/>
            <p:nvPr/>
          </p:nvSpPr>
          <p:spPr>
            <a:xfrm>
              <a:off x="4897464" y="1924614"/>
              <a:ext cx="696939" cy="708583"/>
            </a:xfrm>
            <a:prstGeom prst="donut">
              <a:avLst>
                <a:gd name="adj" fmla="val 8618"/>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6508631" y="4792539"/>
            <a:ext cx="5263415" cy="1773261"/>
            <a:chOff x="330988" y="1547386"/>
            <a:chExt cx="5263415" cy="1773261"/>
          </a:xfrm>
        </p:grpSpPr>
        <p:sp>
          <p:nvSpPr>
            <p:cNvPr id="36" name="Rounded Rectangle 35"/>
            <p:cNvSpPr/>
            <p:nvPr/>
          </p:nvSpPr>
          <p:spPr>
            <a:xfrm>
              <a:off x="620111" y="1941626"/>
              <a:ext cx="4277353" cy="13790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ctr"/>
            <a:lstStyle/>
            <a:p>
              <a:r>
                <a:rPr lang="en-US" dirty="0">
                  <a:solidFill>
                    <a:srgbClr val="512275"/>
                  </a:solidFill>
                </a:rPr>
                <a:t>Tending to have fixed rules about situations, e.g. regularly saying to yourself, “I must...”, “I should...”, “I ought...”, “I can’t...”</a:t>
              </a:r>
            </a:p>
          </p:txBody>
        </p:sp>
        <p:sp>
          <p:nvSpPr>
            <p:cNvPr id="37" name="Rectangle 36"/>
            <p:cNvSpPr/>
            <p:nvPr/>
          </p:nvSpPr>
          <p:spPr>
            <a:xfrm>
              <a:off x="330988" y="1547386"/>
              <a:ext cx="2660185" cy="471387"/>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108000" rtlCol="0" anchor="ctr"/>
            <a:lstStyle/>
            <a:p>
              <a:pPr algn="ctr"/>
              <a:r>
                <a:rPr lang="en-US" sz="2400" dirty="0"/>
                <a:t>Living by fixed rules</a:t>
              </a:r>
            </a:p>
          </p:txBody>
        </p:sp>
        <p:sp>
          <p:nvSpPr>
            <p:cNvPr id="38" name="Donut 37"/>
            <p:cNvSpPr/>
            <p:nvPr/>
          </p:nvSpPr>
          <p:spPr>
            <a:xfrm>
              <a:off x="4897464" y="2274294"/>
              <a:ext cx="696939" cy="708583"/>
            </a:xfrm>
            <a:prstGeom prst="donut">
              <a:avLst>
                <a:gd name="adj" fmla="val 8618"/>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8"/>
          <p:cNvGrpSpPr/>
          <p:nvPr/>
        </p:nvGrpSpPr>
        <p:grpSpPr>
          <a:xfrm>
            <a:off x="398256" y="5599285"/>
            <a:ext cx="5263415" cy="1135444"/>
            <a:chOff x="330988" y="1547386"/>
            <a:chExt cx="5263415" cy="1135444"/>
          </a:xfrm>
        </p:grpSpPr>
        <p:sp>
          <p:nvSpPr>
            <p:cNvPr id="40" name="Rounded Rectangle 39"/>
            <p:cNvSpPr/>
            <p:nvPr/>
          </p:nvSpPr>
          <p:spPr>
            <a:xfrm>
              <a:off x="620111" y="1991258"/>
              <a:ext cx="4277353" cy="691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ctr"/>
            <a:lstStyle/>
            <a:p>
              <a:r>
                <a:rPr lang="en-US" dirty="0">
                  <a:solidFill>
                    <a:srgbClr val="512275"/>
                  </a:solidFill>
                </a:rPr>
                <a:t>Taking responsibility or blame for things </a:t>
              </a:r>
              <a:r>
                <a:rPr lang="en-US">
                  <a:solidFill>
                    <a:srgbClr val="512275"/>
                  </a:solidFill>
                </a:rPr>
                <a:t>even if they have nothing to do with you</a:t>
              </a:r>
              <a:endParaRPr lang="en-US" dirty="0">
                <a:solidFill>
                  <a:srgbClr val="512275"/>
                </a:solidFill>
              </a:endParaRPr>
            </a:p>
          </p:txBody>
        </p:sp>
        <p:sp>
          <p:nvSpPr>
            <p:cNvPr id="41" name="Rectangle 40"/>
            <p:cNvSpPr/>
            <p:nvPr/>
          </p:nvSpPr>
          <p:spPr>
            <a:xfrm>
              <a:off x="330988" y="1547386"/>
              <a:ext cx="2158963" cy="471387"/>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108000" rtlCol="0" anchor="ctr"/>
            <a:lstStyle/>
            <a:p>
              <a:pPr algn="ctr"/>
              <a:r>
                <a:rPr lang="en-US" sz="2400"/>
                <a:t>Personalisation</a:t>
              </a:r>
              <a:endParaRPr lang="en-US" sz="2400" dirty="0"/>
            </a:p>
          </p:txBody>
        </p:sp>
        <p:sp>
          <p:nvSpPr>
            <p:cNvPr id="42" name="Donut 41"/>
            <p:cNvSpPr/>
            <p:nvPr/>
          </p:nvSpPr>
          <p:spPr>
            <a:xfrm>
              <a:off x="4897464" y="1924614"/>
              <a:ext cx="696939" cy="708583"/>
            </a:xfrm>
            <a:prstGeom prst="donut">
              <a:avLst>
                <a:gd name="adj" fmla="val 8618"/>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510401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11799" y="254588"/>
            <a:ext cx="11880201" cy="128481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dirty="0">
                <a:solidFill>
                  <a:srgbClr val="512275"/>
                </a:solidFill>
                <a:latin typeface="Segoe Print" charset="0"/>
                <a:ea typeface="Segoe Print" charset="0"/>
                <a:cs typeface="Segoe Print" charset="0"/>
              </a:rPr>
              <a:t>Common negative thoughts in low mood</a:t>
            </a:r>
          </a:p>
        </p:txBody>
      </p:sp>
      <p:graphicFrame>
        <p:nvGraphicFramePr>
          <p:cNvPr id="6" name="Diagram 5"/>
          <p:cNvGraphicFramePr/>
          <p:nvPr>
            <p:extLst>
              <p:ext uri="{D42A27DB-BD31-4B8C-83A1-F6EECF244321}">
                <p14:modId xmlns:p14="http://schemas.microsoft.com/office/powerpoint/2010/main" val="1623713800"/>
              </p:ext>
            </p:extLst>
          </p:nvPr>
        </p:nvGraphicFramePr>
        <p:xfrm>
          <a:off x="656229" y="2113868"/>
          <a:ext cx="4929632" cy="4169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808099769"/>
              </p:ext>
            </p:extLst>
          </p:nvPr>
        </p:nvGraphicFramePr>
        <p:xfrm>
          <a:off x="6503575" y="2153973"/>
          <a:ext cx="5528004" cy="41696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40724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1495415" y="350840"/>
            <a:ext cx="9201169" cy="128481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dirty="0">
                <a:solidFill>
                  <a:srgbClr val="512275"/>
                </a:solidFill>
                <a:latin typeface="Segoe Print" charset="0"/>
                <a:ea typeface="Segoe Print" charset="0"/>
                <a:cs typeface="Segoe Print" charset="0"/>
              </a:rPr>
              <a:t>Common feelings in low mood</a:t>
            </a:r>
          </a:p>
        </p:txBody>
      </p:sp>
      <p:graphicFrame>
        <p:nvGraphicFramePr>
          <p:cNvPr id="6" name="Diagram 5"/>
          <p:cNvGraphicFramePr/>
          <p:nvPr>
            <p:extLst>
              <p:ext uri="{D42A27DB-BD31-4B8C-83A1-F6EECF244321}">
                <p14:modId xmlns:p14="http://schemas.microsoft.com/office/powerpoint/2010/main" val="556687036"/>
              </p:ext>
            </p:extLst>
          </p:nvPr>
        </p:nvGraphicFramePr>
        <p:xfrm>
          <a:off x="-145878" y="2161994"/>
          <a:ext cx="6097497" cy="41696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extLst>
              <p:ext uri="{D42A27DB-BD31-4B8C-83A1-F6EECF244321}">
                <p14:modId xmlns:p14="http://schemas.microsoft.com/office/powerpoint/2010/main" val="200575461"/>
              </p:ext>
            </p:extLst>
          </p:nvPr>
        </p:nvGraphicFramePr>
        <p:xfrm>
          <a:off x="5951619" y="2161994"/>
          <a:ext cx="6097497" cy="41696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046233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775330" y="323088"/>
            <a:ext cx="10794303" cy="81686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Common behaviours in low mood</a:t>
            </a:r>
          </a:p>
        </p:txBody>
      </p:sp>
      <p:graphicFrame>
        <p:nvGraphicFramePr>
          <p:cNvPr id="7" name="Diagram 6"/>
          <p:cNvGraphicFramePr/>
          <p:nvPr>
            <p:extLst>
              <p:ext uri="{D42A27DB-BD31-4B8C-83A1-F6EECF244321}">
                <p14:modId xmlns:p14="http://schemas.microsoft.com/office/powerpoint/2010/main" val="1020164349"/>
              </p:ext>
            </p:extLst>
          </p:nvPr>
        </p:nvGraphicFramePr>
        <p:xfrm>
          <a:off x="330989" y="1463040"/>
          <a:ext cx="6057899" cy="5068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1334204387"/>
              </p:ext>
            </p:extLst>
          </p:nvPr>
        </p:nvGraphicFramePr>
        <p:xfrm>
          <a:off x="6172482" y="1463040"/>
          <a:ext cx="6057899" cy="50688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27594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6" y="649500"/>
            <a:ext cx="3608428" cy="2413013"/>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947621" y="649501"/>
            <a:ext cx="3734257" cy="22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Vicious cycles</a:t>
            </a:r>
          </a:p>
        </p:txBody>
      </p:sp>
      <p:pic>
        <p:nvPicPr>
          <p:cNvPr id="2050" name="Picture 2" descr="Image result for vicious cir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35105"/>
            <a:ext cx="5445456" cy="262289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5445455" y="649501"/>
            <a:ext cx="6380379" cy="5048874"/>
          </a:xfrm>
        </p:spPr>
        <p:txBody>
          <a:bodyPr>
            <a:normAutofit/>
          </a:bodyPr>
          <a:lstStyle/>
          <a:p>
            <a:pPr marL="0" indent="0">
              <a:lnSpc>
                <a:spcPct val="150000"/>
              </a:lnSpc>
              <a:buNone/>
            </a:pPr>
            <a:r>
              <a:rPr lang="en-US" sz="2400" b="1" dirty="0">
                <a:solidFill>
                  <a:srgbClr val="512275"/>
                </a:solidFill>
                <a:latin typeface="Segoe Print" charset="0"/>
                <a:ea typeface="Segoe Print" charset="0"/>
                <a:cs typeface="Segoe Print" charset="0"/>
              </a:rPr>
              <a:t>What are vicious cycles?</a:t>
            </a:r>
          </a:p>
          <a:p>
            <a:pPr marL="0" indent="0">
              <a:lnSpc>
                <a:spcPct val="150000"/>
              </a:lnSpc>
              <a:buNone/>
            </a:pPr>
            <a:endParaRPr lang="en-US" sz="2400" b="1" dirty="0">
              <a:solidFill>
                <a:srgbClr val="512275"/>
              </a:solidFill>
              <a:latin typeface="Segoe Print" charset="0"/>
              <a:ea typeface="Segoe Print" charset="0"/>
              <a:cs typeface="Segoe Print" charset="0"/>
            </a:endParaRPr>
          </a:p>
          <a:p>
            <a:pPr marL="0" indent="0">
              <a:lnSpc>
                <a:spcPct val="150000"/>
              </a:lnSpc>
              <a:buNone/>
            </a:pPr>
            <a:r>
              <a:rPr lang="en-US" sz="2400" b="1" dirty="0">
                <a:solidFill>
                  <a:srgbClr val="512275"/>
                </a:solidFill>
                <a:latin typeface="Segoe Print" charset="0"/>
                <a:ea typeface="Segoe Print" charset="0"/>
                <a:cs typeface="Segoe Print" charset="0"/>
              </a:rPr>
              <a:t>Are you familiar with them?</a:t>
            </a:r>
          </a:p>
          <a:p>
            <a:pPr marL="0" indent="0">
              <a:lnSpc>
                <a:spcPct val="150000"/>
              </a:lnSpc>
              <a:buNone/>
            </a:pPr>
            <a:endParaRPr lang="en-US" sz="2400" b="1" dirty="0">
              <a:solidFill>
                <a:srgbClr val="512275"/>
              </a:solidFill>
              <a:latin typeface="Segoe Print" charset="0"/>
              <a:ea typeface="Segoe Print" charset="0"/>
              <a:cs typeface="Segoe Print" charset="0"/>
            </a:endParaRPr>
          </a:p>
          <a:p>
            <a:pPr marL="0" indent="0">
              <a:lnSpc>
                <a:spcPct val="150000"/>
              </a:lnSpc>
              <a:buNone/>
            </a:pPr>
            <a:r>
              <a:rPr lang="en-US" sz="2400" b="1" dirty="0">
                <a:solidFill>
                  <a:srgbClr val="512275"/>
                </a:solidFill>
                <a:latin typeface="Segoe Print" charset="0"/>
                <a:ea typeface="Segoe Print" charset="0"/>
                <a:cs typeface="Segoe Print" charset="0"/>
              </a:rPr>
              <a:t>Why is it helpful to draw them out with a patient?</a:t>
            </a:r>
            <a:endParaRPr lang="en-GB" sz="24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86023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6" y="649500"/>
            <a:ext cx="3608428" cy="2413013"/>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947621" y="649501"/>
            <a:ext cx="3734257" cy="22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Vicious cycles</a:t>
            </a:r>
          </a:p>
        </p:txBody>
      </p:sp>
      <p:cxnSp>
        <p:nvCxnSpPr>
          <p:cNvPr id="9" name="Line 260">
            <a:extLst>
              <a:ext uri="{FF2B5EF4-FFF2-40B4-BE49-F238E27FC236}">
                <a16:creationId xmlns:a16="http://schemas.microsoft.com/office/drawing/2014/main" id="{6B4577C3-5368-40CF-9A30-AD46B2DC5A0D}"/>
              </a:ext>
            </a:extLst>
          </p:cNvPr>
          <p:cNvCxnSpPr>
            <a:cxnSpLocks noChangeShapeType="1"/>
          </p:cNvCxnSpPr>
          <p:nvPr/>
        </p:nvCxnSpPr>
        <p:spPr bwMode="auto">
          <a:xfrm>
            <a:off x="762635" y="10153650"/>
            <a:ext cx="5939790" cy="0"/>
          </a:xfrm>
          <a:prstGeom prst="line">
            <a:avLst/>
          </a:prstGeom>
          <a:noFill/>
          <a:ln w="36004">
            <a:solidFill>
              <a:srgbClr val="231F20"/>
            </a:solidFill>
            <a:prstDash val="solid"/>
            <a:round/>
            <a:headEnd/>
            <a:tailEnd/>
          </a:ln>
          <a:extLst>
            <a:ext uri="{909E8E84-426E-40DD-AFC4-6F175D3DCCD1}">
              <a14:hiddenFill xmlns:a14="http://schemas.microsoft.com/office/drawing/2010/main">
                <a:noFill/>
              </a14:hiddenFill>
            </a:ext>
          </a:extLst>
        </p:spPr>
      </p:cxnSp>
      <p:pic>
        <p:nvPicPr>
          <p:cNvPr id="2053" name="Picture 41">
            <a:extLst>
              <a:ext uri="{FF2B5EF4-FFF2-40B4-BE49-F238E27FC236}">
                <a16:creationId xmlns:a16="http://schemas.microsoft.com/office/drawing/2014/main" id="{761B66D0-3371-4373-8E1E-515E969DB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6475" y="461963"/>
            <a:ext cx="5940425" cy="5597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36">
            <a:extLst>
              <a:ext uri="{FF2B5EF4-FFF2-40B4-BE49-F238E27FC236}">
                <a16:creationId xmlns:a16="http://schemas.microsoft.com/office/drawing/2014/main" id="{2AA237B7-C6FA-47DF-A665-C1B325B82106}"/>
              </a:ext>
            </a:extLst>
          </p:cNvPr>
          <p:cNvSpPr txBox="1">
            <a:spLocks noChangeArrowheads="1"/>
          </p:cNvSpPr>
          <p:nvPr/>
        </p:nvSpPr>
        <p:spPr bwMode="auto">
          <a:xfrm>
            <a:off x="4968759" y="723108"/>
            <a:ext cx="159067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Trigger/Event</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 Box 38">
            <a:extLst>
              <a:ext uri="{FF2B5EF4-FFF2-40B4-BE49-F238E27FC236}">
                <a16:creationId xmlns:a16="http://schemas.microsoft.com/office/drawing/2014/main" id="{4C35D14C-A3E3-4A56-B580-F9E39ACB799B}"/>
              </a:ext>
            </a:extLst>
          </p:cNvPr>
          <p:cNvSpPr txBox="1">
            <a:spLocks noChangeArrowheads="1"/>
          </p:cNvSpPr>
          <p:nvPr/>
        </p:nvSpPr>
        <p:spPr bwMode="auto">
          <a:xfrm>
            <a:off x="6464315" y="2174875"/>
            <a:ext cx="159067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Thoughts</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39">
            <a:extLst>
              <a:ext uri="{FF2B5EF4-FFF2-40B4-BE49-F238E27FC236}">
                <a16:creationId xmlns:a16="http://schemas.microsoft.com/office/drawing/2014/main" id="{C793D197-A6C6-45F2-A0CF-E2DCF1934803}"/>
              </a:ext>
            </a:extLst>
          </p:cNvPr>
          <p:cNvSpPr txBox="1">
            <a:spLocks noChangeArrowheads="1"/>
          </p:cNvSpPr>
          <p:nvPr/>
        </p:nvSpPr>
        <p:spPr bwMode="auto">
          <a:xfrm>
            <a:off x="9059863" y="2302894"/>
            <a:ext cx="1471612"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Feelings</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40">
            <a:extLst>
              <a:ext uri="{FF2B5EF4-FFF2-40B4-BE49-F238E27FC236}">
                <a16:creationId xmlns:a16="http://schemas.microsoft.com/office/drawing/2014/main" id="{8FABBBB8-587C-44BB-B1F8-192A89A3C286}"/>
              </a:ext>
            </a:extLst>
          </p:cNvPr>
          <p:cNvSpPr txBox="1">
            <a:spLocks noChangeArrowheads="1"/>
          </p:cNvSpPr>
          <p:nvPr/>
        </p:nvSpPr>
        <p:spPr bwMode="auto">
          <a:xfrm>
            <a:off x="7807325" y="4302125"/>
            <a:ext cx="1471612"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Behaviours</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A63DEAC5-EFB4-4859-9DEB-3836FEF815C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7496" tIns="736368" rIns="609408" bIns="368184" numCol="1" anchor="ctr" anchorCtr="0" compatLnSpc="1">
            <a:prstTxWarp prst="textNoShape">
              <a:avLst/>
            </a:prstTxWarp>
            <a:spAutoFit/>
          </a:bodyPr>
          <a:lstStyle/>
          <a:p>
            <a:endParaRPr lang="en-GB"/>
          </a:p>
        </p:txBody>
      </p:sp>
      <p:sp>
        <p:nvSpPr>
          <p:cNvPr id="12" name="Rectangle 8">
            <a:extLst>
              <a:ext uri="{FF2B5EF4-FFF2-40B4-BE49-F238E27FC236}">
                <a16:creationId xmlns:a16="http://schemas.microsoft.com/office/drawing/2014/main" id="{A42B8E8A-F03D-471B-81F6-26320E3CBC43}"/>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GB" altLang="en-US" sz="5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3">
            <a:extLst>
              <a:ext uri="{FF2B5EF4-FFF2-40B4-BE49-F238E27FC236}">
                <a16:creationId xmlns:a16="http://schemas.microsoft.com/office/drawing/2014/main" id="{CF5DBD17-4427-4C85-A5CD-6E4117781C51}"/>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48177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6" y="649500"/>
            <a:ext cx="3608428" cy="2413013"/>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947621" y="649501"/>
            <a:ext cx="3734257" cy="22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Vicious cycles</a:t>
            </a:r>
          </a:p>
        </p:txBody>
      </p:sp>
      <p:cxnSp>
        <p:nvCxnSpPr>
          <p:cNvPr id="9" name="Line 260">
            <a:extLst>
              <a:ext uri="{FF2B5EF4-FFF2-40B4-BE49-F238E27FC236}">
                <a16:creationId xmlns:a16="http://schemas.microsoft.com/office/drawing/2014/main" id="{6B4577C3-5368-40CF-9A30-AD46B2DC5A0D}"/>
              </a:ext>
            </a:extLst>
          </p:cNvPr>
          <p:cNvCxnSpPr>
            <a:cxnSpLocks noChangeShapeType="1"/>
          </p:cNvCxnSpPr>
          <p:nvPr/>
        </p:nvCxnSpPr>
        <p:spPr bwMode="auto">
          <a:xfrm>
            <a:off x="762635" y="10153650"/>
            <a:ext cx="5939790" cy="0"/>
          </a:xfrm>
          <a:prstGeom prst="line">
            <a:avLst/>
          </a:prstGeom>
          <a:noFill/>
          <a:ln w="36004">
            <a:solidFill>
              <a:srgbClr val="231F20"/>
            </a:solidFill>
            <a:prstDash val="solid"/>
            <a:round/>
            <a:headEnd/>
            <a:tailEnd/>
          </a:ln>
          <a:extLst>
            <a:ext uri="{909E8E84-426E-40DD-AFC4-6F175D3DCCD1}">
              <a14:hiddenFill xmlns:a14="http://schemas.microsoft.com/office/drawing/2010/main">
                <a:noFill/>
              </a14:hiddenFill>
            </a:ext>
          </a:extLst>
        </p:spPr>
      </p:cxnSp>
      <p:pic>
        <p:nvPicPr>
          <p:cNvPr id="2053" name="Picture 41">
            <a:extLst>
              <a:ext uri="{FF2B5EF4-FFF2-40B4-BE49-F238E27FC236}">
                <a16:creationId xmlns:a16="http://schemas.microsoft.com/office/drawing/2014/main" id="{761B66D0-3371-4373-8E1E-515E969DB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6475" y="461963"/>
            <a:ext cx="5940425" cy="5597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36">
            <a:extLst>
              <a:ext uri="{FF2B5EF4-FFF2-40B4-BE49-F238E27FC236}">
                <a16:creationId xmlns:a16="http://schemas.microsoft.com/office/drawing/2014/main" id="{2AA237B7-C6FA-47DF-A665-C1B325B82106}"/>
              </a:ext>
            </a:extLst>
          </p:cNvPr>
          <p:cNvSpPr txBox="1">
            <a:spLocks noChangeArrowheads="1"/>
          </p:cNvSpPr>
          <p:nvPr/>
        </p:nvSpPr>
        <p:spPr bwMode="auto">
          <a:xfrm>
            <a:off x="4968759" y="723108"/>
            <a:ext cx="159067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Trigger/Event</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Ex-wife shouting at me because I </a:t>
            </a:r>
            <a:r>
              <a:rPr lang="en-US" altLang="en-US" sz="1200" dirty="0">
                <a:latin typeface="Arial" panose="020B0604020202020204" pitchFamily="34" charset="0"/>
              </a:rPr>
              <a:t>couldn’t pick up kids from school</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 name="Text Box 38">
            <a:extLst>
              <a:ext uri="{FF2B5EF4-FFF2-40B4-BE49-F238E27FC236}">
                <a16:creationId xmlns:a16="http://schemas.microsoft.com/office/drawing/2014/main" id="{4C35D14C-A3E3-4A56-B580-F9E39ACB799B}"/>
              </a:ext>
            </a:extLst>
          </p:cNvPr>
          <p:cNvSpPr txBox="1">
            <a:spLocks noChangeArrowheads="1"/>
          </p:cNvSpPr>
          <p:nvPr/>
        </p:nvSpPr>
        <p:spPr bwMode="auto">
          <a:xfrm>
            <a:off x="6464315" y="2174875"/>
            <a:ext cx="159067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Thoughts</a:t>
            </a:r>
          </a:p>
          <a:p>
            <a:pPr lvl="0" algn="ctr" eaLnBrk="0" fontAlgn="base" hangingPunct="0">
              <a:spcBef>
                <a:spcPct val="0"/>
              </a:spcBef>
              <a:spcAft>
                <a:spcPct val="0"/>
              </a:spcAft>
            </a:pPr>
            <a:endParaRPr lang="en-US" altLang="en-US" sz="1200" dirty="0">
              <a:latin typeface="Arial" panose="020B0604020202020204" pitchFamily="34" charset="0"/>
            </a:endParaRPr>
          </a:p>
          <a:p>
            <a:pPr lvl="0" algn="ctr" eaLnBrk="0" fontAlgn="base" hangingPunct="0">
              <a:spcBef>
                <a:spcPct val="0"/>
              </a:spcBef>
              <a:spcAft>
                <a:spcPct val="0"/>
              </a:spcAft>
            </a:pPr>
            <a:r>
              <a:rPr lang="en-US" altLang="en-US" sz="1200" dirty="0">
                <a:latin typeface="Arial" panose="020B0604020202020204" pitchFamily="34" charset="0"/>
              </a:rPr>
              <a:t>I’m a failure</a:t>
            </a:r>
            <a:br>
              <a:rPr lang="en-US" altLang="en-US" sz="1200" dirty="0">
                <a:latin typeface="Arial" panose="020B0604020202020204" pitchFamily="34" charset="0"/>
              </a:rPr>
            </a:br>
            <a:r>
              <a:rPr lang="en-US" altLang="en-US" sz="1200" dirty="0">
                <a:latin typeface="Arial" panose="020B0604020202020204" pitchFamily="34" charset="0"/>
              </a:rPr>
              <a:t>I’m incompetent</a:t>
            </a:r>
            <a:br>
              <a:rPr lang="en-US" altLang="en-US" sz="1200" dirty="0">
                <a:latin typeface="Arial" panose="020B0604020202020204" pitchFamily="34" charset="0"/>
              </a:rPr>
            </a:br>
            <a:r>
              <a:rPr lang="en-US" altLang="en-US" sz="1200" dirty="0">
                <a:latin typeface="Arial" panose="020B0604020202020204" pitchFamily="34" charset="0"/>
              </a:rPr>
              <a:t>I can’t cope</a:t>
            </a:r>
            <a:br>
              <a:rPr lang="en-US" altLang="en-US" sz="1200" dirty="0">
                <a:latin typeface="Arial" panose="020B0604020202020204" pitchFamily="34" charset="0"/>
              </a:rPr>
            </a:br>
            <a:r>
              <a:rPr lang="en-US" altLang="en-US" sz="1200" dirty="0">
                <a:latin typeface="Arial" panose="020B0604020202020204" pitchFamily="34" charset="0"/>
              </a:rPr>
              <a:t>My family would be better off without me</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39">
            <a:extLst>
              <a:ext uri="{FF2B5EF4-FFF2-40B4-BE49-F238E27FC236}">
                <a16:creationId xmlns:a16="http://schemas.microsoft.com/office/drawing/2014/main" id="{C793D197-A6C6-45F2-A0CF-E2DCF1934803}"/>
              </a:ext>
            </a:extLst>
          </p:cNvPr>
          <p:cNvSpPr txBox="1">
            <a:spLocks noChangeArrowheads="1"/>
          </p:cNvSpPr>
          <p:nvPr/>
        </p:nvSpPr>
        <p:spPr bwMode="auto">
          <a:xfrm>
            <a:off x="9059863" y="2302894"/>
            <a:ext cx="1471612"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altLang="en-US" sz="1200" b="1" dirty="0">
                <a:latin typeface="Arial" panose="020B0604020202020204" pitchFamily="34" charset="0"/>
                <a:ea typeface="Arial" panose="020B0604020202020204" pitchFamily="34" charset="0"/>
              </a:rPr>
              <a:t>Feelings</a:t>
            </a:r>
          </a:p>
          <a:p>
            <a:pPr lvl="0" algn="ctr" eaLnBrk="0" fontAlgn="base" hangingPunct="0">
              <a:spcBef>
                <a:spcPct val="0"/>
              </a:spcBef>
              <a:spcAft>
                <a:spcPct val="0"/>
              </a:spcAft>
            </a:pPr>
            <a:endParaRPr lang="en-US" altLang="en-US" sz="1200" dirty="0">
              <a:latin typeface="Arial" panose="020B0604020202020204" pitchFamily="34" charset="0"/>
            </a:endParaRPr>
          </a:p>
          <a:p>
            <a:pPr lvl="0" algn="ctr" eaLnBrk="0" fontAlgn="base" hangingPunct="0">
              <a:spcBef>
                <a:spcPct val="0"/>
              </a:spcBef>
              <a:spcAft>
                <a:spcPct val="0"/>
              </a:spcAft>
            </a:pPr>
            <a:r>
              <a:rPr lang="en-US" altLang="en-US" sz="1200" dirty="0">
                <a:latin typeface="Arial" panose="020B0604020202020204" pitchFamily="34" charset="0"/>
              </a:rPr>
              <a:t>Depressed, numb, empty, despair</a:t>
            </a:r>
            <a:endParaRPr lang="en-US" altLang="en-US" sz="500" dirty="0">
              <a:latin typeface="Arial" panose="020B0604020202020204" pitchFamily="34" charset="0"/>
            </a:endParaRPr>
          </a:p>
          <a:p>
            <a:pPr lvl="0" eaLnBrk="0" fontAlgn="base" hangingPunct="0">
              <a:spcBef>
                <a:spcPct val="0"/>
              </a:spcBef>
              <a:spcAft>
                <a:spcPct val="0"/>
              </a:spcAft>
            </a:pPr>
            <a:endParaRPr lang="en-US" altLang="en-US" dirty="0">
              <a:latin typeface="Arial" panose="020B0604020202020204" pitchFamily="34" charset="0"/>
            </a:endParaRPr>
          </a:p>
        </p:txBody>
      </p:sp>
      <p:sp>
        <p:nvSpPr>
          <p:cNvPr id="10" name="Text Box 40">
            <a:extLst>
              <a:ext uri="{FF2B5EF4-FFF2-40B4-BE49-F238E27FC236}">
                <a16:creationId xmlns:a16="http://schemas.microsoft.com/office/drawing/2014/main" id="{8FABBBB8-587C-44BB-B1F8-192A89A3C286}"/>
              </a:ext>
            </a:extLst>
          </p:cNvPr>
          <p:cNvSpPr txBox="1">
            <a:spLocks noChangeArrowheads="1"/>
          </p:cNvSpPr>
          <p:nvPr/>
        </p:nvSpPr>
        <p:spPr bwMode="auto">
          <a:xfrm>
            <a:off x="7807325" y="4302125"/>
            <a:ext cx="1471612"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altLang="en-US" sz="1200" b="1" dirty="0">
                <a:latin typeface="Arial" panose="020B0604020202020204" pitchFamily="34" charset="0"/>
                <a:ea typeface="Arial" panose="020B0604020202020204" pitchFamily="34" charset="0"/>
              </a:rPr>
              <a:t>Behaviours</a:t>
            </a:r>
          </a:p>
          <a:p>
            <a:pPr lvl="0" algn="ctr" eaLnBrk="0" fontAlgn="base" hangingPunct="0">
              <a:spcBef>
                <a:spcPct val="0"/>
              </a:spcBef>
              <a:spcAft>
                <a:spcPct val="0"/>
              </a:spcAft>
            </a:pPr>
            <a:endParaRPr lang="en-US" altLang="en-US" sz="1200" dirty="0">
              <a:latin typeface="Arial" panose="020B0604020202020204" pitchFamily="34" charset="0"/>
            </a:endParaRPr>
          </a:p>
          <a:p>
            <a:pPr lvl="0" algn="ctr" eaLnBrk="0" fontAlgn="base" hangingPunct="0">
              <a:spcBef>
                <a:spcPct val="0"/>
              </a:spcBef>
              <a:spcAft>
                <a:spcPct val="0"/>
              </a:spcAft>
            </a:pPr>
            <a:r>
              <a:rPr lang="en-US" altLang="en-US" sz="1200" dirty="0">
                <a:latin typeface="Arial" panose="020B0604020202020204" pitchFamily="34" charset="0"/>
              </a:rPr>
              <a:t>Isolate myself, don’t talk, don’t eat/</a:t>
            </a:r>
            <a:r>
              <a:rPr lang="en-US" altLang="en-US" sz="1200" dirty="0" err="1">
                <a:latin typeface="Arial" panose="020B0604020202020204" pitchFamily="34" charset="0"/>
              </a:rPr>
              <a:t>drink,stay</a:t>
            </a:r>
            <a:r>
              <a:rPr lang="en-US" altLang="en-US" sz="1200" dirty="0">
                <a:latin typeface="Arial" panose="020B0604020202020204" pitchFamily="34" charset="0"/>
              </a:rPr>
              <a:t> in bed, self-neglect, make plans to end life</a:t>
            </a:r>
          </a:p>
        </p:txBody>
      </p:sp>
      <p:sp>
        <p:nvSpPr>
          <p:cNvPr id="11" name="Rectangle 7">
            <a:extLst>
              <a:ext uri="{FF2B5EF4-FFF2-40B4-BE49-F238E27FC236}">
                <a16:creationId xmlns:a16="http://schemas.microsoft.com/office/drawing/2014/main" id="{A63DEAC5-EFB4-4859-9DEB-3836FEF815C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7496" tIns="736368" rIns="609408" bIns="368184" numCol="1" anchor="ctr" anchorCtr="0" compatLnSpc="1">
            <a:prstTxWarp prst="textNoShape">
              <a:avLst/>
            </a:prstTxWarp>
            <a:spAutoFit/>
          </a:bodyPr>
          <a:lstStyle/>
          <a:p>
            <a:endParaRPr lang="en-GB"/>
          </a:p>
        </p:txBody>
      </p:sp>
      <p:sp>
        <p:nvSpPr>
          <p:cNvPr id="12" name="Rectangle 8">
            <a:extLst>
              <a:ext uri="{FF2B5EF4-FFF2-40B4-BE49-F238E27FC236}">
                <a16:creationId xmlns:a16="http://schemas.microsoft.com/office/drawing/2014/main" id="{A42B8E8A-F03D-471B-81F6-26320E3CBC43}"/>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GB" altLang="en-US" sz="5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3">
            <a:extLst>
              <a:ext uri="{FF2B5EF4-FFF2-40B4-BE49-F238E27FC236}">
                <a16:creationId xmlns:a16="http://schemas.microsoft.com/office/drawing/2014/main" id="{CF5DBD17-4427-4C85-A5CD-6E4117781C51}"/>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0955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401096" y="637309"/>
            <a:ext cx="3115485"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578935" y="1015869"/>
            <a:ext cx="2367379" cy="116108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6600" dirty="0">
                <a:solidFill>
                  <a:srgbClr val="512275"/>
                </a:solidFill>
                <a:latin typeface="Segoe Print" charset="0"/>
                <a:ea typeface="Segoe Print" charset="0"/>
                <a:cs typeface="Segoe Print" charset="0"/>
              </a:rPr>
              <a:t>Aims</a:t>
            </a:r>
          </a:p>
        </p:txBody>
      </p:sp>
      <p:sp>
        <p:nvSpPr>
          <p:cNvPr id="7" name="Rectangle 7"/>
          <p:cNvSpPr>
            <a:spLocks noChangeArrowheads="1"/>
          </p:cNvSpPr>
          <p:nvPr/>
        </p:nvSpPr>
        <p:spPr bwMode="auto">
          <a:xfrm>
            <a:off x="5013113" y="965072"/>
            <a:ext cx="6770848"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19113" lvl="2" indent="-342900">
              <a:lnSpc>
                <a:spcPct val="120000"/>
              </a:lnSpc>
              <a:buFont typeface="Courier New" charset="0"/>
              <a:buChar char="o"/>
              <a:defRPr/>
            </a:pPr>
            <a:r>
              <a:rPr lang="en-GB" sz="2400" dirty="0">
                <a:solidFill>
                  <a:srgbClr val="512275"/>
                </a:solidFill>
                <a:latin typeface="Verdana"/>
                <a:ea typeface="Geneva" charset="0"/>
                <a:cs typeface="Verdana"/>
              </a:rPr>
              <a:t>Introduction to low mood: Theory</a:t>
            </a:r>
          </a:p>
          <a:p>
            <a:pPr marL="519113" lvl="2" indent="-342900">
              <a:lnSpc>
                <a:spcPct val="120000"/>
              </a:lnSpc>
              <a:buFont typeface="Courier New" charset="0"/>
              <a:buChar char="o"/>
              <a:defRPr/>
            </a:pPr>
            <a:endParaRPr lang="en-GB" sz="2400" dirty="0">
              <a:solidFill>
                <a:srgbClr val="512275"/>
              </a:solidFill>
              <a:latin typeface="Verdana"/>
              <a:ea typeface="Geneva" charset="0"/>
              <a:cs typeface="Verdana"/>
            </a:endParaRPr>
          </a:p>
          <a:p>
            <a:pPr marL="519113" lvl="2" indent="-342900">
              <a:lnSpc>
                <a:spcPct val="120000"/>
              </a:lnSpc>
              <a:buFont typeface="Courier New" charset="0"/>
              <a:buChar char="o"/>
              <a:defRPr/>
            </a:pPr>
            <a:r>
              <a:rPr lang="en-GB" sz="2400" dirty="0">
                <a:solidFill>
                  <a:srgbClr val="512275"/>
                </a:solidFill>
                <a:latin typeface="Verdana"/>
                <a:ea typeface="Geneva" charset="0"/>
                <a:cs typeface="Verdana"/>
              </a:rPr>
              <a:t>Incorporating low mood drive work in 1-2-1 sessions</a:t>
            </a:r>
          </a:p>
        </p:txBody>
      </p:sp>
      <p:grpSp>
        <p:nvGrpSpPr>
          <p:cNvPr id="8" name="Google Shape;298;p38"/>
          <p:cNvGrpSpPr/>
          <p:nvPr/>
        </p:nvGrpSpPr>
        <p:grpSpPr>
          <a:xfrm>
            <a:off x="1401096" y="3917216"/>
            <a:ext cx="1749351" cy="2473737"/>
            <a:chOff x="584925" y="238125"/>
            <a:chExt cx="415200" cy="525100"/>
          </a:xfrm>
          <a:solidFill>
            <a:srgbClr val="512275"/>
          </a:solidFill>
        </p:grpSpPr>
        <p:sp>
          <p:nvSpPr>
            <p:cNvPr id="9" name="Google Shape;299;p38"/>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0;p38"/>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1;p38"/>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2;p38"/>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3;p38"/>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4;p38"/>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81498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033628" y="625157"/>
            <a:ext cx="2928772"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a:solidFill>
                  <a:srgbClr val="512275"/>
                </a:solidFill>
                <a:latin typeface="Arial Narrow" charset="0"/>
                <a:ea typeface="Arial Narrow" charset="0"/>
                <a:cs typeface="Arial Narrow" charset="0"/>
              </a:rPr>
              <a:t>Daily diary</a:t>
            </a:r>
            <a:endParaRPr lang="en-GB" sz="4800" b="1" dirty="0">
              <a:solidFill>
                <a:srgbClr val="512275"/>
              </a:solidFill>
              <a:latin typeface="Arial Narrow" charset="0"/>
              <a:ea typeface="Arial Narrow" charset="0"/>
              <a:cs typeface="Arial Narrow" charset="0"/>
            </a:endParaRPr>
          </a:p>
        </p:txBody>
      </p:sp>
      <p:grpSp>
        <p:nvGrpSpPr>
          <p:cNvPr id="7" name="Google Shape;355;p38"/>
          <p:cNvGrpSpPr/>
          <p:nvPr/>
        </p:nvGrpSpPr>
        <p:grpSpPr>
          <a:xfrm>
            <a:off x="1033628" y="2444984"/>
            <a:ext cx="1838160" cy="1268391"/>
            <a:chOff x="1926350" y="995225"/>
            <a:chExt cx="428650" cy="356600"/>
          </a:xfrm>
          <a:solidFill>
            <a:srgbClr val="512275"/>
          </a:solidFill>
        </p:grpSpPr>
        <p:sp>
          <p:nvSpPr>
            <p:cNvPr id="8" name="Google Shape;356;p38"/>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57;p38"/>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58;p38"/>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59;p38"/>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381;p38"/>
          <p:cNvGrpSpPr/>
          <p:nvPr/>
        </p:nvGrpSpPr>
        <p:grpSpPr>
          <a:xfrm>
            <a:off x="2016185" y="4005485"/>
            <a:ext cx="818284" cy="795550"/>
            <a:chOff x="1922075" y="1629000"/>
            <a:chExt cx="437200" cy="437200"/>
          </a:xfrm>
          <a:solidFill>
            <a:srgbClr val="512275"/>
          </a:solidFill>
        </p:grpSpPr>
        <p:sp>
          <p:nvSpPr>
            <p:cNvPr id="13" name="Google Shape;382;p38"/>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83;p38"/>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4662487" y="466621"/>
            <a:ext cx="7024688" cy="2338397"/>
          </a:xfrm>
          <a:prstGeom prst="rect">
            <a:avLst/>
          </a:prstGeom>
        </p:spPr>
        <p:txBody>
          <a:bodyPr wrap="square">
            <a:spAutoFit/>
          </a:bodyPr>
          <a:lstStyle/>
          <a:p>
            <a:pPr marL="285750" indent="-285750">
              <a:lnSpc>
                <a:spcPct val="150000"/>
              </a:lnSpc>
              <a:buFont typeface="Arial" charset="0"/>
              <a:buChar char="•"/>
            </a:pPr>
            <a:r>
              <a:rPr lang="en-GB" sz="2000" dirty="0">
                <a:solidFill>
                  <a:srgbClr val="512275"/>
                </a:solidFill>
                <a:latin typeface="Verdana" panose="020B0604030504040204" pitchFamily="34" charset="0"/>
                <a:ea typeface="Verdana" panose="020B0604030504040204" pitchFamily="34" charset="0"/>
              </a:rPr>
              <a:t>Ask the patient to keep a diary to identify their triggers and experiences. </a:t>
            </a:r>
          </a:p>
          <a:p>
            <a:pPr marL="285750" indent="-285750">
              <a:lnSpc>
                <a:spcPct val="150000"/>
              </a:lnSpc>
              <a:buFont typeface="Arial" charset="0"/>
              <a:buChar char="•"/>
            </a:pPr>
            <a:endParaRPr lang="en-GB" sz="2000" dirty="0">
              <a:solidFill>
                <a:srgbClr val="512275"/>
              </a:solidFill>
              <a:latin typeface="Verdana" panose="020B0604030504040204" pitchFamily="34" charset="0"/>
              <a:ea typeface="Verdana" panose="020B0604030504040204" pitchFamily="34" charset="0"/>
            </a:endParaRPr>
          </a:p>
          <a:p>
            <a:pPr marL="285750" indent="-285750">
              <a:lnSpc>
                <a:spcPct val="150000"/>
              </a:lnSpc>
              <a:buFont typeface="Arial" charset="0"/>
              <a:buChar char="•"/>
            </a:pPr>
            <a:r>
              <a:rPr lang="en-GB" sz="2000" dirty="0">
                <a:solidFill>
                  <a:srgbClr val="512275"/>
                </a:solidFill>
                <a:latin typeface="Verdana" panose="020B0604030504040204" pitchFamily="34" charset="0"/>
                <a:ea typeface="Verdana" panose="020B0604030504040204" pitchFamily="34" charset="0"/>
              </a:rPr>
              <a:t>In groups come up with </a:t>
            </a:r>
            <a:r>
              <a:rPr lang="en-GB" sz="2000" b="1" dirty="0">
                <a:solidFill>
                  <a:srgbClr val="512275"/>
                </a:solidFill>
                <a:latin typeface="Verdana" panose="020B0604030504040204" pitchFamily="34" charset="0"/>
                <a:ea typeface="Verdana" panose="020B0604030504040204" pitchFamily="34" charset="0"/>
              </a:rPr>
              <a:t>examples</a:t>
            </a:r>
            <a:r>
              <a:rPr lang="en-GB" sz="2000" dirty="0">
                <a:solidFill>
                  <a:srgbClr val="512275"/>
                </a:solidFill>
                <a:latin typeface="Verdana" panose="020B0604030504040204" pitchFamily="34" charset="0"/>
                <a:ea typeface="Verdana" panose="020B0604030504040204" pitchFamily="34" charset="0"/>
              </a:rPr>
              <a:t> of what someone’s diary may look like.</a:t>
            </a:r>
          </a:p>
        </p:txBody>
      </p:sp>
      <p:graphicFrame>
        <p:nvGraphicFramePr>
          <p:cNvPr id="16" name="Table 15"/>
          <p:cNvGraphicFramePr>
            <a:graphicFrameLocks noGrp="1"/>
          </p:cNvGraphicFramePr>
          <p:nvPr/>
        </p:nvGraphicFramePr>
        <p:xfrm>
          <a:off x="3985728" y="3200400"/>
          <a:ext cx="7701447" cy="3434014"/>
        </p:xfrm>
        <a:graphic>
          <a:graphicData uri="http://schemas.openxmlformats.org/drawingml/2006/table">
            <a:tbl>
              <a:tblPr firstRow="1" bandRow="1">
                <a:tableStyleId>{3B4B98B0-60AC-42C2-AFA5-B58CD77FA1E5}</a:tableStyleId>
              </a:tblPr>
              <a:tblGrid>
                <a:gridCol w="7701447">
                  <a:extLst>
                    <a:ext uri="{9D8B030D-6E8A-4147-A177-3AD203B41FA5}">
                      <a16:colId xmlns:a16="http://schemas.microsoft.com/office/drawing/2014/main" val="3713640427"/>
                    </a:ext>
                  </a:extLst>
                </a:gridCol>
              </a:tblGrid>
              <a:tr h="367064">
                <a:tc>
                  <a:txBody>
                    <a:bodyPr/>
                    <a:lstStyle/>
                    <a:p>
                      <a:r>
                        <a:rPr lang="en-GB" dirty="0">
                          <a:solidFill>
                            <a:srgbClr val="512275"/>
                          </a:solidFill>
                          <a:latin typeface="Verdana" panose="020B0604030504040204" pitchFamily="34" charset="0"/>
                          <a:ea typeface="Verdana" panose="020B0604030504040204" pitchFamily="34" charset="0"/>
                        </a:rPr>
                        <a:t>1. TRIGGERS:</a:t>
                      </a:r>
                      <a:r>
                        <a:rPr lang="en-GB" baseline="0" dirty="0">
                          <a:solidFill>
                            <a:srgbClr val="512275"/>
                          </a:solidFill>
                          <a:latin typeface="Verdana" panose="020B0604030504040204" pitchFamily="34" charset="0"/>
                          <a:ea typeface="Verdana" panose="020B0604030504040204" pitchFamily="34" charset="0"/>
                        </a:rPr>
                        <a:t> </a:t>
                      </a:r>
                      <a:r>
                        <a:rPr lang="en-GB" sz="1600" b="0" baseline="0" dirty="0">
                          <a:solidFill>
                            <a:srgbClr val="512275"/>
                          </a:solidFill>
                          <a:latin typeface="Verdana" panose="020B0604030504040204" pitchFamily="34" charset="0"/>
                          <a:ea typeface="Verdana" panose="020B0604030504040204" pitchFamily="34" charset="0"/>
                        </a:rPr>
                        <a:t>The situation you are in</a:t>
                      </a:r>
                      <a:endParaRPr lang="en-GB"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136684813"/>
                  </a:ext>
                </a:extLst>
              </a:tr>
              <a:tr h="330172">
                <a:tc>
                  <a:txBody>
                    <a:bodyPr/>
                    <a:lstStyle/>
                    <a:p>
                      <a:r>
                        <a:rPr lang="en-GB" dirty="0">
                          <a:solidFill>
                            <a:srgbClr val="512275"/>
                          </a:solidFill>
                          <a:latin typeface="Verdana" panose="020B0604030504040204" pitchFamily="34" charset="0"/>
                          <a:ea typeface="Verdana" panose="020B0604030504040204" pitchFamily="34" charset="0"/>
                        </a:rPr>
                        <a:t>    e.g.</a:t>
                      </a:r>
                    </a:p>
                  </a:txBody>
                  <a:tcPr>
                    <a:solidFill>
                      <a:srgbClr val="D3C1ED">
                        <a:alpha val="20000"/>
                      </a:srgbClr>
                    </a:solidFill>
                  </a:tcPr>
                </a:tc>
                <a:extLst>
                  <a:ext uri="{0D108BD9-81ED-4DB2-BD59-A6C34878D82A}">
                    <a16:rowId xmlns:a16="http://schemas.microsoft.com/office/drawing/2014/main" val="3005076358"/>
                  </a:ext>
                </a:extLst>
              </a:tr>
              <a:tr h="5427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kern="1200" dirty="0">
                          <a:solidFill>
                            <a:srgbClr val="512275"/>
                          </a:solidFill>
                          <a:latin typeface="Verdana" panose="020B0604030504040204" pitchFamily="34" charset="0"/>
                          <a:ea typeface="Verdana" panose="020B0604030504040204" pitchFamily="34" charset="0"/>
                          <a:cs typeface="+mn-cs"/>
                        </a:rPr>
                        <a:t>2. FEELINGS: </a:t>
                      </a:r>
                      <a:r>
                        <a:rPr lang="en-GB" sz="1600" b="0" kern="1200" dirty="0">
                          <a:solidFill>
                            <a:srgbClr val="512275"/>
                          </a:solidFill>
                          <a:latin typeface="Verdana" panose="020B0604030504040204" pitchFamily="34" charset="0"/>
                          <a:ea typeface="Verdana" panose="020B0604030504040204" pitchFamily="34" charset="0"/>
                          <a:cs typeface="+mn-cs"/>
                        </a:rPr>
                        <a:t>Rate how distressing each of these feelings were on a</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kern="1200" dirty="0">
                          <a:solidFill>
                            <a:srgbClr val="512275"/>
                          </a:solidFill>
                          <a:latin typeface="Verdana" panose="020B0604030504040204" pitchFamily="34" charset="0"/>
                          <a:ea typeface="Verdana" panose="020B0604030504040204" pitchFamily="34" charset="0"/>
                          <a:cs typeface="+mn-cs"/>
                        </a:rPr>
                        <a:t>                         scale of 0-100%</a:t>
                      </a:r>
                      <a:endParaRPr lang="en-GB" sz="1800" b="0" kern="1200" dirty="0">
                        <a:solidFill>
                          <a:srgbClr val="512275"/>
                        </a:solidFill>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1533328656"/>
                  </a:ext>
                </a:extLst>
              </a:tr>
              <a:tr h="330172">
                <a:tc>
                  <a:txBody>
                    <a:bodyPr/>
                    <a:lstStyle/>
                    <a:p>
                      <a:r>
                        <a:rPr lang="en-GB" dirty="0">
                          <a:solidFill>
                            <a:srgbClr val="512275"/>
                          </a:solidFill>
                          <a:latin typeface="Verdana" panose="020B0604030504040204" pitchFamily="34" charset="0"/>
                          <a:ea typeface="Verdana" panose="020B0604030504040204" pitchFamily="34" charset="0"/>
                        </a:rPr>
                        <a:t>    e.g.</a:t>
                      </a:r>
                    </a:p>
                  </a:txBody>
                  <a:tcPr>
                    <a:solidFill>
                      <a:srgbClr val="D3C1ED">
                        <a:alpha val="20000"/>
                      </a:srgbClr>
                    </a:solidFill>
                  </a:tcPr>
                </a:tc>
                <a:extLst>
                  <a:ext uri="{0D108BD9-81ED-4DB2-BD59-A6C34878D82A}">
                    <a16:rowId xmlns:a16="http://schemas.microsoft.com/office/drawing/2014/main" val="4083695880"/>
                  </a:ext>
                </a:extLst>
              </a:tr>
              <a:tr h="5427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rgbClr val="512275"/>
                          </a:solidFill>
                          <a:latin typeface="Verdana" panose="020B0604030504040204" pitchFamily="34" charset="0"/>
                          <a:ea typeface="Verdana" panose="020B0604030504040204" pitchFamily="34" charset="0"/>
                        </a:rPr>
                        <a:t>3. </a:t>
                      </a:r>
                      <a:r>
                        <a:rPr lang="en-GB" sz="1800" b="1" kern="1200" dirty="0">
                          <a:solidFill>
                            <a:srgbClr val="512275"/>
                          </a:solidFill>
                          <a:latin typeface="Verdana" panose="020B0604030504040204" pitchFamily="34" charset="0"/>
                          <a:ea typeface="Verdana" panose="020B0604030504040204" pitchFamily="34" charset="0"/>
                          <a:cs typeface="+mn-cs"/>
                        </a:rPr>
                        <a:t>THOUGHTS: </a:t>
                      </a:r>
                      <a:r>
                        <a:rPr lang="en-GB" sz="1600" b="0" kern="1200" dirty="0">
                          <a:solidFill>
                            <a:srgbClr val="512275"/>
                          </a:solidFill>
                          <a:latin typeface="Verdana" panose="020B0604030504040204" pitchFamily="34" charset="0"/>
                          <a:ea typeface="Verdana" panose="020B0604030504040204" pitchFamily="34" charset="0"/>
                          <a:cs typeface="+mn-cs"/>
                        </a:rPr>
                        <a:t>Rate how much you believed each thought was true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kern="1200" dirty="0">
                          <a:solidFill>
                            <a:srgbClr val="512275"/>
                          </a:solidFill>
                          <a:latin typeface="Verdana" panose="020B0604030504040204" pitchFamily="34" charset="0"/>
                          <a:ea typeface="Verdana" panose="020B0604030504040204" pitchFamily="34" charset="0"/>
                          <a:cs typeface="+mn-cs"/>
                        </a:rPr>
                        <a:t>                           on a scale of 0-100%</a:t>
                      </a:r>
                    </a:p>
                  </a:txBody>
                  <a:tcPr/>
                </a:tc>
                <a:extLst>
                  <a:ext uri="{0D108BD9-81ED-4DB2-BD59-A6C34878D82A}">
                    <a16:rowId xmlns:a16="http://schemas.microsoft.com/office/drawing/2014/main" val="40029204"/>
                  </a:ext>
                </a:extLst>
              </a:tr>
              <a:tr h="384710">
                <a:tc>
                  <a:txBody>
                    <a:bodyPr/>
                    <a:lstStyle/>
                    <a:p>
                      <a:r>
                        <a:rPr lang="en-GB" dirty="0">
                          <a:solidFill>
                            <a:srgbClr val="512275"/>
                          </a:solidFill>
                          <a:latin typeface="Verdana" panose="020B0604030504040204" pitchFamily="34" charset="0"/>
                          <a:ea typeface="Verdana" panose="020B0604030504040204" pitchFamily="34" charset="0"/>
                        </a:rPr>
                        <a:t>    e.g.</a:t>
                      </a:r>
                    </a:p>
                  </a:txBody>
                  <a:tcPr>
                    <a:solidFill>
                      <a:srgbClr val="D3C1ED">
                        <a:alpha val="20000"/>
                      </a:srgbClr>
                    </a:solidFill>
                  </a:tcPr>
                </a:tc>
                <a:extLst>
                  <a:ext uri="{0D108BD9-81ED-4DB2-BD59-A6C34878D82A}">
                    <a16:rowId xmlns:a16="http://schemas.microsoft.com/office/drawing/2014/main" val="3110386043"/>
                  </a:ext>
                </a:extLst>
              </a:tr>
              <a:tr h="330172">
                <a:tc>
                  <a:txBody>
                    <a:bodyPr/>
                    <a:lstStyle/>
                    <a:p>
                      <a:r>
                        <a:rPr lang="en-GB" b="1" dirty="0">
                          <a:solidFill>
                            <a:srgbClr val="512275"/>
                          </a:solidFill>
                          <a:latin typeface="Verdana" panose="020B0604030504040204" pitchFamily="34" charset="0"/>
                          <a:ea typeface="Verdana" panose="020B0604030504040204" pitchFamily="34" charset="0"/>
                        </a:rPr>
                        <a:t>4. BEHAVIOUR: </a:t>
                      </a:r>
                      <a:r>
                        <a:rPr lang="en-GB" sz="1600" b="0" dirty="0">
                          <a:solidFill>
                            <a:srgbClr val="512275"/>
                          </a:solidFill>
                          <a:latin typeface="Verdana" panose="020B0604030504040204" pitchFamily="34" charset="0"/>
                          <a:ea typeface="Verdana" panose="020B0604030504040204" pitchFamily="34" charset="0"/>
                        </a:rPr>
                        <a:t>What you do</a:t>
                      </a:r>
                    </a:p>
                  </a:txBody>
                  <a:tcPr/>
                </a:tc>
                <a:extLst>
                  <a:ext uri="{0D108BD9-81ED-4DB2-BD59-A6C34878D82A}">
                    <a16:rowId xmlns:a16="http://schemas.microsoft.com/office/drawing/2014/main" val="1371051616"/>
                  </a:ext>
                </a:extLst>
              </a:tr>
              <a:tr h="330172">
                <a:tc>
                  <a:txBody>
                    <a:bodyPr/>
                    <a:lstStyle/>
                    <a:p>
                      <a:r>
                        <a:rPr lang="en-GB" dirty="0">
                          <a:solidFill>
                            <a:srgbClr val="512275"/>
                          </a:solidFill>
                          <a:latin typeface="Verdana" panose="020B0604030504040204" pitchFamily="34" charset="0"/>
                          <a:ea typeface="Verdana" panose="020B0604030504040204" pitchFamily="34" charset="0"/>
                        </a:rPr>
                        <a:t>    e.g. self-harm</a:t>
                      </a:r>
                    </a:p>
                  </a:txBody>
                  <a:tcPr>
                    <a:solidFill>
                      <a:srgbClr val="D3C1ED">
                        <a:alpha val="20000"/>
                      </a:srgbClr>
                    </a:solidFill>
                  </a:tcPr>
                </a:tc>
                <a:extLst>
                  <a:ext uri="{0D108BD9-81ED-4DB2-BD59-A6C34878D82A}">
                    <a16:rowId xmlns:a16="http://schemas.microsoft.com/office/drawing/2014/main" val="954708033"/>
                  </a:ext>
                </a:extLst>
              </a:tr>
            </a:tbl>
          </a:graphicData>
        </a:graphic>
      </p:graphicFrame>
    </p:spTree>
    <p:extLst>
      <p:ext uri="{BB962C8B-B14F-4D97-AF65-F5344CB8AC3E}">
        <p14:creationId xmlns:p14="http://schemas.microsoft.com/office/powerpoint/2010/main" val="449613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60493" y="522798"/>
            <a:ext cx="2772909" cy="82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400" b="1" dirty="0">
                <a:solidFill>
                  <a:srgbClr val="512275"/>
                </a:solidFill>
                <a:latin typeface="Arial Narrow" charset="0"/>
                <a:ea typeface="Arial Narrow" charset="0"/>
                <a:cs typeface="Arial Narrow" charset="0"/>
              </a:rPr>
              <a:t>Questions</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260284" y="815588"/>
            <a:ext cx="7241154" cy="5078313"/>
          </a:xfrm>
          <a:prstGeom prst="rect">
            <a:avLst/>
          </a:prstGeom>
        </p:spPr>
        <p:txBody>
          <a:bodyPr wrap="square">
            <a:spAutoFit/>
          </a:bodyPr>
          <a:lstStyle/>
          <a:p>
            <a:pPr>
              <a:lnSpc>
                <a:spcPct val="150000"/>
              </a:lnSpc>
            </a:pPr>
            <a:r>
              <a:rPr lang="en-GB" b="1" dirty="0">
                <a:solidFill>
                  <a:srgbClr val="512275"/>
                </a:solidFill>
                <a:latin typeface="Verdana" panose="020B0604030504040204" pitchFamily="34" charset="0"/>
                <a:ea typeface="Verdana" panose="020B0604030504040204" pitchFamily="34" charset="0"/>
              </a:rPr>
              <a:t>Nurse</a:t>
            </a:r>
          </a:p>
          <a:p>
            <a:pPr marL="457200" indent="-457200">
              <a:lnSpc>
                <a:spcPct val="150000"/>
              </a:lnSpc>
              <a:buAutoNum type="arabicPeriod"/>
            </a:pPr>
            <a:r>
              <a:rPr lang="en-GB" dirty="0">
                <a:solidFill>
                  <a:srgbClr val="512275"/>
                </a:solidFill>
                <a:latin typeface="Verdana" panose="020B0604030504040204" pitchFamily="34" charset="0"/>
                <a:ea typeface="Verdana" panose="020B0604030504040204" pitchFamily="34" charset="0"/>
              </a:rPr>
              <a:t>Where were you and what were you doing just before you first started feeling low in mood?</a:t>
            </a:r>
          </a:p>
          <a:p>
            <a:pPr marL="457200" indent="-457200">
              <a:lnSpc>
                <a:spcPct val="150000"/>
              </a:lnSpc>
              <a:buAutoNum type="arabicPeriod"/>
            </a:pPr>
            <a:r>
              <a:rPr lang="en-GB" dirty="0">
                <a:solidFill>
                  <a:srgbClr val="512275"/>
                </a:solidFill>
                <a:latin typeface="Verdana" panose="020B0604030504040204" pitchFamily="34" charset="0"/>
                <a:ea typeface="Verdana" panose="020B0604030504040204" pitchFamily="34" charset="0"/>
              </a:rPr>
              <a:t>What is the first thing you noticed when your low mood started to develop?</a:t>
            </a:r>
          </a:p>
          <a:p>
            <a:pPr marL="457200" indent="-457200">
              <a:lnSpc>
                <a:spcPct val="150000"/>
              </a:lnSpc>
              <a:buAutoNum type="arabicPeriod"/>
            </a:pPr>
            <a:r>
              <a:rPr lang="en-GB" dirty="0">
                <a:solidFill>
                  <a:srgbClr val="512275"/>
                </a:solidFill>
                <a:latin typeface="Verdana" panose="020B0604030504040204" pitchFamily="34" charset="0"/>
                <a:ea typeface="Verdana" panose="020B0604030504040204" pitchFamily="34" charset="0"/>
              </a:rPr>
              <a:t>How did that make you feel emotionally?</a:t>
            </a:r>
          </a:p>
          <a:p>
            <a:pPr marL="457200" indent="-457200">
              <a:lnSpc>
                <a:spcPct val="150000"/>
              </a:lnSpc>
              <a:buAutoNum type="arabicPeriod"/>
            </a:pPr>
            <a:r>
              <a:rPr lang="en-GB" dirty="0">
                <a:solidFill>
                  <a:srgbClr val="512275"/>
                </a:solidFill>
                <a:latin typeface="Verdana" panose="020B0604030504040204" pitchFamily="34" charset="0"/>
                <a:ea typeface="Verdana" panose="020B0604030504040204" pitchFamily="34" charset="0"/>
              </a:rPr>
              <a:t>What thoughts went through your head? </a:t>
            </a:r>
          </a:p>
          <a:p>
            <a:pPr marL="457200" indent="-457200">
              <a:lnSpc>
                <a:spcPct val="150000"/>
              </a:lnSpc>
              <a:buAutoNum type="arabicPeriod"/>
            </a:pPr>
            <a:r>
              <a:rPr lang="en-GB" dirty="0">
                <a:solidFill>
                  <a:srgbClr val="512275"/>
                </a:solidFill>
                <a:latin typeface="Verdana" panose="020B0604030504040204" pitchFamily="34" charset="0"/>
                <a:ea typeface="Verdana" panose="020B0604030504040204" pitchFamily="34" charset="0"/>
              </a:rPr>
              <a:t>What happened to your mood when you had that thought?</a:t>
            </a:r>
          </a:p>
          <a:p>
            <a:pPr marL="457200" indent="-457200">
              <a:lnSpc>
                <a:spcPct val="150000"/>
              </a:lnSpc>
              <a:buAutoNum type="arabicPeriod"/>
            </a:pPr>
            <a:r>
              <a:rPr lang="en-GB" dirty="0">
                <a:solidFill>
                  <a:srgbClr val="512275"/>
                </a:solidFill>
                <a:latin typeface="Verdana" panose="020B0604030504040204" pitchFamily="34" charset="0"/>
                <a:ea typeface="Verdana" panose="020B0604030504040204" pitchFamily="34" charset="0"/>
              </a:rPr>
              <a:t>How did you cope with the way you felt/what did you do?</a:t>
            </a:r>
          </a:p>
          <a:p>
            <a:pPr marL="457200" indent="-457200">
              <a:lnSpc>
                <a:spcPct val="150000"/>
              </a:lnSpc>
              <a:buAutoNum type="arabicPeriod"/>
            </a:pPr>
            <a:endParaRPr lang="en-US" dirty="0">
              <a:solidFill>
                <a:srgbClr val="512275"/>
              </a:solidFill>
            </a:endParaRPr>
          </a:p>
        </p:txBody>
      </p:sp>
    </p:spTree>
    <p:extLst>
      <p:ext uri="{BB962C8B-B14F-4D97-AF65-F5344CB8AC3E}">
        <p14:creationId xmlns:p14="http://schemas.microsoft.com/office/powerpoint/2010/main" val="1483461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2" name="Rectangle 1"/>
          <p:cNvSpPr/>
          <p:nvPr/>
        </p:nvSpPr>
        <p:spPr>
          <a:xfrm>
            <a:off x="4446021" y="344839"/>
            <a:ext cx="7241154" cy="2862322"/>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are meeting with your named nurse for a 1-2-1 session on depression. You have been keeping a diary of your triggers/thoughts/feelings/behaviours. Your nurse has suggested you could look together at how these are all related.</a:t>
            </a:r>
          </a:p>
        </p:txBody>
      </p:sp>
      <p:sp>
        <p:nvSpPr>
          <p:cNvPr id="3" name="Rectangle 2"/>
          <p:cNvSpPr/>
          <p:nvPr/>
        </p:nvSpPr>
        <p:spPr>
          <a:xfrm>
            <a:off x="4446021" y="3720491"/>
            <a:ext cx="7241154" cy="2349874"/>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Nurse</a:t>
            </a:r>
          </a:p>
          <a:p>
            <a:pPr>
              <a:lnSpc>
                <a:spcPct val="150000"/>
              </a:lnSpc>
            </a:pPr>
            <a:r>
              <a:rPr lang="en-GB" sz="2000" dirty="0">
                <a:solidFill>
                  <a:srgbClr val="512275"/>
                </a:solidFill>
                <a:latin typeface="Verdana" panose="020B0604030504040204" pitchFamily="34" charset="0"/>
                <a:ea typeface="Verdana" panose="020B0604030504040204" pitchFamily="34" charset="0"/>
              </a:rPr>
              <a:t>The patient has brought their daily diary which they have completed for a week. Introduce the patient to the ‘vicious cycle’ and support them to fill it in and understand how each section is connected.</a:t>
            </a:r>
            <a:endParaRPr lang="en-US" sz="2000" dirty="0">
              <a:solidFill>
                <a:srgbClr val="512275"/>
              </a:solidFill>
            </a:endParaRPr>
          </a:p>
        </p:txBody>
      </p:sp>
    </p:spTree>
    <p:extLst>
      <p:ext uri="{BB962C8B-B14F-4D97-AF65-F5344CB8AC3E}">
        <p14:creationId xmlns:p14="http://schemas.microsoft.com/office/powerpoint/2010/main" val="1261823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Section 2</a:t>
            </a:r>
          </a:p>
        </p:txBody>
      </p:sp>
      <p:sp>
        <p:nvSpPr>
          <p:cNvPr id="7" name="Google Shape;67;p12"/>
          <p:cNvSpPr txBox="1">
            <a:spLocks/>
          </p:cNvSpPr>
          <p:nvPr/>
        </p:nvSpPr>
        <p:spPr>
          <a:xfrm>
            <a:off x="946203" y="2877953"/>
            <a:ext cx="9349756" cy="316133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6600" dirty="0">
                <a:solidFill>
                  <a:srgbClr val="512275"/>
                </a:solidFill>
                <a:latin typeface="Segoe Print" charset="0"/>
                <a:ea typeface="Segoe Print" charset="0"/>
                <a:cs typeface="Segoe Print" charset="0"/>
              </a:rPr>
              <a:t>Obstacles and goals</a:t>
            </a:r>
          </a:p>
        </p:txBody>
      </p:sp>
      <p:grpSp>
        <p:nvGrpSpPr>
          <p:cNvPr id="12" name="Google Shape;401;p38"/>
          <p:cNvGrpSpPr/>
          <p:nvPr/>
        </p:nvGrpSpPr>
        <p:grpSpPr>
          <a:xfrm>
            <a:off x="10612756" y="5072063"/>
            <a:ext cx="1282885" cy="1371823"/>
            <a:chOff x="5970800" y="1619250"/>
            <a:chExt cx="428650" cy="456725"/>
          </a:xfrm>
          <a:solidFill>
            <a:srgbClr val="512275"/>
          </a:solidFill>
        </p:grpSpPr>
        <p:sp>
          <p:nvSpPr>
            <p:cNvPr id="13" name="Google Shape;402;p38"/>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3;p38"/>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4;p38"/>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5;p38"/>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6;p38"/>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04082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MART Go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630" y="2472732"/>
            <a:ext cx="7572375" cy="36290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788975" y="649501"/>
            <a:ext cx="381960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815186" y="752637"/>
            <a:ext cx="3660955"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5400" b="1" dirty="0">
                <a:solidFill>
                  <a:srgbClr val="512275"/>
                </a:solidFill>
                <a:latin typeface="Arial Narrow" charset="0"/>
                <a:ea typeface="Arial Narrow" charset="0"/>
                <a:cs typeface="Arial Narrow" charset="0"/>
              </a:rPr>
              <a:t>Goal setting</a:t>
            </a:r>
          </a:p>
        </p:txBody>
      </p:sp>
      <p:grpSp>
        <p:nvGrpSpPr>
          <p:cNvPr id="8" name="Google Shape;401;p38"/>
          <p:cNvGrpSpPr/>
          <p:nvPr/>
        </p:nvGrpSpPr>
        <p:grpSpPr>
          <a:xfrm>
            <a:off x="815186" y="2343917"/>
            <a:ext cx="1282885" cy="1371823"/>
            <a:chOff x="5970800" y="1619250"/>
            <a:chExt cx="428650" cy="456725"/>
          </a:xfrm>
          <a:solidFill>
            <a:srgbClr val="512275"/>
          </a:solidFill>
        </p:grpSpPr>
        <p:sp>
          <p:nvSpPr>
            <p:cNvPr id="9" name="Google Shape;402;p38"/>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3;p38"/>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4;p38"/>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5;p38"/>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6;p38"/>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61822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5" y="649501"/>
            <a:ext cx="381960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815186" y="752637"/>
            <a:ext cx="3660955"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5400" b="1" dirty="0">
                <a:solidFill>
                  <a:srgbClr val="512275"/>
                </a:solidFill>
                <a:latin typeface="Arial Narrow" charset="0"/>
                <a:ea typeface="Arial Narrow" charset="0"/>
                <a:cs typeface="Arial Narrow" charset="0"/>
              </a:rPr>
              <a:t>Goal setting</a:t>
            </a:r>
          </a:p>
        </p:txBody>
      </p:sp>
      <p:grpSp>
        <p:nvGrpSpPr>
          <p:cNvPr id="13" name="Google Shape;401;p38"/>
          <p:cNvGrpSpPr/>
          <p:nvPr/>
        </p:nvGrpSpPr>
        <p:grpSpPr>
          <a:xfrm>
            <a:off x="815186" y="2343917"/>
            <a:ext cx="1282885" cy="1371823"/>
            <a:chOff x="5970800" y="1619250"/>
            <a:chExt cx="428650" cy="456725"/>
          </a:xfrm>
          <a:solidFill>
            <a:srgbClr val="512275"/>
          </a:solidFill>
        </p:grpSpPr>
        <p:sp>
          <p:nvSpPr>
            <p:cNvPr id="14" name="Google Shape;402;p38"/>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3;p38"/>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4;p38"/>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5;p38"/>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6;p38"/>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5291327" y="327496"/>
            <a:ext cx="6189611" cy="2400657"/>
          </a:xfrm>
          <a:prstGeom prst="rect">
            <a:avLst/>
          </a:prstGeom>
        </p:spPr>
        <p:txBody>
          <a:bodyPr wrap="square">
            <a:spAutoFit/>
          </a:bodyPr>
          <a:lstStyle/>
          <a:p>
            <a:pPr>
              <a:lnSpc>
                <a:spcPct val="150000"/>
              </a:lnSpc>
            </a:pPr>
            <a:r>
              <a:rPr lang="en-GB" sz="2000" dirty="0">
                <a:solidFill>
                  <a:srgbClr val="512275"/>
                </a:solidFill>
                <a:latin typeface="Verdana" panose="020B0604030504040204" pitchFamily="34" charset="0"/>
                <a:ea typeface="Verdana" panose="020B0604030504040204" pitchFamily="34" charset="0"/>
              </a:rPr>
              <a:t>Once a patient has an understanding of what happens when they feel depressed or suicidal they can set key obstacles and goals with you. They should set a long term goal, and initial goals.</a:t>
            </a:r>
          </a:p>
        </p:txBody>
      </p:sp>
      <p:graphicFrame>
        <p:nvGraphicFramePr>
          <p:cNvPr id="19" name="Table 18"/>
          <p:cNvGraphicFramePr>
            <a:graphicFrameLocks noGrp="1"/>
          </p:cNvGraphicFramePr>
          <p:nvPr>
            <p:extLst>
              <p:ext uri="{D42A27DB-BD31-4B8C-83A1-F6EECF244321}">
                <p14:modId xmlns:p14="http://schemas.microsoft.com/office/powerpoint/2010/main" val="536445097"/>
              </p:ext>
            </p:extLst>
          </p:nvPr>
        </p:nvGraphicFramePr>
        <p:xfrm>
          <a:off x="4109730" y="3609337"/>
          <a:ext cx="7477432" cy="1950406"/>
        </p:xfrm>
        <a:graphic>
          <a:graphicData uri="http://schemas.openxmlformats.org/drawingml/2006/table">
            <a:tbl>
              <a:tblPr firstRow="1" bandRow="1">
                <a:tableStyleId>{5C22544A-7EE6-4342-B048-85BDC9FD1C3A}</a:tableStyleId>
              </a:tblPr>
              <a:tblGrid>
                <a:gridCol w="3738716">
                  <a:extLst>
                    <a:ext uri="{9D8B030D-6E8A-4147-A177-3AD203B41FA5}">
                      <a16:colId xmlns:a16="http://schemas.microsoft.com/office/drawing/2014/main" val="2746527042"/>
                    </a:ext>
                  </a:extLst>
                </a:gridCol>
                <a:gridCol w="3738716">
                  <a:extLst>
                    <a:ext uri="{9D8B030D-6E8A-4147-A177-3AD203B41FA5}">
                      <a16:colId xmlns:a16="http://schemas.microsoft.com/office/drawing/2014/main" val="1289612928"/>
                    </a:ext>
                  </a:extLst>
                </a:gridCol>
              </a:tblGrid>
              <a:tr h="548326">
                <a:tc>
                  <a:txBody>
                    <a:bodyPr/>
                    <a:lstStyle/>
                    <a:p>
                      <a:pPr algn="ctr"/>
                      <a:r>
                        <a:rPr lang="en-GB" dirty="0">
                          <a:solidFill>
                            <a:schemeClr val="bg1"/>
                          </a:solidFill>
                          <a:latin typeface="Verdana" panose="020B0604030504040204" pitchFamily="34" charset="0"/>
                          <a:ea typeface="Verdana" panose="020B0604030504040204" pitchFamily="34" charset="0"/>
                        </a:rPr>
                        <a:t>OBSTACLE</a:t>
                      </a:r>
                    </a:p>
                  </a:txBody>
                  <a:tcPr anchor="ctr">
                    <a:solidFill>
                      <a:srgbClr val="512275"/>
                    </a:solidFill>
                  </a:tcPr>
                </a:tc>
                <a:tc>
                  <a:txBody>
                    <a:bodyPr/>
                    <a:lstStyle/>
                    <a:p>
                      <a:pPr algn="ctr"/>
                      <a:r>
                        <a:rPr lang="en-GB" dirty="0">
                          <a:solidFill>
                            <a:schemeClr val="bg1"/>
                          </a:solidFill>
                          <a:latin typeface="Verdana" panose="020B0604030504040204" pitchFamily="34" charset="0"/>
                          <a:ea typeface="Verdana" panose="020B0604030504040204" pitchFamily="34" charset="0"/>
                        </a:rPr>
                        <a:t>GOAL</a:t>
                      </a:r>
                    </a:p>
                  </a:txBody>
                  <a:tcPr anchor="ctr">
                    <a:solidFill>
                      <a:schemeClr val="accent6">
                        <a:lumMod val="50000"/>
                      </a:schemeClr>
                    </a:solidFill>
                  </a:tcPr>
                </a:tc>
                <a:extLst>
                  <a:ext uri="{0D108BD9-81ED-4DB2-BD59-A6C34878D82A}">
                    <a16:rowId xmlns:a16="http://schemas.microsoft.com/office/drawing/2014/main" val="3947928321"/>
                  </a:ext>
                </a:extLst>
              </a:tr>
              <a:tr h="742950">
                <a:tc>
                  <a:txBody>
                    <a:bodyPr/>
                    <a:lstStyle/>
                    <a:p>
                      <a:r>
                        <a:rPr lang="en-GB" sz="1600" b="0" i="0" u="none" strike="noStrike" kern="1200" baseline="0" dirty="0">
                          <a:solidFill>
                            <a:srgbClr val="512275"/>
                          </a:solidFill>
                          <a:latin typeface="Verdana" panose="020B0604030504040204" pitchFamily="34" charset="0"/>
                          <a:ea typeface="Verdana" panose="020B0604030504040204" pitchFamily="34" charset="0"/>
                          <a:cs typeface="+mn-cs"/>
                        </a:rPr>
                        <a:t>Having negative thoughts</a:t>
                      </a:r>
                    </a:p>
                  </a:txBody>
                  <a:tcPr>
                    <a:solidFill>
                      <a:srgbClr val="E3D0F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rgbClr val="512275"/>
                          </a:solidFill>
                          <a:latin typeface="Verdana" panose="020B0604030504040204" pitchFamily="34" charset="0"/>
                          <a:ea typeface="Verdana" panose="020B0604030504040204" pitchFamily="34" charset="0"/>
                          <a:cs typeface="+mn-cs"/>
                        </a:rPr>
                        <a:t>Identify negative thoughts and come up with ways to challenge them in my diary each day.</a:t>
                      </a:r>
                    </a:p>
                  </a:txBody>
                  <a:tcPr>
                    <a:solidFill>
                      <a:schemeClr val="accent6">
                        <a:lumMod val="20000"/>
                        <a:lumOff val="80000"/>
                      </a:schemeClr>
                    </a:solidFill>
                  </a:tcPr>
                </a:tc>
                <a:extLst>
                  <a:ext uri="{0D108BD9-81ED-4DB2-BD59-A6C34878D82A}">
                    <a16:rowId xmlns:a16="http://schemas.microsoft.com/office/drawing/2014/main" val="600702338"/>
                  </a:ext>
                </a:extLst>
              </a:tr>
              <a:tr h="370840">
                <a:tc>
                  <a:txBody>
                    <a:bodyPr/>
                    <a:lstStyle/>
                    <a:p>
                      <a:r>
                        <a:rPr lang="en-GB" sz="1600" b="0" i="0" u="none" strike="noStrike" kern="1200" baseline="0" dirty="0">
                          <a:solidFill>
                            <a:srgbClr val="512275"/>
                          </a:solidFill>
                          <a:latin typeface="Verdana" panose="020B0604030504040204" pitchFamily="34" charset="0"/>
                          <a:ea typeface="Verdana" panose="020B0604030504040204" pitchFamily="34" charset="0"/>
                          <a:cs typeface="+mn-cs"/>
                        </a:rPr>
                        <a:t>Feeling too low to do anything</a:t>
                      </a:r>
                    </a:p>
                    <a:p>
                      <a:endParaRPr lang="en-GB" sz="1600" dirty="0">
                        <a:solidFill>
                          <a:srgbClr val="512275"/>
                        </a:solidFill>
                        <a:latin typeface="Verdana" panose="020B0604030504040204" pitchFamily="34" charset="0"/>
                        <a:ea typeface="Verdana" panose="020B0604030504040204" pitchFamily="34" charset="0"/>
                      </a:endParaRPr>
                    </a:p>
                  </a:txBody>
                  <a:tcPr>
                    <a:solidFill>
                      <a:srgbClr val="D3C1E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rgbClr val="512275"/>
                          </a:solidFill>
                          <a:latin typeface="Verdana" panose="020B0604030504040204" pitchFamily="34" charset="0"/>
                          <a:ea typeface="Verdana" panose="020B0604030504040204" pitchFamily="34" charset="0"/>
                          <a:cs typeface="+mn-cs"/>
                        </a:rPr>
                        <a:t>Do </a:t>
                      </a:r>
                      <a:r>
                        <a:rPr lang="en-GB" sz="1600" b="0" i="0" u="none" strike="noStrike" kern="1200" baseline="0" dirty="0" err="1">
                          <a:solidFill>
                            <a:srgbClr val="512275"/>
                          </a:solidFill>
                          <a:latin typeface="Verdana" panose="020B0604030504040204" pitchFamily="34" charset="0"/>
                          <a:ea typeface="Verdana" panose="020B0604030504040204" pitchFamily="34" charset="0"/>
                          <a:cs typeface="+mn-cs"/>
                        </a:rPr>
                        <a:t>do</a:t>
                      </a:r>
                      <a:r>
                        <a:rPr lang="en-GB" sz="1600" b="0" i="0" u="none" strike="noStrike" kern="1200" baseline="0" dirty="0">
                          <a:solidFill>
                            <a:srgbClr val="512275"/>
                          </a:solidFill>
                          <a:latin typeface="Verdana" panose="020B0604030504040204" pitchFamily="34" charset="0"/>
                          <a:ea typeface="Verdana" panose="020B0604030504040204" pitchFamily="34" charset="0"/>
                          <a:cs typeface="+mn-cs"/>
                        </a:rPr>
                        <a:t> at least three activities each day for the next week.</a:t>
                      </a:r>
                    </a:p>
                  </a:txBody>
                  <a:tcPr>
                    <a:solidFill>
                      <a:schemeClr val="accent6">
                        <a:lumMod val="40000"/>
                        <a:lumOff val="60000"/>
                      </a:schemeClr>
                    </a:solidFill>
                  </a:tcPr>
                </a:tc>
                <a:extLst>
                  <a:ext uri="{0D108BD9-81ED-4DB2-BD59-A6C34878D82A}">
                    <a16:rowId xmlns:a16="http://schemas.microsoft.com/office/drawing/2014/main" val="2326864369"/>
                  </a:ext>
                </a:extLst>
              </a:tr>
            </a:tbl>
          </a:graphicData>
        </a:graphic>
      </p:graphicFrame>
      <p:sp>
        <p:nvSpPr>
          <p:cNvPr id="20" name="Rectangle 19"/>
          <p:cNvSpPr/>
          <p:nvPr/>
        </p:nvSpPr>
        <p:spPr>
          <a:xfrm>
            <a:off x="4071022" y="3034300"/>
            <a:ext cx="1978147" cy="515526"/>
          </a:xfrm>
          <a:prstGeom prst="rect">
            <a:avLst/>
          </a:prstGeom>
        </p:spPr>
        <p:txBody>
          <a:bodyPr wrap="square">
            <a:spAutoFit/>
          </a:bodyPr>
          <a:lstStyle/>
          <a:p>
            <a:pPr>
              <a:lnSpc>
                <a:spcPct val="150000"/>
              </a:lnSpc>
            </a:pPr>
            <a:r>
              <a:rPr lang="en-GB" sz="2000" dirty="0">
                <a:solidFill>
                  <a:srgbClr val="512275"/>
                </a:solidFill>
                <a:latin typeface="Segoe Print" charset="0"/>
                <a:ea typeface="Segoe Print" charset="0"/>
                <a:cs typeface="Segoe Print" charset="0"/>
              </a:rPr>
              <a:t>For example...</a:t>
            </a:r>
          </a:p>
        </p:txBody>
      </p:sp>
    </p:spTree>
    <p:extLst>
      <p:ext uri="{BB962C8B-B14F-4D97-AF65-F5344CB8AC3E}">
        <p14:creationId xmlns:p14="http://schemas.microsoft.com/office/powerpoint/2010/main" val="806870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sp>
        <p:nvSpPr>
          <p:cNvPr id="7" name="Rectangle 6"/>
          <p:cNvSpPr/>
          <p:nvPr/>
        </p:nvSpPr>
        <p:spPr>
          <a:xfrm>
            <a:off x="4483410" y="466621"/>
            <a:ext cx="7233101" cy="1938992"/>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are meeting with your named nurse. They suggest coming up with one long-term goal and two obstacles that are getting in the way of you achieving this goal. </a:t>
            </a:r>
          </a:p>
        </p:txBody>
      </p:sp>
      <p:sp>
        <p:nvSpPr>
          <p:cNvPr id="8" name="Rectangle 7"/>
          <p:cNvSpPr/>
          <p:nvPr/>
        </p:nvSpPr>
        <p:spPr>
          <a:xfrm>
            <a:off x="4483409" y="3612541"/>
            <a:ext cx="7233102" cy="1938992"/>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Nurse</a:t>
            </a:r>
          </a:p>
          <a:p>
            <a:pPr>
              <a:lnSpc>
                <a:spcPct val="150000"/>
              </a:lnSpc>
            </a:pPr>
            <a:r>
              <a:rPr lang="en-GB" sz="2000" dirty="0">
                <a:solidFill>
                  <a:srgbClr val="512275"/>
                </a:solidFill>
                <a:latin typeface="Verdana" panose="020B0604030504040204" pitchFamily="34" charset="0"/>
                <a:ea typeface="Verdana" panose="020B0604030504040204" pitchFamily="34" charset="0"/>
              </a:rPr>
              <a:t>In your session with the patient, you want them to think about what obstacles they face and what goals they would like to set. Ty to make the goals SMART.  </a:t>
            </a:r>
          </a:p>
        </p:txBody>
      </p:sp>
      <p:grpSp>
        <p:nvGrpSpPr>
          <p:cNvPr id="9" name="Google Shape;401;p38"/>
          <p:cNvGrpSpPr/>
          <p:nvPr/>
        </p:nvGrpSpPr>
        <p:grpSpPr>
          <a:xfrm>
            <a:off x="996239" y="2371726"/>
            <a:ext cx="1282885" cy="1371823"/>
            <a:chOff x="5970800" y="1619250"/>
            <a:chExt cx="428650" cy="456725"/>
          </a:xfrm>
          <a:solidFill>
            <a:srgbClr val="512275"/>
          </a:solidFill>
        </p:grpSpPr>
        <p:sp>
          <p:nvSpPr>
            <p:cNvPr id="10" name="Google Shape;402;p38"/>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3;p38"/>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4;p38"/>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5;p38"/>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6;p38"/>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81990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Section 3:</a:t>
            </a:r>
          </a:p>
        </p:txBody>
      </p:sp>
      <p:sp>
        <p:nvSpPr>
          <p:cNvPr id="7" name="Google Shape;67;p12"/>
          <p:cNvSpPr txBox="1">
            <a:spLocks/>
          </p:cNvSpPr>
          <p:nvPr/>
        </p:nvSpPr>
        <p:spPr>
          <a:xfrm>
            <a:off x="1479723" y="2871774"/>
            <a:ext cx="8540218" cy="3173688"/>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6600" dirty="0">
                <a:solidFill>
                  <a:srgbClr val="512275"/>
                </a:solidFill>
                <a:latin typeface="Segoe Print" charset="0"/>
                <a:ea typeface="Segoe Print" charset="0"/>
                <a:cs typeface="Segoe Print" charset="0"/>
              </a:rPr>
              <a:t>Coping strategies</a:t>
            </a:r>
          </a:p>
        </p:txBody>
      </p:sp>
      <p:grpSp>
        <p:nvGrpSpPr>
          <p:cNvPr id="8" name="Google Shape;455;p38"/>
          <p:cNvGrpSpPr/>
          <p:nvPr/>
        </p:nvGrpSpPr>
        <p:grpSpPr>
          <a:xfrm>
            <a:off x="10384079" y="5279136"/>
            <a:ext cx="1533601" cy="1449670"/>
            <a:chOff x="3955900" y="2984500"/>
            <a:chExt cx="414000" cy="422525"/>
          </a:xfrm>
          <a:solidFill>
            <a:srgbClr val="512275"/>
          </a:solidFill>
        </p:grpSpPr>
        <p:sp>
          <p:nvSpPr>
            <p:cNvPr id="9"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0"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386272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761741" cy="233857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253779" y="496869"/>
            <a:ext cx="350420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Different strategies</a:t>
            </a:r>
          </a:p>
        </p:txBody>
      </p:sp>
      <p:sp>
        <p:nvSpPr>
          <p:cNvPr id="7" name="Rectangle 6"/>
          <p:cNvSpPr/>
          <p:nvPr/>
        </p:nvSpPr>
        <p:spPr>
          <a:xfrm>
            <a:off x="5295254" y="673071"/>
            <a:ext cx="6096000" cy="1708160"/>
          </a:xfrm>
          <a:prstGeom prst="rect">
            <a:avLst/>
          </a:prstGeom>
        </p:spPr>
        <p:txBody>
          <a:bodyPr>
            <a:spAutoFit/>
          </a:bodyPr>
          <a:lstStyle/>
          <a:p>
            <a:pPr>
              <a:lnSpc>
                <a:spcPct val="150000"/>
              </a:lnSpc>
            </a:pPr>
            <a:r>
              <a:rPr lang="en-GB" sz="2400" dirty="0">
                <a:solidFill>
                  <a:srgbClr val="512275"/>
                </a:solidFill>
                <a:latin typeface="Segoe Print" charset="0"/>
                <a:ea typeface="Segoe Print" charset="0"/>
                <a:cs typeface="Segoe Print" charset="0"/>
              </a:rPr>
              <a:t>Decide with the patient what their biggest problem area is.  What do they want to focus on:</a:t>
            </a:r>
          </a:p>
        </p:txBody>
      </p:sp>
      <p:sp>
        <p:nvSpPr>
          <p:cNvPr id="8" name="Rectangle 7"/>
          <p:cNvSpPr/>
          <p:nvPr/>
        </p:nvSpPr>
        <p:spPr>
          <a:xfrm>
            <a:off x="5295254" y="2805193"/>
            <a:ext cx="4592665" cy="1876732"/>
          </a:xfrm>
          <a:prstGeom prst="rect">
            <a:avLst/>
          </a:prstGeom>
        </p:spPr>
        <p:txBody>
          <a:bodyPr wrap="square">
            <a:spAutoFit/>
          </a:bodyPr>
          <a:lstStyle/>
          <a:p>
            <a:pPr marL="342900" indent="-342900">
              <a:lnSpc>
                <a:spcPct val="150000"/>
              </a:lnSpc>
              <a:buFont typeface="Arial" charset="0"/>
              <a:buChar char="•"/>
            </a:pPr>
            <a:r>
              <a:rPr lang="en-GB" sz="2000" dirty="0">
                <a:solidFill>
                  <a:srgbClr val="512275"/>
                </a:solidFill>
                <a:latin typeface="Verdana" panose="020B0604030504040204" pitchFamily="34" charset="0"/>
                <a:ea typeface="Verdana" panose="020B0604030504040204" pitchFamily="34" charset="0"/>
              </a:rPr>
              <a:t>Things to do with </a:t>
            </a:r>
            <a:r>
              <a:rPr lang="en-GB" sz="2000" b="1" dirty="0">
                <a:solidFill>
                  <a:srgbClr val="512275"/>
                </a:solidFill>
                <a:latin typeface="Verdana" panose="020B0604030504040204" pitchFamily="34" charset="0"/>
                <a:ea typeface="Verdana" panose="020B0604030504040204" pitchFamily="34" charset="0"/>
              </a:rPr>
              <a:t>triggers?</a:t>
            </a:r>
          </a:p>
          <a:p>
            <a:pPr marL="342900" indent="-342900">
              <a:lnSpc>
                <a:spcPct val="150000"/>
              </a:lnSpc>
              <a:buFont typeface="Arial" charset="0"/>
              <a:buChar char="•"/>
            </a:pPr>
            <a:r>
              <a:rPr lang="en-GB" sz="2000" dirty="0">
                <a:solidFill>
                  <a:srgbClr val="512275"/>
                </a:solidFill>
                <a:latin typeface="Verdana" panose="020B0604030504040204" pitchFamily="34" charset="0"/>
                <a:ea typeface="Verdana" panose="020B0604030504040204" pitchFamily="34" charset="0"/>
              </a:rPr>
              <a:t>Things to do with </a:t>
            </a:r>
            <a:r>
              <a:rPr lang="en-GB" sz="2000" b="1" dirty="0">
                <a:solidFill>
                  <a:srgbClr val="512275"/>
                </a:solidFill>
                <a:latin typeface="Verdana" panose="020B0604030504040204" pitchFamily="34" charset="0"/>
                <a:ea typeface="Verdana" panose="020B0604030504040204" pitchFamily="34" charset="0"/>
              </a:rPr>
              <a:t>feelings?</a:t>
            </a:r>
          </a:p>
          <a:p>
            <a:pPr marL="342900" indent="-342900">
              <a:lnSpc>
                <a:spcPct val="150000"/>
              </a:lnSpc>
              <a:buFont typeface="Arial" charset="0"/>
              <a:buChar char="•"/>
            </a:pPr>
            <a:r>
              <a:rPr lang="en-GB" sz="2000" dirty="0">
                <a:solidFill>
                  <a:srgbClr val="512275"/>
                </a:solidFill>
                <a:latin typeface="Verdana" panose="020B0604030504040204" pitchFamily="34" charset="0"/>
                <a:ea typeface="Verdana" panose="020B0604030504040204" pitchFamily="34" charset="0"/>
              </a:rPr>
              <a:t>Things to do with </a:t>
            </a:r>
            <a:r>
              <a:rPr lang="en-GB" sz="2000" b="1" dirty="0">
                <a:solidFill>
                  <a:srgbClr val="512275"/>
                </a:solidFill>
                <a:latin typeface="Verdana" panose="020B0604030504040204" pitchFamily="34" charset="0"/>
                <a:ea typeface="Verdana" panose="020B0604030504040204" pitchFamily="34" charset="0"/>
              </a:rPr>
              <a:t>thoughts?</a:t>
            </a:r>
          </a:p>
          <a:p>
            <a:pPr marL="342900" indent="-342900">
              <a:lnSpc>
                <a:spcPct val="150000"/>
              </a:lnSpc>
              <a:buFont typeface="Arial" charset="0"/>
              <a:buChar char="•"/>
            </a:pPr>
            <a:r>
              <a:rPr lang="en-US" sz="2000" dirty="0">
                <a:solidFill>
                  <a:srgbClr val="512275"/>
                </a:solidFill>
                <a:latin typeface="Verdana" panose="020B0604030504040204" pitchFamily="34" charset="0"/>
                <a:ea typeface="Verdana" panose="020B0604030504040204" pitchFamily="34" charset="0"/>
              </a:rPr>
              <a:t>T</a:t>
            </a:r>
            <a:r>
              <a:rPr lang="en-GB" sz="2000" dirty="0" err="1">
                <a:solidFill>
                  <a:srgbClr val="512275"/>
                </a:solidFill>
                <a:latin typeface="Verdana" panose="020B0604030504040204" pitchFamily="34" charset="0"/>
                <a:ea typeface="Verdana" panose="020B0604030504040204" pitchFamily="34" charset="0"/>
              </a:rPr>
              <a:t>hings</a:t>
            </a:r>
            <a:r>
              <a:rPr lang="en-GB" sz="2000" dirty="0">
                <a:solidFill>
                  <a:srgbClr val="512275"/>
                </a:solidFill>
                <a:latin typeface="Verdana" panose="020B0604030504040204" pitchFamily="34" charset="0"/>
                <a:ea typeface="Verdana" panose="020B0604030504040204" pitchFamily="34" charset="0"/>
              </a:rPr>
              <a:t> to do with </a:t>
            </a:r>
            <a:r>
              <a:rPr lang="en-GB" sz="2000" b="1" dirty="0">
                <a:solidFill>
                  <a:srgbClr val="512275"/>
                </a:solidFill>
                <a:latin typeface="Verdana" panose="020B0604030504040204" pitchFamily="34" charset="0"/>
                <a:ea typeface="Verdana" panose="020B0604030504040204" pitchFamily="34" charset="0"/>
              </a:rPr>
              <a:t>behaviours?</a:t>
            </a:r>
          </a:p>
        </p:txBody>
      </p:sp>
      <p:sp>
        <p:nvSpPr>
          <p:cNvPr id="9" name="Rectangle 8"/>
          <p:cNvSpPr/>
          <p:nvPr/>
        </p:nvSpPr>
        <p:spPr>
          <a:xfrm>
            <a:off x="3843580" y="5523404"/>
            <a:ext cx="8028121" cy="1015663"/>
          </a:xfrm>
          <a:prstGeom prst="rect">
            <a:avLst/>
          </a:prstGeom>
        </p:spPr>
        <p:txBody>
          <a:bodyPr wrap="square">
            <a:spAutoFit/>
          </a:bodyPr>
          <a:lstStyle/>
          <a:p>
            <a:pPr>
              <a:lnSpc>
                <a:spcPct val="150000"/>
              </a:lnSpc>
            </a:pPr>
            <a:r>
              <a:rPr lang="en-GB" sz="2000" dirty="0">
                <a:solidFill>
                  <a:srgbClr val="512275"/>
                </a:solidFill>
                <a:latin typeface="Segoe Print" charset="0"/>
                <a:ea typeface="Segoe Print" charset="0"/>
                <a:cs typeface="Segoe Print" charset="0"/>
              </a:rPr>
              <a:t>You can use the following worksheet to try to understand the biggest problem areas...</a:t>
            </a:r>
          </a:p>
        </p:txBody>
      </p:sp>
    </p:spTree>
    <p:extLst>
      <p:ext uri="{BB962C8B-B14F-4D97-AF65-F5344CB8AC3E}">
        <p14:creationId xmlns:p14="http://schemas.microsoft.com/office/powerpoint/2010/main" val="390452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85385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Current helping methods</a:t>
            </a:r>
          </a:p>
        </p:txBody>
      </p:sp>
      <p:graphicFrame>
        <p:nvGraphicFramePr>
          <p:cNvPr id="6" name="Content Placeholder 3"/>
          <p:cNvGraphicFramePr>
            <a:graphicFrameLocks noGrp="1"/>
          </p:cNvGraphicFramePr>
          <p:nvPr>
            <p:ph idx="1"/>
          </p:nvPr>
        </p:nvGraphicFramePr>
        <p:xfrm>
          <a:off x="524176" y="1463040"/>
          <a:ext cx="11182027" cy="3571224"/>
        </p:xfrm>
        <a:graphic>
          <a:graphicData uri="http://schemas.openxmlformats.org/drawingml/2006/table">
            <a:tbl>
              <a:tblPr firstRow="1" bandRow="1">
                <a:tableStyleId>{5C22544A-7EE6-4342-B048-85BDC9FD1C3A}</a:tableStyleId>
              </a:tblPr>
              <a:tblGrid>
                <a:gridCol w="5272190">
                  <a:extLst>
                    <a:ext uri="{9D8B030D-6E8A-4147-A177-3AD203B41FA5}">
                      <a16:colId xmlns:a16="http://schemas.microsoft.com/office/drawing/2014/main" val="62724130"/>
                    </a:ext>
                  </a:extLst>
                </a:gridCol>
                <a:gridCol w="5909837">
                  <a:extLst>
                    <a:ext uri="{9D8B030D-6E8A-4147-A177-3AD203B41FA5}">
                      <a16:colId xmlns:a16="http://schemas.microsoft.com/office/drawing/2014/main" val="2852503913"/>
                    </a:ext>
                  </a:extLst>
                </a:gridCol>
              </a:tblGrid>
              <a:tr h="691224">
                <a:tc gridSpan="2">
                  <a:txBody>
                    <a:bodyPr/>
                    <a:lstStyle/>
                    <a:p>
                      <a:r>
                        <a:rPr lang="en-GB" sz="2400" b="1" i="0" u="none" strike="noStrike" kern="1200" baseline="0" dirty="0">
                          <a:solidFill>
                            <a:schemeClr val="lt1"/>
                          </a:solidFill>
                          <a:latin typeface="Segoe Print" charset="0"/>
                          <a:ea typeface="Segoe Print" charset="0"/>
                          <a:cs typeface="Segoe Print" charset="0"/>
                        </a:rPr>
                        <a:t>What things do I do already that help me to cope with self-harm?</a:t>
                      </a:r>
                      <a:r>
                        <a:rPr lang="en-GB" sz="2400" b="0" i="0" u="none" strike="noStrike" kern="1200" baseline="0" dirty="0">
                          <a:solidFill>
                            <a:schemeClr val="lt1"/>
                          </a:solidFill>
                          <a:latin typeface="Noteworthy Light" charset="0"/>
                          <a:ea typeface="Noteworthy Light" charset="0"/>
                          <a:cs typeface="Noteworthy Light" charset="0"/>
                        </a:rPr>
                        <a:t>	</a:t>
                      </a:r>
                    </a:p>
                  </a:txBody>
                  <a:tcPr anchor="ctr">
                    <a:solidFill>
                      <a:srgbClr val="512275"/>
                    </a:solidFill>
                  </a:tcPr>
                </a:tc>
                <a:tc hMerge="1">
                  <a:txBody>
                    <a:bodyPr/>
                    <a:lstStyle/>
                    <a:p>
                      <a:endParaRPr lang="en-GB" dirty="0"/>
                    </a:p>
                  </a:txBody>
                  <a:tcPr/>
                </a:tc>
                <a:extLst>
                  <a:ext uri="{0D108BD9-81ED-4DB2-BD59-A6C34878D82A}">
                    <a16:rowId xmlns:a16="http://schemas.microsoft.com/office/drawing/2014/main" val="4177147703"/>
                  </a:ext>
                </a:extLst>
              </a:tr>
              <a:tr h="720000">
                <a:tc>
                  <a:txBody>
                    <a:bodyPr/>
                    <a:lstStyle/>
                    <a:p>
                      <a:pPr>
                        <a:lnSpc>
                          <a:spcPct val="150000"/>
                        </a:lnSpc>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help with the triggers	</a:t>
                      </a:r>
                    </a:p>
                  </a:txBody>
                  <a:tcPr anchor="ctr">
                    <a:solidFill>
                      <a:srgbClr val="D3C1ED"/>
                    </a:solidFill>
                  </a:tcPr>
                </a:tc>
                <a:tc>
                  <a:txBody>
                    <a:bodyPr/>
                    <a:lstStyle/>
                    <a:p>
                      <a:endParaRPr lang="en-GB" dirty="0"/>
                    </a:p>
                  </a:txBody>
                  <a:tcPr anchor="ctr">
                    <a:solidFill>
                      <a:srgbClr val="D3C1ED"/>
                    </a:solidFill>
                  </a:tcPr>
                </a:tc>
                <a:extLst>
                  <a:ext uri="{0D108BD9-81ED-4DB2-BD59-A6C34878D82A}">
                    <a16:rowId xmlns:a16="http://schemas.microsoft.com/office/drawing/2014/main" val="2648511665"/>
                  </a:ext>
                </a:extLst>
              </a:tr>
              <a:tr h="72000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help with the emotional feelings</a:t>
                      </a:r>
                    </a:p>
                  </a:txBody>
                  <a:tcPr anchor="ctr">
                    <a:solidFill>
                      <a:srgbClr val="E3D0FF"/>
                    </a:solidFill>
                  </a:tcPr>
                </a:tc>
                <a:tc>
                  <a:txBody>
                    <a:bodyPr/>
                    <a:lstStyle/>
                    <a:p>
                      <a:endParaRPr lang="en-GB" dirty="0"/>
                    </a:p>
                  </a:txBody>
                  <a:tcPr anchor="ctr">
                    <a:solidFill>
                      <a:srgbClr val="E3D0FF"/>
                    </a:solidFill>
                  </a:tcPr>
                </a:tc>
                <a:extLst>
                  <a:ext uri="{0D108BD9-81ED-4DB2-BD59-A6C34878D82A}">
                    <a16:rowId xmlns:a16="http://schemas.microsoft.com/office/drawing/2014/main" val="3386129518"/>
                  </a:ext>
                </a:extLst>
              </a:tr>
              <a:tr h="72000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help with the physical feelings</a:t>
                      </a:r>
                    </a:p>
                  </a:txBody>
                  <a:tcPr anchor="ctr">
                    <a:solidFill>
                      <a:srgbClr val="D3C1ED"/>
                    </a:solidFill>
                  </a:tcPr>
                </a:tc>
                <a:tc>
                  <a:txBody>
                    <a:bodyPr/>
                    <a:lstStyle/>
                    <a:p>
                      <a:endParaRPr lang="en-GB" dirty="0"/>
                    </a:p>
                  </a:txBody>
                  <a:tcPr anchor="ctr">
                    <a:solidFill>
                      <a:srgbClr val="D3C1ED"/>
                    </a:solidFill>
                  </a:tcPr>
                </a:tc>
                <a:extLst>
                  <a:ext uri="{0D108BD9-81ED-4DB2-BD59-A6C34878D82A}">
                    <a16:rowId xmlns:a16="http://schemas.microsoft.com/office/drawing/2014/main" val="713204115"/>
                  </a:ext>
                </a:extLst>
              </a:tr>
              <a:tr h="72000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help with the thoughts	</a:t>
                      </a:r>
                    </a:p>
                  </a:txBody>
                  <a:tcPr anchor="ctr">
                    <a:solidFill>
                      <a:srgbClr val="E3D0FF"/>
                    </a:solidFill>
                  </a:tcPr>
                </a:tc>
                <a:tc>
                  <a:txBody>
                    <a:bodyPr/>
                    <a:lstStyle/>
                    <a:p>
                      <a:endParaRPr lang="en-GB" dirty="0"/>
                    </a:p>
                  </a:txBody>
                  <a:tcPr anchor="ctr">
                    <a:solidFill>
                      <a:srgbClr val="E3D0FF"/>
                    </a:solidFill>
                  </a:tcPr>
                </a:tc>
                <a:extLst>
                  <a:ext uri="{0D108BD9-81ED-4DB2-BD59-A6C34878D82A}">
                    <a16:rowId xmlns:a16="http://schemas.microsoft.com/office/drawing/2014/main" val="3676102237"/>
                  </a:ext>
                </a:extLst>
              </a:tr>
            </a:tbl>
          </a:graphicData>
        </a:graphic>
      </p:graphicFrame>
    </p:spTree>
    <p:extLst>
      <p:ext uri="{BB962C8B-B14F-4D97-AF65-F5344CB8AC3E}">
        <p14:creationId xmlns:p14="http://schemas.microsoft.com/office/powerpoint/2010/main" val="1765751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4440604" y="682427"/>
            <a:ext cx="3809553" cy="12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WHAT IS</a:t>
            </a:r>
          </a:p>
        </p:txBody>
      </p:sp>
      <p:sp>
        <p:nvSpPr>
          <p:cNvPr id="7" name="Google Shape;67;p12"/>
          <p:cNvSpPr txBox="1">
            <a:spLocks/>
          </p:cNvSpPr>
          <p:nvPr/>
        </p:nvSpPr>
        <p:spPr>
          <a:xfrm>
            <a:off x="2705425" y="1997911"/>
            <a:ext cx="6458430" cy="148431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800" dirty="0">
                <a:solidFill>
                  <a:srgbClr val="512275"/>
                </a:solidFill>
                <a:latin typeface="Segoe Print" charset="0"/>
                <a:ea typeface="Segoe Print" charset="0"/>
                <a:cs typeface="Segoe Print" charset="0"/>
              </a:rPr>
              <a:t>Depression and low mood</a:t>
            </a:r>
          </a:p>
        </p:txBody>
      </p:sp>
      <p:sp>
        <p:nvSpPr>
          <p:cNvPr id="8" name="Rectangle 7"/>
          <p:cNvSpPr>
            <a:spLocks noChangeArrowheads="1"/>
          </p:cNvSpPr>
          <p:nvPr/>
        </p:nvSpPr>
        <p:spPr bwMode="auto">
          <a:xfrm>
            <a:off x="5752528" y="3681414"/>
            <a:ext cx="1430146" cy="26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13800" b="1" dirty="0">
                <a:solidFill>
                  <a:srgbClr val="512275"/>
                </a:solidFill>
                <a:latin typeface="Arial Narrow" charset="0"/>
                <a:ea typeface="Arial Narrow" charset="0"/>
                <a:cs typeface="Arial Narrow" charset="0"/>
              </a:rPr>
              <a:t>?</a:t>
            </a:r>
          </a:p>
        </p:txBody>
      </p:sp>
      <p:pic>
        <p:nvPicPr>
          <p:cNvPr id="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90564" y="3681414"/>
            <a:ext cx="4242636" cy="222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1374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94034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What would they like help with?</a:t>
            </a:r>
          </a:p>
        </p:txBody>
      </p:sp>
      <p:graphicFrame>
        <p:nvGraphicFramePr>
          <p:cNvPr id="6" name="Content Placeholder 3"/>
          <p:cNvGraphicFramePr>
            <a:graphicFrameLocks noGrp="1"/>
          </p:cNvGraphicFramePr>
          <p:nvPr>
            <p:ph idx="1"/>
          </p:nvPr>
        </p:nvGraphicFramePr>
        <p:xfrm>
          <a:off x="524176" y="1463040"/>
          <a:ext cx="11182027" cy="3571224"/>
        </p:xfrm>
        <a:graphic>
          <a:graphicData uri="http://schemas.openxmlformats.org/drawingml/2006/table">
            <a:tbl>
              <a:tblPr firstRow="1" bandRow="1">
                <a:tableStyleId>{5C22544A-7EE6-4342-B048-85BDC9FD1C3A}</a:tableStyleId>
              </a:tblPr>
              <a:tblGrid>
                <a:gridCol w="6124597">
                  <a:extLst>
                    <a:ext uri="{9D8B030D-6E8A-4147-A177-3AD203B41FA5}">
                      <a16:colId xmlns:a16="http://schemas.microsoft.com/office/drawing/2014/main" val="62724130"/>
                    </a:ext>
                  </a:extLst>
                </a:gridCol>
                <a:gridCol w="5057430">
                  <a:extLst>
                    <a:ext uri="{9D8B030D-6E8A-4147-A177-3AD203B41FA5}">
                      <a16:colId xmlns:a16="http://schemas.microsoft.com/office/drawing/2014/main" val="2852503913"/>
                    </a:ext>
                  </a:extLst>
                </a:gridCol>
              </a:tblGrid>
              <a:tr h="691224">
                <a:tc gridSpan="2">
                  <a:txBody>
                    <a:bodyPr/>
                    <a:lstStyle/>
                    <a:p>
                      <a:r>
                        <a:rPr lang="en-GB" sz="2400" b="1" i="0" u="none" strike="noStrike" kern="1200" baseline="0" dirty="0">
                          <a:solidFill>
                            <a:schemeClr val="lt1"/>
                          </a:solidFill>
                          <a:latin typeface="Segoe Print" charset="0"/>
                          <a:ea typeface="Segoe Print" charset="0"/>
                          <a:cs typeface="Segoe Print" charset="0"/>
                        </a:rPr>
                        <a:t>What things do I do that are </a:t>
                      </a:r>
                      <a:r>
                        <a:rPr lang="en-GB" sz="2400" b="0" i="0" u="none" strike="noStrike" kern="1200" baseline="0" dirty="0">
                          <a:solidFill>
                            <a:schemeClr val="lt1"/>
                          </a:solidFill>
                          <a:latin typeface="Segoe Print" charset="0"/>
                          <a:ea typeface="Segoe Print" charset="0"/>
                          <a:cs typeface="Segoe Print" charset="0"/>
                        </a:rPr>
                        <a:t>NOT</a:t>
                      </a:r>
                      <a:r>
                        <a:rPr lang="en-GB" sz="2400" b="1" i="0" u="none" strike="noStrike" kern="1200" baseline="0" dirty="0">
                          <a:solidFill>
                            <a:schemeClr val="lt1"/>
                          </a:solidFill>
                          <a:latin typeface="Segoe Print" charset="0"/>
                          <a:ea typeface="Segoe Print" charset="0"/>
                          <a:cs typeface="Segoe Print" charset="0"/>
                        </a:rPr>
                        <a:t> helpful for self-harm?</a:t>
                      </a:r>
                      <a:r>
                        <a:rPr lang="en-GB" sz="2400" b="0" i="0" u="none" strike="noStrike" kern="1200" baseline="0" dirty="0">
                          <a:solidFill>
                            <a:schemeClr val="lt1"/>
                          </a:solidFill>
                          <a:latin typeface="Noteworthy Light" charset="0"/>
                          <a:ea typeface="Noteworthy Light" charset="0"/>
                          <a:cs typeface="Noteworthy Light" charset="0"/>
                        </a:rPr>
                        <a:t>	</a:t>
                      </a:r>
                    </a:p>
                  </a:txBody>
                  <a:tcPr anchor="ctr">
                    <a:solidFill>
                      <a:srgbClr val="512275"/>
                    </a:solidFill>
                  </a:tcPr>
                </a:tc>
                <a:tc hMerge="1">
                  <a:txBody>
                    <a:bodyPr/>
                    <a:lstStyle/>
                    <a:p>
                      <a:endParaRPr lang="en-GB" dirty="0"/>
                    </a:p>
                  </a:txBody>
                  <a:tcPr/>
                </a:tc>
                <a:extLst>
                  <a:ext uri="{0D108BD9-81ED-4DB2-BD59-A6C34878D82A}">
                    <a16:rowId xmlns:a16="http://schemas.microsoft.com/office/drawing/2014/main" val="4177147703"/>
                  </a:ext>
                </a:extLst>
              </a:tr>
              <a:tr h="720000">
                <a:tc>
                  <a:txBody>
                    <a:bodyPr/>
                    <a:lstStyle/>
                    <a:p>
                      <a:pPr>
                        <a:lnSpc>
                          <a:spcPct val="150000"/>
                        </a:lnSpc>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do </a:t>
                      </a:r>
                      <a:r>
                        <a:rPr lang="en-GB" sz="1800" b="1" i="0" u="none" strike="noStrike" kern="1200" baseline="0" dirty="0">
                          <a:solidFill>
                            <a:srgbClr val="512275"/>
                          </a:solidFill>
                          <a:latin typeface="Verdana" panose="020B0604030504040204" pitchFamily="34" charset="0"/>
                          <a:ea typeface="Verdana" panose="020B0604030504040204" pitchFamily="34" charset="0"/>
                          <a:cs typeface="+mn-cs"/>
                        </a:rPr>
                        <a:t>not</a:t>
                      </a: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 help with the triggers	</a:t>
                      </a:r>
                    </a:p>
                  </a:txBody>
                  <a:tcPr anchor="ctr">
                    <a:solidFill>
                      <a:srgbClr val="D3C1ED"/>
                    </a:solidFill>
                  </a:tcPr>
                </a:tc>
                <a:tc>
                  <a:txBody>
                    <a:bodyPr/>
                    <a:lstStyle/>
                    <a:p>
                      <a:endParaRPr lang="en-GB" dirty="0"/>
                    </a:p>
                  </a:txBody>
                  <a:tcPr anchor="ctr">
                    <a:solidFill>
                      <a:srgbClr val="D3C1ED"/>
                    </a:solidFill>
                  </a:tcPr>
                </a:tc>
                <a:extLst>
                  <a:ext uri="{0D108BD9-81ED-4DB2-BD59-A6C34878D82A}">
                    <a16:rowId xmlns:a16="http://schemas.microsoft.com/office/drawing/2014/main" val="2648511665"/>
                  </a:ext>
                </a:extLst>
              </a:tr>
              <a:tr h="72000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do </a:t>
                      </a:r>
                      <a:r>
                        <a:rPr lang="en-GB" sz="1800" b="1" i="0" u="none" strike="noStrike" kern="1200" baseline="0" dirty="0">
                          <a:solidFill>
                            <a:srgbClr val="512275"/>
                          </a:solidFill>
                          <a:latin typeface="Verdana" panose="020B0604030504040204" pitchFamily="34" charset="0"/>
                          <a:ea typeface="Verdana" panose="020B0604030504040204" pitchFamily="34" charset="0"/>
                          <a:cs typeface="+mn-cs"/>
                        </a:rPr>
                        <a:t>not</a:t>
                      </a: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 help with the emotional feelings</a:t>
                      </a:r>
                    </a:p>
                  </a:txBody>
                  <a:tcPr anchor="ctr">
                    <a:solidFill>
                      <a:srgbClr val="E3D0FF"/>
                    </a:solidFill>
                  </a:tcPr>
                </a:tc>
                <a:tc>
                  <a:txBody>
                    <a:bodyPr/>
                    <a:lstStyle/>
                    <a:p>
                      <a:endParaRPr lang="en-GB" dirty="0"/>
                    </a:p>
                  </a:txBody>
                  <a:tcPr anchor="ctr">
                    <a:solidFill>
                      <a:srgbClr val="E3D0FF"/>
                    </a:solidFill>
                  </a:tcPr>
                </a:tc>
                <a:extLst>
                  <a:ext uri="{0D108BD9-81ED-4DB2-BD59-A6C34878D82A}">
                    <a16:rowId xmlns:a16="http://schemas.microsoft.com/office/drawing/2014/main" val="3386129518"/>
                  </a:ext>
                </a:extLst>
              </a:tr>
              <a:tr h="72000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do </a:t>
                      </a:r>
                      <a:r>
                        <a:rPr lang="en-GB" sz="1800" b="1" i="0" u="none" strike="noStrike" kern="1200" baseline="0" dirty="0">
                          <a:solidFill>
                            <a:srgbClr val="512275"/>
                          </a:solidFill>
                          <a:latin typeface="Verdana" panose="020B0604030504040204" pitchFamily="34" charset="0"/>
                          <a:ea typeface="Verdana" panose="020B0604030504040204" pitchFamily="34" charset="0"/>
                          <a:cs typeface="+mn-cs"/>
                        </a:rPr>
                        <a:t>not</a:t>
                      </a: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 help with the physical feelings</a:t>
                      </a:r>
                    </a:p>
                  </a:txBody>
                  <a:tcPr anchor="ctr">
                    <a:solidFill>
                      <a:srgbClr val="D3C1ED"/>
                    </a:solidFill>
                  </a:tcPr>
                </a:tc>
                <a:tc>
                  <a:txBody>
                    <a:bodyPr/>
                    <a:lstStyle/>
                    <a:p>
                      <a:endParaRPr lang="en-GB" dirty="0"/>
                    </a:p>
                  </a:txBody>
                  <a:tcPr anchor="ctr">
                    <a:solidFill>
                      <a:srgbClr val="D3C1ED"/>
                    </a:solidFill>
                  </a:tcPr>
                </a:tc>
                <a:extLst>
                  <a:ext uri="{0D108BD9-81ED-4DB2-BD59-A6C34878D82A}">
                    <a16:rowId xmlns:a16="http://schemas.microsoft.com/office/drawing/2014/main" val="713204115"/>
                  </a:ext>
                </a:extLst>
              </a:tr>
              <a:tr h="72000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do </a:t>
                      </a:r>
                      <a:r>
                        <a:rPr lang="en-GB" sz="1800" b="1" i="0" u="none" strike="noStrike" kern="1200" baseline="0" dirty="0">
                          <a:solidFill>
                            <a:srgbClr val="512275"/>
                          </a:solidFill>
                          <a:latin typeface="Verdana" panose="020B0604030504040204" pitchFamily="34" charset="0"/>
                          <a:ea typeface="Verdana" panose="020B0604030504040204" pitchFamily="34" charset="0"/>
                          <a:cs typeface="+mn-cs"/>
                        </a:rPr>
                        <a:t>not</a:t>
                      </a: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 help with the thoughts	</a:t>
                      </a:r>
                    </a:p>
                  </a:txBody>
                  <a:tcPr anchor="ctr">
                    <a:solidFill>
                      <a:srgbClr val="E3D0FF"/>
                    </a:solidFill>
                  </a:tcPr>
                </a:tc>
                <a:tc>
                  <a:txBody>
                    <a:bodyPr/>
                    <a:lstStyle/>
                    <a:p>
                      <a:endParaRPr lang="en-GB" dirty="0"/>
                    </a:p>
                  </a:txBody>
                  <a:tcPr anchor="ctr">
                    <a:solidFill>
                      <a:srgbClr val="E3D0FF"/>
                    </a:solidFill>
                  </a:tcPr>
                </a:tc>
                <a:extLst>
                  <a:ext uri="{0D108BD9-81ED-4DB2-BD59-A6C34878D82A}">
                    <a16:rowId xmlns:a16="http://schemas.microsoft.com/office/drawing/2014/main" val="3676102237"/>
                  </a:ext>
                </a:extLst>
              </a:tr>
            </a:tbl>
          </a:graphicData>
        </a:graphic>
      </p:graphicFrame>
    </p:spTree>
    <p:extLst>
      <p:ext uri="{BB962C8B-B14F-4D97-AF65-F5344CB8AC3E}">
        <p14:creationId xmlns:p14="http://schemas.microsoft.com/office/powerpoint/2010/main" val="27836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1"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6" name="Google Shape;67;p12"/>
          <p:cNvSpPr txBox="1">
            <a:spLocks/>
          </p:cNvSpPr>
          <p:nvPr/>
        </p:nvSpPr>
        <p:spPr>
          <a:xfrm>
            <a:off x="1371603" y="329533"/>
            <a:ext cx="9448791" cy="963595"/>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Strategies for different areas</a:t>
            </a:r>
          </a:p>
        </p:txBody>
      </p:sp>
      <p:grpSp>
        <p:nvGrpSpPr>
          <p:cNvPr id="10" name="Group 9"/>
          <p:cNvGrpSpPr/>
          <p:nvPr/>
        </p:nvGrpSpPr>
        <p:grpSpPr>
          <a:xfrm>
            <a:off x="604435" y="1647467"/>
            <a:ext cx="10891970" cy="862481"/>
            <a:chOff x="644851" y="1812526"/>
            <a:chExt cx="10891970" cy="862481"/>
          </a:xfrm>
        </p:grpSpPr>
        <p:sp>
          <p:nvSpPr>
            <p:cNvPr id="8" name="Teardrop 7"/>
            <p:cNvSpPr/>
            <p:nvPr/>
          </p:nvSpPr>
          <p:spPr>
            <a:xfrm>
              <a:off x="644851" y="1814078"/>
              <a:ext cx="2042438" cy="860929"/>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Verdana" panose="020B0604030504040204" pitchFamily="34" charset="0"/>
                  <a:ea typeface="Verdana" panose="020B0604030504040204" pitchFamily="34" charset="0"/>
                </a:rPr>
                <a:t>Triggers</a:t>
              </a:r>
            </a:p>
          </p:txBody>
        </p:sp>
        <p:sp>
          <p:nvSpPr>
            <p:cNvPr id="9" name="Rounded Rectangle 8"/>
            <p:cNvSpPr/>
            <p:nvPr/>
          </p:nvSpPr>
          <p:spPr>
            <a:xfrm>
              <a:off x="2687288" y="1812526"/>
              <a:ext cx="8849533" cy="526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512275"/>
                  </a:solidFill>
                  <a:latin typeface="Verdana" panose="020B0604030504040204" pitchFamily="34" charset="0"/>
                  <a:ea typeface="Verdana" panose="020B0604030504040204" pitchFamily="34" charset="0"/>
                </a:rPr>
                <a:t>Trying not to get into situations that trigger the experience </a:t>
              </a:r>
            </a:p>
          </p:txBody>
        </p:sp>
      </p:grpSp>
      <p:grpSp>
        <p:nvGrpSpPr>
          <p:cNvPr id="11" name="Group 10"/>
          <p:cNvGrpSpPr/>
          <p:nvPr/>
        </p:nvGrpSpPr>
        <p:grpSpPr>
          <a:xfrm>
            <a:off x="604435" y="2653492"/>
            <a:ext cx="10854892" cy="847759"/>
            <a:chOff x="681929" y="1812526"/>
            <a:chExt cx="10854892" cy="847759"/>
          </a:xfrm>
        </p:grpSpPr>
        <p:sp>
          <p:nvSpPr>
            <p:cNvPr id="12" name="Teardrop 11"/>
            <p:cNvSpPr/>
            <p:nvPr/>
          </p:nvSpPr>
          <p:spPr>
            <a:xfrm>
              <a:off x="681929" y="1814079"/>
              <a:ext cx="2005359" cy="846206"/>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Verdana" panose="020B0604030504040204" pitchFamily="34" charset="0"/>
                  <a:ea typeface="Verdana" panose="020B0604030504040204" pitchFamily="34" charset="0"/>
                </a:rPr>
                <a:t>Feelings</a:t>
              </a:r>
            </a:p>
          </p:txBody>
        </p:sp>
        <p:sp>
          <p:nvSpPr>
            <p:cNvPr id="13" name="Rounded Rectangle 12"/>
            <p:cNvSpPr/>
            <p:nvPr/>
          </p:nvSpPr>
          <p:spPr>
            <a:xfrm>
              <a:off x="2687288" y="1812526"/>
              <a:ext cx="8849533" cy="5562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512275"/>
                  </a:solidFill>
                  <a:latin typeface="Verdana" panose="020B0604030504040204" pitchFamily="34" charset="0"/>
                  <a:ea typeface="Verdana" panose="020B0604030504040204" pitchFamily="34" charset="0"/>
                </a:rPr>
                <a:t>Using strategies to improve negative emotions and distressing physical symptoms</a:t>
              </a:r>
            </a:p>
          </p:txBody>
        </p:sp>
      </p:grpSp>
      <p:grpSp>
        <p:nvGrpSpPr>
          <p:cNvPr id="14" name="Group 13"/>
          <p:cNvGrpSpPr/>
          <p:nvPr/>
        </p:nvGrpSpPr>
        <p:grpSpPr>
          <a:xfrm>
            <a:off x="604435" y="3677549"/>
            <a:ext cx="10891970" cy="741608"/>
            <a:chOff x="644851" y="1812525"/>
            <a:chExt cx="10891970" cy="869458"/>
          </a:xfrm>
        </p:grpSpPr>
        <p:sp>
          <p:nvSpPr>
            <p:cNvPr id="15" name="Teardrop 14"/>
            <p:cNvSpPr/>
            <p:nvPr/>
          </p:nvSpPr>
          <p:spPr>
            <a:xfrm>
              <a:off x="644851" y="1814079"/>
              <a:ext cx="2042437" cy="867904"/>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Verdana" panose="020B0604030504040204" pitchFamily="34" charset="0"/>
                  <a:ea typeface="Verdana" panose="020B0604030504040204" pitchFamily="34" charset="0"/>
                </a:rPr>
                <a:t>Thoughts</a:t>
              </a:r>
            </a:p>
          </p:txBody>
        </p:sp>
        <p:sp>
          <p:nvSpPr>
            <p:cNvPr id="16" name="Rounded Rectangle 15"/>
            <p:cNvSpPr/>
            <p:nvPr/>
          </p:nvSpPr>
          <p:spPr>
            <a:xfrm>
              <a:off x="2687288" y="1812525"/>
              <a:ext cx="8849533" cy="7501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512275"/>
                  </a:solidFill>
                  <a:latin typeface="Verdana" panose="020B0604030504040204" pitchFamily="34" charset="0"/>
                  <a:ea typeface="Verdana" panose="020B0604030504040204" pitchFamily="34" charset="0"/>
                </a:rPr>
                <a:t>Using strategies to test out how realistic thoughts are in response to situations</a:t>
              </a:r>
            </a:p>
          </p:txBody>
        </p:sp>
      </p:grpSp>
      <p:grpSp>
        <p:nvGrpSpPr>
          <p:cNvPr id="17" name="Group 16"/>
          <p:cNvGrpSpPr/>
          <p:nvPr/>
        </p:nvGrpSpPr>
        <p:grpSpPr>
          <a:xfrm>
            <a:off x="604435" y="4724859"/>
            <a:ext cx="10891970" cy="815207"/>
            <a:chOff x="644851" y="1812526"/>
            <a:chExt cx="10891970" cy="815207"/>
          </a:xfrm>
        </p:grpSpPr>
        <p:sp>
          <p:nvSpPr>
            <p:cNvPr id="18" name="Teardrop 17"/>
            <p:cNvSpPr/>
            <p:nvPr/>
          </p:nvSpPr>
          <p:spPr>
            <a:xfrm>
              <a:off x="644851" y="1814078"/>
              <a:ext cx="2042437" cy="813655"/>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Verdana" panose="020B0604030504040204" pitchFamily="34" charset="0"/>
                  <a:ea typeface="Verdana" panose="020B0604030504040204" pitchFamily="34" charset="0"/>
                </a:rPr>
                <a:t>Behaviours</a:t>
              </a:r>
            </a:p>
          </p:txBody>
        </p:sp>
        <p:sp>
          <p:nvSpPr>
            <p:cNvPr id="19" name="Rounded Rectangle 18"/>
            <p:cNvSpPr/>
            <p:nvPr/>
          </p:nvSpPr>
          <p:spPr>
            <a:xfrm>
              <a:off x="2687288" y="1812526"/>
              <a:ext cx="8849533" cy="526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512275"/>
                  </a:solidFill>
                  <a:latin typeface="Verdana" panose="020B0604030504040204" pitchFamily="34" charset="0"/>
                  <a:ea typeface="Verdana" panose="020B0604030504040204" pitchFamily="34" charset="0"/>
                </a:rPr>
                <a:t>Using strategies to change actions</a:t>
              </a:r>
            </a:p>
          </p:txBody>
        </p:sp>
      </p:grpSp>
    </p:spTree>
    <p:extLst>
      <p:ext uri="{BB962C8B-B14F-4D97-AF65-F5344CB8AC3E}">
        <p14:creationId xmlns:p14="http://schemas.microsoft.com/office/powerpoint/2010/main" val="46770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sp>
        <p:nvSpPr>
          <p:cNvPr id="2" name="Rectangle 1"/>
          <p:cNvSpPr/>
          <p:nvPr/>
        </p:nvSpPr>
        <p:spPr>
          <a:xfrm>
            <a:off x="4446021" y="522798"/>
            <a:ext cx="7255442" cy="2800062"/>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are meeting with your named nurse. You need to make a decision about what strategies to use to help you with your depression. The nurse provides you with some tools to understand what strategies to use and you both decide together. </a:t>
            </a:r>
          </a:p>
        </p:txBody>
      </p:sp>
      <p:sp>
        <p:nvSpPr>
          <p:cNvPr id="3" name="Rectangle 2"/>
          <p:cNvSpPr/>
          <p:nvPr/>
        </p:nvSpPr>
        <p:spPr>
          <a:xfrm>
            <a:off x="4446021" y="4118248"/>
            <a:ext cx="7255442" cy="2400657"/>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Nurse</a:t>
            </a:r>
          </a:p>
          <a:p>
            <a:pPr>
              <a:lnSpc>
                <a:spcPct val="150000"/>
              </a:lnSpc>
            </a:pPr>
            <a:r>
              <a:rPr lang="en-GB" sz="2000" dirty="0">
                <a:solidFill>
                  <a:srgbClr val="512275"/>
                </a:solidFill>
                <a:latin typeface="Verdana" panose="020B0604030504040204" pitchFamily="34" charset="0"/>
                <a:ea typeface="Verdana" panose="020B0604030504040204" pitchFamily="34" charset="0"/>
              </a:rPr>
              <a:t>In your session with the patient you want them to decide which strategies would be best to help them with their depression. Try completing this section of the workbook together.</a:t>
            </a:r>
            <a:endParaRPr lang="en-GB"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08312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Session 4:</a:t>
            </a:r>
          </a:p>
        </p:txBody>
      </p:sp>
      <p:sp>
        <p:nvSpPr>
          <p:cNvPr id="7" name="Google Shape;67;p12"/>
          <p:cNvSpPr txBox="1">
            <a:spLocks/>
          </p:cNvSpPr>
          <p:nvPr/>
        </p:nvSpPr>
        <p:spPr>
          <a:xfrm>
            <a:off x="946203" y="2877953"/>
            <a:ext cx="9349756" cy="316133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6600" dirty="0">
                <a:solidFill>
                  <a:srgbClr val="512275"/>
                </a:solidFill>
                <a:latin typeface="Segoe Print" charset="0"/>
                <a:ea typeface="Segoe Print" charset="0"/>
                <a:cs typeface="Segoe Print" charset="0"/>
              </a:rPr>
              <a:t>Working on TRIGGERS</a:t>
            </a:r>
          </a:p>
        </p:txBody>
      </p:sp>
      <p:grpSp>
        <p:nvGrpSpPr>
          <p:cNvPr id="12" name="Google Shape;401;p38"/>
          <p:cNvGrpSpPr/>
          <p:nvPr/>
        </p:nvGrpSpPr>
        <p:grpSpPr>
          <a:xfrm>
            <a:off x="10612756" y="5072063"/>
            <a:ext cx="1282885" cy="1371823"/>
            <a:chOff x="5970800" y="1619250"/>
            <a:chExt cx="428650" cy="456725"/>
          </a:xfrm>
          <a:solidFill>
            <a:srgbClr val="512275"/>
          </a:solidFill>
        </p:grpSpPr>
        <p:sp>
          <p:nvSpPr>
            <p:cNvPr id="13" name="Google Shape;402;p38"/>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3;p38"/>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4;p38"/>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5;p38"/>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6;p38"/>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7508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275439" y="617911"/>
            <a:ext cx="2928771" cy="99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5400" b="1" dirty="0">
                <a:solidFill>
                  <a:srgbClr val="512275"/>
                </a:solidFill>
                <a:latin typeface="Arial Narrow" charset="0"/>
                <a:ea typeface="Arial Narrow" charset="0"/>
                <a:cs typeface="Arial Narrow" charset="0"/>
              </a:rPr>
              <a:t>Triggers</a:t>
            </a:r>
          </a:p>
        </p:txBody>
      </p:sp>
      <p:sp>
        <p:nvSpPr>
          <p:cNvPr id="3" name="Rectangle 2"/>
          <p:cNvSpPr/>
          <p:nvPr/>
        </p:nvSpPr>
        <p:spPr>
          <a:xfrm>
            <a:off x="4241600" y="1148652"/>
            <a:ext cx="7255442" cy="4708981"/>
          </a:xfrm>
          <a:prstGeom prst="rect">
            <a:avLst/>
          </a:prstGeom>
        </p:spPr>
        <p:txBody>
          <a:bodyPr wrap="square">
            <a:spAutoFit/>
          </a:bodyPr>
          <a:lstStyle/>
          <a:p>
            <a:pPr>
              <a:lnSpc>
                <a:spcPct val="150000"/>
              </a:lnSpc>
            </a:pPr>
            <a:r>
              <a:rPr lang="en-GB" sz="2000" dirty="0">
                <a:solidFill>
                  <a:srgbClr val="512275"/>
                </a:solidFill>
                <a:latin typeface="Verdana" panose="020B0604030504040204" pitchFamily="34" charset="0"/>
                <a:ea typeface="Verdana" panose="020B0604030504040204" pitchFamily="34" charset="0"/>
              </a:rPr>
              <a:t>There are many things that can build up in someone’s life that leads to them to feeling depressed and suicidal.</a:t>
            </a:r>
          </a:p>
          <a:p>
            <a:pPr>
              <a:lnSpc>
                <a:spcPct val="150000"/>
              </a:lnSpc>
            </a:pPr>
            <a:endParaRPr lang="en-US" sz="2000" dirty="0">
              <a:solidFill>
                <a:srgbClr val="512275"/>
              </a:solidFill>
              <a:latin typeface="Verdana" panose="020B0604030504040204" pitchFamily="34" charset="0"/>
              <a:ea typeface="Verdana" panose="020B0604030504040204" pitchFamily="34" charset="0"/>
            </a:endParaRPr>
          </a:p>
          <a:p>
            <a:pPr>
              <a:lnSpc>
                <a:spcPct val="150000"/>
              </a:lnSpc>
            </a:pPr>
            <a:r>
              <a:rPr lang="en-US" sz="2000" i="1" dirty="0">
                <a:solidFill>
                  <a:srgbClr val="512275"/>
                </a:solidFill>
                <a:latin typeface="Verdana" panose="020B0604030504040204" pitchFamily="34" charset="0"/>
                <a:ea typeface="Verdana" panose="020B0604030504040204" pitchFamily="34" charset="0"/>
              </a:rPr>
              <a:t>Perceived coping &lt; pain</a:t>
            </a:r>
            <a:endParaRPr lang="en-GB" sz="2000" i="1" dirty="0">
              <a:solidFill>
                <a:srgbClr val="512275"/>
              </a:solidFill>
              <a:latin typeface="Verdana" panose="020B0604030504040204" pitchFamily="34" charset="0"/>
              <a:ea typeface="Verdana" panose="020B0604030504040204" pitchFamily="34" charset="0"/>
            </a:endParaRPr>
          </a:p>
          <a:p>
            <a:pPr>
              <a:lnSpc>
                <a:spcPct val="150000"/>
              </a:lnSpc>
            </a:pPr>
            <a:endParaRPr lang="en-US" sz="2000" dirty="0">
              <a:solidFill>
                <a:srgbClr val="512275"/>
              </a:solidFill>
              <a:latin typeface="Verdana" panose="020B0604030504040204" pitchFamily="34" charset="0"/>
              <a:ea typeface="Verdana" panose="020B0604030504040204" pitchFamily="34" charset="0"/>
            </a:endParaRPr>
          </a:p>
          <a:p>
            <a:pPr>
              <a:lnSpc>
                <a:spcPct val="150000"/>
              </a:lnSpc>
            </a:pPr>
            <a:r>
              <a:rPr lang="en-US" sz="2000" dirty="0">
                <a:solidFill>
                  <a:srgbClr val="512275"/>
                </a:solidFill>
                <a:latin typeface="Verdana" panose="020B0604030504040204" pitchFamily="34" charset="0"/>
                <a:ea typeface="Verdana" panose="020B0604030504040204" pitchFamily="34" charset="0"/>
              </a:rPr>
              <a:t>Y</a:t>
            </a:r>
            <a:r>
              <a:rPr lang="en-GB" sz="2000" dirty="0" err="1">
                <a:solidFill>
                  <a:srgbClr val="512275"/>
                </a:solidFill>
                <a:latin typeface="Verdana" panose="020B0604030504040204" pitchFamily="34" charset="0"/>
                <a:ea typeface="Verdana" panose="020B0604030504040204" pitchFamily="34" charset="0"/>
              </a:rPr>
              <a:t>ou</a:t>
            </a:r>
            <a:r>
              <a:rPr lang="en-GB" sz="2000" dirty="0">
                <a:solidFill>
                  <a:srgbClr val="512275"/>
                </a:solidFill>
                <a:latin typeface="Verdana" panose="020B0604030504040204" pitchFamily="34" charset="0"/>
                <a:ea typeface="Verdana" panose="020B0604030504040204" pitchFamily="34" charset="0"/>
              </a:rPr>
              <a:t> can support someone to recognise what their triggers are that lead to low mood and suicidal thoughts. This may involve </a:t>
            </a:r>
            <a:r>
              <a:rPr lang="en-GB" sz="2000" b="1" dirty="0">
                <a:solidFill>
                  <a:srgbClr val="512275"/>
                </a:solidFill>
                <a:latin typeface="Verdana" panose="020B0604030504040204" pitchFamily="34" charset="0"/>
                <a:ea typeface="Verdana" panose="020B0604030504040204" pitchFamily="34" charset="0"/>
              </a:rPr>
              <a:t>changing</a:t>
            </a:r>
            <a:r>
              <a:rPr lang="en-GB" sz="2000" dirty="0">
                <a:solidFill>
                  <a:srgbClr val="512275"/>
                </a:solidFill>
                <a:latin typeface="Verdana" panose="020B0604030504040204" pitchFamily="34" charset="0"/>
                <a:ea typeface="Verdana" panose="020B0604030504040204" pitchFamily="34" charset="0"/>
              </a:rPr>
              <a:t> or </a:t>
            </a:r>
            <a:r>
              <a:rPr lang="en-GB" sz="2000" b="1" dirty="0">
                <a:solidFill>
                  <a:srgbClr val="512275"/>
                </a:solidFill>
                <a:latin typeface="Verdana" panose="020B0604030504040204" pitchFamily="34" charset="0"/>
                <a:ea typeface="Verdana" panose="020B0604030504040204" pitchFamily="34" charset="0"/>
              </a:rPr>
              <a:t>avoiding</a:t>
            </a:r>
            <a:r>
              <a:rPr lang="en-GB" sz="2000" dirty="0">
                <a:solidFill>
                  <a:srgbClr val="512275"/>
                </a:solidFill>
                <a:latin typeface="Verdana" panose="020B0604030504040204" pitchFamily="34" charset="0"/>
                <a:ea typeface="Verdana" panose="020B0604030504040204" pitchFamily="34" charset="0"/>
              </a:rPr>
              <a:t> them.</a:t>
            </a:r>
            <a:endParaRPr lang="en-GB" dirty="0">
              <a:solidFill>
                <a:schemeClr val="bg1"/>
              </a:solidFill>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6494E6B1-5757-4CFF-B0E7-602DD8729D24}"/>
              </a:ext>
            </a:extLst>
          </p:cNvPr>
          <p:cNvPicPr>
            <a:picLocks noChangeAspect="1"/>
          </p:cNvPicPr>
          <p:nvPr/>
        </p:nvPicPr>
        <p:blipFill>
          <a:blip r:embed="rId2"/>
          <a:stretch>
            <a:fillRect/>
          </a:stretch>
        </p:blipFill>
        <p:spPr>
          <a:xfrm>
            <a:off x="7880685" y="2295872"/>
            <a:ext cx="1784684" cy="1579445"/>
          </a:xfrm>
          <a:prstGeom prst="rect">
            <a:avLst/>
          </a:prstGeom>
        </p:spPr>
      </p:pic>
    </p:spTree>
    <p:extLst>
      <p:ext uri="{BB962C8B-B14F-4D97-AF65-F5344CB8AC3E}">
        <p14:creationId xmlns:p14="http://schemas.microsoft.com/office/powerpoint/2010/main" val="2413963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Session 5:</a:t>
            </a:r>
          </a:p>
        </p:txBody>
      </p:sp>
      <p:sp>
        <p:nvSpPr>
          <p:cNvPr id="7" name="Google Shape;67;p12"/>
          <p:cNvSpPr txBox="1">
            <a:spLocks/>
          </p:cNvSpPr>
          <p:nvPr/>
        </p:nvSpPr>
        <p:spPr>
          <a:xfrm>
            <a:off x="946203" y="2877953"/>
            <a:ext cx="9349756" cy="316133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6600" dirty="0">
                <a:solidFill>
                  <a:srgbClr val="512275"/>
                </a:solidFill>
                <a:latin typeface="Segoe Print" charset="0"/>
                <a:ea typeface="Segoe Print" charset="0"/>
                <a:cs typeface="Segoe Print" charset="0"/>
              </a:rPr>
              <a:t>Working on THOUGHTS</a:t>
            </a:r>
          </a:p>
        </p:txBody>
      </p:sp>
      <p:grpSp>
        <p:nvGrpSpPr>
          <p:cNvPr id="12" name="Google Shape;401;p38"/>
          <p:cNvGrpSpPr/>
          <p:nvPr/>
        </p:nvGrpSpPr>
        <p:grpSpPr>
          <a:xfrm>
            <a:off x="10612756" y="5072063"/>
            <a:ext cx="1282885" cy="1371823"/>
            <a:chOff x="5970800" y="1619250"/>
            <a:chExt cx="428650" cy="456725"/>
          </a:xfrm>
          <a:solidFill>
            <a:srgbClr val="512275"/>
          </a:solidFill>
        </p:grpSpPr>
        <p:sp>
          <p:nvSpPr>
            <p:cNvPr id="13" name="Google Shape;402;p38"/>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3;p38"/>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4;p38"/>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5;p38"/>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6;p38"/>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67737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09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err="1">
                <a:solidFill>
                  <a:srgbClr val="512275"/>
                </a:solidFill>
                <a:latin typeface="Arial Narrow" charset="0"/>
                <a:ea typeface="Arial Narrow" charset="0"/>
                <a:cs typeface="Arial Narrow" charset="0"/>
              </a:rPr>
              <a:t>NATs</a:t>
            </a:r>
            <a:endParaRPr lang="en-GB" sz="6000" b="1" dirty="0">
              <a:solidFill>
                <a:srgbClr val="512275"/>
              </a:solidFill>
              <a:latin typeface="Arial Narrow" charset="0"/>
              <a:ea typeface="Arial Narrow" charset="0"/>
              <a:cs typeface="Arial Narrow" charset="0"/>
            </a:endParaRPr>
          </a:p>
        </p:txBody>
      </p:sp>
      <p:sp>
        <p:nvSpPr>
          <p:cNvPr id="2" name="Rectangle 1"/>
          <p:cNvSpPr/>
          <p:nvPr/>
        </p:nvSpPr>
        <p:spPr>
          <a:xfrm>
            <a:off x="4352236" y="510332"/>
            <a:ext cx="7255442" cy="4708981"/>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What are Negative Automatic Thoughts (</a:t>
            </a:r>
            <a:r>
              <a:rPr lang="en-GB" sz="2000" b="1" dirty="0" err="1">
                <a:solidFill>
                  <a:srgbClr val="512275"/>
                </a:solidFill>
                <a:latin typeface="Verdana" panose="020B0604030504040204" pitchFamily="34" charset="0"/>
                <a:ea typeface="Verdana" panose="020B0604030504040204" pitchFamily="34" charset="0"/>
              </a:rPr>
              <a:t>NATs</a:t>
            </a:r>
            <a:r>
              <a:rPr lang="en-GB" sz="2000" b="1" dirty="0">
                <a:solidFill>
                  <a:srgbClr val="512275"/>
                </a:solidFill>
                <a:latin typeface="Verdana" panose="020B0604030504040204" pitchFamily="34" charset="0"/>
                <a:ea typeface="Verdana" panose="020B0604030504040204" pitchFamily="34" charset="0"/>
              </a:rPr>
              <a:t>)?</a:t>
            </a:r>
          </a:p>
          <a:p>
            <a:pPr>
              <a:lnSpc>
                <a:spcPct val="150000"/>
              </a:lnSpc>
            </a:pPr>
            <a:endParaRPr lang="en-GB" sz="2000" b="1" dirty="0">
              <a:solidFill>
                <a:srgbClr val="512275"/>
              </a:solidFill>
              <a:latin typeface="Verdana" panose="020B0604030504040204" pitchFamily="34" charset="0"/>
              <a:ea typeface="Verdana" panose="020B0604030504040204" pitchFamily="34" charset="0"/>
            </a:endParaRPr>
          </a:p>
          <a:p>
            <a:pPr marL="342900" indent="-342900">
              <a:lnSpc>
                <a:spcPct val="150000"/>
              </a:lnSpc>
              <a:buFont typeface="Arial" panose="020B0604020202020204" pitchFamily="34" charset="0"/>
              <a:buChar char="•"/>
            </a:pPr>
            <a:r>
              <a:rPr lang="en-US" sz="2000" b="1" dirty="0">
                <a:solidFill>
                  <a:srgbClr val="512275"/>
                </a:solidFill>
                <a:latin typeface="Verdana" panose="020B0604030504040204" pitchFamily="34" charset="0"/>
                <a:ea typeface="Verdana" panose="020B0604030504040204" pitchFamily="34" charset="0"/>
              </a:rPr>
              <a:t>A</a:t>
            </a:r>
            <a:r>
              <a:rPr lang="en-GB" sz="2000" b="1" dirty="0" err="1">
                <a:solidFill>
                  <a:srgbClr val="512275"/>
                </a:solidFill>
                <a:latin typeface="Verdana" panose="020B0604030504040204" pitchFamily="34" charset="0"/>
                <a:ea typeface="Verdana" panose="020B0604030504040204" pitchFamily="34" charset="0"/>
              </a:rPr>
              <a:t>utomatic</a:t>
            </a:r>
            <a:r>
              <a:rPr lang="en-GB" sz="2000" b="1" dirty="0">
                <a:solidFill>
                  <a:srgbClr val="512275"/>
                </a:solidFill>
                <a:latin typeface="Verdana" panose="020B0604030504040204" pitchFamily="34" charset="0"/>
                <a:ea typeface="Verdana" panose="020B0604030504040204" pitchFamily="34" charset="0"/>
              </a:rPr>
              <a:t> </a:t>
            </a:r>
            <a:r>
              <a:rPr lang="en-GB" sz="2000" dirty="0">
                <a:solidFill>
                  <a:srgbClr val="512275"/>
                </a:solidFill>
                <a:latin typeface="Verdana" panose="020B0604030504040204" pitchFamily="34" charset="0"/>
                <a:ea typeface="Verdana" panose="020B0604030504040204" pitchFamily="34" charset="0"/>
              </a:rPr>
              <a:t>thoughts (involuntary, often ‘pop-up’)</a:t>
            </a:r>
          </a:p>
          <a:p>
            <a:pPr marL="342900" indent="-342900">
              <a:lnSpc>
                <a:spcPct val="150000"/>
              </a:lnSpc>
              <a:buFont typeface="Arial" panose="020B0604020202020204" pitchFamily="34" charset="0"/>
              <a:buChar char="•"/>
            </a:pPr>
            <a:r>
              <a:rPr lang="en-US" sz="2000" b="1" dirty="0">
                <a:solidFill>
                  <a:srgbClr val="512275"/>
                </a:solidFill>
                <a:latin typeface="Verdana" panose="020B0604030504040204" pitchFamily="34" charset="0"/>
                <a:ea typeface="Verdana" panose="020B0604030504040204" pitchFamily="34" charset="0"/>
              </a:rPr>
              <a:t>B</a:t>
            </a:r>
            <a:r>
              <a:rPr lang="en-GB" sz="2000" b="1" dirty="0" err="1">
                <a:solidFill>
                  <a:srgbClr val="512275"/>
                </a:solidFill>
                <a:latin typeface="Verdana" panose="020B0604030504040204" pitchFamily="34" charset="0"/>
                <a:ea typeface="Verdana" panose="020B0604030504040204" pitchFamily="34" charset="0"/>
              </a:rPr>
              <a:t>elievable</a:t>
            </a:r>
            <a:r>
              <a:rPr lang="en-GB" sz="2000" b="1" dirty="0">
                <a:solidFill>
                  <a:srgbClr val="512275"/>
                </a:solidFill>
                <a:latin typeface="Verdana" panose="020B0604030504040204" pitchFamily="34" charset="0"/>
                <a:ea typeface="Verdana" panose="020B0604030504040204" pitchFamily="34" charset="0"/>
              </a:rPr>
              <a:t> </a:t>
            </a:r>
            <a:r>
              <a:rPr lang="en-GB" sz="2000" dirty="0">
                <a:solidFill>
                  <a:srgbClr val="512275"/>
                </a:solidFill>
                <a:latin typeface="Verdana" panose="020B0604030504040204" pitchFamily="34" charset="0"/>
                <a:ea typeface="Verdana" panose="020B0604030504040204" pitchFamily="34" charset="0"/>
              </a:rPr>
              <a:t>(not necessarily true)</a:t>
            </a:r>
          </a:p>
          <a:p>
            <a:pPr marL="342900" indent="-342900">
              <a:lnSpc>
                <a:spcPct val="150000"/>
              </a:lnSpc>
              <a:buFont typeface="Arial" panose="020B0604020202020204" pitchFamily="34" charset="0"/>
              <a:buChar char="•"/>
            </a:pPr>
            <a:r>
              <a:rPr lang="en-US" sz="2000" b="1" dirty="0">
                <a:solidFill>
                  <a:srgbClr val="512275"/>
                </a:solidFill>
                <a:latin typeface="Verdana" panose="020B0604030504040204" pitchFamily="34" charset="0"/>
                <a:ea typeface="Verdana" panose="020B0604030504040204" pitchFamily="34" charset="0"/>
              </a:rPr>
              <a:t>H</a:t>
            </a:r>
            <a:r>
              <a:rPr lang="en-GB" sz="2000" b="1" dirty="0" err="1">
                <a:solidFill>
                  <a:srgbClr val="512275"/>
                </a:solidFill>
                <a:latin typeface="Verdana" panose="020B0604030504040204" pitchFamily="34" charset="0"/>
                <a:ea typeface="Verdana" panose="020B0604030504040204" pitchFamily="34" charset="0"/>
              </a:rPr>
              <a:t>abitual</a:t>
            </a:r>
            <a:r>
              <a:rPr lang="en-GB" sz="2000" b="1" dirty="0">
                <a:solidFill>
                  <a:srgbClr val="512275"/>
                </a:solidFill>
                <a:latin typeface="Verdana" panose="020B0604030504040204" pitchFamily="34" charset="0"/>
                <a:ea typeface="Verdana" panose="020B0604030504040204" pitchFamily="34" charset="0"/>
              </a:rPr>
              <a:t> </a:t>
            </a:r>
            <a:r>
              <a:rPr lang="en-GB" sz="2000" dirty="0">
                <a:solidFill>
                  <a:srgbClr val="512275"/>
                </a:solidFill>
                <a:latin typeface="Verdana" panose="020B0604030504040204" pitchFamily="34" charset="0"/>
                <a:ea typeface="Verdana" panose="020B0604030504040204" pitchFamily="34" charset="0"/>
              </a:rPr>
              <a:t>(a bad habit)</a:t>
            </a:r>
          </a:p>
          <a:p>
            <a:pPr marL="342900" indent="-342900">
              <a:lnSpc>
                <a:spcPct val="150000"/>
              </a:lnSpc>
              <a:buFont typeface="Arial" panose="020B0604020202020204" pitchFamily="34" charset="0"/>
              <a:buChar char="•"/>
            </a:pPr>
            <a:r>
              <a:rPr lang="en-US" sz="2000" b="1" dirty="0">
                <a:solidFill>
                  <a:srgbClr val="512275"/>
                </a:solidFill>
                <a:latin typeface="Verdana" panose="020B0604030504040204" pitchFamily="34" charset="0"/>
                <a:ea typeface="Verdana" panose="020B0604030504040204" pitchFamily="34" charset="0"/>
              </a:rPr>
              <a:t>U</a:t>
            </a:r>
            <a:r>
              <a:rPr lang="en-GB" sz="2000" b="1" dirty="0" err="1">
                <a:solidFill>
                  <a:srgbClr val="512275"/>
                </a:solidFill>
                <a:latin typeface="Verdana" panose="020B0604030504040204" pitchFamily="34" charset="0"/>
                <a:ea typeface="Verdana" panose="020B0604030504040204" pitchFamily="34" charset="0"/>
              </a:rPr>
              <a:t>nreasonable</a:t>
            </a:r>
            <a:r>
              <a:rPr lang="en-GB" sz="2000" b="1" dirty="0">
                <a:solidFill>
                  <a:srgbClr val="512275"/>
                </a:solidFill>
                <a:latin typeface="Verdana" panose="020B0604030504040204" pitchFamily="34" charset="0"/>
                <a:ea typeface="Verdana" panose="020B0604030504040204" pitchFamily="34" charset="0"/>
              </a:rPr>
              <a:t> </a:t>
            </a:r>
            <a:r>
              <a:rPr lang="en-GB" sz="2000" dirty="0">
                <a:solidFill>
                  <a:srgbClr val="512275"/>
                </a:solidFill>
                <a:latin typeface="Verdana" panose="020B0604030504040204" pitchFamily="34" charset="0"/>
                <a:ea typeface="Verdana" panose="020B0604030504040204" pitchFamily="34" charset="0"/>
              </a:rPr>
              <a:t>and </a:t>
            </a:r>
            <a:r>
              <a:rPr lang="en-GB" sz="2000" b="1" dirty="0">
                <a:solidFill>
                  <a:srgbClr val="512275"/>
                </a:solidFill>
                <a:latin typeface="Verdana" panose="020B0604030504040204" pitchFamily="34" charset="0"/>
                <a:ea typeface="Verdana" panose="020B0604030504040204" pitchFamily="34" charset="0"/>
              </a:rPr>
              <a:t>unhelpful</a:t>
            </a:r>
          </a:p>
          <a:p>
            <a:pPr marL="342900" indent="-342900">
              <a:lnSpc>
                <a:spcPct val="150000"/>
              </a:lnSpc>
              <a:buFont typeface="Arial" panose="020B0604020202020204" pitchFamily="34" charset="0"/>
              <a:buChar char="•"/>
            </a:pPr>
            <a:r>
              <a:rPr lang="en-US" sz="2000" b="1" dirty="0">
                <a:solidFill>
                  <a:srgbClr val="512275"/>
                </a:solidFill>
                <a:latin typeface="Verdana" panose="020B0604030504040204" pitchFamily="34" charset="0"/>
                <a:ea typeface="Verdana" panose="020B0604030504040204" pitchFamily="34" charset="0"/>
              </a:rPr>
              <a:t>S</a:t>
            </a:r>
            <a:r>
              <a:rPr lang="en-GB" sz="2000" b="1" dirty="0">
                <a:solidFill>
                  <a:srgbClr val="512275"/>
                </a:solidFill>
                <a:latin typeface="Verdana" panose="020B0604030504040204" pitchFamily="34" charset="0"/>
                <a:ea typeface="Verdana" panose="020B0604030504040204" pitchFamily="34" charset="0"/>
              </a:rPr>
              <a:t>elf-perpetuating </a:t>
            </a:r>
            <a:r>
              <a:rPr lang="en-GB" sz="2000" dirty="0">
                <a:solidFill>
                  <a:srgbClr val="512275"/>
                </a:solidFill>
                <a:latin typeface="Verdana" panose="020B0604030504040204" pitchFamily="34" charset="0"/>
                <a:ea typeface="Verdana" panose="020B0604030504040204" pitchFamily="34" charset="0"/>
              </a:rPr>
              <a:t>(lead to spiral of negative thoughts)</a:t>
            </a:r>
          </a:p>
          <a:p>
            <a:pPr>
              <a:lnSpc>
                <a:spcPct val="150000"/>
              </a:lnSpc>
            </a:pPr>
            <a:endParaRPr lang="en-GB" sz="2000" dirty="0">
              <a:solidFill>
                <a:srgbClr val="512275"/>
              </a:solidFill>
              <a:latin typeface="Verdana" panose="020B0604030504040204" pitchFamily="34" charset="0"/>
              <a:ea typeface="Verdana" panose="020B0604030504040204" pitchFamily="34" charset="0"/>
            </a:endParaRPr>
          </a:p>
          <a:p>
            <a:pPr>
              <a:lnSpc>
                <a:spcPct val="150000"/>
              </a:lnSpc>
            </a:pPr>
            <a:endParaRPr lang="en-US" sz="2000" dirty="0">
              <a:solidFill>
                <a:srgbClr val="512275"/>
              </a:solidFill>
              <a:latin typeface="Verdana" panose="020B0604030504040204" pitchFamily="34" charset="0"/>
              <a:ea typeface="Verdana" panose="020B0604030504040204" pitchFamily="34" charset="0"/>
            </a:endParaRPr>
          </a:p>
        </p:txBody>
      </p:sp>
      <p:sp>
        <p:nvSpPr>
          <p:cNvPr id="3" name="Rectangle 2"/>
          <p:cNvSpPr/>
          <p:nvPr/>
        </p:nvSpPr>
        <p:spPr>
          <a:xfrm>
            <a:off x="3724309" y="4769841"/>
            <a:ext cx="6096000" cy="1892826"/>
          </a:xfrm>
          <a:prstGeom prst="rect">
            <a:avLst/>
          </a:prstGeom>
        </p:spPr>
        <p:txBody>
          <a:bodyPr>
            <a:spAutoFit/>
          </a:bodyPr>
          <a:lstStyle/>
          <a:p>
            <a:pPr>
              <a:lnSpc>
                <a:spcPct val="150000"/>
              </a:lnSpc>
            </a:pPr>
            <a:r>
              <a:rPr lang="en-GB" sz="2400" dirty="0">
                <a:solidFill>
                  <a:srgbClr val="512275"/>
                </a:solidFill>
                <a:latin typeface="Verdana" panose="020B0604030504040204" pitchFamily="34" charset="0"/>
                <a:ea typeface="Verdana" panose="020B0604030504040204" pitchFamily="34" charset="0"/>
              </a:rPr>
              <a:t>Common examples in depression:</a:t>
            </a:r>
          </a:p>
          <a:p>
            <a:pPr>
              <a:lnSpc>
                <a:spcPct val="150000"/>
              </a:lnSpc>
            </a:pPr>
            <a:r>
              <a:rPr lang="en-GB" dirty="0">
                <a:solidFill>
                  <a:srgbClr val="512275"/>
                </a:solidFill>
                <a:latin typeface="Verdana" panose="020B0604030504040204" pitchFamily="34" charset="0"/>
                <a:ea typeface="Verdana" panose="020B0604030504040204" pitchFamily="34" charset="0"/>
              </a:rPr>
              <a:t>Why does this always happen to me?</a:t>
            </a:r>
          </a:p>
          <a:p>
            <a:pPr>
              <a:lnSpc>
                <a:spcPct val="150000"/>
              </a:lnSpc>
            </a:pPr>
            <a:r>
              <a:rPr lang="en-GB" dirty="0">
                <a:solidFill>
                  <a:srgbClr val="512275"/>
                </a:solidFill>
                <a:latin typeface="Verdana" panose="020B0604030504040204" pitchFamily="34" charset="0"/>
                <a:ea typeface="Verdana" panose="020B0604030504040204" pitchFamily="34" charset="0"/>
              </a:rPr>
              <a:t>I am useless.</a:t>
            </a:r>
          </a:p>
          <a:p>
            <a:pPr>
              <a:lnSpc>
                <a:spcPct val="150000"/>
              </a:lnSpc>
            </a:pPr>
            <a:r>
              <a:rPr lang="en-GB" dirty="0">
                <a:solidFill>
                  <a:srgbClr val="512275"/>
                </a:solidFill>
                <a:latin typeface="Verdana" panose="020B0604030504040204" pitchFamily="34" charset="0"/>
                <a:ea typeface="Verdana" panose="020B0604030504040204" pitchFamily="34" charset="0"/>
              </a:rPr>
              <a:t>There’s no point trying.</a:t>
            </a:r>
          </a:p>
        </p:txBody>
      </p:sp>
      <p:sp>
        <p:nvSpPr>
          <p:cNvPr id="7" name="Rectangle 6"/>
          <p:cNvSpPr/>
          <p:nvPr/>
        </p:nvSpPr>
        <p:spPr>
          <a:xfrm>
            <a:off x="8820363" y="5332770"/>
            <a:ext cx="3160294" cy="1338828"/>
          </a:xfrm>
          <a:prstGeom prst="rect">
            <a:avLst/>
          </a:prstGeom>
        </p:spPr>
        <p:txBody>
          <a:bodyPr wrap="square">
            <a:spAutoFit/>
          </a:bodyPr>
          <a:lstStyle/>
          <a:p>
            <a:pPr>
              <a:lnSpc>
                <a:spcPct val="150000"/>
              </a:lnSpc>
            </a:pPr>
            <a:r>
              <a:rPr lang="en-GB" dirty="0">
                <a:solidFill>
                  <a:srgbClr val="512275"/>
                </a:solidFill>
                <a:latin typeface="Verdana" panose="020B0604030504040204" pitchFamily="34" charset="0"/>
                <a:ea typeface="Verdana" panose="020B0604030504040204" pitchFamily="34" charset="0"/>
              </a:rPr>
              <a:t>I’m hopeless.</a:t>
            </a:r>
          </a:p>
          <a:p>
            <a:pPr>
              <a:lnSpc>
                <a:spcPct val="150000"/>
              </a:lnSpc>
            </a:pPr>
            <a:r>
              <a:rPr lang="en-GB" dirty="0">
                <a:solidFill>
                  <a:srgbClr val="512275"/>
                </a:solidFill>
                <a:latin typeface="Verdana" panose="020B0604030504040204" pitchFamily="34" charset="0"/>
                <a:ea typeface="Verdana" panose="020B0604030504040204" pitchFamily="34" charset="0"/>
              </a:rPr>
              <a:t>They think I’m an idiot.</a:t>
            </a:r>
          </a:p>
          <a:p>
            <a:pPr>
              <a:lnSpc>
                <a:spcPct val="150000"/>
              </a:lnSpc>
            </a:pPr>
            <a:r>
              <a:rPr lang="en-GB" dirty="0">
                <a:solidFill>
                  <a:srgbClr val="512275"/>
                </a:solidFill>
                <a:latin typeface="Verdana" panose="020B0604030504040204" pitchFamily="34" charset="0"/>
                <a:ea typeface="Verdana" panose="020B0604030504040204" pitchFamily="34" charset="0"/>
              </a:rPr>
              <a:t>Nobody likes me.</a:t>
            </a:r>
          </a:p>
        </p:txBody>
      </p:sp>
    </p:spTree>
    <p:extLst>
      <p:ext uri="{BB962C8B-B14F-4D97-AF65-F5344CB8AC3E}">
        <p14:creationId xmlns:p14="http://schemas.microsoft.com/office/powerpoint/2010/main" val="66092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275439" y="617911"/>
            <a:ext cx="2928771" cy="8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Thoughts</a:t>
            </a:r>
          </a:p>
        </p:txBody>
      </p:sp>
      <p:sp>
        <p:nvSpPr>
          <p:cNvPr id="3" name="Rectangle 2"/>
          <p:cNvSpPr/>
          <p:nvPr/>
        </p:nvSpPr>
        <p:spPr>
          <a:xfrm>
            <a:off x="4446743" y="768667"/>
            <a:ext cx="7255442" cy="811312"/>
          </a:xfrm>
          <a:prstGeom prst="rect">
            <a:avLst/>
          </a:prstGeom>
        </p:spPr>
        <p:txBody>
          <a:bodyPr wrap="square">
            <a:spAutoFit/>
          </a:bodyPr>
          <a:lstStyle/>
          <a:p>
            <a:pPr>
              <a:lnSpc>
                <a:spcPct val="150000"/>
              </a:lnSpc>
            </a:pPr>
            <a:r>
              <a:rPr lang="en-US" sz="3600" b="1" dirty="0">
                <a:solidFill>
                  <a:srgbClr val="512275"/>
                </a:solidFill>
                <a:latin typeface="Verdana" panose="020B0604030504040204" pitchFamily="34" charset="0"/>
                <a:ea typeface="Verdana" panose="020B0604030504040204" pitchFamily="34" charset="0"/>
              </a:rPr>
              <a:t>The courtroom technique</a:t>
            </a:r>
            <a:endParaRPr lang="en-GB" sz="3200" b="1" dirty="0">
              <a:solidFill>
                <a:schemeClr val="bg1"/>
              </a:solidFill>
              <a:latin typeface="Verdana" panose="020B0604030504040204" pitchFamily="34" charset="0"/>
              <a:ea typeface="Verdana" panose="020B0604030504040204" pitchFamily="34" charset="0"/>
            </a:endParaRPr>
          </a:p>
        </p:txBody>
      </p:sp>
      <p:pic>
        <p:nvPicPr>
          <p:cNvPr id="7" name="image45.png">
            <a:extLst>
              <a:ext uri="{FF2B5EF4-FFF2-40B4-BE49-F238E27FC236}">
                <a16:creationId xmlns:a16="http://schemas.microsoft.com/office/drawing/2014/main" id="{1B24DFCA-9F1B-4B76-9AF6-92C1D65B8288}"/>
              </a:ext>
            </a:extLst>
          </p:cNvPr>
          <p:cNvPicPr/>
          <p:nvPr/>
        </p:nvPicPr>
        <p:blipFill>
          <a:blip r:embed="rId2" cstate="print"/>
          <a:stretch>
            <a:fillRect/>
          </a:stretch>
        </p:blipFill>
        <p:spPr>
          <a:xfrm>
            <a:off x="996239" y="3104707"/>
            <a:ext cx="1619370" cy="3025863"/>
          </a:xfrm>
          <a:prstGeom prst="rect">
            <a:avLst/>
          </a:prstGeom>
        </p:spPr>
      </p:pic>
      <p:graphicFrame>
        <p:nvGraphicFramePr>
          <p:cNvPr id="8" name="Content Placeholder 3">
            <a:extLst>
              <a:ext uri="{FF2B5EF4-FFF2-40B4-BE49-F238E27FC236}">
                <a16:creationId xmlns:a16="http://schemas.microsoft.com/office/drawing/2014/main" id="{4C31BDF5-DEE5-4345-9455-5439407896AE}"/>
              </a:ext>
            </a:extLst>
          </p:cNvPr>
          <p:cNvGraphicFramePr>
            <a:graphicFrameLocks noGrp="1"/>
          </p:cNvGraphicFramePr>
          <p:nvPr>
            <p:ph idx="1"/>
          </p:nvPr>
        </p:nvGraphicFramePr>
        <p:xfrm>
          <a:off x="3785189" y="2229044"/>
          <a:ext cx="8176250" cy="3068445"/>
        </p:xfrm>
        <a:graphic>
          <a:graphicData uri="http://schemas.openxmlformats.org/drawingml/2006/table">
            <a:tbl>
              <a:tblPr firstRow="1" bandRow="1">
                <a:tableStyleId>{5C22544A-7EE6-4342-B048-85BDC9FD1C3A}</a:tableStyleId>
              </a:tblPr>
              <a:tblGrid>
                <a:gridCol w="4088125">
                  <a:extLst>
                    <a:ext uri="{9D8B030D-6E8A-4147-A177-3AD203B41FA5}">
                      <a16:colId xmlns:a16="http://schemas.microsoft.com/office/drawing/2014/main" val="448015325"/>
                    </a:ext>
                  </a:extLst>
                </a:gridCol>
                <a:gridCol w="4088125">
                  <a:extLst>
                    <a:ext uri="{9D8B030D-6E8A-4147-A177-3AD203B41FA5}">
                      <a16:colId xmlns:a16="http://schemas.microsoft.com/office/drawing/2014/main" val="20001"/>
                    </a:ext>
                  </a:extLst>
                </a:gridCol>
              </a:tblGrid>
              <a:tr h="456299">
                <a:tc>
                  <a:txBody>
                    <a:bodyPr/>
                    <a:lstStyle/>
                    <a:p>
                      <a:pPr>
                        <a:lnSpc>
                          <a:spcPct val="100000"/>
                        </a:lnSpc>
                      </a:pPr>
                      <a:r>
                        <a:rPr lang="en-US" sz="2000" dirty="0">
                          <a:latin typeface="Verdana" panose="020B0604030504040204" pitchFamily="34" charset="0"/>
                          <a:ea typeface="Verdana" panose="020B0604030504040204" pitchFamily="34" charset="0"/>
                        </a:rPr>
                        <a:t>Prosecution (evidence for)</a:t>
                      </a:r>
                      <a:endParaRPr lang="en-GB" sz="2000" dirty="0">
                        <a:latin typeface="Verdana" panose="020B0604030504040204" pitchFamily="34" charset="0"/>
                        <a:ea typeface="Verdana" panose="020B0604030504040204" pitchFamily="34" charset="0"/>
                      </a:endParaRPr>
                    </a:p>
                  </a:txBody>
                  <a:tcPr>
                    <a:solidFill>
                      <a:srgbClr val="512275"/>
                    </a:solidFill>
                  </a:tcPr>
                </a:tc>
                <a:tc>
                  <a:txBody>
                    <a:bodyPr/>
                    <a:lstStyle/>
                    <a:p>
                      <a:pPr>
                        <a:lnSpc>
                          <a:spcPct val="100000"/>
                        </a:lnSpc>
                      </a:pPr>
                      <a:r>
                        <a:rPr lang="en-US" sz="2000" dirty="0">
                          <a:latin typeface="Verdana" panose="020B0604030504040204" pitchFamily="34" charset="0"/>
                          <a:ea typeface="Verdana" panose="020B0604030504040204" pitchFamily="34" charset="0"/>
                        </a:rPr>
                        <a:t>Defense (evidence against)</a:t>
                      </a:r>
                      <a:endParaRPr lang="en-GB" sz="2000" dirty="0">
                        <a:latin typeface="Verdana" panose="020B0604030504040204" pitchFamily="34" charset="0"/>
                        <a:ea typeface="Verdana" panose="020B0604030504040204" pitchFamily="34" charset="0"/>
                      </a:endParaRPr>
                    </a:p>
                  </a:txBody>
                  <a:tcPr>
                    <a:solidFill>
                      <a:srgbClr val="512275"/>
                    </a:solidFill>
                  </a:tcPr>
                </a:tc>
                <a:extLst>
                  <a:ext uri="{0D108BD9-81ED-4DB2-BD59-A6C34878D82A}">
                    <a16:rowId xmlns:a16="http://schemas.microsoft.com/office/drawing/2014/main" val="2890692505"/>
                  </a:ext>
                </a:extLst>
              </a:tr>
              <a:tr h="640241">
                <a:tc>
                  <a:txBody>
                    <a:bodyPr/>
                    <a:lstStyle/>
                    <a:p>
                      <a:pPr>
                        <a:lnSpc>
                          <a:spcPct val="100000"/>
                        </a:lnSpc>
                      </a:pP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a:lnSpc>
                          <a:spcPct val="100000"/>
                        </a:lnSpc>
                      </a:pPr>
                      <a:endParaRPr lang="en-GB" sz="200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061912599"/>
                  </a:ext>
                </a:extLst>
              </a:tr>
              <a:tr h="789135">
                <a:tc>
                  <a:txBody>
                    <a:bodyPr/>
                    <a:lstStyle/>
                    <a:p>
                      <a:pPr>
                        <a:lnSpc>
                          <a:spcPct val="100000"/>
                        </a:lnSpc>
                      </a:pP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a:lnSpc>
                          <a:spcPct val="100000"/>
                        </a:lnSpc>
                      </a:pPr>
                      <a:endParaRPr lang="en-GB" sz="200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571771904"/>
                  </a:ext>
                </a:extLst>
              </a:tr>
              <a:tr h="9380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baseline="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518892634"/>
                  </a:ext>
                </a:extLst>
              </a:tr>
            </a:tbl>
          </a:graphicData>
        </a:graphic>
      </p:graphicFrame>
    </p:spTree>
    <p:extLst>
      <p:ext uri="{BB962C8B-B14F-4D97-AF65-F5344CB8AC3E}">
        <p14:creationId xmlns:p14="http://schemas.microsoft.com/office/powerpoint/2010/main" val="1186312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275439" y="617911"/>
            <a:ext cx="2928771" cy="8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Thoughts</a:t>
            </a:r>
          </a:p>
        </p:txBody>
      </p:sp>
      <p:sp>
        <p:nvSpPr>
          <p:cNvPr id="3" name="Rectangle 2"/>
          <p:cNvSpPr/>
          <p:nvPr/>
        </p:nvSpPr>
        <p:spPr>
          <a:xfrm>
            <a:off x="4446743" y="393531"/>
            <a:ext cx="7255442" cy="1784399"/>
          </a:xfrm>
          <a:prstGeom prst="rect">
            <a:avLst/>
          </a:prstGeom>
        </p:spPr>
        <p:txBody>
          <a:bodyPr wrap="square">
            <a:spAutoFit/>
          </a:bodyPr>
          <a:lstStyle/>
          <a:p>
            <a:pPr>
              <a:lnSpc>
                <a:spcPct val="150000"/>
              </a:lnSpc>
            </a:pPr>
            <a:r>
              <a:rPr lang="en-US" sz="3600" b="1" dirty="0">
                <a:solidFill>
                  <a:srgbClr val="512275"/>
                </a:solidFill>
                <a:latin typeface="Verdana" panose="020B0604030504040204" pitchFamily="34" charset="0"/>
                <a:ea typeface="Verdana" panose="020B0604030504040204" pitchFamily="34" charset="0"/>
              </a:rPr>
              <a:t>The courtroom technique</a:t>
            </a:r>
          </a:p>
          <a:p>
            <a:pPr>
              <a:lnSpc>
                <a:spcPct val="150000"/>
              </a:lnSpc>
            </a:pPr>
            <a:r>
              <a:rPr lang="en-US" sz="2000" dirty="0">
                <a:solidFill>
                  <a:srgbClr val="512275"/>
                </a:solidFill>
                <a:latin typeface="Verdana" panose="020B0604030504040204" pitchFamily="34" charset="0"/>
                <a:ea typeface="Verdana" panose="020B0604030504040204" pitchFamily="34" charset="0"/>
              </a:rPr>
              <a:t>Thought to be tested: ‘My family would be better off without me’</a:t>
            </a:r>
            <a:endParaRPr lang="en-GB" sz="3200" dirty="0">
              <a:solidFill>
                <a:schemeClr val="bg1"/>
              </a:solidFill>
              <a:latin typeface="Verdana" panose="020B0604030504040204" pitchFamily="34" charset="0"/>
              <a:ea typeface="Verdana" panose="020B0604030504040204" pitchFamily="34" charset="0"/>
            </a:endParaRPr>
          </a:p>
        </p:txBody>
      </p:sp>
      <p:pic>
        <p:nvPicPr>
          <p:cNvPr id="7" name="image45.png">
            <a:extLst>
              <a:ext uri="{FF2B5EF4-FFF2-40B4-BE49-F238E27FC236}">
                <a16:creationId xmlns:a16="http://schemas.microsoft.com/office/drawing/2014/main" id="{1B24DFCA-9F1B-4B76-9AF6-92C1D65B8288}"/>
              </a:ext>
            </a:extLst>
          </p:cNvPr>
          <p:cNvPicPr/>
          <p:nvPr/>
        </p:nvPicPr>
        <p:blipFill>
          <a:blip r:embed="rId2" cstate="print"/>
          <a:stretch>
            <a:fillRect/>
          </a:stretch>
        </p:blipFill>
        <p:spPr>
          <a:xfrm>
            <a:off x="996239" y="3104707"/>
            <a:ext cx="1619370" cy="3025863"/>
          </a:xfrm>
          <a:prstGeom prst="rect">
            <a:avLst/>
          </a:prstGeom>
        </p:spPr>
      </p:pic>
      <p:graphicFrame>
        <p:nvGraphicFramePr>
          <p:cNvPr id="8" name="Content Placeholder 3">
            <a:extLst>
              <a:ext uri="{FF2B5EF4-FFF2-40B4-BE49-F238E27FC236}">
                <a16:creationId xmlns:a16="http://schemas.microsoft.com/office/drawing/2014/main" id="{4C31BDF5-DEE5-4345-9455-5439407896AE}"/>
              </a:ext>
            </a:extLst>
          </p:cNvPr>
          <p:cNvGraphicFramePr>
            <a:graphicFrameLocks noGrp="1"/>
          </p:cNvGraphicFramePr>
          <p:nvPr>
            <p:ph idx="1"/>
            <p:extLst>
              <p:ext uri="{D42A27DB-BD31-4B8C-83A1-F6EECF244321}">
                <p14:modId xmlns:p14="http://schemas.microsoft.com/office/powerpoint/2010/main" val="3253603547"/>
              </p:ext>
            </p:extLst>
          </p:nvPr>
        </p:nvGraphicFramePr>
        <p:xfrm>
          <a:off x="3785189" y="2329220"/>
          <a:ext cx="8176250" cy="3434044"/>
        </p:xfrm>
        <a:graphic>
          <a:graphicData uri="http://schemas.openxmlformats.org/drawingml/2006/table">
            <a:tbl>
              <a:tblPr firstRow="1" bandRow="1">
                <a:tableStyleId>{5C22544A-7EE6-4342-B048-85BDC9FD1C3A}</a:tableStyleId>
              </a:tblPr>
              <a:tblGrid>
                <a:gridCol w="4088125">
                  <a:extLst>
                    <a:ext uri="{9D8B030D-6E8A-4147-A177-3AD203B41FA5}">
                      <a16:colId xmlns:a16="http://schemas.microsoft.com/office/drawing/2014/main" val="448015325"/>
                    </a:ext>
                  </a:extLst>
                </a:gridCol>
                <a:gridCol w="4088125">
                  <a:extLst>
                    <a:ext uri="{9D8B030D-6E8A-4147-A177-3AD203B41FA5}">
                      <a16:colId xmlns:a16="http://schemas.microsoft.com/office/drawing/2014/main" val="20001"/>
                    </a:ext>
                  </a:extLst>
                </a:gridCol>
              </a:tblGrid>
              <a:tr h="456299">
                <a:tc>
                  <a:txBody>
                    <a:bodyPr/>
                    <a:lstStyle/>
                    <a:p>
                      <a:pPr>
                        <a:lnSpc>
                          <a:spcPct val="100000"/>
                        </a:lnSpc>
                      </a:pPr>
                      <a:r>
                        <a:rPr lang="en-US" sz="2000" dirty="0">
                          <a:latin typeface="Verdana" panose="020B0604030504040204" pitchFamily="34" charset="0"/>
                          <a:ea typeface="Verdana" panose="020B0604030504040204" pitchFamily="34" charset="0"/>
                        </a:rPr>
                        <a:t>Prosecution (evidence for)</a:t>
                      </a:r>
                      <a:endParaRPr lang="en-GB" sz="2000" dirty="0">
                        <a:latin typeface="Verdana" panose="020B0604030504040204" pitchFamily="34" charset="0"/>
                        <a:ea typeface="Verdana" panose="020B0604030504040204" pitchFamily="34" charset="0"/>
                      </a:endParaRPr>
                    </a:p>
                  </a:txBody>
                  <a:tcPr>
                    <a:solidFill>
                      <a:srgbClr val="512275"/>
                    </a:solidFill>
                  </a:tcPr>
                </a:tc>
                <a:tc>
                  <a:txBody>
                    <a:bodyPr/>
                    <a:lstStyle/>
                    <a:p>
                      <a:pPr>
                        <a:lnSpc>
                          <a:spcPct val="100000"/>
                        </a:lnSpc>
                      </a:pPr>
                      <a:r>
                        <a:rPr lang="en-US" sz="2000" dirty="0">
                          <a:latin typeface="Verdana" panose="020B0604030504040204" pitchFamily="34" charset="0"/>
                          <a:ea typeface="Verdana" panose="020B0604030504040204" pitchFamily="34" charset="0"/>
                        </a:rPr>
                        <a:t>Defense (evidence against)</a:t>
                      </a:r>
                      <a:endParaRPr lang="en-GB" sz="2000" dirty="0">
                        <a:latin typeface="Verdana" panose="020B0604030504040204" pitchFamily="34" charset="0"/>
                        <a:ea typeface="Verdana" panose="020B0604030504040204" pitchFamily="34" charset="0"/>
                      </a:endParaRPr>
                    </a:p>
                  </a:txBody>
                  <a:tcPr>
                    <a:solidFill>
                      <a:srgbClr val="512275"/>
                    </a:solidFill>
                  </a:tcPr>
                </a:tc>
                <a:extLst>
                  <a:ext uri="{0D108BD9-81ED-4DB2-BD59-A6C34878D82A}">
                    <a16:rowId xmlns:a16="http://schemas.microsoft.com/office/drawing/2014/main" val="2890692505"/>
                  </a:ext>
                </a:extLst>
              </a:tr>
              <a:tr h="760502">
                <a:tc>
                  <a:txBody>
                    <a:bodyPr/>
                    <a:lstStyle/>
                    <a:p>
                      <a:pPr>
                        <a:lnSpc>
                          <a:spcPct val="100000"/>
                        </a:lnSpc>
                      </a:pPr>
                      <a:r>
                        <a:rPr lang="en-US" sz="2000" dirty="0">
                          <a:solidFill>
                            <a:srgbClr val="512275"/>
                          </a:solidFill>
                          <a:latin typeface="Verdana" panose="020B0604030504040204" pitchFamily="34" charset="0"/>
                          <a:ea typeface="Verdana" panose="020B0604030504040204" pitchFamily="34" charset="0"/>
                        </a:rPr>
                        <a:t>Sometimes I can’t give my kids as much attention as I’d like</a:t>
                      </a: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a:lnSpc>
                          <a:spcPct val="100000"/>
                        </a:lnSpc>
                      </a:pPr>
                      <a:r>
                        <a:rPr lang="en-US" sz="2000" dirty="0">
                          <a:solidFill>
                            <a:srgbClr val="512275"/>
                          </a:solidFill>
                          <a:latin typeface="Verdana" panose="020B0604030504040204" pitchFamily="34" charset="0"/>
                          <a:ea typeface="Verdana" panose="020B0604030504040204" pitchFamily="34" charset="0"/>
                        </a:rPr>
                        <a:t>We enjoy time together at weekends</a:t>
                      </a:r>
                      <a:endParaRPr lang="en-GB" sz="200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061912599"/>
                  </a:ext>
                </a:extLst>
              </a:tr>
              <a:tr h="789135">
                <a:tc>
                  <a:txBody>
                    <a:bodyPr/>
                    <a:lstStyle/>
                    <a:p>
                      <a:pPr>
                        <a:lnSpc>
                          <a:spcPct val="100000"/>
                        </a:lnSpc>
                      </a:pP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a:lnSpc>
                          <a:spcPct val="100000"/>
                        </a:lnSpc>
                      </a:pPr>
                      <a:r>
                        <a:rPr lang="en-US" sz="2000" dirty="0">
                          <a:solidFill>
                            <a:srgbClr val="512275"/>
                          </a:solidFill>
                          <a:latin typeface="Verdana" panose="020B0604030504040204" pitchFamily="34" charset="0"/>
                          <a:ea typeface="Verdana" panose="020B0604030504040204" pitchFamily="34" charset="0"/>
                        </a:rPr>
                        <a:t>Kids are excited when I pick them up from school</a:t>
                      </a:r>
                      <a:endParaRPr lang="en-GB" sz="200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571771904"/>
                  </a:ext>
                </a:extLst>
              </a:tr>
              <a:tr h="9380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dirty="0">
                          <a:solidFill>
                            <a:srgbClr val="512275"/>
                          </a:solidFill>
                          <a:latin typeface="Verdana" panose="020B0604030504040204" pitchFamily="34" charset="0"/>
                          <a:ea typeface="Verdana" panose="020B0604030504040204" pitchFamily="34" charset="0"/>
                        </a:rPr>
                        <a:t>My children say they want to see me more often</a:t>
                      </a:r>
                      <a:endParaRPr lang="en-GB" sz="2000" baseline="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518892634"/>
                  </a:ext>
                </a:extLst>
              </a:tr>
            </a:tbl>
          </a:graphicData>
        </a:graphic>
      </p:graphicFrame>
    </p:spTree>
    <p:extLst>
      <p:ext uri="{BB962C8B-B14F-4D97-AF65-F5344CB8AC3E}">
        <p14:creationId xmlns:p14="http://schemas.microsoft.com/office/powerpoint/2010/main" val="4221088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275439" y="617911"/>
            <a:ext cx="2928771" cy="8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Thoughts</a:t>
            </a:r>
          </a:p>
        </p:txBody>
      </p:sp>
      <p:sp>
        <p:nvSpPr>
          <p:cNvPr id="3" name="Rectangle 2"/>
          <p:cNvSpPr/>
          <p:nvPr/>
        </p:nvSpPr>
        <p:spPr>
          <a:xfrm>
            <a:off x="4446743" y="768667"/>
            <a:ext cx="7255442" cy="4524315"/>
          </a:xfrm>
          <a:prstGeom prst="rect">
            <a:avLst/>
          </a:prstGeom>
        </p:spPr>
        <p:txBody>
          <a:bodyPr wrap="square">
            <a:spAutoFit/>
          </a:bodyPr>
          <a:lstStyle/>
          <a:p>
            <a:pPr>
              <a:lnSpc>
                <a:spcPct val="150000"/>
              </a:lnSpc>
            </a:pPr>
            <a:r>
              <a:rPr lang="en-US" sz="3200" b="1" dirty="0">
                <a:solidFill>
                  <a:srgbClr val="512275"/>
                </a:solidFill>
                <a:latin typeface="Verdana" panose="020B0604030504040204" pitchFamily="34" charset="0"/>
                <a:ea typeface="Verdana" panose="020B0604030504040204" pitchFamily="34" charset="0"/>
              </a:rPr>
              <a:t>Thought diaries</a:t>
            </a:r>
          </a:p>
          <a:p>
            <a:pPr>
              <a:lnSpc>
                <a:spcPct val="150000"/>
              </a:lnSpc>
            </a:pPr>
            <a:endParaRPr lang="en-US" sz="1600" dirty="0">
              <a:solidFill>
                <a:srgbClr val="512275"/>
              </a:solidFill>
              <a:latin typeface="Verdana" panose="020B0604030504040204" pitchFamily="34" charset="0"/>
              <a:ea typeface="Verdana" panose="020B0604030504040204" pitchFamily="34" charset="0"/>
            </a:endParaRPr>
          </a:p>
          <a:p>
            <a:pPr>
              <a:lnSpc>
                <a:spcPct val="150000"/>
              </a:lnSpc>
            </a:pPr>
            <a:r>
              <a:rPr lang="en-US" sz="2400" dirty="0">
                <a:solidFill>
                  <a:srgbClr val="512275"/>
                </a:solidFill>
                <a:latin typeface="Verdana" panose="020B0604030504040204" pitchFamily="34" charset="0"/>
                <a:ea typeface="Verdana" panose="020B0604030504040204" pitchFamily="34" charset="0"/>
              </a:rPr>
              <a:t>Thought diaries are more detailed, but they use the same principles as the courtroom technique.</a:t>
            </a:r>
          </a:p>
          <a:p>
            <a:pPr>
              <a:lnSpc>
                <a:spcPct val="150000"/>
              </a:lnSpc>
            </a:pPr>
            <a:endParaRPr lang="en-US" sz="2400" dirty="0">
              <a:solidFill>
                <a:srgbClr val="512275"/>
              </a:solidFill>
              <a:latin typeface="Verdana" panose="020B0604030504040204" pitchFamily="34" charset="0"/>
              <a:ea typeface="Verdana" panose="020B0604030504040204" pitchFamily="34" charset="0"/>
            </a:endParaRPr>
          </a:p>
          <a:p>
            <a:pPr>
              <a:lnSpc>
                <a:spcPct val="150000"/>
              </a:lnSpc>
            </a:pPr>
            <a:r>
              <a:rPr lang="en-US" sz="2400" dirty="0">
                <a:solidFill>
                  <a:srgbClr val="512275"/>
                </a:solidFill>
                <a:latin typeface="Verdana" panose="020B0604030504040204" pitchFamily="34" charset="0"/>
                <a:ea typeface="Verdana" panose="020B0604030504040204" pitchFamily="34" charset="0"/>
              </a:rPr>
              <a:t>The next slide shows how they are structured. </a:t>
            </a:r>
            <a:endParaRPr lang="en-GB" sz="24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67212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0267"/>
          <a:stretch/>
        </p:blipFill>
        <p:spPr>
          <a:xfrm>
            <a:off x="4914097" y="4275482"/>
            <a:ext cx="6331319" cy="2542848"/>
          </a:xfrm>
          <a:prstGeom prst="rect">
            <a:avLst/>
          </a:prstGeom>
        </p:spPr>
      </p:pic>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30442" y="637309"/>
            <a:ext cx="3022127"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019928" y="1046392"/>
            <a:ext cx="2827579" cy="181194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600" dirty="0">
                <a:solidFill>
                  <a:srgbClr val="512275"/>
                </a:solidFill>
                <a:latin typeface="Segoe Print" charset="0"/>
                <a:ea typeface="Segoe Print" charset="0"/>
                <a:cs typeface="Segoe Print" charset="0"/>
              </a:rPr>
              <a:t>Functions of depression</a:t>
            </a:r>
          </a:p>
        </p:txBody>
      </p:sp>
      <p:sp>
        <p:nvSpPr>
          <p:cNvPr id="8" name="Content Placeholder 2"/>
          <p:cNvSpPr>
            <a:spLocks noGrp="1"/>
          </p:cNvSpPr>
          <p:nvPr>
            <p:ph idx="1"/>
          </p:nvPr>
        </p:nvSpPr>
        <p:spPr>
          <a:xfrm>
            <a:off x="4195010" y="322634"/>
            <a:ext cx="7459961" cy="3291423"/>
          </a:xfrm>
        </p:spPr>
        <p:txBody>
          <a:bodyPr>
            <a:noAutofit/>
          </a:bodyPr>
          <a:lstStyle/>
          <a:p>
            <a:pPr>
              <a:lnSpc>
                <a:spcPct val="170000"/>
              </a:lnSpc>
            </a:pPr>
            <a:r>
              <a:rPr lang="en-GB" sz="1600" dirty="0">
                <a:solidFill>
                  <a:srgbClr val="512275"/>
                </a:solidFill>
                <a:latin typeface="Verdana" panose="020B0604030504040204" pitchFamily="34" charset="0"/>
                <a:ea typeface="Verdana" panose="020B0604030504040204" pitchFamily="34" charset="0"/>
              </a:rPr>
              <a:t>Depression lies on the continuum with sadness or low mood.</a:t>
            </a:r>
          </a:p>
          <a:p>
            <a:pPr>
              <a:lnSpc>
                <a:spcPct val="170000"/>
              </a:lnSpc>
            </a:pPr>
            <a:r>
              <a:rPr lang="en-GB" sz="1600" dirty="0">
                <a:solidFill>
                  <a:srgbClr val="512275"/>
                </a:solidFill>
                <a:latin typeface="Verdana" panose="020B0604030504040204" pitchFamily="34" charset="0"/>
                <a:ea typeface="Verdana" panose="020B0604030504040204" pitchFamily="34" charset="0"/>
              </a:rPr>
              <a:t>Whilst depression is often unhelpful, sadness and low mood have </a:t>
            </a:r>
            <a:r>
              <a:rPr lang="en-GB" sz="1600" b="1" dirty="0">
                <a:solidFill>
                  <a:srgbClr val="512275"/>
                </a:solidFill>
                <a:latin typeface="Verdana" panose="020B0604030504040204" pitchFamily="34" charset="0"/>
                <a:ea typeface="Verdana" panose="020B0604030504040204" pitchFamily="34" charset="0"/>
              </a:rPr>
              <a:t>protective functions</a:t>
            </a:r>
            <a:r>
              <a:rPr lang="en-GB" sz="1600" dirty="0">
                <a:solidFill>
                  <a:srgbClr val="512275"/>
                </a:solidFill>
                <a:latin typeface="Verdana" panose="020B0604030504040204" pitchFamily="34" charset="0"/>
                <a:ea typeface="Verdana" panose="020B0604030504040204" pitchFamily="34" charset="0"/>
              </a:rPr>
              <a:t>.</a:t>
            </a:r>
          </a:p>
          <a:p>
            <a:pPr>
              <a:lnSpc>
                <a:spcPct val="170000"/>
              </a:lnSpc>
            </a:pPr>
            <a:r>
              <a:rPr lang="en-GB" sz="1600" dirty="0">
                <a:solidFill>
                  <a:srgbClr val="512275"/>
                </a:solidFill>
                <a:latin typeface="Verdana" panose="020B0604030504040204" pitchFamily="34" charset="0"/>
                <a:ea typeface="Verdana" panose="020B0604030504040204" pitchFamily="34" charset="0"/>
              </a:rPr>
              <a:t>Depression is about </a:t>
            </a:r>
            <a:r>
              <a:rPr lang="en-GB" sz="1600" b="1" dirty="0">
                <a:solidFill>
                  <a:schemeClr val="accent6">
                    <a:lumMod val="75000"/>
                  </a:schemeClr>
                </a:solidFill>
                <a:latin typeface="Verdana" panose="020B0604030504040204" pitchFamily="34" charset="0"/>
                <a:ea typeface="Verdana" panose="020B0604030504040204" pitchFamily="34" charset="0"/>
              </a:rPr>
              <a:t>toning down positive emotions </a:t>
            </a:r>
            <a:r>
              <a:rPr lang="en-GB" sz="1600" dirty="0">
                <a:solidFill>
                  <a:srgbClr val="512275"/>
                </a:solidFill>
                <a:latin typeface="Verdana" panose="020B0604030504040204" pitchFamily="34" charset="0"/>
                <a:ea typeface="Verdana" panose="020B0604030504040204" pitchFamily="34" charset="0"/>
              </a:rPr>
              <a:t>and </a:t>
            </a:r>
            <a:r>
              <a:rPr lang="en-GB" sz="1600" b="1" dirty="0">
                <a:solidFill>
                  <a:srgbClr val="FF0000"/>
                </a:solidFill>
                <a:latin typeface="Verdana" panose="020B0604030504040204" pitchFamily="34" charset="0"/>
                <a:ea typeface="Verdana" panose="020B0604030504040204" pitchFamily="34" charset="0"/>
              </a:rPr>
              <a:t>toning up threat-focussed emotions</a:t>
            </a:r>
            <a:r>
              <a:rPr lang="en-GB" sz="1600" dirty="0">
                <a:solidFill>
                  <a:srgbClr val="512275"/>
                </a:solidFill>
                <a:latin typeface="Verdana" panose="020B0604030504040204" pitchFamily="34" charset="0"/>
                <a:ea typeface="Verdana" panose="020B0604030504040204" pitchFamily="34" charset="0"/>
              </a:rPr>
              <a:t>.</a:t>
            </a:r>
          </a:p>
          <a:p>
            <a:pPr>
              <a:lnSpc>
                <a:spcPct val="170000"/>
              </a:lnSpc>
            </a:pPr>
            <a:r>
              <a:rPr lang="en-GB" sz="1600" dirty="0">
                <a:solidFill>
                  <a:srgbClr val="512275"/>
                </a:solidFill>
                <a:latin typeface="Verdana" panose="020B0604030504040204" pitchFamily="34" charset="0"/>
                <a:ea typeface="Verdana" panose="020B0604030504040204" pitchFamily="34" charset="0"/>
              </a:rPr>
              <a:t>Sometimes we need to recognise that our goals and aspirations are unattainable or that our expectations are too high.</a:t>
            </a:r>
            <a:r>
              <a:rPr lang="en-GB" sz="1600" b="1" dirty="0">
                <a:solidFill>
                  <a:srgbClr val="512275"/>
                </a:solidFill>
                <a:latin typeface="Verdana" panose="020B0604030504040204" pitchFamily="34" charset="0"/>
                <a:ea typeface="Verdana" panose="020B0604030504040204" pitchFamily="34" charset="0"/>
              </a:rPr>
              <a:t> Sadness then allows us to abandon unrealistic goals.</a:t>
            </a:r>
          </a:p>
          <a:p>
            <a:pPr>
              <a:lnSpc>
                <a:spcPct val="170000"/>
              </a:lnSpc>
            </a:pPr>
            <a:endParaRPr lang="en-GB" sz="1600" dirty="0">
              <a:solidFill>
                <a:srgbClr val="512275"/>
              </a:solidFill>
              <a:latin typeface="Verdana" panose="020B0604030504040204" pitchFamily="34" charset="0"/>
              <a:ea typeface="Verdana" panose="020B0604030504040204" pitchFamily="34" charset="0"/>
            </a:endParaRPr>
          </a:p>
          <a:p>
            <a:endParaRPr lang="en-GB" sz="1600" dirty="0">
              <a:solidFill>
                <a:srgbClr val="512275"/>
              </a:solidFill>
            </a:endParaRPr>
          </a:p>
        </p:txBody>
      </p:sp>
    </p:spTree>
    <p:extLst>
      <p:ext uri="{BB962C8B-B14F-4D97-AF65-F5344CB8AC3E}">
        <p14:creationId xmlns:p14="http://schemas.microsoft.com/office/powerpoint/2010/main" val="847874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graphicFrame>
        <p:nvGraphicFramePr>
          <p:cNvPr id="4" name="Content Placeholder 3"/>
          <p:cNvGraphicFramePr>
            <a:graphicFrameLocks noGrp="1"/>
          </p:cNvGraphicFramePr>
          <p:nvPr>
            <p:ph idx="1"/>
          </p:nvPr>
        </p:nvGraphicFramePr>
        <p:xfrm>
          <a:off x="330989" y="1643596"/>
          <a:ext cx="11447723" cy="4927685"/>
        </p:xfrm>
        <a:graphic>
          <a:graphicData uri="http://schemas.openxmlformats.org/drawingml/2006/table">
            <a:tbl>
              <a:tblPr firstRow="1" bandRow="1">
                <a:tableStyleId>{3B4B98B0-60AC-42C2-AFA5-B58CD77FA1E5}</a:tableStyleId>
              </a:tblPr>
              <a:tblGrid>
                <a:gridCol w="11447723">
                  <a:extLst>
                    <a:ext uri="{9D8B030D-6E8A-4147-A177-3AD203B41FA5}">
                      <a16:colId xmlns:a16="http://schemas.microsoft.com/office/drawing/2014/main" val="3713640427"/>
                    </a:ext>
                  </a:extLst>
                </a:gridCol>
              </a:tblGrid>
              <a:tr h="479673">
                <a:tc>
                  <a:txBody>
                    <a:bodyPr/>
                    <a:lstStyle/>
                    <a:p>
                      <a:pPr algn="l"/>
                      <a:r>
                        <a:rPr lang="en-GB" sz="2000" dirty="0">
                          <a:solidFill>
                            <a:srgbClr val="512275"/>
                          </a:solidFill>
                          <a:latin typeface="Verdana" panose="020B0604030504040204" pitchFamily="34" charset="0"/>
                          <a:ea typeface="Verdana" panose="020B0604030504040204" pitchFamily="34" charset="0"/>
                        </a:rPr>
                        <a:t>1. Triggers:</a:t>
                      </a:r>
                      <a:r>
                        <a:rPr lang="en-GB" sz="2000" baseline="0" dirty="0">
                          <a:solidFill>
                            <a:srgbClr val="512275"/>
                          </a:solidFill>
                          <a:latin typeface="Verdana" panose="020B0604030504040204" pitchFamily="34" charset="0"/>
                          <a:ea typeface="Verdana" panose="020B0604030504040204" pitchFamily="34" charset="0"/>
                        </a:rPr>
                        <a:t> </a:t>
                      </a:r>
                      <a:r>
                        <a:rPr lang="en-GB" sz="2000" b="0" baseline="0" dirty="0">
                          <a:solidFill>
                            <a:srgbClr val="512275"/>
                          </a:solidFill>
                          <a:latin typeface="Verdana" panose="020B0604030504040204" pitchFamily="34" charset="0"/>
                          <a:ea typeface="Verdana" panose="020B0604030504040204" pitchFamily="34" charset="0"/>
                        </a:rPr>
                        <a:t>The situation you are in</a:t>
                      </a:r>
                      <a:endParaRPr lang="en-GB" sz="2000" dirty="0">
                        <a:solidFill>
                          <a:srgbClr val="512275"/>
                        </a:solidFill>
                        <a:latin typeface="Verdana" panose="020B0604030504040204" pitchFamily="34" charset="0"/>
                        <a:ea typeface="Verdana" panose="020B0604030504040204" pitchFamily="34" charset="0"/>
                      </a:endParaRPr>
                    </a:p>
                  </a:txBody>
                  <a:tcPr anchor="ctr">
                    <a:lnB w="12700" cap="flat" cmpd="sng" algn="ctr">
                      <a:solidFill>
                        <a:srgbClr val="51227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36684813"/>
                  </a:ext>
                </a:extLst>
              </a:tr>
              <a:tr h="6044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rgbClr val="512275"/>
                          </a:solidFill>
                          <a:latin typeface="Verdana" panose="020B0604030504040204" pitchFamily="34" charset="0"/>
                          <a:ea typeface="Verdana" panose="020B0604030504040204" pitchFamily="34" charset="0"/>
                          <a:cs typeface="+mn-cs"/>
                        </a:rPr>
                        <a:t>2. Feelings: </a:t>
                      </a:r>
                      <a:r>
                        <a:rPr lang="en-GB" sz="2000" b="0" kern="1200" dirty="0">
                          <a:solidFill>
                            <a:srgbClr val="512275"/>
                          </a:solidFill>
                          <a:latin typeface="Verdana" panose="020B0604030504040204" pitchFamily="34" charset="0"/>
                          <a:ea typeface="Verdana" panose="020B0604030504040204" pitchFamily="34" charset="0"/>
                          <a:cs typeface="+mn-cs"/>
                        </a:rPr>
                        <a:t>Rate how distressing each of these feelings were on a scale of 0-100%</a:t>
                      </a: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extLst>
                  <a:ext uri="{0D108BD9-81ED-4DB2-BD59-A6C34878D82A}">
                    <a16:rowId xmlns:a16="http://schemas.microsoft.com/office/drawing/2014/main" val="1533328656"/>
                  </a:ext>
                </a:extLst>
              </a:tr>
              <a:tr h="8524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dirty="0">
                          <a:solidFill>
                            <a:srgbClr val="512275"/>
                          </a:solidFill>
                          <a:latin typeface="Verdana" panose="020B0604030504040204" pitchFamily="34" charset="0"/>
                          <a:ea typeface="Verdana" panose="020B0604030504040204" pitchFamily="34" charset="0"/>
                        </a:rPr>
                        <a:t>3. </a:t>
                      </a:r>
                      <a:r>
                        <a:rPr lang="en-GB" sz="2000" b="1" kern="1200" dirty="0">
                          <a:solidFill>
                            <a:srgbClr val="512275"/>
                          </a:solidFill>
                          <a:latin typeface="Verdana" panose="020B0604030504040204" pitchFamily="34" charset="0"/>
                          <a:ea typeface="Verdana" panose="020B0604030504040204" pitchFamily="34" charset="0"/>
                          <a:cs typeface="+mn-cs"/>
                        </a:rPr>
                        <a:t>Thoughts: </a:t>
                      </a:r>
                      <a:r>
                        <a:rPr lang="en-GB" sz="2000" b="0" kern="1200" dirty="0">
                          <a:solidFill>
                            <a:srgbClr val="512275"/>
                          </a:solidFill>
                          <a:latin typeface="Verdana" panose="020B0604030504040204" pitchFamily="34" charset="0"/>
                          <a:ea typeface="Verdana" panose="020B0604030504040204" pitchFamily="34" charset="0"/>
                          <a:cs typeface="+mn-cs"/>
                        </a:rPr>
                        <a:t>Rate how much you believed each thought was true on a scale of 0-</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2000" b="0" kern="1200" dirty="0">
                          <a:solidFill>
                            <a:srgbClr val="512275"/>
                          </a:solidFill>
                          <a:latin typeface="Verdana" panose="020B0604030504040204" pitchFamily="34" charset="0"/>
                          <a:ea typeface="Verdana" panose="020B0604030504040204" pitchFamily="34" charset="0"/>
                          <a:cs typeface="+mn-cs"/>
                        </a:rPr>
                        <a:t>    100%</a:t>
                      </a: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029204"/>
                  </a:ext>
                </a:extLst>
              </a:tr>
              <a:tr h="867905">
                <a:tc>
                  <a:txBody>
                    <a:bodyPr/>
                    <a:lstStyle/>
                    <a:p>
                      <a:pPr algn="l"/>
                      <a:r>
                        <a:rPr lang="en-GB" sz="2000" b="1" dirty="0">
                          <a:solidFill>
                            <a:srgbClr val="512275"/>
                          </a:solidFill>
                          <a:latin typeface="Verdana" panose="020B0604030504040204" pitchFamily="34" charset="0"/>
                          <a:ea typeface="Verdana" panose="020B0604030504040204" pitchFamily="34" charset="0"/>
                        </a:rPr>
                        <a:t>4. Evidence</a:t>
                      </a:r>
                      <a:r>
                        <a:rPr lang="en-GB" sz="2000" b="1" baseline="0" dirty="0">
                          <a:solidFill>
                            <a:srgbClr val="512275"/>
                          </a:solidFill>
                          <a:latin typeface="Verdana" panose="020B0604030504040204" pitchFamily="34" charset="0"/>
                          <a:ea typeface="Verdana" panose="020B0604030504040204" pitchFamily="34" charset="0"/>
                        </a:rPr>
                        <a:t> for this thought: </a:t>
                      </a:r>
                      <a:r>
                        <a:rPr lang="en-GB" sz="2000" b="0" kern="1200" dirty="0">
                          <a:solidFill>
                            <a:srgbClr val="512275"/>
                          </a:solidFill>
                          <a:latin typeface="Verdana" panose="020B0604030504040204" pitchFamily="34" charset="0"/>
                          <a:ea typeface="Verdana" panose="020B0604030504040204" pitchFamily="34" charset="0"/>
                          <a:cs typeface="+mn-cs"/>
                        </a:rPr>
                        <a:t>Write only the factual evidence you have to support</a:t>
                      </a:r>
                    </a:p>
                    <a:p>
                      <a:pPr algn="l"/>
                      <a:r>
                        <a:rPr lang="en-GB" sz="2000" b="0" kern="1200" dirty="0">
                          <a:solidFill>
                            <a:srgbClr val="512275"/>
                          </a:solidFill>
                          <a:latin typeface="Verdana" panose="020B0604030504040204" pitchFamily="34" charset="0"/>
                          <a:ea typeface="Verdana" panose="020B0604030504040204" pitchFamily="34" charset="0"/>
                          <a:cs typeface="+mn-cs"/>
                        </a:rPr>
                        <a:t>    this thought.	</a:t>
                      </a: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extLst>
                  <a:ext uri="{0D108BD9-81ED-4DB2-BD59-A6C34878D82A}">
                    <a16:rowId xmlns:a16="http://schemas.microsoft.com/office/drawing/2014/main" val="1371051616"/>
                  </a:ext>
                </a:extLst>
              </a:tr>
              <a:tr h="616316">
                <a:tc>
                  <a:txBody>
                    <a:bodyPr/>
                    <a:lstStyle/>
                    <a:p>
                      <a:pPr marL="0" algn="l" defTabSz="457200" rtl="0" eaLnBrk="1" latinLnBrk="0" hangingPunct="1"/>
                      <a:r>
                        <a:rPr lang="en-GB" sz="2000" b="1" dirty="0">
                          <a:solidFill>
                            <a:srgbClr val="512275"/>
                          </a:solidFill>
                          <a:latin typeface="Verdana" panose="020B0604030504040204" pitchFamily="34" charset="0"/>
                          <a:ea typeface="Verdana" panose="020B0604030504040204" pitchFamily="34" charset="0"/>
                        </a:rPr>
                        <a:t>5. Evidence against this thought</a:t>
                      </a:r>
                      <a:r>
                        <a:rPr lang="en-GB" sz="2000" b="1" kern="1200" dirty="0">
                          <a:solidFill>
                            <a:srgbClr val="512275"/>
                          </a:solidFill>
                          <a:latin typeface="Verdana" panose="020B0604030504040204" pitchFamily="34" charset="0"/>
                          <a:ea typeface="Verdana" panose="020B0604030504040204" pitchFamily="34" charset="0"/>
                          <a:cs typeface="+mn-cs"/>
                        </a:rPr>
                        <a:t>:</a:t>
                      </a:r>
                      <a:r>
                        <a:rPr lang="en-GB" sz="2000" b="0" kern="1200" dirty="0">
                          <a:solidFill>
                            <a:srgbClr val="512275"/>
                          </a:solidFill>
                          <a:latin typeface="Verdana" panose="020B0604030504040204" pitchFamily="34" charset="0"/>
                          <a:ea typeface="Verdana" panose="020B0604030504040204" pitchFamily="34" charset="0"/>
                          <a:cs typeface="+mn-cs"/>
                        </a:rPr>
                        <a:t> Write down evidence that is against this thought.</a:t>
                      </a: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65267186"/>
                  </a:ext>
                </a:extLst>
              </a:tr>
              <a:tr h="933515">
                <a:tc>
                  <a:txBody>
                    <a:bodyPr/>
                    <a:lstStyle/>
                    <a:p>
                      <a:pPr algn="l"/>
                      <a:r>
                        <a:rPr lang="en-GB" sz="2000" b="1" baseline="0" dirty="0">
                          <a:solidFill>
                            <a:srgbClr val="512275"/>
                          </a:solidFill>
                          <a:latin typeface="Verdana" panose="020B0604030504040204" pitchFamily="34" charset="0"/>
                          <a:ea typeface="Verdana" panose="020B0604030504040204" pitchFamily="34" charset="0"/>
                        </a:rPr>
                        <a:t>6. More balanced response: </a:t>
                      </a:r>
                      <a:r>
                        <a:rPr lang="en-GB" sz="2000" b="0" kern="1200" dirty="0">
                          <a:solidFill>
                            <a:srgbClr val="512275"/>
                          </a:solidFill>
                          <a:latin typeface="Verdana" panose="020B0604030504040204" pitchFamily="34" charset="0"/>
                          <a:ea typeface="Verdana" panose="020B0604030504040204" pitchFamily="34" charset="0"/>
                          <a:cs typeface="+mn-cs"/>
                        </a:rPr>
                        <a:t>Is there another way to explain the situation? Rate how</a:t>
                      </a:r>
                    </a:p>
                    <a:p>
                      <a:pPr algn="l"/>
                      <a:r>
                        <a:rPr lang="en-GB" sz="2000" b="0" kern="1200" dirty="0">
                          <a:solidFill>
                            <a:srgbClr val="512275"/>
                          </a:solidFill>
                          <a:latin typeface="Verdana" panose="020B0604030504040204" pitchFamily="34" charset="0"/>
                          <a:ea typeface="Verdana" panose="020B0604030504040204" pitchFamily="34" charset="0"/>
                          <a:cs typeface="+mn-cs"/>
                        </a:rPr>
                        <a:t>    much you believe the more balanced response on a scale of 0 to 100%	</a:t>
                      </a: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extLst>
                  <a:ext uri="{0D108BD9-81ED-4DB2-BD59-A6C34878D82A}">
                    <a16:rowId xmlns:a16="http://schemas.microsoft.com/office/drawing/2014/main" val="2592130218"/>
                  </a:ext>
                </a:extLst>
              </a:tr>
              <a:tr h="5734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baseline="0" dirty="0">
                          <a:solidFill>
                            <a:srgbClr val="512275"/>
                          </a:solidFill>
                          <a:latin typeface="Verdana" panose="020B0604030504040204" pitchFamily="34" charset="0"/>
                          <a:ea typeface="Verdana" panose="020B0604030504040204" pitchFamily="34" charset="0"/>
                        </a:rPr>
                        <a:t>7. How do you feel now?</a:t>
                      </a:r>
                      <a:r>
                        <a:rPr lang="en-GB" sz="2000" b="0" kern="1200" dirty="0">
                          <a:solidFill>
                            <a:srgbClr val="512275"/>
                          </a:solidFill>
                          <a:latin typeface="Verdana" panose="020B0604030504040204" pitchFamily="34" charset="0"/>
                          <a:ea typeface="Verdana" panose="020B0604030504040204" pitchFamily="34" charset="0"/>
                          <a:cs typeface="+mn-cs"/>
                        </a:rPr>
                        <a:t> Rate each of these feelings on a scale of 0 to 100%</a:t>
                      </a:r>
                      <a:endParaRPr lang="en-GB" sz="2000" b="1" baseline="0" dirty="0">
                        <a:solidFill>
                          <a:srgbClr val="512275"/>
                        </a:solidFill>
                        <a:latin typeface="Verdana" panose="020B0604030504040204" pitchFamily="34" charset="0"/>
                        <a:ea typeface="Verdana" panose="020B0604030504040204" pitchFamily="34" charset="0"/>
                      </a:endParaRPr>
                    </a:p>
                  </a:txBody>
                  <a:tcPr anchor="ctr">
                    <a:lnT w="12700" cap="flat" cmpd="sng" algn="ctr">
                      <a:solidFill>
                        <a:srgbClr val="512275"/>
                      </a:solidFill>
                      <a:prstDash val="solid"/>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val="2770121221"/>
                  </a:ext>
                </a:extLst>
              </a:tr>
            </a:tbl>
          </a:graphicData>
        </a:graphic>
      </p:graphicFrame>
      <p:sp>
        <p:nvSpPr>
          <p:cNvPr id="6" name="Google Shape;67;p12"/>
          <p:cNvSpPr txBox="1">
            <a:spLocks/>
          </p:cNvSpPr>
          <p:nvPr/>
        </p:nvSpPr>
        <p:spPr>
          <a:xfrm>
            <a:off x="751703" y="381824"/>
            <a:ext cx="10688594" cy="70557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3600" dirty="0">
                <a:solidFill>
                  <a:srgbClr val="512275"/>
                </a:solidFill>
                <a:latin typeface="Segoe Print" charset="0"/>
                <a:ea typeface="Segoe Print" charset="0"/>
                <a:cs typeface="Segoe Print" charset="0"/>
              </a:rPr>
              <a:t>Identifying problematic thoughts </a:t>
            </a:r>
            <a:r>
              <a:rPr lang="mr-IN" sz="3600" dirty="0">
                <a:solidFill>
                  <a:srgbClr val="512275"/>
                </a:solidFill>
                <a:latin typeface="Segoe Print" charset="0"/>
                <a:ea typeface="Segoe Print" charset="0"/>
                <a:cs typeface="Segoe Print" charset="0"/>
              </a:rPr>
              <a:t>–</a:t>
            </a:r>
            <a:r>
              <a:rPr lang="en-GB" sz="3600" dirty="0">
                <a:solidFill>
                  <a:srgbClr val="512275"/>
                </a:solidFill>
                <a:latin typeface="Segoe Print" charset="0"/>
                <a:ea typeface="Segoe Print" charset="0"/>
                <a:cs typeface="Segoe Print" charset="0"/>
              </a:rPr>
              <a:t> Thought diary</a:t>
            </a:r>
          </a:p>
        </p:txBody>
      </p:sp>
    </p:spTree>
    <p:extLst>
      <p:ext uri="{BB962C8B-B14F-4D97-AF65-F5344CB8AC3E}">
        <p14:creationId xmlns:p14="http://schemas.microsoft.com/office/powerpoint/2010/main" val="1855157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6" name="Google Shape;67;p12"/>
          <p:cNvSpPr txBox="1">
            <a:spLocks/>
          </p:cNvSpPr>
          <p:nvPr/>
        </p:nvSpPr>
        <p:spPr>
          <a:xfrm>
            <a:off x="311798" y="134060"/>
            <a:ext cx="11568403" cy="69384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3200" dirty="0">
                <a:solidFill>
                  <a:srgbClr val="512275"/>
                </a:solidFill>
                <a:latin typeface="Segoe Print" charset="0"/>
                <a:ea typeface="Segoe Print" charset="0"/>
                <a:cs typeface="Segoe Print" charset="0"/>
              </a:rPr>
              <a:t>Thought Diary Example</a:t>
            </a:r>
            <a:endParaRPr lang="en-GB" sz="3200" dirty="0">
              <a:solidFill>
                <a:srgbClr val="512275"/>
              </a:solidFill>
              <a:latin typeface="Segoe Print" charset="0"/>
              <a:ea typeface="Segoe Print" charset="0"/>
              <a:cs typeface="Segoe Print" charset="0"/>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603410531"/>
              </p:ext>
            </p:extLst>
          </p:nvPr>
        </p:nvGraphicFramePr>
        <p:xfrm>
          <a:off x="222266" y="657122"/>
          <a:ext cx="11747466" cy="6182852"/>
        </p:xfrm>
        <a:graphic>
          <a:graphicData uri="http://schemas.openxmlformats.org/drawingml/2006/table">
            <a:tbl>
              <a:tblPr firstRow="1" bandRow="1">
                <a:tableStyleId>{3B4B98B0-60AC-42C2-AFA5-B58CD77FA1E5}</a:tableStyleId>
              </a:tblPr>
              <a:tblGrid>
                <a:gridCol w="5682588">
                  <a:extLst>
                    <a:ext uri="{9D8B030D-6E8A-4147-A177-3AD203B41FA5}">
                      <a16:colId xmlns:a16="http://schemas.microsoft.com/office/drawing/2014/main" val="3713640427"/>
                    </a:ext>
                  </a:extLst>
                </a:gridCol>
                <a:gridCol w="6064878">
                  <a:extLst>
                    <a:ext uri="{9D8B030D-6E8A-4147-A177-3AD203B41FA5}">
                      <a16:colId xmlns:a16="http://schemas.microsoft.com/office/drawing/2014/main" val="35515756"/>
                    </a:ext>
                  </a:extLst>
                </a:gridCol>
              </a:tblGrid>
              <a:tr h="8164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srgbClr val="512275"/>
                          </a:solidFill>
                          <a:latin typeface="Verdana" panose="020B0604030504040204" pitchFamily="34" charset="0"/>
                          <a:ea typeface="Verdana" panose="020B0604030504040204" pitchFamily="34" charset="0"/>
                        </a:rPr>
                        <a:t>Triggers</a:t>
                      </a:r>
                      <a:r>
                        <a:rPr lang="en-GB" sz="1400" b="0" kern="1200" dirty="0">
                          <a:solidFill>
                            <a:srgbClr val="512275"/>
                          </a:solidFill>
                          <a:latin typeface="Verdana" panose="020B0604030504040204" pitchFamily="34" charset="0"/>
                          <a:ea typeface="Verdana" panose="020B0604030504040204" pitchFamily="34" charset="0"/>
                          <a:cs typeface="+mn-cs"/>
                        </a:rPr>
                        <a:t>	</a:t>
                      </a:r>
                    </a:p>
                  </a:txBody>
                  <a:tcPr>
                    <a:lnR w="12700" cap="flat" cmpd="sng" algn="ctr">
                      <a:solidFill>
                        <a:srgbClr val="512275"/>
                      </a:solidFill>
                      <a:prstDash val="solid"/>
                      <a:round/>
                      <a:headEnd type="none" w="med" len="med"/>
                      <a:tailEnd type="none" w="med" len="med"/>
                    </a:lnR>
                    <a:solidFill>
                      <a:schemeClr val="accent6">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In bed, didn’t sleep previous night. Missed picking up kids from school. Phone call from ex-wife shouting at me and threatening I won’t see kids again.</a:t>
                      </a:r>
                      <a:endParaRPr lang="en-GB" sz="1350" b="0" kern="1200" dirty="0">
                        <a:solidFill>
                          <a:srgbClr val="512275"/>
                        </a:solidFill>
                        <a:latin typeface="Verdana" panose="020B0604030504040204" pitchFamily="34" charset="0"/>
                        <a:ea typeface="Verdana" panose="020B0604030504040204" pitchFamily="34" charset="0"/>
                        <a:cs typeface="+mn-cs"/>
                      </a:endParaRPr>
                    </a:p>
                  </a:txBody>
                  <a:tcPr>
                    <a:lnL w="12700" cap="flat" cmpd="sng" algn="ctr">
                      <a:solidFill>
                        <a:srgbClr val="512275"/>
                      </a:solidFill>
                      <a:prstDash val="solid"/>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3136684813"/>
                  </a:ext>
                </a:extLst>
              </a:tr>
              <a:tr h="9290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rgbClr val="512275"/>
                          </a:solidFill>
                          <a:latin typeface="Verdana" panose="020B0604030504040204" pitchFamily="34" charset="0"/>
                          <a:ea typeface="Verdana" panose="020B0604030504040204" pitchFamily="34" charset="0"/>
                          <a:cs typeface="+mn-cs"/>
                        </a:rPr>
                        <a:t>F</a:t>
                      </a:r>
                      <a:r>
                        <a:rPr lang="en-GB" sz="1400" b="1" kern="1200" dirty="0" err="1">
                          <a:solidFill>
                            <a:srgbClr val="512275"/>
                          </a:solidFill>
                          <a:latin typeface="Verdana" panose="020B0604030504040204" pitchFamily="34" charset="0"/>
                          <a:ea typeface="Verdana" panose="020B0604030504040204" pitchFamily="34" charset="0"/>
                          <a:cs typeface="+mn-cs"/>
                        </a:rPr>
                        <a:t>eelings</a:t>
                      </a:r>
                      <a:endParaRPr lang="en-GB" sz="1400" b="1" kern="1200" dirty="0">
                        <a:solidFill>
                          <a:srgbClr val="512275"/>
                        </a:solidFill>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rgbClr val="512275"/>
                          </a:solidFill>
                          <a:latin typeface="Verdana" panose="020B0604030504040204" pitchFamily="34" charset="0"/>
                          <a:ea typeface="Verdana" panose="020B0604030504040204" pitchFamily="34" charset="0"/>
                          <a:cs typeface="+mn-cs"/>
                        </a:rPr>
                        <a:t>R</a:t>
                      </a:r>
                      <a:r>
                        <a:rPr lang="en-GB" sz="1400" b="0" kern="1200" dirty="0">
                          <a:solidFill>
                            <a:srgbClr val="512275"/>
                          </a:solidFill>
                          <a:latin typeface="Verdana" panose="020B0604030504040204" pitchFamily="34" charset="0"/>
                          <a:ea typeface="Verdana" panose="020B0604030504040204" pitchFamily="34" charset="0"/>
                          <a:cs typeface="+mn-cs"/>
                        </a:rPr>
                        <a:t>ate how distressing each of these feelings were on a scale of 0-100%</a:t>
                      </a:r>
                    </a:p>
                  </a:txBody>
                  <a:tcPr>
                    <a:lnR w="12700" cap="flat" cmpd="sng" algn="ctr">
                      <a:solidFill>
                        <a:srgbClr val="512275"/>
                      </a:solidFill>
                      <a:prstDash val="solid"/>
                      <a:round/>
                      <a:headEnd type="none" w="med" len="med"/>
                      <a:tailEnd type="none" w="med" len="med"/>
                    </a:lnR>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Depressed 100%</a:t>
                      </a:r>
                      <a:br>
                        <a:rPr lang="en-US" sz="1350" b="0" kern="1200" dirty="0">
                          <a:solidFill>
                            <a:srgbClr val="512275"/>
                          </a:solidFill>
                          <a:latin typeface="Verdana" panose="020B0604030504040204" pitchFamily="34" charset="0"/>
                          <a:ea typeface="Verdana" panose="020B0604030504040204" pitchFamily="34" charset="0"/>
                          <a:cs typeface="+mn-cs"/>
                        </a:rPr>
                      </a:br>
                      <a:r>
                        <a:rPr lang="en-US" sz="1350" b="0" kern="1200" dirty="0">
                          <a:solidFill>
                            <a:srgbClr val="512275"/>
                          </a:solidFill>
                          <a:latin typeface="Verdana" panose="020B0604030504040204" pitchFamily="34" charset="0"/>
                          <a:ea typeface="Verdana" panose="020B0604030504040204" pitchFamily="34" charset="0"/>
                          <a:cs typeface="+mn-cs"/>
                        </a:rPr>
                        <a:t>Empty 95%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Numb 50%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Despair 90%</a:t>
                      </a:r>
                      <a:endParaRPr lang="en-GB" sz="1350" b="0" kern="1200" dirty="0">
                        <a:solidFill>
                          <a:srgbClr val="512275"/>
                        </a:solidFill>
                        <a:latin typeface="Verdana" panose="020B0604030504040204" pitchFamily="34" charset="0"/>
                        <a:ea typeface="Verdana" panose="020B0604030504040204" pitchFamily="34" charset="0"/>
                        <a:cs typeface="+mn-cs"/>
                      </a:endParaRPr>
                    </a:p>
                  </a:txBody>
                  <a:tcPr>
                    <a:lnL w="12700" cap="flat" cmpd="sng" algn="ctr">
                      <a:solidFill>
                        <a:srgbClr val="512275"/>
                      </a:solidFill>
                      <a:prstDash val="solid"/>
                      <a:round/>
                      <a:headEnd type="none" w="med" len="med"/>
                      <a:tailEnd type="none" w="med" len="med"/>
                    </a:lnL>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extLst>
                  <a:ext uri="{0D108BD9-81ED-4DB2-BD59-A6C34878D82A}">
                    <a16:rowId xmlns:a16="http://schemas.microsoft.com/office/drawing/2014/main" val="3005076358"/>
                  </a:ext>
                </a:extLst>
              </a:tr>
              <a:tr h="11158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dirty="0">
                          <a:solidFill>
                            <a:srgbClr val="512275"/>
                          </a:solidFill>
                          <a:latin typeface="Verdana" panose="020B0604030504040204" pitchFamily="34" charset="0"/>
                          <a:ea typeface="Verdana" panose="020B0604030504040204" pitchFamily="34" charset="0"/>
                        </a:rPr>
                        <a:t>Thoughts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rgbClr val="512275"/>
                          </a:solidFill>
                          <a:latin typeface="Verdana" panose="020B0604030504040204" pitchFamily="34" charset="0"/>
                          <a:ea typeface="Verdana" panose="020B0604030504040204" pitchFamily="34" charset="0"/>
                          <a:cs typeface="+mn-cs"/>
                        </a:rPr>
                        <a:t>R</a:t>
                      </a:r>
                      <a:r>
                        <a:rPr lang="en-GB" sz="1400" b="0" kern="1200" dirty="0">
                          <a:solidFill>
                            <a:srgbClr val="512275"/>
                          </a:solidFill>
                          <a:latin typeface="Verdana" panose="020B0604030504040204" pitchFamily="34" charset="0"/>
                          <a:ea typeface="Verdana" panose="020B0604030504040204" pitchFamily="34" charset="0"/>
                          <a:cs typeface="+mn-cs"/>
                        </a:rPr>
                        <a:t>ate how much you believed each thought was true on a scale of 0-100%</a:t>
                      </a:r>
                    </a:p>
                  </a:txBody>
                  <a:tcPr>
                    <a:lnR w="12700" cap="flat" cmpd="sng" algn="ctr">
                      <a:solidFill>
                        <a:srgbClr val="512275"/>
                      </a:solidFill>
                      <a:prstDash val="solid"/>
                      <a:round/>
                      <a:headEnd type="none" w="med" len="med"/>
                      <a:tailEnd type="none" w="med" len="med"/>
                    </a:ln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I</a:t>
                      </a:r>
                      <a:r>
                        <a:rPr lang="en-GB" sz="1350" b="0" kern="1200" dirty="0">
                          <a:solidFill>
                            <a:srgbClr val="512275"/>
                          </a:solidFill>
                          <a:latin typeface="Verdana" panose="020B0604030504040204" pitchFamily="34" charset="0"/>
                          <a:ea typeface="Verdana" panose="020B0604030504040204" pitchFamily="34" charset="0"/>
                          <a:cs typeface="+mn-cs"/>
                        </a:rPr>
                        <a:t>’m a failure 100%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I</a:t>
                      </a:r>
                      <a:r>
                        <a:rPr lang="en-GB" sz="1350" b="0" kern="1200" dirty="0">
                          <a:solidFill>
                            <a:srgbClr val="512275"/>
                          </a:solidFill>
                          <a:latin typeface="Verdana" panose="020B0604030504040204" pitchFamily="34" charset="0"/>
                          <a:ea typeface="Verdana" panose="020B0604030504040204" pitchFamily="34" charset="0"/>
                          <a:cs typeface="+mn-cs"/>
                        </a:rPr>
                        <a:t>’m useless 95%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350" b="1" u="sng" kern="1200" dirty="0">
                          <a:solidFill>
                            <a:srgbClr val="512275"/>
                          </a:solidFill>
                          <a:latin typeface="Verdana" panose="020B0604030504040204" pitchFamily="34" charset="0"/>
                          <a:ea typeface="Verdana" panose="020B0604030504040204" pitchFamily="34" charset="0"/>
                          <a:cs typeface="+mn-cs"/>
                        </a:rPr>
                        <a:t>M</a:t>
                      </a:r>
                      <a:r>
                        <a:rPr lang="en-GB" sz="1350" b="1" u="sng" kern="1200" dirty="0">
                          <a:solidFill>
                            <a:srgbClr val="512275"/>
                          </a:solidFill>
                          <a:latin typeface="Verdana" panose="020B0604030504040204" pitchFamily="34" charset="0"/>
                          <a:ea typeface="Verdana" panose="020B0604030504040204" pitchFamily="34" charset="0"/>
                          <a:cs typeface="+mn-cs"/>
                        </a:rPr>
                        <a:t>y family would be better off without me 85%</a:t>
                      </a:r>
                      <a:endParaRPr lang="en-US" sz="1600" b="1" u="sng" kern="1200" dirty="0">
                        <a:solidFill>
                          <a:srgbClr val="512275"/>
                        </a:solidFill>
                        <a:latin typeface="Verdana" panose="020B0604030504040204" pitchFamily="34" charset="0"/>
                        <a:ea typeface="Verdana" panose="020B0604030504040204" pitchFamily="34" charset="0"/>
                        <a:cs typeface="+mn-cs"/>
                      </a:endParaRPr>
                    </a:p>
                  </a:txBody>
                  <a:tcPr>
                    <a:lnL w="12700" cap="flat" cmpd="sng" algn="ctr">
                      <a:solidFill>
                        <a:srgbClr val="512275"/>
                      </a:solidFill>
                      <a:prstDash val="solid"/>
                      <a:round/>
                      <a:headEnd type="none" w="med" len="med"/>
                      <a:tailEnd type="none" w="med" len="med"/>
                    </a:lnL>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33328656"/>
                  </a:ext>
                </a:extLst>
              </a:tr>
              <a:tr h="6747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dirty="0">
                          <a:solidFill>
                            <a:srgbClr val="512275"/>
                          </a:solidFill>
                          <a:latin typeface="Verdana" panose="020B0604030504040204" pitchFamily="34" charset="0"/>
                          <a:ea typeface="Verdana" panose="020B0604030504040204" pitchFamily="34" charset="0"/>
                        </a:rPr>
                        <a:t>Evidence for this thought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rgbClr val="512275"/>
                          </a:solidFill>
                          <a:latin typeface="Verdana" panose="020B0604030504040204" pitchFamily="34" charset="0"/>
                          <a:ea typeface="Verdana" panose="020B0604030504040204" pitchFamily="34" charset="0"/>
                          <a:cs typeface="+mn-cs"/>
                        </a:rPr>
                        <a:t>C</a:t>
                      </a:r>
                      <a:r>
                        <a:rPr lang="en-GB" sz="1400" b="0" kern="1200" dirty="0" err="1">
                          <a:solidFill>
                            <a:srgbClr val="512275"/>
                          </a:solidFill>
                          <a:latin typeface="Verdana" panose="020B0604030504040204" pitchFamily="34" charset="0"/>
                          <a:ea typeface="Verdana" panose="020B0604030504040204" pitchFamily="34" charset="0"/>
                          <a:cs typeface="+mn-cs"/>
                        </a:rPr>
                        <a:t>ircle</a:t>
                      </a:r>
                      <a:r>
                        <a:rPr lang="en-GB" sz="1400" b="0" kern="1200" dirty="0">
                          <a:solidFill>
                            <a:srgbClr val="512275"/>
                          </a:solidFill>
                          <a:latin typeface="Verdana" panose="020B0604030504040204" pitchFamily="34" charset="0"/>
                          <a:ea typeface="Verdana" panose="020B0604030504040204" pitchFamily="34" charset="0"/>
                          <a:cs typeface="+mn-cs"/>
                        </a:rPr>
                        <a:t> the thought you want to test from above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rgbClr val="512275"/>
                          </a:solidFill>
                          <a:latin typeface="Verdana" panose="020B0604030504040204" pitchFamily="34" charset="0"/>
                          <a:ea typeface="Verdana" panose="020B0604030504040204" pitchFamily="34" charset="0"/>
                          <a:cs typeface="+mn-cs"/>
                        </a:rPr>
                        <a:t>W</a:t>
                      </a:r>
                      <a:r>
                        <a:rPr lang="en-GB" sz="1400" b="0" kern="1200" dirty="0">
                          <a:solidFill>
                            <a:srgbClr val="512275"/>
                          </a:solidFill>
                          <a:latin typeface="Verdana" panose="020B0604030504040204" pitchFamily="34" charset="0"/>
                          <a:ea typeface="Verdana" panose="020B0604030504040204" pitchFamily="34" charset="0"/>
                          <a:cs typeface="+mn-cs"/>
                        </a:rPr>
                        <a:t>rite any factual evidence you have to support this thought</a:t>
                      </a:r>
                    </a:p>
                  </a:txBody>
                  <a:tcPr>
                    <a:lnR w="12700" cap="flat" cmpd="sng" algn="ctr">
                      <a:solidFill>
                        <a:srgbClr val="512275"/>
                      </a:solidFill>
                      <a:prstDash val="solid"/>
                      <a:round/>
                      <a:headEnd type="none" w="med" len="med"/>
                      <a:tailEnd type="none" w="med" len="med"/>
                    </a:ln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S</a:t>
                      </a:r>
                      <a:r>
                        <a:rPr lang="en-GB" sz="1350" b="0" kern="1200" dirty="0" err="1">
                          <a:solidFill>
                            <a:srgbClr val="512275"/>
                          </a:solidFill>
                          <a:latin typeface="Verdana" panose="020B0604030504040204" pitchFamily="34" charset="0"/>
                          <a:ea typeface="Verdana" panose="020B0604030504040204" pitchFamily="34" charset="0"/>
                          <a:cs typeface="+mn-cs"/>
                        </a:rPr>
                        <a:t>ometimes</a:t>
                      </a:r>
                      <a:r>
                        <a:rPr lang="en-GB" sz="1350" b="0" kern="1200" dirty="0">
                          <a:solidFill>
                            <a:srgbClr val="512275"/>
                          </a:solidFill>
                          <a:latin typeface="Verdana" panose="020B0604030504040204" pitchFamily="34" charset="0"/>
                          <a:ea typeface="Verdana" panose="020B0604030504040204" pitchFamily="34" charset="0"/>
                          <a:cs typeface="+mn-cs"/>
                        </a:rPr>
                        <a:t> I can’t give them as much attention as I’d like to</a:t>
                      </a:r>
                    </a:p>
                  </a:txBody>
                  <a:tcPr>
                    <a:lnL w="12700" cap="flat" cmpd="sng" algn="ctr">
                      <a:solidFill>
                        <a:srgbClr val="512275"/>
                      </a:solidFill>
                      <a:prstDash val="solid"/>
                      <a:round/>
                      <a:headEnd type="none" w="med" len="med"/>
                      <a:tailEnd type="none" w="med" len="med"/>
                    </a:lnL>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extLst>
                  <a:ext uri="{0D108BD9-81ED-4DB2-BD59-A6C34878D82A}">
                    <a16:rowId xmlns:a16="http://schemas.microsoft.com/office/drawing/2014/main" val="4083695880"/>
                  </a:ext>
                </a:extLst>
              </a:tr>
              <a:tr h="7307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kern="1200" dirty="0">
                          <a:solidFill>
                            <a:srgbClr val="512275"/>
                          </a:solidFill>
                          <a:latin typeface="Verdana" panose="020B0604030504040204" pitchFamily="34" charset="0"/>
                          <a:ea typeface="Verdana" panose="020B0604030504040204" pitchFamily="34" charset="0"/>
                          <a:cs typeface="+mn-cs"/>
                        </a:rPr>
                        <a:t>Evidence against this thought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rgbClr val="512275"/>
                          </a:solidFill>
                          <a:latin typeface="Verdana" panose="020B0604030504040204" pitchFamily="34" charset="0"/>
                          <a:ea typeface="Verdana" panose="020B0604030504040204" pitchFamily="34" charset="0"/>
                          <a:cs typeface="+mn-cs"/>
                        </a:rPr>
                        <a:t>I</a:t>
                      </a:r>
                      <a:r>
                        <a:rPr lang="en-GB" sz="1400" b="0" kern="1200" dirty="0">
                          <a:solidFill>
                            <a:srgbClr val="512275"/>
                          </a:solidFill>
                          <a:latin typeface="Verdana" panose="020B0604030504040204" pitchFamily="34" charset="0"/>
                          <a:ea typeface="Verdana" panose="020B0604030504040204" pitchFamily="34" charset="0"/>
                          <a:cs typeface="+mn-cs"/>
                        </a:rPr>
                        <a:t>s there any evidence this thought is not true?</a:t>
                      </a:r>
                    </a:p>
                  </a:txBody>
                  <a:tcPr>
                    <a:lnR w="12700" cap="flat" cmpd="sng" algn="ctr">
                      <a:solidFill>
                        <a:srgbClr val="512275"/>
                      </a:solidFill>
                      <a:prstDash val="solid"/>
                      <a:round/>
                      <a:headEnd type="none" w="med" len="med"/>
                      <a:tailEnd type="none" w="med" len="med"/>
                    </a:ln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They enjoy the time we spend together. They get excited to see me. They want to spend more time with me. They say they love me on the phone.</a:t>
                      </a:r>
                      <a:endParaRPr lang="en-GB" sz="1350" b="0" kern="1200" dirty="0">
                        <a:solidFill>
                          <a:srgbClr val="512275"/>
                        </a:solidFill>
                        <a:latin typeface="Verdana" panose="020B0604030504040204" pitchFamily="34" charset="0"/>
                        <a:ea typeface="Verdana" panose="020B0604030504040204" pitchFamily="34" charset="0"/>
                        <a:cs typeface="+mn-cs"/>
                      </a:endParaRPr>
                    </a:p>
                  </a:txBody>
                  <a:tcPr>
                    <a:lnL w="12700" cap="flat" cmpd="sng" algn="ctr">
                      <a:solidFill>
                        <a:srgbClr val="512275"/>
                      </a:solidFill>
                      <a:prstDash val="solid"/>
                      <a:round/>
                      <a:headEnd type="none" w="med" len="med"/>
                      <a:tailEnd type="none" w="med" len="med"/>
                    </a:lnL>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029204"/>
                  </a:ext>
                </a:extLst>
              </a:tr>
              <a:tr h="647443">
                <a:tc>
                  <a:txBody>
                    <a:bodyPr/>
                    <a:lstStyle/>
                    <a:p>
                      <a:r>
                        <a:rPr lang="en-GB" sz="1400" b="1" baseline="0" dirty="0">
                          <a:solidFill>
                            <a:srgbClr val="512275"/>
                          </a:solidFill>
                          <a:latin typeface="Verdana" panose="020B0604030504040204" pitchFamily="34" charset="0"/>
                          <a:ea typeface="Verdana" panose="020B0604030504040204" pitchFamily="34" charset="0"/>
                        </a:rPr>
                        <a:t>More balance response</a:t>
                      </a:r>
                    </a:p>
                    <a:p>
                      <a:r>
                        <a:rPr lang="en-US" sz="1400" b="0" kern="1200" baseline="0" dirty="0">
                          <a:solidFill>
                            <a:srgbClr val="512275"/>
                          </a:solidFill>
                          <a:latin typeface="Verdana" panose="020B0604030504040204" pitchFamily="34" charset="0"/>
                          <a:ea typeface="Verdana" panose="020B0604030504040204" pitchFamily="34" charset="0"/>
                          <a:cs typeface="+mn-cs"/>
                        </a:rPr>
                        <a:t>I</a:t>
                      </a:r>
                      <a:r>
                        <a:rPr lang="en-GB" sz="1400" b="0" kern="1200" baseline="0" dirty="0">
                          <a:solidFill>
                            <a:srgbClr val="512275"/>
                          </a:solidFill>
                          <a:latin typeface="Verdana" panose="020B0604030504040204" pitchFamily="34" charset="0"/>
                          <a:ea typeface="Verdana" panose="020B0604030504040204" pitchFamily="34" charset="0"/>
                          <a:cs typeface="+mn-cs"/>
                        </a:rPr>
                        <a:t>s there another way to explain the situation?</a:t>
                      </a:r>
                    </a:p>
                    <a:p>
                      <a:r>
                        <a:rPr lang="en-US" sz="1400" b="0" kern="1200" baseline="0" dirty="0">
                          <a:solidFill>
                            <a:srgbClr val="512275"/>
                          </a:solidFill>
                          <a:latin typeface="Verdana" panose="020B0604030504040204" pitchFamily="34" charset="0"/>
                          <a:ea typeface="Verdana" panose="020B0604030504040204" pitchFamily="34" charset="0"/>
                          <a:cs typeface="+mn-cs"/>
                        </a:rPr>
                        <a:t>R</a:t>
                      </a:r>
                      <a:r>
                        <a:rPr lang="en-GB" sz="1400" b="0" kern="1200" baseline="0" dirty="0">
                          <a:solidFill>
                            <a:srgbClr val="512275"/>
                          </a:solidFill>
                          <a:latin typeface="Verdana" panose="020B0604030504040204" pitchFamily="34" charset="0"/>
                          <a:ea typeface="Verdana" panose="020B0604030504040204" pitchFamily="34" charset="0"/>
                          <a:cs typeface="+mn-cs"/>
                        </a:rPr>
                        <a:t>ate how much you believe the more balance thought on a  scale of 0-100%</a:t>
                      </a:r>
                      <a:endParaRPr lang="en-GB" sz="1400" b="0" kern="1200" dirty="0">
                        <a:solidFill>
                          <a:srgbClr val="512275"/>
                        </a:solidFill>
                        <a:latin typeface="Verdana" panose="020B0604030504040204" pitchFamily="34" charset="0"/>
                        <a:ea typeface="Verdana" panose="020B0604030504040204" pitchFamily="34" charset="0"/>
                        <a:cs typeface="+mn-cs"/>
                      </a:endParaRPr>
                    </a:p>
                  </a:txBody>
                  <a:tcPr>
                    <a:lnR w="12700" cap="flat" cmpd="sng" algn="ctr">
                      <a:solidFill>
                        <a:srgbClr val="512275"/>
                      </a:solidFill>
                      <a:prstDash val="solid"/>
                      <a:round/>
                      <a:headEnd type="none" w="med" len="med"/>
                      <a:tailEnd type="none" w="med" len="med"/>
                    </a:ln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I can’t always give as much attention as I’d like to, but this does not mean they’d be better off without me. We enjoy the time we spend together very much (85)</a:t>
                      </a:r>
                      <a:endParaRPr lang="en-GB" sz="1350" b="0" kern="1200" dirty="0">
                        <a:solidFill>
                          <a:srgbClr val="512275"/>
                        </a:solidFill>
                        <a:latin typeface="Verdana" panose="020B0604030504040204" pitchFamily="34" charset="0"/>
                        <a:ea typeface="Verdana" panose="020B0604030504040204" pitchFamily="34" charset="0"/>
                        <a:cs typeface="+mn-cs"/>
                      </a:endParaRPr>
                    </a:p>
                  </a:txBody>
                  <a:tcPr>
                    <a:lnL w="12700" cap="flat" cmpd="sng" algn="ctr">
                      <a:solidFill>
                        <a:srgbClr val="512275"/>
                      </a:solidFill>
                      <a:prstDash val="solid"/>
                      <a:round/>
                      <a:headEnd type="none" w="med" len="med"/>
                      <a:tailEnd type="none" w="med" len="med"/>
                    </a:lnL>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extLst>
                  <a:ext uri="{0D108BD9-81ED-4DB2-BD59-A6C34878D82A}">
                    <a16:rowId xmlns:a16="http://schemas.microsoft.com/office/drawing/2014/main" val="3110386043"/>
                  </a:ext>
                </a:extLst>
              </a:tr>
              <a:tr h="5556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baseline="0" dirty="0">
                          <a:solidFill>
                            <a:srgbClr val="512275"/>
                          </a:solidFill>
                          <a:latin typeface="Verdana" panose="020B0604030504040204" pitchFamily="34" charset="0"/>
                          <a:ea typeface="Verdana" panose="020B0604030504040204" pitchFamily="34" charset="0"/>
                        </a:rPr>
                        <a:t>How do you feel now?</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baseline="0" dirty="0">
                          <a:solidFill>
                            <a:srgbClr val="512275"/>
                          </a:solidFill>
                          <a:latin typeface="Verdana" panose="020B0604030504040204" pitchFamily="34" charset="0"/>
                          <a:ea typeface="Verdana" panose="020B0604030504040204" pitchFamily="34" charset="0"/>
                          <a:cs typeface="+mn-cs"/>
                        </a:rPr>
                        <a:t>R</a:t>
                      </a:r>
                      <a:r>
                        <a:rPr lang="en-GB" sz="1400" b="0" kern="1200" baseline="0" dirty="0">
                          <a:solidFill>
                            <a:srgbClr val="512275"/>
                          </a:solidFill>
                          <a:latin typeface="Verdana" panose="020B0604030504040204" pitchFamily="34" charset="0"/>
                          <a:ea typeface="Verdana" panose="020B0604030504040204" pitchFamily="34" charset="0"/>
                          <a:cs typeface="+mn-cs"/>
                        </a:rPr>
                        <a:t>ate each feeling on a scale of 0-100%</a:t>
                      </a:r>
                      <a:endParaRPr lang="en-GB" sz="1400" b="0" kern="1200" dirty="0">
                        <a:solidFill>
                          <a:srgbClr val="512275"/>
                        </a:solidFill>
                        <a:latin typeface="Verdana" panose="020B0604030504040204" pitchFamily="34" charset="0"/>
                        <a:ea typeface="Verdana" panose="020B0604030504040204" pitchFamily="34" charset="0"/>
                        <a:cs typeface="+mn-cs"/>
                      </a:endParaRPr>
                    </a:p>
                  </a:txBody>
                  <a:tcPr>
                    <a:lnR w="12700" cap="flat" cmpd="sng" algn="ctr">
                      <a:solidFill>
                        <a:srgbClr val="512275"/>
                      </a:solidFill>
                      <a:prstDash val="solid"/>
                      <a:round/>
                      <a:headEnd type="none" w="med" len="med"/>
                      <a:tailEnd type="none" w="med" len="med"/>
                    </a:lnR>
                    <a:lnT w="12700" cap="flat" cmpd="sng" algn="ctr">
                      <a:solidFill>
                        <a:srgbClr val="512275"/>
                      </a:solidFill>
                      <a:prstDash val="solid"/>
                      <a:round/>
                      <a:headEnd type="none" w="med" len="med"/>
                      <a:tailEnd type="none" w="med" len="med"/>
                    </a:lnT>
                    <a:solidFill>
                      <a:schemeClr val="accent6">
                        <a:lumMod val="40000"/>
                        <a:lumOff val="60000"/>
                      </a:schemeClr>
                    </a:solidFill>
                  </a:tcPr>
                </a:tc>
                <a:tc>
                  <a:txBody>
                    <a:bodyPr/>
                    <a:lstStyle/>
                    <a:p>
                      <a:r>
                        <a:rPr lang="en-GB" sz="1350" b="0" i="0" u="none" strike="noStrike" kern="1200" baseline="0" dirty="0">
                          <a:solidFill>
                            <a:srgbClr val="512275"/>
                          </a:solidFill>
                          <a:latin typeface="+mn-lt"/>
                          <a:ea typeface="+mn-ea"/>
                          <a:cs typeface="+mn-cs"/>
                        </a:rPr>
                        <a:t>Depressed 65%</a:t>
                      </a:r>
                    </a:p>
                    <a:p>
                      <a:r>
                        <a:rPr lang="en-GB" sz="1350" b="0" i="0" u="none" strike="noStrike" kern="1200" baseline="0" dirty="0">
                          <a:solidFill>
                            <a:srgbClr val="512275"/>
                          </a:solidFill>
                          <a:latin typeface="+mn-lt"/>
                          <a:ea typeface="+mn-ea"/>
                          <a:cs typeface="+mn-cs"/>
                        </a:rPr>
                        <a:t>Empty 60%</a:t>
                      </a:r>
                    </a:p>
                    <a:p>
                      <a:r>
                        <a:rPr lang="en-GB" sz="1350" b="0" i="0" u="none" strike="noStrike" kern="1200" baseline="0" dirty="0">
                          <a:solidFill>
                            <a:srgbClr val="512275"/>
                          </a:solidFill>
                          <a:latin typeface="+mn-lt"/>
                          <a:ea typeface="+mn-ea"/>
                          <a:cs typeface="+mn-cs"/>
                        </a:rPr>
                        <a:t>Numb 10%</a:t>
                      </a:r>
                    </a:p>
                    <a:p>
                      <a:r>
                        <a:rPr lang="en-GB" sz="1350" b="0" i="0" u="none" strike="noStrike" kern="1200" baseline="0" dirty="0">
                          <a:solidFill>
                            <a:srgbClr val="512275"/>
                          </a:solidFill>
                          <a:latin typeface="+mn-lt"/>
                          <a:ea typeface="+mn-ea"/>
                          <a:cs typeface="+mn-cs"/>
                        </a:rPr>
                        <a:t>Despair 50%	</a:t>
                      </a:r>
                    </a:p>
                  </a:txBody>
                  <a:tcPr>
                    <a:lnL w="12700" cap="flat" cmpd="sng" algn="ctr">
                      <a:solidFill>
                        <a:srgbClr val="512275"/>
                      </a:solidFill>
                      <a:prstDash val="solid"/>
                      <a:round/>
                      <a:headEnd type="none" w="med" len="med"/>
                      <a:tailEnd type="none" w="med" len="med"/>
                    </a:lnL>
                    <a:lnT w="12700" cap="flat" cmpd="sng" algn="ctr">
                      <a:solidFill>
                        <a:srgbClr val="512275"/>
                      </a:solidFill>
                      <a:prstDash val="solid"/>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val="2770121221"/>
                  </a:ext>
                </a:extLst>
              </a:tr>
            </a:tbl>
          </a:graphicData>
        </a:graphic>
      </p:graphicFrame>
    </p:spTree>
    <p:extLst>
      <p:ext uri="{BB962C8B-B14F-4D97-AF65-F5344CB8AC3E}">
        <p14:creationId xmlns:p14="http://schemas.microsoft.com/office/powerpoint/2010/main" val="312376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6" name="Google Shape;67;p12"/>
          <p:cNvSpPr txBox="1">
            <a:spLocks/>
          </p:cNvSpPr>
          <p:nvPr/>
        </p:nvSpPr>
        <p:spPr>
          <a:xfrm>
            <a:off x="751703" y="381824"/>
            <a:ext cx="10688594" cy="143093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Thinking about things in a more balanced way</a:t>
            </a:r>
          </a:p>
        </p:txBody>
      </p:sp>
      <p:graphicFrame>
        <p:nvGraphicFramePr>
          <p:cNvPr id="7" name="Content Placeholder 4"/>
          <p:cNvGraphicFramePr>
            <a:graphicFrameLocks noGrp="1"/>
          </p:cNvGraphicFramePr>
          <p:nvPr>
            <p:ph idx="1"/>
          </p:nvPr>
        </p:nvGraphicFramePr>
        <p:xfrm>
          <a:off x="553453" y="2001253"/>
          <a:ext cx="1110915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2053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54"/>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955963" y="1686844"/>
            <a:ext cx="10900240" cy="347357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endParaRPr lang="en-GB" sz="4800" dirty="0">
              <a:solidFill>
                <a:srgbClr val="512275"/>
              </a:solidFill>
              <a:latin typeface="Segoe Print" charset="0"/>
              <a:ea typeface="Segoe Print" charset="0"/>
              <a:cs typeface="Segoe Print" charset="0"/>
            </a:endParaRPr>
          </a:p>
        </p:txBody>
      </p:sp>
      <p:sp>
        <p:nvSpPr>
          <p:cNvPr id="12" name="Google Shape;67;p12"/>
          <p:cNvSpPr txBox="1">
            <a:spLocks/>
          </p:cNvSpPr>
          <p:nvPr/>
        </p:nvSpPr>
        <p:spPr>
          <a:xfrm>
            <a:off x="1590170" y="1700692"/>
            <a:ext cx="9631826" cy="348432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4800" dirty="0">
                <a:solidFill>
                  <a:srgbClr val="512275"/>
                </a:solidFill>
                <a:latin typeface="Segoe Print" charset="0"/>
                <a:ea typeface="Segoe Print" charset="0"/>
                <a:cs typeface="Segoe Print" charset="0"/>
              </a:rPr>
              <a:t>Has looking at your thoughts in a different way changed how you feel?</a:t>
            </a:r>
          </a:p>
        </p:txBody>
      </p:sp>
    </p:spTree>
    <p:extLst>
      <p:ext uri="{BB962C8B-B14F-4D97-AF65-F5344CB8AC3E}">
        <p14:creationId xmlns:p14="http://schemas.microsoft.com/office/powerpoint/2010/main" val="4045228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sp>
        <p:nvSpPr>
          <p:cNvPr id="2" name="Rectangle 1"/>
          <p:cNvSpPr/>
          <p:nvPr/>
        </p:nvSpPr>
        <p:spPr>
          <a:xfrm>
            <a:off x="4446021" y="331262"/>
            <a:ext cx="7255442" cy="2400657"/>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are meeting with your named nurse. You are struggling to complete a thought diary. Allow your nurse to explore a recent experience of low mood with you and the thought </a:t>
            </a:r>
            <a:r>
              <a:rPr lang="en-GB" sz="2000" b="1" dirty="0">
                <a:solidFill>
                  <a:srgbClr val="512275"/>
                </a:solidFill>
                <a:latin typeface="Verdana" panose="020B0604030504040204" pitchFamily="34" charset="0"/>
                <a:ea typeface="Verdana" panose="020B0604030504040204" pitchFamily="34" charset="0"/>
              </a:rPr>
              <a:t>‘I’m completely useless’</a:t>
            </a:r>
            <a:r>
              <a:rPr lang="en-GB" sz="2000" dirty="0">
                <a:solidFill>
                  <a:srgbClr val="512275"/>
                </a:solidFill>
                <a:latin typeface="Verdana" panose="020B0604030504040204" pitchFamily="34" charset="0"/>
                <a:ea typeface="Verdana" panose="020B0604030504040204" pitchFamily="34" charset="0"/>
              </a:rPr>
              <a:t>.</a:t>
            </a:r>
          </a:p>
        </p:txBody>
      </p:sp>
      <p:sp>
        <p:nvSpPr>
          <p:cNvPr id="3" name="Rectangle 2"/>
          <p:cNvSpPr/>
          <p:nvPr/>
        </p:nvSpPr>
        <p:spPr>
          <a:xfrm>
            <a:off x="4446021" y="3491574"/>
            <a:ext cx="7255442" cy="2862322"/>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Nurse</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are meeting with your patient to show them how to use their thought diary. They are struggling to complete it so you have offered to practise an example together. Ask them about a recent negative thought they would like to focus on and fill it in together.</a:t>
            </a:r>
            <a:endParaRPr lang="en-GB"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473421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2574388" y="1421522"/>
            <a:ext cx="5898745"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Section 6</a:t>
            </a:r>
          </a:p>
        </p:txBody>
      </p:sp>
      <p:sp>
        <p:nvSpPr>
          <p:cNvPr id="7" name="Google Shape;67;p12"/>
          <p:cNvSpPr txBox="1">
            <a:spLocks/>
          </p:cNvSpPr>
          <p:nvPr/>
        </p:nvSpPr>
        <p:spPr>
          <a:xfrm>
            <a:off x="3051044" y="2969630"/>
            <a:ext cx="6908881" cy="2714478"/>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000" dirty="0">
                <a:solidFill>
                  <a:srgbClr val="512275"/>
                </a:solidFill>
                <a:latin typeface="Segoe Print" charset="0"/>
                <a:ea typeface="Segoe Print" charset="0"/>
                <a:cs typeface="Segoe Print" charset="0"/>
              </a:rPr>
              <a:t>Working on BEHAVIOURS</a:t>
            </a:r>
            <a:endParaRPr lang="en-GB" sz="6000" dirty="0">
              <a:solidFill>
                <a:srgbClr val="512275"/>
              </a:solidFill>
              <a:latin typeface="Segoe Print" charset="0"/>
              <a:ea typeface="Segoe Print" charset="0"/>
              <a:cs typeface="Segoe Print" charset="0"/>
            </a:endParaRPr>
          </a:p>
        </p:txBody>
      </p:sp>
    </p:spTree>
    <p:extLst>
      <p:ext uri="{BB962C8B-B14F-4D97-AF65-F5344CB8AC3E}">
        <p14:creationId xmlns:p14="http://schemas.microsoft.com/office/powerpoint/2010/main" val="5800012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855785" y="651751"/>
            <a:ext cx="3190905" cy="82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400" b="1" dirty="0">
                <a:solidFill>
                  <a:srgbClr val="512275"/>
                </a:solidFill>
                <a:latin typeface="Arial Narrow" charset="0"/>
                <a:ea typeface="Arial Narrow" charset="0"/>
                <a:cs typeface="Arial Narrow" charset="0"/>
              </a:rPr>
              <a:t>Behaviours </a:t>
            </a:r>
          </a:p>
        </p:txBody>
      </p:sp>
      <p:sp>
        <p:nvSpPr>
          <p:cNvPr id="3" name="Rectangle 2"/>
          <p:cNvSpPr/>
          <p:nvPr/>
        </p:nvSpPr>
        <p:spPr>
          <a:xfrm>
            <a:off x="4305567" y="335845"/>
            <a:ext cx="7255442" cy="4985980"/>
          </a:xfrm>
          <a:prstGeom prst="rect">
            <a:avLst/>
          </a:prstGeom>
        </p:spPr>
        <p:txBody>
          <a:bodyPr wrap="square">
            <a:spAutoFit/>
          </a:bodyPr>
          <a:lstStyle/>
          <a:p>
            <a:pPr>
              <a:lnSpc>
                <a:spcPct val="150000"/>
              </a:lnSpc>
            </a:pPr>
            <a:r>
              <a:rPr lang="en-GB" sz="2400" b="1" dirty="0">
                <a:solidFill>
                  <a:srgbClr val="512275"/>
                </a:solidFill>
                <a:latin typeface="Verdana" panose="020B0604030504040204" pitchFamily="34" charset="0"/>
                <a:ea typeface="Verdana" panose="020B0604030504040204" pitchFamily="34" charset="0"/>
              </a:rPr>
              <a:t>Two ways to work on behaviours from CBT:</a:t>
            </a:r>
          </a:p>
          <a:p>
            <a:pPr>
              <a:lnSpc>
                <a:spcPct val="150000"/>
              </a:lnSpc>
            </a:pPr>
            <a:endParaRPr lang="en-GB" sz="2400" b="1" dirty="0">
              <a:solidFill>
                <a:srgbClr val="512275"/>
              </a:solidFill>
              <a:latin typeface="Verdana" panose="020B0604030504040204" pitchFamily="34" charset="0"/>
              <a:ea typeface="Verdana" panose="020B0604030504040204" pitchFamily="34" charset="0"/>
            </a:endParaRPr>
          </a:p>
          <a:p>
            <a:pPr>
              <a:lnSpc>
                <a:spcPct val="150000"/>
              </a:lnSpc>
            </a:pPr>
            <a:r>
              <a:rPr lang="en-US" sz="2000" u="sng" dirty="0">
                <a:solidFill>
                  <a:srgbClr val="512275"/>
                </a:solidFill>
                <a:latin typeface="Verdana" panose="020B0604030504040204" pitchFamily="34" charset="0"/>
                <a:ea typeface="Verdana" panose="020B0604030504040204" pitchFamily="34" charset="0"/>
              </a:rPr>
              <a:t>B</a:t>
            </a:r>
            <a:r>
              <a:rPr lang="en-GB" sz="2000" u="sng" dirty="0" err="1">
                <a:solidFill>
                  <a:srgbClr val="512275"/>
                </a:solidFill>
                <a:latin typeface="Verdana" panose="020B0604030504040204" pitchFamily="34" charset="0"/>
                <a:ea typeface="Verdana" panose="020B0604030504040204" pitchFamily="34" charset="0"/>
              </a:rPr>
              <a:t>ehavioural</a:t>
            </a:r>
            <a:r>
              <a:rPr lang="en-GB" sz="2000" u="sng" dirty="0">
                <a:solidFill>
                  <a:srgbClr val="512275"/>
                </a:solidFill>
                <a:latin typeface="Verdana" panose="020B0604030504040204" pitchFamily="34" charset="0"/>
                <a:ea typeface="Verdana" panose="020B0604030504040204" pitchFamily="34" charset="0"/>
              </a:rPr>
              <a:t> experiments</a:t>
            </a:r>
            <a:r>
              <a:rPr lang="en-GB" sz="2000" dirty="0">
                <a:solidFill>
                  <a:srgbClr val="512275"/>
                </a:solidFill>
                <a:latin typeface="Verdana" panose="020B0604030504040204" pitchFamily="34" charset="0"/>
                <a:ea typeface="Verdana" panose="020B0604030504040204" pitchFamily="34" charset="0"/>
              </a:rPr>
              <a:t> – testing out the accuracy of negative thoughts.</a:t>
            </a:r>
          </a:p>
          <a:p>
            <a:pPr>
              <a:lnSpc>
                <a:spcPct val="150000"/>
              </a:lnSpc>
            </a:pPr>
            <a:endParaRPr lang="en-GB" sz="2000" dirty="0">
              <a:solidFill>
                <a:srgbClr val="512275"/>
              </a:solidFill>
              <a:latin typeface="Verdana" panose="020B0604030504040204" pitchFamily="34" charset="0"/>
              <a:ea typeface="Verdana" panose="020B0604030504040204" pitchFamily="34" charset="0"/>
            </a:endParaRPr>
          </a:p>
          <a:p>
            <a:pPr>
              <a:lnSpc>
                <a:spcPct val="150000"/>
              </a:lnSpc>
            </a:pPr>
            <a:r>
              <a:rPr lang="en-US" sz="2000" u="sng" dirty="0">
                <a:solidFill>
                  <a:srgbClr val="512275"/>
                </a:solidFill>
                <a:latin typeface="Verdana" panose="020B0604030504040204" pitchFamily="34" charset="0"/>
                <a:ea typeface="Verdana" panose="020B0604030504040204" pitchFamily="34" charset="0"/>
              </a:rPr>
              <a:t>B</a:t>
            </a:r>
            <a:r>
              <a:rPr lang="en-GB" sz="2000" u="sng" dirty="0" err="1">
                <a:solidFill>
                  <a:srgbClr val="512275"/>
                </a:solidFill>
                <a:latin typeface="Verdana" panose="020B0604030504040204" pitchFamily="34" charset="0"/>
                <a:ea typeface="Verdana" panose="020B0604030504040204" pitchFamily="34" charset="0"/>
              </a:rPr>
              <a:t>ehavioural</a:t>
            </a:r>
            <a:r>
              <a:rPr lang="en-GB" sz="2000" u="sng" dirty="0">
                <a:solidFill>
                  <a:srgbClr val="512275"/>
                </a:solidFill>
                <a:latin typeface="Verdana" panose="020B0604030504040204" pitchFamily="34" charset="0"/>
                <a:ea typeface="Verdana" panose="020B0604030504040204" pitchFamily="34" charset="0"/>
              </a:rPr>
              <a:t> activation </a:t>
            </a:r>
            <a:r>
              <a:rPr lang="en-GB" sz="2000" dirty="0">
                <a:solidFill>
                  <a:srgbClr val="512275"/>
                </a:solidFill>
                <a:latin typeface="Verdana" panose="020B0604030504040204" pitchFamily="34" charset="0"/>
                <a:ea typeface="Verdana" panose="020B0604030504040204" pitchFamily="34" charset="0"/>
              </a:rPr>
              <a:t>– keeping track of daily activities (activity monitoring) and then planning to increase the number of enjoyable activities over time (activity scheduling).</a:t>
            </a:r>
            <a:endParaRPr lang="en-GB"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93591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p:cNvSpPr>
          <p:nvPr/>
        </p:nvSpPr>
        <p:spPr>
          <a:xfrm>
            <a:off x="2706705" y="1549327"/>
            <a:ext cx="6669906" cy="4699073"/>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6600" dirty="0">
                <a:solidFill>
                  <a:srgbClr val="512275"/>
                </a:solidFill>
                <a:latin typeface="Segoe Print" charset="0"/>
                <a:ea typeface="Segoe Print" charset="0"/>
                <a:cs typeface="Segoe Print" charset="0"/>
              </a:rPr>
              <a:t>Behavioural experiments</a:t>
            </a:r>
          </a:p>
        </p:txBody>
      </p:sp>
    </p:spTree>
    <p:extLst>
      <p:ext uri="{BB962C8B-B14F-4D97-AF65-F5344CB8AC3E}">
        <p14:creationId xmlns:p14="http://schemas.microsoft.com/office/powerpoint/2010/main" val="796699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819106" y="636058"/>
            <a:ext cx="3323689" cy="8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Behaviours</a:t>
            </a:r>
          </a:p>
        </p:txBody>
      </p:sp>
      <p:sp>
        <p:nvSpPr>
          <p:cNvPr id="3" name="Rectangle 2"/>
          <p:cNvSpPr/>
          <p:nvPr/>
        </p:nvSpPr>
        <p:spPr>
          <a:xfrm>
            <a:off x="4421486" y="320081"/>
            <a:ext cx="7255442" cy="9233297"/>
          </a:xfrm>
          <a:prstGeom prst="rect">
            <a:avLst/>
          </a:prstGeom>
        </p:spPr>
        <p:txBody>
          <a:bodyPr wrap="square">
            <a:spAutoFit/>
          </a:bodyPr>
          <a:lstStyle/>
          <a:p>
            <a:pPr>
              <a:lnSpc>
                <a:spcPct val="150000"/>
              </a:lnSpc>
            </a:pPr>
            <a:r>
              <a:rPr lang="en-US" sz="3200" b="1" dirty="0">
                <a:solidFill>
                  <a:srgbClr val="512275"/>
                </a:solidFill>
                <a:latin typeface="Verdana" panose="020B0604030504040204" pitchFamily="34" charset="0"/>
                <a:ea typeface="Verdana" panose="020B0604030504040204" pitchFamily="34" charset="0"/>
              </a:rPr>
              <a:t>Behavioural experiments</a:t>
            </a:r>
          </a:p>
          <a:p>
            <a:pPr>
              <a:lnSpc>
                <a:spcPct val="150000"/>
              </a:lnSpc>
            </a:pPr>
            <a:endParaRPr lang="en-US" sz="3200" dirty="0">
              <a:solidFill>
                <a:srgbClr val="512275"/>
              </a:solidFill>
              <a:latin typeface="Verdana" panose="020B0604030504040204" pitchFamily="34" charset="0"/>
              <a:ea typeface="Verdana" panose="020B0604030504040204" pitchFamily="34" charset="0"/>
            </a:endParaRPr>
          </a:p>
          <a:p>
            <a:pPr marL="342900" indent="-342900">
              <a:lnSpc>
                <a:spcPct val="150000"/>
              </a:lnSpc>
              <a:buFont typeface="Arial" panose="020B0604020202020204" pitchFamily="34" charset="0"/>
              <a:buChar char="•"/>
            </a:pPr>
            <a:r>
              <a:rPr lang="en-US" sz="2000" dirty="0">
                <a:solidFill>
                  <a:srgbClr val="512275"/>
                </a:solidFill>
                <a:latin typeface="Verdana" panose="020B0604030504040204" pitchFamily="34" charset="0"/>
                <a:ea typeface="Verdana" panose="020B0604030504040204" pitchFamily="34" charset="0"/>
              </a:rPr>
              <a:t>A way of testing out negative beliefs </a:t>
            </a:r>
          </a:p>
          <a:p>
            <a:pPr marL="342900" indent="-342900">
              <a:lnSpc>
                <a:spcPct val="150000"/>
              </a:lnSpc>
              <a:buFont typeface="Arial" panose="020B0604020202020204" pitchFamily="34" charset="0"/>
              <a:buChar char="•"/>
            </a:pPr>
            <a:r>
              <a:rPr lang="en-US" sz="2000" dirty="0">
                <a:solidFill>
                  <a:srgbClr val="512275"/>
                </a:solidFill>
                <a:latin typeface="Verdana" panose="020B0604030504040204" pitchFamily="34" charset="0"/>
                <a:ea typeface="Verdana" panose="020B0604030504040204" pitchFamily="34" charset="0"/>
              </a:rPr>
              <a:t>People often have very negative views about what they can or can’t do</a:t>
            </a:r>
          </a:p>
          <a:p>
            <a:pPr marL="342900" indent="-342900">
              <a:lnSpc>
                <a:spcPct val="150000"/>
              </a:lnSpc>
              <a:buFont typeface="Arial" panose="020B0604020202020204" pitchFamily="34" charset="0"/>
              <a:buChar char="•"/>
            </a:pPr>
            <a:r>
              <a:rPr lang="en-US" sz="2000" dirty="0">
                <a:solidFill>
                  <a:srgbClr val="512275"/>
                </a:solidFill>
                <a:latin typeface="Verdana" panose="020B0604030504040204" pitchFamily="34" charset="0"/>
                <a:ea typeface="Verdana" panose="020B0604030504040204" pitchFamily="34" charset="0"/>
              </a:rPr>
              <a:t>As we saw before, people experiencing depression/suicidal thoughts often have lots of </a:t>
            </a:r>
            <a:r>
              <a:rPr lang="en-US" sz="2000" dirty="0" err="1">
                <a:solidFill>
                  <a:srgbClr val="512275"/>
                </a:solidFill>
                <a:latin typeface="Verdana" panose="020B0604030504040204" pitchFamily="34" charset="0"/>
                <a:ea typeface="Verdana" panose="020B0604030504040204" pitchFamily="34" charset="0"/>
              </a:rPr>
              <a:t>NATs</a:t>
            </a:r>
            <a:r>
              <a:rPr lang="en-US" sz="2000" dirty="0">
                <a:solidFill>
                  <a:srgbClr val="512275"/>
                </a:solidFill>
                <a:latin typeface="Verdana" panose="020B0604030504040204" pitchFamily="34" charset="0"/>
                <a:ea typeface="Verdana" panose="020B0604030504040204" pitchFamily="34" charset="0"/>
              </a:rPr>
              <a:t> (negative automatic thoughts)</a:t>
            </a:r>
          </a:p>
          <a:p>
            <a:pPr marL="342900" indent="-342900">
              <a:lnSpc>
                <a:spcPct val="150000"/>
              </a:lnSpc>
              <a:buFont typeface="Arial" panose="020B0604020202020204" pitchFamily="34" charset="0"/>
              <a:buChar char="•"/>
            </a:pPr>
            <a:r>
              <a:rPr lang="en-US" sz="2000" dirty="0" err="1">
                <a:solidFill>
                  <a:srgbClr val="512275"/>
                </a:solidFill>
                <a:latin typeface="Verdana" panose="020B0604030504040204" pitchFamily="34" charset="0"/>
                <a:ea typeface="Verdana" panose="020B0604030504040204" pitchFamily="34" charset="0"/>
              </a:rPr>
              <a:t>NATs</a:t>
            </a:r>
            <a:r>
              <a:rPr lang="en-US" sz="2000" dirty="0">
                <a:solidFill>
                  <a:srgbClr val="512275"/>
                </a:solidFill>
                <a:latin typeface="Verdana" panose="020B0604030504040204" pitchFamily="34" charset="0"/>
                <a:ea typeface="Verdana" panose="020B0604030504040204" pitchFamily="34" charset="0"/>
              </a:rPr>
              <a:t> are often </a:t>
            </a:r>
            <a:r>
              <a:rPr lang="en-US" sz="2000" i="1" dirty="0">
                <a:solidFill>
                  <a:srgbClr val="512275"/>
                </a:solidFill>
                <a:latin typeface="Verdana" panose="020B0604030504040204" pitchFamily="34" charset="0"/>
                <a:ea typeface="Verdana" panose="020B0604030504040204" pitchFamily="34" charset="0"/>
              </a:rPr>
              <a:t>unreasonable</a:t>
            </a:r>
            <a:r>
              <a:rPr lang="en-US" sz="2000" dirty="0">
                <a:solidFill>
                  <a:srgbClr val="512275"/>
                </a:solidFill>
                <a:latin typeface="Verdana" panose="020B0604030504040204" pitchFamily="34" charset="0"/>
                <a:ea typeface="Verdana" panose="020B0604030504040204" pitchFamily="34" charset="0"/>
              </a:rPr>
              <a:t>, </a:t>
            </a:r>
            <a:r>
              <a:rPr lang="en-US" sz="2000" i="1" dirty="0">
                <a:solidFill>
                  <a:srgbClr val="512275"/>
                </a:solidFill>
                <a:latin typeface="Verdana" panose="020B0604030504040204" pitchFamily="34" charset="0"/>
                <a:ea typeface="Verdana" panose="020B0604030504040204" pitchFamily="34" charset="0"/>
              </a:rPr>
              <a:t>unhelpful</a:t>
            </a:r>
            <a:r>
              <a:rPr lang="en-US" sz="2000" dirty="0">
                <a:solidFill>
                  <a:srgbClr val="512275"/>
                </a:solidFill>
                <a:latin typeface="Verdana" panose="020B0604030504040204" pitchFamily="34" charset="0"/>
                <a:ea typeface="Verdana" panose="020B0604030504040204" pitchFamily="34" charset="0"/>
              </a:rPr>
              <a:t> and</a:t>
            </a:r>
            <a:r>
              <a:rPr lang="en-US" sz="2000" i="1" dirty="0">
                <a:solidFill>
                  <a:srgbClr val="512275"/>
                </a:solidFill>
                <a:latin typeface="Verdana" panose="020B0604030504040204" pitchFamily="34" charset="0"/>
                <a:ea typeface="Verdana" panose="020B0604030504040204" pitchFamily="34" charset="0"/>
              </a:rPr>
              <a:t> negatively biased</a:t>
            </a:r>
          </a:p>
          <a:p>
            <a:pPr marL="342900" indent="-342900">
              <a:lnSpc>
                <a:spcPct val="150000"/>
              </a:lnSpc>
              <a:buFont typeface="Arial" panose="020B0604020202020204" pitchFamily="34" charset="0"/>
              <a:buChar char="•"/>
            </a:pPr>
            <a:r>
              <a:rPr lang="en-US" sz="2000" dirty="0">
                <a:solidFill>
                  <a:srgbClr val="512275"/>
                </a:solidFill>
                <a:latin typeface="Verdana" panose="020B0604030504040204" pitchFamily="34" charset="0"/>
                <a:ea typeface="Verdana" panose="020B0604030504040204" pitchFamily="34" charset="0"/>
              </a:rPr>
              <a:t>Some of these </a:t>
            </a:r>
            <a:r>
              <a:rPr lang="en-US" sz="2000" dirty="0" err="1">
                <a:solidFill>
                  <a:srgbClr val="512275"/>
                </a:solidFill>
                <a:latin typeface="Verdana" panose="020B0604030504040204" pitchFamily="34" charset="0"/>
                <a:ea typeface="Verdana" panose="020B0604030504040204" pitchFamily="34" charset="0"/>
              </a:rPr>
              <a:t>NATs</a:t>
            </a:r>
            <a:r>
              <a:rPr lang="en-US" sz="2000" dirty="0">
                <a:solidFill>
                  <a:srgbClr val="512275"/>
                </a:solidFill>
                <a:latin typeface="Verdana" panose="020B0604030504040204" pitchFamily="34" charset="0"/>
                <a:ea typeface="Verdana" panose="020B0604030504040204" pitchFamily="34" charset="0"/>
              </a:rPr>
              <a:t> may be testable through simple experiments</a:t>
            </a:r>
          </a:p>
          <a:p>
            <a:pPr>
              <a:lnSpc>
                <a:spcPct val="150000"/>
              </a:lnSpc>
            </a:pPr>
            <a:endParaRPr lang="en-US" sz="2000" dirty="0">
              <a:solidFill>
                <a:srgbClr val="512275"/>
              </a:solidFill>
              <a:latin typeface="Verdana" panose="020B0604030504040204" pitchFamily="34" charset="0"/>
              <a:ea typeface="Verdana" panose="020B0604030504040204" pitchFamily="34" charset="0"/>
            </a:endParaRPr>
          </a:p>
          <a:p>
            <a:pPr>
              <a:lnSpc>
                <a:spcPct val="150000"/>
              </a:lnSpc>
            </a:pPr>
            <a:endParaRPr lang="en-US" sz="2000" dirty="0">
              <a:solidFill>
                <a:srgbClr val="512275"/>
              </a:solidFill>
              <a:latin typeface="Verdana" panose="020B0604030504040204" pitchFamily="34" charset="0"/>
              <a:ea typeface="Verdana" panose="020B0604030504040204" pitchFamily="34" charset="0"/>
            </a:endParaRPr>
          </a:p>
          <a:p>
            <a:pPr>
              <a:lnSpc>
                <a:spcPct val="150000"/>
              </a:lnSpc>
            </a:pPr>
            <a:endParaRPr lang="en-US" sz="3200" b="1" dirty="0">
              <a:solidFill>
                <a:srgbClr val="512275"/>
              </a:solidFill>
              <a:latin typeface="Verdana" panose="020B0604030504040204" pitchFamily="34" charset="0"/>
              <a:ea typeface="Verdana" panose="020B0604030504040204" pitchFamily="34" charset="0"/>
            </a:endParaRPr>
          </a:p>
          <a:p>
            <a:pPr>
              <a:lnSpc>
                <a:spcPct val="150000"/>
              </a:lnSpc>
            </a:pPr>
            <a:endParaRPr lang="en-US" sz="3200" dirty="0">
              <a:solidFill>
                <a:srgbClr val="512275"/>
              </a:solidFill>
              <a:latin typeface="Verdana" panose="020B0604030504040204" pitchFamily="34" charset="0"/>
              <a:ea typeface="Verdana" panose="020B0604030504040204" pitchFamily="34" charset="0"/>
            </a:endParaRPr>
          </a:p>
          <a:p>
            <a:pPr>
              <a:lnSpc>
                <a:spcPct val="150000"/>
              </a:lnSpc>
            </a:pPr>
            <a:endParaRPr lang="en-GB" sz="2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49795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819106" y="636058"/>
            <a:ext cx="3323689" cy="8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Behaviours</a:t>
            </a:r>
          </a:p>
        </p:txBody>
      </p:sp>
      <p:sp>
        <p:nvSpPr>
          <p:cNvPr id="3" name="Rectangle 2"/>
          <p:cNvSpPr/>
          <p:nvPr/>
        </p:nvSpPr>
        <p:spPr>
          <a:xfrm>
            <a:off x="4421486" y="859342"/>
            <a:ext cx="7255442" cy="7848302"/>
          </a:xfrm>
          <a:prstGeom prst="rect">
            <a:avLst/>
          </a:prstGeom>
        </p:spPr>
        <p:txBody>
          <a:bodyPr wrap="square">
            <a:spAutoFit/>
          </a:bodyPr>
          <a:lstStyle/>
          <a:p>
            <a:pPr>
              <a:lnSpc>
                <a:spcPct val="150000"/>
              </a:lnSpc>
            </a:pPr>
            <a:r>
              <a:rPr lang="en-US" sz="2800" b="1" dirty="0">
                <a:solidFill>
                  <a:srgbClr val="512275"/>
                </a:solidFill>
                <a:latin typeface="Verdana" panose="020B0604030504040204" pitchFamily="34" charset="0"/>
                <a:ea typeface="Verdana" panose="020B0604030504040204" pitchFamily="34" charset="0"/>
              </a:rPr>
              <a:t>Behavioural experiments</a:t>
            </a:r>
          </a:p>
          <a:p>
            <a:pPr>
              <a:lnSpc>
                <a:spcPct val="150000"/>
              </a:lnSpc>
            </a:pPr>
            <a:endParaRPr lang="en-US" sz="3200" dirty="0">
              <a:solidFill>
                <a:srgbClr val="512275"/>
              </a:solidFill>
              <a:latin typeface="Verdana" panose="020B0604030504040204" pitchFamily="34" charset="0"/>
              <a:ea typeface="Verdana" panose="020B0604030504040204" pitchFamily="34" charset="0"/>
            </a:endParaRPr>
          </a:p>
          <a:p>
            <a:pPr>
              <a:lnSpc>
                <a:spcPct val="150000"/>
              </a:lnSpc>
            </a:pPr>
            <a:r>
              <a:rPr lang="en-US" sz="2000" dirty="0">
                <a:solidFill>
                  <a:srgbClr val="512275"/>
                </a:solidFill>
                <a:latin typeface="Verdana" panose="020B0604030504040204" pitchFamily="34" charset="0"/>
                <a:ea typeface="Verdana" panose="020B0604030504040204" pitchFamily="34" charset="0"/>
              </a:rPr>
              <a:t>Choose </a:t>
            </a:r>
            <a:r>
              <a:rPr lang="en-US" sz="2000" b="1" dirty="0">
                <a:solidFill>
                  <a:srgbClr val="512275"/>
                </a:solidFill>
                <a:latin typeface="Verdana" panose="020B0604030504040204" pitchFamily="34" charset="0"/>
                <a:ea typeface="Verdana" panose="020B0604030504040204" pitchFamily="34" charset="0"/>
              </a:rPr>
              <a:t>one</a:t>
            </a:r>
            <a:r>
              <a:rPr lang="en-US" sz="2000" dirty="0">
                <a:solidFill>
                  <a:srgbClr val="512275"/>
                </a:solidFill>
                <a:latin typeface="Verdana" panose="020B0604030504040204" pitchFamily="34" charset="0"/>
                <a:ea typeface="Verdana" panose="020B0604030504040204" pitchFamily="34" charset="0"/>
              </a:rPr>
              <a:t> negative thought that the patient would like to test out by doing an experiment.</a:t>
            </a:r>
          </a:p>
          <a:p>
            <a:pPr>
              <a:lnSpc>
                <a:spcPct val="150000"/>
              </a:lnSpc>
            </a:pPr>
            <a:endParaRPr lang="en-US" sz="2000" dirty="0">
              <a:solidFill>
                <a:srgbClr val="512275"/>
              </a:solidFill>
              <a:latin typeface="Verdana" panose="020B0604030504040204" pitchFamily="34" charset="0"/>
              <a:ea typeface="Verdana" panose="020B0604030504040204" pitchFamily="34" charset="0"/>
            </a:endParaRPr>
          </a:p>
          <a:p>
            <a:pPr>
              <a:lnSpc>
                <a:spcPct val="150000"/>
              </a:lnSpc>
            </a:pPr>
            <a:r>
              <a:rPr lang="en-US" sz="2000" dirty="0">
                <a:solidFill>
                  <a:srgbClr val="512275"/>
                </a:solidFill>
                <a:latin typeface="Verdana" panose="020B0604030504040204" pitchFamily="34" charset="0"/>
                <a:ea typeface="Verdana" panose="020B0604030504040204" pitchFamily="34" charset="0"/>
              </a:rPr>
              <a:t>Ideally, you want to help them choose something that is likely to be successful (i.e. prove their negative thought to be </a:t>
            </a:r>
            <a:r>
              <a:rPr lang="en-US" sz="2000" b="1" dirty="0">
                <a:solidFill>
                  <a:srgbClr val="512275"/>
                </a:solidFill>
                <a:latin typeface="Verdana" panose="020B0604030504040204" pitchFamily="34" charset="0"/>
                <a:ea typeface="Verdana" panose="020B0604030504040204" pitchFamily="34" charset="0"/>
              </a:rPr>
              <a:t>incorrect</a:t>
            </a:r>
            <a:r>
              <a:rPr lang="en-US" sz="2000" dirty="0">
                <a:solidFill>
                  <a:srgbClr val="512275"/>
                </a:solidFill>
                <a:latin typeface="Verdana" panose="020B0604030504040204" pitchFamily="34" charset="0"/>
                <a:ea typeface="Verdana" panose="020B0604030504040204" pitchFamily="34" charset="0"/>
              </a:rPr>
              <a:t>)</a:t>
            </a:r>
          </a:p>
          <a:p>
            <a:pPr>
              <a:lnSpc>
                <a:spcPct val="150000"/>
              </a:lnSpc>
            </a:pPr>
            <a:endParaRPr lang="en-US" sz="2400" dirty="0">
              <a:solidFill>
                <a:srgbClr val="512275"/>
              </a:solidFill>
              <a:latin typeface="Verdana" panose="020B0604030504040204" pitchFamily="34" charset="0"/>
              <a:ea typeface="Verdana" panose="020B0604030504040204" pitchFamily="34" charset="0"/>
            </a:endParaRPr>
          </a:p>
          <a:p>
            <a:pPr>
              <a:lnSpc>
                <a:spcPct val="150000"/>
              </a:lnSpc>
            </a:pPr>
            <a:endParaRPr lang="en-US" sz="2000" dirty="0">
              <a:solidFill>
                <a:srgbClr val="512275"/>
              </a:solidFill>
              <a:latin typeface="Verdana" panose="020B0604030504040204" pitchFamily="34" charset="0"/>
              <a:ea typeface="Verdana" panose="020B0604030504040204" pitchFamily="34" charset="0"/>
            </a:endParaRPr>
          </a:p>
          <a:p>
            <a:pPr>
              <a:lnSpc>
                <a:spcPct val="150000"/>
              </a:lnSpc>
            </a:pPr>
            <a:endParaRPr lang="en-US" sz="2000" dirty="0">
              <a:solidFill>
                <a:srgbClr val="512275"/>
              </a:solidFill>
              <a:latin typeface="Verdana" panose="020B0604030504040204" pitchFamily="34" charset="0"/>
              <a:ea typeface="Verdana" panose="020B0604030504040204" pitchFamily="34" charset="0"/>
            </a:endParaRPr>
          </a:p>
          <a:p>
            <a:pPr>
              <a:lnSpc>
                <a:spcPct val="150000"/>
              </a:lnSpc>
            </a:pPr>
            <a:endParaRPr lang="en-US" sz="3200" b="1" dirty="0">
              <a:solidFill>
                <a:srgbClr val="512275"/>
              </a:solidFill>
              <a:latin typeface="Verdana" panose="020B0604030504040204" pitchFamily="34" charset="0"/>
              <a:ea typeface="Verdana" panose="020B0604030504040204" pitchFamily="34" charset="0"/>
            </a:endParaRPr>
          </a:p>
          <a:p>
            <a:pPr>
              <a:lnSpc>
                <a:spcPct val="150000"/>
              </a:lnSpc>
            </a:pPr>
            <a:endParaRPr lang="en-US" sz="3200" dirty="0">
              <a:solidFill>
                <a:srgbClr val="512275"/>
              </a:solidFill>
              <a:latin typeface="Verdana" panose="020B0604030504040204" pitchFamily="34" charset="0"/>
              <a:ea typeface="Verdana" panose="020B0604030504040204" pitchFamily="34" charset="0"/>
            </a:endParaRPr>
          </a:p>
          <a:p>
            <a:pPr>
              <a:lnSpc>
                <a:spcPct val="150000"/>
              </a:lnSpc>
            </a:pPr>
            <a:endParaRPr lang="en-GB" sz="2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4136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30442" y="637309"/>
            <a:ext cx="3022127" cy="3742186"/>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027715" y="528274"/>
            <a:ext cx="2827579" cy="317268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ts val="0"/>
              </a:spcBef>
            </a:pPr>
            <a:r>
              <a:rPr lang="en-GB" sz="4000" dirty="0">
                <a:solidFill>
                  <a:srgbClr val="512275"/>
                </a:solidFill>
                <a:latin typeface="Segoe Print" charset="0"/>
                <a:ea typeface="Segoe Print" charset="0"/>
                <a:cs typeface="Segoe Print" charset="0"/>
              </a:rPr>
              <a:t>When sadness becomes </a:t>
            </a:r>
            <a:r>
              <a:rPr lang="en-GB" sz="4000">
                <a:solidFill>
                  <a:srgbClr val="512275"/>
                </a:solidFill>
                <a:latin typeface="Segoe Print" charset="0"/>
                <a:ea typeface="Segoe Print" charset="0"/>
                <a:cs typeface="Segoe Print" charset="0"/>
              </a:rPr>
              <a:t>a problem</a:t>
            </a:r>
            <a:endParaRPr lang="en-GB" sz="4000" dirty="0">
              <a:solidFill>
                <a:srgbClr val="512275"/>
              </a:solidFill>
              <a:latin typeface="Segoe Print" charset="0"/>
              <a:ea typeface="Segoe Print" charset="0"/>
              <a:cs typeface="Segoe Print" charset="0"/>
            </a:endParaRPr>
          </a:p>
        </p:txBody>
      </p:sp>
      <p:sp>
        <p:nvSpPr>
          <p:cNvPr id="7" name="Content Placeholder 2"/>
          <p:cNvSpPr>
            <a:spLocks noGrp="1"/>
          </p:cNvSpPr>
          <p:nvPr>
            <p:ph idx="1"/>
          </p:nvPr>
        </p:nvSpPr>
        <p:spPr>
          <a:xfrm>
            <a:off x="4186990" y="608280"/>
            <a:ext cx="7700210" cy="6858000"/>
          </a:xfrm>
        </p:spPr>
        <p:txBody>
          <a:bodyPr>
            <a:noAutofit/>
          </a:bodyPr>
          <a:lstStyle/>
          <a:p>
            <a:pPr marL="0" indent="0">
              <a:lnSpc>
                <a:spcPct val="170000"/>
              </a:lnSpc>
              <a:buNone/>
            </a:pPr>
            <a:r>
              <a:rPr lang="en-GB" sz="1600" b="1" dirty="0">
                <a:solidFill>
                  <a:srgbClr val="512275"/>
                </a:solidFill>
                <a:latin typeface="Verdana" panose="020B0604030504040204" pitchFamily="34" charset="0"/>
                <a:ea typeface="Verdana" panose="020B0604030504040204" pitchFamily="34" charset="0"/>
              </a:rPr>
              <a:t>Whether the mood is a mild dip or a more serious depression depends:</a:t>
            </a:r>
          </a:p>
          <a:p>
            <a:pPr lvl="1">
              <a:lnSpc>
                <a:spcPct val="170000"/>
              </a:lnSpc>
              <a:buFont typeface="Wingdings" charset="2"/>
              <a:buChar char="§"/>
            </a:pPr>
            <a:r>
              <a:rPr lang="en-GB" sz="1600" dirty="0">
                <a:solidFill>
                  <a:srgbClr val="512275"/>
                </a:solidFill>
                <a:latin typeface="Verdana" panose="020B0604030504040204" pitchFamily="34" charset="0"/>
                <a:ea typeface="Verdana" panose="020B0604030504040204" pitchFamily="34" charset="0"/>
              </a:rPr>
              <a:t>whether we come to </a:t>
            </a:r>
            <a:r>
              <a:rPr lang="en-GB" sz="1600" b="1" dirty="0">
                <a:solidFill>
                  <a:srgbClr val="512275"/>
                </a:solidFill>
                <a:latin typeface="Verdana" panose="020B0604030504040204" pitchFamily="34" charset="0"/>
                <a:ea typeface="Verdana" panose="020B0604030504040204" pitchFamily="34" charset="0"/>
              </a:rPr>
              <a:t>accept </a:t>
            </a:r>
            <a:r>
              <a:rPr lang="en-GB" sz="1600" dirty="0">
                <a:solidFill>
                  <a:srgbClr val="512275"/>
                </a:solidFill>
                <a:latin typeface="Verdana" panose="020B0604030504040204" pitchFamily="34" charset="0"/>
                <a:ea typeface="Verdana" panose="020B0604030504040204" pitchFamily="34" charset="0"/>
              </a:rPr>
              <a:t>our loss fairly quickly; or</a:t>
            </a:r>
          </a:p>
          <a:p>
            <a:pPr lvl="1">
              <a:lnSpc>
                <a:spcPct val="170000"/>
              </a:lnSpc>
              <a:buFont typeface="Wingdings" charset="2"/>
              <a:buChar char="§"/>
            </a:pPr>
            <a:r>
              <a:rPr lang="en-GB" sz="1600" dirty="0">
                <a:solidFill>
                  <a:srgbClr val="512275"/>
                </a:solidFill>
                <a:latin typeface="Verdana" panose="020B0604030504040204" pitchFamily="34" charset="0"/>
                <a:ea typeface="Verdana" panose="020B0604030504040204" pitchFamily="34" charset="0"/>
              </a:rPr>
              <a:t>whether we </a:t>
            </a:r>
            <a:r>
              <a:rPr lang="en-GB" sz="1600" b="1" dirty="0">
                <a:solidFill>
                  <a:srgbClr val="512275"/>
                </a:solidFill>
                <a:latin typeface="Verdana" panose="020B0604030504040204" pitchFamily="34" charset="0"/>
                <a:ea typeface="Verdana" panose="020B0604030504040204" pitchFamily="34" charset="0"/>
              </a:rPr>
              <a:t>persist</a:t>
            </a:r>
            <a:r>
              <a:rPr lang="en-GB" sz="1600" dirty="0">
                <a:solidFill>
                  <a:srgbClr val="512275"/>
                </a:solidFill>
                <a:latin typeface="Verdana" panose="020B0604030504040204" pitchFamily="34" charset="0"/>
                <a:ea typeface="Verdana" panose="020B0604030504040204" pitchFamily="34" charset="0"/>
              </a:rPr>
              <a:t> with pursuing the unobtainable goals and get stuck. </a:t>
            </a:r>
          </a:p>
          <a:p>
            <a:pPr lvl="1">
              <a:lnSpc>
                <a:spcPct val="170000"/>
              </a:lnSpc>
              <a:buFont typeface="Wingdings" charset="2"/>
              <a:buChar char="§"/>
            </a:pPr>
            <a:r>
              <a:rPr lang="en-GB" sz="1600" b="1" dirty="0">
                <a:solidFill>
                  <a:srgbClr val="512275"/>
                </a:solidFill>
                <a:latin typeface="Verdana" panose="020B0604030504040204" pitchFamily="34" charset="0"/>
                <a:ea typeface="Verdana" panose="020B0604030504040204" pitchFamily="34" charset="0"/>
              </a:rPr>
              <a:t>how our brain </a:t>
            </a:r>
            <a:r>
              <a:rPr lang="en-GB" sz="1600" dirty="0">
                <a:solidFill>
                  <a:srgbClr val="512275"/>
                </a:solidFill>
                <a:latin typeface="Verdana" panose="020B0604030504040204" pitchFamily="34" charset="0"/>
                <a:ea typeface="Verdana" panose="020B0604030504040204" pitchFamily="34" charset="0"/>
              </a:rPr>
              <a:t>with its thinking, ruminative and self-aware abilities, </a:t>
            </a:r>
            <a:r>
              <a:rPr lang="en-GB" sz="1600" b="1" dirty="0">
                <a:solidFill>
                  <a:srgbClr val="512275"/>
                </a:solidFill>
                <a:latin typeface="Verdana" panose="020B0604030504040204" pitchFamily="34" charset="0"/>
                <a:ea typeface="Verdana" panose="020B0604030504040204" pitchFamily="34" charset="0"/>
              </a:rPr>
              <a:t>deals with this loss.</a:t>
            </a:r>
          </a:p>
          <a:p>
            <a:pPr marL="0" indent="0">
              <a:lnSpc>
                <a:spcPct val="170000"/>
              </a:lnSpc>
              <a:buNone/>
            </a:pPr>
            <a:r>
              <a:rPr lang="en-GB" sz="1600" b="1" dirty="0">
                <a:solidFill>
                  <a:srgbClr val="512275"/>
                </a:solidFill>
                <a:latin typeface="Verdana" panose="020B0604030504040204" pitchFamily="34" charset="0"/>
                <a:ea typeface="Verdana" panose="020B0604030504040204" pitchFamily="34" charset="0"/>
              </a:rPr>
              <a:t>Sadness/low mood become a problem when they are:</a:t>
            </a:r>
          </a:p>
          <a:p>
            <a:pPr lvl="1">
              <a:lnSpc>
                <a:spcPct val="170000"/>
              </a:lnSpc>
            </a:pPr>
            <a:r>
              <a:rPr lang="en-GB" sz="1600" dirty="0">
                <a:solidFill>
                  <a:srgbClr val="512275"/>
                </a:solidFill>
                <a:latin typeface="Verdana" panose="020B0604030504040204" pitchFamily="34" charset="0"/>
                <a:ea typeface="Verdana" panose="020B0604030504040204" pitchFamily="34" charset="0"/>
              </a:rPr>
              <a:t>present for a prolo</a:t>
            </a:r>
            <a:r>
              <a:rPr lang="en-GB" sz="1600" b="1" dirty="0">
                <a:solidFill>
                  <a:srgbClr val="512275"/>
                </a:solidFill>
                <a:latin typeface="Verdana" panose="020B0604030504040204" pitchFamily="34" charset="0"/>
                <a:ea typeface="Verdana" panose="020B0604030504040204" pitchFamily="34" charset="0"/>
              </a:rPr>
              <a:t>nged period </a:t>
            </a:r>
            <a:r>
              <a:rPr lang="en-GB" sz="1600" dirty="0">
                <a:solidFill>
                  <a:srgbClr val="512275"/>
                </a:solidFill>
                <a:latin typeface="Verdana" panose="020B0604030504040204" pitchFamily="34" charset="0"/>
                <a:ea typeface="Verdana" panose="020B0604030504040204" pitchFamily="34" charset="0"/>
              </a:rPr>
              <a:t>of time</a:t>
            </a:r>
          </a:p>
          <a:p>
            <a:pPr lvl="1">
              <a:lnSpc>
                <a:spcPct val="170000"/>
              </a:lnSpc>
            </a:pPr>
            <a:r>
              <a:rPr lang="en-GB" sz="1600" dirty="0">
                <a:solidFill>
                  <a:srgbClr val="512275"/>
                </a:solidFill>
                <a:latin typeface="Verdana" panose="020B0604030504040204" pitchFamily="34" charset="0"/>
                <a:ea typeface="Verdana" panose="020B0604030504040204" pitchFamily="34" charset="0"/>
              </a:rPr>
              <a:t>perceived as </a:t>
            </a:r>
            <a:r>
              <a:rPr lang="en-GB" sz="1600" b="1" dirty="0">
                <a:solidFill>
                  <a:srgbClr val="512275"/>
                </a:solidFill>
                <a:latin typeface="Verdana" panose="020B0604030504040204" pitchFamily="34" charset="0"/>
                <a:ea typeface="Verdana" panose="020B0604030504040204" pitchFamily="34" charset="0"/>
              </a:rPr>
              <a:t>distressing and uncontrollable</a:t>
            </a:r>
          </a:p>
          <a:p>
            <a:pPr lvl="1">
              <a:lnSpc>
                <a:spcPct val="170000"/>
              </a:lnSpc>
            </a:pPr>
            <a:r>
              <a:rPr lang="en-GB" sz="1600" dirty="0">
                <a:solidFill>
                  <a:srgbClr val="512275"/>
                </a:solidFill>
                <a:latin typeface="Verdana" panose="020B0604030504040204" pitchFamily="34" charset="0"/>
                <a:ea typeface="Verdana" panose="020B0604030504040204" pitchFamily="34" charset="0"/>
              </a:rPr>
              <a:t>cause </a:t>
            </a:r>
            <a:r>
              <a:rPr lang="en-GB" sz="1600" b="1" dirty="0">
                <a:solidFill>
                  <a:srgbClr val="512275"/>
                </a:solidFill>
                <a:latin typeface="Verdana" panose="020B0604030504040204" pitchFamily="34" charset="0"/>
                <a:ea typeface="Verdana" panose="020B0604030504040204" pitchFamily="34" charset="0"/>
              </a:rPr>
              <a:t>disruption to social and occupational functioning</a:t>
            </a:r>
            <a:r>
              <a:rPr lang="en-GB" sz="1600" dirty="0">
                <a:solidFill>
                  <a:srgbClr val="512275"/>
                </a:solidFill>
                <a:latin typeface="Verdana" panose="020B0604030504040204" pitchFamily="34" charset="0"/>
                <a:ea typeface="Verdana" panose="020B0604030504040204" pitchFamily="34" charset="0"/>
              </a:rPr>
              <a:t>, or more generally interfere with the person’s goals and values</a:t>
            </a:r>
          </a:p>
          <a:p>
            <a:endParaRPr lang="en-GB" sz="1600" dirty="0">
              <a:solidFill>
                <a:srgbClr val="512275"/>
              </a:solidFill>
              <a:latin typeface="Verdana" panose="020B0604030504040204" pitchFamily="34" charset="0"/>
              <a:ea typeface="Verdana" panose="020B0604030504040204" pitchFamily="34" charset="0"/>
            </a:endParaRPr>
          </a:p>
          <a:p>
            <a:endParaRPr lang="en-GB" sz="16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25318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graphicFrame>
        <p:nvGraphicFramePr>
          <p:cNvPr id="5" name="Content Placeholder 3"/>
          <p:cNvGraphicFramePr>
            <a:graphicFrameLocks noGrp="1"/>
          </p:cNvGraphicFramePr>
          <p:nvPr>
            <p:ph idx="1"/>
            <p:extLst>
              <p:ext uri="{D42A27DB-BD31-4B8C-83A1-F6EECF244321}">
                <p14:modId xmlns:p14="http://schemas.microsoft.com/office/powerpoint/2010/main" val="3135266648"/>
              </p:ext>
            </p:extLst>
          </p:nvPr>
        </p:nvGraphicFramePr>
        <p:xfrm>
          <a:off x="457200" y="342917"/>
          <a:ext cx="11397916" cy="1584960"/>
        </p:xfrm>
        <a:graphic>
          <a:graphicData uri="http://schemas.openxmlformats.org/drawingml/2006/table">
            <a:tbl>
              <a:tblPr firstRow="1" bandRow="1">
                <a:tableStyleId>{5C22544A-7EE6-4342-B048-85BDC9FD1C3A}</a:tableStyleId>
              </a:tblPr>
              <a:tblGrid>
                <a:gridCol w="5698958">
                  <a:extLst>
                    <a:ext uri="{9D8B030D-6E8A-4147-A177-3AD203B41FA5}">
                      <a16:colId xmlns:a16="http://schemas.microsoft.com/office/drawing/2014/main" val="448015325"/>
                    </a:ext>
                  </a:extLst>
                </a:gridCol>
                <a:gridCol w="5698958">
                  <a:extLst>
                    <a:ext uri="{9D8B030D-6E8A-4147-A177-3AD203B41FA5}">
                      <a16:colId xmlns:a16="http://schemas.microsoft.com/office/drawing/2014/main" val="20001"/>
                    </a:ext>
                  </a:extLst>
                </a:gridCol>
              </a:tblGrid>
              <a:tr h="370840">
                <a:tc>
                  <a:txBody>
                    <a:bodyPr/>
                    <a:lstStyle/>
                    <a:p>
                      <a:pPr>
                        <a:lnSpc>
                          <a:spcPct val="100000"/>
                        </a:lnSpc>
                      </a:pPr>
                      <a:r>
                        <a:rPr lang="en-GB" sz="2000" dirty="0">
                          <a:latin typeface="Verdana" panose="020B0604030504040204" pitchFamily="34" charset="0"/>
                          <a:ea typeface="Verdana" panose="020B0604030504040204" pitchFamily="34" charset="0"/>
                        </a:rPr>
                        <a:t>Behavioural</a:t>
                      </a:r>
                      <a:r>
                        <a:rPr lang="en-GB" sz="2000" baseline="0" dirty="0">
                          <a:latin typeface="Verdana" panose="020B0604030504040204" pitchFamily="34" charset="0"/>
                          <a:ea typeface="Verdana" panose="020B0604030504040204" pitchFamily="34" charset="0"/>
                        </a:rPr>
                        <a:t> Experiment Diary</a:t>
                      </a:r>
                      <a:endParaRPr lang="en-GB" sz="2000" dirty="0">
                        <a:latin typeface="Verdana" panose="020B0604030504040204" pitchFamily="34" charset="0"/>
                        <a:ea typeface="Verdana" panose="020B0604030504040204" pitchFamily="34" charset="0"/>
                      </a:endParaRPr>
                    </a:p>
                  </a:txBody>
                  <a:tcPr>
                    <a:solidFill>
                      <a:srgbClr val="512275"/>
                    </a:solidFill>
                  </a:tcPr>
                </a:tc>
                <a:tc>
                  <a:txBody>
                    <a:bodyPr/>
                    <a:lstStyle/>
                    <a:p>
                      <a:pPr>
                        <a:lnSpc>
                          <a:spcPct val="100000"/>
                        </a:lnSpc>
                      </a:pPr>
                      <a:endParaRPr lang="en-GB" sz="2000" dirty="0">
                        <a:latin typeface="Verdana" panose="020B0604030504040204" pitchFamily="34" charset="0"/>
                        <a:ea typeface="Verdana" panose="020B0604030504040204" pitchFamily="34" charset="0"/>
                      </a:endParaRPr>
                    </a:p>
                  </a:txBody>
                  <a:tcPr>
                    <a:solidFill>
                      <a:srgbClr val="512275"/>
                    </a:solidFill>
                  </a:tcPr>
                </a:tc>
                <a:extLst>
                  <a:ext uri="{0D108BD9-81ED-4DB2-BD59-A6C34878D82A}">
                    <a16:rowId xmlns:a16="http://schemas.microsoft.com/office/drawing/2014/main" val="2890692505"/>
                  </a:ext>
                </a:extLst>
              </a:tr>
              <a:tr h="883691">
                <a:tc>
                  <a:txBody>
                    <a:bodyPr/>
                    <a:lstStyle/>
                    <a:p>
                      <a:pPr>
                        <a:lnSpc>
                          <a:spcPct val="100000"/>
                        </a:lnSpc>
                      </a:pPr>
                      <a:r>
                        <a:rPr lang="en-GB" sz="1800" b="1" dirty="0">
                          <a:solidFill>
                            <a:srgbClr val="512275"/>
                          </a:solidFill>
                          <a:latin typeface="Verdana" panose="020B0604030504040204" pitchFamily="34" charset="0"/>
                          <a:ea typeface="Verdana" panose="020B0604030504040204" pitchFamily="34" charset="0"/>
                        </a:rPr>
                        <a:t>Step 1: </a:t>
                      </a:r>
                      <a:r>
                        <a:rPr lang="en-GB" sz="1800" dirty="0">
                          <a:solidFill>
                            <a:srgbClr val="512275"/>
                          </a:solidFill>
                          <a:latin typeface="Verdana" panose="020B0604030504040204" pitchFamily="34" charset="0"/>
                          <a:ea typeface="Verdana" panose="020B0604030504040204" pitchFamily="34" charset="0"/>
                        </a:rPr>
                        <a:t>Write down the thought that you want to test below. Rate how</a:t>
                      </a:r>
                      <a:r>
                        <a:rPr lang="en-GB" sz="1800" baseline="0" dirty="0">
                          <a:solidFill>
                            <a:srgbClr val="512275"/>
                          </a:solidFill>
                          <a:latin typeface="Verdana" panose="020B0604030504040204" pitchFamily="34" charset="0"/>
                          <a:ea typeface="Verdana" panose="020B0604030504040204" pitchFamily="34" charset="0"/>
                        </a:rPr>
                        <a:t> much you currently believe this thought to be true on a scale of 0-100%</a:t>
                      </a:r>
                      <a:endParaRPr lang="en-GB" sz="1800" dirty="0">
                        <a:solidFill>
                          <a:srgbClr val="512275"/>
                        </a:solidFill>
                        <a:latin typeface="Verdana" panose="020B0604030504040204" pitchFamily="34" charset="0"/>
                        <a:ea typeface="Verdana" panose="020B0604030504040204" pitchFamily="34" charset="0"/>
                      </a:endParaRPr>
                    </a:p>
                  </a:txBody>
                  <a:tcPr/>
                </a:tc>
                <a:tc>
                  <a:txBody>
                    <a:bodyPr/>
                    <a:lstStyle/>
                    <a:p>
                      <a:pPr>
                        <a:lnSpc>
                          <a:spcPct val="100000"/>
                        </a:lnSpc>
                      </a:pPr>
                      <a:r>
                        <a:rPr lang="en-GB" sz="1800" dirty="0">
                          <a:solidFill>
                            <a:srgbClr val="512275"/>
                          </a:solidFill>
                          <a:latin typeface="Verdana" panose="020B0604030504040204" pitchFamily="34" charset="0"/>
                          <a:ea typeface="Verdana" panose="020B0604030504040204" pitchFamily="34" charset="0"/>
                        </a:rPr>
                        <a:t>There</a:t>
                      </a:r>
                      <a:r>
                        <a:rPr lang="en-GB" sz="1800" baseline="0" dirty="0">
                          <a:solidFill>
                            <a:srgbClr val="512275"/>
                          </a:solidFill>
                          <a:latin typeface="Verdana" panose="020B0604030504040204" pitchFamily="34" charset="0"/>
                          <a:ea typeface="Verdana" panose="020B0604030504040204" pitchFamily="34" charset="0"/>
                        </a:rPr>
                        <a:t> is no point in going to the cookery group. I wouldn’t be able to enjoy it anyway (75%).</a:t>
                      </a:r>
                      <a:endParaRPr lang="en-GB" sz="180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061912599"/>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499993596"/>
              </p:ext>
            </p:extLst>
          </p:nvPr>
        </p:nvGraphicFramePr>
        <p:xfrm>
          <a:off x="457200" y="2270793"/>
          <a:ext cx="11397916" cy="1463040"/>
        </p:xfrm>
        <a:graphic>
          <a:graphicData uri="http://schemas.openxmlformats.org/drawingml/2006/table">
            <a:tbl>
              <a:tblPr firstRow="1" bandRow="1">
                <a:tableStyleId>{5C22544A-7EE6-4342-B048-85BDC9FD1C3A}</a:tableStyleId>
              </a:tblPr>
              <a:tblGrid>
                <a:gridCol w="5698958">
                  <a:extLst>
                    <a:ext uri="{9D8B030D-6E8A-4147-A177-3AD203B41FA5}">
                      <a16:colId xmlns:a16="http://schemas.microsoft.com/office/drawing/2014/main" val="3279225920"/>
                    </a:ext>
                  </a:extLst>
                </a:gridCol>
                <a:gridCol w="5698958">
                  <a:extLst>
                    <a:ext uri="{9D8B030D-6E8A-4147-A177-3AD203B41FA5}">
                      <a16:colId xmlns:a16="http://schemas.microsoft.com/office/drawing/2014/main" val="883181271"/>
                    </a:ext>
                  </a:extLst>
                </a:gridCol>
              </a:tblGrid>
              <a:tr h="1171074">
                <a:tc>
                  <a:txBody>
                    <a:bodyPr/>
                    <a:lstStyle/>
                    <a:p>
                      <a:pPr>
                        <a:lnSpc>
                          <a:spcPct val="100000"/>
                        </a:lnSpc>
                      </a:pPr>
                      <a:r>
                        <a:rPr lang="en-GB" sz="1800" b="1" dirty="0">
                          <a:solidFill>
                            <a:srgbClr val="512275"/>
                          </a:solidFill>
                          <a:latin typeface="Verdana" panose="020B0604030504040204" pitchFamily="34" charset="0"/>
                          <a:ea typeface="Verdana" panose="020B0604030504040204" pitchFamily="34" charset="0"/>
                        </a:rPr>
                        <a:t>Step 2:</a:t>
                      </a:r>
                      <a:r>
                        <a:rPr lang="en-GB" sz="1800" b="1" baseline="0" dirty="0">
                          <a:solidFill>
                            <a:srgbClr val="512275"/>
                          </a:solidFill>
                          <a:latin typeface="Verdana" panose="020B0604030504040204" pitchFamily="34" charset="0"/>
                          <a:ea typeface="Verdana" panose="020B0604030504040204" pitchFamily="34" charset="0"/>
                        </a:rPr>
                        <a:t> </a:t>
                      </a:r>
                      <a:r>
                        <a:rPr lang="en-GB" sz="1800" b="0" baseline="0" dirty="0">
                          <a:solidFill>
                            <a:srgbClr val="512275"/>
                          </a:solidFill>
                          <a:latin typeface="Verdana" panose="020B0604030504040204" pitchFamily="34" charset="0"/>
                          <a:ea typeface="Verdana" panose="020B0604030504040204" pitchFamily="34" charset="0"/>
                        </a:rPr>
                        <a:t>Think of a way to check out the thought. Write down how you plan to test the thought.</a:t>
                      </a:r>
                      <a:r>
                        <a:rPr lang="en-GB" sz="1800" b="0" dirty="0">
                          <a:solidFill>
                            <a:srgbClr val="512275"/>
                          </a:solidFill>
                          <a:latin typeface="Verdana" panose="020B0604030504040204" pitchFamily="34" charset="0"/>
                          <a:ea typeface="Verdana" panose="020B0604030504040204" pitchFamily="34" charset="0"/>
                        </a:rPr>
                        <a:t> Experiment</a:t>
                      </a:r>
                      <a:r>
                        <a:rPr lang="en-GB" sz="1800" b="0" baseline="0" dirty="0">
                          <a:solidFill>
                            <a:srgbClr val="512275"/>
                          </a:solidFill>
                          <a:latin typeface="Verdana" panose="020B0604030504040204" pitchFamily="34" charset="0"/>
                          <a:ea typeface="Verdana" panose="020B0604030504040204" pitchFamily="34" charset="0"/>
                        </a:rPr>
                        <a:t> to test the belief. What are you going to do? Given your thought what do you predict will happen?</a:t>
                      </a:r>
                      <a:endParaRPr lang="en-GB" sz="1800" b="0" dirty="0">
                        <a:solidFill>
                          <a:srgbClr val="512275"/>
                        </a:solidFill>
                        <a:latin typeface="Verdana" panose="020B0604030504040204" pitchFamily="34" charset="0"/>
                        <a:ea typeface="Verdana" panose="020B0604030504040204" pitchFamily="34" charset="0"/>
                      </a:endParaRPr>
                    </a:p>
                  </a:txBody>
                  <a:tcPr>
                    <a:solidFill>
                      <a:srgbClr val="CFD5EA"/>
                    </a:solidFill>
                  </a:tcPr>
                </a:tc>
                <a:tc>
                  <a:txBody>
                    <a:bodyPr/>
                    <a:lstStyle/>
                    <a:p>
                      <a:pPr>
                        <a:lnSpc>
                          <a:spcPct val="100000"/>
                        </a:lnSpc>
                      </a:pPr>
                      <a:r>
                        <a:rPr lang="en-GB" sz="1800" b="0" dirty="0">
                          <a:solidFill>
                            <a:srgbClr val="512275"/>
                          </a:solidFill>
                          <a:latin typeface="Verdana" panose="020B0604030504040204" pitchFamily="34" charset="0"/>
                          <a:ea typeface="Verdana" panose="020B0604030504040204" pitchFamily="34" charset="0"/>
                        </a:rPr>
                        <a:t>Go to the</a:t>
                      </a:r>
                      <a:r>
                        <a:rPr lang="en-GB" sz="1800" b="0" baseline="0" dirty="0">
                          <a:solidFill>
                            <a:srgbClr val="512275"/>
                          </a:solidFill>
                          <a:latin typeface="Verdana" panose="020B0604030504040204" pitchFamily="34" charset="0"/>
                          <a:ea typeface="Verdana" panose="020B0604030504040204" pitchFamily="34" charset="0"/>
                        </a:rPr>
                        <a:t> cookery group.</a:t>
                      </a:r>
                    </a:p>
                    <a:p>
                      <a:pPr>
                        <a:lnSpc>
                          <a:spcPct val="100000"/>
                        </a:lnSpc>
                      </a:pPr>
                      <a:endParaRPr lang="en-GB" sz="1800" b="0" baseline="0" dirty="0">
                        <a:solidFill>
                          <a:srgbClr val="512275"/>
                        </a:solidFill>
                        <a:latin typeface="Verdana" panose="020B0604030504040204" pitchFamily="34" charset="0"/>
                        <a:ea typeface="Verdana" panose="020B0604030504040204" pitchFamily="34" charset="0"/>
                      </a:endParaRPr>
                    </a:p>
                    <a:p>
                      <a:pPr>
                        <a:lnSpc>
                          <a:spcPct val="100000"/>
                        </a:lnSpc>
                      </a:pPr>
                      <a:r>
                        <a:rPr lang="en-GB" sz="1800" b="0" baseline="0" dirty="0">
                          <a:solidFill>
                            <a:srgbClr val="512275"/>
                          </a:solidFill>
                          <a:latin typeface="Verdana" panose="020B0604030504040204" pitchFamily="34" charset="0"/>
                          <a:ea typeface="Verdana" panose="020B0604030504040204" pitchFamily="34" charset="0"/>
                        </a:rPr>
                        <a:t>I won’t enjoy it.</a:t>
                      </a:r>
                      <a:endParaRPr lang="en-GB" sz="1800" b="0" dirty="0">
                        <a:solidFill>
                          <a:srgbClr val="512275"/>
                        </a:solidFill>
                        <a:latin typeface="Verdana" panose="020B0604030504040204" pitchFamily="34" charset="0"/>
                        <a:ea typeface="Verdana" panose="020B0604030504040204" pitchFamily="34" charset="0"/>
                      </a:endParaRPr>
                    </a:p>
                  </a:txBody>
                  <a:tcPr>
                    <a:solidFill>
                      <a:srgbClr val="CFD5EA"/>
                    </a:solidFill>
                  </a:tcPr>
                </a:tc>
                <a:extLst>
                  <a:ext uri="{0D108BD9-81ED-4DB2-BD59-A6C34878D82A}">
                    <a16:rowId xmlns:a16="http://schemas.microsoft.com/office/drawing/2014/main" val="3877657548"/>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101163315"/>
              </p:ext>
            </p:extLst>
          </p:nvPr>
        </p:nvGraphicFramePr>
        <p:xfrm>
          <a:off x="457200" y="4095614"/>
          <a:ext cx="11397916" cy="2011680"/>
        </p:xfrm>
        <a:graphic>
          <a:graphicData uri="http://schemas.openxmlformats.org/drawingml/2006/table">
            <a:tbl>
              <a:tblPr firstRow="1" bandRow="1">
                <a:tableStyleId>{5C22544A-7EE6-4342-B048-85BDC9FD1C3A}</a:tableStyleId>
              </a:tblPr>
              <a:tblGrid>
                <a:gridCol w="5698958">
                  <a:extLst>
                    <a:ext uri="{9D8B030D-6E8A-4147-A177-3AD203B41FA5}">
                      <a16:colId xmlns:a16="http://schemas.microsoft.com/office/drawing/2014/main" val="3858887640"/>
                    </a:ext>
                  </a:extLst>
                </a:gridCol>
                <a:gridCol w="5698958">
                  <a:extLst>
                    <a:ext uri="{9D8B030D-6E8A-4147-A177-3AD203B41FA5}">
                      <a16:colId xmlns:a16="http://schemas.microsoft.com/office/drawing/2014/main" val="1067954144"/>
                    </a:ext>
                  </a:extLst>
                </a:gridCol>
              </a:tblGrid>
              <a:tr h="12031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solidFill>
                            <a:srgbClr val="512275"/>
                          </a:solidFill>
                          <a:latin typeface="Verdana" panose="020B0604030504040204" pitchFamily="34" charset="0"/>
                          <a:ea typeface="Verdana" panose="020B0604030504040204" pitchFamily="34" charset="0"/>
                        </a:rPr>
                        <a:t>Step 3: </a:t>
                      </a:r>
                      <a:r>
                        <a:rPr lang="en-GB" sz="1800" b="0" dirty="0">
                          <a:solidFill>
                            <a:srgbClr val="512275"/>
                          </a:solidFill>
                          <a:latin typeface="Verdana" panose="020B0604030504040204" pitchFamily="34" charset="0"/>
                          <a:ea typeface="Verdana" panose="020B0604030504040204" pitchFamily="34" charset="0"/>
                        </a:rPr>
                        <a:t>Identify any problems and solutions. Write down what problems</a:t>
                      </a:r>
                      <a:r>
                        <a:rPr lang="en-GB" sz="1800" b="0" baseline="0" dirty="0">
                          <a:solidFill>
                            <a:srgbClr val="512275"/>
                          </a:solidFill>
                          <a:latin typeface="Verdana" panose="020B0604030504040204" pitchFamily="34" charset="0"/>
                          <a:ea typeface="Verdana" panose="020B0604030504040204" pitchFamily="34" charset="0"/>
                        </a:rPr>
                        <a:t> might get in the way of checking it out. How can you overcome these?</a:t>
                      </a:r>
                      <a:r>
                        <a:rPr lang="en-GB" sz="1800" b="0" dirty="0">
                          <a:solidFill>
                            <a:srgbClr val="512275"/>
                          </a:solidFill>
                          <a:latin typeface="Verdana" panose="020B0604030504040204" pitchFamily="34" charset="0"/>
                          <a:ea typeface="Verdana" panose="020B0604030504040204" pitchFamily="34" charset="0"/>
                        </a:rPr>
                        <a:t> What might make</a:t>
                      </a:r>
                      <a:r>
                        <a:rPr lang="en-GB" sz="1800" b="0" baseline="0" dirty="0">
                          <a:solidFill>
                            <a:srgbClr val="512275"/>
                          </a:solidFill>
                          <a:latin typeface="Verdana" panose="020B0604030504040204" pitchFamily="34" charset="0"/>
                          <a:ea typeface="Verdana" panose="020B0604030504040204" pitchFamily="34" charset="0"/>
                        </a:rPr>
                        <a:t> the experiment difficult? How might you solve this?</a:t>
                      </a:r>
                      <a:endParaRPr lang="en-GB" sz="1800" b="0" dirty="0">
                        <a:solidFill>
                          <a:srgbClr val="512275"/>
                        </a:solidFill>
                        <a:latin typeface="Verdana" panose="020B0604030504040204" pitchFamily="34" charset="0"/>
                        <a:ea typeface="Verdana" panose="020B0604030504040204" pitchFamily="34" charset="0"/>
                      </a:endParaRPr>
                    </a:p>
                  </a:txBody>
                  <a:tcPr>
                    <a:solidFill>
                      <a:srgbClr val="CFD5EA"/>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rgbClr val="512275"/>
                          </a:solidFill>
                          <a:latin typeface="Verdana" panose="020B0604030504040204" pitchFamily="34" charset="0"/>
                          <a:ea typeface="Verdana" panose="020B0604030504040204" pitchFamily="34" charset="0"/>
                        </a:rPr>
                        <a:t>Finding the energy to go to the group.</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rgbClr val="512275"/>
                          </a:solidFill>
                          <a:latin typeface="Verdana" panose="020B0604030504040204" pitchFamily="34" charset="0"/>
                          <a:ea typeface="Verdana" panose="020B0604030504040204" pitchFamily="34" charset="0"/>
                        </a:rPr>
                        <a:t>I</a:t>
                      </a:r>
                      <a:r>
                        <a:rPr lang="en-GB" sz="1800" b="0" baseline="0" dirty="0">
                          <a:solidFill>
                            <a:srgbClr val="512275"/>
                          </a:solidFill>
                          <a:latin typeface="Verdana" panose="020B0604030504040204" pitchFamily="34" charset="0"/>
                          <a:ea typeface="Verdana" panose="020B0604030504040204" pitchFamily="34" charset="0"/>
                        </a:rPr>
                        <a:t> feel nervous about going to the group.</a:t>
                      </a:r>
                      <a:endParaRPr lang="en-GB" sz="1800" b="0" dirty="0">
                        <a:solidFill>
                          <a:srgbClr val="512275"/>
                        </a:solidFill>
                        <a:latin typeface="Verdana" panose="020B0604030504040204" pitchFamily="34" charset="0"/>
                        <a:ea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dirty="0">
                        <a:solidFill>
                          <a:srgbClr val="512275"/>
                        </a:solidFill>
                        <a:latin typeface="Verdana" panose="020B0604030504040204" pitchFamily="34" charset="0"/>
                        <a:ea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rgbClr val="512275"/>
                          </a:solidFill>
                          <a:latin typeface="Verdana" panose="020B0604030504040204" pitchFamily="34" charset="0"/>
                          <a:ea typeface="Verdana" panose="020B0604030504040204" pitchFamily="34" charset="0"/>
                        </a:rPr>
                        <a:t>Make sure</a:t>
                      </a:r>
                      <a:r>
                        <a:rPr lang="en-GB" sz="1800" b="0" baseline="0" dirty="0">
                          <a:solidFill>
                            <a:srgbClr val="512275"/>
                          </a:solidFill>
                          <a:latin typeface="Verdana" panose="020B0604030504040204" pitchFamily="34" charset="0"/>
                          <a:ea typeface="Verdana" panose="020B0604030504040204" pitchFamily="34" charset="0"/>
                        </a:rPr>
                        <a:t> you don’t plan to do much else that day. See if you can go to the group with a friend. Talk to a nurse about worries you have.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baseline="0" dirty="0">
                        <a:solidFill>
                          <a:srgbClr val="512275"/>
                        </a:solidFill>
                        <a:latin typeface="Verdana" panose="020B0604030504040204" pitchFamily="34" charset="0"/>
                        <a:ea typeface="Verdana" panose="020B0604030504040204" pitchFamily="34" charset="0"/>
                      </a:endParaRPr>
                    </a:p>
                  </a:txBody>
                  <a:tcPr>
                    <a:solidFill>
                      <a:srgbClr val="CFD5EA"/>
                    </a:solidFill>
                  </a:tcPr>
                </a:tc>
                <a:extLst>
                  <a:ext uri="{0D108BD9-81ED-4DB2-BD59-A6C34878D82A}">
                    <a16:rowId xmlns:a16="http://schemas.microsoft.com/office/drawing/2014/main" val="145685849"/>
                  </a:ext>
                </a:extLst>
              </a:tr>
            </a:tbl>
          </a:graphicData>
        </a:graphic>
      </p:graphicFrame>
    </p:spTree>
    <p:extLst>
      <p:ext uri="{BB962C8B-B14F-4D97-AF65-F5344CB8AC3E}">
        <p14:creationId xmlns:p14="http://schemas.microsoft.com/office/powerpoint/2010/main" val="87431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graphicFrame>
        <p:nvGraphicFramePr>
          <p:cNvPr id="5" name="Content Placeholder 3"/>
          <p:cNvGraphicFramePr>
            <a:graphicFrameLocks noGrp="1"/>
          </p:cNvGraphicFramePr>
          <p:nvPr>
            <p:ph idx="1"/>
            <p:extLst>
              <p:ext uri="{D42A27DB-BD31-4B8C-83A1-F6EECF244321}">
                <p14:modId xmlns:p14="http://schemas.microsoft.com/office/powerpoint/2010/main" val="3378370393"/>
              </p:ext>
            </p:extLst>
          </p:nvPr>
        </p:nvGraphicFramePr>
        <p:xfrm>
          <a:off x="457200" y="195943"/>
          <a:ext cx="11397916" cy="1584960"/>
        </p:xfrm>
        <a:graphic>
          <a:graphicData uri="http://schemas.openxmlformats.org/drawingml/2006/table">
            <a:tbl>
              <a:tblPr firstRow="1" bandRow="1">
                <a:tableStyleId>{5C22544A-7EE6-4342-B048-85BDC9FD1C3A}</a:tableStyleId>
              </a:tblPr>
              <a:tblGrid>
                <a:gridCol w="5698958">
                  <a:extLst>
                    <a:ext uri="{9D8B030D-6E8A-4147-A177-3AD203B41FA5}">
                      <a16:colId xmlns:a16="http://schemas.microsoft.com/office/drawing/2014/main" val="448015325"/>
                    </a:ext>
                  </a:extLst>
                </a:gridCol>
                <a:gridCol w="5698958">
                  <a:extLst>
                    <a:ext uri="{9D8B030D-6E8A-4147-A177-3AD203B41FA5}">
                      <a16:colId xmlns:a16="http://schemas.microsoft.com/office/drawing/2014/main" val="20001"/>
                    </a:ext>
                  </a:extLst>
                </a:gridCol>
              </a:tblGrid>
              <a:tr h="370840">
                <a:tc>
                  <a:txBody>
                    <a:bodyPr/>
                    <a:lstStyle/>
                    <a:p>
                      <a:pPr>
                        <a:lnSpc>
                          <a:spcPct val="100000"/>
                        </a:lnSpc>
                      </a:pPr>
                      <a:r>
                        <a:rPr lang="en-GB" sz="2000" dirty="0">
                          <a:latin typeface="Verdana" panose="020B0604030504040204" pitchFamily="34" charset="0"/>
                          <a:ea typeface="Verdana" panose="020B0604030504040204" pitchFamily="34" charset="0"/>
                        </a:rPr>
                        <a:t>Behavioural</a:t>
                      </a:r>
                      <a:r>
                        <a:rPr lang="en-GB" sz="2000" baseline="0" dirty="0">
                          <a:latin typeface="Verdana" panose="020B0604030504040204" pitchFamily="34" charset="0"/>
                          <a:ea typeface="Verdana" panose="020B0604030504040204" pitchFamily="34" charset="0"/>
                        </a:rPr>
                        <a:t> Experiment Diary</a:t>
                      </a:r>
                      <a:endParaRPr lang="en-GB" sz="2000" dirty="0">
                        <a:latin typeface="Verdana" panose="020B0604030504040204" pitchFamily="34" charset="0"/>
                        <a:ea typeface="Verdana" panose="020B0604030504040204" pitchFamily="34" charset="0"/>
                      </a:endParaRPr>
                    </a:p>
                  </a:txBody>
                  <a:tcPr>
                    <a:solidFill>
                      <a:srgbClr val="512275"/>
                    </a:solidFill>
                  </a:tcPr>
                </a:tc>
                <a:tc>
                  <a:txBody>
                    <a:bodyPr/>
                    <a:lstStyle/>
                    <a:p>
                      <a:pPr>
                        <a:lnSpc>
                          <a:spcPct val="100000"/>
                        </a:lnSpc>
                      </a:pPr>
                      <a:endParaRPr lang="en-GB" sz="2000" dirty="0">
                        <a:latin typeface="Verdana" panose="020B0604030504040204" pitchFamily="34" charset="0"/>
                        <a:ea typeface="Verdana" panose="020B0604030504040204" pitchFamily="34" charset="0"/>
                      </a:endParaRPr>
                    </a:p>
                  </a:txBody>
                  <a:tcPr>
                    <a:solidFill>
                      <a:srgbClr val="512275"/>
                    </a:solidFill>
                  </a:tcPr>
                </a:tc>
                <a:extLst>
                  <a:ext uri="{0D108BD9-81ED-4DB2-BD59-A6C34878D82A}">
                    <a16:rowId xmlns:a16="http://schemas.microsoft.com/office/drawing/2014/main" val="2890692505"/>
                  </a:ext>
                </a:extLst>
              </a:tr>
              <a:tr h="882315">
                <a:tc>
                  <a:txBody>
                    <a:bodyPr/>
                    <a:lstStyle/>
                    <a:p>
                      <a:pPr>
                        <a:lnSpc>
                          <a:spcPct val="100000"/>
                        </a:lnSpc>
                      </a:pPr>
                      <a:r>
                        <a:rPr lang="en-GB" sz="1800" b="1" dirty="0">
                          <a:solidFill>
                            <a:srgbClr val="512275"/>
                          </a:solidFill>
                          <a:latin typeface="Verdana" panose="020B0604030504040204" pitchFamily="34" charset="0"/>
                          <a:ea typeface="Verdana" panose="020B0604030504040204" pitchFamily="34" charset="0"/>
                        </a:rPr>
                        <a:t>Step 4: </a:t>
                      </a:r>
                      <a:r>
                        <a:rPr lang="en-GB" sz="1800" dirty="0">
                          <a:solidFill>
                            <a:srgbClr val="512275"/>
                          </a:solidFill>
                          <a:latin typeface="Verdana" panose="020B0604030504040204" pitchFamily="34" charset="0"/>
                          <a:ea typeface="Verdana" panose="020B0604030504040204" pitchFamily="34" charset="0"/>
                        </a:rPr>
                        <a:t>Outcome. Write down what actually happened.</a:t>
                      </a:r>
                      <a:r>
                        <a:rPr lang="en-GB" sz="1800" baseline="0" dirty="0">
                          <a:solidFill>
                            <a:srgbClr val="512275"/>
                          </a:solidFill>
                          <a:latin typeface="Verdana" panose="020B0604030504040204" pitchFamily="34" charset="0"/>
                          <a:ea typeface="Verdana" panose="020B0604030504040204" pitchFamily="34" charset="0"/>
                        </a:rPr>
                        <a:t> What was the result of the experiment?</a:t>
                      </a:r>
                      <a:endParaRPr lang="en-GB" sz="1800" dirty="0">
                        <a:solidFill>
                          <a:srgbClr val="512275"/>
                        </a:solidFill>
                        <a:latin typeface="Verdana" panose="020B0604030504040204" pitchFamily="34" charset="0"/>
                        <a:ea typeface="Verdana" panose="020B0604030504040204" pitchFamily="34" charset="0"/>
                      </a:endParaRPr>
                    </a:p>
                  </a:txBody>
                  <a:tcPr/>
                </a:tc>
                <a:tc>
                  <a:txBody>
                    <a:bodyPr/>
                    <a:lstStyle/>
                    <a:p>
                      <a:pPr>
                        <a:lnSpc>
                          <a:spcPct val="100000"/>
                        </a:lnSpc>
                      </a:pPr>
                      <a:r>
                        <a:rPr lang="en-GB" sz="1800" dirty="0">
                          <a:solidFill>
                            <a:srgbClr val="512275"/>
                          </a:solidFill>
                          <a:latin typeface="Verdana" panose="020B0604030504040204" pitchFamily="34" charset="0"/>
                          <a:ea typeface="Verdana" panose="020B0604030504040204" pitchFamily="34" charset="0"/>
                        </a:rPr>
                        <a:t>I went to the group.</a:t>
                      </a:r>
                    </a:p>
                    <a:p>
                      <a:pPr>
                        <a:lnSpc>
                          <a:spcPct val="100000"/>
                        </a:lnSpc>
                      </a:pPr>
                      <a:endParaRPr lang="en-GB" sz="1800" dirty="0">
                        <a:solidFill>
                          <a:srgbClr val="512275"/>
                        </a:solidFill>
                        <a:latin typeface="Verdana" panose="020B0604030504040204" pitchFamily="34" charset="0"/>
                        <a:ea typeface="Verdana" panose="020B0604030504040204" pitchFamily="34" charset="0"/>
                      </a:endParaRPr>
                    </a:p>
                    <a:p>
                      <a:pPr>
                        <a:lnSpc>
                          <a:spcPct val="100000"/>
                        </a:lnSpc>
                      </a:pPr>
                      <a:r>
                        <a:rPr lang="en-GB" sz="1800" dirty="0">
                          <a:solidFill>
                            <a:srgbClr val="512275"/>
                          </a:solidFill>
                          <a:latin typeface="Verdana" panose="020B0604030504040204" pitchFamily="34" charset="0"/>
                          <a:ea typeface="Verdana" panose="020B0604030504040204" pitchFamily="34" charset="0"/>
                        </a:rPr>
                        <a:t>It</a:t>
                      </a:r>
                      <a:r>
                        <a:rPr lang="en-GB" sz="1800" baseline="0" dirty="0">
                          <a:solidFill>
                            <a:srgbClr val="512275"/>
                          </a:solidFill>
                          <a:latin typeface="Verdana" panose="020B0604030504040204" pitchFamily="34" charset="0"/>
                          <a:ea typeface="Verdana" panose="020B0604030504040204" pitchFamily="34" charset="0"/>
                        </a:rPr>
                        <a:t> was better than I thought. I am going to go again next week.</a:t>
                      </a:r>
                      <a:endParaRPr lang="en-GB" sz="180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03580035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324613873"/>
              </p:ext>
            </p:extLst>
          </p:nvPr>
        </p:nvGraphicFramePr>
        <p:xfrm>
          <a:off x="457200" y="2057400"/>
          <a:ext cx="11397916" cy="1188720"/>
        </p:xfrm>
        <a:graphic>
          <a:graphicData uri="http://schemas.openxmlformats.org/drawingml/2006/table">
            <a:tbl>
              <a:tblPr firstRow="1" bandRow="1">
                <a:tableStyleId>{5C22544A-7EE6-4342-B048-85BDC9FD1C3A}</a:tableStyleId>
              </a:tblPr>
              <a:tblGrid>
                <a:gridCol w="5698958">
                  <a:extLst>
                    <a:ext uri="{9D8B030D-6E8A-4147-A177-3AD203B41FA5}">
                      <a16:colId xmlns:a16="http://schemas.microsoft.com/office/drawing/2014/main" val="1119012293"/>
                    </a:ext>
                  </a:extLst>
                </a:gridCol>
                <a:gridCol w="5698958">
                  <a:extLst>
                    <a:ext uri="{9D8B030D-6E8A-4147-A177-3AD203B41FA5}">
                      <a16:colId xmlns:a16="http://schemas.microsoft.com/office/drawing/2014/main" val="2220269230"/>
                    </a:ext>
                  </a:extLst>
                </a:gridCol>
              </a:tblGrid>
              <a:tr h="903170">
                <a:tc>
                  <a:txBody>
                    <a:bodyPr/>
                    <a:lstStyle/>
                    <a:p>
                      <a:pPr>
                        <a:lnSpc>
                          <a:spcPct val="100000"/>
                        </a:lnSpc>
                      </a:pPr>
                      <a:r>
                        <a:rPr lang="en-GB" sz="1800" b="1" dirty="0">
                          <a:solidFill>
                            <a:srgbClr val="512275"/>
                          </a:solidFill>
                          <a:latin typeface="Verdana" panose="020B0604030504040204" pitchFamily="34" charset="0"/>
                          <a:ea typeface="Verdana" panose="020B0604030504040204" pitchFamily="34" charset="0"/>
                        </a:rPr>
                        <a:t>Step 5: </a:t>
                      </a:r>
                      <a:r>
                        <a:rPr lang="en-GB" sz="1800" b="0" dirty="0">
                          <a:solidFill>
                            <a:srgbClr val="512275"/>
                          </a:solidFill>
                          <a:latin typeface="Verdana" panose="020B0604030504040204" pitchFamily="34" charset="0"/>
                          <a:ea typeface="Verdana" panose="020B0604030504040204" pitchFamily="34" charset="0"/>
                        </a:rPr>
                        <a:t>How much</a:t>
                      </a:r>
                      <a:r>
                        <a:rPr lang="en-GB" sz="1800" b="0" baseline="0" dirty="0">
                          <a:solidFill>
                            <a:srgbClr val="512275"/>
                          </a:solidFill>
                          <a:latin typeface="Verdana" panose="020B0604030504040204" pitchFamily="34" charset="0"/>
                          <a:ea typeface="Verdana" panose="020B0604030504040204" pitchFamily="34" charset="0"/>
                        </a:rPr>
                        <a:t> did the outcome support the thought to be tested? Write down whether what really happened fitted with your original prediction. </a:t>
                      </a:r>
                      <a:endParaRPr lang="en-GB" sz="1800" b="0" dirty="0">
                        <a:solidFill>
                          <a:srgbClr val="512275"/>
                        </a:solidFill>
                        <a:latin typeface="Verdana" panose="020B0604030504040204" pitchFamily="34" charset="0"/>
                        <a:ea typeface="Verdana" panose="020B0604030504040204" pitchFamily="34" charset="0"/>
                      </a:endParaRPr>
                    </a:p>
                  </a:txBody>
                  <a:tcPr>
                    <a:solidFill>
                      <a:srgbClr val="CFD5EA"/>
                    </a:solidFill>
                  </a:tcPr>
                </a:tc>
                <a:tc>
                  <a:txBody>
                    <a:bodyPr/>
                    <a:lstStyle/>
                    <a:p>
                      <a:pPr>
                        <a:lnSpc>
                          <a:spcPct val="100000"/>
                        </a:lnSpc>
                      </a:pPr>
                      <a:r>
                        <a:rPr lang="en-GB" sz="1800" b="0" dirty="0">
                          <a:solidFill>
                            <a:srgbClr val="512275"/>
                          </a:solidFill>
                          <a:latin typeface="Verdana" panose="020B0604030504040204" pitchFamily="34" charset="0"/>
                          <a:ea typeface="Verdana" panose="020B0604030504040204" pitchFamily="34" charset="0"/>
                        </a:rPr>
                        <a:t>I can</a:t>
                      </a:r>
                      <a:r>
                        <a:rPr lang="en-GB" sz="1800" b="0" baseline="0" dirty="0">
                          <a:solidFill>
                            <a:srgbClr val="512275"/>
                          </a:solidFill>
                          <a:latin typeface="Verdana" panose="020B0604030504040204" pitchFamily="34" charset="0"/>
                          <a:ea typeface="Verdana" panose="020B0604030504040204" pitchFamily="34" charset="0"/>
                        </a:rPr>
                        <a:t> still </a:t>
                      </a:r>
                      <a:r>
                        <a:rPr lang="en-GB" sz="1800" b="0" dirty="0">
                          <a:solidFill>
                            <a:srgbClr val="512275"/>
                          </a:solidFill>
                          <a:latin typeface="Verdana" panose="020B0604030504040204" pitchFamily="34" charset="0"/>
                          <a:ea typeface="Verdana" panose="020B0604030504040204" pitchFamily="34" charset="0"/>
                        </a:rPr>
                        <a:t>enjoy things</a:t>
                      </a:r>
                      <a:r>
                        <a:rPr lang="en-GB" sz="1800" b="0" baseline="0" dirty="0">
                          <a:solidFill>
                            <a:srgbClr val="512275"/>
                          </a:solidFill>
                          <a:latin typeface="Verdana" panose="020B0604030504040204" pitchFamily="34" charset="0"/>
                          <a:ea typeface="Verdana" panose="020B0604030504040204" pitchFamily="34" charset="0"/>
                        </a:rPr>
                        <a:t> despite thinking that I might not.</a:t>
                      </a:r>
                      <a:endParaRPr lang="en-GB" sz="1800" b="0" dirty="0">
                        <a:solidFill>
                          <a:srgbClr val="512275"/>
                        </a:solidFill>
                        <a:latin typeface="Verdana" panose="020B0604030504040204" pitchFamily="34" charset="0"/>
                        <a:ea typeface="Verdana" panose="020B0604030504040204" pitchFamily="34" charset="0"/>
                      </a:endParaRPr>
                    </a:p>
                  </a:txBody>
                  <a:tcPr>
                    <a:solidFill>
                      <a:srgbClr val="CFD5EA"/>
                    </a:solidFill>
                  </a:tcPr>
                </a:tc>
                <a:extLst>
                  <a:ext uri="{0D108BD9-81ED-4DB2-BD59-A6C34878D82A}">
                    <a16:rowId xmlns:a16="http://schemas.microsoft.com/office/drawing/2014/main" val="898779459"/>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793424397"/>
              </p:ext>
            </p:extLst>
          </p:nvPr>
        </p:nvGraphicFramePr>
        <p:xfrm>
          <a:off x="457200" y="3651250"/>
          <a:ext cx="11397916" cy="914400"/>
        </p:xfrm>
        <a:graphic>
          <a:graphicData uri="http://schemas.openxmlformats.org/drawingml/2006/table">
            <a:tbl>
              <a:tblPr firstRow="1" bandRow="1">
                <a:tableStyleId>{5C22544A-7EE6-4342-B048-85BDC9FD1C3A}</a:tableStyleId>
              </a:tblPr>
              <a:tblGrid>
                <a:gridCol w="5698958">
                  <a:extLst>
                    <a:ext uri="{9D8B030D-6E8A-4147-A177-3AD203B41FA5}">
                      <a16:colId xmlns:a16="http://schemas.microsoft.com/office/drawing/2014/main" val="1073678237"/>
                    </a:ext>
                  </a:extLst>
                </a:gridCol>
                <a:gridCol w="5698958">
                  <a:extLst>
                    <a:ext uri="{9D8B030D-6E8A-4147-A177-3AD203B41FA5}">
                      <a16:colId xmlns:a16="http://schemas.microsoft.com/office/drawing/2014/main" val="2170778537"/>
                    </a:ext>
                  </a:extLst>
                </a:gridCol>
              </a:tblGrid>
              <a:tr h="539014">
                <a:tc>
                  <a:txBody>
                    <a:bodyPr/>
                    <a:lstStyle/>
                    <a:p>
                      <a:pPr>
                        <a:lnSpc>
                          <a:spcPct val="100000"/>
                        </a:lnSpc>
                      </a:pPr>
                      <a:r>
                        <a:rPr lang="en-GB" sz="1800" b="1" dirty="0">
                          <a:solidFill>
                            <a:srgbClr val="512275"/>
                          </a:solidFill>
                          <a:latin typeface="Verdana" panose="020B0604030504040204" pitchFamily="34" charset="0"/>
                          <a:ea typeface="Verdana" panose="020B0604030504040204" pitchFamily="34" charset="0"/>
                        </a:rPr>
                        <a:t>Step 6:</a:t>
                      </a:r>
                      <a:r>
                        <a:rPr lang="en-GB" sz="1800" b="1" baseline="0" dirty="0">
                          <a:solidFill>
                            <a:srgbClr val="512275"/>
                          </a:solidFill>
                          <a:latin typeface="Verdana" panose="020B0604030504040204" pitchFamily="34" charset="0"/>
                          <a:ea typeface="Verdana" panose="020B0604030504040204" pitchFamily="34" charset="0"/>
                        </a:rPr>
                        <a:t> </a:t>
                      </a:r>
                      <a:r>
                        <a:rPr lang="en-GB" sz="1800" b="0" baseline="0" dirty="0">
                          <a:solidFill>
                            <a:srgbClr val="512275"/>
                          </a:solidFill>
                          <a:latin typeface="Verdana" panose="020B0604030504040204" pitchFamily="34" charset="0"/>
                          <a:ea typeface="Verdana" panose="020B0604030504040204" pitchFamily="34" charset="0"/>
                        </a:rPr>
                        <a:t>Write down how much you believe the thought to be tested now from 0-100%.</a:t>
                      </a:r>
                      <a:endParaRPr lang="en-GB" sz="1800" b="0" dirty="0">
                        <a:solidFill>
                          <a:srgbClr val="512275"/>
                        </a:solidFill>
                        <a:latin typeface="Verdana" panose="020B0604030504040204" pitchFamily="34" charset="0"/>
                        <a:ea typeface="Verdana" panose="020B0604030504040204" pitchFamily="34" charset="0"/>
                      </a:endParaRPr>
                    </a:p>
                  </a:txBody>
                  <a:tcPr>
                    <a:solidFill>
                      <a:srgbClr val="CFD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512275"/>
                          </a:solidFill>
                          <a:latin typeface="Verdana" panose="020B0604030504040204" pitchFamily="34" charset="0"/>
                          <a:ea typeface="Verdana" panose="020B0604030504040204" pitchFamily="34" charset="0"/>
                        </a:rPr>
                        <a:t>There</a:t>
                      </a:r>
                      <a:r>
                        <a:rPr lang="en-GB" sz="1800" b="0" baseline="0" dirty="0">
                          <a:solidFill>
                            <a:srgbClr val="512275"/>
                          </a:solidFill>
                          <a:latin typeface="Verdana" panose="020B0604030504040204" pitchFamily="34" charset="0"/>
                          <a:ea typeface="Verdana" panose="020B0604030504040204" pitchFamily="34" charset="0"/>
                        </a:rPr>
                        <a:t> is no point in going to the cookery group. I wouldn’t be able to enjoy it anyway (10%).</a:t>
                      </a:r>
                      <a:endParaRPr lang="en-GB" sz="1800" b="0" dirty="0">
                        <a:solidFill>
                          <a:srgbClr val="512275"/>
                        </a:solidFill>
                        <a:latin typeface="Verdana" panose="020B0604030504040204" pitchFamily="34" charset="0"/>
                        <a:ea typeface="Verdana" panose="020B0604030504040204" pitchFamily="34" charset="0"/>
                      </a:endParaRPr>
                    </a:p>
                    <a:p>
                      <a:pPr>
                        <a:lnSpc>
                          <a:spcPct val="100000"/>
                        </a:lnSpc>
                      </a:pPr>
                      <a:endParaRPr lang="en-GB" sz="1800" b="0" dirty="0">
                        <a:solidFill>
                          <a:srgbClr val="512275"/>
                        </a:solidFill>
                        <a:latin typeface="Verdana" panose="020B0604030504040204" pitchFamily="34" charset="0"/>
                        <a:ea typeface="Verdana" panose="020B0604030504040204" pitchFamily="34" charset="0"/>
                      </a:endParaRPr>
                    </a:p>
                  </a:txBody>
                  <a:tcPr>
                    <a:solidFill>
                      <a:srgbClr val="CFD5EA"/>
                    </a:solidFill>
                  </a:tcPr>
                </a:tc>
                <a:extLst>
                  <a:ext uri="{0D108BD9-81ED-4DB2-BD59-A6C34878D82A}">
                    <a16:rowId xmlns:a16="http://schemas.microsoft.com/office/drawing/2014/main" val="186504174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37581738"/>
              </p:ext>
            </p:extLst>
          </p:nvPr>
        </p:nvGraphicFramePr>
        <p:xfrm>
          <a:off x="457200" y="5017469"/>
          <a:ext cx="11397916" cy="640080"/>
        </p:xfrm>
        <a:graphic>
          <a:graphicData uri="http://schemas.openxmlformats.org/drawingml/2006/table">
            <a:tbl>
              <a:tblPr firstRow="1" bandRow="1">
                <a:tableStyleId>{5C22544A-7EE6-4342-B048-85BDC9FD1C3A}</a:tableStyleId>
              </a:tblPr>
              <a:tblGrid>
                <a:gridCol w="5698958">
                  <a:extLst>
                    <a:ext uri="{9D8B030D-6E8A-4147-A177-3AD203B41FA5}">
                      <a16:colId xmlns:a16="http://schemas.microsoft.com/office/drawing/2014/main" val="431875442"/>
                    </a:ext>
                  </a:extLst>
                </a:gridCol>
                <a:gridCol w="5698958">
                  <a:extLst>
                    <a:ext uri="{9D8B030D-6E8A-4147-A177-3AD203B41FA5}">
                      <a16:colId xmlns:a16="http://schemas.microsoft.com/office/drawing/2014/main" val="3673098714"/>
                    </a:ext>
                  </a:extLst>
                </a:gridCol>
              </a:tblGrid>
              <a:tr h="498911">
                <a:tc>
                  <a:txBody>
                    <a:bodyPr/>
                    <a:lstStyle/>
                    <a:p>
                      <a:pPr>
                        <a:lnSpc>
                          <a:spcPct val="100000"/>
                        </a:lnSpc>
                      </a:pPr>
                      <a:r>
                        <a:rPr lang="en-GB" sz="1800" b="1" dirty="0">
                          <a:solidFill>
                            <a:srgbClr val="512275"/>
                          </a:solidFill>
                          <a:latin typeface="Verdana" panose="020B0604030504040204" pitchFamily="34" charset="0"/>
                          <a:ea typeface="Verdana" panose="020B0604030504040204" pitchFamily="34" charset="0"/>
                        </a:rPr>
                        <a:t>Step 7: </a:t>
                      </a:r>
                      <a:r>
                        <a:rPr lang="en-GB" sz="1800" b="0" dirty="0">
                          <a:solidFill>
                            <a:srgbClr val="512275"/>
                          </a:solidFill>
                          <a:latin typeface="Verdana" panose="020B0604030504040204" pitchFamily="34" charset="0"/>
                          <a:ea typeface="Verdana" panose="020B0604030504040204" pitchFamily="34" charset="0"/>
                        </a:rPr>
                        <a:t>What</a:t>
                      </a:r>
                      <a:r>
                        <a:rPr lang="en-GB" sz="1800" b="0" baseline="0" dirty="0">
                          <a:solidFill>
                            <a:srgbClr val="512275"/>
                          </a:solidFill>
                          <a:latin typeface="Verdana" panose="020B0604030504040204" pitchFamily="34" charset="0"/>
                          <a:ea typeface="Verdana" panose="020B0604030504040204" pitchFamily="34" charset="0"/>
                        </a:rPr>
                        <a:t> do you make of this? Write down any alternative thoughts. </a:t>
                      </a:r>
                      <a:endParaRPr lang="en-GB" sz="1800" b="0" dirty="0">
                        <a:solidFill>
                          <a:srgbClr val="512275"/>
                        </a:solidFill>
                        <a:latin typeface="Verdana" panose="020B0604030504040204" pitchFamily="34" charset="0"/>
                        <a:ea typeface="Verdana" panose="020B0604030504040204" pitchFamily="34" charset="0"/>
                      </a:endParaRPr>
                    </a:p>
                  </a:txBody>
                  <a:tcPr>
                    <a:solidFill>
                      <a:srgbClr val="CFD5EA"/>
                    </a:solidFill>
                  </a:tcPr>
                </a:tc>
                <a:tc>
                  <a:txBody>
                    <a:bodyPr/>
                    <a:lstStyle/>
                    <a:p>
                      <a:pPr>
                        <a:lnSpc>
                          <a:spcPct val="100000"/>
                        </a:lnSpc>
                      </a:pPr>
                      <a:r>
                        <a:rPr lang="en-GB" sz="1800" b="0" dirty="0">
                          <a:solidFill>
                            <a:srgbClr val="512275"/>
                          </a:solidFill>
                          <a:latin typeface="Verdana" panose="020B0604030504040204" pitchFamily="34" charset="0"/>
                          <a:ea typeface="Verdana" panose="020B0604030504040204" pitchFamily="34" charset="0"/>
                        </a:rPr>
                        <a:t>I can go to groups</a:t>
                      </a:r>
                      <a:r>
                        <a:rPr lang="en-GB" sz="1800" b="0" baseline="0" dirty="0">
                          <a:solidFill>
                            <a:srgbClr val="512275"/>
                          </a:solidFill>
                          <a:latin typeface="Verdana" panose="020B0604030504040204" pitchFamily="34" charset="0"/>
                          <a:ea typeface="Verdana" panose="020B0604030504040204" pitchFamily="34" charset="0"/>
                        </a:rPr>
                        <a:t> and enjoy them (70%).</a:t>
                      </a:r>
                      <a:endParaRPr lang="en-GB" sz="1800" b="0" dirty="0">
                        <a:solidFill>
                          <a:srgbClr val="512275"/>
                        </a:solidFill>
                        <a:latin typeface="Verdana" panose="020B0604030504040204" pitchFamily="34" charset="0"/>
                        <a:ea typeface="Verdana" panose="020B0604030504040204" pitchFamily="34" charset="0"/>
                      </a:endParaRPr>
                    </a:p>
                  </a:txBody>
                  <a:tcPr>
                    <a:solidFill>
                      <a:srgbClr val="CFD5EA"/>
                    </a:solidFill>
                  </a:tcPr>
                </a:tc>
                <a:extLst>
                  <a:ext uri="{0D108BD9-81ED-4DB2-BD59-A6C34878D82A}">
                    <a16:rowId xmlns:a16="http://schemas.microsoft.com/office/drawing/2014/main" val="3307670226"/>
                  </a:ext>
                </a:extLst>
              </a:tr>
            </a:tbl>
          </a:graphicData>
        </a:graphic>
      </p:graphicFrame>
    </p:spTree>
    <p:extLst>
      <p:ext uri="{BB962C8B-B14F-4D97-AF65-F5344CB8AC3E}">
        <p14:creationId xmlns:p14="http://schemas.microsoft.com/office/powerpoint/2010/main" val="169039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28407" y="466621"/>
            <a:ext cx="27018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a:solidFill>
                  <a:srgbClr val="512275"/>
                </a:solidFill>
                <a:latin typeface="Arial Narrow" charset="0"/>
                <a:ea typeface="Arial Narrow" charset="0"/>
                <a:cs typeface="Arial Narrow" charset="0"/>
              </a:rPr>
              <a:t>Activity</a:t>
            </a:r>
            <a:endParaRPr lang="en-GB" sz="6000" b="1" dirty="0">
              <a:solidFill>
                <a:srgbClr val="512275"/>
              </a:solidFill>
              <a:latin typeface="Arial Narrow" charset="0"/>
              <a:ea typeface="Arial Narrow" charset="0"/>
              <a:cs typeface="Arial Narrow" charset="0"/>
            </a:endParaRPr>
          </a:p>
        </p:txBody>
      </p:sp>
      <p:sp>
        <p:nvSpPr>
          <p:cNvPr id="9" name="Content Placeholder 2"/>
          <p:cNvSpPr>
            <a:spLocks noGrp="1"/>
          </p:cNvSpPr>
          <p:nvPr>
            <p:ph idx="1"/>
          </p:nvPr>
        </p:nvSpPr>
        <p:spPr>
          <a:xfrm>
            <a:off x="4446021" y="935152"/>
            <a:ext cx="7326682" cy="4987695"/>
          </a:xfrm>
        </p:spPr>
        <p:txBody>
          <a:bodyPr>
            <a:normAutofit/>
          </a:bodyPr>
          <a:lstStyle/>
          <a:p>
            <a:pPr>
              <a:lnSpc>
                <a:spcPct val="150000"/>
              </a:lnSpc>
            </a:pPr>
            <a:r>
              <a:rPr lang="en-GB" dirty="0">
                <a:solidFill>
                  <a:srgbClr val="512275"/>
                </a:solidFill>
                <a:latin typeface="Verdana" panose="020B0604030504040204" pitchFamily="34" charset="0"/>
                <a:ea typeface="Verdana" panose="020B0604030504040204" pitchFamily="34" charset="0"/>
              </a:rPr>
              <a:t>Work in groups to consider a current patient on the ward.</a:t>
            </a:r>
          </a:p>
          <a:p>
            <a:pPr>
              <a:lnSpc>
                <a:spcPct val="150000"/>
              </a:lnSpc>
            </a:pPr>
            <a:r>
              <a:rPr lang="en-GB" dirty="0">
                <a:solidFill>
                  <a:srgbClr val="512275"/>
                </a:solidFill>
                <a:latin typeface="Verdana" panose="020B0604030504040204" pitchFamily="34" charset="0"/>
                <a:ea typeface="Verdana" panose="020B0604030504040204" pitchFamily="34" charset="0"/>
              </a:rPr>
              <a:t>Complete the behavioural experiment diary. </a:t>
            </a:r>
          </a:p>
          <a:p>
            <a:pPr>
              <a:lnSpc>
                <a:spcPct val="150000"/>
              </a:lnSpc>
            </a:pPr>
            <a:r>
              <a:rPr lang="en-GB" dirty="0">
                <a:solidFill>
                  <a:srgbClr val="512275"/>
                </a:solidFill>
                <a:latin typeface="Verdana" panose="020B0604030504040204" pitchFamily="34" charset="0"/>
                <a:ea typeface="Verdana" panose="020B0604030504040204" pitchFamily="34" charset="0"/>
              </a:rPr>
              <a:t>Consider – is it clear what a patient would need to do? What would help them complete it?</a:t>
            </a:r>
          </a:p>
        </p:txBody>
      </p:sp>
    </p:spTree>
    <p:extLst>
      <p:ext uri="{BB962C8B-B14F-4D97-AF65-F5344CB8AC3E}">
        <p14:creationId xmlns:p14="http://schemas.microsoft.com/office/powerpoint/2010/main" val="17765714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p:cNvSpPr>
          <p:nvPr/>
        </p:nvSpPr>
        <p:spPr>
          <a:xfrm>
            <a:off x="1377462" y="1189297"/>
            <a:ext cx="8781201" cy="4479405"/>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5400" dirty="0">
                <a:solidFill>
                  <a:srgbClr val="512275"/>
                </a:solidFill>
                <a:latin typeface="Segoe Print" charset="0"/>
                <a:ea typeface="Segoe Print" charset="0"/>
                <a:cs typeface="Segoe Print" charset="0"/>
              </a:rPr>
              <a:t>Monitoring and increasing activities</a:t>
            </a:r>
          </a:p>
          <a:p>
            <a:pPr algn="ctr">
              <a:lnSpc>
                <a:spcPct val="150000"/>
              </a:lnSpc>
              <a:spcBef>
                <a:spcPts val="0"/>
              </a:spcBef>
            </a:pPr>
            <a:r>
              <a:rPr lang="en-US" sz="5400" dirty="0">
                <a:solidFill>
                  <a:srgbClr val="512275"/>
                </a:solidFill>
                <a:latin typeface="Segoe Print" charset="0"/>
                <a:ea typeface="Segoe Print" charset="0"/>
                <a:cs typeface="Segoe Print" charset="0"/>
              </a:rPr>
              <a:t>(</a:t>
            </a:r>
            <a:r>
              <a:rPr lang="en-GB" sz="5400" dirty="0">
                <a:solidFill>
                  <a:srgbClr val="512275"/>
                </a:solidFill>
                <a:latin typeface="Segoe Print" charset="0"/>
                <a:ea typeface="Segoe Print" charset="0"/>
                <a:cs typeface="Segoe Print" charset="0"/>
              </a:rPr>
              <a:t>behavioural activation)</a:t>
            </a:r>
          </a:p>
        </p:txBody>
      </p:sp>
    </p:spTree>
    <p:extLst>
      <p:ext uri="{BB962C8B-B14F-4D97-AF65-F5344CB8AC3E}">
        <p14:creationId xmlns:p14="http://schemas.microsoft.com/office/powerpoint/2010/main" val="8687328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25715" y="466621"/>
            <a:ext cx="3236686" cy="1420236"/>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595086" y="466621"/>
            <a:ext cx="323514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Rationale</a:t>
            </a:r>
          </a:p>
        </p:txBody>
      </p:sp>
      <p:sp>
        <p:nvSpPr>
          <p:cNvPr id="9" name="Content Placeholder 2"/>
          <p:cNvSpPr>
            <a:spLocks noGrp="1"/>
          </p:cNvSpPr>
          <p:nvPr>
            <p:ph idx="1"/>
          </p:nvPr>
        </p:nvSpPr>
        <p:spPr>
          <a:xfrm>
            <a:off x="4239425" y="466621"/>
            <a:ext cx="7893962" cy="6330463"/>
          </a:xfrm>
        </p:spPr>
        <p:txBody>
          <a:bodyPr>
            <a:normAutofit/>
          </a:bodyPr>
          <a:lstStyle/>
          <a:p>
            <a:pPr marL="0" indent="0">
              <a:lnSpc>
                <a:spcPct val="150000"/>
              </a:lnSpc>
              <a:buNone/>
            </a:pPr>
            <a:r>
              <a:rPr lang="en-US" sz="1800" b="1" dirty="0" err="1">
                <a:solidFill>
                  <a:srgbClr val="512275"/>
                </a:solidFill>
                <a:latin typeface="Verdana" panose="020B0604030504040204" pitchFamily="34" charset="0"/>
                <a:ea typeface="Verdana" panose="020B0604030504040204" pitchFamily="34" charset="0"/>
              </a:rPr>
              <a:t>Behaviour</a:t>
            </a:r>
            <a:r>
              <a:rPr lang="en-US" sz="1800" b="1" dirty="0">
                <a:solidFill>
                  <a:srgbClr val="512275"/>
                </a:solidFill>
                <a:latin typeface="Verdana" panose="020B0604030504040204" pitchFamily="34" charset="0"/>
                <a:ea typeface="Verdana" panose="020B0604030504040204" pitchFamily="34" charset="0"/>
              </a:rPr>
              <a:t> affects how you feel</a:t>
            </a:r>
          </a:p>
          <a:p>
            <a:pPr marL="0" indent="0">
              <a:lnSpc>
                <a:spcPct val="150000"/>
              </a:lnSpc>
              <a:buNone/>
            </a:pPr>
            <a:endParaRPr lang="en-US" sz="1800" dirty="0">
              <a:solidFill>
                <a:srgbClr val="512275"/>
              </a:solidFill>
              <a:latin typeface="Verdana" panose="020B0604030504040204" pitchFamily="34" charset="0"/>
              <a:ea typeface="Verdana" panose="020B0604030504040204" pitchFamily="34" charset="0"/>
            </a:endParaRPr>
          </a:p>
          <a:p>
            <a:pPr marL="0" indent="0">
              <a:lnSpc>
                <a:spcPct val="150000"/>
              </a:lnSpc>
              <a:buNone/>
            </a:pPr>
            <a:r>
              <a:rPr lang="en-US" sz="1800" dirty="0">
                <a:solidFill>
                  <a:srgbClr val="512275"/>
                </a:solidFill>
                <a:latin typeface="Verdana" panose="020B0604030504040204" pitchFamily="34" charset="0"/>
                <a:ea typeface="Verdana" panose="020B0604030504040204" pitchFamily="34" charset="0"/>
              </a:rPr>
              <a:t>When people are feeling low in mood they might believe that they are doing nothing, getting nowhere and not enjoying anything anymore. They might also find it difficult to get themselves going or do the things they used to enjoy. </a:t>
            </a:r>
          </a:p>
          <a:p>
            <a:pPr marL="0" indent="0">
              <a:lnSpc>
                <a:spcPct val="150000"/>
              </a:lnSpc>
              <a:buNone/>
            </a:pPr>
            <a:r>
              <a:rPr lang="en-US" sz="2000" dirty="0">
                <a:solidFill>
                  <a:srgbClr val="512275"/>
                </a:solidFill>
                <a:latin typeface="Segoe Print" charset="0"/>
                <a:ea typeface="Segoe Print" charset="0"/>
                <a:cs typeface="Segoe Print" charset="0"/>
              </a:rPr>
              <a:t>For example</a:t>
            </a:r>
            <a:r>
              <a:rPr lang="en-US" sz="2400" dirty="0">
                <a:solidFill>
                  <a:srgbClr val="512275"/>
                </a:solidFill>
                <a:latin typeface="Segoe Print" charset="0"/>
                <a:ea typeface="Segoe Print" charset="0"/>
                <a:cs typeface="Segoe Print" charset="0"/>
              </a:rPr>
              <a:t>:</a:t>
            </a:r>
          </a:p>
          <a:p>
            <a:pPr marL="0" indent="0">
              <a:lnSpc>
                <a:spcPct val="150000"/>
              </a:lnSpc>
              <a:buNone/>
            </a:pPr>
            <a:r>
              <a:rPr lang="en-US" sz="1800" dirty="0">
                <a:solidFill>
                  <a:srgbClr val="512275"/>
                </a:solidFill>
                <a:latin typeface="Verdana" panose="020B0604030504040204" pitchFamily="34" charset="0"/>
                <a:ea typeface="Verdana" panose="020B0604030504040204" pitchFamily="34" charset="0"/>
              </a:rPr>
              <a:t>Sam’s NAT:  ‘there is no point in doing anything as I will not enjoy it anyway’. This led to him sitting around the house all day and doing nothing.</a:t>
            </a:r>
          </a:p>
          <a:p>
            <a:pPr marL="0" indent="0">
              <a:lnSpc>
                <a:spcPct val="150000"/>
              </a:lnSpc>
              <a:buNone/>
            </a:pPr>
            <a:r>
              <a:rPr lang="en-US" sz="1800" dirty="0">
                <a:solidFill>
                  <a:srgbClr val="512275"/>
                </a:solidFill>
                <a:latin typeface="Verdana" panose="020B0604030504040204" pitchFamily="34" charset="0"/>
                <a:ea typeface="Verdana" panose="020B0604030504040204" pitchFamily="34" charset="0"/>
              </a:rPr>
              <a:t>One strategy that Sam learnt to overcome this was monitoring and planning his activities. </a:t>
            </a:r>
          </a:p>
        </p:txBody>
      </p:sp>
    </p:spTree>
    <p:extLst>
      <p:ext uri="{BB962C8B-B14F-4D97-AF65-F5344CB8AC3E}">
        <p14:creationId xmlns:p14="http://schemas.microsoft.com/office/powerpoint/2010/main" val="21204570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25715" y="466621"/>
            <a:ext cx="3236686" cy="1420236"/>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595086" y="466621"/>
            <a:ext cx="323514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Rationale</a:t>
            </a:r>
          </a:p>
        </p:txBody>
      </p:sp>
      <p:sp>
        <p:nvSpPr>
          <p:cNvPr id="9" name="Content Placeholder 2"/>
          <p:cNvSpPr>
            <a:spLocks noGrp="1"/>
          </p:cNvSpPr>
          <p:nvPr>
            <p:ph idx="1"/>
          </p:nvPr>
        </p:nvSpPr>
        <p:spPr>
          <a:xfrm>
            <a:off x="4239425" y="730222"/>
            <a:ext cx="7893962" cy="6330463"/>
          </a:xfrm>
        </p:spPr>
        <p:txBody>
          <a:bodyPr>
            <a:normAutofit/>
          </a:bodyPr>
          <a:lstStyle/>
          <a:p>
            <a:pPr marL="0" indent="0">
              <a:lnSpc>
                <a:spcPct val="150000"/>
              </a:lnSpc>
              <a:buNone/>
            </a:pPr>
            <a:r>
              <a:rPr lang="en-US" sz="1800" b="1" dirty="0">
                <a:solidFill>
                  <a:srgbClr val="512275"/>
                </a:solidFill>
                <a:latin typeface="Verdana" panose="020B0604030504040204" pitchFamily="34" charset="0"/>
                <a:ea typeface="Verdana" panose="020B0604030504040204" pitchFamily="34" charset="0"/>
              </a:rPr>
              <a:t>Activity schedules</a:t>
            </a:r>
          </a:p>
          <a:p>
            <a:pPr>
              <a:lnSpc>
                <a:spcPct val="150000"/>
              </a:lnSpc>
            </a:pPr>
            <a:r>
              <a:rPr lang="en-US" sz="1800" dirty="0">
                <a:solidFill>
                  <a:srgbClr val="512275"/>
                </a:solidFill>
                <a:latin typeface="Verdana" panose="020B0604030504040204" pitchFamily="34" charset="0"/>
                <a:ea typeface="Verdana" panose="020B0604030504040204" pitchFamily="34" charset="0"/>
              </a:rPr>
              <a:t>A record of what you do</a:t>
            </a:r>
          </a:p>
          <a:p>
            <a:pPr>
              <a:lnSpc>
                <a:spcPct val="150000"/>
              </a:lnSpc>
            </a:pPr>
            <a:r>
              <a:rPr lang="en-US" sz="1800" dirty="0">
                <a:solidFill>
                  <a:srgbClr val="512275"/>
                </a:solidFill>
                <a:latin typeface="Verdana" panose="020B0604030504040204" pitchFamily="34" charset="0"/>
                <a:ea typeface="Verdana" panose="020B0604030504040204" pitchFamily="34" charset="0"/>
              </a:rPr>
              <a:t>Shows how you are spending your time</a:t>
            </a:r>
          </a:p>
          <a:p>
            <a:pPr>
              <a:lnSpc>
                <a:spcPct val="150000"/>
              </a:lnSpc>
            </a:pPr>
            <a:r>
              <a:rPr lang="en-US" sz="1800" dirty="0">
                <a:solidFill>
                  <a:srgbClr val="512275"/>
                </a:solidFill>
                <a:latin typeface="Verdana" panose="020B0604030504040204" pitchFamily="34" charset="0"/>
                <a:ea typeface="Verdana" panose="020B0604030504040204" pitchFamily="34" charset="0"/>
              </a:rPr>
              <a:t>Might show you are doing more than you think</a:t>
            </a:r>
          </a:p>
          <a:p>
            <a:pPr>
              <a:lnSpc>
                <a:spcPct val="150000"/>
              </a:lnSpc>
            </a:pPr>
            <a:r>
              <a:rPr lang="en-US" sz="1800" dirty="0">
                <a:solidFill>
                  <a:srgbClr val="512275"/>
                </a:solidFill>
                <a:latin typeface="Verdana" panose="020B0604030504040204" pitchFamily="34" charset="0"/>
                <a:ea typeface="Verdana" panose="020B0604030504040204" pitchFamily="34" charset="0"/>
              </a:rPr>
              <a:t>Can help you plan your time better and schedule activities you enjoy</a:t>
            </a:r>
          </a:p>
          <a:p>
            <a:pPr>
              <a:lnSpc>
                <a:spcPct val="150000"/>
              </a:lnSpc>
            </a:pPr>
            <a:r>
              <a:rPr lang="en-US" sz="1800" dirty="0">
                <a:solidFill>
                  <a:srgbClr val="512275"/>
                </a:solidFill>
                <a:latin typeface="Verdana" panose="020B0604030504040204" pitchFamily="34" charset="0"/>
                <a:ea typeface="Verdana" panose="020B0604030504040204" pitchFamily="34" charset="0"/>
              </a:rPr>
              <a:t>Doing things you enjoy (pleasurable </a:t>
            </a:r>
            <a:r>
              <a:rPr lang="en-US" sz="1800" dirty="0" err="1">
                <a:solidFill>
                  <a:srgbClr val="512275"/>
                </a:solidFill>
                <a:latin typeface="Verdana" panose="020B0604030504040204" pitchFamily="34" charset="0"/>
                <a:ea typeface="Verdana" panose="020B0604030504040204" pitchFamily="34" charset="0"/>
              </a:rPr>
              <a:t>activites</a:t>
            </a:r>
            <a:r>
              <a:rPr lang="en-US" sz="1800" dirty="0">
                <a:solidFill>
                  <a:srgbClr val="512275"/>
                </a:solidFill>
                <a:latin typeface="Verdana" panose="020B0604030504040204" pitchFamily="34" charset="0"/>
                <a:ea typeface="Verdana" panose="020B0604030504040204" pitchFamily="34" charset="0"/>
              </a:rPr>
              <a:t>) help improve mood</a:t>
            </a:r>
          </a:p>
          <a:p>
            <a:pPr>
              <a:lnSpc>
                <a:spcPct val="150000"/>
              </a:lnSpc>
            </a:pPr>
            <a:r>
              <a:rPr lang="en-US" sz="1800" dirty="0">
                <a:solidFill>
                  <a:srgbClr val="512275"/>
                </a:solidFill>
                <a:latin typeface="Verdana" panose="020B0604030504040204" pitchFamily="34" charset="0"/>
                <a:ea typeface="Verdana" panose="020B0604030504040204" pitchFamily="34" charset="0"/>
              </a:rPr>
              <a:t>Doing things you are good at (mastery activities) can also help improve mood and confidence</a:t>
            </a:r>
          </a:p>
        </p:txBody>
      </p:sp>
    </p:spTree>
    <p:extLst>
      <p:ext uri="{BB962C8B-B14F-4D97-AF65-F5344CB8AC3E}">
        <p14:creationId xmlns:p14="http://schemas.microsoft.com/office/powerpoint/2010/main" val="33792832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983616"/>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28407" y="466621"/>
            <a:ext cx="2701824" cy="177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Planning activities</a:t>
            </a:r>
          </a:p>
        </p:txBody>
      </p:sp>
      <p:sp>
        <p:nvSpPr>
          <p:cNvPr id="9" name="Content Placeholder 2"/>
          <p:cNvSpPr>
            <a:spLocks noGrp="1"/>
          </p:cNvSpPr>
          <p:nvPr>
            <p:ph idx="1"/>
          </p:nvPr>
        </p:nvSpPr>
        <p:spPr>
          <a:xfrm>
            <a:off x="4367814" y="466622"/>
            <a:ext cx="7404889" cy="5872034"/>
          </a:xfrm>
        </p:spPr>
        <p:txBody>
          <a:bodyPr>
            <a:normAutofit fontScale="62500" lnSpcReduction="20000"/>
          </a:bodyPr>
          <a:lstStyle/>
          <a:p>
            <a:pPr>
              <a:lnSpc>
                <a:spcPct val="150000"/>
              </a:lnSpc>
            </a:pPr>
            <a:r>
              <a:rPr lang="en-GB" dirty="0">
                <a:solidFill>
                  <a:srgbClr val="512275"/>
                </a:solidFill>
                <a:latin typeface="Verdana" panose="020B0604030504040204" pitchFamily="34" charset="0"/>
                <a:ea typeface="Verdana" panose="020B0604030504040204" pitchFamily="34" charset="0"/>
              </a:rPr>
              <a:t>Work in groups to consider a current patient on the ward.</a:t>
            </a:r>
          </a:p>
          <a:p>
            <a:pPr>
              <a:lnSpc>
                <a:spcPct val="150000"/>
              </a:lnSpc>
            </a:pPr>
            <a:r>
              <a:rPr lang="en-GB" dirty="0">
                <a:solidFill>
                  <a:srgbClr val="512275"/>
                </a:solidFill>
                <a:latin typeface="Verdana" panose="020B0604030504040204" pitchFamily="34" charset="0"/>
                <a:ea typeface="Verdana" panose="020B0604030504040204" pitchFamily="34" charset="0"/>
              </a:rPr>
              <a:t>It is important that patients record everything as an activity, for example s</a:t>
            </a:r>
            <a:r>
              <a:rPr lang="en-GB" sz="2900" dirty="0">
                <a:solidFill>
                  <a:srgbClr val="512275"/>
                </a:solidFill>
                <a:latin typeface="Verdana" panose="020B0604030504040204" pitchFamily="34" charset="0"/>
                <a:ea typeface="Verdana" panose="020B0604030504040204" pitchFamily="34" charset="0"/>
              </a:rPr>
              <a:t>itting in a chair in front of television is an activity, so is going to bed or staring out of the window thinking about things in your life.  </a:t>
            </a:r>
            <a:r>
              <a:rPr lang="en-GB" sz="2900" i="1" dirty="0">
                <a:solidFill>
                  <a:srgbClr val="512275"/>
                </a:solidFill>
                <a:latin typeface="Verdana" panose="020B0604030504040204" pitchFamily="34" charset="0"/>
                <a:ea typeface="Verdana" panose="020B0604030504040204" pitchFamily="34" charset="0"/>
              </a:rPr>
              <a:t>You are never doing nothing, </a:t>
            </a:r>
            <a:r>
              <a:rPr lang="en-GB" sz="2900" dirty="0">
                <a:solidFill>
                  <a:srgbClr val="512275"/>
                </a:solidFill>
                <a:latin typeface="Verdana" panose="020B0604030504040204" pitchFamily="34" charset="0"/>
                <a:ea typeface="Verdana" panose="020B0604030504040204" pitchFamily="34" charset="0"/>
              </a:rPr>
              <a:t>although some activities may be less helpful to you than others.  It will help to identify these if you write on your record sheet what they are, rather than writing ‘nothing’.</a:t>
            </a:r>
          </a:p>
          <a:p>
            <a:pPr>
              <a:lnSpc>
                <a:spcPct val="150000"/>
              </a:lnSpc>
            </a:pPr>
            <a:r>
              <a:rPr lang="en-GB" sz="2900" dirty="0">
                <a:solidFill>
                  <a:srgbClr val="512275"/>
                </a:solidFill>
                <a:latin typeface="Verdana" panose="020B0604030504040204" pitchFamily="34" charset="0"/>
                <a:ea typeface="Verdana" panose="020B0604030504040204" pitchFamily="34" charset="0"/>
              </a:rPr>
              <a:t>It is also important to rate activities </a:t>
            </a:r>
            <a:r>
              <a:rPr lang="en-GB" sz="2900" i="1" dirty="0">
                <a:solidFill>
                  <a:srgbClr val="512275"/>
                </a:solidFill>
                <a:latin typeface="Verdana" panose="020B0604030504040204" pitchFamily="34" charset="0"/>
                <a:ea typeface="Verdana" panose="020B0604030504040204" pitchFamily="34" charset="0"/>
              </a:rPr>
              <a:t>at the time</a:t>
            </a:r>
            <a:r>
              <a:rPr lang="en-GB" sz="2900" dirty="0">
                <a:solidFill>
                  <a:srgbClr val="512275"/>
                </a:solidFill>
                <a:latin typeface="Verdana" panose="020B0604030504040204" pitchFamily="34" charset="0"/>
                <a:ea typeface="Verdana" panose="020B0604030504040204" pitchFamily="34" charset="0"/>
              </a:rPr>
              <a:t>.  If patients wait until later, their low mood will colour how they see their day.  When people have low mood bad things that happen are easily noticed and remembered whereas good things are blotted out or discounted.  </a:t>
            </a:r>
          </a:p>
          <a:p>
            <a:pPr>
              <a:lnSpc>
                <a:spcPct val="150000"/>
              </a:lnSpc>
            </a:pPr>
            <a:endParaRPr lang="en-GB"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747978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779526"/>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28407" y="466621"/>
            <a:ext cx="2701824" cy="177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Planning activities</a:t>
            </a:r>
          </a:p>
        </p:txBody>
      </p:sp>
      <p:sp>
        <p:nvSpPr>
          <p:cNvPr id="9" name="Content Placeholder 2"/>
          <p:cNvSpPr>
            <a:spLocks noGrp="1"/>
          </p:cNvSpPr>
          <p:nvPr>
            <p:ph idx="1"/>
          </p:nvPr>
        </p:nvSpPr>
        <p:spPr>
          <a:xfrm>
            <a:off x="4367814" y="466622"/>
            <a:ext cx="7404889" cy="5872034"/>
          </a:xfrm>
        </p:spPr>
        <p:txBody>
          <a:bodyPr>
            <a:normAutofit fontScale="62500" lnSpcReduction="20000"/>
          </a:bodyPr>
          <a:lstStyle/>
          <a:p>
            <a:pPr>
              <a:lnSpc>
                <a:spcPct val="150000"/>
              </a:lnSpc>
            </a:pPr>
            <a:r>
              <a:rPr lang="en-US" dirty="0">
                <a:solidFill>
                  <a:srgbClr val="512275"/>
                </a:solidFill>
                <a:latin typeface="Verdana" panose="020B0604030504040204" pitchFamily="34" charset="0"/>
                <a:ea typeface="Verdana" panose="020B0604030504040204" pitchFamily="34" charset="0"/>
              </a:rPr>
              <a:t>Once a patient knows how they are spending their time, the next step is to try and plan each day in advance. </a:t>
            </a:r>
          </a:p>
          <a:p>
            <a:pPr>
              <a:lnSpc>
                <a:spcPct val="150000"/>
              </a:lnSpc>
            </a:pPr>
            <a:r>
              <a:rPr lang="en-US" dirty="0">
                <a:solidFill>
                  <a:srgbClr val="512275"/>
                </a:solidFill>
                <a:latin typeface="Verdana" panose="020B0604030504040204" pitchFamily="34" charset="0"/>
                <a:ea typeface="Verdana" panose="020B0604030504040204" pitchFamily="34" charset="0"/>
              </a:rPr>
              <a:t>Using the Activity Planning Schedule, </a:t>
            </a:r>
            <a:r>
              <a:rPr lang="en-GB" dirty="0">
                <a:solidFill>
                  <a:srgbClr val="512275"/>
                </a:solidFill>
                <a:latin typeface="Verdana" panose="020B0604030504040204" pitchFamily="34" charset="0"/>
                <a:ea typeface="Verdana" panose="020B0604030504040204" pitchFamily="34" charset="0"/>
              </a:rPr>
              <a:t>complete day 2 as if you were that patient.</a:t>
            </a:r>
          </a:p>
          <a:p>
            <a:pPr>
              <a:lnSpc>
                <a:spcPct val="150000"/>
              </a:lnSpc>
            </a:pPr>
            <a:r>
              <a:rPr lang="en-US" dirty="0">
                <a:solidFill>
                  <a:srgbClr val="512275"/>
                </a:solidFill>
                <a:latin typeface="Verdana" panose="020B0604030504040204" pitchFamily="34" charset="0"/>
                <a:ea typeface="Verdana" panose="020B0604030504040204" pitchFamily="34" charset="0"/>
              </a:rPr>
              <a:t>It is important to </a:t>
            </a:r>
            <a:r>
              <a:rPr lang="en-US" b="1" dirty="0">
                <a:solidFill>
                  <a:srgbClr val="512275"/>
                </a:solidFill>
                <a:latin typeface="Verdana" panose="020B0604030504040204" pitchFamily="34" charset="0"/>
                <a:ea typeface="Verdana" panose="020B0604030504040204" pitchFamily="34" charset="0"/>
              </a:rPr>
              <a:t>plan more of the activities that the patient enjoys and that give you a sense of mastery</a:t>
            </a:r>
            <a:r>
              <a:rPr lang="en-US" dirty="0">
                <a:solidFill>
                  <a:srgbClr val="512275"/>
                </a:solidFill>
                <a:latin typeface="Verdana" panose="020B0604030504040204" pitchFamily="34" charset="0"/>
                <a:ea typeface="Verdana" panose="020B0604030504040204" pitchFamily="34" charset="0"/>
              </a:rPr>
              <a:t>. Planning activities in this way can help you to decide what to do and to keep motivated. </a:t>
            </a:r>
          </a:p>
          <a:p>
            <a:pPr>
              <a:lnSpc>
                <a:spcPct val="150000"/>
              </a:lnSpc>
            </a:pPr>
            <a:r>
              <a:rPr lang="en-US" dirty="0">
                <a:solidFill>
                  <a:srgbClr val="512275"/>
                </a:solidFill>
                <a:latin typeface="Verdana" panose="020B0604030504040204" pitchFamily="34" charset="0"/>
                <a:ea typeface="Verdana" panose="020B0604030504040204" pitchFamily="34" charset="0"/>
              </a:rPr>
              <a:t>Breaking activities down hour-by-hour is more manageable than trying to fill a longer stretch of time. </a:t>
            </a:r>
          </a:p>
          <a:p>
            <a:pPr>
              <a:lnSpc>
                <a:spcPct val="150000"/>
              </a:lnSpc>
            </a:pPr>
            <a:r>
              <a:rPr lang="en-US" dirty="0">
                <a:solidFill>
                  <a:srgbClr val="512275"/>
                </a:solidFill>
                <a:latin typeface="Verdana" panose="020B0604030504040204" pitchFamily="34" charset="0"/>
                <a:ea typeface="Verdana" panose="020B0604030504040204" pitchFamily="34" charset="0"/>
              </a:rPr>
              <a:t>Don’t forget to keep rating and writing down the pleasure (P) and mastery (M) required for each activity as you do it.</a:t>
            </a:r>
          </a:p>
          <a:p>
            <a:pPr>
              <a:lnSpc>
                <a:spcPct val="150000"/>
              </a:lnSpc>
            </a:pPr>
            <a:r>
              <a:rPr lang="en-GB" dirty="0">
                <a:solidFill>
                  <a:srgbClr val="512275"/>
                </a:solidFill>
                <a:latin typeface="Verdana" panose="020B0604030504040204" pitchFamily="34" charset="0"/>
                <a:ea typeface="Verdana" panose="020B0604030504040204" pitchFamily="34" charset="0"/>
              </a:rPr>
              <a:t>Consider, is there a way you could help the patient complete this?</a:t>
            </a:r>
          </a:p>
          <a:p>
            <a:pPr>
              <a:lnSpc>
                <a:spcPct val="150000"/>
              </a:lnSpc>
            </a:pPr>
            <a:endParaRPr lang="en-GB"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548686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graphicFrame>
        <p:nvGraphicFramePr>
          <p:cNvPr id="5" name="Content Placeholder 3"/>
          <p:cNvGraphicFramePr>
            <a:graphicFrameLocks noGrp="1"/>
          </p:cNvGraphicFramePr>
          <p:nvPr>
            <p:ph idx="1"/>
            <p:extLst>
              <p:ext uri="{D42A27DB-BD31-4B8C-83A1-F6EECF244321}">
                <p14:modId xmlns:p14="http://schemas.microsoft.com/office/powerpoint/2010/main" val="1012508789"/>
              </p:ext>
            </p:extLst>
          </p:nvPr>
        </p:nvGraphicFramePr>
        <p:xfrm>
          <a:off x="337402" y="164185"/>
          <a:ext cx="11517196" cy="6529629"/>
        </p:xfrm>
        <a:graphic>
          <a:graphicData uri="http://schemas.openxmlformats.org/drawingml/2006/table">
            <a:tbl>
              <a:tblPr firstRow="1" bandRow="1">
                <a:tableStyleId>{5C22544A-7EE6-4342-B048-85BDC9FD1C3A}</a:tableStyleId>
              </a:tblPr>
              <a:tblGrid>
                <a:gridCol w="1868708">
                  <a:extLst>
                    <a:ext uri="{9D8B030D-6E8A-4147-A177-3AD203B41FA5}">
                      <a16:colId xmlns:a16="http://schemas.microsoft.com/office/drawing/2014/main" val="2427280331"/>
                    </a:ext>
                  </a:extLst>
                </a:gridCol>
                <a:gridCol w="1033284">
                  <a:extLst>
                    <a:ext uri="{9D8B030D-6E8A-4147-A177-3AD203B41FA5}">
                      <a16:colId xmlns:a16="http://schemas.microsoft.com/office/drawing/2014/main" val="2155768717"/>
                    </a:ext>
                  </a:extLst>
                </a:gridCol>
                <a:gridCol w="6529731">
                  <a:extLst>
                    <a:ext uri="{9D8B030D-6E8A-4147-A177-3AD203B41FA5}">
                      <a16:colId xmlns:a16="http://schemas.microsoft.com/office/drawing/2014/main" val="2434615147"/>
                    </a:ext>
                  </a:extLst>
                </a:gridCol>
                <a:gridCol w="2085473">
                  <a:extLst>
                    <a:ext uri="{9D8B030D-6E8A-4147-A177-3AD203B41FA5}">
                      <a16:colId xmlns:a16="http://schemas.microsoft.com/office/drawing/2014/main" val="2277521667"/>
                    </a:ext>
                  </a:extLst>
                </a:gridCol>
              </a:tblGrid>
              <a:tr h="494589">
                <a:tc>
                  <a:txBody>
                    <a:bodyPr/>
                    <a:lstStyle/>
                    <a:p>
                      <a:r>
                        <a:rPr lang="en-GB" sz="1600" dirty="0">
                          <a:latin typeface="Verdana" panose="020B0604030504040204" pitchFamily="34" charset="0"/>
                          <a:ea typeface="Verdana" panose="020B0604030504040204" pitchFamily="34" charset="0"/>
                        </a:rPr>
                        <a:t>Time of day</a:t>
                      </a:r>
                    </a:p>
                  </a:txBody>
                  <a:tcPr anchor="ctr">
                    <a:solidFill>
                      <a:srgbClr val="512275"/>
                    </a:solidFill>
                  </a:tcPr>
                </a:tc>
                <a:tc>
                  <a:txBody>
                    <a:bodyPr/>
                    <a:lstStyle/>
                    <a:p>
                      <a:r>
                        <a:rPr lang="en-GB" sz="1600" dirty="0">
                          <a:latin typeface="Verdana" panose="020B0604030504040204" pitchFamily="34" charset="0"/>
                          <a:ea typeface="Verdana" panose="020B0604030504040204" pitchFamily="34" charset="0"/>
                        </a:rPr>
                        <a:t>Time</a:t>
                      </a:r>
                    </a:p>
                  </a:txBody>
                  <a:tcPr anchor="ctr">
                    <a:solidFill>
                      <a:srgbClr val="512275"/>
                    </a:solidFill>
                  </a:tcPr>
                </a:tc>
                <a:tc>
                  <a:txBody>
                    <a:bodyPr/>
                    <a:lstStyle/>
                    <a:p>
                      <a:r>
                        <a:rPr lang="en-GB" sz="1600" dirty="0">
                          <a:latin typeface="Verdana" panose="020B0604030504040204" pitchFamily="34" charset="0"/>
                          <a:ea typeface="Verdana" panose="020B0604030504040204" pitchFamily="34" charset="0"/>
                        </a:rPr>
                        <a:t>Day</a:t>
                      </a:r>
                      <a:r>
                        <a:rPr lang="en-GB" sz="1600" baseline="0" dirty="0">
                          <a:latin typeface="Verdana" panose="020B0604030504040204" pitchFamily="34" charset="0"/>
                          <a:ea typeface="Verdana" panose="020B0604030504040204" pitchFamily="34" charset="0"/>
                        </a:rPr>
                        <a:t> 1 </a:t>
                      </a:r>
                      <a:endParaRPr lang="en-GB" sz="1600" dirty="0">
                        <a:latin typeface="Verdana" panose="020B0604030504040204" pitchFamily="34" charset="0"/>
                        <a:ea typeface="Verdana" panose="020B0604030504040204" pitchFamily="34" charset="0"/>
                      </a:endParaRPr>
                    </a:p>
                  </a:txBody>
                  <a:tcPr anchor="ctr">
                    <a:solidFill>
                      <a:srgbClr val="512275"/>
                    </a:solidFill>
                  </a:tcPr>
                </a:tc>
                <a:tc>
                  <a:txBody>
                    <a:bodyPr/>
                    <a:lstStyle/>
                    <a:p>
                      <a:r>
                        <a:rPr lang="en-GB" sz="1600" dirty="0">
                          <a:latin typeface="Verdana" panose="020B0604030504040204" pitchFamily="34" charset="0"/>
                          <a:ea typeface="Verdana" panose="020B0604030504040204" pitchFamily="34" charset="0"/>
                        </a:rPr>
                        <a:t>Day 2</a:t>
                      </a:r>
                    </a:p>
                  </a:txBody>
                  <a:tcPr anchor="ctr">
                    <a:solidFill>
                      <a:srgbClr val="512275"/>
                    </a:solidFill>
                  </a:tcPr>
                </a:tc>
                <a:extLst>
                  <a:ext uri="{0D108BD9-81ED-4DB2-BD59-A6C34878D82A}">
                    <a16:rowId xmlns:a16="http://schemas.microsoft.com/office/drawing/2014/main" val="4076263289"/>
                  </a:ext>
                </a:extLst>
              </a:tr>
              <a:tr h="370840">
                <a:tc>
                  <a:txBody>
                    <a:bodyPr/>
                    <a:lstStyle/>
                    <a:p>
                      <a:r>
                        <a:rPr lang="en-GB" sz="1800" dirty="0">
                          <a:solidFill>
                            <a:srgbClr val="512275"/>
                          </a:solidFill>
                          <a:latin typeface="Verdana" panose="020B0604030504040204" pitchFamily="34" charset="0"/>
                          <a:ea typeface="Verdana" panose="020B0604030504040204" pitchFamily="34" charset="0"/>
                        </a:rPr>
                        <a:t>Morning</a:t>
                      </a:r>
                    </a:p>
                  </a:txBody>
                  <a:tcPr/>
                </a:tc>
                <a:tc>
                  <a:txBody>
                    <a:bodyPr/>
                    <a:lstStyle/>
                    <a:p>
                      <a:r>
                        <a:rPr lang="en-GB" sz="1800" dirty="0">
                          <a:solidFill>
                            <a:srgbClr val="512275"/>
                          </a:solidFill>
                          <a:latin typeface="Verdana" panose="020B0604030504040204" pitchFamily="34" charset="0"/>
                          <a:ea typeface="Verdana" panose="020B0604030504040204" pitchFamily="34" charset="0"/>
                        </a:rPr>
                        <a:t>8-10</a:t>
                      </a:r>
                    </a:p>
                  </a:txBody>
                  <a:tcPr/>
                </a:tc>
                <a:tc>
                  <a:txBody>
                    <a:bodyPr/>
                    <a:lstStyle/>
                    <a:p>
                      <a:r>
                        <a:rPr lang="en-GB" sz="1800" dirty="0">
                          <a:solidFill>
                            <a:srgbClr val="512275"/>
                          </a:solidFill>
                          <a:latin typeface="Verdana" panose="020B0604030504040204" pitchFamily="34" charset="0"/>
                          <a:ea typeface="Verdana" panose="020B0604030504040204" pitchFamily="34" charset="0"/>
                        </a:rPr>
                        <a:t>e.g. Got</a:t>
                      </a:r>
                      <a:r>
                        <a:rPr lang="en-GB" sz="1800" baseline="0" dirty="0">
                          <a:solidFill>
                            <a:srgbClr val="512275"/>
                          </a:solidFill>
                          <a:latin typeface="Verdana" panose="020B0604030504040204" pitchFamily="34" charset="0"/>
                          <a:ea typeface="Verdana" panose="020B0604030504040204" pitchFamily="34" charset="0"/>
                        </a:rPr>
                        <a:t> up, washed and dressed, had breakfast</a:t>
                      </a:r>
                    </a:p>
                    <a:p>
                      <a:r>
                        <a:rPr lang="en-GB" sz="1800" baseline="0" dirty="0">
                          <a:solidFill>
                            <a:srgbClr val="512275"/>
                          </a:solidFill>
                          <a:latin typeface="Verdana" panose="020B0604030504040204" pitchFamily="34" charset="0"/>
                          <a:ea typeface="Verdana" panose="020B0604030504040204" pitchFamily="34" charset="0"/>
                        </a:rPr>
                        <a:t>P=1, M=4</a:t>
                      </a:r>
                      <a:endParaRPr lang="en-GB" sz="1800" dirty="0">
                        <a:solidFill>
                          <a:srgbClr val="512275"/>
                        </a:solidFill>
                        <a:latin typeface="Verdana" panose="020B0604030504040204" pitchFamily="34" charset="0"/>
                        <a:ea typeface="Verdana" panose="020B0604030504040204" pitchFamily="34" charset="0"/>
                      </a:endParaRPr>
                    </a:p>
                  </a:txBody>
                  <a:tcPr/>
                </a:tc>
                <a:tc>
                  <a:txBody>
                    <a:bodyPr/>
                    <a:lstStyle/>
                    <a:p>
                      <a:endParaRPr lang="en-GB" sz="16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110635000"/>
                  </a:ext>
                </a:extLst>
              </a:tr>
              <a:tr h="370840">
                <a:tc>
                  <a:txBody>
                    <a:bodyPr/>
                    <a:lstStyle/>
                    <a:p>
                      <a:endParaRPr lang="en-GB" sz="1800" dirty="0">
                        <a:solidFill>
                          <a:srgbClr val="512275"/>
                        </a:solidFill>
                        <a:latin typeface="Verdana" panose="020B0604030504040204" pitchFamily="34" charset="0"/>
                        <a:ea typeface="Verdana" panose="020B0604030504040204" pitchFamily="34" charset="0"/>
                      </a:endParaRPr>
                    </a:p>
                  </a:txBody>
                  <a:tcPr/>
                </a:tc>
                <a:tc>
                  <a:txBody>
                    <a:bodyPr/>
                    <a:lstStyle/>
                    <a:p>
                      <a:r>
                        <a:rPr lang="en-GB" sz="1800" dirty="0">
                          <a:solidFill>
                            <a:srgbClr val="512275"/>
                          </a:solidFill>
                          <a:latin typeface="Verdana" panose="020B0604030504040204" pitchFamily="34" charset="0"/>
                          <a:ea typeface="Verdana" panose="020B0604030504040204" pitchFamily="34" charset="0"/>
                        </a:rPr>
                        <a:t>10-12</a:t>
                      </a:r>
                    </a:p>
                  </a:txBody>
                  <a:tcPr/>
                </a:tc>
                <a:tc>
                  <a:txBody>
                    <a:bodyPr/>
                    <a:lstStyle/>
                    <a:p>
                      <a:r>
                        <a:rPr lang="en-GB" sz="1800" dirty="0">
                          <a:solidFill>
                            <a:srgbClr val="512275"/>
                          </a:solidFill>
                          <a:latin typeface="Verdana" panose="020B0604030504040204" pitchFamily="34" charset="0"/>
                          <a:ea typeface="Verdana" panose="020B0604030504040204" pitchFamily="34" charset="0"/>
                        </a:rPr>
                        <a:t>Watch TV in ward</a:t>
                      </a:r>
                      <a:r>
                        <a:rPr lang="en-GB" sz="1800" baseline="0" dirty="0">
                          <a:solidFill>
                            <a:srgbClr val="512275"/>
                          </a:solidFill>
                          <a:latin typeface="Verdana" panose="020B0604030504040204" pitchFamily="34" charset="0"/>
                          <a:ea typeface="Verdana" panose="020B0604030504040204" pitchFamily="34" charset="0"/>
                        </a:rPr>
                        <a:t> lounge</a:t>
                      </a:r>
                    </a:p>
                    <a:p>
                      <a:r>
                        <a:rPr lang="en-GB" sz="1800" baseline="0" dirty="0">
                          <a:solidFill>
                            <a:srgbClr val="512275"/>
                          </a:solidFill>
                          <a:latin typeface="Verdana" panose="020B0604030504040204" pitchFamily="34" charset="0"/>
                          <a:ea typeface="Verdana" panose="020B0604030504040204" pitchFamily="34" charset="0"/>
                        </a:rPr>
                        <a:t>P=2, M=1</a:t>
                      </a:r>
                      <a:endParaRPr lang="en-GB" sz="1800" dirty="0">
                        <a:solidFill>
                          <a:srgbClr val="512275"/>
                        </a:solidFill>
                        <a:latin typeface="Verdana" panose="020B0604030504040204" pitchFamily="34" charset="0"/>
                        <a:ea typeface="Verdana" panose="020B0604030504040204" pitchFamily="34" charset="0"/>
                      </a:endParaRPr>
                    </a:p>
                  </a:txBody>
                  <a:tcPr/>
                </a:tc>
                <a:tc>
                  <a:txBody>
                    <a:bodyPr/>
                    <a:lstStyle/>
                    <a:p>
                      <a:endParaRPr lang="en-GB" sz="160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388580873"/>
                  </a:ext>
                </a:extLst>
              </a:tr>
              <a:tr h="370840">
                <a:tc>
                  <a:txBody>
                    <a:bodyPr/>
                    <a:lstStyle/>
                    <a:p>
                      <a:r>
                        <a:rPr lang="en-GB" sz="1800" dirty="0">
                          <a:solidFill>
                            <a:srgbClr val="512275"/>
                          </a:solidFill>
                          <a:latin typeface="Verdana" panose="020B0604030504040204" pitchFamily="34" charset="0"/>
                          <a:ea typeface="Verdana" panose="020B0604030504040204" pitchFamily="34" charset="0"/>
                        </a:rPr>
                        <a:t>Afternoon</a:t>
                      </a:r>
                    </a:p>
                  </a:txBody>
                  <a:tcPr/>
                </a:tc>
                <a:tc>
                  <a:txBody>
                    <a:bodyPr/>
                    <a:lstStyle/>
                    <a:p>
                      <a:r>
                        <a:rPr lang="en-GB" sz="1800" dirty="0">
                          <a:solidFill>
                            <a:srgbClr val="512275"/>
                          </a:solidFill>
                          <a:latin typeface="Verdana" panose="020B0604030504040204" pitchFamily="34" charset="0"/>
                          <a:ea typeface="Verdana" panose="020B0604030504040204" pitchFamily="34" charset="0"/>
                        </a:rPr>
                        <a:t>12-2</a:t>
                      </a:r>
                    </a:p>
                  </a:txBody>
                  <a:tcPr/>
                </a:tc>
                <a:tc>
                  <a:txBody>
                    <a:bodyPr/>
                    <a:lstStyle/>
                    <a:p>
                      <a:r>
                        <a:rPr lang="en-GB" sz="1800" dirty="0">
                          <a:solidFill>
                            <a:srgbClr val="512275"/>
                          </a:solidFill>
                          <a:latin typeface="Verdana" panose="020B0604030504040204" pitchFamily="34" charset="0"/>
                          <a:ea typeface="Verdana" panose="020B0604030504040204" pitchFamily="34" charset="0"/>
                        </a:rPr>
                        <a:t>Had a visit from family</a:t>
                      </a:r>
                    </a:p>
                    <a:p>
                      <a:r>
                        <a:rPr lang="en-GB" sz="1800" dirty="0">
                          <a:solidFill>
                            <a:srgbClr val="512275"/>
                          </a:solidFill>
                          <a:latin typeface="Verdana" panose="020B0604030504040204" pitchFamily="34" charset="0"/>
                          <a:ea typeface="Verdana" panose="020B0604030504040204" pitchFamily="34" charset="0"/>
                        </a:rPr>
                        <a:t>P=3,</a:t>
                      </a:r>
                      <a:r>
                        <a:rPr lang="en-GB" sz="1800" baseline="0" dirty="0">
                          <a:solidFill>
                            <a:srgbClr val="512275"/>
                          </a:solidFill>
                          <a:latin typeface="Verdana" panose="020B0604030504040204" pitchFamily="34" charset="0"/>
                          <a:ea typeface="Verdana" panose="020B0604030504040204" pitchFamily="34" charset="0"/>
                        </a:rPr>
                        <a:t> M=3</a:t>
                      </a:r>
                      <a:endParaRPr lang="en-GB" sz="1800" dirty="0">
                        <a:solidFill>
                          <a:srgbClr val="512275"/>
                        </a:solidFill>
                        <a:latin typeface="Verdana" panose="020B0604030504040204" pitchFamily="34" charset="0"/>
                        <a:ea typeface="Verdana" panose="020B0604030504040204" pitchFamily="34" charset="0"/>
                      </a:endParaRPr>
                    </a:p>
                  </a:txBody>
                  <a:tcPr/>
                </a:tc>
                <a:tc>
                  <a:txBody>
                    <a:bodyPr/>
                    <a:lstStyle/>
                    <a:p>
                      <a:endParaRPr lang="en-GB" sz="160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537893116"/>
                  </a:ext>
                </a:extLst>
              </a:tr>
              <a:tr h="370840">
                <a:tc>
                  <a:txBody>
                    <a:bodyPr/>
                    <a:lstStyle/>
                    <a:p>
                      <a:endParaRPr lang="en-GB" sz="1800" dirty="0">
                        <a:solidFill>
                          <a:srgbClr val="512275"/>
                        </a:solidFill>
                        <a:latin typeface="Verdana" panose="020B0604030504040204" pitchFamily="34" charset="0"/>
                        <a:ea typeface="Verdana" panose="020B0604030504040204" pitchFamily="34" charset="0"/>
                      </a:endParaRPr>
                    </a:p>
                  </a:txBody>
                  <a:tcPr/>
                </a:tc>
                <a:tc>
                  <a:txBody>
                    <a:bodyPr/>
                    <a:lstStyle/>
                    <a:p>
                      <a:r>
                        <a:rPr lang="en-GB" sz="1800" dirty="0">
                          <a:solidFill>
                            <a:srgbClr val="512275"/>
                          </a:solidFill>
                          <a:latin typeface="Verdana" panose="020B0604030504040204" pitchFamily="34" charset="0"/>
                          <a:ea typeface="Verdana" panose="020B0604030504040204" pitchFamily="34" charset="0"/>
                        </a:rPr>
                        <a:t>2-4</a:t>
                      </a:r>
                    </a:p>
                  </a:txBody>
                  <a:tcPr/>
                </a:tc>
                <a:tc>
                  <a:txBody>
                    <a:bodyPr/>
                    <a:lstStyle/>
                    <a:p>
                      <a:r>
                        <a:rPr lang="en-GB" sz="1800" dirty="0">
                          <a:solidFill>
                            <a:srgbClr val="512275"/>
                          </a:solidFill>
                          <a:latin typeface="Verdana" panose="020B0604030504040204" pitchFamily="34" charset="0"/>
                          <a:ea typeface="Verdana" panose="020B0604030504040204" pitchFamily="34" charset="0"/>
                        </a:rPr>
                        <a:t>Had a meeting with MDT</a:t>
                      </a:r>
                    </a:p>
                    <a:p>
                      <a:r>
                        <a:rPr lang="en-GB" sz="1800" dirty="0">
                          <a:solidFill>
                            <a:srgbClr val="512275"/>
                          </a:solidFill>
                          <a:latin typeface="Verdana" panose="020B0604030504040204" pitchFamily="34" charset="0"/>
                          <a:ea typeface="Verdana" panose="020B0604030504040204" pitchFamily="34" charset="0"/>
                        </a:rPr>
                        <a:t>P=1, M=4</a:t>
                      </a:r>
                    </a:p>
                  </a:txBody>
                  <a:tcPr/>
                </a:tc>
                <a:tc>
                  <a:txBody>
                    <a:bodyPr/>
                    <a:lstStyle/>
                    <a:p>
                      <a:endParaRPr lang="en-GB" sz="160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032076216"/>
                  </a:ext>
                </a:extLst>
              </a:tr>
              <a:tr h="370840">
                <a:tc>
                  <a:txBody>
                    <a:bodyPr/>
                    <a:lstStyle/>
                    <a:p>
                      <a:endParaRPr lang="en-GB" sz="1800" dirty="0">
                        <a:solidFill>
                          <a:srgbClr val="512275"/>
                        </a:solidFill>
                        <a:latin typeface="Verdana" panose="020B0604030504040204" pitchFamily="34" charset="0"/>
                        <a:ea typeface="Verdana" panose="020B0604030504040204" pitchFamily="34" charset="0"/>
                      </a:endParaRPr>
                    </a:p>
                  </a:txBody>
                  <a:tcPr/>
                </a:tc>
                <a:tc>
                  <a:txBody>
                    <a:bodyPr/>
                    <a:lstStyle/>
                    <a:p>
                      <a:r>
                        <a:rPr lang="en-GB" sz="1800" dirty="0">
                          <a:solidFill>
                            <a:srgbClr val="512275"/>
                          </a:solidFill>
                          <a:latin typeface="Verdana" panose="020B0604030504040204" pitchFamily="34" charset="0"/>
                          <a:ea typeface="Verdana" panose="020B0604030504040204" pitchFamily="34" charset="0"/>
                        </a:rPr>
                        <a:t>4-6</a:t>
                      </a:r>
                    </a:p>
                  </a:txBody>
                  <a:tcPr/>
                </a:tc>
                <a:tc>
                  <a:txBody>
                    <a:bodyPr/>
                    <a:lstStyle/>
                    <a:p>
                      <a:r>
                        <a:rPr lang="en-GB" sz="1800" dirty="0">
                          <a:solidFill>
                            <a:srgbClr val="512275"/>
                          </a:solidFill>
                          <a:latin typeface="Verdana" panose="020B0604030504040204" pitchFamily="34" charset="0"/>
                          <a:ea typeface="Verdana" panose="020B0604030504040204" pitchFamily="34" charset="0"/>
                        </a:rPr>
                        <a:t>Went to bed</a:t>
                      </a:r>
                    </a:p>
                    <a:p>
                      <a:r>
                        <a:rPr lang="en-GB" sz="1800" dirty="0">
                          <a:solidFill>
                            <a:srgbClr val="512275"/>
                          </a:solidFill>
                          <a:latin typeface="Verdana" panose="020B0604030504040204" pitchFamily="34" charset="0"/>
                          <a:ea typeface="Verdana" panose="020B0604030504040204" pitchFamily="34" charset="0"/>
                        </a:rPr>
                        <a:t>P=1, M=0</a:t>
                      </a:r>
                    </a:p>
                  </a:txBody>
                  <a:tcPr/>
                </a:tc>
                <a:tc>
                  <a:txBody>
                    <a:bodyPr/>
                    <a:lstStyle/>
                    <a:p>
                      <a:endParaRPr lang="en-GB" sz="160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88645182"/>
                  </a:ext>
                </a:extLst>
              </a:tr>
              <a:tr h="370840">
                <a:tc>
                  <a:txBody>
                    <a:bodyPr/>
                    <a:lstStyle/>
                    <a:p>
                      <a:r>
                        <a:rPr lang="en-GB" sz="1800" dirty="0">
                          <a:solidFill>
                            <a:srgbClr val="512275"/>
                          </a:solidFill>
                          <a:latin typeface="Verdana" panose="020B0604030504040204" pitchFamily="34" charset="0"/>
                          <a:ea typeface="Verdana" panose="020B0604030504040204" pitchFamily="34" charset="0"/>
                        </a:rPr>
                        <a:t>Evening</a:t>
                      </a:r>
                    </a:p>
                  </a:txBody>
                  <a:tcPr/>
                </a:tc>
                <a:tc>
                  <a:txBody>
                    <a:bodyPr/>
                    <a:lstStyle/>
                    <a:p>
                      <a:r>
                        <a:rPr lang="en-GB" sz="1800" dirty="0">
                          <a:solidFill>
                            <a:srgbClr val="512275"/>
                          </a:solidFill>
                          <a:latin typeface="Verdana" panose="020B0604030504040204" pitchFamily="34" charset="0"/>
                          <a:ea typeface="Verdana" panose="020B0604030504040204" pitchFamily="34" charset="0"/>
                        </a:rPr>
                        <a:t>6-8</a:t>
                      </a:r>
                    </a:p>
                  </a:txBody>
                  <a:tcPr/>
                </a:tc>
                <a:tc>
                  <a:txBody>
                    <a:bodyPr/>
                    <a:lstStyle/>
                    <a:p>
                      <a:r>
                        <a:rPr lang="en-GB" sz="1800" dirty="0">
                          <a:solidFill>
                            <a:srgbClr val="512275"/>
                          </a:solidFill>
                          <a:latin typeface="Verdana" panose="020B0604030504040204" pitchFamily="34" charset="0"/>
                          <a:ea typeface="Verdana" panose="020B0604030504040204" pitchFamily="34" charset="0"/>
                        </a:rPr>
                        <a:t>Had dinner in</a:t>
                      </a:r>
                      <a:r>
                        <a:rPr lang="en-GB" sz="1800" baseline="0" dirty="0">
                          <a:solidFill>
                            <a:srgbClr val="512275"/>
                          </a:solidFill>
                          <a:latin typeface="Verdana" panose="020B0604030504040204" pitchFamily="34" charset="0"/>
                          <a:ea typeface="Verdana" panose="020B0604030504040204" pitchFamily="34" charset="0"/>
                        </a:rPr>
                        <a:t> dining room with other patients</a:t>
                      </a:r>
                    </a:p>
                    <a:p>
                      <a:r>
                        <a:rPr lang="en-GB" sz="1800" baseline="0" dirty="0">
                          <a:solidFill>
                            <a:srgbClr val="512275"/>
                          </a:solidFill>
                          <a:latin typeface="Verdana" panose="020B0604030504040204" pitchFamily="34" charset="0"/>
                          <a:ea typeface="Verdana" panose="020B0604030504040204" pitchFamily="34" charset="0"/>
                        </a:rPr>
                        <a:t>P=3, M=5</a:t>
                      </a:r>
                    </a:p>
                  </a:txBody>
                  <a:tcPr/>
                </a:tc>
                <a:tc>
                  <a:txBody>
                    <a:bodyPr/>
                    <a:lstStyle/>
                    <a:p>
                      <a:endParaRPr lang="en-GB" sz="160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737846053"/>
                  </a:ext>
                </a:extLst>
              </a:tr>
              <a:tr h="370840">
                <a:tc>
                  <a:txBody>
                    <a:bodyPr/>
                    <a:lstStyle/>
                    <a:p>
                      <a:endParaRPr lang="en-GB" sz="1800" dirty="0">
                        <a:solidFill>
                          <a:srgbClr val="512275"/>
                        </a:solidFill>
                        <a:latin typeface="Verdana" panose="020B0604030504040204" pitchFamily="34" charset="0"/>
                        <a:ea typeface="Verdana" panose="020B0604030504040204" pitchFamily="34" charset="0"/>
                      </a:endParaRPr>
                    </a:p>
                  </a:txBody>
                  <a:tcPr/>
                </a:tc>
                <a:tc>
                  <a:txBody>
                    <a:bodyPr/>
                    <a:lstStyle/>
                    <a:p>
                      <a:r>
                        <a:rPr lang="en-GB" sz="1800" dirty="0">
                          <a:solidFill>
                            <a:srgbClr val="512275"/>
                          </a:solidFill>
                          <a:latin typeface="Verdana" panose="020B0604030504040204" pitchFamily="34" charset="0"/>
                          <a:ea typeface="Verdana" panose="020B0604030504040204" pitchFamily="34" charset="0"/>
                        </a:rPr>
                        <a:t>8-10</a:t>
                      </a:r>
                    </a:p>
                  </a:txBody>
                  <a:tcPr/>
                </a:tc>
                <a:tc>
                  <a:txBody>
                    <a:bodyPr/>
                    <a:lstStyle/>
                    <a:p>
                      <a:r>
                        <a:rPr lang="en-GB" sz="1800" dirty="0">
                          <a:solidFill>
                            <a:srgbClr val="512275"/>
                          </a:solidFill>
                          <a:latin typeface="Verdana" panose="020B0604030504040204" pitchFamily="34" charset="0"/>
                          <a:ea typeface="Verdana" panose="020B0604030504040204" pitchFamily="34" charset="0"/>
                        </a:rPr>
                        <a:t>Had another shower, washed</a:t>
                      </a:r>
                      <a:r>
                        <a:rPr lang="en-GB" sz="1800" baseline="0" dirty="0">
                          <a:solidFill>
                            <a:srgbClr val="512275"/>
                          </a:solidFill>
                          <a:latin typeface="Verdana" panose="020B0604030504040204" pitchFamily="34" charset="0"/>
                          <a:ea typeface="Verdana" panose="020B0604030504040204" pitchFamily="34" charset="0"/>
                        </a:rPr>
                        <a:t> hair</a:t>
                      </a:r>
                    </a:p>
                    <a:p>
                      <a:r>
                        <a:rPr lang="en-GB" sz="1800" baseline="0" dirty="0">
                          <a:solidFill>
                            <a:srgbClr val="512275"/>
                          </a:solidFill>
                          <a:latin typeface="Verdana" panose="020B0604030504040204" pitchFamily="34" charset="0"/>
                          <a:ea typeface="Verdana" panose="020B0604030504040204" pitchFamily="34" charset="0"/>
                        </a:rPr>
                        <a:t>P=3, M=2</a:t>
                      </a:r>
                      <a:endParaRPr lang="en-GB" sz="1800" dirty="0">
                        <a:solidFill>
                          <a:srgbClr val="512275"/>
                        </a:solidFill>
                        <a:latin typeface="Verdana" panose="020B0604030504040204" pitchFamily="34" charset="0"/>
                        <a:ea typeface="Verdana" panose="020B0604030504040204" pitchFamily="34" charset="0"/>
                      </a:endParaRPr>
                    </a:p>
                  </a:txBody>
                  <a:tcPr/>
                </a:tc>
                <a:tc>
                  <a:txBody>
                    <a:bodyPr/>
                    <a:lstStyle/>
                    <a:p>
                      <a:endParaRPr lang="en-GB" sz="160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858499683"/>
                  </a:ext>
                </a:extLst>
              </a:tr>
              <a:tr h="370840">
                <a:tc>
                  <a:txBody>
                    <a:bodyPr/>
                    <a:lstStyle/>
                    <a:p>
                      <a:endParaRPr lang="en-GB" sz="1800" dirty="0">
                        <a:solidFill>
                          <a:srgbClr val="512275"/>
                        </a:solidFill>
                        <a:latin typeface="Verdana" panose="020B0604030504040204" pitchFamily="34" charset="0"/>
                        <a:ea typeface="Verdana" panose="020B0604030504040204" pitchFamily="34" charset="0"/>
                      </a:endParaRPr>
                    </a:p>
                  </a:txBody>
                  <a:tcPr/>
                </a:tc>
                <a:tc>
                  <a:txBody>
                    <a:bodyPr/>
                    <a:lstStyle/>
                    <a:p>
                      <a:r>
                        <a:rPr lang="en-GB" sz="1800" dirty="0">
                          <a:solidFill>
                            <a:srgbClr val="512275"/>
                          </a:solidFill>
                          <a:latin typeface="Verdana" panose="020B0604030504040204" pitchFamily="34" charset="0"/>
                          <a:ea typeface="Verdana" panose="020B0604030504040204" pitchFamily="34" charset="0"/>
                        </a:rPr>
                        <a:t>10-12</a:t>
                      </a:r>
                    </a:p>
                  </a:txBody>
                  <a:tcPr/>
                </a:tc>
                <a:tc>
                  <a:txBody>
                    <a:bodyPr/>
                    <a:lstStyle/>
                    <a:p>
                      <a:r>
                        <a:rPr lang="en-GB" sz="1800" dirty="0">
                          <a:solidFill>
                            <a:srgbClr val="512275"/>
                          </a:solidFill>
                          <a:latin typeface="Verdana" panose="020B0604030504040204" pitchFamily="34" charset="0"/>
                          <a:ea typeface="Verdana" panose="020B0604030504040204" pitchFamily="34" charset="0"/>
                        </a:rPr>
                        <a:t>Got undressed,</a:t>
                      </a:r>
                      <a:r>
                        <a:rPr lang="en-GB" sz="1800" baseline="0" dirty="0">
                          <a:solidFill>
                            <a:srgbClr val="512275"/>
                          </a:solidFill>
                          <a:latin typeface="Verdana" panose="020B0604030504040204" pitchFamily="34" charset="0"/>
                          <a:ea typeface="Verdana" panose="020B0604030504040204" pitchFamily="34" charset="0"/>
                        </a:rPr>
                        <a:t> listened to music in bed before getting to sleep</a:t>
                      </a:r>
                    </a:p>
                    <a:p>
                      <a:r>
                        <a:rPr lang="en-GB" sz="1800" baseline="0" dirty="0">
                          <a:solidFill>
                            <a:srgbClr val="512275"/>
                          </a:solidFill>
                          <a:latin typeface="Verdana" panose="020B0604030504040204" pitchFamily="34" charset="0"/>
                          <a:ea typeface="Verdana" panose="020B0604030504040204" pitchFamily="34" charset="0"/>
                        </a:rPr>
                        <a:t>P=3, M=1</a:t>
                      </a:r>
                      <a:endParaRPr lang="en-GB" sz="1800" dirty="0">
                        <a:solidFill>
                          <a:srgbClr val="512275"/>
                        </a:solidFill>
                        <a:latin typeface="Verdana" panose="020B0604030504040204" pitchFamily="34" charset="0"/>
                        <a:ea typeface="Verdana" panose="020B0604030504040204" pitchFamily="34" charset="0"/>
                      </a:endParaRPr>
                    </a:p>
                  </a:txBody>
                  <a:tcPr/>
                </a:tc>
                <a:tc>
                  <a:txBody>
                    <a:bodyPr/>
                    <a:lstStyle/>
                    <a:p>
                      <a:endParaRPr lang="en-GB" sz="160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079232224"/>
                  </a:ext>
                </a:extLst>
              </a:tr>
              <a:tr h="336369">
                <a:tc gridSpan="4">
                  <a:txBody>
                    <a:bodyPr/>
                    <a:lstStyle/>
                    <a:p>
                      <a:r>
                        <a:rPr lang="en-GB" sz="1800" dirty="0">
                          <a:solidFill>
                            <a:srgbClr val="512275"/>
                          </a:solidFill>
                          <a:latin typeface="Verdana" panose="020B0604030504040204" pitchFamily="34" charset="0"/>
                          <a:ea typeface="Verdana" panose="020B0604030504040204" pitchFamily="34" charset="0"/>
                        </a:rPr>
                        <a:t>P =</a:t>
                      </a:r>
                      <a:r>
                        <a:rPr lang="en-GB" sz="1800" baseline="0" dirty="0">
                          <a:solidFill>
                            <a:srgbClr val="512275"/>
                          </a:solidFill>
                          <a:latin typeface="Verdana" panose="020B0604030504040204" pitchFamily="34" charset="0"/>
                          <a:ea typeface="Verdana" panose="020B0604030504040204" pitchFamily="34" charset="0"/>
                        </a:rPr>
                        <a:t> Pleasure (how enjoyable the activity was)</a:t>
                      </a:r>
                    </a:p>
                    <a:p>
                      <a:r>
                        <a:rPr lang="en-GB" sz="1800" baseline="0" dirty="0">
                          <a:solidFill>
                            <a:srgbClr val="512275"/>
                          </a:solidFill>
                          <a:latin typeface="Verdana" panose="020B0604030504040204" pitchFamily="34" charset="0"/>
                          <a:ea typeface="Verdana" panose="020B0604030504040204" pitchFamily="34" charset="0"/>
                        </a:rPr>
                        <a:t>M = Mastery (how much skill the activity needed)</a:t>
                      </a:r>
                      <a:endParaRPr lang="en-GB" sz="1800" dirty="0">
                        <a:solidFill>
                          <a:srgbClr val="512275"/>
                        </a:solidFill>
                        <a:latin typeface="Verdana" panose="020B0604030504040204" pitchFamily="34" charset="0"/>
                        <a:ea typeface="Verdana" panose="020B0604030504040204" pitchFamily="34" charset="0"/>
                      </a:endParaRPr>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417654002"/>
                  </a:ext>
                </a:extLst>
              </a:tr>
            </a:tbl>
          </a:graphicData>
        </a:graphic>
      </p:graphicFrame>
    </p:spTree>
    <p:extLst>
      <p:ext uri="{BB962C8B-B14F-4D97-AF65-F5344CB8AC3E}">
        <p14:creationId xmlns:p14="http://schemas.microsoft.com/office/powerpoint/2010/main" val="2146528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7633" y="166688"/>
            <a:ext cx="7467600" cy="652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ChangeArrowheads="1"/>
          </p:cNvSpPr>
          <p:nvPr/>
        </p:nvSpPr>
        <p:spPr bwMode="auto">
          <a:xfrm>
            <a:off x="1083076" y="522798"/>
            <a:ext cx="28793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Top tips</a:t>
            </a:r>
          </a:p>
        </p:txBody>
      </p:sp>
    </p:spTree>
    <p:extLst>
      <p:ext uri="{BB962C8B-B14F-4D97-AF65-F5344CB8AC3E}">
        <p14:creationId xmlns:p14="http://schemas.microsoft.com/office/powerpoint/2010/main" val="282435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30442" y="637309"/>
            <a:ext cx="3022127" cy="3742186"/>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027715" y="528274"/>
            <a:ext cx="2827579" cy="317268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ts val="0"/>
              </a:spcBef>
            </a:pPr>
            <a:r>
              <a:rPr lang="en-GB" sz="4000" dirty="0">
                <a:solidFill>
                  <a:srgbClr val="512275"/>
                </a:solidFill>
                <a:latin typeface="Segoe Print" charset="0"/>
                <a:ea typeface="Segoe Print" charset="0"/>
                <a:cs typeface="Segoe Print" charset="0"/>
              </a:rPr>
              <a:t>When sadness becomes </a:t>
            </a:r>
            <a:r>
              <a:rPr lang="en-GB" sz="4000">
                <a:solidFill>
                  <a:srgbClr val="512275"/>
                </a:solidFill>
                <a:latin typeface="Segoe Print" charset="0"/>
                <a:ea typeface="Segoe Print" charset="0"/>
                <a:cs typeface="Segoe Print" charset="0"/>
              </a:rPr>
              <a:t>a problem</a:t>
            </a:r>
            <a:endParaRPr lang="en-GB" sz="4000" dirty="0">
              <a:solidFill>
                <a:srgbClr val="512275"/>
              </a:solidFill>
              <a:latin typeface="Segoe Print" charset="0"/>
              <a:ea typeface="Segoe Print" charset="0"/>
              <a:cs typeface="Segoe Print" charset="0"/>
            </a:endParaRPr>
          </a:p>
        </p:txBody>
      </p:sp>
      <p:sp>
        <p:nvSpPr>
          <p:cNvPr id="8" name="Content Placeholder 2"/>
          <p:cNvSpPr>
            <a:spLocks noGrp="1"/>
          </p:cNvSpPr>
          <p:nvPr>
            <p:ph idx="1"/>
          </p:nvPr>
        </p:nvSpPr>
        <p:spPr>
          <a:xfrm>
            <a:off x="4380224" y="364400"/>
            <a:ext cx="7603958" cy="6129200"/>
          </a:xfrm>
        </p:spPr>
        <p:txBody>
          <a:bodyPr>
            <a:normAutofit fontScale="85000" lnSpcReduction="10000"/>
          </a:bodyPr>
          <a:lstStyle/>
          <a:p>
            <a:pPr marL="0" indent="0">
              <a:lnSpc>
                <a:spcPct val="160000"/>
              </a:lnSpc>
              <a:buNone/>
            </a:pPr>
            <a:r>
              <a:rPr lang="en-GB" sz="2100" b="1" dirty="0">
                <a:solidFill>
                  <a:srgbClr val="512275"/>
                </a:solidFill>
                <a:latin typeface="Verdana" panose="020B0604030504040204" pitchFamily="34" charset="0"/>
                <a:ea typeface="Verdana" panose="020B0604030504040204" pitchFamily="34" charset="0"/>
              </a:rPr>
              <a:t>Research findings support this. People who are prone to depression struggle with:</a:t>
            </a:r>
          </a:p>
          <a:p>
            <a:pPr>
              <a:lnSpc>
                <a:spcPct val="150000"/>
              </a:lnSpc>
              <a:spcBef>
                <a:spcPts val="0"/>
              </a:spcBef>
            </a:pPr>
            <a:endParaRPr lang="en-GB" sz="2000" dirty="0">
              <a:solidFill>
                <a:srgbClr val="512275"/>
              </a:solidFill>
              <a:latin typeface="Verdana" panose="020B0604030504040204" pitchFamily="34" charset="0"/>
              <a:ea typeface="Verdana" panose="020B0604030504040204" pitchFamily="34" charset="0"/>
            </a:endParaRPr>
          </a:p>
          <a:p>
            <a:pPr lvl="0">
              <a:lnSpc>
                <a:spcPct val="150000"/>
              </a:lnSpc>
            </a:pPr>
            <a:r>
              <a:rPr lang="en-GB" sz="2100" dirty="0">
                <a:solidFill>
                  <a:srgbClr val="512275"/>
                </a:solidFill>
                <a:latin typeface="Verdana" panose="020B0604030504040204" pitchFamily="34" charset="0"/>
                <a:ea typeface="Verdana" panose="020B0604030504040204" pitchFamily="34" charset="0"/>
              </a:rPr>
              <a:t>Identifying and naming their feelings</a:t>
            </a:r>
          </a:p>
          <a:p>
            <a:pPr lvl="0">
              <a:lnSpc>
                <a:spcPct val="150000"/>
              </a:lnSpc>
            </a:pPr>
            <a:r>
              <a:rPr lang="en-GB" sz="2100" dirty="0">
                <a:solidFill>
                  <a:srgbClr val="512275"/>
                </a:solidFill>
                <a:latin typeface="Verdana" panose="020B0604030504040204" pitchFamily="34" charset="0"/>
                <a:ea typeface="Verdana" panose="020B0604030504040204" pitchFamily="34" charset="0"/>
              </a:rPr>
              <a:t>Understanding triggers for emotions</a:t>
            </a:r>
          </a:p>
          <a:p>
            <a:pPr lvl="0">
              <a:lnSpc>
                <a:spcPct val="150000"/>
              </a:lnSpc>
            </a:pPr>
            <a:r>
              <a:rPr lang="en-GB" sz="2100" dirty="0">
                <a:solidFill>
                  <a:srgbClr val="512275"/>
                </a:solidFill>
                <a:latin typeface="Verdana" panose="020B0604030504040204" pitchFamily="34" charset="0"/>
                <a:ea typeface="Verdana" panose="020B0604030504040204" pitchFamily="34" charset="0"/>
              </a:rPr>
              <a:t>Accepting and tolerating these feelings</a:t>
            </a:r>
          </a:p>
          <a:p>
            <a:pPr lvl="0">
              <a:lnSpc>
                <a:spcPct val="150000"/>
              </a:lnSpc>
            </a:pPr>
            <a:r>
              <a:rPr lang="en-GB" sz="2100" dirty="0">
                <a:solidFill>
                  <a:srgbClr val="512275"/>
                </a:solidFill>
                <a:latin typeface="Verdana" panose="020B0604030504040204" pitchFamily="34" charset="0"/>
                <a:ea typeface="Verdana" panose="020B0604030504040204" pitchFamily="34" charset="0"/>
              </a:rPr>
              <a:t>Lack the knowledge about how to cope in ways which would increase their well-being</a:t>
            </a:r>
          </a:p>
          <a:p>
            <a:pPr>
              <a:lnSpc>
                <a:spcPct val="150000"/>
              </a:lnSpc>
            </a:pPr>
            <a:r>
              <a:rPr lang="en-GB" sz="2100" dirty="0">
                <a:solidFill>
                  <a:srgbClr val="512275"/>
                </a:solidFill>
                <a:latin typeface="Verdana" panose="020B0604030504040204" pitchFamily="34" charset="0"/>
                <a:ea typeface="Verdana" panose="020B0604030504040204" pitchFamily="34" charset="0"/>
              </a:rPr>
              <a:t>When people tell themselves that feeling the pain of setbacks and disappointments is unbearable</a:t>
            </a:r>
          </a:p>
          <a:p>
            <a:pPr>
              <a:lnSpc>
                <a:spcPct val="150000"/>
              </a:lnSpc>
            </a:pPr>
            <a:r>
              <a:rPr lang="en-GB" sz="2100" dirty="0">
                <a:solidFill>
                  <a:srgbClr val="512275"/>
                </a:solidFill>
                <a:latin typeface="Verdana" panose="020B0604030504040204" pitchFamily="34" charset="0"/>
                <a:ea typeface="Verdana" panose="020B0604030504040204" pitchFamily="34" charset="0"/>
              </a:rPr>
              <a:t>Believe that sadness is dangerous and cannot be controlled</a:t>
            </a:r>
          </a:p>
          <a:p>
            <a:pPr>
              <a:lnSpc>
                <a:spcPct val="150000"/>
              </a:lnSpc>
            </a:pPr>
            <a:r>
              <a:rPr lang="en-GB" sz="2100" dirty="0">
                <a:solidFill>
                  <a:srgbClr val="512275"/>
                </a:solidFill>
                <a:latin typeface="Verdana" panose="020B0604030504040204" pitchFamily="34" charset="0"/>
                <a:ea typeface="Verdana" panose="020B0604030504040204" pitchFamily="34" charset="0"/>
              </a:rPr>
              <a:t>Are desperate to escape these feelings, rather than learn how to be with them and work through them.</a:t>
            </a:r>
          </a:p>
          <a:p>
            <a:pPr lvl="0"/>
            <a:endParaRPr lang="en-GB" sz="2000" dirty="0">
              <a:solidFill>
                <a:schemeClr val="bg1"/>
              </a:solidFill>
              <a:latin typeface="Verdana" panose="020B0604030504040204" pitchFamily="34" charset="0"/>
              <a:ea typeface="Verdana" panose="020B0604030504040204" pitchFamily="34" charset="0"/>
            </a:endParaRPr>
          </a:p>
          <a:p>
            <a:endParaRPr lang="en-GB"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316077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597191" cy="1410305"/>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996239" y="466620"/>
            <a:ext cx="3597191" cy="109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Summary</a:t>
            </a:r>
          </a:p>
        </p:txBody>
      </p:sp>
      <p:sp>
        <p:nvSpPr>
          <p:cNvPr id="8" name="Content Placeholder 2"/>
          <p:cNvSpPr>
            <a:spLocks noGrp="1"/>
          </p:cNvSpPr>
          <p:nvPr>
            <p:ph idx="1"/>
          </p:nvPr>
        </p:nvSpPr>
        <p:spPr>
          <a:xfrm>
            <a:off x="4677651" y="130965"/>
            <a:ext cx="7514349" cy="5753860"/>
          </a:xfrm>
        </p:spPr>
        <p:txBody>
          <a:bodyPr>
            <a:noAutofit/>
          </a:bodyPr>
          <a:lstStyle/>
          <a:p>
            <a:pPr>
              <a:lnSpc>
                <a:spcPct val="150000"/>
              </a:lnSpc>
              <a:buFont typeface="Wingdings" panose="05000000000000000000" pitchFamily="2" charset="2"/>
              <a:buChar char="Ø"/>
            </a:pPr>
            <a:r>
              <a:rPr lang="en-GB" sz="2300" dirty="0">
                <a:solidFill>
                  <a:srgbClr val="512275"/>
                </a:solidFill>
                <a:latin typeface="Verdana" panose="020B0604030504040204" pitchFamily="34" charset="0"/>
                <a:ea typeface="Verdana" panose="020B0604030504040204" pitchFamily="34" charset="0"/>
              </a:rPr>
              <a:t>Depression exists on a continuum of low mood or sadness and serves a protective function.</a:t>
            </a:r>
          </a:p>
          <a:p>
            <a:pPr>
              <a:lnSpc>
                <a:spcPct val="150000"/>
              </a:lnSpc>
              <a:buFont typeface="Wingdings" panose="05000000000000000000" pitchFamily="2" charset="2"/>
              <a:buChar char="Ø"/>
            </a:pPr>
            <a:r>
              <a:rPr lang="en-GB" sz="2300" dirty="0">
                <a:solidFill>
                  <a:srgbClr val="512275"/>
                </a:solidFill>
                <a:latin typeface="Verdana" panose="020B0604030504040204" pitchFamily="34" charset="0"/>
                <a:ea typeface="Verdana" panose="020B0604030504040204" pitchFamily="34" charset="0"/>
              </a:rPr>
              <a:t>Suicidal thoughts and feelings are common for people experiencing depression.</a:t>
            </a:r>
          </a:p>
          <a:p>
            <a:pPr>
              <a:lnSpc>
                <a:spcPct val="150000"/>
              </a:lnSpc>
              <a:buFont typeface="Wingdings" panose="05000000000000000000" pitchFamily="2" charset="2"/>
              <a:buChar char="Ø"/>
            </a:pPr>
            <a:r>
              <a:rPr lang="en-GB" sz="2300" dirty="0">
                <a:solidFill>
                  <a:srgbClr val="512275"/>
                </a:solidFill>
                <a:latin typeface="Verdana" panose="020B0604030504040204" pitchFamily="34" charset="0"/>
                <a:ea typeface="Verdana" panose="020B0604030504040204" pitchFamily="34" charset="0"/>
              </a:rPr>
              <a:t>People experiencing depression often get stuck in negative thinking habits and have a high number of </a:t>
            </a:r>
            <a:r>
              <a:rPr lang="en-GB" sz="2300" dirty="0" err="1">
                <a:solidFill>
                  <a:srgbClr val="512275"/>
                </a:solidFill>
                <a:latin typeface="Verdana" panose="020B0604030504040204" pitchFamily="34" charset="0"/>
                <a:ea typeface="Verdana" panose="020B0604030504040204" pitchFamily="34" charset="0"/>
              </a:rPr>
              <a:t>NATs</a:t>
            </a:r>
            <a:r>
              <a:rPr lang="en-GB" sz="2300" dirty="0">
                <a:solidFill>
                  <a:srgbClr val="512275"/>
                </a:solidFill>
                <a:latin typeface="Verdana" panose="020B0604030504040204" pitchFamily="34" charset="0"/>
                <a:ea typeface="Verdana" panose="020B0604030504040204" pitchFamily="34" charset="0"/>
              </a:rPr>
              <a:t>.</a:t>
            </a:r>
          </a:p>
          <a:p>
            <a:pPr>
              <a:lnSpc>
                <a:spcPct val="150000"/>
              </a:lnSpc>
              <a:buFont typeface="Wingdings" panose="05000000000000000000" pitchFamily="2" charset="2"/>
              <a:buChar char="Ø"/>
            </a:pPr>
            <a:r>
              <a:rPr lang="en-GB" sz="2300" dirty="0" err="1">
                <a:solidFill>
                  <a:srgbClr val="512275"/>
                </a:solidFill>
                <a:latin typeface="Verdana" panose="020B0604030504040204" pitchFamily="34" charset="0"/>
                <a:ea typeface="Verdana" panose="020B0604030504040204" pitchFamily="34" charset="0"/>
              </a:rPr>
              <a:t>NATs</a:t>
            </a:r>
            <a:r>
              <a:rPr lang="en-GB" sz="2300" dirty="0">
                <a:solidFill>
                  <a:srgbClr val="512275"/>
                </a:solidFill>
                <a:latin typeface="Verdana" panose="020B0604030504040204" pitchFamily="34" charset="0"/>
                <a:ea typeface="Verdana" panose="020B0604030504040204" pitchFamily="34" charset="0"/>
              </a:rPr>
              <a:t> can be challenged using the courtroom technique and thought diaries.</a:t>
            </a:r>
          </a:p>
          <a:p>
            <a:pPr>
              <a:lnSpc>
                <a:spcPct val="150000"/>
              </a:lnSpc>
              <a:buFont typeface="Wingdings" panose="05000000000000000000" pitchFamily="2" charset="2"/>
              <a:buChar char="Ø"/>
            </a:pPr>
            <a:r>
              <a:rPr lang="en-GB" sz="2300" dirty="0">
                <a:solidFill>
                  <a:srgbClr val="512275"/>
                </a:solidFill>
                <a:latin typeface="Verdana" panose="020B0604030504040204" pitchFamily="34" charset="0"/>
                <a:ea typeface="Verdana" panose="020B0604030504040204" pitchFamily="34" charset="0"/>
              </a:rPr>
              <a:t>Recording daily activities and scheduling in </a:t>
            </a:r>
            <a:r>
              <a:rPr lang="en-GB" sz="2300" dirty="0" err="1">
                <a:solidFill>
                  <a:srgbClr val="512275"/>
                </a:solidFill>
                <a:latin typeface="Verdana" panose="020B0604030504040204" pitchFamily="34" charset="0"/>
                <a:ea typeface="Verdana" panose="020B0604030504040204" pitchFamily="34" charset="0"/>
              </a:rPr>
              <a:t>pleasureable</a:t>
            </a:r>
            <a:r>
              <a:rPr lang="en-GB" sz="2300" dirty="0">
                <a:solidFill>
                  <a:srgbClr val="512275"/>
                </a:solidFill>
                <a:latin typeface="Verdana" panose="020B0604030504040204" pitchFamily="34" charset="0"/>
                <a:ea typeface="Verdana" panose="020B0604030504040204" pitchFamily="34" charset="0"/>
              </a:rPr>
              <a:t> activities can improve mood.</a:t>
            </a:r>
          </a:p>
        </p:txBody>
      </p:sp>
      <p:sp>
        <p:nvSpPr>
          <p:cNvPr id="3" name="Cloud Callout 2"/>
          <p:cNvSpPr/>
          <p:nvPr/>
        </p:nvSpPr>
        <p:spPr>
          <a:xfrm>
            <a:off x="1394847" y="3429000"/>
            <a:ext cx="1518834" cy="1301857"/>
          </a:xfrm>
          <a:prstGeom prst="cloudCallout">
            <a:avLst>
              <a:gd name="adj1" fmla="val -52465"/>
              <a:gd name="adj2" fmla="val 70833"/>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541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597191" cy="2462560"/>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996239" y="466620"/>
            <a:ext cx="3597191" cy="220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Reflection on today</a:t>
            </a:r>
          </a:p>
        </p:txBody>
      </p:sp>
      <p:sp>
        <p:nvSpPr>
          <p:cNvPr id="8" name="Content Placeholder 2"/>
          <p:cNvSpPr>
            <a:spLocks noGrp="1"/>
          </p:cNvSpPr>
          <p:nvPr>
            <p:ph idx="1"/>
          </p:nvPr>
        </p:nvSpPr>
        <p:spPr>
          <a:xfrm>
            <a:off x="5129939" y="552070"/>
            <a:ext cx="6749510" cy="5753860"/>
          </a:xfrm>
        </p:spPr>
        <p:txBody>
          <a:bodyPr>
            <a:noAutofit/>
          </a:bodyPr>
          <a:lstStyle/>
          <a:p>
            <a:pPr>
              <a:lnSpc>
                <a:spcPct val="150000"/>
              </a:lnSpc>
            </a:pPr>
            <a:r>
              <a:rPr lang="en-GB" sz="2300" dirty="0">
                <a:solidFill>
                  <a:srgbClr val="512275"/>
                </a:solidFill>
                <a:latin typeface="Verdana" panose="020B0604030504040204" pitchFamily="34" charset="0"/>
                <a:ea typeface="Verdana" panose="020B0604030504040204" pitchFamily="34" charset="0"/>
              </a:rPr>
              <a:t>Was it hard to work through the workbook?</a:t>
            </a:r>
          </a:p>
          <a:p>
            <a:pPr>
              <a:lnSpc>
                <a:spcPct val="150000"/>
              </a:lnSpc>
            </a:pPr>
            <a:r>
              <a:rPr lang="en-GB" sz="2300" dirty="0">
                <a:solidFill>
                  <a:srgbClr val="512275"/>
                </a:solidFill>
                <a:latin typeface="Verdana" panose="020B0604030504040204" pitchFamily="34" charset="0"/>
                <a:ea typeface="Verdana" panose="020B0604030504040204" pitchFamily="34" charset="0"/>
              </a:rPr>
              <a:t>What helped you work through the workbook?</a:t>
            </a:r>
          </a:p>
          <a:p>
            <a:pPr>
              <a:lnSpc>
                <a:spcPct val="150000"/>
              </a:lnSpc>
            </a:pPr>
            <a:r>
              <a:rPr lang="en-GB" sz="2300" dirty="0">
                <a:solidFill>
                  <a:srgbClr val="512275"/>
                </a:solidFill>
                <a:latin typeface="Verdana" panose="020B0604030504040204" pitchFamily="34" charset="0"/>
                <a:ea typeface="Verdana" panose="020B0604030504040204" pitchFamily="34" charset="0"/>
              </a:rPr>
              <a:t>Is there anything that you would need to do to help a patient work through the workbook?</a:t>
            </a:r>
          </a:p>
          <a:p>
            <a:pPr>
              <a:lnSpc>
                <a:spcPct val="150000"/>
              </a:lnSpc>
            </a:pPr>
            <a:r>
              <a:rPr lang="en-GB" sz="2300" dirty="0">
                <a:solidFill>
                  <a:srgbClr val="512275"/>
                </a:solidFill>
                <a:latin typeface="Verdana" panose="020B0604030504040204" pitchFamily="34" charset="0"/>
                <a:ea typeface="Verdana" panose="020B0604030504040204" pitchFamily="34" charset="0"/>
              </a:rPr>
              <a:t>Is there anything that might stop a patient from being able to work through the workbook?</a:t>
            </a:r>
          </a:p>
        </p:txBody>
      </p:sp>
      <p:sp>
        <p:nvSpPr>
          <p:cNvPr id="3" name="Cloud Callout 2"/>
          <p:cNvSpPr/>
          <p:nvPr/>
        </p:nvSpPr>
        <p:spPr>
          <a:xfrm>
            <a:off x="1394847" y="3429000"/>
            <a:ext cx="1518834" cy="1301857"/>
          </a:xfrm>
          <a:prstGeom prst="cloudCallout">
            <a:avLst>
              <a:gd name="adj1" fmla="val -52465"/>
              <a:gd name="adj2" fmla="val 70833"/>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62380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955963" y="1686844"/>
            <a:ext cx="10900240" cy="347357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4800" dirty="0">
                <a:solidFill>
                  <a:srgbClr val="512275"/>
                </a:solidFill>
                <a:latin typeface="Segoe Print" charset="0"/>
                <a:ea typeface="Segoe Print" charset="0"/>
                <a:cs typeface="Segoe Print" charset="0"/>
              </a:rPr>
              <a:t>Thank you for your participation!</a:t>
            </a:r>
          </a:p>
          <a:p>
            <a:pPr algn="ctr">
              <a:lnSpc>
                <a:spcPct val="150000"/>
              </a:lnSpc>
              <a:spcBef>
                <a:spcPts val="0"/>
              </a:spcBef>
            </a:pPr>
            <a:endParaRPr lang="en-GB" sz="2000" dirty="0">
              <a:solidFill>
                <a:srgbClr val="512275"/>
              </a:solidFill>
              <a:latin typeface="Segoe Print" charset="0"/>
              <a:ea typeface="Segoe Print" charset="0"/>
              <a:cs typeface="Segoe Print" charset="0"/>
            </a:endParaRPr>
          </a:p>
          <a:p>
            <a:pPr algn="ctr">
              <a:lnSpc>
                <a:spcPct val="150000"/>
              </a:lnSpc>
              <a:spcBef>
                <a:spcPts val="0"/>
              </a:spcBef>
            </a:pPr>
            <a:endParaRPr lang="en-GB" sz="2000" dirty="0">
              <a:solidFill>
                <a:srgbClr val="512275"/>
              </a:solidFill>
              <a:latin typeface="Segoe Print" charset="0"/>
              <a:ea typeface="Segoe Print" charset="0"/>
              <a:cs typeface="Segoe Print" charset="0"/>
            </a:endParaRPr>
          </a:p>
          <a:p>
            <a:pPr algn="ctr">
              <a:lnSpc>
                <a:spcPct val="150000"/>
              </a:lnSpc>
              <a:spcBef>
                <a:spcPts val="0"/>
              </a:spcBef>
            </a:pPr>
            <a:r>
              <a:rPr lang="en-GB" sz="4800" dirty="0">
                <a:solidFill>
                  <a:srgbClr val="512275"/>
                </a:solidFill>
                <a:latin typeface="Segoe Print" charset="0"/>
                <a:ea typeface="Segoe Print" charset="0"/>
                <a:cs typeface="Segoe Print" charset="0"/>
              </a:rPr>
              <a:t>Any questions or feedback?</a:t>
            </a:r>
          </a:p>
        </p:txBody>
      </p:sp>
      <p:grpSp>
        <p:nvGrpSpPr>
          <p:cNvPr id="7" name="Google Shape;376;p38"/>
          <p:cNvGrpSpPr/>
          <p:nvPr/>
        </p:nvGrpSpPr>
        <p:grpSpPr>
          <a:xfrm>
            <a:off x="10213383" y="5129938"/>
            <a:ext cx="1869570" cy="1728061"/>
            <a:chOff x="1233350" y="1619250"/>
            <a:chExt cx="466500" cy="456725"/>
          </a:xfrm>
          <a:solidFill>
            <a:srgbClr val="512275"/>
          </a:solidFill>
        </p:grpSpPr>
        <p:sp>
          <p:nvSpPr>
            <p:cNvPr id="8" name="Google Shape;377;p38"/>
            <p:cNvSpPr/>
            <p:nvPr/>
          </p:nvSpPr>
          <p:spPr>
            <a:xfrm>
              <a:off x="1233350" y="1619250"/>
              <a:ext cx="466500" cy="456725"/>
            </a:xfrm>
            <a:custGeom>
              <a:avLst/>
              <a:gdLst/>
              <a:ahLst/>
              <a:cxnLst/>
              <a:rect l="l" t="t" r="r" b="b"/>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8;p38"/>
            <p:cNvSpPr/>
            <p:nvPr/>
          </p:nvSpPr>
          <p:spPr>
            <a:xfrm>
              <a:off x="1382325" y="1792025"/>
              <a:ext cx="168550" cy="12250"/>
            </a:xfrm>
            <a:custGeom>
              <a:avLst/>
              <a:gdLst/>
              <a:ahLst/>
              <a:cxnLst/>
              <a:rect l="l" t="t" r="r" b="b"/>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79;p38"/>
            <p:cNvSpPr/>
            <p:nvPr/>
          </p:nvSpPr>
          <p:spPr>
            <a:xfrm>
              <a:off x="1382325" y="1825000"/>
              <a:ext cx="168550" cy="12250"/>
            </a:xfrm>
            <a:custGeom>
              <a:avLst/>
              <a:gdLst/>
              <a:ahLst/>
              <a:cxnLst/>
              <a:rect l="l" t="t" r="r" b="b"/>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80;p38"/>
            <p:cNvSpPr/>
            <p:nvPr/>
          </p:nvSpPr>
          <p:spPr>
            <a:xfrm>
              <a:off x="1382325" y="1858575"/>
              <a:ext cx="70850" cy="12250"/>
            </a:xfrm>
            <a:custGeom>
              <a:avLst/>
              <a:gdLst/>
              <a:ahLst/>
              <a:cxnLst/>
              <a:rect l="l" t="t" r="r" b="b"/>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701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30442" y="637309"/>
            <a:ext cx="3022127" cy="1080280"/>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027715" y="528274"/>
            <a:ext cx="3192593" cy="317268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ts val="0"/>
              </a:spcBef>
            </a:pPr>
            <a:r>
              <a:rPr lang="en-GB" sz="4000" dirty="0">
                <a:solidFill>
                  <a:srgbClr val="512275"/>
                </a:solidFill>
                <a:latin typeface="Segoe Print" charset="0"/>
                <a:ea typeface="Segoe Print" charset="0"/>
                <a:cs typeface="Segoe Print" charset="0"/>
              </a:rPr>
              <a:t>Suicidality</a:t>
            </a:r>
          </a:p>
        </p:txBody>
      </p:sp>
      <p:sp>
        <p:nvSpPr>
          <p:cNvPr id="8" name="Content Placeholder 2"/>
          <p:cNvSpPr>
            <a:spLocks noGrp="1"/>
          </p:cNvSpPr>
          <p:nvPr>
            <p:ph idx="1"/>
          </p:nvPr>
        </p:nvSpPr>
        <p:spPr>
          <a:xfrm>
            <a:off x="4380224" y="364400"/>
            <a:ext cx="7603958" cy="2918062"/>
          </a:xfrm>
        </p:spPr>
        <p:txBody>
          <a:bodyPr>
            <a:normAutofit/>
          </a:bodyPr>
          <a:lstStyle/>
          <a:p>
            <a:pPr marL="0" indent="0">
              <a:buNone/>
            </a:pPr>
            <a:r>
              <a:rPr lang="en-US" sz="2000" b="1" dirty="0">
                <a:solidFill>
                  <a:srgbClr val="512275"/>
                </a:solidFill>
                <a:latin typeface="Verdana" panose="020B0604030504040204" pitchFamily="34" charset="0"/>
                <a:ea typeface="Verdana" panose="020B0604030504040204" pitchFamily="34" charset="0"/>
              </a:rPr>
              <a:t>Suicidal thoughts:</a:t>
            </a:r>
          </a:p>
          <a:p>
            <a:pPr marL="0" indent="0">
              <a:buNone/>
            </a:pPr>
            <a:endParaRPr lang="en-US" sz="2000" dirty="0">
              <a:solidFill>
                <a:srgbClr val="512275"/>
              </a:solidFill>
              <a:latin typeface="Verdana" panose="020B0604030504040204" pitchFamily="34" charset="0"/>
              <a:ea typeface="Verdana" panose="020B0604030504040204" pitchFamily="34" charset="0"/>
            </a:endParaRPr>
          </a:p>
          <a:p>
            <a:r>
              <a:rPr lang="en-US" sz="2000" dirty="0">
                <a:solidFill>
                  <a:srgbClr val="512275"/>
                </a:solidFill>
                <a:latin typeface="Verdana" panose="020B0604030504040204" pitchFamily="34" charset="0"/>
                <a:ea typeface="Verdana" panose="020B0604030504040204" pitchFamily="34" charset="0"/>
              </a:rPr>
              <a:t>R</a:t>
            </a:r>
            <a:r>
              <a:rPr lang="en-GB" sz="2000" dirty="0" err="1">
                <a:solidFill>
                  <a:srgbClr val="512275"/>
                </a:solidFill>
                <a:latin typeface="Verdana" panose="020B0604030504040204" pitchFamily="34" charset="0"/>
                <a:ea typeface="Verdana" panose="020B0604030504040204" pitchFamily="34" charset="0"/>
              </a:rPr>
              <a:t>ange</a:t>
            </a:r>
            <a:r>
              <a:rPr lang="en-GB" sz="2000" dirty="0">
                <a:solidFill>
                  <a:srgbClr val="512275"/>
                </a:solidFill>
                <a:latin typeface="Verdana" panose="020B0604030504040204" pitchFamily="34" charset="0"/>
                <a:ea typeface="Verdana" panose="020B0604030504040204" pitchFamily="34" charset="0"/>
              </a:rPr>
              <a:t> from vague thoughts to making plans to end life</a:t>
            </a:r>
          </a:p>
          <a:p>
            <a:r>
              <a:rPr lang="en-US" sz="2000" dirty="0">
                <a:solidFill>
                  <a:srgbClr val="512275"/>
                </a:solidFill>
                <a:latin typeface="Verdana" panose="020B0604030504040204" pitchFamily="34" charset="0"/>
                <a:ea typeface="Verdana" panose="020B0604030504040204" pitchFamily="34" charset="0"/>
              </a:rPr>
              <a:t>F</a:t>
            </a:r>
            <a:r>
              <a:rPr lang="en-GB" sz="2000" dirty="0">
                <a:solidFill>
                  <a:srgbClr val="512275"/>
                </a:solidFill>
                <a:latin typeface="Verdana" panose="020B0604030504040204" pitchFamily="34" charset="0"/>
                <a:ea typeface="Verdana" panose="020B0604030504040204" pitchFamily="34" charset="0"/>
              </a:rPr>
              <a:t>or some, they are more about not feeling able to continue life and needing an escape</a:t>
            </a:r>
          </a:p>
          <a:p>
            <a:r>
              <a:rPr lang="en-US" sz="2000" dirty="0">
                <a:solidFill>
                  <a:srgbClr val="512275"/>
                </a:solidFill>
                <a:latin typeface="Verdana" panose="020B0604030504040204" pitchFamily="34" charset="0"/>
                <a:ea typeface="Verdana" panose="020B0604030504040204" pitchFamily="34" charset="0"/>
              </a:rPr>
              <a:t>Perceived ability to cope is outweighed by pain and difficulty of life</a:t>
            </a:r>
            <a:endParaRPr lang="en-GB" sz="2000" dirty="0">
              <a:solidFill>
                <a:srgbClr val="512275"/>
              </a:solidFill>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6494E6B1-5757-4CFF-B0E7-602DD8729D24}"/>
              </a:ext>
            </a:extLst>
          </p:cNvPr>
          <p:cNvPicPr>
            <a:picLocks noChangeAspect="1"/>
          </p:cNvPicPr>
          <p:nvPr/>
        </p:nvPicPr>
        <p:blipFill>
          <a:blip r:embed="rId2"/>
          <a:stretch>
            <a:fillRect/>
          </a:stretch>
        </p:blipFill>
        <p:spPr>
          <a:xfrm>
            <a:off x="6096000" y="3282462"/>
            <a:ext cx="3192593" cy="2825445"/>
          </a:xfrm>
          <a:prstGeom prst="rect">
            <a:avLst/>
          </a:prstGeom>
        </p:spPr>
      </p:pic>
      <p:sp>
        <p:nvSpPr>
          <p:cNvPr id="7" name="Rectangle 6">
            <a:extLst>
              <a:ext uri="{FF2B5EF4-FFF2-40B4-BE49-F238E27FC236}">
                <a16:creationId xmlns:a16="http://schemas.microsoft.com/office/drawing/2014/main" id="{2E87EDBE-4CD8-407F-9AF5-A85847344DFC}"/>
              </a:ext>
            </a:extLst>
          </p:cNvPr>
          <p:cNvSpPr/>
          <p:nvPr/>
        </p:nvSpPr>
        <p:spPr>
          <a:xfrm>
            <a:off x="5678176" y="4411706"/>
            <a:ext cx="746486" cy="369332"/>
          </a:xfrm>
          <a:prstGeom prst="rect">
            <a:avLst/>
          </a:prstGeom>
        </p:spPr>
        <p:txBody>
          <a:bodyPr wrap="none">
            <a:spAutoFit/>
          </a:bodyPr>
          <a:lstStyle/>
          <a:p>
            <a:r>
              <a:rPr lang="en-US" dirty="0">
                <a:solidFill>
                  <a:srgbClr val="512275"/>
                </a:solidFill>
                <a:latin typeface="Verdana" panose="020B0604030504040204" pitchFamily="34" charset="0"/>
                <a:ea typeface="Verdana" panose="020B0604030504040204" pitchFamily="34" charset="0"/>
              </a:rPr>
              <a:t>PAIN</a:t>
            </a:r>
            <a:endParaRPr lang="en-GB" dirty="0"/>
          </a:p>
        </p:txBody>
      </p:sp>
      <p:sp>
        <p:nvSpPr>
          <p:cNvPr id="9" name="Rectangle 8">
            <a:extLst>
              <a:ext uri="{FF2B5EF4-FFF2-40B4-BE49-F238E27FC236}">
                <a16:creationId xmlns:a16="http://schemas.microsoft.com/office/drawing/2014/main" id="{6C129903-974E-4D3B-963C-15FE2BBB2F3C}"/>
              </a:ext>
            </a:extLst>
          </p:cNvPr>
          <p:cNvSpPr/>
          <p:nvPr/>
        </p:nvSpPr>
        <p:spPr>
          <a:xfrm>
            <a:off x="9092857" y="3717793"/>
            <a:ext cx="1543530" cy="646331"/>
          </a:xfrm>
          <a:prstGeom prst="rect">
            <a:avLst/>
          </a:prstGeom>
        </p:spPr>
        <p:txBody>
          <a:bodyPr wrap="square">
            <a:spAutoFit/>
          </a:bodyPr>
          <a:lstStyle/>
          <a:p>
            <a:r>
              <a:rPr lang="en-US" dirty="0">
                <a:solidFill>
                  <a:srgbClr val="512275"/>
                </a:solidFill>
                <a:latin typeface="Verdana" panose="020B0604030504040204" pitchFamily="34" charset="0"/>
                <a:ea typeface="Verdana" panose="020B0604030504040204" pitchFamily="34" charset="0"/>
              </a:rPr>
              <a:t>PERCEIVED COPING</a:t>
            </a:r>
            <a:endParaRPr lang="en-GB" dirty="0"/>
          </a:p>
        </p:txBody>
      </p:sp>
    </p:spTree>
    <p:extLst>
      <p:ext uri="{BB962C8B-B14F-4D97-AF65-F5344CB8AC3E}">
        <p14:creationId xmlns:p14="http://schemas.microsoft.com/office/powerpoint/2010/main" val="3578916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54"/>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2699311" y="1384949"/>
            <a:ext cx="7292139"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1-2-1 Sessions on</a:t>
            </a:r>
          </a:p>
        </p:txBody>
      </p:sp>
      <p:sp>
        <p:nvSpPr>
          <p:cNvPr id="7" name="Google Shape;67;p12"/>
          <p:cNvSpPr txBox="1">
            <a:spLocks/>
          </p:cNvSpPr>
          <p:nvPr/>
        </p:nvSpPr>
        <p:spPr>
          <a:xfrm>
            <a:off x="3226588" y="2793114"/>
            <a:ext cx="6237584" cy="152280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8000" dirty="0">
                <a:solidFill>
                  <a:srgbClr val="512275"/>
                </a:solidFill>
                <a:latin typeface="Segoe Print" charset="0"/>
                <a:ea typeface="Segoe Print" charset="0"/>
                <a:cs typeface="Segoe Print" charset="0"/>
              </a:rPr>
              <a:t>D</a:t>
            </a:r>
            <a:r>
              <a:rPr lang="en-GB" sz="8000" dirty="0">
                <a:solidFill>
                  <a:srgbClr val="512275"/>
                </a:solidFill>
                <a:latin typeface="Segoe Print" charset="0"/>
                <a:ea typeface="Segoe Print" charset="0"/>
                <a:cs typeface="Segoe Print" charset="0"/>
              </a:rPr>
              <a:t>epression &amp; suicidality</a:t>
            </a:r>
          </a:p>
        </p:txBody>
      </p:sp>
    </p:spTree>
    <p:extLst>
      <p:ext uri="{BB962C8B-B14F-4D97-AF65-F5344CB8AC3E}">
        <p14:creationId xmlns:p14="http://schemas.microsoft.com/office/powerpoint/2010/main" val="170411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4336115"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Section 1</a:t>
            </a:r>
          </a:p>
        </p:txBody>
      </p:sp>
      <p:sp>
        <p:nvSpPr>
          <p:cNvPr id="7" name="Google Shape;67;p12"/>
          <p:cNvSpPr txBox="1">
            <a:spLocks/>
          </p:cNvSpPr>
          <p:nvPr/>
        </p:nvSpPr>
        <p:spPr>
          <a:xfrm>
            <a:off x="955963" y="2696548"/>
            <a:ext cx="8977601" cy="278587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000" dirty="0">
                <a:solidFill>
                  <a:srgbClr val="512275"/>
                </a:solidFill>
                <a:latin typeface="Segoe Print" charset="0"/>
                <a:ea typeface="Segoe Print" charset="0"/>
                <a:cs typeface="Segoe Print" charset="0"/>
              </a:rPr>
              <a:t>Understanding depression &amp; suicidality</a:t>
            </a:r>
          </a:p>
        </p:txBody>
      </p:sp>
      <p:grpSp>
        <p:nvGrpSpPr>
          <p:cNvPr id="8" name="Google Shape;455;p38"/>
          <p:cNvGrpSpPr/>
          <p:nvPr/>
        </p:nvGrpSpPr>
        <p:grpSpPr>
          <a:xfrm>
            <a:off x="10384079" y="5279136"/>
            <a:ext cx="1533601" cy="1449670"/>
            <a:chOff x="3955900" y="2984500"/>
            <a:chExt cx="414000" cy="422525"/>
          </a:xfrm>
          <a:solidFill>
            <a:srgbClr val="512275"/>
          </a:solidFill>
        </p:grpSpPr>
        <p:sp>
          <p:nvSpPr>
            <p:cNvPr id="9"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0"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1995814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78C20F87348443B5359E177D3101D8" ma:contentTypeVersion="0" ma:contentTypeDescription="Create a new document." ma:contentTypeScope="" ma:versionID="479f206f4bacb9c7a666ff90d067842f">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A04CB6-A760-4A92-BB71-CB5C26CB4CF2}">
  <ds:schemaRefs>
    <ds:schemaRef ds:uri="http://schemas.microsoft.com/sharepoint/v3/contenttype/forms"/>
  </ds:schemaRefs>
</ds:datastoreItem>
</file>

<file path=customXml/itemProps2.xml><?xml version="1.0" encoding="utf-8"?>
<ds:datastoreItem xmlns:ds="http://schemas.openxmlformats.org/officeDocument/2006/customXml" ds:itemID="{B393B6FF-5D50-4AD4-9C72-8D3DAA3271D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107A4D4-1459-429A-91DD-BAEE1B4A50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560</TotalTime>
  <Words>3861</Words>
  <Application>Microsoft Office PowerPoint</Application>
  <PresentationFormat>Widescreen</PresentationFormat>
  <Paragraphs>459</Paragraphs>
  <Slides>62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Arial</vt:lpstr>
      <vt:lpstr>Arial Narrow</vt:lpstr>
      <vt:lpstr>Calibri</vt:lpstr>
      <vt:lpstr>Calibri Light</vt:lpstr>
      <vt:lpstr>Courier New</vt:lpstr>
      <vt:lpstr>Noteworthy Light</vt:lpstr>
      <vt:lpstr>Segoe Print</vt:lpstr>
      <vt:lpstr>Verdana</vt:lpstr>
      <vt:lpstr>Wingdings</vt:lpstr>
      <vt:lpstr>Office Theme</vt:lpstr>
      <vt:lpstr>Depression &amp; Suicidality staff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Depression</dc:title>
  <dc:creator>Microsoft Office User</dc:creator>
  <cp:lastModifiedBy>Adam O'Neill</cp:lastModifiedBy>
  <cp:revision>43</cp:revision>
  <dcterms:created xsi:type="dcterms:W3CDTF">2019-08-15T06:47:43Z</dcterms:created>
  <dcterms:modified xsi:type="dcterms:W3CDTF">2025-08-08T16:10:33Z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0x0101009178C20F87348443B5359E177D3101D8</vt:lpwstr>
  </property>
</Properties>
</file>