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handoutMasterIdLst>
    <p:handoutMasterId r:id="rId8"/>
  </p:handoutMasterIdLst>
  <p:sldIdLst>
    <p:sldId id="1001" r:id="rId2"/>
    <p:sldId id="1019" r:id="rId3"/>
    <p:sldId id="1022" r:id="rId4"/>
    <p:sldId id="1021" r:id="rId5"/>
    <p:sldId id="1020" r:id="rId6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ce Webb" initials="AW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6600"/>
    <a:srgbClr val="339933"/>
    <a:srgbClr val="008000"/>
    <a:srgbClr val="74D7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83897" autoAdjust="0"/>
  </p:normalViewPr>
  <p:slideViewPr>
    <p:cSldViewPr>
      <p:cViewPr varScale="1">
        <p:scale>
          <a:sx n="104" d="100"/>
          <a:sy n="104" d="100"/>
        </p:scale>
        <p:origin x="240" y="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26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916" y="-11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7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A990E-D3C5-47D1-8D1B-5D98745E5B40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7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33A28-4D47-4C6C-801B-0BF72580B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38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0E5A3-1D46-3744-B180-E8C40B26A6EB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06954-68CB-2840-AC54-C33507294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6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06954-68CB-2840-AC54-C335072945B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72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06954-68CB-2840-AC54-C335072945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2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31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40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2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09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1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2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43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1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322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8729B-2455-4DDC-BB14-2805FC5BB2BF}" type="datetimeFigureOut">
              <a:rPr lang="en-GB" smtClean="0"/>
              <a:pPr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A773E-EEA4-48FA-AA7F-D04FEB22F1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7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413" y="1306259"/>
            <a:ext cx="6673850" cy="117719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>
              <a:lnSpc>
                <a:spcPts val="4400"/>
              </a:lnSpc>
            </a:pPr>
            <a:r>
              <a:rPr lang="en-GB" sz="4000" dirty="0">
                <a:solidFill>
                  <a:srgbClr val="993399"/>
                </a:solidFill>
                <a:latin typeface="Arial Rounded MT Bold"/>
              </a:rPr>
              <a:t>Unsafe and unsupported: pregnant women in the pandemic</a:t>
            </a:r>
            <a:endParaRPr lang="en-US" sz="4000" dirty="0">
              <a:solidFill>
                <a:srgbClr val="993399"/>
              </a:solidFill>
              <a:latin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6413" y="3429000"/>
            <a:ext cx="6673850" cy="1959864"/>
          </a:xfrm>
        </p:spPr>
        <p:txBody>
          <a:bodyPr lIns="0" tIns="0" rIns="0" bIns="0">
            <a:noAutofit/>
          </a:bodyPr>
          <a:lstStyle/>
          <a:p>
            <a:pPr algn="l">
              <a:lnSpc>
                <a:spcPts val="2400"/>
              </a:lnSpc>
            </a:pPr>
            <a:r>
              <a:rPr lang="en-US" sz="2000" dirty="0">
                <a:latin typeface="Arial"/>
              </a:rPr>
              <a:t>Ros Bragg, Director, Maternity Action </a:t>
            </a:r>
          </a:p>
          <a:p>
            <a:pPr algn="l">
              <a:lnSpc>
                <a:spcPts val="2400"/>
              </a:lnSpc>
            </a:pPr>
            <a:endParaRPr lang="en-GB" sz="2000" dirty="0">
              <a:latin typeface="Arial"/>
            </a:endParaRPr>
          </a:p>
          <a:p>
            <a:pPr algn="l">
              <a:lnSpc>
                <a:spcPts val="2400"/>
              </a:lnSpc>
            </a:pPr>
            <a:r>
              <a:rPr lang="en-GB" sz="2000" dirty="0" smtClean="0">
                <a:latin typeface="Arial"/>
              </a:rPr>
              <a:t>Work </a:t>
            </a:r>
            <a:r>
              <a:rPr lang="en-GB" sz="2000" dirty="0">
                <a:latin typeface="Arial"/>
              </a:rPr>
              <a:t>and Equalities Institute: the impact of the COVID-19 pandemic on working </a:t>
            </a:r>
            <a:r>
              <a:rPr lang="en-GB" sz="2000" dirty="0" smtClean="0">
                <a:latin typeface="Arial"/>
              </a:rPr>
              <a:t>women</a:t>
            </a:r>
            <a:br>
              <a:rPr lang="en-GB" sz="2000" dirty="0" smtClean="0">
                <a:latin typeface="Arial"/>
              </a:rPr>
            </a:br>
            <a:r>
              <a:rPr lang="en-GB" sz="2000" dirty="0" smtClean="0">
                <a:latin typeface="Arial"/>
              </a:rPr>
              <a:t>27 April 2021</a:t>
            </a:r>
            <a:br>
              <a:rPr lang="en-GB" sz="2000" dirty="0" smtClean="0">
                <a:latin typeface="Arial"/>
              </a:rPr>
            </a:br>
            <a:endParaRPr lang="en-US" sz="2000" dirty="0">
              <a:latin typeface="Arial"/>
            </a:endParaRPr>
          </a:p>
          <a:p>
            <a:pPr algn="l">
              <a:lnSpc>
                <a:spcPts val="2400"/>
              </a:lnSpc>
            </a:pPr>
            <a:endParaRPr lang="en-US" sz="2000" dirty="0">
              <a:solidFill>
                <a:schemeClr val="tx1"/>
              </a:solidFill>
              <a:latin typeface="Arial"/>
            </a:endParaRPr>
          </a:p>
        </p:txBody>
      </p:sp>
      <p:pic>
        <p:nvPicPr>
          <p:cNvPr id="6" name="Picture 5" descr="ma_ppt_foo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05272"/>
            <a:ext cx="9144000" cy="12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59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3600" dirty="0" smtClean="0">
                <a:solidFill>
                  <a:srgbClr val="993399"/>
                </a:solidFill>
                <a:latin typeface="Arial Rounded MT Bold"/>
              </a:rPr>
              <a:t>About Maternity Action</a:t>
            </a:r>
            <a:endParaRPr lang="en-US" sz="3600" dirty="0">
              <a:solidFill>
                <a:srgbClr val="993399"/>
              </a:solidFill>
              <a:latin typeface="Arial Rounded MT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UK’s maternity rights charity dedicated to promoting, protecting and enhancing the rights of all pregnant women, new mothers and their families to employment, social security and health care.</a:t>
            </a:r>
          </a:p>
          <a:p>
            <a:r>
              <a:rPr lang="en-GB" dirty="0" smtClean="0"/>
              <a:t>Our in-house legal team delivers online information, advice and casework on employment rights, social security and migrant entitlements to subsistence and healthcare.</a:t>
            </a:r>
          </a:p>
          <a:p>
            <a:r>
              <a:rPr lang="en-GB" dirty="0" smtClean="0"/>
              <a:t>Advise 3,000 women and parents each year.</a:t>
            </a:r>
            <a:endParaRPr lang="en-GB" dirty="0"/>
          </a:p>
          <a:p>
            <a:r>
              <a:rPr lang="en-GB" dirty="0" smtClean="0"/>
              <a:t>Policy </a:t>
            </a:r>
            <a:r>
              <a:rPr lang="en-GB" dirty="0" smtClean="0"/>
              <a:t>and </a:t>
            </a:r>
            <a:r>
              <a:rPr lang="en-GB" dirty="0" smtClean="0"/>
              <a:t>campaigning work</a:t>
            </a:r>
            <a:endParaRPr lang="en-GB" dirty="0"/>
          </a:p>
        </p:txBody>
      </p:sp>
      <p:pic>
        <p:nvPicPr>
          <p:cNvPr id="4" name="Picture 3" descr="ma_ppt_foo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05272"/>
            <a:ext cx="9144000" cy="12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3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48680"/>
            <a:ext cx="7886700" cy="1325563"/>
          </a:xfrm>
        </p:spPr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Significant problems with health and safety protections for pregnant women prior to the pandemic.</a:t>
            </a:r>
          </a:p>
          <a:p>
            <a:r>
              <a:rPr lang="en-GB" dirty="0" smtClean="0"/>
              <a:t>Pregnant women declared to be a ‘clinically vulnerable group’ and advised to follow strict social distancing.  Distinct from ‘clinically extremely vulnerable’ group which received additional supports.</a:t>
            </a:r>
          </a:p>
          <a:p>
            <a:r>
              <a:rPr lang="en-GB" dirty="0" smtClean="0"/>
              <a:t>Increased risk of serious illness from 28 weeks pregnancy or underlying health conditions.  </a:t>
            </a:r>
          </a:p>
          <a:p>
            <a:r>
              <a:rPr lang="en-GB" dirty="0" smtClean="0"/>
              <a:t>Widespread poor practice by employers: women placed on unpaid or badly paid leave rather than paid maternity suspension or furlough; women required to attend work without additional measures.</a:t>
            </a:r>
          </a:p>
          <a:p>
            <a:r>
              <a:rPr lang="en-GB" dirty="0" smtClean="0"/>
              <a:t>Lack of guidance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400"/>
              </a:lnSpc>
            </a:pPr>
            <a:r>
              <a:rPr lang="en-US" sz="3600" dirty="0" smtClean="0">
                <a:solidFill>
                  <a:srgbClr val="993399"/>
                </a:solidFill>
                <a:latin typeface="Arial Rounded MT Bold"/>
              </a:rPr>
              <a:t>Safe working conditions</a:t>
            </a:r>
            <a:endParaRPr lang="en-US" sz="3600" dirty="0">
              <a:solidFill>
                <a:srgbClr val="993399"/>
              </a:solidFill>
              <a:latin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6" name="Picture 5" descr="ma_ppt_foo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05272"/>
            <a:ext cx="9144000" cy="12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62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Coronavirus Job Retention Scheme (CJRS) guidance did not mention pregnant women.  Many employers thought that pregnant women were ineligible for </a:t>
            </a:r>
            <a:r>
              <a:rPr lang="en-GB" dirty="0" err="1" smtClean="0"/>
              <a:t>fulough</a:t>
            </a:r>
            <a:r>
              <a:rPr lang="en-GB" dirty="0" smtClean="0"/>
              <a:t>.</a:t>
            </a:r>
          </a:p>
          <a:p>
            <a:r>
              <a:rPr lang="en-GB" dirty="0" smtClean="0"/>
              <a:t>CJRS criteria excluded or disadvantaged women returning from maternity leave.</a:t>
            </a:r>
          </a:p>
          <a:p>
            <a:r>
              <a:rPr lang="en-GB" dirty="0" smtClean="0"/>
              <a:t>Self-Employed Income Support Scheme offered reduced support for women who had taken time out to recover from the birth and care for a new baby.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400"/>
              </a:lnSpc>
            </a:pPr>
            <a:r>
              <a:rPr lang="en-US" sz="3600" dirty="0" smtClean="0">
                <a:solidFill>
                  <a:srgbClr val="993399"/>
                </a:solidFill>
                <a:latin typeface="Arial Rounded MT Bold"/>
              </a:rPr>
              <a:t>Support schemes</a:t>
            </a:r>
            <a:endParaRPr lang="en-US" sz="3600" dirty="0">
              <a:solidFill>
                <a:srgbClr val="993399"/>
              </a:solidFill>
              <a:latin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6" name="Picture 5" descr="ma_ppt_foo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05272"/>
            <a:ext cx="9144000" cy="12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98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6729" y="692696"/>
            <a:ext cx="7886700" cy="1119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400"/>
              </a:lnSpc>
            </a:pPr>
            <a:r>
              <a:rPr lang="en-GB" sz="3600" dirty="0">
                <a:solidFill>
                  <a:srgbClr val="993399"/>
                </a:solidFill>
                <a:latin typeface="Arial Rounded MT Bold"/>
              </a:rPr>
              <a:t>Discrimination in the economic downturn</a:t>
            </a:r>
            <a:endParaRPr lang="en-US" sz="3600" dirty="0">
              <a:solidFill>
                <a:srgbClr val="993399"/>
              </a:solidFill>
              <a:latin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2204865"/>
            <a:ext cx="7886700" cy="3972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6" name="Picture 5" descr="ma_ppt_foo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05272"/>
            <a:ext cx="9144000" cy="1252728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46729" y="2060848"/>
            <a:ext cx="7886700" cy="4351338"/>
          </a:xfrm>
        </p:spPr>
        <p:txBody>
          <a:bodyPr/>
          <a:lstStyle/>
          <a:p>
            <a:r>
              <a:rPr lang="en-GB" dirty="0" smtClean="0"/>
              <a:t>High levels of pregnancy and maternity discrimination prior to the pandemic.</a:t>
            </a:r>
          </a:p>
          <a:p>
            <a:r>
              <a:rPr lang="en-GB" dirty="0" smtClean="0"/>
              <a:t>High levels of pregnancy and maternity discrimination in redundancy processes in the pandemic.</a:t>
            </a:r>
          </a:p>
          <a:p>
            <a:r>
              <a:rPr lang="en-GB" dirty="0" smtClean="0"/>
              <a:t>Current legal protections are largely ineffective.</a:t>
            </a:r>
          </a:p>
          <a:p>
            <a:r>
              <a:rPr lang="en-GB" dirty="0" smtClean="0"/>
              <a:t>Government has dragged its feet on promised changes to strengthen redundancy protections for pregnant women and new mothers.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478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11406</TotalTime>
  <Words>325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Office Theme</vt:lpstr>
      <vt:lpstr>Unsafe and unsupported: pregnant women in the pandemic</vt:lpstr>
      <vt:lpstr>About Maternity Action</vt:lpstr>
      <vt:lpstr> </vt:lpstr>
      <vt:lpstr> 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Asylum Support Appeals Training</dc:title>
  <dc:creator>Marie-Anne Fishwick</dc:creator>
  <cp:lastModifiedBy>Ros</cp:lastModifiedBy>
  <cp:revision>676</cp:revision>
  <cp:lastPrinted>2020-10-14T08:40:33Z</cp:lastPrinted>
  <dcterms:created xsi:type="dcterms:W3CDTF">2013-12-02T20:54:41Z</dcterms:created>
  <dcterms:modified xsi:type="dcterms:W3CDTF">2021-04-23T09:03:15Z</dcterms:modified>
</cp:coreProperties>
</file>