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</p:sldMasterIdLst>
  <p:notesMasterIdLst>
    <p:notesMasterId r:id="rId15"/>
  </p:notesMasterIdLst>
  <p:sldIdLst>
    <p:sldId id="2147480540" r:id="rId6"/>
    <p:sldId id="2147480569" r:id="rId7"/>
    <p:sldId id="2147480570" r:id="rId8"/>
    <p:sldId id="317" r:id="rId9"/>
    <p:sldId id="320" r:id="rId10"/>
    <p:sldId id="331" r:id="rId11"/>
    <p:sldId id="329" r:id="rId12"/>
    <p:sldId id="321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CC0C43-8524-F14D-CA53-7A8AE8D894E5}" name="Elsa Moorehouse-Everett" initials="EM" userId="S::elsa.moorehouse-everett@manchester.ac.uk::fc8bd5fd-19d6-4d5e-956f-3e682c3274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76AE8-735B-7253-B43B-97947163D3B0}" v="78" dt="2026-03-31T14:32:49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B160E-A1C5-49E5-AF89-ED3FC563B59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D0B52-ED67-4E91-8D13-31E07EAE49B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400" b="1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Why, What and How </a:t>
          </a:r>
          <a:r>
            <a:rPr lang="en-US" sz="1400" b="0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goals all link together – Why we’re doing this, what will tell us we’re on a winning path, aligning our goals to the purpose, playing to our strengths.</a:t>
          </a:r>
          <a:endParaRPr lang="en-US" sz="14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6EB462-00C6-4733-9C06-713E2EF7D3AC}" type="parTrans" cxnId="{832AD2DD-AC8C-47B7-8671-87008E11DB04}">
      <dgm:prSet/>
      <dgm:spPr/>
      <dgm:t>
        <a:bodyPr/>
        <a:lstStyle/>
        <a:p>
          <a:endParaRPr lang="en-US"/>
        </a:p>
      </dgm:t>
    </dgm:pt>
    <dgm:pt modelId="{8470BB78-1FD3-4D0A-BEAC-7A332C3C7C62}" type="sibTrans" cxnId="{832AD2DD-AC8C-47B7-8671-87008E11DB04}">
      <dgm:prSet/>
      <dgm:spPr/>
      <dgm:t>
        <a:bodyPr/>
        <a:lstStyle/>
        <a:p>
          <a:endParaRPr lang="en-US"/>
        </a:p>
      </dgm:t>
    </dgm:pt>
    <dgm:pt modelId="{BF42558F-2D20-44B2-A3B6-C989AC3ACCF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b="1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of purpose</a:t>
          </a:r>
          <a:r>
            <a:rPr lang="en-US" sz="1400" b="0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each person’s goals develop from the why – </a:t>
          </a:r>
          <a:r>
            <a:rPr lang="en-US" sz="1400" b="1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</a:t>
          </a:r>
          <a:r>
            <a:rPr lang="en-US" sz="1400" b="0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want to achieve and </a:t>
          </a:r>
          <a:r>
            <a:rPr lang="en-US" sz="1400" b="1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n-US" sz="1400" b="0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they need to do to achieve it. </a:t>
          </a:r>
          <a:endParaRPr lang="en-US" sz="1400" i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F23799-9141-4EDD-AAF8-24D244CDDB9E}" type="parTrans" cxnId="{E6D39D51-5F05-40C0-8895-F217BACF7004}">
      <dgm:prSet/>
      <dgm:spPr/>
      <dgm:t>
        <a:bodyPr/>
        <a:lstStyle/>
        <a:p>
          <a:endParaRPr lang="en-US"/>
        </a:p>
      </dgm:t>
    </dgm:pt>
    <dgm:pt modelId="{47A3F525-7AC7-46E9-AA0C-35123A83BE23}" type="sibTrans" cxnId="{E6D39D51-5F05-40C0-8895-F217BACF7004}">
      <dgm:prSet/>
      <dgm:spPr/>
      <dgm:t>
        <a:bodyPr/>
        <a:lstStyle/>
        <a:p>
          <a:endParaRPr lang="en-US"/>
        </a:p>
      </dgm:t>
    </dgm:pt>
    <dgm:pt modelId="{712FFC22-EB9B-437C-8633-1DB3611B552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leveraging </a:t>
          </a:r>
          <a:r>
            <a:rPr lang="en-US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and team strengths </a:t>
          </a:r>
          <a:r>
            <a: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can amplify the impact of goal setting on performance.</a:t>
          </a:r>
        </a:p>
      </dgm:t>
    </dgm:pt>
    <dgm:pt modelId="{C0FDF50C-B9C2-45A9-A073-AF49706EF47B}" type="parTrans" cxnId="{3E37D8D5-FFB1-4842-82A7-9D1F9A650586}">
      <dgm:prSet/>
      <dgm:spPr/>
      <dgm:t>
        <a:bodyPr/>
        <a:lstStyle/>
        <a:p>
          <a:endParaRPr lang="en-US"/>
        </a:p>
      </dgm:t>
    </dgm:pt>
    <dgm:pt modelId="{DB9982B5-5004-4A85-98B7-19B0E9E8E3B5}" type="sibTrans" cxnId="{3E37D8D5-FFB1-4842-82A7-9D1F9A650586}">
      <dgm:prSet/>
      <dgm:spPr/>
      <dgm:t>
        <a:bodyPr/>
        <a:lstStyle/>
        <a:p>
          <a:endParaRPr lang="en-US"/>
        </a:p>
      </dgm:t>
    </dgm:pt>
    <dgm:pt modelId="{D5705A20-4BBC-4100-9035-1B7AEDBAD68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 goals in </a:t>
          </a:r>
          <a:r>
            <a:rPr lang="en-US" sz="140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frequent ongoing conversations.</a:t>
          </a:r>
        </a:p>
      </dgm:t>
    </dgm:pt>
    <dgm:pt modelId="{AC4F023B-8D7D-46BC-8E2B-DF00793CD626}" type="parTrans" cxnId="{D27EB864-A83B-4D8A-8DA1-096771A40266}">
      <dgm:prSet/>
      <dgm:spPr/>
      <dgm:t>
        <a:bodyPr/>
        <a:lstStyle/>
        <a:p>
          <a:endParaRPr lang="en-US"/>
        </a:p>
      </dgm:t>
    </dgm:pt>
    <dgm:pt modelId="{F543CFD5-B94E-4768-8907-21C69BA38D99}" type="sibTrans" cxnId="{D27EB864-A83B-4D8A-8DA1-096771A40266}">
      <dgm:prSet/>
      <dgm:spPr/>
      <dgm:t>
        <a:bodyPr/>
        <a:lstStyle/>
        <a:p>
          <a:endParaRPr lang="en-US"/>
        </a:p>
      </dgm:t>
    </dgm:pt>
    <dgm:pt modelId="{2BBEBC82-81BD-413A-900D-CAE76C2B988D}" type="pres">
      <dgm:prSet presAssocID="{CBCB160E-A1C5-49E5-AF89-ED3FC563B594}" presName="Name0" presStyleCnt="0">
        <dgm:presLayoutVars>
          <dgm:dir/>
          <dgm:animLvl val="lvl"/>
          <dgm:resizeHandles val="exact"/>
        </dgm:presLayoutVars>
      </dgm:prSet>
      <dgm:spPr/>
    </dgm:pt>
    <dgm:pt modelId="{763B7143-4550-4169-A45E-5AAFB00EE648}" type="pres">
      <dgm:prSet presAssocID="{D5705A20-4BBC-4100-9035-1B7AEDBAD684}" presName="boxAndChildren" presStyleCnt="0"/>
      <dgm:spPr/>
    </dgm:pt>
    <dgm:pt modelId="{9A89084D-AE5B-4BF9-BE1A-AAF334DD5BE9}" type="pres">
      <dgm:prSet presAssocID="{D5705A20-4BBC-4100-9035-1B7AEDBAD684}" presName="parentTextBox" presStyleLbl="node1" presStyleIdx="0" presStyleCnt="4"/>
      <dgm:spPr/>
    </dgm:pt>
    <dgm:pt modelId="{23721BA9-6BE5-4E13-A1EF-E52B62C6AD46}" type="pres">
      <dgm:prSet presAssocID="{DB9982B5-5004-4A85-98B7-19B0E9E8E3B5}" presName="sp" presStyleCnt="0"/>
      <dgm:spPr/>
    </dgm:pt>
    <dgm:pt modelId="{5FBA4650-1FD6-438D-961F-F0C2BDE0EA64}" type="pres">
      <dgm:prSet presAssocID="{712FFC22-EB9B-437C-8633-1DB3611B552F}" presName="arrowAndChildren" presStyleCnt="0"/>
      <dgm:spPr/>
    </dgm:pt>
    <dgm:pt modelId="{C3BA2CF8-4C02-4C8B-B339-387BBB63459B}" type="pres">
      <dgm:prSet presAssocID="{712FFC22-EB9B-437C-8633-1DB3611B552F}" presName="parentTextArrow" presStyleLbl="node1" presStyleIdx="1" presStyleCnt="4"/>
      <dgm:spPr/>
    </dgm:pt>
    <dgm:pt modelId="{548D1A5C-D364-4476-8353-B35D4E25BAA2}" type="pres">
      <dgm:prSet presAssocID="{47A3F525-7AC7-46E9-AA0C-35123A83BE23}" presName="sp" presStyleCnt="0"/>
      <dgm:spPr/>
    </dgm:pt>
    <dgm:pt modelId="{F5A3B518-C153-4440-B398-2364D2DD71F8}" type="pres">
      <dgm:prSet presAssocID="{BF42558F-2D20-44B2-A3B6-C989AC3ACCFE}" presName="arrowAndChildren" presStyleCnt="0"/>
      <dgm:spPr/>
    </dgm:pt>
    <dgm:pt modelId="{BF15CC38-A56D-4629-96ED-4E50E6859E11}" type="pres">
      <dgm:prSet presAssocID="{BF42558F-2D20-44B2-A3B6-C989AC3ACCFE}" presName="parentTextArrow" presStyleLbl="node1" presStyleIdx="2" presStyleCnt="4"/>
      <dgm:spPr/>
    </dgm:pt>
    <dgm:pt modelId="{2A8613CC-2530-4505-8CBA-00A417D08AE2}" type="pres">
      <dgm:prSet presAssocID="{8470BB78-1FD3-4D0A-BEAC-7A332C3C7C62}" presName="sp" presStyleCnt="0"/>
      <dgm:spPr/>
    </dgm:pt>
    <dgm:pt modelId="{D7F46542-7617-46BB-AE23-85B2860DBA82}" type="pres">
      <dgm:prSet presAssocID="{2E6D0B52-ED67-4E91-8D13-31E07EAE49BC}" presName="arrowAndChildren" presStyleCnt="0"/>
      <dgm:spPr/>
    </dgm:pt>
    <dgm:pt modelId="{CC9BE910-19DA-4AE6-B781-5637C961CABE}" type="pres">
      <dgm:prSet presAssocID="{2E6D0B52-ED67-4E91-8D13-31E07EAE49BC}" presName="parentTextArrow" presStyleLbl="node1" presStyleIdx="3" presStyleCnt="4"/>
      <dgm:spPr/>
    </dgm:pt>
  </dgm:ptLst>
  <dgm:cxnLst>
    <dgm:cxn modelId="{66551D24-3DAA-48F1-8F5B-25256F2F12F7}" type="presOf" srcId="{CBCB160E-A1C5-49E5-AF89-ED3FC563B594}" destId="{2BBEBC82-81BD-413A-900D-CAE76C2B988D}" srcOrd="0" destOrd="0" presId="urn:microsoft.com/office/officeart/2005/8/layout/process4"/>
    <dgm:cxn modelId="{D27EB864-A83B-4D8A-8DA1-096771A40266}" srcId="{CBCB160E-A1C5-49E5-AF89-ED3FC563B594}" destId="{D5705A20-4BBC-4100-9035-1B7AEDBAD684}" srcOrd="3" destOrd="0" parTransId="{AC4F023B-8D7D-46BC-8E2B-DF00793CD626}" sibTransId="{F543CFD5-B94E-4768-8907-21C69BA38D99}"/>
    <dgm:cxn modelId="{E6D39D51-5F05-40C0-8895-F217BACF7004}" srcId="{CBCB160E-A1C5-49E5-AF89-ED3FC563B594}" destId="{BF42558F-2D20-44B2-A3B6-C989AC3ACCFE}" srcOrd="1" destOrd="0" parTransId="{09F23799-9141-4EDD-AAF8-24D244CDDB9E}" sibTransId="{47A3F525-7AC7-46E9-AA0C-35123A83BE23}"/>
    <dgm:cxn modelId="{57D7BA7C-4138-41DE-BC28-7BD585D8F7AA}" type="presOf" srcId="{D5705A20-4BBC-4100-9035-1B7AEDBAD684}" destId="{9A89084D-AE5B-4BF9-BE1A-AAF334DD5BE9}" srcOrd="0" destOrd="0" presId="urn:microsoft.com/office/officeart/2005/8/layout/process4"/>
    <dgm:cxn modelId="{6B89CE8E-888A-49D1-9D2A-91CEFE89E98B}" type="presOf" srcId="{2E6D0B52-ED67-4E91-8D13-31E07EAE49BC}" destId="{CC9BE910-19DA-4AE6-B781-5637C961CABE}" srcOrd="0" destOrd="0" presId="urn:microsoft.com/office/officeart/2005/8/layout/process4"/>
    <dgm:cxn modelId="{19E9DDA2-78FB-4137-941A-7823FD9BCE04}" type="presOf" srcId="{BF42558F-2D20-44B2-A3B6-C989AC3ACCFE}" destId="{BF15CC38-A56D-4629-96ED-4E50E6859E11}" srcOrd="0" destOrd="0" presId="urn:microsoft.com/office/officeart/2005/8/layout/process4"/>
    <dgm:cxn modelId="{3E37D8D5-FFB1-4842-82A7-9D1F9A650586}" srcId="{CBCB160E-A1C5-49E5-AF89-ED3FC563B594}" destId="{712FFC22-EB9B-437C-8633-1DB3611B552F}" srcOrd="2" destOrd="0" parTransId="{C0FDF50C-B9C2-45A9-A073-AF49706EF47B}" sibTransId="{DB9982B5-5004-4A85-98B7-19B0E9E8E3B5}"/>
    <dgm:cxn modelId="{832AD2DD-AC8C-47B7-8671-87008E11DB04}" srcId="{CBCB160E-A1C5-49E5-AF89-ED3FC563B594}" destId="{2E6D0B52-ED67-4E91-8D13-31E07EAE49BC}" srcOrd="0" destOrd="0" parTransId="{356EB462-00C6-4733-9C06-713E2EF7D3AC}" sibTransId="{8470BB78-1FD3-4D0A-BEAC-7A332C3C7C62}"/>
    <dgm:cxn modelId="{E4FE6AF2-1CAC-45CF-91A4-0351815C7325}" type="presOf" srcId="{712FFC22-EB9B-437C-8633-1DB3611B552F}" destId="{C3BA2CF8-4C02-4C8B-B339-387BBB63459B}" srcOrd="0" destOrd="0" presId="urn:microsoft.com/office/officeart/2005/8/layout/process4"/>
    <dgm:cxn modelId="{21CC1070-2606-4449-88D3-8E4ED67814D9}" type="presParOf" srcId="{2BBEBC82-81BD-413A-900D-CAE76C2B988D}" destId="{763B7143-4550-4169-A45E-5AAFB00EE648}" srcOrd="0" destOrd="0" presId="urn:microsoft.com/office/officeart/2005/8/layout/process4"/>
    <dgm:cxn modelId="{FF87FF39-85E8-4982-A533-C6AF527C2E57}" type="presParOf" srcId="{763B7143-4550-4169-A45E-5AAFB00EE648}" destId="{9A89084D-AE5B-4BF9-BE1A-AAF334DD5BE9}" srcOrd="0" destOrd="0" presId="urn:microsoft.com/office/officeart/2005/8/layout/process4"/>
    <dgm:cxn modelId="{58C5A41A-1869-48E0-B6A8-36266ED0B679}" type="presParOf" srcId="{2BBEBC82-81BD-413A-900D-CAE76C2B988D}" destId="{23721BA9-6BE5-4E13-A1EF-E52B62C6AD46}" srcOrd="1" destOrd="0" presId="urn:microsoft.com/office/officeart/2005/8/layout/process4"/>
    <dgm:cxn modelId="{92B61383-942B-45FE-806F-F868AB2621B9}" type="presParOf" srcId="{2BBEBC82-81BD-413A-900D-CAE76C2B988D}" destId="{5FBA4650-1FD6-438D-961F-F0C2BDE0EA64}" srcOrd="2" destOrd="0" presId="urn:microsoft.com/office/officeart/2005/8/layout/process4"/>
    <dgm:cxn modelId="{7379A80F-8752-41F2-99A3-DCC1F9EA91AD}" type="presParOf" srcId="{5FBA4650-1FD6-438D-961F-F0C2BDE0EA64}" destId="{C3BA2CF8-4C02-4C8B-B339-387BBB63459B}" srcOrd="0" destOrd="0" presId="urn:microsoft.com/office/officeart/2005/8/layout/process4"/>
    <dgm:cxn modelId="{7C671147-6F72-497D-9175-6FC399D69C6E}" type="presParOf" srcId="{2BBEBC82-81BD-413A-900D-CAE76C2B988D}" destId="{548D1A5C-D364-4476-8353-B35D4E25BAA2}" srcOrd="3" destOrd="0" presId="urn:microsoft.com/office/officeart/2005/8/layout/process4"/>
    <dgm:cxn modelId="{3A59C98B-081C-4BB3-A631-2DBEB078C732}" type="presParOf" srcId="{2BBEBC82-81BD-413A-900D-CAE76C2B988D}" destId="{F5A3B518-C153-4440-B398-2364D2DD71F8}" srcOrd="4" destOrd="0" presId="urn:microsoft.com/office/officeart/2005/8/layout/process4"/>
    <dgm:cxn modelId="{4AB04071-D971-4762-BB65-3D49D860B82E}" type="presParOf" srcId="{F5A3B518-C153-4440-B398-2364D2DD71F8}" destId="{BF15CC38-A56D-4629-96ED-4E50E6859E11}" srcOrd="0" destOrd="0" presId="urn:microsoft.com/office/officeart/2005/8/layout/process4"/>
    <dgm:cxn modelId="{07ED0759-91BC-4AC1-8D95-26B408B3BD84}" type="presParOf" srcId="{2BBEBC82-81BD-413A-900D-CAE76C2B988D}" destId="{2A8613CC-2530-4505-8CBA-00A417D08AE2}" srcOrd="5" destOrd="0" presId="urn:microsoft.com/office/officeart/2005/8/layout/process4"/>
    <dgm:cxn modelId="{C111C0B4-7845-418D-8013-B20B7DBC6A21}" type="presParOf" srcId="{2BBEBC82-81BD-413A-900D-CAE76C2B988D}" destId="{D7F46542-7617-46BB-AE23-85B2860DBA82}" srcOrd="6" destOrd="0" presId="urn:microsoft.com/office/officeart/2005/8/layout/process4"/>
    <dgm:cxn modelId="{E4035D79-EF9B-454A-A32D-BD1645697066}" type="presParOf" srcId="{D7F46542-7617-46BB-AE23-85B2860DBA82}" destId="{CC9BE910-19DA-4AE6-B781-5637C961CA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9084D-AE5B-4BF9-BE1A-AAF334DD5BE9}">
      <dsp:nvSpPr>
        <dsp:cNvPr id="0" name=""/>
        <dsp:cNvSpPr/>
      </dsp:nvSpPr>
      <dsp:spPr>
        <a:xfrm>
          <a:off x="0" y="4152289"/>
          <a:ext cx="5102225" cy="90841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 goals in </a:t>
          </a:r>
          <a:r>
            <a:rPr lang="en-US" sz="1400" b="1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frequent ongoing conversations.</a:t>
          </a:r>
        </a:p>
      </dsp:txBody>
      <dsp:txXfrm>
        <a:off x="0" y="4152289"/>
        <a:ext cx="5102225" cy="908419"/>
      </dsp:txXfrm>
    </dsp:sp>
    <dsp:sp modelId="{C3BA2CF8-4C02-4C8B-B339-387BBB63459B}">
      <dsp:nvSpPr>
        <dsp:cNvPr id="0" name=""/>
        <dsp:cNvSpPr/>
      </dsp:nvSpPr>
      <dsp:spPr>
        <a:xfrm rot="10800000">
          <a:off x="0" y="2768766"/>
          <a:ext cx="5102225" cy="1397149"/>
        </a:xfrm>
        <a:prstGeom prst="upArrowCallou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leveraging </a:t>
          </a:r>
          <a:r>
            <a:rPr lang="en-US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and team strengths </a:t>
          </a:r>
          <a:r>
            <a:rPr lang="en-US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can amplify the impact of goal setting on performance.</a:t>
          </a:r>
        </a:p>
      </dsp:txBody>
      <dsp:txXfrm rot="10800000">
        <a:off x="0" y="2768766"/>
        <a:ext cx="5102225" cy="907826"/>
      </dsp:txXfrm>
    </dsp:sp>
    <dsp:sp modelId="{BF15CC38-A56D-4629-96ED-4E50E6859E11}">
      <dsp:nvSpPr>
        <dsp:cNvPr id="0" name=""/>
        <dsp:cNvSpPr/>
      </dsp:nvSpPr>
      <dsp:spPr>
        <a:xfrm rot="10800000">
          <a:off x="0" y="1385243"/>
          <a:ext cx="5102225" cy="139714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Clarity of purpose</a:t>
          </a:r>
          <a:r>
            <a:rPr lang="en-US" sz="1400" b="0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each person’s goals develop from the why – </a:t>
          </a:r>
          <a:r>
            <a:rPr lang="en-US" sz="1400" b="1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</a:t>
          </a:r>
          <a:r>
            <a:rPr lang="en-US" sz="1400" b="0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they want to achieve and </a:t>
          </a:r>
          <a:r>
            <a:rPr lang="en-US" sz="1400" b="1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</a:t>
          </a:r>
          <a:r>
            <a:rPr lang="en-US" sz="1400" b="0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they need to do to achieve it. </a:t>
          </a:r>
          <a:endParaRPr lang="en-US" sz="1400" i="0" kern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385243"/>
        <a:ext cx="5102225" cy="907826"/>
      </dsp:txXfrm>
    </dsp:sp>
    <dsp:sp modelId="{CC9BE910-19DA-4AE6-B781-5637C961CABE}">
      <dsp:nvSpPr>
        <dsp:cNvPr id="0" name=""/>
        <dsp:cNvSpPr/>
      </dsp:nvSpPr>
      <dsp:spPr>
        <a:xfrm rot="10800000">
          <a:off x="0" y="1721"/>
          <a:ext cx="5102225" cy="1397149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Why, What and How </a:t>
          </a:r>
          <a:r>
            <a:rPr lang="en-US" sz="1400" b="0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goals all link together – Why we’re doing this, what will tell us we’re on a winning path, aligning our goals to the purpose, playing to our strengths.</a:t>
          </a:r>
          <a:endParaRPr lang="en-US" sz="1400" kern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0" y="1721"/>
        <a:ext cx="5102225" cy="90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B7A3-997D-47A0-BB25-9C91827EA1A4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CE1A-26EA-4A92-8FAD-AAFB6DEE6C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CE383-A9F3-24DB-01A7-65B898102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681FB-87AC-D3E7-4098-52049D0FD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C4578-478A-F798-7B57-12B3FE9B1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CA832-573E-B504-B12B-4C4120E94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FD50-AC24-E049-838D-1648471ED5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C11E7-B700-D995-F1C8-FCE857A77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EE142-6EE4-CF5C-65BB-F5AC6E2CF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F7E3F-1773-ACC5-3CDA-BA77C8E30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010CC-2DB7-473C-8520-D4E0108EB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FD50-AC24-E049-838D-1648471ED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6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36A9-C975-110C-B281-3F217A42C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E4E18-D171-022B-3CDE-DD9AC0E93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654A93-5448-B47B-DB66-37F9609CF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488B-C844-5045-FB07-4EB91F9CC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5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43BE9-B270-5B8F-EA3E-2137D755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13D45-4F5B-5761-1633-E27BC944D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BF0D1-FF35-0319-42D8-600384BEA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AB64D-8F05-3CCD-032E-6C1EBB261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8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2CF10-DC70-4D0C-38F7-15C4494F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681FE-06A9-762D-A2F1-CEAFD5491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AE2F1-2FDE-69B2-9E3B-78C9A6598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78569-ACE1-5915-A4D6-0E2CFE873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7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54D-5596-CF8F-90E4-6A5E9E11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BE304-8324-9D89-99A9-775E3E351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BFBFE-89EC-8DFA-6F0E-377F510AE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5700B-B54B-771F-E286-AB9A06ED3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8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7E67-05DF-4D63-7E62-4D505F6A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CEBB5-6A76-E64A-DB1F-FE1FA8272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8D808-D5B0-9CA9-FBC3-DBB525584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40A4B-C59D-0897-C017-05E8C7294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585A8-1790-134B-BCD0-53E8515CD8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0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rgbClr val="5D2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8073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30232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F806C-12F6-4E44-8704-B6F78D76F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05148"/>
            <a:ext cx="1655343" cy="7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7F4A90-9377-80EA-C5A0-1664E09F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43" y="1443038"/>
            <a:ext cx="6894576" cy="19859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FFDD6B-0C8E-F0DF-5B89-5D9394978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43" y="3521075"/>
            <a:ext cx="689457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4B8F3B-56F7-533E-9EEF-8BD4B4325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B31417-A19B-5471-C8A6-F6EE87074D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1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isplay l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26481-62E5-CE5F-8095-EC5B2BD81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8103D1-50F5-5777-1FD8-C5D99BD37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6192172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07A2B-73F7-2748-8EA4-7B841AC5F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2" y="1477645"/>
            <a:ext cx="6191250" cy="40302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0952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9533D-D948-4549-BDE6-76654A87F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659" y="2457513"/>
            <a:ext cx="3454682" cy="14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5" descr="PP Intro">
            <a:hlinkClick r:id="" action="ppaction://media"/>
            <a:extLst>
              <a:ext uri="{FF2B5EF4-FFF2-40B4-BE49-F238E27FC236}">
                <a16:creationId xmlns:a16="http://schemas.microsoft.com/office/drawing/2014/main" id="{B146DBC9-9ACF-EB43-B398-3EC966262C4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BC363-FE6A-A846-82C3-AD3FE3EE1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130426"/>
            <a:ext cx="10363200" cy="1470025"/>
          </a:xfrm>
        </p:spPr>
        <p:txBody>
          <a:bodyPr/>
          <a:lstStyle>
            <a:lvl1pPr>
              <a:defRPr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7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">
    <p:bg>
      <p:bgPr>
        <a:solidFill>
          <a:schemeClr val="bg1">
            <a:lumMod val="5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07185-38DE-7046-AFF4-4EFA23203A98}"/>
              </a:ext>
            </a:extLst>
          </p:cNvPr>
          <p:cNvSpPr/>
          <p:nvPr userDrawn="1"/>
        </p:nvSpPr>
        <p:spPr>
          <a:xfrm>
            <a:off x="479376" y="332656"/>
            <a:ext cx="2016224" cy="936104"/>
          </a:xfrm>
          <a:prstGeom prst="rect">
            <a:avLst/>
          </a:prstGeom>
          <a:solidFill>
            <a:srgbClr val="AB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45CD916-7149-4247-856D-87DAB39295C7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ACF840-035C-411F-BA81-AF7A8ED78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8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FE8F7DA-80EC-4CF7-AB7B-078F533B953B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4E6293-7DA2-4D9E-8605-5715E69AF2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AE269B-21F6-4A71-848B-6E891C314B78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2789173-A1D5-421E-B384-2A426DF314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6F68FA-6026-2A40-8EAF-D4476021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C246CB-2F3B-FB46-9ADA-4D8C77E70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5" y="681813"/>
            <a:ext cx="2725616" cy="11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6419FA0-D351-504D-9518-50113E53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65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DBE5C5-B048-3C40-B996-2B4628C74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4389438"/>
            <a:ext cx="10515600" cy="1325562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0D1A0-10CD-A644-9857-37CAB939C93D}"/>
              </a:ext>
            </a:extLst>
          </p:cNvPr>
          <p:cNvGrpSpPr/>
          <p:nvPr userDrawn="1"/>
        </p:nvGrpSpPr>
        <p:grpSpPr>
          <a:xfrm>
            <a:off x="1559496" y="6165304"/>
            <a:ext cx="8444415" cy="361574"/>
            <a:chOff x="688387" y="3661077"/>
            <a:chExt cx="12667670" cy="5424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0EB749-E2BD-9D46-BBD1-D36A50EE9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249" b="28645"/>
            <a:stretch/>
          </p:blipFill>
          <p:spPr>
            <a:xfrm>
              <a:off x="5154674" y="3661077"/>
              <a:ext cx="813172" cy="5214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83E6EA-A863-9D4C-AB1E-9F71D26CC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128" b="5767"/>
            <a:stretch/>
          </p:blipFill>
          <p:spPr>
            <a:xfrm>
              <a:off x="7515867" y="3682010"/>
              <a:ext cx="813172" cy="5214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EB4606-25EC-104B-BB48-368BA87DD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143" b="49751"/>
            <a:stretch/>
          </p:blipFill>
          <p:spPr>
            <a:xfrm>
              <a:off x="688387" y="3663927"/>
              <a:ext cx="813172" cy="52147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823177-026F-7D4B-8504-936521AEE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77" b="71717"/>
            <a:stretch/>
          </p:blipFill>
          <p:spPr>
            <a:xfrm>
              <a:off x="9885204" y="3661478"/>
              <a:ext cx="813172" cy="52147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FC0C54-AF45-EA49-8AFE-BEB7A077018F}"/>
                </a:ext>
              </a:extLst>
            </p:cNvPr>
            <p:cNvSpPr/>
            <p:nvPr/>
          </p:nvSpPr>
          <p:spPr>
            <a:xfrm>
              <a:off x="10608250" y="3682011"/>
              <a:ext cx="2747807" cy="4006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indent="0">
                <a:lnSpc>
                  <a:spcPct val="140000"/>
                </a:lnSpc>
                <a:buFont typeface="Arial" pitchFamily="34" charset="0"/>
                <a:buNone/>
              </a:pPr>
              <a:r>
                <a:rPr lang="en-US" sz="1400" err="1">
                  <a:solidFill>
                    <a:schemeClr val="bg1"/>
                  </a:solidFill>
                </a:rPr>
                <a:t>www.manchester.ac.uk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67516F-4EC3-CE4F-94EA-1BAE93FCE036}"/>
                </a:ext>
              </a:extLst>
            </p:cNvPr>
            <p:cNvSpPr/>
            <p:nvPr/>
          </p:nvSpPr>
          <p:spPr>
            <a:xfrm>
              <a:off x="1416004" y="3711142"/>
              <a:ext cx="3508464" cy="4088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indent="0">
                <a:lnSpc>
                  <a:spcPct val="140000"/>
                </a:lnSpc>
                <a:buFont typeface="Arial" pitchFamily="34" charset="0"/>
                <a:buNone/>
              </a:pPr>
              <a:r>
                <a:rPr lang="en-US" sz="1400" err="1">
                  <a:solidFill>
                    <a:schemeClr val="bg1"/>
                  </a:solidFill>
                  <a:latin typeface="Open Sans"/>
                  <a:cs typeface="Open Sans"/>
                </a:rPr>
                <a:t>TheUniversityOfManchester</a:t>
              </a:r>
              <a:endParaRPr lang="en-US" sz="140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2547F9-997A-7344-96B6-F583449B6BF5}"/>
                </a:ext>
              </a:extLst>
            </p:cNvPr>
            <p:cNvSpPr/>
            <p:nvPr/>
          </p:nvSpPr>
          <p:spPr>
            <a:xfrm>
              <a:off x="8235946" y="3787983"/>
              <a:ext cx="1385014" cy="3231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err="1">
                  <a:solidFill>
                    <a:schemeClr val="bg1"/>
                  </a:solidFill>
                </a:rPr>
                <a:t>OfficialUoM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2164D3-EF27-A647-A66D-A748C8926A59}"/>
                </a:ext>
              </a:extLst>
            </p:cNvPr>
            <p:cNvSpPr/>
            <p:nvPr/>
          </p:nvSpPr>
          <p:spPr>
            <a:xfrm>
              <a:off x="5873392" y="3780541"/>
              <a:ext cx="1385014" cy="3231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err="1">
                  <a:solidFill>
                    <a:schemeClr val="bg1"/>
                  </a:solidFill>
                </a:rPr>
                <a:t>OfficialUoM</a:t>
              </a: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62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8500" y="1340768"/>
            <a:ext cx="77906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564905"/>
            <a:ext cx="109728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708" y="6428359"/>
            <a:ext cx="3860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6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8500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71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5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42329-27FA-43ED-26E9-6CF110921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54" y="2642467"/>
            <a:ext cx="6716094" cy="1985962"/>
          </a:xfrm>
        </p:spPr>
        <p:txBody>
          <a:bodyPr>
            <a:normAutofit/>
          </a:bodyPr>
          <a:lstStyle/>
          <a:p>
            <a:r>
              <a:rPr lang="en-GB">
                <a:latin typeface="Arial"/>
                <a:cs typeface="Calibri"/>
              </a:rPr>
              <a:t>Goals Toolkit  </a:t>
            </a:r>
            <a:br>
              <a:rPr lang="en-GB">
                <a:cs typeface="Calibri"/>
              </a:rPr>
            </a:br>
            <a:endParaRPr lang="en-GB" b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8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A8969-D71E-E0C1-4737-F5607664B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B2C9C-AB9A-4041-9613-8DFCD25E3F59}"/>
              </a:ext>
            </a:extLst>
          </p:cNvPr>
          <p:cNvSpPr txBox="1"/>
          <p:nvPr/>
        </p:nvSpPr>
        <p:spPr>
          <a:xfrm>
            <a:off x="1035049" y="625928"/>
            <a:ext cx="5646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solidFill>
                  <a:schemeClr val="accent6"/>
                </a:solidFill>
                <a:latin typeface="Open Sans"/>
                <a:ea typeface="Open Sans"/>
                <a:cs typeface="Open Sans"/>
              </a:rPr>
              <a:t>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382BD-545B-FF82-AC45-8C0CB5DE4403}"/>
              </a:ext>
            </a:extLst>
          </p:cNvPr>
          <p:cNvSpPr txBox="1"/>
          <p:nvPr/>
        </p:nvSpPr>
        <p:spPr>
          <a:xfrm>
            <a:off x="1133929" y="1917849"/>
            <a:ext cx="10794999" cy="405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Goals Toolkit  to help leaders with </a:t>
            </a:r>
            <a:r>
              <a:rPr lang="en-GB" sz="2000" i="1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why, what and how </a:t>
            </a:r>
            <a:r>
              <a:rPr lang="en-GB" sz="20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goal setting</a:t>
            </a:r>
            <a:r>
              <a:rPr lang="en-GB" sz="2000" i="1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8632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D131-B74F-355A-3EBF-8CD9F020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D23D1E-24E9-B603-D60D-22110383BE8E}"/>
              </a:ext>
            </a:extLst>
          </p:cNvPr>
          <p:cNvSpPr txBox="1"/>
          <p:nvPr/>
        </p:nvSpPr>
        <p:spPr>
          <a:xfrm>
            <a:off x="698500" y="1808992"/>
            <a:ext cx="10794999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Self-select the sections in the toolkit that work for you and your team.​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Explore, discuss, experiment with the exercises​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303954-C2B3-2660-03CF-66ACF7DF1752}"/>
              </a:ext>
            </a:extLst>
          </p:cNvPr>
          <p:cNvSpPr txBox="1">
            <a:spLocks/>
          </p:cNvSpPr>
          <p:nvPr/>
        </p:nvSpPr>
        <p:spPr bwMode="auto">
          <a:xfrm>
            <a:off x="698500" y="665992"/>
            <a:ext cx="109590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D29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use this Toolkit</a:t>
            </a:r>
          </a:p>
        </p:txBody>
      </p:sp>
    </p:spTree>
    <p:extLst>
      <p:ext uri="{BB962C8B-B14F-4D97-AF65-F5344CB8AC3E}">
        <p14:creationId xmlns:p14="http://schemas.microsoft.com/office/powerpoint/2010/main" val="386448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1FA89D-0931-E90A-4490-A86B7272A74B}"/>
              </a:ext>
            </a:extLst>
          </p:cNvPr>
          <p:cNvSpPr txBox="1">
            <a:spLocks/>
          </p:cNvSpPr>
          <p:nvPr/>
        </p:nvSpPr>
        <p:spPr bwMode="auto">
          <a:xfrm>
            <a:off x="698500" y="219528"/>
            <a:ext cx="10959008" cy="75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Contents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8132C2-141C-50D3-F9EA-3B941E5BF181}"/>
              </a:ext>
            </a:extLst>
          </p:cNvPr>
          <p:cNvGrpSpPr/>
          <p:nvPr/>
        </p:nvGrpSpPr>
        <p:grpSpPr>
          <a:xfrm>
            <a:off x="593289" y="1135960"/>
            <a:ext cx="10503337" cy="5502512"/>
            <a:chOff x="593289" y="1135960"/>
            <a:chExt cx="10503337" cy="55025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61A7A5-1440-7F74-8FCD-B7361A58949C}"/>
                </a:ext>
              </a:extLst>
            </p:cNvPr>
            <p:cNvGrpSpPr/>
            <p:nvPr/>
          </p:nvGrpSpPr>
          <p:grpSpPr>
            <a:xfrm>
              <a:off x="593289" y="1135960"/>
              <a:ext cx="7162576" cy="5502512"/>
              <a:chOff x="437646" y="978232"/>
              <a:chExt cx="7162576" cy="5502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7057C3-EB6B-9D42-8018-05929859869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37646" y="978232"/>
                <a:ext cx="7162576" cy="5502512"/>
                <a:chOff x="-1684875" y="2392669"/>
                <a:chExt cx="7162576" cy="5502512"/>
              </a:xfrm>
            </p:grpSpPr>
            <p:sp>
              <p:nvSpPr>
                <p:cNvPr id="12" name="Title 1">
                  <a:extLst>
                    <a:ext uri="{FF2B5EF4-FFF2-40B4-BE49-F238E27FC236}">
                      <a16:creationId xmlns:a16="http://schemas.microsoft.com/office/drawing/2014/main" id="{6847F8DE-3B28-5B44-920E-FF46AC26A27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 bwMode="auto">
                <a:xfrm>
                  <a:off x="-1684875" y="4328473"/>
                  <a:ext cx="1589464" cy="15894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D2979"/>
                      </a:solidFill>
                      <a:effectLst/>
                      <a:uLnTx/>
                      <a:uFillTx/>
                      <a:latin typeface="Open Sans"/>
                      <a:ea typeface="Open Sans" panose="020B0606030504020204" pitchFamily="34" charset="0"/>
                      <a:cs typeface="Open Sans"/>
                    </a:rPr>
                    <a:t>First Steps</a:t>
                  </a:r>
                </a:p>
              </p:txBody>
            </p:sp>
            <p:sp>
              <p:nvSpPr>
                <p:cNvPr id="13" name="Title 1">
                  <a:extLst>
                    <a:ext uri="{FF2B5EF4-FFF2-40B4-BE49-F238E27FC236}">
                      <a16:creationId xmlns:a16="http://schemas.microsoft.com/office/drawing/2014/main" id="{99D0867D-D9CF-7A4F-BC4E-41216E0DB7F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 bwMode="auto">
                <a:xfrm>
                  <a:off x="-1684875" y="2392669"/>
                  <a:ext cx="1589464" cy="1589464"/>
                </a:xfrm>
                <a:prstGeom prst="ellipse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Open Sans"/>
                      <a:ea typeface="Open Sans" panose="020B0606030504020204" pitchFamily="34" charset="0"/>
                      <a:cs typeface="Open Sans"/>
                    </a:rPr>
                    <a:t>Key Concepts</a:t>
                  </a:r>
                </a:p>
              </p:txBody>
            </p:sp>
            <p:sp>
              <p:nvSpPr>
                <p:cNvPr id="14" name="Title 1">
                  <a:extLst>
                    <a:ext uri="{FF2B5EF4-FFF2-40B4-BE49-F238E27FC236}">
                      <a16:creationId xmlns:a16="http://schemas.microsoft.com/office/drawing/2014/main" id="{888C8436-889F-044B-8BBA-5BF1857F31A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 bwMode="auto">
                <a:xfrm>
                  <a:off x="3888237" y="2392669"/>
                  <a:ext cx="1589464" cy="1589464"/>
                </a:xfrm>
                <a:prstGeom prst="ellipse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Open Sans"/>
                      <a:ea typeface="Open Sans" panose="020B0606030504020204" pitchFamily="34" charset="0"/>
                      <a:cs typeface="Open Sans"/>
                    </a:rPr>
                    <a:t>Team Use</a:t>
                  </a:r>
                </a:p>
              </p:txBody>
            </p:sp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08A24CD3-1E90-084C-B3FA-549DD8E98F7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 bwMode="auto">
                <a:xfrm>
                  <a:off x="-1684875" y="6305717"/>
                  <a:ext cx="1589464" cy="1589464"/>
                </a:xfrm>
                <a:prstGeom prst="ellipse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3200" b="1" kern="120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Open Sans"/>
                      <a:ea typeface="Open Sans" panose="020B0606030504020204" pitchFamily="34" charset="0"/>
                      <a:cs typeface="Open Sans"/>
                    </a:rPr>
                    <a:t>Core Practices</a:t>
                  </a:r>
                </a:p>
              </p:txBody>
            </p:sp>
          </p:grpSp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1FD07E-DD7E-1583-89D6-6CECC75F6C03}"/>
                  </a:ext>
                </a:extLst>
              </p:cNvPr>
              <p:cNvSpPr txBox="1">
                <a:spLocks noChangeAspect="1"/>
              </p:cNvSpPr>
              <p:nvPr/>
            </p:nvSpPr>
            <p:spPr bwMode="auto">
              <a:xfrm>
                <a:off x="6010758" y="2914036"/>
                <a:ext cx="1589464" cy="158946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 b="1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Open Sans"/>
                    <a:ea typeface="Open Sans" panose="020B0606030504020204" pitchFamily="34" charset="0"/>
                    <a:cs typeface="Open Sans"/>
                  </a:rPr>
                  <a:t>Reflection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634501-DD76-96E7-4ACB-0B65E83DC402}"/>
                </a:ext>
              </a:extLst>
            </p:cNvPr>
            <p:cNvSpPr txBox="1"/>
            <p:nvPr/>
          </p:nvSpPr>
          <p:spPr>
            <a:xfrm>
              <a:off x="2579915" y="1746026"/>
              <a:ext cx="2935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>
                  <a:latin typeface="Open Sans"/>
                  <a:ea typeface="Open Sans"/>
                  <a:cs typeface="Open Sans"/>
                </a:rPr>
                <a:t>Introduces foundational ideas underpinning the toolkit.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F57F73-9B90-A203-033B-43D01C73DFF8}"/>
                </a:ext>
              </a:extLst>
            </p:cNvPr>
            <p:cNvSpPr txBox="1"/>
            <p:nvPr/>
          </p:nvSpPr>
          <p:spPr>
            <a:xfrm>
              <a:off x="2579916" y="3681830"/>
              <a:ext cx="2935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>
                  <a:latin typeface="Open Sans"/>
                  <a:ea typeface="Open Sans"/>
                  <a:cs typeface="Open Sans"/>
                </a:rPr>
                <a:t>How to get started with applying the approach effectively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6462BD-5B8A-444C-7187-1F64FDEE6E89}"/>
                </a:ext>
              </a:extLst>
            </p:cNvPr>
            <p:cNvSpPr txBox="1"/>
            <p:nvPr/>
          </p:nvSpPr>
          <p:spPr>
            <a:xfrm>
              <a:off x="2579916" y="5659074"/>
              <a:ext cx="293506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>
                  <a:latin typeface="Open Sans"/>
                  <a:ea typeface="Open Sans"/>
                  <a:cs typeface="Open Sans"/>
                </a:rPr>
                <a:t>Outlines essential actions for effective implementation.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CDD8CC-6D75-30C1-36C2-B975F1390ED3}"/>
                </a:ext>
              </a:extLst>
            </p:cNvPr>
            <p:cNvSpPr txBox="1"/>
            <p:nvPr/>
          </p:nvSpPr>
          <p:spPr>
            <a:xfrm>
              <a:off x="8284029" y="1746026"/>
              <a:ext cx="28125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>
                  <a:latin typeface="Open Sans"/>
                  <a:ea typeface="Open Sans"/>
                  <a:cs typeface="Open Sans"/>
                </a:rPr>
                <a:t>Advice on using the toolkit collaboratively within teams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A6A60A-9ACA-AC41-2A70-0D2416ACF465}"/>
                </a:ext>
              </a:extLst>
            </p:cNvPr>
            <p:cNvSpPr txBox="1"/>
            <p:nvPr/>
          </p:nvSpPr>
          <p:spPr>
            <a:xfrm>
              <a:off x="8284030" y="3681830"/>
              <a:ext cx="28125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>
                  <a:latin typeface="Open Sans"/>
                  <a:ea typeface="Open Sans"/>
                  <a:cs typeface="Open Sans"/>
                </a:rPr>
                <a:t>Prompts and guidance to evaluate progress and learning.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9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1CDF6-8508-9DDF-68D1-2C0393CB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826943-722B-3E14-EC12-D08EFD5A747B}"/>
              </a:ext>
            </a:extLst>
          </p:cNvPr>
          <p:cNvSpPr txBox="1">
            <a:spLocks/>
          </p:cNvSpPr>
          <p:nvPr/>
        </p:nvSpPr>
        <p:spPr>
          <a:xfrm>
            <a:off x="4292295" y="4918039"/>
            <a:ext cx="3774832" cy="8845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j-ea"/>
              <a:cs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ED65D4-AEC0-CC62-A860-9B9EA0B6972E}"/>
              </a:ext>
            </a:extLst>
          </p:cNvPr>
          <p:cNvSpPr txBox="1">
            <a:spLocks/>
          </p:cNvSpPr>
          <p:nvPr/>
        </p:nvSpPr>
        <p:spPr bwMode="auto">
          <a:xfrm>
            <a:off x="698500" y="94492"/>
            <a:ext cx="109590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D29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Concepts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>
                <a:solidFill>
                  <a:srgbClr val="5D2979"/>
                </a:solidFill>
              </a:rPr>
              <a:t>Why set goals?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5D297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A3298-1CA0-DFDD-5623-B6F48CB9F399}"/>
              </a:ext>
            </a:extLst>
          </p:cNvPr>
          <p:cNvSpPr/>
          <p:nvPr/>
        </p:nvSpPr>
        <p:spPr>
          <a:xfrm>
            <a:off x="1" y="6542314"/>
            <a:ext cx="12192000" cy="315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1B6C0-7267-D5C1-7277-7C752D16FD2A}"/>
              </a:ext>
            </a:extLst>
          </p:cNvPr>
          <p:cNvSpPr/>
          <p:nvPr/>
        </p:nvSpPr>
        <p:spPr>
          <a:xfrm>
            <a:off x="6705600" y="1237492"/>
            <a:ext cx="4559300" cy="5062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800" b="1" i="0" u="none" strike="noStrike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Goals Improve Performance – How?</a:t>
            </a:r>
          </a:p>
          <a:p>
            <a:endParaRPr lang="en-GB" b="1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Motivate and change behaviour in the way you intend, focusing on your strengths.​</a:t>
            </a:r>
          </a:p>
          <a:p>
            <a:endParaRPr lang="en-GB" sz="16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Focuses your energy and priorities in the right place.​</a:t>
            </a:r>
          </a:p>
          <a:p>
            <a:endParaRPr lang="en-GB" sz="16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goal that is relevant encourages you to develop new strategies to innovate.​</a:t>
            </a:r>
          </a:p>
          <a:p>
            <a:endParaRPr lang="en-GB" sz="16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commitment in being disciplined to achieve the goal. ​</a:t>
            </a:r>
          </a:p>
          <a:p>
            <a:endParaRPr lang="en-GB" sz="16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6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Taking an iterative approach, adapting to the environment around us increase our flexibility to pivot helping to achieve the goal.​</a:t>
            </a:r>
          </a:p>
          <a:p>
            <a:endParaRPr lang="en-GB" sz="18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18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​​</a:t>
            </a:r>
            <a:endParaRPr lang="en-GB" sz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extBox 3">
            <a:extLst>
              <a:ext uri="{FF2B5EF4-FFF2-40B4-BE49-F238E27FC236}">
                <a16:creationId xmlns:a16="http://schemas.microsoft.com/office/drawing/2014/main" id="{10F53840-4791-6B23-CC9D-4E9A54655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366564"/>
              </p:ext>
            </p:extLst>
          </p:nvPr>
        </p:nvGraphicFramePr>
        <p:xfrm>
          <a:off x="698500" y="1237493"/>
          <a:ext cx="5102225" cy="506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7142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7CEB6-4B92-8D6F-7545-652F4FEF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DE7744D-657C-510B-4788-EFE419148224}"/>
              </a:ext>
            </a:extLst>
          </p:cNvPr>
          <p:cNvSpPr txBox="1">
            <a:spLocks/>
          </p:cNvSpPr>
          <p:nvPr/>
        </p:nvSpPr>
        <p:spPr>
          <a:xfrm>
            <a:off x="4292295" y="4918039"/>
            <a:ext cx="3774832" cy="8845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j-ea"/>
              <a:cs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0917FB-6D89-D076-2D6D-FFF5FE807D68}"/>
              </a:ext>
            </a:extLst>
          </p:cNvPr>
          <p:cNvSpPr txBox="1">
            <a:spLocks/>
          </p:cNvSpPr>
          <p:nvPr/>
        </p:nvSpPr>
        <p:spPr bwMode="auto">
          <a:xfrm>
            <a:off x="698500" y="94492"/>
            <a:ext cx="109590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D29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Steps</a:t>
            </a:r>
          </a:p>
          <a:p>
            <a:pPr lvl="0">
              <a:defRPr/>
            </a:pPr>
            <a:r>
              <a:rPr lang="en-US" sz="2400" b="0" i="1">
                <a:solidFill>
                  <a:srgbClr val="5D2979"/>
                </a:solidFill>
              </a:rPr>
              <a:t>Connecting goals to Purpose &amp; Vision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8A3A9-A592-0C2A-4D97-FB100778FE9B}"/>
              </a:ext>
            </a:extLst>
          </p:cNvPr>
          <p:cNvSpPr/>
          <p:nvPr/>
        </p:nvSpPr>
        <p:spPr>
          <a:xfrm>
            <a:off x="1" y="6542314"/>
            <a:ext cx="12192000" cy="315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EC8B8-016E-8465-BED3-299611F5A6B4}"/>
              </a:ext>
            </a:extLst>
          </p:cNvPr>
          <p:cNvSpPr/>
          <p:nvPr/>
        </p:nvSpPr>
        <p:spPr>
          <a:xfrm>
            <a:off x="698499" y="2477258"/>
            <a:ext cx="10318749" cy="3733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endParaRPr lang="en-GB" sz="1200" b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 following for people you work with regularly.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Person: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 each question out of 10 – what’s your overall score, why does this matter?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we working on together that will achieve the vision and purpose, where do our goals align?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skills, knowledge, experience and expertise of theirs do I value and need to make use of the most for us to be successful?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of my skills, knowledge, experience and expertise and strengths do we need to lean into for us to be successful?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anything getting in the way of us working really well together at the moment to combine our strengths and if so, what’s my plan for removing the barrier?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my overall score for the quality of connectedness that is going to help achieve mine and the team goals 1 not great, 10 could not be better!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i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1DED8D-813F-655F-B79F-4C317373EE2A}"/>
              </a:ext>
            </a:extLst>
          </p:cNvPr>
          <p:cNvSpPr/>
          <p:nvPr/>
        </p:nvSpPr>
        <p:spPr>
          <a:xfrm>
            <a:off x="698500" y="1352550"/>
            <a:ext cx="10318750" cy="1009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and sharing your goals can be valuable in many ways – holding each other to account, supporting achievement of the same/similar goal, interconnected goals.</a:t>
            </a:r>
          </a:p>
        </p:txBody>
      </p:sp>
    </p:spTree>
    <p:extLst>
      <p:ext uri="{BB962C8B-B14F-4D97-AF65-F5344CB8AC3E}">
        <p14:creationId xmlns:p14="http://schemas.microsoft.com/office/powerpoint/2010/main" val="27429168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F5524-8D9A-8131-1B63-43EF81AC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16F2E2-827E-1D1F-BFEE-E494FB38C27C}"/>
              </a:ext>
            </a:extLst>
          </p:cNvPr>
          <p:cNvSpPr txBox="1">
            <a:spLocks/>
          </p:cNvSpPr>
          <p:nvPr/>
        </p:nvSpPr>
        <p:spPr>
          <a:xfrm>
            <a:off x="4292295" y="4918039"/>
            <a:ext cx="3774832" cy="8845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j-ea"/>
              <a:cs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886620-9C60-30D8-70F9-9AEAD0A6B199}"/>
              </a:ext>
            </a:extLst>
          </p:cNvPr>
          <p:cNvSpPr txBox="1">
            <a:spLocks/>
          </p:cNvSpPr>
          <p:nvPr/>
        </p:nvSpPr>
        <p:spPr bwMode="auto">
          <a:xfrm>
            <a:off x="698500" y="94492"/>
            <a:ext cx="109590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D29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Practices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>
                <a:solidFill>
                  <a:srgbClr val="5D2979"/>
                </a:solidFill>
              </a:rPr>
              <a:t>Goals and High Performance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883286-3C4A-DB2C-1B76-6AE1FD0E2238}"/>
              </a:ext>
            </a:extLst>
          </p:cNvPr>
          <p:cNvSpPr/>
          <p:nvPr/>
        </p:nvSpPr>
        <p:spPr>
          <a:xfrm>
            <a:off x="1" y="6542314"/>
            <a:ext cx="12192000" cy="315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EFF2D1-5836-B50D-8404-8538B257EBF1}"/>
              </a:ext>
            </a:extLst>
          </p:cNvPr>
          <p:cNvSpPr/>
          <p:nvPr/>
        </p:nvSpPr>
        <p:spPr>
          <a:xfrm>
            <a:off x="698499" y="2447925"/>
            <a:ext cx="5026025" cy="3762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endParaRPr lang="en-GB" sz="1200" b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team start to work through the steps below to implement goals that are link to the organisational strategy and drive performance.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you going to implement this way of goal setting</a:t>
            </a:r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clear and specific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them with the Organisations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the team, share your goals, hold each other to account.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accountability, why the goal exists.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the environment look/feel like – is it helping me to achieve my goals?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people continuously checking in on goals.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open to adjusting, flex the goals with the shifting environment.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i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DDA80-76CD-9F1F-DDDC-F17651356D68}"/>
              </a:ext>
            </a:extLst>
          </p:cNvPr>
          <p:cNvSpPr/>
          <p:nvPr/>
        </p:nvSpPr>
        <p:spPr>
          <a:xfrm>
            <a:off x="6095999" y="2447925"/>
            <a:ext cx="5026025" cy="37623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where it matters.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goals so they stay relevant.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Prioritise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which ones work best for achieving the bigger picture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4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F02C40-F1CE-7C51-5D02-0BB8F7C4860B}"/>
              </a:ext>
            </a:extLst>
          </p:cNvPr>
          <p:cNvSpPr/>
          <p:nvPr/>
        </p:nvSpPr>
        <p:spPr>
          <a:xfrm>
            <a:off x="698500" y="1352550"/>
            <a:ext cx="10423524" cy="763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approach High Performers take to goal setting, in Business, Sports, Education...everywhere!</a:t>
            </a:r>
          </a:p>
        </p:txBody>
      </p:sp>
      <p:pic>
        <p:nvPicPr>
          <p:cNvPr id="8" name="Graphic 7" descr="Aspiration outline">
            <a:extLst>
              <a:ext uri="{FF2B5EF4-FFF2-40B4-BE49-F238E27FC236}">
                <a16:creationId xmlns:a16="http://schemas.microsoft.com/office/drawing/2014/main" id="{7C23A438-F454-D412-71B8-232CCD299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7624" y="52066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39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1300D-7654-28BC-A0DB-BF897044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7D91AE-DCFD-829F-1A23-D5AD41E93373}"/>
              </a:ext>
            </a:extLst>
          </p:cNvPr>
          <p:cNvSpPr txBox="1">
            <a:spLocks/>
          </p:cNvSpPr>
          <p:nvPr/>
        </p:nvSpPr>
        <p:spPr>
          <a:xfrm>
            <a:off x="4292295" y="4918039"/>
            <a:ext cx="3774832" cy="8845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j-ea"/>
              <a:cs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DE0D51-AE99-FBA2-F41D-9D86880509B4}"/>
              </a:ext>
            </a:extLst>
          </p:cNvPr>
          <p:cNvSpPr txBox="1">
            <a:spLocks/>
          </p:cNvSpPr>
          <p:nvPr/>
        </p:nvSpPr>
        <p:spPr bwMode="auto">
          <a:xfrm>
            <a:off x="698500" y="94492"/>
            <a:ext cx="109590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D29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Use</a:t>
            </a:r>
          </a:p>
          <a:p>
            <a:pPr>
              <a:defRPr/>
            </a:pPr>
            <a:r>
              <a:rPr lang="en-GB" sz="2400" b="0" i="1">
                <a:solidFill>
                  <a:srgbClr val="5D2979"/>
                </a:solidFill>
              </a:rPr>
              <a:t>Delivering our goals - Through Connections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55AAC-91AF-6F10-0B97-960371CF9FE5}"/>
              </a:ext>
            </a:extLst>
          </p:cNvPr>
          <p:cNvSpPr/>
          <p:nvPr/>
        </p:nvSpPr>
        <p:spPr>
          <a:xfrm>
            <a:off x="1" y="6542314"/>
            <a:ext cx="12192000" cy="315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21A99-7643-0627-EE80-367CDA0E60EB}"/>
              </a:ext>
            </a:extLst>
          </p:cNvPr>
          <p:cNvSpPr/>
          <p:nvPr/>
        </p:nvSpPr>
        <p:spPr>
          <a:xfrm>
            <a:off x="698500" y="2447925"/>
            <a:ext cx="4921250" cy="3762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endParaRPr lang="en-GB" sz="1200" b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team start to answer the 4 questions below: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shared purpose that everyone in the organisation is working towards?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your role in helping the organisation achieve this big picture goal?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are the most important people for you to connect with so that you can play your part in helping the organisation achieve its purpose?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your individual and team goals connecting to the organisations purpose and goals, how do you know?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i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2F2E9-5D89-6A5C-5A36-659028BF9B05}"/>
              </a:ext>
            </a:extLst>
          </p:cNvPr>
          <p:cNvSpPr/>
          <p:nvPr/>
        </p:nvSpPr>
        <p:spPr>
          <a:xfrm>
            <a:off x="6096000" y="2447925"/>
            <a:ext cx="4921250" cy="3762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0" lvl="0" fontAlgn="auto">
              <a:lnSpc>
                <a:spcPct val="107000"/>
              </a:lnSpc>
              <a:spcAft>
                <a:spcPts val="800"/>
              </a:spcAft>
              <a:buClrTx/>
              <a:buSzTx/>
              <a:tabLst>
                <a:tab pos="247650" algn="l"/>
              </a:tabLst>
              <a:defRPr/>
            </a:pPr>
            <a:r>
              <a:rPr lang="en-GB" b="1" kern="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Reflection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47650" algn="l"/>
              </a:tabLst>
              <a:defRPr/>
            </a:pPr>
            <a:r>
              <a:rPr lang="en-GB" sz="1400" kern="1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your thoughts, observations and then reflect on your discussion using the questions below to consider:</a:t>
            </a:r>
            <a:endParaRPr lang="en-GB" sz="1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fontAlgn="auto">
              <a:lnSpc>
                <a:spcPct val="107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247650" algn="l"/>
              </a:tabLst>
              <a:defRPr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where your opportunities/challenges are</a:t>
            </a:r>
          </a:p>
          <a:p>
            <a:pPr marL="342900" marR="0" lvl="0" indent="-342900" fontAlgn="auto">
              <a:lnSpc>
                <a:spcPct val="107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247650" algn="l"/>
              </a:tabLst>
              <a:defRPr/>
            </a:pPr>
            <a:r>
              <a:rPr lang="en-US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how you will </a:t>
            </a:r>
            <a:r>
              <a:rPr lang="en-US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prioritise</a:t>
            </a:r>
            <a:r>
              <a:rPr lang="en-US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goals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47650" algn="l"/>
              </a:tabLst>
              <a:defRPr/>
            </a:pPr>
            <a:r>
              <a:rPr lang="en-US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cascade goals to your teams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47650" algn="l"/>
              </a:tabLst>
              <a:defRPr/>
            </a:pPr>
            <a:r>
              <a:rPr lang="en-US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check in/have regular conversations about goals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942B88-FF14-EB81-F0BC-3A01E459EC56}"/>
              </a:ext>
            </a:extLst>
          </p:cNvPr>
          <p:cNvSpPr/>
          <p:nvPr/>
        </p:nvSpPr>
        <p:spPr>
          <a:xfrm>
            <a:off x="698500" y="1352550"/>
            <a:ext cx="10318750" cy="763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Aligning individual and team strengths with organisational goals to achieve performance and outcomes.</a:t>
            </a:r>
          </a:p>
        </p:txBody>
      </p:sp>
      <p:pic>
        <p:nvPicPr>
          <p:cNvPr id="6" name="Graphic 5" descr="Group outline">
            <a:extLst>
              <a:ext uri="{FF2B5EF4-FFF2-40B4-BE49-F238E27FC236}">
                <a16:creationId xmlns:a16="http://schemas.microsoft.com/office/drawing/2014/main" id="{15F85985-DAE0-725D-D62A-62B3C1F91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8541" y="53108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8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25A05-CE4A-EFBF-1819-1F161F5B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4DE4F29-28BA-605E-6FA4-D05837F992F9}"/>
              </a:ext>
            </a:extLst>
          </p:cNvPr>
          <p:cNvSpPr txBox="1">
            <a:spLocks/>
          </p:cNvSpPr>
          <p:nvPr/>
        </p:nvSpPr>
        <p:spPr>
          <a:xfrm>
            <a:off x="4292295" y="4918039"/>
            <a:ext cx="3774832" cy="88453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Open Sans"/>
              <a:ea typeface="+mj-ea"/>
              <a:cs typeface="Open San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AEE8E5-D5DA-866E-1283-6EB659CC6CB1}"/>
              </a:ext>
            </a:extLst>
          </p:cNvPr>
          <p:cNvSpPr txBox="1">
            <a:spLocks/>
          </p:cNvSpPr>
          <p:nvPr/>
        </p:nvSpPr>
        <p:spPr bwMode="auto">
          <a:xfrm>
            <a:off x="698500" y="94492"/>
            <a:ext cx="109590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D297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>
                <a:solidFill>
                  <a:srgbClr val="5D2979"/>
                </a:solidFill>
              </a:rPr>
              <a:t>Reviewing your goals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656B1-9784-D744-267E-949C63B5CBAF}"/>
              </a:ext>
            </a:extLst>
          </p:cNvPr>
          <p:cNvSpPr/>
          <p:nvPr/>
        </p:nvSpPr>
        <p:spPr>
          <a:xfrm>
            <a:off x="1" y="6542314"/>
            <a:ext cx="12192000" cy="315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42C93-65EA-F28A-EF33-DD8CC9A4BEEF}"/>
              </a:ext>
            </a:extLst>
          </p:cNvPr>
          <p:cNvSpPr/>
          <p:nvPr/>
        </p:nvSpPr>
        <p:spPr>
          <a:xfrm>
            <a:off x="698498" y="2447925"/>
            <a:ext cx="10423523" cy="3781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kern="1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</a:t>
            </a:r>
            <a:endParaRPr lang="en-GB" sz="1200" b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as part of your ongoing check ins to review goal progress – what are you learning?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 What is your goal is currently?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Purpose/relevance: How does/did this goal align with vision and purpose?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Progress:  What’s your progress - Is the goal achieved, how did you do? How did you use your strengths or the strengths of others around you to achieve or progress your goal?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Challenges/Opportunities: Was there any obstacles, blockers, unseen challenges, what were they?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opportunities?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r>
              <a:rPr lang="en-GB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Successful</a:t>
            </a: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What worked for you? </a:t>
            </a:r>
            <a:r>
              <a:rPr lang="en-GB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Improvement: </a:t>
            </a: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could have been better?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Improvements: Are there any changes to the goal you need to make, adjustments or pivots.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Steps: What’s next?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i="1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B24DD-578A-7983-D6EA-D934836873A5}"/>
              </a:ext>
            </a:extLst>
          </p:cNvPr>
          <p:cNvSpPr/>
          <p:nvPr/>
        </p:nvSpPr>
        <p:spPr>
          <a:xfrm>
            <a:off x="698500" y="1352549"/>
            <a:ext cx="10423524" cy="884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to make sure your goals remain relevant, in line with vision and purpose, encouraging growth and learning, strengths focused approach – through ongoing conversations with you leader, team and people connected to your goal</a:t>
            </a:r>
          </a:p>
        </p:txBody>
      </p:sp>
      <p:pic>
        <p:nvPicPr>
          <p:cNvPr id="10" name="Graphic 9" descr="Customer review outline">
            <a:extLst>
              <a:ext uri="{FF2B5EF4-FFF2-40B4-BE49-F238E27FC236}">
                <a16:creationId xmlns:a16="http://schemas.microsoft.com/office/drawing/2014/main" id="{B26360D8-3070-1898-46D2-AE23EB639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3625" y="25500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90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DEO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C1D79AD4A3944B9C6EAD12C9F243B" ma:contentTypeVersion="14" ma:contentTypeDescription="Create a new document." ma:contentTypeScope="" ma:versionID="5e81f0403b81f79d5a2e1c9f384bf96e">
  <xsd:schema xmlns:xsd="http://www.w3.org/2001/XMLSchema" xmlns:xs="http://www.w3.org/2001/XMLSchema" xmlns:p="http://schemas.microsoft.com/office/2006/metadata/properties" xmlns:ns2="9a06f09c-b701-4f2b-8ff0-dbd51f02eea8" xmlns:ns3="5a79e671-1084-403b-a517-d65cfce48a55" targetNamespace="http://schemas.microsoft.com/office/2006/metadata/properties" ma:root="true" ma:fieldsID="6eded5d7a4abf3164a8be1998b17f7cf" ns2:_="" ns3:_="">
    <xsd:import namespace="9a06f09c-b701-4f2b-8ff0-dbd51f02eea8"/>
    <xsd:import namespace="5a79e671-1084-403b-a517-d65cfce48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f09c-b701-4f2b-8ff0-dbd51f02e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wner" ma:index="20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9e671-1084-403b-a517-d65cfce48a5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25de0c1-1db4-4d76-ad2e-4a0fe203d2ed}" ma:internalName="TaxCatchAll" ma:showField="CatchAllData" ma:web="5a79e671-1084-403b-a517-d65cfce48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a06f09c-b701-4f2b-8ff0-dbd51f02eea8">
      <UserInfo>
        <DisplayName/>
        <AccountId xsi:nil="true"/>
        <AccountType/>
      </UserInfo>
    </Owner>
    <lcf76f155ced4ddcb4097134ff3c332f xmlns="9a06f09c-b701-4f2b-8ff0-dbd51f02eea8">
      <Terms xmlns="http://schemas.microsoft.com/office/infopath/2007/PartnerControls"/>
    </lcf76f155ced4ddcb4097134ff3c332f>
    <TaxCatchAll xmlns="5a79e671-1084-403b-a517-d65cfce48a55" xsi:nil="true"/>
  </documentManagement>
</p:properties>
</file>

<file path=customXml/itemProps1.xml><?xml version="1.0" encoding="utf-8"?>
<ds:datastoreItem xmlns:ds="http://schemas.openxmlformats.org/officeDocument/2006/customXml" ds:itemID="{6A4D14E6-194B-4ED4-9AD0-7D294EC6CBEA}">
  <ds:schemaRefs>
    <ds:schemaRef ds:uri="5a79e671-1084-403b-a517-d65cfce48a55"/>
    <ds:schemaRef ds:uri="9a06f09c-b701-4f2b-8ff0-dbd51f02ee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528312-FA1E-4758-9504-CA5BB3BCD8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22DA66-9901-4E10-A303-21549B5A212F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a79e671-1084-403b-a517-d65cfce48a55"/>
    <ds:schemaRef ds:uri="9a06f09c-b701-4f2b-8ff0-dbd51f02ee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Open Sans</vt:lpstr>
      <vt:lpstr>1_Office Theme</vt:lpstr>
      <vt:lpstr>VIDEO</vt:lpstr>
      <vt:lpstr>Goals Toolkit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Rolph</dc:creator>
  <cp:lastModifiedBy>Linda Simmonds</cp:lastModifiedBy>
  <cp:revision>17</cp:revision>
  <dcterms:created xsi:type="dcterms:W3CDTF">2025-05-01T11:21:03Z</dcterms:created>
  <dcterms:modified xsi:type="dcterms:W3CDTF">2026-04-10T12:10:05Z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0x0101000C6C1D79AD4A3944B9C6EAD12C9F243B</vt:lpwstr>
  </property>
  <property fmtid="{D5CDD505-2E9C-101B-9397-08002B2CF9AE}" pid="3" name="MediaServiceImageTags">
    <vt:lpwstr/>
  </property>
</Properties>
</file>