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2192000" cy="68580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GB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GB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GB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https://www.counsellingservice.manchester.ac.uk/workshops/" TargetMode="External"/><Relationship Id="rId7" Type="http://schemas.openxmlformats.org/officeDocument/2006/relationships/hyperlink" Target="http://www.studentsupport.manchester.ac.uk/" TargetMode="External"/><Relationship Id="rId2" Type="http://schemas.openxmlformats.org/officeDocument/2006/relationships/hyperlink" Target="http://www.studentsupport.manchester.ac.uk/taking-care/wellbeing/looking-after-yourself/stress/" TargetMode="External"/><Relationship Id="rId1" Type="http://schemas.openxmlformats.org/officeDocument/2006/relationships/slideLayout" Target="../slideLayouts/slideLayout25.xml"/><Relationship Id="rId6" Type="http://schemas.openxmlformats.org/officeDocument/2006/relationships/hyperlink" Target="https://www.theguardian.com/education/2020/mar/26/how-to-study-at-home-during-coronavirus-by-online-students-and-tutors?CMP=share_btn_link" TargetMode="External"/><Relationship Id="rId5" Type="http://schemas.openxmlformats.org/officeDocument/2006/relationships/hyperlink" Target="https://www.youtube.com/watch?v=Kgc6npsH5gM&amp;t=1s" TargetMode="External"/><Relationship Id="rId4" Type="http://schemas.openxmlformats.org/officeDocument/2006/relationships/hyperlink" Target="https://www.counsellingservice.manchester.ac.uk/procrastination/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yogawithadriene.com/" TargetMode="External"/><Relationship Id="rId3" Type="http://schemas.openxmlformats.org/officeDocument/2006/relationships/hyperlink" Target="http://www.coursera.org/" TargetMode="External"/><Relationship Id="rId7" Type="http://schemas.openxmlformats.org/officeDocument/2006/relationships/hyperlink" Target="https://self-compassion.org/" TargetMode="External"/><Relationship Id="rId2" Type="http://schemas.openxmlformats.org/officeDocument/2006/relationships/hyperlink" Target="https://www.staffnet.manchester.ac.uk/coronavirus/news/display/?id=24152" TargetMode="External"/><Relationship Id="rId1" Type="http://schemas.openxmlformats.org/officeDocument/2006/relationships/slideLayout" Target="../slideLayouts/slideLayout25.xml"/><Relationship Id="rId6" Type="http://schemas.openxmlformats.org/officeDocument/2006/relationships/hyperlink" Target="https://www.counsellingservice.manchester.ac.uk/buildyourmentalhealthexpertise/" TargetMode="External"/><Relationship Id="rId5" Type="http://schemas.openxmlformats.org/officeDocument/2006/relationships/hyperlink" Target="http://www.freemindfulness.org/home" TargetMode="External"/><Relationship Id="rId4" Type="http://schemas.openxmlformats.org/officeDocument/2006/relationships/hyperlink" Target="http://www.udemy.com/" TargetMode="External"/><Relationship Id="rId9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ider.com/stream-broadway-musicals-plays-for-free-online-limited-time-coronavirus-2020-3" TargetMode="External"/><Relationship Id="rId2" Type="http://schemas.openxmlformats.org/officeDocument/2006/relationships/hyperlink" Target="https://www.demotivateur.fr/article/visiter-des-musees-sans-bouger-de-son-canape-le-plan-parfait-pendant-la-quarantaine-19057" TargetMode="Externa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1.png"/><Relationship Id="rId5" Type="http://schemas.openxmlformats.org/officeDocument/2006/relationships/hyperlink" Target="https://www.timeout.com/theatre/best-streaming-theatre-shows-how-to-watch-online" TargetMode="External"/><Relationship Id="rId4" Type="http://schemas.openxmlformats.org/officeDocument/2006/relationships/hyperlink" Target="https://www.nationaltheatre.org.uk/nt-at-hom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funding@manchester.ac.uk" TargetMode="External"/><Relationship Id="rId7" Type="http://schemas.openxmlformats.org/officeDocument/2006/relationships/image" Target="../media/image1.png"/><Relationship Id="rId2" Type="http://schemas.openxmlformats.org/officeDocument/2006/relationships/hyperlink" Target="https://manchestercentral.foodbank.org.uk/get-help/" TargetMode="External"/><Relationship Id="rId1" Type="http://schemas.openxmlformats.org/officeDocument/2006/relationships/slideLayout" Target="../slideLayouts/slideLayout25.xml"/><Relationship Id="rId6" Type="http://schemas.openxmlformats.org/officeDocument/2006/relationships/hyperlink" Target="http://www.studentsupport.manchester.ac.uk/taking-care/wellbeing/behealthy/sleep/" TargetMode="External"/><Relationship Id="rId5" Type="http://schemas.openxmlformats.org/officeDocument/2006/relationships/hyperlink" Target="https://www.nhs.uk/oneyou/every-mind-matters/sleep/" TargetMode="External"/><Relationship Id="rId4" Type="http://schemas.openxmlformats.org/officeDocument/2006/relationships/hyperlink" Target="https://studentnews.manchester.ac.uk/2020/05/12/coronavirus-frequently-asked-questions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ecure.manchester.gov.uk/info/200036/domestic_violence/550/get_help_and_advice_about_domestic_abuse" TargetMode="External"/><Relationship Id="rId7" Type="http://schemas.openxmlformats.org/officeDocument/2006/relationships/image" Target="../media/image1.png"/><Relationship Id="rId2" Type="http://schemas.openxmlformats.org/officeDocument/2006/relationships/hyperlink" Target="http://www.endthefear.co.uk/" TargetMode="External"/><Relationship Id="rId1" Type="http://schemas.openxmlformats.org/officeDocument/2006/relationships/slideLayout" Target="../slideLayouts/slideLayout25.xml"/><Relationship Id="rId6" Type="http://schemas.openxmlformats.org/officeDocument/2006/relationships/hyperlink" Target="https://www.nhs.uk/live-well/alcohol-support/" TargetMode="External"/><Relationship Id="rId5" Type="http://schemas.openxmlformats.org/officeDocument/2006/relationships/hyperlink" Target="https://www.changegrowlive.org/drug-alcohol-service-manchester" TargetMode="External"/><Relationship Id="rId4" Type="http://schemas.openxmlformats.org/officeDocument/2006/relationships/hyperlink" Target="https://www.manchestersafeguardingpartnership.co.uk/resource/domestic-violence-abuse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ocuments.manchester.ac.uk/display.aspx?DocID=48672" TargetMode="External"/><Relationship Id="rId2" Type="http://schemas.openxmlformats.org/officeDocument/2006/relationships/hyperlink" Target="https://www.youtube.com/watch?v=BmvNCdpHUYM" TargetMode="Externa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1.png"/><Relationship Id="rId4" Type="http://schemas.openxmlformats.org/officeDocument/2006/relationships/hyperlink" Target="https://online.flippingbook.com/view/655999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ocuments.manchester.ac.uk/display.aspx?DocID=48889" TargetMode="External"/><Relationship Id="rId2" Type="http://schemas.openxmlformats.org/officeDocument/2006/relationships/hyperlink" Target="https://youngminds.org.uk/blog/young-peoples-self-care-tips-for-self-isolation/" TargetMode="Externa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1.png"/><Relationship Id="rId5" Type="http://schemas.openxmlformats.org/officeDocument/2006/relationships/hyperlink" Target="http://documents.manchester.ac.uk/display.aspx?DocID=48962" TargetMode="External"/><Relationship Id="rId4" Type="http://schemas.openxmlformats.org/officeDocument/2006/relationships/hyperlink" Target="http://documents.manchester.ac.uk/display.aspx?DocID=48919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ocuments.manchester.ac.uk/display.aspx?DocID=48889" TargetMode="External"/><Relationship Id="rId7" Type="http://schemas.openxmlformats.org/officeDocument/2006/relationships/image" Target="../media/image1.png"/><Relationship Id="rId2" Type="http://schemas.openxmlformats.org/officeDocument/2006/relationships/hyperlink" Target="http://www.manchester.ac.uk/volunteers" TargetMode="External"/><Relationship Id="rId1" Type="http://schemas.openxmlformats.org/officeDocument/2006/relationships/slideLayout" Target="../slideLayouts/slideLayout25.xml"/><Relationship Id="rId6" Type="http://schemas.openxmlformats.org/officeDocument/2006/relationships/hyperlink" Target="https://www.coronaunity.org/" TargetMode="External"/><Relationship Id="rId5" Type="http://schemas.openxmlformats.org/officeDocument/2006/relationships/hyperlink" Target="https://www.staffnet.manchester.ac.uk/equality-and-diversity/staff-network/stress-at-work-group/" TargetMode="External"/><Relationship Id="rId4" Type="http://schemas.openxmlformats.org/officeDocument/2006/relationships/hyperlink" Target="https://www.facebook.com/groups/239931043712630/?ref=pages_groups_card&amp;source_id=244172248958022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unsellingservice.manchester.ac.uk/buildyourmentalhealthexpertise/" TargetMode="External"/><Relationship Id="rId7" Type="http://schemas.openxmlformats.org/officeDocument/2006/relationships/image" Target="../media/image1.png"/><Relationship Id="rId2" Type="http://schemas.openxmlformats.org/officeDocument/2006/relationships/hyperlink" Target="https://www.actionforhappiness.org/news/how-to-keep-mentally-healthy-during-uncertain-times" TargetMode="External"/><Relationship Id="rId1" Type="http://schemas.openxmlformats.org/officeDocument/2006/relationships/slideLayout" Target="../slideLayouts/slideLayout25.xml"/><Relationship Id="rId6" Type="http://schemas.openxmlformats.org/officeDocument/2006/relationships/hyperlink" Target="https://1stcontact.net/" TargetMode="External"/><Relationship Id="rId5" Type="http://schemas.openxmlformats.org/officeDocument/2006/relationships/hyperlink" Target="https://www.compassionatewellbeing.com/compassion-safe-relating-and-world-change.html" TargetMode="External"/><Relationship Id="rId4" Type="http://schemas.openxmlformats.org/officeDocument/2006/relationships/hyperlink" Target="https://www.bscah.com/covid-19-resourc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1523880" y="1122480"/>
            <a:ext cx="9142920" cy="2386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90000"/>
              </a:lnSpc>
            </a:pPr>
            <a:r>
              <a:rPr lang="en-GB" sz="6000" b="0" strike="noStrike" spc="-1">
                <a:solidFill>
                  <a:srgbClr val="000000"/>
                </a:solidFill>
                <a:latin typeface="Calibri Light"/>
                <a:ea typeface="DejaVu Sans"/>
              </a:rPr>
              <a:t>Coping with the Covid19 Challenge</a:t>
            </a:r>
            <a:endParaRPr lang="en-GB" sz="6000" b="0" strike="noStrike" spc="-1">
              <a:latin typeface="Arial"/>
            </a:endParaRPr>
          </a:p>
        </p:txBody>
      </p:sp>
      <p:sp>
        <p:nvSpPr>
          <p:cNvPr id="115" name="CustomShape 2"/>
          <p:cNvSpPr/>
          <p:nvPr/>
        </p:nvSpPr>
        <p:spPr>
          <a:xfrm>
            <a:off x="1523880" y="3602160"/>
            <a:ext cx="9142920" cy="165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GB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How to survive, even thrive</a:t>
            </a:r>
            <a:endParaRPr lang="en-GB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CustomShape 1"/>
          <p:cNvSpPr/>
          <p:nvPr/>
        </p:nvSpPr>
        <p:spPr>
          <a:xfrm>
            <a:off x="360000" y="457200"/>
            <a:ext cx="3455640" cy="83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r>
              <a:rPr lang="en-GB" sz="32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Psychological Needs</a:t>
            </a:r>
            <a:endParaRPr lang="en-GB" sz="3200" b="0" strike="noStrike" spc="-1">
              <a:latin typeface="Arial"/>
            </a:endParaRPr>
          </a:p>
        </p:txBody>
      </p:sp>
      <p:sp>
        <p:nvSpPr>
          <p:cNvPr id="153" name="CustomShape 2"/>
          <p:cNvSpPr/>
          <p:nvPr/>
        </p:nvSpPr>
        <p:spPr>
          <a:xfrm>
            <a:off x="5183280" y="987480"/>
            <a:ext cx="6171120" cy="487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4" name="CustomShape 3"/>
          <p:cNvSpPr/>
          <p:nvPr/>
        </p:nvSpPr>
        <p:spPr>
          <a:xfrm>
            <a:off x="3816000" y="653040"/>
            <a:ext cx="7254360" cy="64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Esteem Needs: Prestige and feeling of accomplishment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</p:txBody>
      </p:sp>
      <p:sp>
        <p:nvSpPr>
          <p:cNvPr id="155" name="CustomShape 4"/>
          <p:cNvSpPr/>
          <p:nvPr/>
        </p:nvSpPr>
        <p:spPr>
          <a:xfrm>
            <a:off x="3816000" y="1296000"/>
            <a:ext cx="7538400" cy="456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Top tips for managing stressful feelings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2"/>
              </a:rPr>
              <a:t>http://www.studentsupport.manchester.ac.uk/taking-care/wellbeing/looking-after-yourself/stress/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For workshops on managing anxiety, low mood, developing resilience, mindfulness and more: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3"/>
              </a:rPr>
              <a:t>https://www.counsellingservice.manchester.ac.uk/workshops/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Procrastination: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4"/>
              </a:rPr>
              <a:t>https://www.counsellingservice.manchester.ac.uk/procrastination/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Tips on staying focussed in difficult times: 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5"/>
              </a:rPr>
              <a:t>https://www.youtube.com/watch?v=Kgc6npsH5gM&amp;t=1s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How to study at home during coronavirus – by online students and tutors : 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  <a:hlinkClick r:id="rId6"/>
              </a:rPr>
              <a:t>https://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  <a:hlinkClick r:id="rId6"/>
              </a:rPr>
              <a:t>www.theguardian.com/education/2020/mar/26/how-to-study-at-home-during-coronavirus-by-online-students-and-tutors?CMP=share_btn_link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Taking care of yourself personally &amp; academically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7"/>
              </a:rPr>
              <a:t>http://www.studentsupport.manchester.ac.uk/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</p:txBody>
      </p:sp>
      <p:pic>
        <p:nvPicPr>
          <p:cNvPr id="156" name="Picture 1"/>
          <p:cNvPicPr/>
          <p:nvPr/>
        </p:nvPicPr>
        <p:blipFill>
          <a:blip r:embed="rId8"/>
          <a:stretch/>
        </p:blipFill>
        <p:spPr>
          <a:xfrm>
            <a:off x="363960" y="1152000"/>
            <a:ext cx="3051360" cy="2231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ustomShape 1"/>
          <p:cNvSpPr/>
          <p:nvPr/>
        </p:nvSpPr>
        <p:spPr>
          <a:xfrm>
            <a:off x="388440" y="457200"/>
            <a:ext cx="3931200" cy="69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90000"/>
              </a:lnSpc>
            </a:pPr>
            <a:r>
              <a:rPr lang="en-GB" sz="32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Self Fullfillment Needs</a:t>
            </a:r>
            <a:endParaRPr lang="en-GB" sz="3200" b="0" strike="noStrike" spc="-1">
              <a:latin typeface="Arial"/>
            </a:endParaRPr>
          </a:p>
        </p:txBody>
      </p:sp>
      <p:sp>
        <p:nvSpPr>
          <p:cNvPr id="158" name="CustomShape 2"/>
          <p:cNvSpPr/>
          <p:nvPr/>
        </p:nvSpPr>
        <p:spPr>
          <a:xfrm>
            <a:off x="4412520" y="1247040"/>
            <a:ext cx="6171120" cy="487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9" name="CustomShape 3"/>
          <p:cNvSpPr/>
          <p:nvPr/>
        </p:nvSpPr>
        <p:spPr>
          <a:xfrm>
            <a:off x="4248000" y="792000"/>
            <a:ext cx="6582960" cy="43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Self-Actualisation: achieving one’s full potential, including creative activities</a:t>
            </a:r>
            <a:endParaRPr lang="en-GB" sz="1600" b="0" strike="noStrike" spc="-1">
              <a:latin typeface="Arial"/>
            </a:endParaRPr>
          </a:p>
        </p:txBody>
      </p:sp>
      <p:sp>
        <p:nvSpPr>
          <p:cNvPr id="160" name="CustomShape 4"/>
          <p:cNvSpPr/>
          <p:nvPr/>
        </p:nvSpPr>
        <p:spPr>
          <a:xfrm>
            <a:off x="4752000" y="1440000"/>
            <a:ext cx="5111640" cy="424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>
                <a:solidFill>
                  <a:srgbClr val="000000"/>
                </a:solidFill>
                <a:latin typeface="Calibri"/>
                <a:ea typeface="DejaVu Sans"/>
              </a:rPr>
              <a:t>The pinnacle  covers a wide &amp; varied territory...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>
                <a:solidFill>
                  <a:srgbClr val="000000"/>
                </a:solidFill>
                <a:uFillTx/>
                <a:latin typeface="Calibri"/>
                <a:ea typeface="DejaVu Sans"/>
              </a:rPr>
              <a:t>Using your time to develop new skills: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>
                <a:solidFill>
                  <a:srgbClr val="000000"/>
                </a:solidFill>
                <a:latin typeface="Calibri"/>
                <a:ea typeface="DejaVu Sans"/>
              </a:rPr>
              <a:t>Staff Learning &amp; Development at home: </a:t>
            </a:r>
            <a:r>
              <a:rPr lang="en-GB" sz="1600" b="0" u="sng" strike="noStrike" spc="-1">
                <a:solidFill>
                  <a:srgbClr val="0563C1"/>
                </a:solidFill>
                <a:uFillTx/>
                <a:latin typeface="Calibri"/>
                <a:ea typeface="DejaVu Sans"/>
                <a:hlinkClick r:id="rId2"/>
              </a:rPr>
              <a:t>https://www.staffnet.manchester.ac.uk/coronavirus/news/display/?id=24152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>
                <a:solidFill>
                  <a:srgbClr val="000000"/>
                </a:solidFill>
                <a:latin typeface="Calibri"/>
                <a:ea typeface="DejaVu Sans"/>
              </a:rPr>
              <a:t>www.edx.org, </a:t>
            </a:r>
            <a:r>
              <a:rPr lang="en-GB" sz="1600" b="0" u="sng" strike="noStrike" spc="-1">
                <a:solidFill>
                  <a:srgbClr val="0563C1"/>
                </a:solidFill>
                <a:uFillTx/>
                <a:latin typeface="Calibri"/>
                <a:ea typeface="DejaVu Sans"/>
                <a:hlinkClick r:id="rId3"/>
              </a:rPr>
              <a:t>www.coursera.org</a:t>
            </a:r>
            <a:r>
              <a:rPr lang="en-GB" sz="1600" b="0" strike="noStrike" spc="-1">
                <a:solidFill>
                  <a:srgbClr val="000000"/>
                </a:solidFill>
                <a:latin typeface="Calibri"/>
                <a:ea typeface="DejaVu Sans"/>
              </a:rPr>
              <a:t>, &amp; </a:t>
            </a:r>
            <a:r>
              <a:rPr lang="en-GB" sz="1600" b="0" u="sng" strike="noStrike" spc="-1">
                <a:solidFill>
                  <a:srgbClr val="0563C1"/>
                </a:solidFill>
                <a:uFillTx/>
                <a:latin typeface="Calibri"/>
                <a:ea typeface="DejaVu Sans"/>
                <a:hlinkClick r:id="rId4"/>
              </a:rPr>
              <a:t>www.udemy.com</a:t>
            </a:r>
            <a:r>
              <a:rPr lang="en-GB" sz="1600" b="0" strike="noStrike" spc="-1">
                <a:solidFill>
                  <a:srgbClr val="000000"/>
                </a:solidFill>
                <a:latin typeface="Calibri"/>
                <a:ea typeface="DejaVu Sans"/>
              </a:rPr>
              <a:t>, 3 of the largest Massive Online Open Courses (MOOCs) offer classes which can be monitored for free.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>
                <a:solidFill>
                  <a:srgbClr val="000000"/>
                </a:solidFill>
                <a:uFillTx/>
                <a:latin typeface="Calibri"/>
                <a:ea typeface="DejaVu Sans"/>
              </a:rPr>
              <a:t>Turning your isolation into a retreat: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>
                <a:solidFill>
                  <a:srgbClr val="0563C1"/>
                </a:solidFill>
                <a:uFillTx/>
                <a:latin typeface="Calibri"/>
                <a:ea typeface="DejaVu Sans"/>
                <a:hlinkClick r:id="rId5"/>
              </a:rPr>
              <a:t>http://www.freemindfulness.org/home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>
                <a:solidFill>
                  <a:srgbClr val="000000"/>
                </a:solidFill>
                <a:latin typeface="Calibri"/>
                <a:ea typeface="DejaVu Sans"/>
              </a:rPr>
              <a:t>Relaxation &amp; mindfulness downloads at bottom of page: </a:t>
            </a:r>
            <a:r>
              <a:rPr lang="en-GB" sz="1600" b="0" u="sng" strike="noStrike" spc="-1">
                <a:solidFill>
                  <a:srgbClr val="0563C1"/>
                </a:solidFill>
                <a:uFillTx/>
                <a:latin typeface="Calibri"/>
                <a:ea typeface="DejaVu Sans"/>
                <a:hlinkClick r:id="rId6"/>
              </a:rPr>
              <a:t>https://www.counsellingservice.manchester.ac.uk/buildyourmentalhealthexpertise/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>
                <a:solidFill>
                  <a:srgbClr val="000000"/>
                </a:solidFill>
                <a:latin typeface="Calibri"/>
                <a:ea typeface="DejaVu Sans"/>
              </a:rPr>
              <a:t>Guided self compassion meditations: </a:t>
            </a:r>
            <a:r>
              <a:rPr lang="en-GB" sz="1600" b="0" u="sng" strike="noStrike" spc="-1">
                <a:solidFill>
                  <a:srgbClr val="0563C1"/>
                </a:solidFill>
                <a:uFillTx/>
                <a:latin typeface="Calibri"/>
                <a:ea typeface="DejaVu Sans"/>
                <a:hlinkClick r:id="rId7"/>
              </a:rPr>
              <a:t>https://self-compassion.org/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>
                <a:solidFill>
                  <a:srgbClr val="0563C1"/>
                </a:solidFill>
                <a:uFillTx/>
                <a:latin typeface="Calibri"/>
                <a:ea typeface="DejaVu Sans"/>
                <a:hlinkClick r:id="rId8"/>
              </a:rPr>
              <a:t>https://yogawithadriene.com/</a:t>
            </a:r>
            <a:r>
              <a:rPr lang="en-GB" sz="1600" b="0" strike="noStrike" spc="-1">
                <a:solidFill>
                  <a:srgbClr val="000000"/>
                </a:solidFill>
                <a:latin typeface="Calibri"/>
                <a:ea typeface="DejaVu Sans"/>
              </a:rPr>
              <a:t> (free yoga classes)</a:t>
            </a:r>
            <a:endParaRPr lang="en-GB" sz="1600" b="0" strike="noStrike" spc="-1">
              <a:latin typeface="Arial"/>
            </a:endParaRPr>
          </a:p>
        </p:txBody>
      </p:sp>
      <p:pic>
        <p:nvPicPr>
          <p:cNvPr id="161" name="Picture 1"/>
          <p:cNvPicPr/>
          <p:nvPr/>
        </p:nvPicPr>
        <p:blipFill>
          <a:blip r:embed="rId9"/>
          <a:stretch/>
        </p:blipFill>
        <p:spPr>
          <a:xfrm>
            <a:off x="364320" y="1152000"/>
            <a:ext cx="3051360" cy="2231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388440" y="457200"/>
            <a:ext cx="3931200" cy="69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90000"/>
              </a:lnSpc>
            </a:pPr>
            <a:r>
              <a:rPr lang="en-GB" sz="32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Self Fullfillment Needs</a:t>
            </a:r>
            <a:endParaRPr lang="en-GB" sz="3200" b="0" strike="noStrike" spc="-1"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4412520" y="1247040"/>
            <a:ext cx="6171120" cy="487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4" name="CustomShape 3"/>
          <p:cNvSpPr/>
          <p:nvPr/>
        </p:nvSpPr>
        <p:spPr>
          <a:xfrm>
            <a:off x="4248000" y="792000"/>
            <a:ext cx="6582960" cy="43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Self-Actualisation: achieving one’s full potential, including creative activities</a:t>
            </a:r>
            <a:endParaRPr lang="en-GB" sz="1600" b="0" strike="noStrike" spc="-1">
              <a:latin typeface="Arial"/>
            </a:endParaRPr>
          </a:p>
        </p:txBody>
      </p:sp>
      <p:sp>
        <p:nvSpPr>
          <p:cNvPr id="165" name="CustomShape 4"/>
          <p:cNvSpPr/>
          <p:nvPr/>
        </p:nvSpPr>
        <p:spPr>
          <a:xfrm>
            <a:off x="4248000" y="1440000"/>
            <a:ext cx="6767640" cy="467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The pinnacle  covers a wide &amp; varied territory...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Art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Free online virtual visits to 17 museums in Europe: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2"/>
              </a:rPr>
              <a:t>https://www.demotivateur.fr/article/visiter-des-musees-sans-bouger-de-son-canape-le-plan-parfait-pendant-la-quarantaine-19057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Theatre online free for a limited time: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3"/>
              </a:rPr>
              <a:t>https://www.insider.com/stream-broadway-musicals-plays-for-free-online-limited-time-coronavirus-2020-3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4"/>
              </a:rPr>
              <a:t>https://www.nationaltheatre.org.uk/nt-at-home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>
                <a:solidFill>
                  <a:srgbClr val="000000"/>
                </a:solidFill>
                <a:latin typeface="Calibri"/>
                <a:ea typeface="DejaVu Sans"/>
                <a:hlinkClick r:id="rId5"/>
              </a:rPr>
              <a:t>https://</a:t>
            </a:r>
            <a:r>
              <a:rPr lang="en-GB" sz="1600" b="0" strike="noStrike" spc="-1" smtClean="0">
                <a:solidFill>
                  <a:srgbClr val="000000"/>
                </a:solidFill>
                <a:latin typeface="Calibri"/>
                <a:ea typeface="DejaVu Sans"/>
                <a:hlinkClick r:id="rId5"/>
              </a:rPr>
              <a:t>www.timeout.com/theatre/best-streaming-theatre-shows-how-to-watch-online</a:t>
            </a:r>
            <a:r>
              <a:rPr lang="en-GB" sz="1600" b="0" strike="noStrike" spc="-1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en-GB" sz="1600" b="0" strike="noStrike" spc="-1">
              <a:latin typeface="Arial"/>
            </a:endParaRPr>
          </a:p>
        </p:txBody>
      </p:sp>
      <p:pic>
        <p:nvPicPr>
          <p:cNvPr id="166" name="Picture 1"/>
          <p:cNvPicPr/>
          <p:nvPr/>
        </p:nvPicPr>
        <p:blipFill>
          <a:blip r:embed="rId6"/>
          <a:stretch/>
        </p:blipFill>
        <p:spPr>
          <a:xfrm>
            <a:off x="364320" y="1152000"/>
            <a:ext cx="3051360" cy="2231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Picture 1"/>
          <p:cNvPicPr/>
          <p:nvPr/>
        </p:nvPicPr>
        <p:blipFill>
          <a:blip r:embed="rId2"/>
          <a:stretch/>
        </p:blipFill>
        <p:spPr>
          <a:xfrm>
            <a:off x="2580480" y="751680"/>
            <a:ext cx="7364160" cy="53852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839880" y="457200"/>
            <a:ext cx="3931200" cy="1599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r>
              <a:rPr lang="en-GB" sz="32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Basic needs</a:t>
            </a:r>
            <a:endParaRPr lang="en-GB" sz="3200" b="0" strike="noStrike" spc="-1">
              <a:latin typeface="Arial"/>
            </a:endParaRPr>
          </a:p>
        </p:txBody>
      </p:sp>
      <p:sp>
        <p:nvSpPr>
          <p:cNvPr id="118" name="CustomShape 2"/>
          <p:cNvSpPr/>
          <p:nvPr/>
        </p:nvSpPr>
        <p:spPr>
          <a:xfrm>
            <a:off x="4824000" y="1031040"/>
            <a:ext cx="6171120" cy="487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9" name="CustomShape 3"/>
          <p:cNvSpPr/>
          <p:nvPr/>
        </p:nvSpPr>
        <p:spPr>
          <a:xfrm>
            <a:off x="3384000" y="103320"/>
            <a:ext cx="5975640" cy="1336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Physiological needs: food, water, warmth, rest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</p:txBody>
      </p:sp>
      <p:sp>
        <p:nvSpPr>
          <p:cNvPr id="120" name="CustomShape 4"/>
          <p:cNvSpPr/>
          <p:nvPr/>
        </p:nvSpPr>
        <p:spPr>
          <a:xfrm>
            <a:off x="3384000" y="1152000"/>
            <a:ext cx="8063640" cy="475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The Manchester Central Food Bank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has a number of foodbanks throughout Manchester, and also runs free cooking &amp; budgeting classes: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  <a:hlinkClick r:id="rId2"/>
              </a:rPr>
              <a:t>https://manchestercentral.foodbank.org.uk/get-help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  <a:hlinkClick r:id="rId2"/>
              </a:rPr>
              <a:t>/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Student hardship fund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  the university has  widened  access to the student hardship fund and made it easier to make an application.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Further details can be found here or by emailing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3"/>
              </a:rPr>
              <a:t>funding@manchester.ac.uk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Other questions relating to</a:t>
            </a: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 accessing resources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, </a:t>
            </a: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extensions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, </a:t>
            </a: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travel advice and visas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en-GB" sz="16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etc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can be found at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4"/>
              </a:rPr>
              <a:t>https://studentnews.manchester.ac.uk/2020/05/12/coronavirus-frequently-asked-questions/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4"/>
              </a:rPr>
              <a:t>https://studentnews.manchester.ac.uk/2020/05/12/coronavirus-frequently-asked-questions/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For </a:t>
            </a: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sleep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5"/>
              </a:rPr>
              <a:t>https://www.nhs.uk/oneyou/every-mind-matters/sleep/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  <a:hlinkClick r:id="rId6"/>
              </a:rPr>
              <a:t>http://www.studentsupport.manchester.ac.uk/taking-care/wellbeing/behealthy/sleep/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</p:txBody>
      </p:sp>
      <p:pic>
        <p:nvPicPr>
          <p:cNvPr id="121" name="Picture 1"/>
          <p:cNvPicPr/>
          <p:nvPr/>
        </p:nvPicPr>
        <p:blipFill>
          <a:blip r:embed="rId7"/>
          <a:stretch/>
        </p:blipFill>
        <p:spPr>
          <a:xfrm>
            <a:off x="364320" y="1152000"/>
            <a:ext cx="2362320" cy="1727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839880" y="457200"/>
            <a:ext cx="3931200" cy="83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r>
              <a:rPr lang="en-GB" sz="32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Basic needs</a:t>
            </a:r>
            <a:endParaRPr lang="en-GB" sz="3200" b="0" strike="noStrike" spc="-1">
              <a:latin typeface="Arial"/>
            </a:endParaRPr>
          </a:p>
        </p:txBody>
      </p:sp>
      <p:sp>
        <p:nvSpPr>
          <p:cNvPr id="123" name="CustomShape 2"/>
          <p:cNvSpPr/>
          <p:nvPr/>
        </p:nvSpPr>
        <p:spPr>
          <a:xfrm>
            <a:off x="5183280" y="987480"/>
            <a:ext cx="6171120" cy="487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4" name="CustomShape 3"/>
          <p:cNvSpPr/>
          <p:nvPr/>
        </p:nvSpPr>
        <p:spPr>
          <a:xfrm>
            <a:off x="3312000" y="288000"/>
            <a:ext cx="5471640" cy="935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Safety needs: security, safety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</p:txBody>
      </p:sp>
      <p:sp>
        <p:nvSpPr>
          <p:cNvPr id="125" name="CustomShape 4"/>
          <p:cNvSpPr/>
          <p:nvPr/>
        </p:nvSpPr>
        <p:spPr>
          <a:xfrm>
            <a:off x="6815880" y="2237040"/>
            <a:ext cx="4127760" cy="381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</p:txBody>
      </p:sp>
      <p:sp>
        <p:nvSpPr>
          <p:cNvPr id="126" name="CustomShape 5"/>
          <p:cNvSpPr/>
          <p:nvPr/>
        </p:nvSpPr>
        <p:spPr>
          <a:xfrm>
            <a:off x="3384000" y="1512000"/>
            <a:ext cx="7775640" cy="367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Domestic abuse, violence or sexual violence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2"/>
              </a:rPr>
              <a:t>http://www.endthefear.co.uk/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3"/>
              </a:rPr>
              <a:t>https://secure.manchester.gov.uk/info/200036/domestic_violence/550/get_help_and_advice_about_domestic_abuse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  <a:hlinkClick r:id="rId4"/>
              </a:rPr>
              <a:t>https://www.manchestersafeguardingpartnership.co.uk/resource/domestic-violence-abuse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  <a:hlinkClick r:id="rId4"/>
              </a:rPr>
              <a:t>/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Drink and drug services: for either concerns about yourself or others, or thinking about changing habits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: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5"/>
              </a:rPr>
              <a:t>https://www.changegrowlive.org/drug-alcohol-service-manchester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6"/>
              </a:rPr>
              <a:t>https://www.nhs.uk/live-well/alcohol-support/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</p:txBody>
      </p:sp>
      <p:pic>
        <p:nvPicPr>
          <p:cNvPr id="127" name="Picture 1"/>
          <p:cNvPicPr/>
          <p:nvPr/>
        </p:nvPicPr>
        <p:blipFill>
          <a:blip r:embed="rId7"/>
          <a:stretch/>
        </p:blipFill>
        <p:spPr>
          <a:xfrm>
            <a:off x="364680" y="1152000"/>
            <a:ext cx="2362320" cy="1727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839880" y="457200"/>
            <a:ext cx="3931200" cy="83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r>
              <a:rPr lang="en-GB" sz="32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Basic needs</a:t>
            </a:r>
            <a:endParaRPr lang="en-GB" sz="3200" b="0" strike="noStrike" spc="-1">
              <a:latin typeface="Arial"/>
            </a:endParaRPr>
          </a:p>
        </p:txBody>
      </p:sp>
      <p:sp>
        <p:nvSpPr>
          <p:cNvPr id="129" name="CustomShape 2"/>
          <p:cNvSpPr/>
          <p:nvPr/>
        </p:nvSpPr>
        <p:spPr>
          <a:xfrm>
            <a:off x="5183280" y="987480"/>
            <a:ext cx="6171120" cy="487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0" name="CustomShape 3"/>
          <p:cNvSpPr/>
          <p:nvPr/>
        </p:nvSpPr>
        <p:spPr>
          <a:xfrm>
            <a:off x="3168000" y="288000"/>
            <a:ext cx="5903640" cy="107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Safety needs:, security, safety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</p:txBody>
      </p:sp>
      <p:sp>
        <p:nvSpPr>
          <p:cNvPr id="131" name="CustomShape 4"/>
          <p:cNvSpPr/>
          <p:nvPr/>
        </p:nvSpPr>
        <p:spPr>
          <a:xfrm>
            <a:off x="6815880" y="2237040"/>
            <a:ext cx="4127760" cy="381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</p:txBody>
      </p:sp>
      <p:sp>
        <p:nvSpPr>
          <p:cNvPr id="132" name="CustomShape 5"/>
          <p:cNvSpPr/>
          <p:nvPr/>
        </p:nvSpPr>
        <p:spPr>
          <a:xfrm>
            <a:off x="3096000" y="1224000"/>
            <a:ext cx="8258400" cy="4348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Focussing on what is within my control (&amp; figuring out how to tell the difference):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Face COVID by Russell Harris, author of ‘The Happiness Trap’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2"/>
              </a:rPr>
              <a:t>https://www.youtube.com/watch?v=BmvNCdpHUYM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Worry Tree – coming up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Finding structure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Student Support has a wide array of resources; this calendar to organise your time, including your wellbeing in your plans: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3"/>
              </a:rPr>
              <a:t>http://documents.manchester.ac.uk/display.aspx?DocID=48672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Coping with Changing Circumstances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From Rethink Mental Illness Step Up Universities Project – an illustrated guide for students by students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: 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  <a:hlinkClick r:id="rId4"/>
              </a:rPr>
              <a:t>https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  <a:hlinkClick r:id="rId4"/>
              </a:rPr>
              <a:t>://online.flippingbook.com/view/655999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  <a:hlinkClick r:id="rId4"/>
              </a:rPr>
              <a:t>/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</p:txBody>
      </p:sp>
      <p:pic>
        <p:nvPicPr>
          <p:cNvPr id="133" name="Picture 1"/>
          <p:cNvPicPr/>
          <p:nvPr/>
        </p:nvPicPr>
        <p:blipFill>
          <a:blip r:embed="rId5"/>
          <a:stretch/>
        </p:blipFill>
        <p:spPr>
          <a:xfrm>
            <a:off x="363600" y="1152000"/>
            <a:ext cx="2362320" cy="1727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1080000" y="504000"/>
            <a:ext cx="8999640" cy="575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GB" sz="1800" b="0" strike="noStrike" spc="-1">
                <a:latin typeface="Arial"/>
              </a:rPr>
              <a:t>Image</a:t>
            </a:r>
          </a:p>
        </p:txBody>
      </p:sp>
      <p:pic>
        <p:nvPicPr>
          <p:cNvPr id="135" name="Picture 134"/>
          <p:cNvPicPr/>
          <p:nvPr/>
        </p:nvPicPr>
        <p:blipFill>
          <a:blip r:embed="rId2"/>
          <a:stretch/>
        </p:blipFill>
        <p:spPr>
          <a:xfrm>
            <a:off x="2664000" y="360000"/>
            <a:ext cx="6263640" cy="6047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839880" y="457200"/>
            <a:ext cx="3931200" cy="83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r>
              <a:rPr lang="en-GB" sz="32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Basic needs</a:t>
            </a:r>
            <a:endParaRPr lang="en-GB" sz="3200" b="0" strike="noStrike" spc="-1">
              <a:latin typeface="Arial"/>
            </a:endParaRPr>
          </a:p>
        </p:txBody>
      </p:sp>
      <p:sp>
        <p:nvSpPr>
          <p:cNvPr id="137" name="CustomShape 2"/>
          <p:cNvSpPr/>
          <p:nvPr/>
        </p:nvSpPr>
        <p:spPr>
          <a:xfrm>
            <a:off x="5183280" y="987480"/>
            <a:ext cx="6171120" cy="487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8" name="CustomShape 3"/>
          <p:cNvSpPr/>
          <p:nvPr/>
        </p:nvSpPr>
        <p:spPr>
          <a:xfrm>
            <a:off x="3168000" y="288000"/>
            <a:ext cx="5903640" cy="107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Safety needs:, security, safety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</p:txBody>
      </p:sp>
      <p:sp>
        <p:nvSpPr>
          <p:cNvPr id="139" name="CustomShape 4"/>
          <p:cNvSpPr/>
          <p:nvPr/>
        </p:nvSpPr>
        <p:spPr>
          <a:xfrm>
            <a:off x="6815880" y="2237040"/>
            <a:ext cx="4127760" cy="381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</p:txBody>
      </p:sp>
      <p:sp>
        <p:nvSpPr>
          <p:cNvPr id="140" name="CustomShape 5"/>
          <p:cNvSpPr/>
          <p:nvPr/>
        </p:nvSpPr>
        <p:spPr>
          <a:xfrm>
            <a:off x="3096000" y="1224000"/>
            <a:ext cx="8258400" cy="4348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Addressing  isolation – </a:t>
            </a:r>
            <a:r>
              <a:rPr lang="en-GB" sz="1600" b="0" i="1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and</a:t>
            </a: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 living in a busy household: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2"/>
              </a:rPr>
              <a:t>https://youngminds.org.uk/blog/young-peoples-self-care-tips-for-self-isolation/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How to feel Social Connected whilst being physically </a:t>
            </a:r>
            <a:r>
              <a:rPr lang="en-GB" sz="16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distanced:</a:t>
            </a:r>
            <a:r>
              <a:rPr lang="en-GB" sz="1600" b="0" u="sng" strike="noStrike" spc="-1" dirty="0" err="1">
                <a:solidFill>
                  <a:srgbClr val="0563C1"/>
                </a:solidFill>
                <a:uFillTx/>
                <a:latin typeface="Calibri"/>
                <a:ea typeface="DejaVu Sans"/>
                <a:hlinkClick r:id="rId3"/>
              </a:rPr>
              <a:t>http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3"/>
              </a:rPr>
              <a:t>://documents.manchester.ac.uk/</a:t>
            </a:r>
            <a:r>
              <a:rPr lang="en-GB" sz="1600" b="0" u="sng" strike="noStrike" spc="-1" dirty="0" err="1">
                <a:solidFill>
                  <a:srgbClr val="0563C1"/>
                </a:solidFill>
                <a:uFillTx/>
                <a:latin typeface="Calibri"/>
                <a:ea typeface="DejaVu Sans"/>
                <a:hlinkClick r:id="rId3"/>
              </a:rPr>
              <a:t>display.aspx?DocID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3"/>
              </a:rPr>
              <a:t>=48889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How to look after yourself in a busy household: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4"/>
              </a:rPr>
              <a:t>http://documents.manchester.ac.uk/display.aspx?DocID=48919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Identifying your support Network – a worksheet: 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  <a:hlinkClick r:id="rId5"/>
              </a:rPr>
              <a:t>http://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  <a:hlinkClick r:id="rId5"/>
              </a:rPr>
              <a:t>documents.manchester.ac.uk/display.aspx?DocID=48962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</p:txBody>
      </p:sp>
      <p:pic>
        <p:nvPicPr>
          <p:cNvPr id="141" name="Picture 1"/>
          <p:cNvPicPr/>
          <p:nvPr/>
        </p:nvPicPr>
        <p:blipFill>
          <a:blip r:embed="rId6"/>
          <a:stretch/>
        </p:blipFill>
        <p:spPr>
          <a:xfrm>
            <a:off x="363600" y="1152000"/>
            <a:ext cx="2362320" cy="1727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CustomShape 1"/>
          <p:cNvSpPr/>
          <p:nvPr/>
        </p:nvSpPr>
        <p:spPr>
          <a:xfrm>
            <a:off x="388440" y="385200"/>
            <a:ext cx="3499200" cy="622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r>
              <a:rPr lang="en-GB" sz="32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Psychological Needs</a:t>
            </a:r>
            <a:endParaRPr lang="en-GB" sz="3200" b="0" strike="noStrike" spc="-1">
              <a:latin typeface="Arial"/>
            </a:endParaRPr>
          </a:p>
        </p:txBody>
      </p:sp>
      <p:sp>
        <p:nvSpPr>
          <p:cNvPr id="143" name="CustomShape 2"/>
          <p:cNvSpPr/>
          <p:nvPr/>
        </p:nvSpPr>
        <p:spPr>
          <a:xfrm>
            <a:off x="5183280" y="987480"/>
            <a:ext cx="6171120" cy="487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4" name="CustomShape 3"/>
          <p:cNvSpPr/>
          <p:nvPr/>
        </p:nvSpPr>
        <p:spPr>
          <a:xfrm>
            <a:off x="3960000" y="1136520"/>
            <a:ext cx="7631640" cy="4767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Connecting with others </a:t>
            </a: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– 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besides being in touch regularly with friends, family and colleagues through using media, here are some more suggestions: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Student Volunteering:  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  <a:hlinkClick r:id="rId2"/>
              </a:rPr>
              <a:t>www.manchester.ac.uk/volunteers</a:t>
            </a:r>
            <a:r>
              <a:rPr lang="en-GB" sz="1600" b="0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‘How to feel socially connected whilst being physically distanced’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3"/>
              </a:rPr>
              <a:t>http://documents.manchester.ac.uk/display.aspx?DocID=48889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International Society’s  International Students Group online: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4"/>
              </a:rPr>
              <a:t>https://www.facebook.com/groups/239931043712630/?ref=pages_groups_card&amp;source_id=244172248958022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International Society Weekly Socials -https://www.facebook.com/groups/548540512684599/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Stress at work group (Staff) – </a:t>
            </a:r>
            <a:r>
              <a:rPr lang="en-GB" sz="1600" b="0" u="sng" strike="noStrike" spc="-1" dirty="0">
                <a:solidFill>
                  <a:srgbClr val="0563C1"/>
                </a:solidFill>
                <a:uFillTx/>
                <a:latin typeface="Calibri"/>
                <a:ea typeface="DejaVu Sans"/>
                <a:hlinkClick r:id="rId5"/>
              </a:rPr>
              <a:t>https://www.staffnet.manchester.ac.uk/equality-and-diversity/staff-network/stress-at-work-group/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Virtual space providing support, information &amp; entertainment for the UK community in isolation:  </a:t>
            </a:r>
            <a:r>
              <a:rPr lang="en-GB" sz="1600" spc="-1" dirty="0">
                <a:solidFill>
                  <a:srgbClr val="000000"/>
                </a:solidFill>
                <a:latin typeface="Calibri"/>
                <a:hlinkClick r:id="rId6"/>
              </a:rPr>
              <a:t>https://www.coronaunity.org</a:t>
            </a:r>
            <a:r>
              <a:rPr lang="en-GB" sz="1600" spc="-1" dirty="0" smtClean="0">
                <a:solidFill>
                  <a:srgbClr val="000000"/>
                </a:solidFill>
                <a:latin typeface="Calibri"/>
                <a:hlinkClick r:id="rId6"/>
              </a:rPr>
              <a:t>/</a:t>
            </a:r>
            <a:r>
              <a:rPr lang="en-GB" sz="1600" spc="-1" dirty="0" smtClean="0">
                <a:solidFill>
                  <a:srgbClr val="000000"/>
                </a:solidFill>
                <a:latin typeface="Calibri"/>
              </a:rPr>
              <a:t> </a:t>
            </a: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 dirty="0">
              <a:latin typeface="Arial"/>
            </a:endParaRPr>
          </a:p>
        </p:txBody>
      </p:sp>
      <p:sp>
        <p:nvSpPr>
          <p:cNvPr id="145" name="CustomShape 4"/>
          <p:cNvSpPr/>
          <p:nvPr/>
        </p:nvSpPr>
        <p:spPr>
          <a:xfrm>
            <a:off x="4032000" y="216000"/>
            <a:ext cx="6623640" cy="843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Belongingness &amp; love needs: Intimate relationships, friends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</p:txBody>
      </p:sp>
      <p:pic>
        <p:nvPicPr>
          <p:cNvPr id="146" name="Picture 1"/>
          <p:cNvPicPr/>
          <p:nvPr/>
        </p:nvPicPr>
        <p:blipFill>
          <a:blip r:embed="rId7"/>
          <a:stretch/>
        </p:blipFill>
        <p:spPr>
          <a:xfrm>
            <a:off x="363960" y="1152000"/>
            <a:ext cx="2362320" cy="1727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388440" y="385200"/>
            <a:ext cx="3499200" cy="622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</a:pPr>
            <a:r>
              <a:rPr lang="en-GB" sz="32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Psychological Needs</a:t>
            </a:r>
            <a:endParaRPr lang="en-GB" sz="3200" b="0" strike="noStrike" spc="-1">
              <a:latin typeface="Arial"/>
            </a:endParaRPr>
          </a:p>
        </p:txBody>
      </p:sp>
      <p:sp>
        <p:nvSpPr>
          <p:cNvPr id="148" name="CustomShape 2"/>
          <p:cNvSpPr/>
          <p:nvPr/>
        </p:nvSpPr>
        <p:spPr>
          <a:xfrm>
            <a:off x="5183280" y="987480"/>
            <a:ext cx="6171120" cy="487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9" name="CustomShape 3"/>
          <p:cNvSpPr/>
          <p:nvPr/>
        </p:nvSpPr>
        <p:spPr>
          <a:xfrm>
            <a:off x="3960000" y="1136520"/>
            <a:ext cx="7631640" cy="4767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>
                <a:solidFill>
                  <a:srgbClr val="000000"/>
                </a:solidFill>
                <a:uFillTx/>
                <a:latin typeface="Calibri"/>
                <a:ea typeface="DejaVu Sans"/>
              </a:rPr>
              <a:t>Our self to self relationship: Keeping well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>
                <a:solidFill>
                  <a:srgbClr val="0563C1"/>
                </a:solidFill>
                <a:uFillTx/>
                <a:latin typeface="Calibri"/>
                <a:ea typeface="DejaVu Sans"/>
                <a:hlinkClick r:id="rId2"/>
              </a:rPr>
              <a:t>https://www.actionforhappiness.org/news/how-to-keep-mentally-healthy-during-uncertain-times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>
                <a:solidFill>
                  <a:srgbClr val="0563C1"/>
                </a:solidFill>
                <a:uFillTx/>
                <a:latin typeface="Calibri"/>
                <a:ea typeface="DejaVu Sans"/>
                <a:hlinkClick r:id="rId3"/>
              </a:rPr>
              <a:t>https://www.counsellingservice.manchester.ac.uk/buildyourmentalhealthexpertise/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u="sng" strike="noStrike" spc="-1">
                <a:solidFill>
                  <a:srgbClr val="000000"/>
                </a:solidFill>
                <a:uFillTx/>
                <a:latin typeface="Calibri"/>
                <a:ea typeface="DejaVu Sans"/>
              </a:rPr>
              <a:t>Relaxation, Reflection &amp; Recharge: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>
                <a:solidFill>
                  <a:srgbClr val="000000"/>
                </a:solidFill>
                <a:latin typeface="Calibri"/>
                <a:ea typeface="DejaVu Sans"/>
              </a:rPr>
              <a:t>Guided self hypnosis and visualisation: </a:t>
            </a:r>
            <a:r>
              <a:rPr lang="en-GB" sz="1600" b="0" u="sng" strike="noStrike" spc="-1">
                <a:solidFill>
                  <a:srgbClr val="0563C1"/>
                </a:solidFill>
                <a:uFillTx/>
                <a:latin typeface="Calibri"/>
                <a:ea typeface="DejaVu Sans"/>
                <a:hlinkClick r:id="rId4"/>
              </a:rPr>
              <a:t>https://www.bscah.com/covid-19-resources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>
                <a:solidFill>
                  <a:srgbClr val="000000"/>
                </a:solidFill>
                <a:latin typeface="Calibri"/>
                <a:ea typeface="DejaVu Sans"/>
              </a:rPr>
              <a:t>Compassionate Wellbeing: </a:t>
            </a:r>
            <a:r>
              <a:rPr lang="en-GB" sz="1600" b="0" u="sng" strike="noStrike" spc="-1">
                <a:solidFill>
                  <a:srgbClr val="0563C1"/>
                </a:solidFill>
                <a:uFillTx/>
                <a:latin typeface="Calibri"/>
                <a:ea typeface="DejaVu Sans"/>
                <a:hlinkClick r:id="rId5"/>
              </a:rPr>
              <a:t>https://www.compassionatewellbeing.com/compassion-safe-relating-and-world-change.html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0" strike="noStrike" spc="-1">
                <a:solidFill>
                  <a:srgbClr val="000000"/>
                </a:solidFill>
                <a:latin typeface="Calibri"/>
                <a:ea typeface="DejaVu Sans"/>
              </a:rPr>
              <a:t>Traumatic Stress Relief – a website developed to support front-line NHS staff which is available to all. </a:t>
            </a:r>
            <a:r>
              <a:rPr lang="en-GB" sz="1600" b="0" u="sng" strike="noStrike" spc="-1">
                <a:solidFill>
                  <a:srgbClr val="0563C1"/>
                </a:solidFill>
                <a:uFillTx/>
                <a:latin typeface="Calibri"/>
                <a:ea typeface="DejaVu Sans"/>
                <a:hlinkClick r:id="rId6"/>
              </a:rPr>
              <a:t>https://1stcontact.net/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</p:txBody>
      </p:sp>
      <p:sp>
        <p:nvSpPr>
          <p:cNvPr id="150" name="CustomShape 4"/>
          <p:cNvSpPr/>
          <p:nvPr/>
        </p:nvSpPr>
        <p:spPr>
          <a:xfrm>
            <a:off x="4032000" y="216000"/>
            <a:ext cx="6623640" cy="843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Belongingness &amp; love needs: Intimate relationships, friends</a:t>
            </a: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1600" b="0" strike="noStrike" spc="-1">
              <a:latin typeface="Arial"/>
            </a:endParaRPr>
          </a:p>
        </p:txBody>
      </p:sp>
      <p:pic>
        <p:nvPicPr>
          <p:cNvPr id="151" name="Picture 1"/>
          <p:cNvPicPr/>
          <p:nvPr/>
        </p:nvPicPr>
        <p:blipFill>
          <a:blip r:embed="rId7"/>
          <a:stretch/>
        </p:blipFill>
        <p:spPr>
          <a:xfrm>
            <a:off x="363960" y="1152000"/>
            <a:ext cx="2362320" cy="1727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1840</TotalTime>
  <Words>749</Words>
  <Application>Microsoft Office PowerPoint</Application>
  <PresentationFormat>Widescreen</PresentationFormat>
  <Paragraphs>136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DejaVu Sans</vt:lpstr>
      <vt:lpstr>Symbol</vt:lpstr>
      <vt:lpstr>Wingdings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Heather Sacco</dc:creator>
  <dc:description/>
  <cp:lastModifiedBy>Julie Butterworth</cp:lastModifiedBy>
  <cp:revision>57</cp:revision>
  <dcterms:created xsi:type="dcterms:W3CDTF">2020-05-14T20:32:49Z</dcterms:created>
  <dcterms:modified xsi:type="dcterms:W3CDTF">2020-05-21T12:40:00Z</dcterms:modified>
  <dc:language>en-GB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University of Manchester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Widescreen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6</vt:i4>
  </property>
</Properties>
</file>