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259" r:id="rId3"/>
    <p:sldId id="260" r:id="rId4"/>
    <p:sldId id="261" r:id="rId5"/>
    <p:sldId id="262" r:id="rId6"/>
    <p:sldId id="263" r:id="rId7"/>
    <p:sldId id="264" r:id="rId8"/>
    <p:sldId id="265"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45E"/>
    <a:srgbClr val="BE8D5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01E894B-4D8B-4F2A-AFD7-F1D178937C01}" type="datetimeFigureOut">
              <a:rPr lang="en-GB"/>
              <a:pPr>
                <a:defRPr/>
              </a:pPr>
              <a:t>09/05/2013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7FAC32B3-740F-4AE8-BF2B-43FD29429EAC}"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CEBD5BA-4750-4A61-98B0-EFF9350F0A10}" type="datetime1">
              <a:rPr lang="en-GB"/>
              <a:pPr>
                <a:defRPr/>
              </a:pPr>
              <a:t>09/05/2013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DA2824A-556A-4CCB-9FF1-26F981748153}"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E88F5E3-D567-4A1B-A3CE-53AE36FDE388}" type="datetime1">
              <a:rPr lang="en-GB"/>
              <a:pPr>
                <a:defRPr/>
              </a:pPr>
              <a:t>09/05/2013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5B36BA4-37D7-4D25-91E8-6D233C5B89C1}"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8CE6A81-0211-4986-AA74-A5718AA315A4}" type="datetime1">
              <a:rPr lang="en-GB"/>
              <a:pPr>
                <a:defRPr/>
              </a:pPr>
              <a:t>09/05/2013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10EE725-BBA0-455E-A90D-6551E55B384A}"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BC392DD-836E-4D69-A646-8C0433C80EBA}" type="datetime1">
              <a:rPr lang="en-GB"/>
              <a:pPr>
                <a:defRPr/>
              </a:pPr>
              <a:t>09/05/2013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64D7688-2C8E-4E3C-A959-B3DC06148B01}"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20191F-366D-4B62-91DF-FBA62FFDD8A2}" type="datetime1">
              <a:rPr lang="en-GB"/>
              <a:pPr>
                <a:defRPr/>
              </a:pPr>
              <a:t>09/05/2013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2D05FE7-FFAB-46CB-8B53-3C812214F81E}"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385AC675-7898-408A-98EC-0982EF064401}" type="datetime1">
              <a:rPr lang="en-GB"/>
              <a:pPr>
                <a:defRPr/>
              </a:pPr>
              <a:t>09/05/2013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6EBDB6C-7A13-4FA7-8F14-D6A3D876178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E72821EB-9801-40D0-B1B6-B170C993A125}" type="datetime1">
              <a:rPr lang="en-GB"/>
              <a:pPr>
                <a:defRPr/>
              </a:pPr>
              <a:t>09/05/2013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39A0962D-2173-46F6-B5B2-532B457A1B7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DB6EDB17-E236-4131-AF95-43F42BB3AA8E}" type="datetime1">
              <a:rPr lang="en-GB"/>
              <a:pPr>
                <a:defRPr/>
              </a:pPr>
              <a:t>09/05/2013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D320DAB-037E-4792-9D4A-0BDA33B335F7}"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798BE7-2F1F-44B3-917E-83655E75B763}" type="datetime1">
              <a:rPr lang="en-GB"/>
              <a:pPr>
                <a:defRPr/>
              </a:pPr>
              <a:t>09/05/2013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0F7F1410-CE0B-4614-BA8A-D1A3277F3E4B}"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07FBB4D-7CF8-4FDE-9564-DEC6C6DA00E8}" type="datetime1">
              <a:rPr lang="en-GB"/>
              <a:pPr>
                <a:defRPr/>
              </a:pPr>
              <a:t>09/05/2013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0A4850A-E3BC-4ED3-BF60-20D22D2F775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E8574D8-AF2B-4426-A012-CCDD29917DFF}" type="datetime1">
              <a:rPr lang="en-GB"/>
              <a:pPr>
                <a:defRPr/>
              </a:pPr>
              <a:t>09/05/2013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A018F50-9551-4200-944E-89C32DB27C9B}"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82310D8-3630-4B38-AAC2-7C428F6B766D}" type="datetime1">
              <a:rPr lang="en-GB"/>
              <a:pPr>
                <a:defRPr/>
              </a:pPr>
              <a:t>09/05/2013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BC12626-EFB5-43D8-9264-606F0C48DA5D}"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17431"/>
            <a:ext cx="9206284" cy="6875431"/>
          </a:xfrm>
          <a:prstGeom prst="rect">
            <a:avLst/>
          </a:prstGeom>
          <a:noFill/>
          <a:ln w="9525">
            <a:noFill/>
            <a:miter lim="800000"/>
            <a:headEnd/>
            <a:tailEnd/>
          </a:ln>
        </p:spPr>
      </p:pic>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en-GB" dirty="0"/>
          </a:p>
        </p:txBody>
      </p:sp>
      <p:sp>
        <p:nvSpPr>
          <p:cNvPr id="4" name="Rounded Rectangle 3"/>
          <p:cNvSpPr/>
          <p:nvPr/>
        </p:nvSpPr>
        <p:spPr>
          <a:xfrm>
            <a:off x="1116013" y="4076700"/>
            <a:ext cx="7056437" cy="13684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3200" dirty="0">
                <a:solidFill>
                  <a:schemeClr val="tx2">
                    <a:lumMod val="75000"/>
                  </a:schemeClr>
                </a:solidFill>
              </a:rPr>
              <a:t>Part 3: Communication</a:t>
            </a:r>
          </a:p>
        </p:txBody>
      </p:sp>
      <p:sp>
        <p:nvSpPr>
          <p:cNvPr id="5" name="Rounded Rectangle 4"/>
          <p:cNvSpPr/>
          <p:nvPr/>
        </p:nvSpPr>
        <p:spPr>
          <a:xfrm>
            <a:off x="1116013" y="1268413"/>
            <a:ext cx="7056437" cy="259238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800" dirty="0">
                <a:solidFill>
                  <a:srgbClr val="C9F45E"/>
                </a:solidFill>
              </a:rPr>
              <a:t>“Getting to Know Me”</a:t>
            </a:r>
          </a:p>
          <a:p>
            <a:pPr algn="ctr" fontAlgn="auto">
              <a:spcBef>
                <a:spcPts val="0"/>
              </a:spcBef>
              <a:spcAft>
                <a:spcPts val="0"/>
              </a:spcAft>
              <a:defRPr/>
            </a:pPr>
            <a:endParaRPr lang="en-GB" sz="3600" dirty="0"/>
          </a:p>
          <a:p>
            <a:pPr algn="ctr" fontAlgn="auto">
              <a:spcBef>
                <a:spcPts val="0"/>
              </a:spcBef>
              <a:spcAft>
                <a:spcPts val="0"/>
              </a:spcAft>
              <a:defRPr/>
            </a:pPr>
            <a:r>
              <a:rPr lang="en-GB" sz="3600" dirty="0"/>
              <a:t>Supporting people with dementia in general hospitals</a:t>
            </a:r>
          </a:p>
        </p:txBody>
      </p:sp>
      <p:sp>
        <p:nvSpPr>
          <p:cNvPr id="6" name="Slide Number Placeholder 5"/>
          <p:cNvSpPr>
            <a:spLocks noGrp="1"/>
          </p:cNvSpPr>
          <p:nvPr>
            <p:ph type="sldNum" sz="quarter" idx="12"/>
          </p:nvPr>
        </p:nvSpPr>
        <p:spPr/>
        <p:txBody>
          <a:bodyPr/>
          <a:lstStyle/>
          <a:p>
            <a:pPr>
              <a:defRPr/>
            </a:pPr>
            <a:r>
              <a:rPr lang="en-GB" sz="3200" dirty="0" smtClean="0">
                <a:solidFill>
                  <a:schemeClr val="tx1">
                    <a:lumMod val="85000"/>
                    <a:lumOff val="15000"/>
                  </a:schemeClr>
                </a:solidFill>
              </a:rPr>
              <a:t>3.1</a:t>
            </a:r>
            <a:endParaRPr lang="en-GB" sz="3200" dirty="0">
              <a:solidFill>
                <a:schemeClr val="tx1">
                  <a:lumMod val="85000"/>
                  <a:lumOff val="15000"/>
                </a:schemeClr>
              </a:solidFill>
            </a:endParaRPr>
          </a:p>
        </p:txBody>
      </p:sp>
      <p:pic>
        <p:nvPicPr>
          <p:cNvPr id="14341" name="Picture 23" descr="GMHIEC logo jpeg.jpg"/>
          <p:cNvPicPr>
            <a:picLocks noChangeAspect="1"/>
          </p:cNvPicPr>
          <p:nvPr/>
        </p:nvPicPr>
        <p:blipFill>
          <a:blip r:embed="rId3" cstate="print"/>
          <a:srcRect/>
          <a:stretch>
            <a:fillRect/>
          </a:stretch>
        </p:blipFill>
        <p:spPr bwMode="auto">
          <a:xfrm>
            <a:off x="323850" y="333375"/>
            <a:ext cx="1368425" cy="682625"/>
          </a:xfrm>
          <a:prstGeom prst="rect">
            <a:avLst/>
          </a:prstGeom>
          <a:noFill/>
          <a:ln w="9525">
            <a:noFill/>
            <a:miter lim="800000"/>
            <a:headEnd/>
            <a:tailEnd/>
          </a:ln>
        </p:spPr>
      </p:pic>
      <p:sp>
        <p:nvSpPr>
          <p:cNvPr id="14342" name="Rectangle 21"/>
          <p:cNvSpPr>
            <a:spLocks noChangeArrowheads="1"/>
          </p:cNvSpPr>
          <p:nvPr/>
        </p:nvSpPr>
        <p:spPr bwMode="auto">
          <a:xfrm>
            <a:off x="179388" y="6308725"/>
            <a:ext cx="6480175" cy="214313"/>
          </a:xfrm>
          <a:prstGeom prst="rect">
            <a:avLst/>
          </a:prstGeom>
          <a:noFill/>
          <a:ln w="9525">
            <a:noFill/>
            <a:miter lim="800000"/>
            <a:headEnd/>
            <a:tailEnd/>
          </a:ln>
        </p:spPr>
        <p:txBody>
          <a:bodyPr>
            <a:spAutoFit/>
          </a:bodyPr>
          <a:lstStyle/>
          <a:p>
            <a:r>
              <a:rPr lang="en-GB" sz="800" i="1" dirty="0" smtClean="0">
                <a:latin typeface="Calibri" pitchFamily="34" charset="0"/>
              </a:rPr>
              <a:t>© University of Manchester/Greater Manchester West Mental Health NHS Foundation Trust/Royal Bolton Hospital NHS Foundation Trust</a:t>
            </a:r>
            <a:endParaRPr lang="en-GB" sz="800" dirty="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331913" y="1268413"/>
            <a:ext cx="6624637" cy="42481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spcAft>
                <a:spcPts val="1200"/>
              </a:spcAft>
              <a:defRPr/>
            </a:pPr>
            <a:r>
              <a:rPr lang="en-GB" sz="2400">
                <a:solidFill>
                  <a:srgbClr val="FFFFFF"/>
                </a:solidFill>
              </a:rPr>
              <a:t>Aims</a:t>
            </a:r>
          </a:p>
          <a:p>
            <a:pPr>
              <a:spcAft>
                <a:spcPts val="1200"/>
              </a:spcAft>
              <a:defRPr/>
            </a:pPr>
            <a:r>
              <a:rPr lang="en-GB" sz="2400">
                <a:solidFill>
                  <a:srgbClr val="FFFFFF"/>
                </a:solidFill>
              </a:rPr>
              <a:t>To explore a range of ways in which staff can adapt their communication approaches (verbally and non-verbally) to compensate for the difficulties experienced by people living with dementia </a:t>
            </a:r>
          </a:p>
          <a:p>
            <a:pPr>
              <a:spcAft>
                <a:spcPts val="1200"/>
              </a:spcAft>
              <a:defRPr/>
            </a:pPr>
            <a:r>
              <a:rPr lang="en-GB" sz="2400">
                <a:solidFill>
                  <a:srgbClr val="FFFFFF"/>
                </a:solidFill>
              </a:rPr>
              <a:t>To explore dilemmas when communicating  with people who may have a different perception of reality to our own </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85000"/>
                    <a:lumOff val="15000"/>
                  </a:schemeClr>
                </a:solidFill>
              </a:rPr>
              <a:t>3.2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692275" y="1628775"/>
            <a:ext cx="5975350" cy="31686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800">
                <a:solidFill>
                  <a:srgbClr val="FFFFFF"/>
                </a:solidFill>
              </a:rPr>
              <a:t>Watch the video clip.</a:t>
            </a:r>
          </a:p>
          <a:p>
            <a:endParaRPr lang="en-GB" sz="2800">
              <a:solidFill>
                <a:srgbClr val="FFFFFF"/>
              </a:solidFill>
            </a:endParaRPr>
          </a:p>
          <a:p>
            <a:r>
              <a:rPr lang="en-GB" sz="2800">
                <a:solidFill>
                  <a:srgbClr val="FFFFFF"/>
                </a:solidFill>
              </a:rPr>
              <a:t>Closely observe the different modes of communication and the skills/techniques being used.</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85000"/>
                    <a:lumOff val="15000"/>
                  </a:schemeClr>
                </a:solidFill>
              </a:rPr>
              <a:t>3.3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68313" y="404813"/>
            <a:ext cx="8207375" cy="10795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gn="ctr" fontAlgn="auto">
              <a:spcBef>
                <a:spcPts val="0"/>
              </a:spcBef>
              <a:spcAft>
                <a:spcPts val="600"/>
              </a:spcAft>
              <a:defRPr/>
            </a:pPr>
            <a:r>
              <a:rPr lang="en-GB" dirty="0">
                <a:solidFill>
                  <a:schemeClr val="tx2">
                    <a:lumMod val="75000"/>
                  </a:schemeClr>
                </a:solidFill>
                <a:latin typeface="Arial" charset="0"/>
                <a:cs typeface="Arial" charset="0"/>
              </a:rPr>
              <a:t>	</a:t>
            </a:r>
            <a:r>
              <a:rPr lang="en-GB" sz="3600" dirty="0">
                <a:solidFill>
                  <a:schemeClr val="tx2">
                    <a:lumMod val="75000"/>
                  </a:schemeClr>
                </a:solidFill>
              </a:rPr>
              <a:t>Communication hints and tips...</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85000"/>
                    <a:lumOff val="15000"/>
                  </a:schemeClr>
                </a:solidFill>
              </a:rPr>
              <a:t>3.4</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68313" y="1341438"/>
            <a:ext cx="8207375" cy="647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nSpc>
                <a:spcPct val="70000"/>
              </a:lnSpc>
              <a:spcAft>
                <a:spcPts val="600"/>
              </a:spcAft>
              <a:defRPr/>
            </a:pPr>
            <a:r>
              <a:rPr lang="en-GB">
                <a:solidFill>
                  <a:srgbClr val="FFFFFF"/>
                </a:solidFill>
                <a:latin typeface="Arial" charset="0"/>
                <a:cs typeface="Arial" charset="0"/>
              </a:rPr>
              <a:t>	</a:t>
            </a:r>
          </a:p>
          <a:p>
            <a:pPr marL="273050" indent="-273050" algn="ctr">
              <a:lnSpc>
                <a:spcPct val="70000"/>
              </a:lnSpc>
              <a:spcAft>
                <a:spcPts val="600"/>
              </a:spcAft>
              <a:defRPr/>
            </a:pPr>
            <a:r>
              <a:rPr lang="en-GB" sz="2200">
                <a:solidFill>
                  <a:srgbClr val="FFFFFF"/>
                </a:solidFill>
              </a:rPr>
              <a:t>Reduce conflicting stimuli, such as background noise</a:t>
            </a:r>
          </a:p>
          <a:p>
            <a:pPr marL="273050" indent="-273050">
              <a:lnSpc>
                <a:spcPct val="70000"/>
              </a:lnSpc>
              <a:spcAft>
                <a:spcPts val="600"/>
              </a:spcAft>
              <a:defRPr/>
            </a:pPr>
            <a:endParaRPr lang="en-GB" sz="1600">
              <a:solidFill>
                <a:srgbClr val="FFFFFF"/>
              </a:solidFill>
              <a:latin typeface="Arial" charset="0"/>
              <a:cs typeface="Arial" charset="0"/>
            </a:endParaRPr>
          </a:p>
        </p:txBody>
      </p:sp>
      <p:sp>
        <p:nvSpPr>
          <p:cNvPr id="4" name="Rounded Rectangle 3"/>
          <p:cNvSpPr/>
          <p:nvPr/>
        </p:nvSpPr>
        <p:spPr>
          <a:xfrm>
            <a:off x="468313" y="2924175"/>
            <a:ext cx="8207375" cy="7921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dirty="0">
                <a:latin typeface="Arial" charset="0"/>
                <a:cs typeface="Arial" charset="0"/>
              </a:rPr>
              <a:t>	</a:t>
            </a:r>
          </a:p>
          <a:p>
            <a:pPr marL="273050" indent="-273050" algn="ctr" fontAlgn="auto">
              <a:lnSpc>
                <a:spcPct val="70000"/>
              </a:lnSpc>
              <a:spcBef>
                <a:spcPts val="0"/>
              </a:spcBef>
              <a:spcAft>
                <a:spcPts val="600"/>
              </a:spcAft>
              <a:defRPr/>
            </a:pPr>
            <a:r>
              <a:rPr lang="en-GB" sz="2200" dirty="0"/>
              <a:t>Speak facing the person to ensure good eye-contact. Avoid approaching and addressing  people from behind – it can startle</a:t>
            </a:r>
          </a:p>
          <a:p>
            <a:pPr marL="273050" indent="-273050" fontAlgn="auto">
              <a:lnSpc>
                <a:spcPct val="70000"/>
              </a:lnSpc>
              <a:spcBef>
                <a:spcPts val="0"/>
              </a:spcBef>
              <a:spcAft>
                <a:spcPts val="600"/>
              </a:spcAft>
              <a:defRPr/>
            </a:pPr>
            <a:endParaRPr lang="en-GB" sz="1600" dirty="0">
              <a:latin typeface="Arial" charset="0"/>
              <a:cs typeface="Arial" charset="0"/>
            </a:endParaRPr>
          </a:p>
        </p:txBody>
      </p:sp>
      <p:sp>
        <p:nvSpPr>
          <p:cNvPr id="5" name="Rounded Rectangle 4"/>
          <p:cNvSpPr/>
          <p:nvPr/>
        </p:nvSpPr>
        <p:spPr>
          <a:xfrm>
            <a:off x="468313" y="2133600"/>
            <a:ext cx="8207375" cy="6477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gn="ctr" fontAlgn="auto">
              <a:lnSpc>
                <a:spcPct val="70000"/>
              </a:lnSpc>
              <a:spcBef>
                <a:spcPts val="0"/>
              </a:spcBef>
              <a:spcAft>
                <a:spcPts val="600"/>
              </a:spcAft>
              <a:defRPr/>
            </a:pPr>
            <a:r>
              <a:rPr lang="en-GB" dirty="0">
                <a:latin typeface="Arial" charset="0"/>
                <a:cs typeface="Arial" charset="0"/>
              </a:rPr>
              <a:t>	</a:t>
            </a:r>
          </a:p>
          <a:p>
            <a:pPr marL="273050" indent="-273050" algn="ctr" fontAlgn="auto">
              <a:lnSpc>
                <a:spcPct val="70000"/>
              </a:lnSpc>
              <a:spcBef>
                <a:spcPts val="0"/>
              </a:spcBef>
              <a:spcAft>
                <a:spcPts val="600"/>
              </a:spcAft>
              <a:defRPr/>
            </a:pPr>
            <a:r>
              <a:rPr lang="en-GB" sz="2200" dirty="0">
                <a:solidFill>
                  <a:schemeClr val="tx2">
                    <a:lumMod val="75000"/>
                  </a:schemeClr>
                </a:solidFill>
              </a:rPr>
              <a:t>Slow </a:t>
            </a:r>
            <a:r>
              <a:rPr lang="en-GB" sz="2200" dirty="0" smtClean="0">
                <a:solidFill>
                  <a:schemeClr val="tx2">
                    <a:lumMod val="75000"/>
                  </a:schemeClr>
                </a:solidFill>
              </a:rPr>
              <a:t>down, </a:t>
            </a:r>
            <a:r>
              <a:rPr lang="en-GB" sz="2200" dirty="0">
                <a:solidFill>
                  <a:schemeClr val="tx2">
                    <a:lumMod val="75000"/>
                  </a:schemeClr>
                </a:solidFill>
              </a:rPr>
              <a:t>and avoid asking questions if a person finds it difficult to produce answers </a:t>
            </a:r>
          </a:p>
          <a:p>
            <a:pPr marL="273050" indent="-273050" fontAlgn="auto">
              <a:lnSpc>
                <a:spcPct val="70000"/>
              </a:lnSpc>
              <a:spcBef>
                <a:spcPts val="0"/>
              </a:spcBef>
              <a:spcAft>
                <a:spcPts val="600"/>
              </a:spcAft>
              <a:defRPr/>
            </a:pPr>
            <a:endParaRPr lang="en-GB" sz="1600" dirty="0">
              <a:latin typeface="Arial" charset="0"/>
              <a:cs typeface="Arial" charset="0"/>
            </a:endParaRPr>
          </a:p>
        </p:txBody>
      </p:sp>
      <p:sp>
        <p:nvSpPr>
          <p:cNvPr id="7" name="Rounded Rectangle 6"/>
          <p:cNvSpPr/>
          <p:nvPr/>
        </p:nvSpPr>
        <p:spPr>
          <a:xfrm>
            <a:off x="468313" y="5589588"/>
            <a:ext cx="8207375" cy="8636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nSpc>
                <a:spcPct val="70000"/>
              </a:lnSpc>
              <a:spcAft>
                <a:spcPts val="600"/>
              </a:spcAft>
              <a:defRPr/>
            </a:pPr>
            <a:r>
              <a:rPr lang="en-GB" sz="1600" dirty="0">
                <a:solidFill>
                  <a:srgbClr val="FFFFFF"/>
                </a:solidFill>
                <a:latin typeface="Arial" charset="0"/>
                <a:cs typeface="Arial" charset="0"/>
              </a:rPr>
              <a:t>	</a:t>
            </a:r>
          </a:p>
          <a:p>
            <a:pPr marL="273050" indent="-273050">
              <a:lnSpc>
                <a:spcPct val="70000"/>
              </a:lnSpc>
              <a:spcAft>
                <a:spcPts val="600"/>
              </a:spcAft>
              <a:defRPr/>
            </a:pPr>
            <a:r>
              <a:rPr lang="en-GB" sz="2200" dirty="0">
                <a:solidFill>
                  <a:schemeClr val="tx2">
                    <a:lumMod val="75000"/>
                  </a:schemeClr>
                </a:solidFill>
              </a:rPr>
              <a:t>Listen to a person’s intonation. This may communicate more than the words themselves. </a:t>
            </a:r>
            <a:r>
              <a:rPr lang="en-GB" sz="2200" b="1" i="1" dirty="0">
                <a:solidFill>
                  <a:schemeClr val="tx2">
                    <a:lumMod val="75000"/>
                  </a:schemeClr>
                </a:solidFill>
              </a:rPr>
              <a:t>Focus on the feeling behind the words</a:t>
            </a:r>
          </a:p>
          <a:p>
            <a:pPr marL="273050" indent="-273050">
              <a:lnSpc>
                <a:spcPct val="70000"/>
              </a:lnSpc>
              <a:spcAft>
                <a:spcPts val="600"/>
              </a:spcAft>
              <a:defRPr/>
            </a:pPr>
            <a:endParaRPr lang="en-GB" sz="2200" dirty="0">
              <a:solidFill>
                <a:srgbClr val="FFFFFF"/>
              </a:solidFill>
              <a:latin typeface="Arial" charset="0"/>
              <a:cs typeface="Arial" charset="0"/>
            </a:endParaRPr>
          </a:p>
        </p:txBody>
      </p:sp>
      <p:sp>
        <p:nvSpPr>
          <p:cNvPr id="8" name="Rounded Rectangle 7"/>
          <p:cNvSpPr/>
          <p:nvPr/>
        </p:nvSpPr>
        <p:spPr>
          <a:xfrm>
            <a:off x="468313" y="3860800"/>
            <a:ext cx="8207375" cy="7207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gn="ctr">
              <a:lnSpc>
                <a:spcPct val="70000"/>
              </a:lnSpc>
              <a:spcAft>
                <a:spcPts val="600"/>
              </a:spcAft>
              <a:defRPr/>
            </a:pPr>
            <a:r>
              <a:rPr lang="en-GB" dirty="0">
                <a:solidFill>
                  <a:schemeClr val="tx2">
                    <a:lumMod val="75000"/>
                  </a:schemeClr>
                </a:solidFill>
                <a:latin typeface="Arial" charset="0"/>
                <a:cs typeface="Arial" charset="0"/>
              </a:rPr>
              <a:t>	</a:t>
            </a:r>
          </a:p>
          <a:p>
            <a:pPr marL="273050" indent="-273050" algn="ctr">
              <a:lnSpc>
                <a:spcPct val="70000"/>
              </a:lnSpc>
              <a:spcAft>
                <a:spcPts val="600"/>
              </a:spcAft>
              <a:defRPr/>
            </a:pPr>
            <a:r>
              <a:rPr lang="en-GB" sz="2200" dirty="0">
                <a:solidFill>
                  <a:schemeClr val="tx2">
                    <a:lumMod val="75000"/>
                  </a:schemeClr>
                </a:solidFill>
              </a:rPr>
              <a:t>Consider use of pictures or objects to supply additional information</a:t>
            </a:r>
          </a:p>
          <a:p>
            <a:pPr marL="273050" indent="-273050">
              <a:lnSpc>
                <a:spcPct val="70000"/>
              </a:lnSpc>
              <a:spcAft>
                <a:spcPts val="600"/>
              </a:spcAft>
              <a:defRPr/>
            </a:pPr>
            <a:endParaRPr lang="en-GB" sz="1600" dirty="0">
              <a:solidFill>
                <a:schemeClr val="tx2">
                  <a:lumMod val="75000"/>
                </a:schemeClr>
              </a:solidFill>
              <a:latin typeface="Arial" charset="0"/>
              <a:cs typeface="Arial" charset="0"/>
            </a:endParaRPr>
          </a:p>
        </p:txBody>
      </p:sp>
      <p:sp>
        <p:nvSpPr>
          <p:cNvPr id="14" name="Rounded Rectangle 13"/>
          <p:cNvSpPr/>
          <p:nvPr/>
        </p:nvSpPr>
        <p:spPr>
          <a:xfrm>
            <a:off x="468313" y="404813"/>
            <a:ext cx="8207375" cy="79216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spcAft>
                <a:spcPts val="600"/>
              </a:spcAft>
              <a:defRPr/>
            </a:pPr>
            <a:r>
              <a:rPr lang="en-GB">
                <a:solidFill>
                  <a:srgbClr val="17375E"/>
                </a:solidFill>
                <a:latin typeface="Arial" charset="0"/>
                <a:cs typeface="Arial" charset="0"/>
              </a:rPr>
              <a:t>	</a:t>
            </a:r>
            <a:r>
              <a:rPr lang="en-GB" sz="2200">
                <a:solidFill>
                  <a:srgbClr val="17375E"/>
                </a:solidFill>
              </a:rPr>
              <a:t>Be conscious of your facial expression, posture, and use of speech in order to show you are fully attending and listening</a:t>
            </a:r>
          </a:p>
        </p:txBody>
      </p:sp>
      <p:sp>
        <p:nvSpPr>
          <p:cNvPr id="15" name="Rounded Rectangle 14"/>
          <p:cNvSpPr/>
          <p:nvPr/>
        </p:nvSpPr>
        <p:spPr>
          <a:xfrm>
            <a:off x="468313" y="4724400"/>
            <a:ext cx="8207375" cy="7207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gn="ctr" fontAlgn="auto">
              <a:lnSpc>
                <a:spcPct val="70000"/>
              </a:lnSpc>
              <a:spcBef>
                <a:spcPts val="0"/>
              </a:spcBef>
              <a:spcAft>
                <a:spcPts val="600"/>
              </a:spcAft>
              <a:defRPr/>
            </a:pPr>
            <a:r>
              <a:rPr lang="en-GB" dirty="0">
                <a:latin typeface="Arial" charset="0"/>
                <a:cs typeface="Arial" charset="0"/>
              </a:rPr>
              <a:t>	</a:t>
            </a:r>
          </a:p>
          <a:p>
            <a:pPr marL="273050" indent="-273050" algn="ctr" fontAlgn="auto">
              <a:lnSpc>
                <a:spcPct val="70000"/>
              </a:lnSpc>
              <a:spcBef>
                <a:spcPts val="0"/>
              </a:spcBef>
              <a:spcAft>
                <a:spcPts val="600"/>
              </a:spcAft>
              <a:defRPr/>
            </a:pPr>
            <a:r>
              <a:rPr lang="en-GB" sz="2200" dirty="0"/>
              <a:t>Reduce the amount of information </a:t>
            </a:r>
            <a:r>
              <a:rPr lang="en-GB" sz="2200" dirty="0" smtClean="0"/>
              <a:t>you try to convey to the person at one time – </a:t>
            </a:r>
            <a:r>
              <a:rPr lang="en-GB" sz="2200" dirty="0"/>
              <a:t>keep it short and simple</a:t>
            </a:r>
          </a:p>
          <a:p>
            <a:pPr marL="273050" indent="-273050" fontAlgn="auto">
              <a:lnSpc>
                <a:spcPct val="70000"/>
              </a:lnSpc>
              <a:spcBef>
                <a:spcPts val="0"/>
              </a:spcBef>
              <a:spcAft>
                <a:spcPts val="600"/>
              </a:spcAft>
              <a:defRPr/>
            </a:pPr>
            <a:r>
              <a:rPr lang="en-GB" sz="1600" dirty="0">
                <a:latin typeface="Arial" charset="0"/>
                <a:cs typeface="Arial" charset="0"/>
              </a:rPr>
              <a:t>...</a:t>
            </a:r>
          </a:p>
        </p:txBody>
      </p:sp>
      <p:sp>
        <p:nvSpPr>
          <p:cNvPr id="9" name="Slide Number Placeholder 8"/>
          <p:cNvSpPr>
            <a:spLocks noGrp="1"/>
          </p:cNvSpPr>
          <p:nvPr>
            <p:ph type="sldNum" sz="quarter" idx="12"/>
          </p:nvPr>
        </p:nvSpPr>
        <p:spPr/>
        <p:txBody>
          <a:bodyPr/>
          <a:lstStyle/>
          <a:p>
            <a:pPr>
              <a:defRPr/>
            </a:pPr>
            <a:r>
              <a:rPr lang="en-GB" sz="3200" dirty="0">
                <a:solidFill>
                  <a:schemeClr val="tx1">
                    <a:lumMod val="85000"/>
                    <a:lumOff val="15000"/>
                  </a:schemeClr>
                </a:solidFill>
              </a:rPr>
              <a:t>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P spid="8"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1052513"/>
            <a:ext cx="7272338" cy="4897437"/>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800">
                <a:solidFill>
                  <a:srgbClr val="17375E"/>
                </a:solidFill>
              </a:rPr>
              <a:t>Edith is 96 years old. She is a patient on your ward and has dementia. Edith frequently asks staff if they have seen her mother (Edith’s mother died many years ago). She appears anxious. People respond to her in different ways. </a:t>
            </a:r>
          </a:p>
          <a:p>
            <a:pPr algn="ctr">
              <a:defRPr/>
            </a:pPr>
            <a:endParaRPr lang="en-GB" sz="2800">
              <a:solidFill>
                <a:srgbClr val="17375E"/>
              </a:solidFill>
            </a:endParaRPr>
          </a:p>
          <a:p>
            <a:pPr algn="ctr">
              <a:defRPr/>
            </a:pPr>
            <a:r>
              <a:rPr lang="en-GB" sz="2800">
                <a:solidFill>
                  <a:srgbClr val="17375E"/>
                </a:solidFill>
              </a:rPr>
              <a:t>What responses might staff give to Edith?</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85000"/>
                    <a:lumOff val="15000"/>
                  </a:schemeClr>
                </a:solidFill>
              </a:rPr>
              <a:t>3.6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331913" y="1700213"/>
            <a:ext cx="6696075" cy="36004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t>“As we become more emotional and less cognitive, it’s the way you talk to us, not what you say, that we remember”</a:t>
            </a:r>
          </a:p>
          <a:p>
            <a:pPr fontAlgn="auto">
              <a:spcBef>
                <a:spcPts val="0"/>
              </a:spcBef>
              <a:spcAft>
                <a:spcPts val="0"/>
              </a:spcAft>
              <a:defRPr/>
            </a:pPr>
            <a:endParaRPr lang="en-GB" sz="2800" dirty="0"/>
          </a:p>
          <a:p>
            <a:pPr algn="ctr" fontAlgn="auto">
              <a:spcBef>
                <a:spcPts val="0"/>
              </a:spcBef>
              <a:spcAft>
                <a:spcPts val="0"/>
              </a:spcAft>
              <a:defRPr/>
            </a:pPr>
            <a:r>
              <a:rPr lang="en-GB" sz="2800" dirty="0"/>
              <a:t>Christine </a:t>
            </a:r>
            <a:r>
              <a:rPr lang="en-GB" sz="2800" dirty="0" err="1"/>
              <a:t>Bryden</a:t>
            </a:r>
            <a:r>
              <a:rPr lang="en-GB" sz="2800" dirty="0"/>
              <a:t>  2005, p138</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85000"/>
                    <a:lumOff val="15000"/>
                  </a:schemeClr>
                </a:solidFill>
              </a:rPr>
              <a:t>3.7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a:solidFill>
                  <a:schemeClr val="tx1">
                    <a:lumMod val="85000"/>
                    <a:lumOff val="15000"/>
                  </a:schemeClr>
                </a:solidFill>
              </a:rPr>
              <a:t>3.8</a:t>
            </a:r>
          </a:p>
        </p:txBody>
      </p:sp>
      <p:sp>
        <p:nvSpPr>
          <p:cNvPr id="3" name="Rounded Rectangle 2"/>
          <p:cNvSpPr/>
          <p:nvPr/>
        </p:nvSpPr>
        <p:spPr>
          <a:xfrm>
            <a:off x="1763713" y="1700213"/>
            <a:ext cx="5545137" cy="2881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400" dirty="0">
                <a:solidFill>
                  <a:schemeClr val="bg1"/>
                </a:solidFill>
              </a:rPr>
              <a:t>Any Questions?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198</Words>
  <Application>Microsoft Office PowerPoint</Application>
  <PresentationFormat>On-screen Show (4:3)</PresentationFormat>
  <Paragraphs>41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MHS IT Services</dc:creator>
  <cp:lastModifiedBy>MHS IT Services</cp:lastModifiedBy>
  <cp:revision>32</cp:revision>
  <dcterms:created xsi:type="dcterms:W3CDTF">2012-06-27T13:14:16Z</dcterms:created>
  <dcterms:modified xsi:type="dcterms:W3CDTF">2013-05-09T14:25:20Z</dcterms:modified>
</cp:coreProperties>
</file>