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52" r:id="rId5"/>
    <p:sldMasterId id="2147483662" r:id="rId6"/>
    <p:sldMasterId id="2147483693" r:id="rId7"/>
    <p:sldMasterId id="2147483698" r:id="rId8"/>
    <p:sldMasterId id="2147483665" r:id="rId9"/>
    <p:sldMasterId id="2147483704" r:id="rId10"/>
    <p:sldMasterId id="2147483741" r:id="rId11"/>
  </p:sldMasterIdLst>
  <p:notesMasterIdLst>
    <p:notesMasterId r:id="rId47"/>
  </p:notesMasterIdLst>
  <p:handoutMasterIdLst>
    <p:handoutMasterId r:id="rId48"/>
  </p:handoutMasterIdLst>
  <p:sldIdLst>
    <p:sldId id="327" r:id="rId12"/>
    <p:sldId id="383" r:id="rId13"/>
    <p:sldId id="385" r:id="rId14"/>
    <p:sldId id="410" r:id="rId15"/>
    <p:sldId id="387" r:id="rId16"/>
    <p:sldId id="411" r:id="rId17"/>
    <p:sldId id="389" r:id="rId18"/>
    <p:sldId id="412" r:id="rId19"/>
    <p:sldId id="391" r:id="rId20"/>
    <p:sldId id="413" r:id="rId21"/>
    <p:sldId id="393" r:id="rId22"/>
    <p:sldId id="414" r:id="rId23"/>
    <p:sldId id="395" r:id="rId24"/>
    <p:sldId id="397" r:id="rId25"/>
    <p:sldId id="399" r:id="rId26"/>
    <p:sldId id="401" r:id="rId27"/>
    <p:sldId id="403" r:id="rId28"/>
    <p:sldId id="359" r:id="rId29"/>
    <p:sldId id="415" r:id="rId30"/>
    <p:sldId id="406" r:id="rId31"/>
    <p:sldId id="408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52" r:id="rId4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523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AB7D0A-7807-17F7-8D65-61EE0CE6FFCE}" name="Rachel Horsfall" initials="RH" userId="S::Rachel.Horsfall@jisc.ac.uk::01ee7d5e-db6a-4659-9af8-eda7d4136131" providerId="AD"/>
  <p188:author id="{94C30D0D-D765-35C9-F921-82BBD66487AD}" name="Jane Mooney" initials="JM" userId="S::jane.mooney@manchester.ac.uk::5348aa3c-9bea-459c-a4b5-44e0db950f89" providerId="AD"/>
  <p188:author id="{B9722F0D-04A3-D4F5-872C-B405246A2F2D}" name="Mark Langer-Crame" initials="ML" userId="S::mark.langer-crame@jisc.ac.uk::6ec005be-9392-41a7-be3e-e5bf6434789f" providerId="AD"/>
  <p188:author id="{F2C7E91E-D8D9-A966-E556-EACFBFB0220A}" name="Leonne Bryan" initials="LB" userId="S::leonne.bryan@manchester.ac.uk::b65aa160-d1e9-49d0-8666-38b05cc72bfe" providerId="AD"/>
  <p188:author id="{DD3D191F-1102-90C5-13C2-26D77423642B}" name="Lara Curtin" initials="LC" userId="S::lara.curtin@manchester.ac.uk::30c83d12-11ca-4cb8-8058-a8cdd215c197" providerId="AD"/>
  <p188:author id="{EA24F67E-F442-4FBC-7986-DA11E48D4E07}" name="Robert Webb" initials="RW" userId="S::robert.webb-2@manchester.ac.uk::67ea6c2a-22d8-4aa8-8b7e-6afee7c11a66" providerId="AD"/>
  <p188:author id="{9DFAC089-6305-BAFC-78DA-3AB9A96A175D}" name="Caroline Bowsher" initials="CB" userId="S::caroline.bowsher@manchester.ac.uk::3919152b-8efa-4827-b9a5-504286e4066c" providerId="AD"/>
  <p188:author id="{19F55DEB-AC73-BD0D-27AD-4802A3C49BF7}" name="Evelin Peil" initials="EP" userId="S::evelin.peil@manchester.ac.uk::4844a2d3-3884-44ef-929a-715b720c2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Horsfall" initials="RH" lastIdx="34" clrIdx="0">
    <p:extLst>
      <p:ext uri="{19B8F6BF-5375-455C-9EA6-DF929625EA0E}">
        <p15:presenceInfo xmlns:p15="http://schemas.microsoft.com/office/powerpoint/2012/main" userId="S::Rachel.Horsfall@jisc.ac.uk::01ee7d5e-db6a-4659-9af8-eda7d4136131" providerId="AD"/>
      </p:ext>
    </p:extLst>
  </p:cmAuthor>
  <p:cmAuthor id="2" name="Clare Killen" initials="CK" lastIdx="30" clrIdx="1">
    <p:extLst>
      <p:ext uri="{19B8F6BF-5375-455C-9EA6-DF929625EA0E}">
        <p15:presenceInfo xmlns:p15="http://schemas.microsoft.com/office/powerpoint/2012/main" userId="S::clare.killen@jisc.ac.uk::a00f7c11-7611-48fa-9026-8645f644ffc1" providerId="AD"/>
      </p:ext>
    </p:extLst>
  </p:cmAuthor>
  <p:cmAuthor id="3" name="Mark Langer-Crame" initials="ML" lastIdx="7" clrIdx="2">
    <p:extLst>
      <p:ext uri="{19B8F6BF-5375-455C-9EA6-DF929625EA0E}">
        <p15:presenceInfo xmlns:p15="http://schemas.microsoft.com/office/powerpoint/2012/main" userId="S::mark.langer-crame@jisc.ac.uk::6ec005be-9392-41a7-be3e-e5bf643478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F8A900"/>
    <a:srgbClr val="6D2077"/>
    <a:srgbClr val="A74977"/>
    <a:srgbClr val="8E1558"/>
    <a:srgbClr val="00857D"/>
    <a:srgbClr val="0D224C"/>
    <a:srgbClr val="007FB3"/>
    <a:srgbClr val="2A4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8" y="72"/>
      </p:cViewPr>
      <p:guideLst>
        <p:guide pos="5239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78102651446438"/>
          <c:y val="0.18568032207573071"/>
          <c:w val="0.48843794697107118"/>
          <c:h val="0.61924073162699311"/>
        </c:manualLayout>
      </c:layout>
      <c:radarChart>
        <c:radarStyle val="marker"/>
        <c:varyColors val="0"/>
        <c:ser>
          <c:idx val="1"/>
          <c:order val="0"/>
          <c:spPr>
            <a:ln w="15875" cap="rnd">
              <a:solidFill>
                <a:schemeClr val="accent2"/>
              </a:solidFill>
              <a:prstDash val="solid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'Key metrics summary (slide 4)'!$C$8:$C$16</c:f>
              <c:strCache>
                <c:ptCount val="9"/>
                <c:pt idx="0">
                  <c:v>Supported to use own devices</c:v>
                </c:pt>
                <c:pt idx="1">
                  <c:v>Support access to online platforms/services off campus</c:v>
                </c:pt>
                <c:pt idx="2">
                  <c:v>Comfortable how their data was collected/used</c:v>
                </c:pt>
                <c:pt idx="3">
                  <c:v>Quality of the digital learning environment</c:v>
                </c:pt>
                <c:pt idx="4">
                  <c:v>Engaging and motivating digital learning resources</c:v>
                </c:pt>
                <c:pt idx="5">
                  <c:v>Use of digital learning was convenient</c:v>
                </c:pt>
                <c:pt idx="6">
                  <c:v>Quality of digital learning on course</c:v>
                </c:pt>
                <c:pt idx="7">
                  <c:v>Provided formal recognition, accreditation/certification for digital skills </c:v>
                </c:pt>
                <c:pt idx="8">
                  <c:v>Supported to learn effectively using technology</c:v>
                </c:pt>
              </c:strCache>
            </c:strRef>
          </c:cat>
          <c:val>
            <c:numRef>
              <c:f>'Key metrics summary (slide 4)'!$D$8:$D$16</c:f>
              <c:numCache>
                <c:formatCode>0%</c:formatCode>
                <c:ptCount val="9"/>
                <c:pt idx="0">
                  <c:v>0.6</c:v>
                </c:pt>
                <c:pt idx="1">
                  <c:v>0.68</c:v>
                </c:pt>
                <c:pt idx="2">
                  <c:v>0.32</c:v>
                </c:pt>
                <c:pt idx="3">
                  <c:v>0.74</c:v>
                </c:pt>
                <c:pt idx="4">
                  <c:v>0.45</c:v>
                </c:pt>
                <c:pt idx="5">
                  <c:v>0.79</c:v>
                </c:pt>
                <c:pt idx="6">
                  <c:v>0.73</c:v>
                </c:pt>
                <c:pt idx="7">
                  <c:v>0.19</c:v>
                </c:pt>
                <c:pt idx="8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8-436E-8429-42F95D944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082816"/>
        <c:axId val="693084512"/>
      </c:radarChart>
      <c:catAx>
        <c:axId val="69308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93084512"/>
        <c:crosses val="autoZero"/>
        <c:auto val="1"/>
        <c:lblAlgn val="ctr"/>
        <c:lblOffset val="100"/>
        <c:noMultiLvlLbl val="0"/>
      </c:catAx>
      <c:valAx>
        <c:axId val="69308451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930828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00">
          <a:latin typeface="Effra" panose="020B0603020203020204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>
                <a:latin typeface="Effra" panose="020B0603020203020204"/>
              </a:rPr>
              <a:t>How much do you agree that the digital learning resources for your course are:</a:t>
            </a:r>
          </a:p>
        </c:rich>
      </c:tx>
      <c:layout>
        <c:manualLayout>
          <c:xMode val="edge"/>
          <c:yMode val="edge"/>
          <c:x val="0.17345724953900399"/>
          <c:y val="2.9507083515918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'Online materials (slide 23)'!$G$7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materials (slide 23)'!$F$8:$F$11</c:f>
              <c:strCache>
                <c:ptCount val="4"/>
                <c:pt idx="0">
                  <c:v>Engaging and motivating</c:v>
                </c:pt>
                <c:pt idx="1">
                  <c:v>At the right level and pace</c:v>
                </c:pt>
                <c:pt idx="2">
                  <c:v>Accessible to you</c:v>
                </c:pt>
                <c:pt idx="3">
                  <c:v>Available in good time</c:v>
                </c:pt>
              </c:strCache>
            </c:strRef>
          </c:cat>
          <c:val>
            <c:numRef>
              <c:f>'Online materials (slide 23)'!$G$8:$G$11</c:f>
              <c:numCache>
                <c:formatCode>0%</c:formatCode>
                <c:ptCount val="4"/>
                <c:pt idx="0">
                  <c:v>0.44568245125348188</c:v>
                </c:pt>
                <c:pt idx="1">
                  <c:v>0.52646239554317553</c:v>
                </c:pt>
                <c:pt idx="2">
                  <c:v>0.74301675977653636</c:v>
                </c:pt>
                <c:pt idx="3">
                  <c:v>0.57262569832402233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2-41C2-944E-765278BFD62E}"/>
            </c:ext>
          </c:extLst>
        </c:ser>
        <c:ser>
          <c:idx val="1"/>
          <c:order val="1"/>
          <c:tx>
            <c:strRef>
              <c:f>'Online materials (slide 23)'!$H$7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materials (slide 23)'!$F$8:$F$11</c:f>
              <c:strCache>
                <c:ptCount val="4"/>
                <c:pt idx="0">
                  <c:v>Engaging and motivating</c:v>
                </c:pt>
                <c:pt idx="1">
                  <c:v>At the right level and pace</c:v>
                </c:pt>
                <c:pt idx="2">
                  <c:v>Accessible to you</c:v>
                </c:pt>
                <c:pt idx="3">
                  <c:v>Available in good time</c:v>
                </c:pt>
              </c:strCache>
            </c:strRef>
          </c:cat>
          <c:val>
            <c:numRef>
              <c:f>'Online materials (slide 23)'!$H$8:$H$11</c:f>
              <c:numCache>
                <c:formatCode>0%</c:formatCode>
                <c:ptCount val="4"/>
                <c:pt idx="0">
                  <c:v>0.40389972144846797</c:v>
                </c:pt>
                <c:pt idx="1">
                  <c:v>0.3955431754874652</c:v>
                </c:pt>
                <c:pt idx="2">
                  <c:v>0.22346368715083798</c:v>
                </c:pt>
                <c:pt idx="3">
                  <c:v>0.30726256983240224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62-41C2-944E-765278BFD62E}"/>
            </c:ext>
          </c:extLst>
        </c:ser>
        <c:ser>
          <c:idx val="2"/>
          <c:order val="2"/>
          <c:tx>
            <c:strRef>
              <c:f>'Online materials (slide 23)'!$I$7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materials (slide 23)'!$F$8:$F$11</c:f>
              <c:strCache>
                <c:ptCount val="4"/>
                <c:pt idx="0">
                  <c:v>Engaging and motivating</c:v>
                </c:pt>
                <c:pt idx="1">
                  <c:v>At the right level and pace</c:v>
                </c:pt>
                <c:pt idx="2">
                  <c:v>Accessible to you</c:v>
                </c:pt>
                <c:pt idx="3">
                  <c:v>Available in good time</c:v>
                </c:pt>
              </c:strCache>
            </c:strRef>
          </c:cat>
          <c:val>
            <c:numRef>
              <c:f>'Online materials (slide 23)'!$I$8:$I$11</c:f>
              <c:numCache>
                <c:formatCode>0%</c:formatCode>
                <c:ptCount val="4"/>
                <c:pt idx="0">
                  <c:v>0.15041782729805014</c:v>
                </c:pt>
                <c:pt idx="1">
                  <c:v>7.7994428969359333E-2</c:v>
                </c:pt>
                <c:pt idx="2">
                  <c:v>3.3519553072625698E-2</c:v>
                </c:pt>
                <c:pt idx="3">
                  <c:v>0.12011173184357542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62-41C2-944E-765278BFD6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1363967"/>
        <c:axId val="1170765471"/>
      </c:barChart>
      <c:catAx>
        <c:axId val="1171363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1170765471"/>
        <c:crosses val="autoZero"/>
        <c:auto val="1"/>
        <c:lblAlgn val="ctr"/>
        <c:lblOffset val="100"/>
        <c:noMultiLvlLbl val="0"/>
      </c:catAx>
      <c:valAx>
        <c:axId val="1170765471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17136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b="0">
                <a:latin typeface="Effra" panose="020B0603020203020204"/>
              </a:rPr>
              <a:t>How much do you agree that use of digital technologies in your learning:</a:t>
            </a:r>
            <a:endParaRPr lang="en-GB" b="0">
              <a:latin typeface="Effra" panose="020B0603020203020204"/>
            </a:endParaRPr>
          </a:p>
        </c:rich>
      </c:tx>
      <c:layout>
        <c:manualLayout>
          <c:xMode val="edge"/>
          <c:yMode val="edge"/>
          <c:x val="0.16813825567189322"/>
          <c:y val="2.9236614256194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'Learning online (slide 24)'!$G$7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'Learning online (slide 24)'!$F$8:$F$12</c:f>
              <c:strCache>
                <c:ptCount val="5"/>
                <c:pt idx="0">
                  <c:v>Is convenient for you</c:v>
                </c:pt>
                <c:pt idx="1">
                  <c:v>Allows you to contribute in the ways that you prefer</c:v>
                </c:pt>
                <c:pt idx="2">
                  <c:v>Enables you to make good progress in your [studies/learning] *</c:v>
                </c:pt>
                <c:pt idx="3">
                  <c:v>Makes you feel part of a community of staff and [students/learners] *</c:v>
                </c:pt>
                <c:pt idx="4">
                  <c:v>Allows you to be assessed fairly</c:v>
                </c:pt>
              </c:strCache>
            </c:strRef>
          </c:cat>
          <c:val>
            <c:numRef>
              <c:f>'Learning online (slide 24)'!$G$8:$G$12</c:f>
              <c:numCache>
                <c:formatCode>0%</c:formatCode>
                <c:ptCount val="5"/>
                <c:pt idx="0">
                  <c:v>0.78888888888888886</c:v>
                </c:pt>
                <c:pt idx="1">
                  <c:v>0.57103064066852371</c:v>
                </c:pt>
                <c:pt idx="2">
                  <c:v>0.64525139664804465</c:v>
                </c:pt>
                <c:pt idx="3">
                  <c:v>0.4061624649859944</c:v>
                </c:pt>
                <c:pt idx="4">
                  <c:v>0.52513966480446927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9-4F24-81F5-D95CEF914A15}"/>
            </c:ext>
          </c:extLst>
        </c:ser>
        <c:ser>
          <c:idx val="1"/>
          <c:order val="1"/>
          <c:tx>
            <c:strRef>
              <c:f>'Learning online (slide 24)'!$H$7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'Learning online (slide 24)'!$F$8:$F$12</c:f>
              <c:strCache>
                <c:ptCount val="5"/>
                <c:pt idx="0">
                  <c:v>Is convenient for you</c:v>
                </c:pt>
                <c:pt idx="1">
                  <c:v>Allows you to contribute in the ways that you prefer</c:v>
                </c:pt>
                <c:pt idx="2">
                  <c:v>Enables you to make good progress in your [studies/learning] *</c:v>
                </c:pt>
                <c:pt idx="3">
                  <c:v>Makes you feel part of a community of staff and [students/learners] *</c:v>
                </c:pt>
                <c:pt idx="4">
                  <c:v>Allows you to be assessed fairly</c:v>
                </c:pt>
              </c:strCache>
            </c:strRef>
          </c:cat>
          <c:val>
            <c:numRef>
              <c:f>'Learning online (slide 24)'!$H$8:$H$12</c:f>
              <c:numCache>
                <c:formatCode>0%</c:formatCode>
                <c:ptCount val="5"/>
                <c:pt idx="0">
                  <c:v>0.17777777777777778</c:v>
                </c:pt>
                <c:pt idx="1">
                  <c:v>0.3370473537604457</c:v>
                </c:pt>
                <c:pt idx="2">
                  <c:v>0.29329608938547486</c:v>
                </c:pt>
                <c:pt idx="3">
                  <c:v>0.32773109243697479</c:v>
                </c:pt>
                <c:pt idx="4">
                  <c:v>0.37988826815642457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9-4F24-81F5-D95CEF914A15}"/>
            </c:ext>
          </c:extLst>
        </c:ser>
        <c:ser>
          <c:idx val="2"/>
          <c:order val="2"/>
          <c:tx>
            <c:strRef>
              <c:f>'Learning online (slide 24)'!$I$7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'Learning online (slide 24)'!$F$8:$F$12</c:f>
              <c:strCache>
                <c:ptCount val="5"/>
                <c:pt idx="0">
                  <c:v>Is convenient for you</c:v>
                </c:pt>
                <c:pt idx="1">
                  <c:v>Allows you to contribute in the ways that you prefer</c:v>
                </c:pt>
                <c:pt idx="2">
                  <c:v>Enables you to make good progress in your [studies/learning] *</c:v>
                </c:pt>
                <c:pt idx="3">
                  <c:v>Makes you feel part of a community of staff and [students/learners] *</c:v>
                </c:pt>
                <c:pt idx="4">
                  <c:v>Allows you to be assessed fairly</c:v>
                </c:pt>
              </c:strCache>
            </c:strRef>
          </c:cat>
          <c:val>
            <c:numRef>
              <c:f>'Learning online (slide 24)'!$I$8:$I$12</c:f>
              <c:numCache>
                <c:formatCode>0%</c:formatCode>
                <c:ptCount val="5"/>
                <c:pt idx="0">
                  <c:v>3.3333333333333333E-2</c:v>
                </c:pt>
                <c:pt idx="1">
                  <c:v>9.1922005571030641E-2</c:v>
                </c:pt>
                <c:pt idx="2">
                  <c:v>6.1452513966480445E-2</c:v>
                </c:pt>
                <c:pt idx="3">
                  <c:v>0.26610644257703081</c:v>
                </c:pt>
                <c:pt idx="4">
                  <c:v>9.4972067039106142E-2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B9-4F24-81F5-D95CEF914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1363967"/>
        <c:axId val="1170765471"/>
      </c:barChart>
      <c:catAx>
        <c:axId val="1171363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1170765471"/>
        <c:crosses val="autoZero"/>
        <c:auto val="1"/>
        <c:lblAlgn val="ctr"/>
        <c:lblOffset val="100"/>
        <c:noMultiLvlLbl val="0"/>
      </c:catAx>
      <c:valAx>
        <c:axId val="1170765471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17136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>
                <a:latin typeface="Effra" panose="020B0603020203020204"/>
              </a:rPr>
              <a:t>How much do you agree you were given the chance to be involved in decisions about your digital experience?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'Quality online learn (slide 27)'!$E$7</c:f>
              <c:strCache>
                <c:ptCount val="1"/>
                <c:pt idx="0">
                  <c:v>How much do you agree you were given the chance to be involved in decisions about your digital experience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online learn (slide 27)'!$D$8:$D$10</c:f>
              <c:strCache>
                <c:ptCount val="3"/>
                <c:pt idx="0">
                  <c:v>Agree</c:v>
                </c:pt>
                <c:pt idx="1">
                  <c:v>Neutral </c:v>
                </c:pt>
                <c:pt idx="2">
                  <c:v>Disagree</c:v>
                </c:pt>
              </c:strCache>
            </c:strRef>
          </c:cat>
          <c:val>
            <c:numRef>
              <c:f>'Quality online learn (slide 27)'!$E$8:$E$10</c:f>
              <c:numCache>
                <c:formatCode>0%</c:formatCode>
                <c:ptCount val="3"/>
                <c:pt idx="0">
                  <c:v>0.39830508474576271</c:v>
                </c:pt>
                <c:pt idx="1">
                  <c:v>0.403954802259887</c:v>
                </c:pt>
                <c:pt idx="2">
                  <c:v>0.19774011299435029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B-4770-871C-8C6B0D3DE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>
                <a:latin typeface="Effra" panose="020B0603020203020204"/>
              </a:rPr>
              <a:t>Overall, how would you rate the quality of digital learning on your course?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83119547430785E-2"/>
          <c:y val="9.3360827614737255E-2"/>
          <c:w val="0.97433760905138433"/>
          <c:h val="0.80389161418213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'Quality online learn (slide 28)'!$E$7</c:f>
              <c:strCache>
                <c:ptCount val="1"/>
                <c:pt idx="0">
                  <c:v>Overall, how would you rate the quality of digital learning on your course?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online learn (slide 28)'!$D$8:$D$14</c:f>
              <c:strCache>
                <c:ptCount val="7"/>
                <c:pt idx="0">
                  <c:v>Best imaginable</c:v>
                </c:pt>
                <c:pt idx="1">
                  <c:v>Excellent</c:v>
                </c:pt>
                <c:pt idx="2">
                  <c:v>Good</c:v>
                </c:pt>
                <c:pt idx="3">
                  <c:v>Average</c:v>
                </c:pt>
                <c:pt idx="4">
                  <c:v>Poor</c:v>
                </c:pt>
                <c:pt idx="5">
                  <c:v>Awful</c:v>
                </c:pt>
                <c:pt idx="6">
                  <c:v>Worst imaginable</c:v>
                </c:pt>
              </c:strCache>
            </c:strRef>
          </c:cat>
          <c:val>
            <c:numRef>
              <c:f>'Quality online learn (slide 28)'!$E$8:$E$14</c:f>
              <c:numCache>
                <c:formatCode>0%</c:formatCode>
                <c:ptCount val="7"/>
                <c:pt idx="0">
                  <c:v>1.1142061281337047E-2</c:v>
                </c:pt>
                <c:pt idx="1">
                  <c:v>0.24233983286908078</c:v>
                </c:pt>
                <c:pt idx="2">
                  <c:v>0.47353760445682452</c:v>
                </c:pt>
                <c:pt idx="3">
                  <c:v>0.22005571030640669</c:v>
                </c:pt>
                <c:pt idx="4">
                  <c:v>4.1782729805013928E-2</c:v>
                </c:pt>
                <c:pt idx="5">
                  <c:v>8.356545961002786E-3</c:v>
                </c:pt>
                <c:pt idx="6">
                  <c:v>2.7855153203342618E-3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9-4455-8E2C-63042DC67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solidFill>
          <a:sysClr val="window" lastClr="FFFFFF"/>
        </a:solidFill>
        <a:ln>
          <a:solidFill>
            <a:sysClr val="window" lastClr="FFFFF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GB"/>
              <a:t>Which of these skills has the University provided support or training for? (tick all that apply)</a:t>
            </a:r>
          </a:p>
        </c:rich>
      </c:tx>
      <c:layout>
        <c:manualLayout>
          <c:xMode val="edge"/>
          <c:yMode val="edge"/>
          <c:x val="0.15038804186291549"/>
          <c:y val="1.60249297285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'Skills help (slide 30)'!$E$9:$E$23</c:f>
              <c:strCache>
                <c:ptCount val="15"/>
                <c:pt idx="0">
                  <c:v>Basic IT skills</c:v>
                </c:pt>
                <c:pt idx="1">
                  <c:v>Learning online</c:v>
                </c:pt>
                <c:pt idx="2">
                  <c:v>Specialist software for your subject</c:v>
                </c:pt>
                <c:pt idx="3">
                  <c:v>Handling digital information, data and media</c:v>
                </c:pt>
                <c:pt idx="4">
                  <c:v>Data analysis</c:v>
                </c:pt>
                <c:pt idx="5">
                  <c:v>Coding or scripting</c:v>
                </c:pt>
                <c:pt idx="6">
                  <c:v>Appropriate use of artificial intelligence tools</c:v>
                </c:pt>
                <c:pt idx="7">
                  <c:v>Creating accessible digital content</c:v>
                </c:pt>
                <c:pt idx="8">
                  <c:v>Managing social media or public web pages</c:v>
                </c:pt>
                <c:pt idx="9">
                  <c:v>Participating in digital assessments</c:v>
                </c:pt>
                <c:pt idx="10">
                  <c:v>Online publishing</c:v>
                </c:pt>
                <c:pt idx="11">
                  <c:v>Behaving safely and respectfully online</c:v>
                </c:pt>
                <c:pt idx="12">
                  <c:v>Keeping data secure</c:v>
                </c:pt>
                <c:pt idx="13">
                  <c:v>Copyright and avoiding plagiarism</c:v>
                </c:pt>
                <c:pt idx="14">
                  <c:v>None of these</c:v>
                </c:pt>
              </c:strCache>
            </c:strRef>
          </c:cat>
          <c:val>
            <c:numRef>
              <c:f>'Skills help (slide 30)'!$F$9:$F$23</c:f>
              <c:numCache>
                <c:formatCode>0%</c:formatCode>
                <c:ptCount val="15"/>
                <c:pt idx="0">
                  <c:v>0.40751445086705201</c:v>
                </c:pt>
                <c:pt idx="1">
                  <c:v>0.45086705202312138</c:v>
                </c:pt>
                <c:pt idx="2">
                  <c:v>0.28034682080924855</c:v>
                </c:pt>
                <c:pt idx="3">
                  <c:v>0.22543352601156069</c:v>
                </c:pt>
                <c:pt idx="4">
                  <c:v>0.22543352601156069</c:v>
                </c:pt>
                <c:pt idx="5">
                  <c:v>0.14450867052023122</c:v>
                </c:pt>
                <c:pt idx="6">
                  <c:v>0.13005780346820808</c:v>
                </c:pt>
                <c:pt idx="7">
                  <c:v>0.1069364161849711</c:v>
                </c:pt>
                <c:pt idx="8">
                  <c:v>0.10982658959537572</c:v>
                </c:pt>
                <c:pt idx="9">
                  <c:v>0.23699421965317918</c:v>
                </c:pt>
                <c:pt idx="10">
                  <c:v>9.8265895953757232E-2</c:v>
                </c:pt>
                <c:pt idx="11">
                  <c:v>0.24277456647398843</c:v>
                </c:pt>
                <c:pt idx="12">
                  <c:v>0.22832369942196531</c:v>
                </c:pt>
                <c:pt idx="13">
                  <c:v>0.49421965317919075</c:v>
                </c:pt>
                <c:pt idx="14">
                  <c:v>0.12716763005780346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0-45B6-A1CD-DCC5DBD35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solidFill>
          <a:sysClr val="window" lastClr="FFFFFF"/>
        </a:solid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Effra" panose="020B0603020203020204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 b="0">
                <a:latin typeface="Effra" panose="020B0603020203020204"/>
              </a:rPr>
              <a:t>How much do you agree that the</a:t>
            </a:r>
            <a:r>
              <a:rPr lang="en-US" b="0" baseline="0">
                <a:latin typeface="Effra" panose="020B0603020203020204"/>
              </a:rPr>
              <a:t> University has</a:t>
            </a:r>
            <a:r>
              <a:rPr lang="en-US" b="0">
                <a:latin typeface="Effra" panose="020B0603020203020204"/>
              </a:rPr>
              <a:t> provided:</a:t>
            </a:r>
            <a:endParaRPr lang="en-GB" b="0">
              <a:latin typeface="Effra" panose="020B0603020203020204"/>
            </a:endParaRPr>
          </a:p>
        </c:rich>
      </c:tx>
      <c:layout>
        <c:manualLayout>
          <c:xMode val="edge"/>
          <c:yMode val="edge"/>
          <c:x val="0.26552590941912385"/>
          <c:y val="3.0320909155401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'Digital skills (slide 31)'!$G$7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8E155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'Digital skills (slide 31)'!$F$8:$F$12</c:f>
              <c:strCache>
                <c:ptCount val="5"/>
                <c:pt idx="0">
                  <c:v>Guidance about the digital skills needed for your course?</c:v>
                </c:pt>
                <c:pt idx="1">
                  <c:v>An assessment of your digital skills and training needs?</c:v>
                </c:pt>
                <c:pt idx="2">
                  <c:v>Time/guidance to explore new digital tools and approaches? </c:v>
                </c:pt>
                <c:pt idx="3">
                  <c:v>Formal recognition, accreditation or certification for your digital skills?</c:v>
                </c:pt>
                <c:pt idx="4">
                  <c:v>Ongoing development opportunities to build digital skills for future employment?</c:v>
                </c:pt>
              </c:strCache>
            </c:strRef>
          </c:cat>
          <c:val>
            <c:numRef>
              <c:f>'Digital skills (slide 31)'!$G$8:$G$12</c:f>
              <c:numCache>
                <c:formatCode>0%</c:formatCode>
                <c:ptCount val="5"/>
                <c:pt idx="0">
                  <c:v>0.41225626740947074</c:v>
                </c:pt>
                <c:pt idx="1">
                  <c:v>0.27653631284916202</c:v>
                </c:pt>
                <c:pt idx="2">
                  <c:v>0.27323943661971833</c:v>
                </c:pt>
                <c:pt idx="3">
                  <c:v>0.18820224719101122</c:v>
                </c:pt>
                <c:pt idx="4">
                  <c:v>0.29096045197740111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6-4FEF-AF28-E291CD8B2211}"/>
            </c:ext>
          </c:extLst>
        </c:ser>
        <c:ser>
          <c:idx val="1"/>
          <c:order val="1"/>
          <c:tx>
            <c:strRef>
              <c:f>'Digital skills (slide 31)'!$H$7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'Digital skills (slide 31)'!$F$8:$F$12</c:f>
              <c:strCache>
                <c:ptCount val="5"/>
                <c:pt idx="0">
                  <c:v>Guidance about the digital skills needed for your course?</c:v>
                </c:pt>
                <c:pt idx="1">
                  <c:v>An assessment of your digital skills and training needs?</c:v>
                </c:pt>
                <c:pt idx="2">
                  <c:v>Time/guidance to explore new digital tools and approaches? </c:v>
                </c:pt>
                <c:pt idx="3">
                  <c:v>Formal recognition, accreditation or certification for your digital skills?</c:v>
                </c:pt>
                <c:pt idx="4">
                  <c:v>Ongoing development opportunities to build digital skills for future employment?</c:v>
                </c:pt>
              </c:strCache>
            </c:strRef>
          </c:cat>
          <c:val>
            <c:numRef>
              <c:f>'Digital skills (slide 31)'!$H$8:$H$12</c:f>
              <c:numCache>
                <c:formatCode>0%</c:formatCode>
                <c:ptCount val="5"/>
                <c:pt idx="0">
                  <c:v>0.40668523676880225</c:v>
                </c:pt>
                <c:pt idx="1">
                  <c:v>0.41340782122905029</c:v>
                </c:pt>
                <c:pt idx="2">
                  <c:v>0.39718309859154932</c:v>
                </c:pt>
                <c:pt idx="3">
                  <c:v>0.351123595505618</c:v>
                </c:pt>
                <c:pt idx="4">
                  <c:v>0.42372881355932202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6-4FEF-AF28-E291CD8B2211}"/>
            </c:ext>
          </c:extLst>
        </c:ser>
        <c:ser>
          <c:idx val="2"/>
          <c:order val="2"/>
          <c:tx>
            <c:strRef>
              <c:f>'Digital skills (slide 31)'!$I$7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'Digital skills (slide 31)'!$F$8:$F$12</c:f>
              <c:strCache>
                <c:ptCount val="5"/>
                <c:pt idx="0">
                  <c:v>Guidance about the digital skills needed for your course?</c:v>
                </c:pt>
                <c:pt idx="1">
                  <c:v>An assessment of your digital skills and training needs?</c:v>
                </c:pt>
                <c:pt idx="2">
                  <c:v>Time/guidance to explore new digital tools and approaches? </c:v>
                </c:pt>
                <c:pt idx="3">
                  <c:v>Formal recognition, accreditation or certification for your digital skills?</c:v>
                </c:pt>
                <c:pt idx="4">
                  <c:v>Ongoing development opportunities to build digital skills for future employment?</c:v>
                </c:pt>
              </c:strCache>
            </c:strRef>
          </c:cat>
          <c:val>
            <c:numRef>
              <c:f>'Digital skills (slide 31)'!$I$8:$I$12</c:f>
              <c:numCache>
                <c:formatCode>0%</c:formatCode>
                <c:ptCount val="5"/>
                <c:pt idx="0">
                  <c:v>0.18105849582172701</c:v>
                </c:pt>
                <c:pt idx="1">
                  <c:v>0.31005586592178769</c:v>
                </c:pt>
                <c:pt idx="2">
                  <c:v>0.3295774647887324</c:v>
                </c:pt>
                <c:pt idx="3">
                  <c:v>0.4606741573033708</c:v>
                </c:pt>
                <c:pt idx="4">
                  <c:v>0.28531073446327682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46-4FEF-AF28-E291CD8B2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1363967"/>
        <c:axId val="1170765471"/>
      </c:barChart>
      <c:catAx>
        <c:axId val="1171363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1170765471"/>
        <c:crosses val="autoZero"/>
        <c:auto val="1"/>
        <c:lblAlgn val="ctr"/>
        <c:lblOffset val="100"/>
        <c:noMultiLvlLbl val="0"/>
      </c:catAx>
      <c:valAx>
        <c:axId val="1170765471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17136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GB"/>
              <a:t>Who or where do you go for help with digital skills? (tick all that apply)</a:t>
            </a:r>
          </a:p>
        </c:rich>
      </c:tx>
      <c:layout>
        <c:manualLayout>
          <c:xMode val="edge"/>
          <c:yMode val="edge"/>
          <c:x val="0.11416568047337278"/>
          <c:y val="2.4880805153381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6389153748541698"/>
          <c:y val="0.11510856273570043"/>
          <c:w val="0.41625701443883778"/>
          <c:h val="0.846110604489637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'Online help (slide 32)'!$E$9:$E$19</c:f>
              <c:strCache>
                <c:ptCount val="11"/>
                <c:pt idx="0">
                  <c:v>Lecturers/tutors</c:v>
                </c:pt>
                <c:pt idx="1">
                  <c:v>Other [students/Learners] on my course * </c:v>
                </c:pt>
                <c:pt idx="2">
                  <c:v>Employer or work colleagues</c:v>
                </c:pt>
                <c:pt idx="3">
                  <c:v>Library/learning resources staff</c:v>
                </c:pt>
                <c:pt idx="4">
                  <c:v>IT staff</c:v>
                </c:pt>
                <c:pt idx="5">
                  <c:v>Teaching and learning/e-learning staff and/or technicians</c:v>
                </c:pt>
                <c:pt idx="6">
                  <c:v>Other student/learner service</c:v>
                </c:pt>
                <c:pt idx="7">
                  <c:v>Friends and family</c:v>
                </c:pt>
                <c:pt idx="8">
                  <c:v>Artificial intelligence and tools likely to include AI </c:v>
                </c:pt>
                <c:pt idx="9">
                  <c:v>Online videos and resources </c:v>
                </c:pt>
                <c:pt idx="10">
                  <c:v>Other</c:v>
                </c:pt>
              </c:strCache>
            </c:strRef>
          </c:cat>
          <c:val>
            <c:numRef>
              <c:f>'Online help (slide 32)'!$F$9:$F$19</c:f>
              <c:numCache>
                <c:formatCode>0%</c:formatCode>
                <c:ptCount val="11"/>
                <c:pt idx="0">
                  <c:v>0.38243626062322944</c:v>
                </c:pt>
                <c:pt idx="1">
                  <c:v>0.64305949008498586</c:v>
                </c:pt>
                <c:pt idx="2">
                  <c:v>8.2152974504249299E-2</c:v>
                </c:pt>
                <c:pt idx="3">
                  <c:v>0.23229461756373937</c:v>
                </c:pt>
                <c:pt idx="4">
                  <c:v>0.32011331444759206</c:v>
                </c:pt>
                <c:pt idx="5">
                  <c:v>0.12181303116147309</c:v>
                </c:pt>
                <c:pt idx="6">
                  <c:v>0.1359773371104816</c:v>
                </c:pt>
                <c:pt idx="7">
                  <c:v>0.35410764872521244</c:v>
                </c:pt>
                <c:pt idx="8">
                  <c:v>0.18696883852691218</c:v>
                </c:pt>
                <c:pt idx="9">
                  <c:v>0.5127478753541076</c:v>
                </c:pt>
                <c:pt idx="10">
                  <c:v>1.4164305949008499E-2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A-448B-BBD3-13B7737FD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Effra" panose="020B0603020203020204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/>
              <a:t>Overall, how well do we support you to learn effectively using technology?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'Support learn (slide 33)'!$E$7</c:f>
              <c:strCache>
                <c:ptCount val="1"/>
                <c:pt idx="0">
                  <c:v>Overall, how well do we support you to learn effectively using technology?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'Support learn (slide 33)'!$D$8:$D$14</c:f>
              <c:strCache>
                <c:ptCount val="7"/>
                <c:pt idx="0">
                  <c:v>Best imaginable</c:v>
                </c:pt>
                <c:pt idx="1">
                  <c:v>Excellent</c:v>
                </c:pt>
                <c:pt idx="2">
                  <c:v>Good</c:v>
                </c:pt>
                <c:pt idx="3">
                  <c:v>Average</c:v>
                </c:pt>
                <c:pt idx="4">
                  <c:v>Poor</c:v>
                </c:pt>
                <c:pt idx="5">
                  <c:v>Awful</c:v>
                </c:pt>
                <c:pt idx="6">
                  <c:v>Worst imaginable</c:v>
                </c:pt>
              </c:strCache>
            </c:strRef>
          </c:cat>
          <c:val>
            <c:numRef>
              <c:f>'Support learn (slide 33)'!$E$8:$E$14</c:f>
              <c:numCache>
                <c:formatCode>0%</c:formatCode>
                <c:ptCount val="7"/>
                <c:pt idx="0">
                  <c:v>5.6179775280898875E-3</c:v>
                </c:pt>
                <c:pt idx="1">
                  <c:v>0.17696629213483145</c:v>
                </c:pt>
                <c:pt idx="2">
                  <c:v>0.42134831460674155</c:v>
                </c:pt>
                <c:pt idx="3">
                  <c:v>0.2893258426966292</c:v>
                </c:pt>
                <c:pt idx="4">
                  <c:v>8.7078651685393263E-2</c:v>
                </c:pt>
                <c:pt idx="5">
                  <c:v>1.1235955056179775E-2</c:v>
                </c:pt>
                <c:pt idx="6">
                  <c:v>8.4269662921348312E-3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E-44DC-B612-7997FE5C1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Effra" panose="020B0603020203020204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578778234642755E-2"/>
          <c:y val="0.19296954121701582"/>
          <c:w val="0.96684250188394871"/>
          <c:h val="0.60196826197657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'Prefer invest (slide 11)'!$E$7</c:f>
              <c:strCache>
                <c:ptCount val="1"/>
                <c:pt idx="0">
                  <c:v>Please tell us if you are (select one):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'Prefer invest (slide 11)'!$D$8:$D$10</c:f>
              <c:strCache>
                <c:ptCount val="3"/>
                <c:pt idx="0">
                  <c:v>A UK student (UK national studying a UK university/college course in the UK)</c:v>
                </c:pt>
                <c:pt idx="1">
                  <c:v>A transnational education student (non-UK national studying a UK university/college course outside of the UK)</c:v>
                </c:pt>
                <c:pt idx="2">
                  <c:v>An international student who has travelled from another country to study in a UK university/college (non-UK national studying a UK university/college course in the UK - or temporarily prevented from doing so)</c:v>
                </c:pt>
              </c:strCache>
            </c:strRef>
          </c:cat>
          <c:val>
            <c:numRef>
              <c:f>'Prefer invest (slide 11)'!$E$8:$E$10</c:f>
              <c:numCache>
                <c:formatCode>0%</c:formatCode>
                <c:ptCount val="3"/>
                <c:pt idx="0">
                  <c:v>0.46883468834688347</c:v>
                </c:pt>
                <c:pt idx="1">
                  <c:v>2.1680216802168022E-2</c:v>
                </c:pt>
                <c:pt idx="2">
                  <c:v>0.50948509485094851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6-4B3D-AD28-FEB8E8223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929467292765662"/>
          <c:y val="8.0885350748768278E-2"/>
          <c:w val="0.62070533815808948"/>
          <c:h val="0.831705146797872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'Devices used (slide 12)'!$E$9:$E$17</c:f>
              <c:strCache>
                <c:ptCount val="9"/>
                <c:pt idx="0">
                  <c:v>Desktop computer</c:v>
                </c:pt>
                <c:pt idx="1">
                  <c:v>Laptop</c:v>
                </c:pt>
                <c:pt idx="2">
                  <c:v>Tablet</c:v>
                </c:pt>
                <c:pt idx="3">
                  <c:v>Smartphone</c:v>
                </c:pt>
                <c:pt idx="4">
                  <c:v>Virtual reality (VR) headset/smart glasses or simulated environment/virtual machinery</c:v>
                </c:pt>
                <c:pt idx="5">
                  <c:v>Additional screen</c:v>
                </c:pt>
                <c:pt idx="6">
                  <c:v>Microphone or headset</c:v>
                </c:pt>
                <c:pt idx="7">
                  <c:v>Camera or webcam</c:v>
                </c:pt>
                <c:pt idx="8">
                  <c:v>Other</c:v>
                </c:pt>
              </c:strCache>
            </c:strRef>
          </c:cat>
          <c:val>
            <c:numRef>
              <c:f>'Devices used (slide 12)'!$F$9:$F$17</c:f>
              <c:numCache>
                <c:formatCode>0%</c:formatCode>
                <c:ptCount val="9"/>
                <c:pt idx="0">
                  <c:v>0.29110512129380056</c:v>
                </c:pt>
                <c:pt idx="1">
                  <c:v>0.93800539083557954</c:v>
                </c:pt>
                <c:pt idx="2">
                  <c:v>0.39622641509433965</c:v>
                </c:pt>
                <c:pt idx="3">
                  <c:v>0.77358490566037741</c:v>
                </c:pt>
                <c:pt idx="4">
                  <c:v>8.0862533692722376E-3</c:v>
                </c:pt>
                <c:pt idx="5">
                  <c:v>0.15094339622641509</c:v>
                </c:pt>
                <c:pt idx="6">
                  <c:v>0.26954177897574122</c:v>
                </c:pt>
                <c:pt idx="7">
                  <c:v>0.22641509433962265</c:v>
                </c:pt>
                <c:pt idx="8">
                  <c:v>1.6172506738544475E-2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1-41D0-8498-8BBC2D324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solidFill>
          <a:sysClr val="window" lastClr="FFFFFF"/>
        </a:solid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/>
              <a:t>Overall, how would you rate the quality of the digital learning environment?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5164140106000187E-2"/>
          <c:y val="0.12424109104647316"/>
          <c:w val="0.97433760905138433"/>
          <c:h val="0.80335310689408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'Online environment (slide 17)'!$E$7</c:f>
              <c:strCache>
                <c:ptCount val="1"/>
                <c:pt idx="0">
                  <c:v>Overall, how would you rate the quality of the digital learning environment?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environment (slide 17)'!$D$8:$D$14</c:f>
              <c:strCache>
                <c:ptCount val="7"/>
                <c:pt idx="0">
                  <c:v>Best imaginable</c:v>
                </c:pt>
                <c:pt idx="1">
                  <c:v>Excellent</c:v>
                </c:pt>
                <c:pt idx="2">
                  <c:v>Good</c:v>
                </c:pt>
                <c:pt idx="3">
                  <c:v>Average</c:v>
                </c:pt>
                <c:pt idx="4">
                  <c:v>Poor</c:v>
                </c:pt>
                <c:pt idx="5">
                  <c:v>Awful</c:v>
                </c:pt>
                <c:pt idx="6">
                  <c:v>Worst imaginable</c:v>
                </c:pt>
              </c:strCache>
            </c:strRef>
          </c:cat>
          <c:val>
            <c:numRef>
              <c:f>'Online environment (slide 17)'!$E$8:$E$14</c:f>
              <c:numCache>
                <c:formatCode>0%</c:formatCode>
                <c:ptCount val="7"/>
                <c:pt idx="0">
                  <c:v>2.1798365122615803E-2</c:v>
                </c:pt>
                <c:pt idx="1">
                  <c:v>0.2098092643051771</c:v>
                </c:pt>
                <c:pt idx="2">
                  <c:v>0.50681198910081748</c:v>
                </c:pt>
                <c:pt idx="3">
                  <c:v>0.18801089918256131</c:v>
                </c:pt>
                <c:pt idx="4">
                  <c:v>5.7220708446866483E-2</c:v>
                </c:pt>
                <c:pt idx="5">
                  <c:v>5.4495912806539508E-3</c:v>
                </c:pt>
                <c:pt idx="6">
                  <c:v>1.0899182561307902E-2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E-44F4-8567-E1AF03433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solidFill>
          <a:sysClr val="window" lastClr="FFFFFF"/>
        </a:solidFill>
        <a:ln>
          <a:solidFill>
            <a:sysClr val="window" lastClr="FFFFF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Effra" panose="020B0603020203020204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GB">
                <a:latin typeface="Effra" panose="020B0603020203020204"/>
              </a:rPr>
              <a:t>Overall, how would you rate the quality of the virtual learning environment provided (currently Blackboard)?</a:t>
            </a:r>
          </a:p>
          <a:p>
            <a:pPr algn="ctr" rtl="0">
              <a:defRPr>
                <a:latin typeface="Effra" panose="020B0603020203020204"/>
              </a:defRPr>
            </a:pPr>
            <a:endParaRPr lang="en-US">
              <a:latin typeface="Effra" panose="020B060302020302020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'Online environment (slide 17)'!$E$7</c:f>
              <c:strCache>
                <c:ptCount val="1"/>
                <c:pt idx="0">
                  <c:v>Overall, how would you rate the quality of the digital learning environment?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3B0-42BB-95AA-3039105946C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342667071288659E-2"/>
                      <c:h val="0.1319716853749434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3B0-42BB-95AA-3039105946C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3B0-42BB-95AA-3039105946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119149176929788E-2"/>
                      <c:h val="0.127622648823517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3B0-42BB-95AA-3039105946C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3B0-42BB-95AA-3039105946C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3B0-42BB-95AA-3039105946C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3B0-42BB-95AA-303910594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environment (slide 17)'!$D$8:$D$14</c:f>
              <c:strCache>
                <c:ptCount val="7"/>
                <c:pt idx="0">
                  <c:v>Best imaginable</c:v>
                </c:pt>
                <c:pt idx="1">
                  <c:v>Excellent</c:v>
                </c:pt>
                <c:pt idx="2">
                  <c:v>Good</c:v>
                </c:pt>
                <c:pt idx="3">
                  <c:v>Average</c:v>
                </c:pt>
                <c:pt idx="4">
                  <c:v>Poor</c:v>
                </c:pt>
                <c:pt idx="5">
                  <c:v>Awful</c:v>
                </c:pt>
                <c:pt idx="6">
                  <c:v>Worst imaginable</c:v>
                </c:pt>
              </c:strCache>
            </c:strRef>
          </c:cat>
          <c:val>
            <c:numRef>
              <c:f>'Online environment (slide 17)'!$E$8:$E$14</c:f>
              <c:numCache>
                <c:formatCode>0%</c:formatCode>
                <c:ptCount val="7"/>
                <c:pt idx="0">
                  <c:v>0.03</c:v>
                </c:pt>
                <c:pt idx="1">
                  <c:v>0.24</c:v>
                </c:pt>
                <c:pt idx="2">
                  <c:v>0.35</c:v>
                </c:pt>
                <c:pt idx="3">
                  <c:v>0.23</c:v>
                </c:pt>
                <c:pt idx="4">
                  <c:v>0.1</c:v>
                </c:pt>
                <c:pt idx="5">
                  <c:v>0.03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3B0-42BB-95AA-303910594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>
                <a:latin typeface="Effra" panose="020B0603020203020204"/>
              </a:rPr>
              <a:t>What would you prefer us to invest in if funds were available?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'Prefer invest (slide 18)'!$E$7</c:f>
              <c:strCache>
                <c:ptCount val="1"/>
                <c:pt idx="0">
                  <c:v>What would you prefer us to invest in?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'Prefer invest (slide 18)'!$D$8:$D$12</c:f>
              <c:strCache>
                <c:ptCount val="5"/>
                <c:pt idx="0">
                  <c:v>More computers and devices</c:v>
                </c:pt>
                <c:pt idx="1">
                  <c:v>Upgrade platforms and systems</c:v>
                </c:pt>
                <c:pt idx="2">
                  <c:v>Specialist software for your course</c:v>
                </c:pt>
                <c:pt idx="3">
                  <c:v>IT support</c:v>
                </c:pt>
                <c:pt idx="4">
                  <c:v>Digital content eg augmented/virtual reality or simulations</c:v>
                </c:pt>
              </c:strCache>
            </c:strRef>
          </c:cat>
          <c:val>
            <c:numRef>
              <c:f>'Prefer invest (slide 18)'!$E$8:$E$12</c:f>
              <c:numCache>
                <c:formatCode>0%</c:formatCode>
                <c:ptCount val="5"/>
                <c:pt idx="0">
                  <c:v>0.1046831955922865</c:v>
                </c:pt>
                <c:pt idx="1">
                  <c:v>0.50964187327823696</c:v>
                </c:pt>
                <c:pt idx="2">
                  <c:v>0.18732782369146006</c:v>
                </c:pt>
                <c:pt idx="3">
                  <c:v>8.2644628099173556E-2</c:v>
                </c:pt>
                <c:pt idx="4">
                  <c:v>0.11570247933884298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6-45E0-B071-CEADD9A1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464652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>
                <a:latin typeface="Effra" panose="020B0603020203020204"/>
              </a:rPr>
              <a:t>Thinking about the current academic year: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'Quality online learn (slide 20)'!$G$7</c:f>
              <c:strCache>
                <c:ptCount val="1"/>
                <c:pt idx="0">
                  <c:v>Have your taught classes taken place?</c:v>
                </c:pt>
              </c:strCache>
            </c:strRef>
          </c:tx>
          <c:spPr>
            <a:solidFill>
              <a:srgbClr val="0D22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online learn (slide 20)'!$F$8:$F$10</c:f>
              <c:strCache>
                <c:ptCount val="3"/>
                <c:pt idx="0">
                  <c:v>Mainly on campus</c:v>
                </c:pt>
                <c:pt idx="1">
                  <c:v>A mix of on campus and online</c:v>
                </c:pt>
                <c:pt idx="2">
                  <c:v>Mainly online</c:v>
                </c:pt>
              </c:strCache>
            </c:strRef>
          </c:cat>
          <c:val>
            <c:numRef>
              <c:f>'Quality online learn (slide 20)'!$G$8:$G$10</c:f>
              <c:numCache>
                <c:formatCode>0%</c:formatCode>
                <c:ptCount val="3"/>
                <c:pt idx="0">
                  <c:v>0.67759562841530052</c:v>
                </c:pt>
                <c:pt idx="1">
                  <c:v>0.27049180327868855</c:v>
                </c:pt>
                <c:pt idx="2">
                  <c:v>4.3715846994535519E-2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2-49A7-A5BD-0004CDC4F45A}"/>
            </c:ext>
          </c:extLst>
        </c:ser>
        <c:ser>
          <c:idx val="1"/>
          <c:order val="1"/>
          <c:tx>
            <c:strRef>
              <c:f>'Quality online learn (slide 20)'!$H$7</c:f>
              <c:strCache>
                <c:ptCount val="1"/>
                <c:pt idx="0">
                  <c:v>How do you prefer to be taught?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online learn (slide 20)'!$F$8:$F$10</c:f>
              <c:strCache>
                <c:ptCount val="3"/>
                <c:pt idx="0">
                  <c:v>Mainly on campus</c:v>
                </c:pt>
                <c:pt idx="1">
                  <c:v>A mix of on campus and online</c:v>
                </c:pt>
                <c:pt idx="2">
                  <c:v>Mainly online</c:v>
                </c:pt>
              </c:strCache>
            </c:strRef>
          </c:cat>
          <c:val>
            <c:numRef>
              <c:f>'Quality online learn (slide 20)'!$H$8:$H$10</c:f>
              <c:numCache>
                <c:formatCode>0%</c:formatCode>
                <c:ptCount val="3"/>
                <c:pt idx="0">
                  <c:v>0.63661202185792354</c:v>
                </c:pt>
                <c:pt idx="1">
                  <c:v>0.31967213114754101</c:v>
                </c:pt>
                <c:pt idx="2">
                  <c:v>4.0983606557377046E-2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2-49A7-A5BD-0004CDC4F45A}"/>
            </c:ext>
          </c:extLst>
        </c:ser>
        <c:ser>
          <c:idx val="2"/>
          <c:order val="2"/>
          <c:tx>
            <c:strRef>
              <c:f>'Quality online learn (slide 20)'!$I$7</c:f>
              <c:strCache>
                <c:ptCount val="1"/>
                <c:pt idx="0">
                  <c:v>How do you prefer to learn?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'Quality online learn (slide 20)'!$F$8:$F$10</c:f>
              <c:strCache>
                <c:ptCount val="3"/>
                <c:pt idx="0">
                  <c:v>Mainly on campus</c:v>
                </c:pt>
                <c:pt idx="1">
                  <c:v>A mix of on campus and online</c:v>
                </c:pt>
                <c:pt idx="2">
                  <c:v>Mainly online</c:v>
                </c:pt>
              </c:strCache>
            </c:strRef>
          </c:cat>
          <c:val>
            <c:numRef>
              <c:f>'Quality online learn (slide 20)'!$I$8:$I$10</c:f>
              <c:numCache>
                <c:formatCode>0%</c:formatCode>
                <c:ptCount val="3"/>
                <c:pt idx="0">
                  <c:v>0.51366120218579236</c:v>
                </c:pt>
                <c:pt idx="1">
                  <c:v>0.40437158469945356</c:v>
                </c:pt>
                <c:pt idx="2">
                  <c:v>7.9234972677595633E-2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D2-49A7-A5BD-0004CDC4F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646528"/>
        <c:axId val="718484144"/>
      </c:barChart>
      <c:catAx>
        <c:axId val="69464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718484144"/>
        <c:crosses val="autoZero"/>
        <c:auto val="1"/>
        <c:lblAlgn val="ctr"/>
        <c:lblOffset val="100"/>
        <c:noMultiLvlLbl val="0"/>
      </c:catAx>
      <c:valAx>
        <c:axId val="718484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9464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Effra" panose="020B0603020203020204"/>
                <a:ea typeface="+mn-ea"/>
                <a:cs typeface="Arial" panose="020B0604020202020204" pitchFamily="34" charset="0"/>
              </a:defRPr>
            </a:pPr>
            <a:r>
              <a:rPr lang="en-US"/>
              <a:t>Have any of these made it difficult for you to use digital technologies in your learning? </a:t>
            </a:r>
            <a:r>
              <a:rPr lang="en-GB"/>
              <a:t>(tick all that apply)</a:t>
            </a:r>
          </a:p>
        </c:rich>
      </c:tx>
      <c:layout>
        <c:manualLayout>
          <c:xMode val="edge"/>
          <c:yMode val="edge"/>
          <c:x val="0.1412570226749788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Effra" panose="020B0603020203020204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21980675325557"/>
          <c:y val="0.10732927851042964"/>
          <c:w val="0.79323362349779436"/>
          <c:h val="0.79470814475347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'Difficulties (slide 21)'!$I$9</c:f>
              <c:strCache>
                <c:ptCount val="1"/>
                <c:pt idx="0">
                  <c:v>On campus</c:v>
                </c:pt>
              </c:strCache>
            </c:strRef>
          </c:tx>
          <c:spPr>
            <a:solidFill>
              <a:srgbClr val="0D224C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'Difficulties (slide 21)'!$H$10:$H$16</c:f>
              <c:strCache>
                <c:ptCount val="7"/>
                <c:pt idx="0">
                  <c:v>No suitable computer/device</c:v>
                </c:pt>
                <c:pt idx="1">
                  <c:v>No safe area to work</c:v>
                </c:pt>
                <c:pt idx="2">
                  <c:v>No private area to work</c:v>
                </c:pt>
                <c:pt idx="3">
                  <c:v>Wifi connectivity</c:v>
                </c:pt>
                <c:pt idx="4">
                  <c:v>Mobile data access</c:v>
                </c:pt>
                <c:pt idx="5">
                  <c:v>Can't access the systems you need</c:v>
                </c:pt>
                <c:pt idx="6">
                  <c:v>No issues</c:v>
                </c:pt>
              </c:strCache>
            </c:strRef>
          </c:cat>
          <c:val>
            <c:numRef>
              <c:f>'Difficulties (slide 21)'!$I$10:$I$16</c:f>
              <c:numCache>
                <c:formatCode>0%</c:formatCode>
                <c:ptCount val="7"/>
                <c:pt idx="0">
                  <c:v>0.18639053254437871</c:v>
                </c:pt>
                <c:pt idx="1">
                  <c:v>0.15384615384615385</c:v>
                </c:pt>
                <c:pt idx="2">
                  <c:v>0.39349112426035504</c:v>
                </c:pt>
                <c:pt idx="3">
                  <c:v>0.36982248520710059</c:v>
                </c:pt>
                <c:pt idx="4">
                  <c:v>0.30177514792899407</c:v>
                </c:pt>
                <c:pt idx="5">
                  <c:v>0.23964497041420119</c:v>
                </c:pt>
                <c:pt idx="6">
                  <c:v>0.24852071005917159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E-4EB7-B094-D1EB665A1F5D}"/>
            </c:ext>
          </c:extLst>
        </c:ser>
        <c:ser>
          <c:idx val="1"/>
          <c:order val="1"/>
          <c:tx>
            <c:strRef>
              <c:f>'Difficulties (slide 21)'!$J$9</c:f>
              <c:strCache>
                <c:ptCount val="1"/>
                <c:pt idx="0">
                  <c:v>Off campus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76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'Difficulties (slide 21)'!$H$10:$H$16</c:f>
              <c:strCache>
                <c:ptCount val="7"/>
                <c:pt idx="0">
                  <c:v>No suitable computer/device</c:v>
                </c:pt>
                <c:pt idx="1">
                  <c:v>No safe area to work</c:v>
                </c:pt>
                <c:pt idx="2">
                  <c:v>No private area to work</c:v>
                </c:pt>
                <c:pt idx="3">
                  <c:v>Wifi connectivity</c:v>
                </c:pt>
                <c:pt idx="4">
                  <c:v>Mobile data access</c:v>
                </c:pt>
                <c:pt idx="5">
                  <c:v>Can't access the systems you need</c:v>
                </c:pt>
                <c:pt idx="6">
                  <c:v>No issues</c:v>
                </c:pt>
              </c:strCache>
            </c:strRef>
          </c:cat>
          <c:val>
            <c:numRef>
              <c:f>'Difficulties (slide 21)'!$J$10:$J$16</c:f>
              <c:numCache>
                <c:formatCode>0%</c:formatCode>
                <c:ptCount val="7"/>
                <c:pt idx="0">
                  <c:v>0.23372781065088757</c:v>
                </c:pt>
                <c:pt idx="1">
                  <c:v>0.19526627218934911</c:v>
                </c:pt>
                <c:pt idx="2">
                  <c:v>0.22781065088757396</c:v>
                </c:pt>
                <c:pt idx="3">
                  <c:v>0.42899408284023671</c:v>
                </c:pt>
                <c:pt idx="4">
                  <c:v>0.27810650887573962</c:v>
                </c:pt>
                <c:pt idx="5">
                  <c:v>0.39053254437869822</c:v>
                </c:pt>
                <c:pt idx="6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1E-4EB7-B094-D1EB665A1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solidFill>
          <a:sysClr val="window" lastClr="FFFFFF"/>
        </a:solid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Effra" panose="020B0603020203020204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Effra" panose="020B0603020203020204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r>
              <a:rPr lang="en-US"/>
              <a:t>In the last academic year, which of these activities have you engaged in as part of your learning? </a:t>
            </a:r>
            <a:r>
              <a:rPr lang="en-GB"/>
              <a:t>(tick all that apply)</a:t>
            </a:r>
          </a:p>
        </c:rich>
      </c:tx>
      <c:layout>
        <c:manualLayout>
          <c:xMode val="edge"/>
          <c:yMode val="edge"/>
          <c:x val="0.12836654389763877"/>
          <c:y val="2.4648101236326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Effra" panose="020B06030202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E2841">
                <a:lumMod val="50000"/>
                <a:lumOff val="50000"/>
              </a:srgb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Effra" panose="020B0603020203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'Which activities (slide 22)'!$E$9:$E$23</c:f>
              <c:strCache>
                <c:ptCount val="15"/>
                <c:pt idx="0">
                  <c:v>Participated in a live online lecture, class or presentation</c:v>
                </c:pt>
                <c:pt idx="1">
                  <c:v>Watched a recorded lecture or class</c:v>
                </c:pt>
                <c:pt idx="2">
                  <c:v>Accessed course materials online</c:v>
                </c:pt>
                <c:pt idx="3">
                  <c:v>Mixed face-to-face/online class</c:v>
                </c:pt>
                <c:pt idx="4">
                  <c:v>Computer-marked test/assessment</c:v>
                </c:pt>
                <c:pt idx="5">
                  <c:v>Online quizzes</c:v>
                </c:pt>
                <c:pt idx="6">
                  <c:v>Live polling</c:v>
                </c:pt>
                <c:pt idx="7">
                  <c:v>Online research tasks</c:v>
                </c:pt>
                <c:pt idx="8">
                  <c:v>Online text-based discussion</c:v>
                </c:pt>
                <c:pt idx="9">
                  <c:v>Collaborated online </c:v>
                </c:pt>
                <c:pt idx="10">
                  <c:v>Virtual lab, practical or fieldwork</c:v>
                </c:pt>
                <c:pt idx="11">
                  <c:v>Online game or simulation</c:v>
                </c:pt>
                <c:pt idx="12">
                  <c:v>Virtual/augmented or extended reality or simulation</c:v>
                </c:pt>
                <c:pt idx="13">
                  <c:v>Use of artificial intelligence</c:v>
                </c:pt>
                <c:pt idx="14">
                  <c:v>None of these</c:v>
                </c:pt>
              </c:strCache>
            </c:strRef>
          </c:cat>
          <c:val>
            <c:numRef>
              <c:f>'Which activities (slide 22)'!$F$9:$F$23</c:f>
              <c:numCache>
                <c:formatCode>0%</c:formatCode>
                <c:ptCount val="15"/>
                <c:pt idx="0">
                  <c:v>0.66666666666666663</c:v>
                </c:pt>
                <c:pt idx="1">
                  <c:v>0.80911680911680917</c:v>
                </c:pt>
                <c:pt idx="2">
                  <c:v>0.84615384615384615</c:v>
                </c:pt>
                <c:pt idx="3">
                  <c:v>0.5641025641025641</c:v>
                </c:pt>
                <c:pt idx="4">
                  <c:v>0.52991452991452992</c:v>
                </c:pt>
                <c:pt idx="5">
                  <c:v>0.58119658119658124</c:v>
                </c:pt>
                <c:pt idx="6">
                  <c:v>0.3903133903133903</c:v>
                </c:pt>
                <c:pt idx="7">
                  <c:v>0.36467236467236469</c:v>
                </c:pt>
                <c:pt idx="8">
                  <c:v>0.24216524216524216</c:v>
                </c:pt>
                <c:pt idx="9">
                  <c:v>0.3247863247863248</c:v>
                </c:pt>
                <c:pt idx="10">
                  <c:v>0.12250712250712251</c:v>
                </c:pt>
                <c:pt idx="11">
                  <c:v>8.2621082621082614E-2</c:v>
                </c:pt>
                <c:pt idx="12">
                  <c:v>2.8490028490028491E-2</c:v>
                </c:pt>
                <c:pt idx="13">
                  <c:v>0.28774928774928776</c:v>
                </c:pt>
                <c:pt idx="14">
                  <c:v>3.4188034188034191E-2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D-4978-B1EC-FCECFA745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645696"/>
        <c:axId val="648718896"/>
      </c:barChart>
      <c:catAx>
        <c:axId val="6486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Effra" panose="020B0603020203020204"/>
                <a:ea typeface="+mn-ea"/>
                <a:cs typeface="+mn-cs"/>
              </a:defRPr>
            </a:pPr>
            <a:endParaRPr lang="en-US"/>
          </a:p>
        </c:txPr>
        <c:crossAx val="648718896"/>
        <c:crosses val="autoZero"/>
        <c:auto val="1"/>
        <c:lblAlgn val="ctr"/>
        <c:lblOffset val="100"/>
        <c:noMultiLvlLbl val="0"/>
      </c:catAx>
      <c:valAx>
        <c:axId val="648718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8645696"/>
        <c:crosses val="autoZero"/>
        <c:crossBetween val="between"/>
      </c:valAx>
      <c:spPr>
        <a:solidFill>
          <a:sysClr val="window" lastClr="FFFFFF"/>
        </a:solid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Effra" panose="020B0603020203020204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0.35433</cdr:x>
      <cdr:y>0.06798</cdr:y>
    </cdr:from>
    <cdr:to>
      <cdr:x>0.71962</cdr:x>
      <cdr:y>0.20515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3CD4BE5-813B-7F98-5C74-B3A0819BE571}"/>
            </a:ext>
          </a:extLst>
        </cdr:cNvPr>
        <cdr:cNvSpPr txBox="1"/>
      </cdr:nvSpPr>
      <cdr:spPr>
        <a:xfrm xmlns:a="http://schemas.openxmlformats.org/drawingml/2006/main">
          <a:off x="2985781" y="219884"/>
          <a:ext cx="3078036" cy="443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>
              <a:latin typeface="Effra" panose="020B0603020203020204"/>
            </a:rPr>
            <a:t>Please tell us if you are (select one):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416490-CC85-444F-957E-7EDE2DF62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1A4F1-4F56-6840-97A0-5D99C0EA96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98A0A-2E8D-DF4F-9C31-A81C00E30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9A510-34A7-3B44-B012-7C929876E9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24C06-B906-CB40-A7E2-6054534B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633EF-120A-2C48-B885-0B1F58D5D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C31F-EDF8-D64C-B235-4BEA7689D6AD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567F-F019-E948-A7D1-1F94AF060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20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manchesterac.sharepoint.com/:x:/s/OBL-FlexibleLearningStrategyGroup/EQjIwIt1YMFOoZhL-qyiSP4BMYKOlRb7HVq_7k8KoyBkhA?e=eDEEWi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manchesterac.sharepoint.com/:x:/s/OBL-FlexibleLearningStrategyGroup/EQjIwIt1YMFOoZhL-qyiSP4BMYKOlRb7HVq_7k8KoyBkhA?e=eDEEWi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manchesterac.sharepoint.com/:x:/s/OBL-FlexibleLearningStrategyGroup/EQjIwIt1YMFOoZhL-qyiSP4BMYKOlRb7HVq_7k8KoyBkhA?e=eDEEWi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Link to see students free text responses: </a:t>
            </a:r>
            <a:r>
              <a:rPr lang="en-GB" err="1">
                <a:hlinkClick r:id="rId3"/>
              </a:rPr>
              <a:t>Students_Jisc</a:t>
            </a:r>
            <a:r>
              <a:rPr lang="en-GB">
                <a:hlinkClick r:id="rId3"/>
              </a:rPr>
              <a:t> </a:t>
            </a:r>
            <a:r>
              <a:rPr lang="en-GB" err="1">
                <a:hlinkClick r:id="rId3"/>
              </a:rPr>
              <a:t>surveys_free</a:t>
            </a:r>
            <a:r>
              <a:rPr lang="en-GB">
                <a:hlinkClick r:id="rId3"/>
              </a:rPr>
              <a:t> text responses.xlsx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440D1-FF2E-4965-84BC-386EA86580A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5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Link to see students free text responses: </a:t>
            </a:r>
            <a:r>
              <a:rPr lang="en-GB" err="1">
                <a:hlinkClick r:id="rId3"/>
              </a:rPr>
              <a:t>Students_Jisc</a:t>
            </a:r>
            <a:r>
              <a:rPr lang="en-GB">
                <a:hlinkClick r:id="rId3"/>
              </a:rPr>
              <a:t> </a:t>
            </a:r>
            <a:r>
              <a:rPr lang="en-GB" err="1">
                <a:hlinkClick r:id="rId3"/>
              </a:rPr>
              <a:t>surveys_free</a:t>
            </a:r>
            <a:r>
              <a:rPr lang="en-GB">
                <a:hlinkClick r:id="rId3"/>
              </a:rPr>
              <a:t> text responses.xlsx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440D1-FF2E-4965-84BC-386EA86580A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28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Link to see students free text responses: </a:t>
            </a:r>
            <a:r>
              <a:rPr lang="en-GB" err="1">
                <a:hlinkClick r:id="rId3"/>
              </a:rPr>
              <a:t>Students_Jisc</a:t>
            </a:r>
            <a:r>
              <a:rPr lang="en-GB">
                <a:hlinkClick r:id="rId3"/>
              </a:rPr>
              <a:t> </a:t>
            </a:r>
            <a:r>
              <a:rPr lang="en-GB" err="1">
                <a:hlinkClick r:id="rId3"/>
              </a:rPr>
              <a:t>surveys_free</a:t>
            </a:r>
            <a:r>
              <a:rPr lang="en-GB">
                <a:hlinkClick r:id="rId3"/>
              </a:rPr>
              <a:t> text responses.xlsx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440D1-FF2E-4965-84BC-386EA86580A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9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2995886"/>
            <a:ext cx="5373811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1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 (white or black text)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051" y="339726"/>
            <a:ext cx="1908174" cy="542478"/>
          </a:xfrm>
          <a:prstGeom prst="rect">
            <a:avLst/>
          </a:prstGeom>
        </p:spPr>
        <p:txBody>
          <a:bodyPr lIns="0" tIns="0" rIns="0" bIns="0"/>
          <a:lstStyle>
            <a:lvl1pPr marL="36910" indent="0" algn="r" defTabSz="270000">
              <a:lnSpc>
                <a:spcPct val="100000"/>
              </a:lnSpc>
              <a:buNone/>
              <a:tabLst/>
              <a:defRPr sz="10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139303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270271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3pPr>
            <a:lvl4pPr marL="402431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4pPr>
            <a:lvl5pPr marL="533400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5pPr>
          </a:lstStyle>
          <a:p>
            <a:pPr lvl="0"/>
            <a:r>
              <a:rPr lang="en-US"/>
              <a:t>Date / publication (white/black)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8774" y="4105351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 (white or black text)</a:t>
            </a:r>
          </a:p>
        </p:txBody>
      </p:sp>
    </p:spTree>
    <p:extLst>
      <p:ext uri="{BB962C8B-B14F-4D97-AF65-F5344CB8AC3E}">
        <p14:creationId xmlns:p14="http://schemas.microsoft.com/office/powerpoint/2010/main" val="183180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29303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79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BF1310-C6E8-4747-8F27-E8B3BAE2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00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68455E-248E-4A62-84CB-1504411DD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2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02423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669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2810A4-96FB-42BF-AA7B-3057FF99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05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35B841-1D1F-46DF-839D-40ADD4D3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6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14231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95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OFF /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9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A157DE-7020-4FC1-84EC-74C89F24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43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13441-BF5B-4FB2-9553-87D53D6A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70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407145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A03C-3717-C298-B038-8E3E93B0B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2ED0E-0031-A1D1-BE52-FE350F43A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F1674-C80E-42C7-E304-3F4D0804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67F6D-AB54-5637-E895-89FE36CE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70DE6-1892-F346-9536-0BF2B6F7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95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1DF7-D717-A224-6B34-33CCBECD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3FDB7-DBBE-899C-8327-9B20E1E1C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7A5A1-A3AA-7350-A88E-83B773C1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CC2AC-77E4-ED1B-B97A-1C46D010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768F4-34FD-04AF-6B77-5E3CF297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12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81F0-391C-9D83-3F6F-E4F36243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A73BF-7D49-F2A4-05DA-8DCCF974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BCC78-4698-FC77-9F9A-8CF6D9C0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647F9-F49E-E6F1-3753-D412E765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E7CCB-B772-DD71-54D2-7D7DDCC0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3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3ADA-5494-6037-A4C3-C812CC4C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75B8-B22D-8995-D947-527ECD3EF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FF8FC-ADA7-B3BE-DD40-4A9215A68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49451-AC78-A0EE-400F-3079996B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C2FE4-3A7E-3703-5EB6-ACB6BD12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06A98-E6F8-0707-4839-DFB1EAF1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44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828A-4780-DE04-4667-640DC320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B4A1C-2146-FBF4-F9B6-772A2DDF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72735-5D87-5903-D4B2-681E211C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1D5D2-0C11-3DFC-FAC0-EC076E654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1D8D9-F06F-1613-6276-44565C301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B3D3C-AFDC-73FA-2BA6-B0273BD8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0A043-0F2F-382D-0A59-89EEF961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FA9BF-288B-9747-61A0-C9FFD830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9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3611-90F2-6FD9-9780-791B3E90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1C455-AB39-2DFB-FEDC-37851BB7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657CF-98D5-F361-D2B1-28BDF642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D5961-844D-481F-BB25-6D9802CE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72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1371A-4A66-EBA2-17F9-7256BB76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981E4-384C-A9FB-5A6A-44FD4B08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F93C5-E303-462C-7510-EF7B6C6A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53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763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6F8E-4EC5-616A-AA55-34DE64CF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E8243-BE17-0B86-DBB0-795E9D21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C6A95-BFB6-0CB3-1E53-F2E1D6A65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6FF96-E914-1CE0-F221-16DE41C6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1EEB1-B4CD-8063-BD79-46680A09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4651F-6F82-D70E-13F3-08CBEDA2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81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4B83-954B-20CD-B744-7E7F8198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C376C-BA17-EE9A-EA0A-E98B22E18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7D80B-02ED-86C5-6568-EEFAAE2C9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AFA0C-06AF-C04E-57CB-656AA5F2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8EC2E-2F3F-E3DD-6310-7C9A1F06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CCA23-4586-8B11-EBC3-89AC85FE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60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DED3-B93F-6B9F-8E15-F17008F1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65673-476D-76CF-0F43-A125B238C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D469D-DC0C-AD22-6AA0-AC7B2ECD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D3001-CAB1-7CAA-9B98-CF7EF393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55646-A61B-8090-B5E2-97C446E6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83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07390-604B-54F0-4D8A-151247EED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F4100-D221-483F-B980-5F9BFD996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66E8E-2CAB-0274-289F-4835AF66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0B49-77D8-EBD1-1318-0A8309D5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09A6-67C1-451F-D2B5-58F58D9D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58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 sub secti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>
            <a:extLst>
              <a:ext uri="{FF2B5EF4-FFF2-40B4-BE49-F238E27FC236}">
                <a16:creationId xmlns:a16="http://schemas.microsoft.com/office/drawing/2014/main" id="{BB8D2D41-4F65-5500-8747-8DF6E7AFDBAD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5A198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4724254-D08F-293E-FF0A-7F965F439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64" y="3945952"/>
            <a:ext cx="798063" cy="919046"/>
          </a:xfrm>
          <a:prstGeom prst="rect">
            <a:avLst/>
          </a:prstGeom>
        </p:spPr>
      </p:pic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9EA5A467-8A22-F9DF-F619-168E51AE68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59" y="1344296"/>
            <a:ext cx="4268741" cy="1548400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638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Section title or breaker page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9520236-D9ED-4A39-A09C-E27635FEE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4788"/>
          <a:stretch/>
        </p:blipFill>
        <p:spPr>
          <a:xfrm>
            <a:off x="6116107" y="3511663"/>
            <a:ext cx="3211358" cy="1631549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1ECFFBD-FFEE-53E2-8885-75C8FF7F1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64020" y="0"/>
            <a:ext cx="5774909" cy="5144342"/>
          </a:xfrm>
          <a:custGeom>
            <a:avLst/>
            <a:gdLst>
              <a:gd name="connsiteX0" fmla="*/ 1 w 12687608"/>
              <a:gd name="connsiteY0" fmla="*/ 1 h 11311200"/>
              <a:gd name="connsiteX1" fmla="*/ 1 w 12687608"/>
              <a:gd name="connsiteY1" fmla="*/ 6445406 h 11311200"/>
              <a:gd name="connsiteX2" fmla="*/ 11195824 w 12687608"/>
              <a:gd name="connsiteY2" fmla="*/ 1 h 11311200"/>
              <a:gd name="connsiteX3" fmla="*/ 0 w 12687608"/>
              <a:gd name="connsiteY3" fmla="*/ 0 h 11311200"/>
              <a:gd name="connsiteX4" fmla="*/ 12687608 w 12687608"/>
              <a:gd name="connsiteY4" fmla="*/ 0 h 11311200"/>
              <a:gd name="connsiteX5" fmla="*/ 12687608 w 12687608"/>
              <a:gd name="connsiteY5" fmla="*/ 11311200 h 11311200"/>
              <a:gd name="connsiteX6" fmla="*/ 0 w 12687608"/>
              <a:gd name="connsiteY6" fmla="*/ 1131120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740718"/>
              <a:gd name="connsiteX1" fmla="*/ 1 w 12707928"/>
              <a:gd name="connsiteY1" fmla="*/ 6445406 h 11740718"/>
              <a:gd name="connsiteX2" fmla="*/ 11195824 w 12707928"/>
              <a:gd name="connsiteY2" fmla="*/ 1 h 11740718"/>
              <a:gd name="connsiteX3" fmla="*/ 1 w 12707928"/>
              <a:gd name="connsiteY3" fmla="*/ 1 h 11740718"/>
              <a:gd name="connsiteX4" fmla="*/ 0 w 12707928"/>
              <a:gd name="connsiteY4" fmla="*/ 0 h 11740718"/>
              <a:gd name="connsiteX5" fmla="*/ 12687608 w 12707928"/>
              <a:gd name="connsiteY5" fmla="*/ 0 h 11740718"/>
              <a:gd name="connsiteX6" fmla="*/ 12707928 w 12707928"/>
              <a:gd name="connsiteY6" fmla="*/ 7003360 h 11740718"/>
              <a:gd name="connsiteX7" fmla="*/ 4917748 w 12707928"/>
              <a:gd name="connsiteY7" fmla="*/ 11297920 h 11740718"/>
              <a:gd name="connsiteX8" fmla="*/ 0 w 12707928"/>
              <a:gd name="connsiteY8" fmla="*/ 11311200 h 11740718"/>
              <a:gd name="connsiteX9" fmla="*/ 0 w 12707928"/>
              <a:gd name="connsiteY9" fmla="*/ 0 h 11740718"/>
              <a:gd name="connsiteX0" fmla="*/ 1 w 12707928"/>
              <a:gd name="connsiteY0" fmla="*/ 1 h 11712960"/>
              <a:gd name="connsiteX1" fmla="*/ 1 w 12707928"/>
              <a:gd name="connsiteY1" fmla="*/ 6445406 h 11712960"/>
              <a:gd name="connsiteX2" fmla="*/ 11195824 w 12707928"/>
              <a:gd name="connsiteY2" fmla="*/ 1 h 11712960"/>
              <a:gd name="connsiteX3" fmla="*/ 1 w 12707928"/>
              <a:gd name="connsiteY3" fmla="*/ 1 h 11712960"/>
              <a:gd name="connsiteX4" fmla="*/ 0 w 12707928"/>
              <a:gd name="connsiteY4" fmla="*/ 0 h 11712960"/>
              <a:gd name="connsiteX5" fmla="*/ 12687608 w 12707928"/>
              <a:gd name="connsiteY5" fmla="*/ 0 h 11712960"/>
              <a:gd name="connsiteX6" fmla="*/ 12707928 w 12707928"/>
              <a:gd name="connsiteY6" fmla="*/ 7003360 h 11712960"/>
              <a:gd name="connsiteX7" fmla="*/ 4917748 w 12707928"/>
              <a:gd name="connsiteY7" fmla="*/ 11297920 h 11712960"/>
              <a:gd name="connsiteX8" fmla="*/ 0 w 12707928"/>
              <a:gd name="connsiteY8" fmla="*/ 11311200 h 11712960"/>
              <a:gd name="connsiteX9" fmla="*/ 0 w 12707928"/>
              <a:gd name="connsiteY9" fmla="*/ 0 h 1171296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17281"/>
              <a:gd name="connsiteX1" fmla="*/ 1 w 12707928"/>
              <a:gd name="connsiteY1" fmla="*/ 6445406 h 11317281"/>
              <a:gd name="connsiteX2" fmla="*/ 11195824 w 12707928"/>
              <a:gd name="connsiteY2" fmla="*/ 1 h 11317281"/>
              <a:gd name="connsiteX3" fmla="*/ 1 w 12707928"/>
              <a:gd name="connsiteY3" fmla="*/ 1 h 11317281"/>
              <a:gd name="connsiteX4" fmla="*/ 0 w 12707928"/>
              <a:gd name="connsiteY4" fmla="*/ 0 h 11317281"/>
              <a:gd name="connsiteX5" fmla="*/ 12687608 w 12707928"/>
              <a:gd name="connsiteY5" fmla="*/ 0 h 11317281"/>
              <a:gd name="connsiteX6" fmla="*/ 12707928 w 12707928"/>
              <a:gd name="connsiteY6" fmla="*/ 7003360 h 11317281"/>
              <a:gd name="connsiteX7" fmla="*/ 4917748 w 12707928"/>
              <a:gd name="connsiteY7" fmla="*/ 11297920 h 11317281"/>
              <a:gd name="connsiteX8" fmla="*/ 0 w 12707928"/>
              <a:gd name="connsiteY8" fmla="*/ 11311200 h 11317281"/>
              <a:gd name="connsiteX9" fmla="*/ 0 w 12707928"/>
              <a:gd name="connsiteY9" fmla="*/ 0 h 11317281"/>
              <a:gd name="connsiteX0" fmla="*/ 1 w 12707928"/>
              <a:gd name="connsiteY0" fmla="*/ 1 h 11323023"/>
              <a:gd name="connsiteX1" fmla="*/ 1 w 12707928"/>
              <a:gd name="connsiteY1" fmla="*/ 6445406 h 11323023"/>
              <a:gd name="connsiteX2" fmla="*/ 11195824 w 12707928"/>
              <a:gd name="connsiteY2" fmla="*/ 1 h 11323023"/>
              <a:gd name="connsiteX3" fmla="*/ 1 w 12707928"/>
              <a:gd name="connsiteY3" fmla="*/ 1 h 11323023"/>
              <a:gd name="connsiteX4" fmla="*/ 0 w 12707928"/>
              <a:gd name="connsiteY4" fmla="*/ 0 h 11323023"/>
              <a:gd name="connsiteX5" fmla="*/ 12687608 w 12707928"/>
              <a:gd name="connsiteY5" fmla="*/ 0 h 11323023"/>
              <a:gd name="connsiteX6" fmla="*/ 12707928 w 12707928"/>
              <a:gd name="connsiteY6" fmla="*/ 7003360 h 11323023"/>
              <a:gd name="connsiteX7" fmla="*/ 4898777 w 12707928"/>
              <a:gd name="connsiteY7" fmla="*/ 11309303 h 11323023"/>
              <a:gd name="connsiteX8" fmla="*/ 0 w 12707928"/>
              <a:gd name="connsiteY8" fmla="*/ 11311200 h 11323023"/>
              <a:gd name="connsiteX9" fmla="*/ 0 w 12707928"/>
              <a:gd name="connsiteY9" fmla="*/ 0 h 11323023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631420"/>
              <a:gd name="connsiteX1" fmla="*/ 1 w 12707928"/>
              <a:gd name="connsiteY1" fmla="*/ 6445406 h 11631420"/>
              <a:gd name="connsiteX2" fmla="*/ 11195824 w 12707928"/>
              <a:gd name="connsiteY2" fmla="*/ 1 h 11631420"/>
              <a:gd name="connsiteX3" fmla="*/ 1 w 12707928"/>
              <a:gd name="connsiteY3" fmla="*/ 1 h 11631420"/>
              <a:gd name="connsiteX4" fmla="*/ 0 w 12707928"/>
              <a:gd name="connsiteY4" fmla="*/ 0 h 11631420"/>
              <a:gd name="connsiteX5" fmla="*/ 12687608 w 12707928"/>
              <a:gd name="connsiteY5" fmla="*/ 0 h 11631420"/>
              <a:gd name="connsiteX6" fmla="*/ 12707928 w 12707928"/>
              <a:gd name="connsiteY6" fmla="*/ 6967360 h 11631420"/>
              <a:gd name="connsiteX7" fmla="*/ 4898777 w 12707928"/>
              <a:gd name="connsiteY7" fmla="*/ 11309303 h 11631420"/>
              <a:gd name="connsiteX8" fmla="*/ 0 w 12707928"/>
              <a:gd name="connsiteY8" fmla="*/ 11311200 h 11631420"/>
              <a:gd name="connsiteX9" fmla="*/ 0 w 12707928"/>
              <a:gd name="connsiteY9" fmla="*/ 0 h 11631420"/>
              <a:gd name="connsiteX0" fmla="*/ 1 w 12707928"/>
              <a:gd name="connsiteY0" fmla="*/ 1 h 11792215"/>
              <a:gd name="connsiteX1" fmla="*/ 1 w 12707928"/>
              <a:gd name="connsiteY1" fmla="*/ 6445406 h 11792215"/>
              <a:gd name="connsiteX2" fmla="*/ 11195824 w 12707928"/>
              <a:gd name="connsiteY2" fmla="*/ 1 h 11792215"/>
              <a:gd name="connsiteX3" fmla="*/ 1 w 12707928"/>
              <a:gd name="connsiteY3" fmla="*/ 1 h 11792215"/>
              <a:gd name="connsiteX4" fmla="*/ 0 w 12707928"/>
              <a:gd name="connsiteY4" fmla="*/ 0 h 11792215"/>
              <a:gd name="connsiteX5" fmla="*/ 12687608 w 12707928"/>
              <a:gd name="connsiteY5" fmla="*/ 0 h 11792215"/>
              <a:gd name="connsiteX6" fmla="*/ 12707928 w 12707928"/>
              <a:gd name="connsiteY6" fmla="*/ 6967360 h 11792215"/>
              <a:gd name="connsiteX7" fmla="*/ 4898777 w 12707928"/>
              <a:gd name="connsiteY7" fmla="*/ 11309303 h 11792215"/>
              <a:gd name="connsiteX8" fmla="*/ 0 w 12707928"/>
              <a:gd name="connsiteY8" fmla="*/ 11311200 h 11792215"/>
              <a:gd name="connsiteX9" fmla="*/ 0 w 12707928"/>
              <a:gd name="connsiteY9" fmla="*/ 0 h 11792215"/>
              <a:gd name="connsiteX0" fmla="*/ 1 w 12707928"/>
              <a:gd name="connsiteY0" fmla="*/ 1 h 11315440"/>
              <a:gd name="connsiteX1" fmla="*/ 1 w 12707928"/>
              <a:gd name="connsiteY1" fmla="*/ 6445406 h 11315440"/>
              <a:gd name="connsiteX2" fmla="*/ 11195824 w 12707928"/>
              <a:gd name="connsiteY2" fmla="*/ 1 h 11315440"/>
              <a:gd name="connsiteX3" fmla="*/ 1 w 12707928"/>
              <a:gd name="connsiteY3" fmla="*/ 1 h 11315440"/>
              <a:gd name="connsiteX4" fmla="*/ 0 w 12707928"/>
              <a:gd name="connsiteY4" fmla="*/ 0 h 11315440"/>
              <a:gd name="connsiteX5" fmla="*/ 12687608 w 12707928"/>
              <a:gd name="connsiteY5" fmla="*/ 0 h 11315440"/>
              <a:gd name="connsiteX6" fmla="*/ 12707928 w 12707928"/>
              <a:gd name="connsiteY6" fmla="*/ 6967360 h 11315440"/>
              <a:gd name="connsiteX7" fmla="*/ 4898777 w 12707928"/>
              <a:gd name="connsiteY7" fmla="*/ 11309303 h 11315440"/>
              <a:gd name="connsiteX8" fmla="*/ 0 w 12707928"/>
              <a:gd name="connsiteY8" fmla="*/ 11311200 h 11315440"/>
              <a:gd name="connsiteX9" fmla="*/ 0 w 12707928"/>
              <a:gd name="connsiteY9" fmla="*/ 0 h 11315440"/>
              <a:gd name="connsiteX0" fmla="*/ 1 w 12707928"/>
              <a:gd name="connsiteY0" fmla="*/ 1 h 11366982"/>
              <a:gd name="connsiteX1" fmla="*/ 1 w 12707928"/>
              <a:gd name="connsiteY1" fmla="*/ 6445406 h 11366982"/>
              <a:gd name="connsiteX2" fmla="*/ 11195824 w 12707928"/>
              <a:gd name="connsiteY2" fmla="*/ 1 h 11366982"/>
              <a:gd name="connsiteX3" fmla="*/ 1 w 12707928"/>
              <a:gd name="connsiteY3" fmla="*/ 1 h 11366982"/>
              <a:gd name="connsiteX4" fmla="*/ 0 w 12707928"/>
              <a:gd name="connsiteY4" fmla="*/ 0 h 11366982"/>
              <a:gd name="connsiteX5" fmla="*/ 12687608 w 12707928"/>
              <a:gd name="connsiteY5" fmla="*/ 0 h 11366982"/>
              <a:gd name="connsiteX6" fmla="*/ 12707928 w 12707928"/>
              <a:gd name="connsiteY6" fmla="*/ 6967360 h 11366982"/>
              <a:gd name="connsiteX7" fmla="*/ 4898777 w 12707928"/>
              <a:gd name="connsiteY7" fmla="*/ 11309303 h 11366982"/>
              <a:gd name="connsiteX8" fmla="*/ 0 w 12707928"/>
              <a:gd name="connsiteY8" fmla="*/ 11311200 h 11366982"/>
              <a:gd name="connsiteX9" fmla="*/ 0 w 12707928"/>
              <a:gd name="connsiteY9" fmla="*/ 0 h 11366982"/>
              <a:gd name="connsiteX0" fmla="*/ 1 w 12707928"/>
              <a:gd name="connsiteY0" fmla="*/ 1 h 11312634"/>
              <a:gd name="connsiteX1" fmla="*/ 1 w 12707928"/>
              <a:gd name="connsiteY1" fmla="*/ 6445406 h 11312634"/>
              <a:gd name="connsiteX2" fmla="*/ 11195824 w 12707928"/>
              <a:gd name="connsiteY2" fmla="*/ 1 h 11312634"/>
              <a:gd name="connsiteX3" fmla="*/ 1 w 12707928"/>
              <a:gd name="connsiteY3" fmla="*/ 1 h 11312634"/>
              <a:gd name="connsiteX4" fmla="*/ 0 w 12707928"/>
              <a:gd name="connsiteY4" fmla="*/ 0 h 11312634"/>
              <a:gd name="connsiteX5" fmla="*/ 12687608 w 12707928"/>
              <a:gd name="connsiteY5" fmla="*/ 0 h 11312634"/>
              <a:gd name="connsiteX6" fmla="*/ 12707928 w 12707928"/>
              <a:gd name="connsiteY6" fmla="*/ 6967360 h 11312634"/>
              <a:gd name="connsiteX7" fmla="*/ 4898777 w 12707928"/>
              <a:gd name="connsiteY7" fmla="*/ 11309303 h 11312634"/>
              <a:gd name="connsiteX8" fmla="*/ 0 w 12707928"/>
              <a:gd name="connsiteY8" fmla="*/ 11311200 h 11312634"/>
              <a:gd name="connsiteX9" fmla="*/ 0 w 12707928"/>
              <a:gd name="connsiteY9" fmla="*/ 0 h 11312634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6967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9"/>
              <a:gd name="connsiteY0" fmla="*/ 1 h 11311200"/>
              <a:gd name="connsiteX1" fmla="*/ 1 w 12707929"/>
              <a:gd name="connsiteY1" fmla="*/ 6445406 h 11311200"/>
              <a:gd name="connsiteX2" fmla="*/ 11195824 w 12707929"/>
              <a:gd name="connsiteY2" fmla="*/ 1 h 11311200"/>
              <a:gd name="connsiteX3" fmla="*/ 1 w 12707929"/>
              <a:gd name="connsiteY3" fmla="*/ 1 h 11311200"/>
              <a:gd name="connsiteX4" fmla="*/ 0 w 12707929"/>
              <a:gd name="connsiteY4" fmla="*/ 0 h 11311200"/>
              <a:gd name="connsiteX5" fmla="*/ 12687608 w 12707929"/>
              <a:gd name="connsiteY5" fmla="*/ 0 h 11311200"/>
              <a:gd name="connsiteX6" fmla="*/ 12707928 w 12707929"/>
              <a:gd name="connsiteY6" fmla="*/ 6967360 h 11311200"/>
              <a:gd name="connsiteX7" fmla="*/ 4898777 w 12707929"/>
              <a:gd name="connsiteY7" fmla="*/ 11309303 h 11311200"/>
              <a:gd name="connsiteX8" fmla="*/ 0 w 12707929"/>
              <a:gd name="connsiteY8" fmla="*/ 11311200 h 11311200"/>
              <a:gd name="connsiteX9" fmla="*/ 0 w 12707929"/>
              <a:gd name="connsiteY9" fmla="*/ 0 h 11311200"/>
              <a:gd name="connsiteX0" fmla="*/ 1 w 12696778"/>
              <a:gd name="connsiteY0" fmla="*/ 1 h 11643810"/>
              <a:gd name="connsiteX1" fmla="*/ 1 w 12696778"/>
              <a:gd name="connsiteY1" fmla="*/ 6445406 h 11643810"/>
              <a:gd name="connsiteX2" fmla="*/ 11195824 w 12696778"/>
              <a:gd name="connsiteY2" fmla="*/ 1 h 11643810"/>
              <a:gd name="connsiteX3" fmla="*/ 1 w 12696778"/>
              <a:gd name="connsiteY3" fmla="*/ 1 h 11643810"/>
              <a:gd name="connsiteX4" fmla="*/ 0 w 12696778"/>
              <a:gd name="connsiteY4" fmla="*/ 0 h 11643810"/>
              <a:gd name="connsiteX5" fmla="*/ 12687608 w 12696778"/>
              <a:gd name="connsiteY5" fmla="*/ 0 h 11643810"/>
              <a:gd name="connsiteX6" fmla="*/ 12696777 w 12696778"/>
              <a:gd name="connsiteY6" fmla="*/ 6800092 h 11643810"/>
              <a:gd name="connsiteX7" fmla="*/ 4898777 w 12696778"/>
              <a:gd name="connsiteY7" fmla="*/ 11309303 h 11643810"/>
              <a:gd name="connsiteX8" fmla="*/ 0 w 12696778"/>
              <a:gd name="connsiteY8" fmla="*/ 11311200 h 11643810"/>
              <a:gd name="connsiteX9" fmla="*/ 0 w 12696778"/>
              <a:gd name="connsiteY9" fmla="*/ 0 h 11643810"/>
              <a:gd name="connsiteX0" fmla="*/ 1 w 12696778"/>
              <a:gd name="connsiteY0" fmla="*/ 1 h 11800403"/>
              <a:gd name="connsiteX1" fmla="*/ 1 w 12696778"/>
              <a:gd name="connsiteY1" fmla="*/ 6445406 h 11800403"/>
              <a:gd name="connsiteX2" fmla="*/ 11195824 w 12696778"/>
              <a:gd name="connsiteY2" fmla="*/ 1 h 11800403"/>
              <a:gd name="connsiteX3" fmla="*/ 1 w 12696778"/>
              <a:gd name="connsiteY3" fmla="*/ 1 h 11800403"/>
              <a:gd name="connsiteX4" fmla="*/ 0 w 12696778"/>
              <a:gd name="connsiteY4" fmla="*/ 0 h 11800403"/>
              <a:gd name="connsiteX5" fmla="*/ 12687608 w 12696778"/>
              <a:gd name="connsiteY5" fmla="*/ 0 h 11800403"/>
              <a:gd name="connsiteX6" fmla="*/ 12696777 w 12696778"/>
              <a:gd name="connsiteY6" fmla="*/ 6800092 h 11800403"/>
              <a:gd name="connsiteX7" fmla="*/ 4898777 w 12696778"/>
              <a:gd name="connsiteY7" fmla="*/ 11309303 h 11800403"/>
              <a:gd name="connsiteX8" fmla="*/ 0 w 12696778"/>
              <a:gd name="connsiteY8" fmla="*/ 11311200 h 11800403"/>
              <a:gd name="connsiteX9" fmla="*/ 0 w 12696778"/>
              <a:gd name="connsiteY9" fmla="*/ 0 h 11800403"/>
              <a:gd name="connsiteX0" fmla="*/ 1 w 12696778"/>
              <a:gd name="connsiteY0" fmla="*/ 1 h 11421113"/>
              <a:gd name="connsiteX1" fmla="*/ 1 w 12696778"/>
              <a:gd name="connsiteY1" fmla="*/ 6445406 h 11421113"/>
              <a:gd name="connsiteX2" fmla="*/ 11195824 w 12696778"/>
              <a:gd name="connsiteY2" fmla="*/ 1 h 11421113"/>
              <a:gd name="connsiteX3" fmla="*/ 1 w 12696778"/>
              <a:gd name="connsiteY3" fmla="*/ 1 h 11421113"/>
              <a:gd name="connsiteX4" fmla="*/ 0 w 12696778"/>
              <a:gd name="connsiteY4" fmla="*/ 0 h 11421113"/>
              <a:gd name="connsiteX5" fmla="*/ 12687608 w 12696778"/>
              <a:gd name="connsiteY5" fmla="*/ 0 h 11421113"/>
              <a:gd name="connsiteX6" fmla="*/ 12696777 w 12696778"/>
              <a:gd name="connsiteY6" fmla="*/ 6800092 h 11421113"/>
              <a:gd name="connsiteX7" fmla="*/ 4898777 w 12696778"/>
              <a:gd name="connsiteY7" fmla="*/ 11309303 h 11421113"/>
              <a:gd name="connsiteX8" fmla="*/ 0 w 12696778"/>
              <a:gd name="connsiteY8" fmla="*/ 11311200 h 11421113"/>
              <a:gd name="connsiteX9" fmla="*/ 0 w 12696778"/>
              <a:gd name="connsiteY9" fmla="*/ 0 h 11421113"/>
              <a:gd name="connsiteX0" fmla="*/ 1 w 12696778"/>
              <a:gd name="connsiteY0" fmla="*/ 1 h 11311200"/>
              <a:gd name="connsiteX1" fmla="*/ 1 w 12696778"/>
              <a:gd name="connsiteY1" fmla="*/ 6445406 h 11311200"/>
              <a:gd name="connsiteX2" fmla="*/ 11195824 w 12696778"/>
              <a:gd name="connsiteY2" fmla="*/ 1 h 11311200"/>
              <a:gd name="connsiteX3" fmla="*/ 1 w 12696778"/>
              <a:gd name="connsiteY3" fmla="*/ 1 h 11311200"/>
              <a:gd name="connsiteX4" fmla="*/ 0 w 12696778"/>
              <a:gd name="connsiteY4" fmla="*/ 0 h 11311200"/>
              <a:gd name="connsiteX5" fmla="*/ 12687608 w 12696778"/>
              <a:gd name="connsiteY5" fmla="*/ 0 h 11311200"/>
              <a:gd name="connsiteX6" fmla="*/ 12696777 w 12696778"/>
              <a:gd name="connsiteY6" fmla="*/ 6800092 h 11311200"/>
              <a:gd name="connsiteX7" fmla="*/ 4898777 w 12696778"/>
              <a:gd name="connsiteY7" fmla="*/ 11309303 h 11311200"/>
              <a:gd name="connsiteX8" fmla="*/ 0 w 12696778"/>
              <a:gd name="connsiteY8" fmla="*/ 11311200 h 11311200"/>
              <a:gd name="connsiteX9" fmla="*/ 0 w 12696778"/>
              <a:gd name="connsiteY9" fmla="*/ 0 h 113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778" h="11311200">
                <a:moveTo>
                  <a:pt x="1" y="1"/>
                </a:moveTo>
                <a:lnTo>
                  <a:pt x="1" y="6445406"/>
                </a:lnTo>
                <a:lnTo>
                  <a:pt x="11195824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12687608" y="0"/>
                </a:lnTo>
                <a:cubicBezTo>
                  <a:pt x="12694381" y="2334453"/>
                  <a:pt x="12690004" y="4465639"/>
                  <a:pt x="12696777" y="6800092"/>
                </a:cubicBezTo>
                <a:cubicBezTo>
                  <a:pt x="12700127" y="6807406"/>
                  <a:pt x="4940836" y="11313493"/>
                  <a:pt x="4898777" y="11309303"/>
                </a:cubicBezTo>
                <a:cubicBezTo>
                  <a:pt x="4841585" y="11303605"/>
                  <a:pt x="1632926" y="11310568"/>
                  <a:pt x="0" y="11311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wrap="square" anchor="ctr" anchorCtr="1">
            <a:noAutofit/>
          </a:bodyPr>
          <a:lstStyle/>
          <a:p>
            <a:r>
              <a:rPr lang="en-US"/>
              <a:t>Insert photo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CFE97F4-4BA1-1F7A-F846-A51CE56A7F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51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8">
            <a:extLst>
              <a:ext uri="{FF2B5EF4-FFF2-40B4-BE49-F238E27FC236}">
                <a16:creationId xmlns:a16="http://schemas.microsoft.com/office/drawing/2014/main" id="{2385015E-3999-57EF-B123-E3BEE073E2FA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4DE49-BE9C-F503-CC8A-F2CA3DBD3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2911" y="279477"/>
            <a:ext cx="419314" cy="481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20E6F-1209-868B-2DCE-CFC4CB7FB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7BCF7-5177-812D-C3DE-4D1B2F982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4788"/>
          <a:stretch/>
        </p:blipFill>
        <p:spPr>
          <a:xfrm>
            <a:off x="6116107" y="3511663"/>
            <a:ext cx="3211358" cy="1631549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2A99E988-EDDB-AC2E-1F9E-1DDD2D0C5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442FFA5C-6100-1049-8DA1-D4DCB1941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6" y="1952783"/>
            <a:ext cx="7258178" cy="2757688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3052934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8">
            <a:extLst>
              <a:ext uri="{FF2B5EF4-FFF2-40B4-BE49-F238E27FC236}">
                <a16:creationId xmlns:a16="http://schemas.microsoft.com/office/drawing/2014/main" id="{2385015E-3999-57EF-B123-E3BEE073E2FA}"/>
              </a:ext>
            </a:extLst>
          </p:cNvPr>
          <p:cNvSpPr/>
          <p:nvPr userDrawn="1"/>
        </p:nvSpPr>
        <p:spPr>
          <a:xfrm>
            <a:off x="6836338" y="1"/>
            <a:ext cx="2307662" cy="1332227"/>
          </a:xfrm>
          <a:custGeom>
            <a:avLst/>
            <a:gdLst/>
            <a:ahLst/>
            <a:cxnLst/>
            <a:rect l="l" t="t" r="r" b="b"/>
            <a:pathLst>
              <a:path w="5073650" h="2929255">
                <a:moveTo>
                  <a:pt x="5073206" y="0"/>
                </a:moveTo>
                <a:lnTo>
                  <a:pt x="0" y="0"/>
                </a:lnTo>
                <a:lnTo>
                  <a:pt x="5073206" y="2929020"/>
                </a:lnTo>
                <a:lnTo>
                  <a:pt x="50732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4DE49-BE9C-F503-CC8A-F2CA3DBD3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2911" y="279477"/>
            <a:ext cx="419314" cy="481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20E6F-1209-868B-2DCE-CFC4CB7FB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674" y="281016"/>
            <a:ext cx="771911" cy="328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7BCF7-5177-812D-C3DE-4D1B2F982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4788"/>
          <a:stretch/>
        </p:blipFill>
        <p:spPr>
          <a:xfrm>
            <a:off x="6116107" y="3511663"/>
            <a:ext cx="3211358" cy="1631549"/>
          </a:xfrm>
          <a:prstGeom prst="rect">
            <a:avLst/>
          </a:prstGeom>
        </p:spPr>
      </p:pic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2A99E988-EDDB-AC2E-1F9E-1DDD2D0C5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207" y="1108774"/>
            <a:ext cx="7258178" cy="7431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3002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Main title for this slide here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34F09BD5-D9B2-F7A0-20C3-4CD9ED5D1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07" y="2024226"/>
            <a:ext cx="3521194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3F168126-69A9-40BE-3D79-30F34449D0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207" y="2488510"/>
            <a:ext cx="3521194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6555BA03-2566-8FE8-E2E3-463CD26B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6035" y="2024226"/>
            <a:ext cx="3527351" cy="326737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820" b="1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67488EED-9BAB-5E87-223B-819AB82AFA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2738" y="2484377"/>
            <a:ext cx="3530648" cy="2221961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1001" b="0" i="0">
                <a:solidFill>
                  <a:srgbClr val="320439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722074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8ED90EB-DB96-D96C-0B19-B73F9520FECB}"/>
              </a:ext>
            </a:extLst>
          </p:cNvPr>
          <p:cNvSpPr/>
          <p:nvPr userDrawn="1"/>
        </p:nvSpPr>
        <p:spPr>
          <a:xfrm>
            <a:off x="0" y="1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6A2383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2" name="Text Placeholder 30">
            <a:extLst>
              <a:ext uri="{FF2B5EF4-FFF2-40B4-BE49-F238E27FC236}">
                <a16:creationId xmlns:a16="http://schemas.microsoft.com/office/drawing/2014/main" id="{CE26CC5F-CCC7-49BF-BF59-501839AF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259" y="1477960"/>
            <a:ext cx="3787289" cy="10089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4457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Presentation title here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D4FE2297-63DE-8BD4-CB8C-AC6CEB3CD3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194" y="2628100"/>
            <a:ext cx="3787289" cy="608466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spcAft>
                <a:spcPts val="1262"/>
              </a:spcAft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algn="l">
              <a:defRPr sz="2228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algn="l">
              <a:defRPr sz="1274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GB"/>
              <a:t>Sub-title goes here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B2AF976-B9FF-36CE-26FB-27C190169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442"/>
          <a:stretch/>
        </p:blipFill>
        <p:spPr>
          <a:xfrm>
            <a:off x="4183120" y="516474"/>
            <a:ext cx="4960880" cy="4121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D46FC-FE75-69F7-D916-E908A5E9B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1" y="3844960"/>
            <a:ext cx="1121109" cy="1121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B953B-6C7A-819E-7003-470643C492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259" y="302207"/>
            <a:ext cx="891443" cy="3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5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269634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2863679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953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6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3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370905-EA8F-408C-AF88-BA9535B1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7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6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1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693" indent="-85723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79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64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2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79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6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6" y="1047263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1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CB3130-9E98-460A-9004-89B1D064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7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6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1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693" indent="-85723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79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64" indent="-90486" defTabSz="269993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1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6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3547020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022915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418130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43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370905-EA8F-408C-AF88-BA9535B1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2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CB3130-9E98-460A-9004-89B1D064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26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340583-71FA-4604-A78C-35C69452459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AD7AA7-DF94-4AFF-A5FA-B3EEEEDACC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775" y="33972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0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51F27-3798-444E-B250-2F53A2AD84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4" r:id="rId2"/>
    <p:sldLayoutId id="2147483676" r:id="rId3"/>
    <p:sldLayoutId id="2147483690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D7517-DF94-49E7-B57E-2F2D4D40D4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4" r:id="rId2"/>
    <p:sldLayoutId id="2147483677" r:id="rId3"/>
    <p:sldLayoutId id="2147483691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1E702B-CEDF-440D-AE34-A9C3CC1DC4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8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1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427CD-10DF-40F8-B66D-2742A4BE1D0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7CC3DB-7876-44F5-93EB-E85646264B0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7" r:id="rId2"/>
    <p:sldLayoutId id="2147483678" r:id="rId3"/>
    <p:sldLayoutId id="2147483692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9E70E3-0C64-4DD6-FC69-41A38C04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268DD-9276-37DE-B38E-B8ACFF2C9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67FB-CCAF-80D9-DF3D-6752CEC9C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11431-C1F6-49F7-9FA4-A343B401656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C6AB2-42BF-25BE-D922-32B0A5ACE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EA49F-27A0-28C7-6E9D-25E2A7A9A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04AA7-A8AA-46E0-AC69-7230BBB5D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4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4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D7517-DF94-49E7-B57E-2F2D4D40D4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net.manchester.ac.uk/strategic-change-it/network-203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B686F8-4C52-7ECE-1A43-65B23F24B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956" y="1299692"/>
            <a:ext cx="4476897" cy="100489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Digital Experience Insights Survey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48E776-F9E4-5F77-6757-AF15911412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" b="12"/>
          <a:stretch/>
        </p:blipFill>
        <p:spPr>
          <a:xfrm>
            <a:off x="3369175" y="226"/>
            <a:ext cx="5774504" cy="514434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DB0A38-8DB6-B4EE-CBBA-FD4BA114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55" y="4020365"/>
            <a:ext cx="578644" cy="5715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D4D6090-3C57-E9C1-FF15-62060C1D0F4F}"/>
              </a:ext>
            </a:extLst>
          </p:cNvPr>
          <p:cNvSpPr txBox="1">
            <a:spLocks/>
          </p:cNvSpPr>
          <p:nvPr/>
        </p:nvSpPr>
        <p:spPr>
          <a:xfrm>
            <a:off x="303260" y="2574764"/>
            <a:ext cx="2643326" cy="942458"/>
          </a:xfrm>
          <a:custGeom>
            <a:avLst/>
            <a:gdLst>
              <a:gd name="connsiteX0" fmla="*/ 1 w 12687608"/>
              <a:gd name="connsiteY0" fmla="*/ 1 h 11311200"/>
              <a:gd name="connsiteX1" fmla="*/ 1 w 12687608"/>
              <a:gd name="connsiteY1" fmla="*/ 6445406 h 11311200"/>
              <a:gd name="connsiteX2" fmla="*/ 11195824 w 12687608"/>
              <a:gd name="connsiteY2" fmla="*/ 1 h 11311200"/>
              <a:gd name="connsiteX3" fmla="*/ 0 w 12687608"/>
              <a:gd name="connsiteY3" fmla="*/ 0 h 11311200"/>
              <a:gd name="connsiteX4" fmla="*/ 12687608 w 12687608"/>
              <a:gd name="connsiteY4" fmla="*/ 0 h 11311200"/>
              <a:gd name="connsiteX5" fmla="*/ 12687608 w 12687608"/>
              <a:gd name="connsiteY5" fmla="*/ 11311200 h 11311200"/>
              <a:gd name="connsiteX6" fmla="*/ 0 w 12687608"/>
              <a:gd name="connsiteY6" fmla="*/ 1131120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0 w 12707928"/>
              <a:gd name="connsiteY7" fmla="*/ 11311200 h 11311200"/>
              <a:gd name="connsiteX8" fmla="*/ 0 w 12707928"/>
              <a:gd name="connsiteY8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6583988 w 12707928"/>
              <a:gd name="connsiteY7" fmla="*/ 1024128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740718"/>
              <a:gd name="connsiteX1" fmla="*/ 1 w 12707928"/>
              <a:gd name="connsiteY1" fmla="*/ 6445406 h 11740718"/>
              <a:gd name="connsiteX2" fmla="*/ 11195824 w 12707928"/>
              <a:gd name="connsiteY2" fmla="*/ 1 h 11740718"/>
              <a:gd name="connsiteX3" fmla="*/ 1 w 12707928"/>
              <a:gd name="connsiteY3" fmla="*/ 1 h 11740718"/>
              <a:gd name="connsiteX4" fmla="*/ 0 w 12707928"/>
              <a:gd name="connsiteY4" fmla="*/ 0 h 11740718"/>
              <a:gd name="connsiteX5" fmla="*/ 12687608 w 12707928"/>
              <a:gd name="connsiteY5" fmla="*/ 0 h 11740718"/>
              <a:gd name="connsiteX6" fmla="*/ 12707928 w 12707928"/>
              <a:gd name="connsiteY6" fmla="*/ 7003360 h 11740718"/>
              <a:gd name="connsiteX7" fmla="*/ 4917748 w 12707928"/>
              <a:gd name="connsiteY7" fmla="*/ 11297920 h 11740718"/>
              <a:gd name="connsiteX8" fmla="*/ 0 w 12707928"/>
              <a:gd name="connsiteY8" fmla="*/ 11311200 h 11740718"/>
              <a:gd name="connsiteX9" fmla="*/ 0 w 12707928"/>
              <a:gd name="connsiteY9" fmla="*/ 0 h 11740718"/>
              <a:gd name="connsiteX0" fmla="*/ 1 w 12707928"/>
              <a:gd name="connsiteY0" fmla="*/ 1 h 11712960"/>
              <a:gd name="connsiteX1" fmla="*/ 1 w 12707928"/>
              <a:gd name="connsiteY1" fmla="*/ 6445406 h 11712960"/>
              <a:gd name="connsiteX2" fmla="*/ 11195824 w 12707928"/>
              <a:gd name="connsiteY2" fmla="*/ 1 h 11712960"/>
              <a:gd name="connsiteX3" fmla="*/ 1 w 12707928"/>
              <a:gd name="connsiteY3" fmla="*/ 1 h 11712960"/>
              <a:gd name="connsiteX4" fmla="*/ 0 w 12707928"/>
              <a:gd name="connsiteY4" fmla="*/ 0 h 11712960"/>
              <a:gd name="connsiteX5" fmla="*/ 12687608 w 12707928"/>
              <a:gd name="connsiteY5" fmla="*/ 0 h 11712960"/>
              <a:gd name="connsiteX6" fmla="*/ 12707928 w 12707928"/>
              <a:gd name="connsiteY6" fmla="*/ 7003360 h 11712960"/>
              <a:gd name="connsiteX7" fmla="*/ 4917748 w 12707928"/>
              <a:gd name="connsiteY7" fmla="*/ 11297920 h 11712960"/>
              <a:gd name="connsiteX8" fmla="*/ 0 w 12707928"/>
              <a:gd name="connsiteY8" fmla="*/ 11311200 h 11712960"/>
              <a:gd name="connsiteX9" fmla="*/ 0 w 12707928"/>
              <a:gd name="connsiteY9" fmla="*/ 0 h 1171296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917748 w 12707928"/>
              <a:gd name="connsiteY7" fmla="*/ 11297920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2303215"/>
              <a:gd name="connsiteX1" fmla="*/ 1 w 12707928"/>
              <a:gd name="connsiteY1" fmla="*/ 6445406 h 12303215"/>
              <a:gd name="connsiteX2" fmla="*/ 11195824 w 12707928"/>
              <a:gd name="connsiteY2" fmla="*/ 1 h 12303215"/>
              <a:gd name="connsiteX3" fmla="*/ 1 w 12707928"/>
              <a:gd name="connsiteY3" fmla="*/ 1 h 12303215"/>
              <a:gd name="connsiteX4" fmla="*/ 0 w 12707928"/>
              <a:gd name="connsiteY4" fmla="*/ 0 h 12303215"/>
              <a:gd name="connsiteX5" fmla="*/ 12687608 w 12707928"/>
              <a:gd name="connsiteY5" fmla="*/ 0 h 12303215"/>
              <a:gd name="connsiteX6" fmla="*/ 12707928 w 12707928"/>
              <a:gd name="connsiteY6" fmla="*/ 7003360 h 12303215"/>
              <a:gd name="connsiteX7" fmla="*/ 4917748 w 12707928"/>
              <a:gd name="connsiteY7" fmla="*/ 11297920 h 12303215"/>
              <a:gd name="connsiteX8" fmla="*/ 0 w 12707928"/>
              <a:gd name="connsiteY8" fmla="*/ 11311200 h 12303215"/>
              <a:gd name="connsiteX9" fmla="*/ 0 w 12707928"/>
              <a:gd name="connsiteY9" fmla="*/ 0 h 12303215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20021"/>
              <a:gd name="connsiteX1" fmla="*/ 1 w 12707928"/>
              <a:gd name="connsiteY1" fmla="*/ 6445406 h 11320021"/>
              <a:gd name="connsiteX2" fmla="*/ 11195824 w 12707928"/>
              <a:gd name="connsiteY2" fmla="*/ 1 h 11320021"/>
              <a:gd name="connsiteX3" fmla="*/ 1 w 12707928"/>
              <a:gd name="connsiteY3" fmla="*/ 1 h 11320021"/>
              <a:gd name="connsiteX4" fmla="*/ 0 w 12707928"/>
              <a:gd name="connsiteY4" fmla="*/ 0 h 11320021"/>
              <a:gd name="connsiteX5" fmla="*/ 12687608 w 12707928"/>
              <a:gd name="connsiteY5" fmla="*/ 0 h 11320021"/>
              <a:gd name="connsiteX6" fmla="*/ 12707928 w 12707928"/>
              <a:gd name="connsiteY6" fmla="*/ 7003360 h 11320021"/>
              <a:gd name="connsiteX7" fmla="*/ 4917748 w 12707928"/>
              <a:gd name="connsiteY7" fmla="*/ 11297920 h 11320021"/>
              <a:gd name="connsiteX8" fmla="*/ 0 w 12707928"/>
              <a:gd name="connsiteY8" fmla="*/ 11311200 h 11320021"/>
              <a:gd name="connsiteX9" fmla="*/ 0 w 12707928"/>
              <a:gd name="connsiteY9" fmla="*/ 0 h 11320021"/>
              <a:gd name="connsiteX0" fmla="*/ 1 w 12707928"/>
              <a:gd name="connsiteY0" fmla="*/ 1 h 11317281"/>
              <a:gd name="connsiteX1" fmla="*/ 1 w 12707928"/>
              <a:gd name="connsiteY1" fmla="*/ 6445406 h 11317281"/>
              <a:gd name="connsiteX2" fmla="*/ 11195824 w 12707928"/>
              <a:gd name="connsiteY2" fmla="*/ 1 h 11317281"/>
              <a:gd name="connsiteX3" fmla="*/ 1 w 12707928"/>
              <a:gd name="connsiteY3" fmla="*/ 1 h 11317281"/>
              <a:gd name="connsiteX4" fmla="*/ 0 w 12707928"/>
              <a:gd name="connsiteY4" fmla="*/ 0 h 11317281"/>
              <a:gd name="connsiteX5" fmla="*/ 12687608 w 12707928"/>
              <a:gd name="connsiteY5" fmla="*/ 0 h 11317281"/>
              <a:gd name="connsiteX6" fmla="*/ 12707928 w 12707928"/>
              <a:gd name="connsiteY6" fmla="*/ 7003360 h 11317281"/>
              <a:gd name="connsiteX7" fmla="*/ 4917748 w 12707928"/>
              <a:gd name="connsiteY7" fmla="*/ 11297920 h 11317281"/>
              <a:gd name="connsiteX8" fmla="*/ 0 w 12707928"/>
              <a:gd name="connsiteY8" fmla="*/ 11311200 h 11317281"/>
              <a:gd name="connsiteX9" fmla="*/ 0 w 12707928"/>
              <a:gd name="connsiteY9" fmla="*/ 0 h 11317281"/>
              <a:gd name="connsiteX0" fmla="*/ 1 w 12707928"/>
              <a:gd name="connsiteY0" fmla="*/ 1 h 11323023"/>
              <a:gd name="connsiteX1" fmla="*/ 1 w 12707928"/>
              <a:gd name="connsiteY1" fmla="*/ 6445406 h 11323023"/>
              <a:gd name="connsiteX2" fmla="*/ 11195824 w 12707928"/>
              <a:gd name="connsiteY2" fmla="*/ 1 h 11323023"/>
              <a:gd name="connsiteX3" fmla="*/ 1 w 12707928"/>
              <a:gd name="connsiteY3" fmla="*/ 1 h 11323023"/>
              <a:gd name="connsiteX4" fmla="*/ 0 w 12707928"/>
              <a:gd name="connsiteY4" fmla="*/ 0 h 11323023"/>
              <a:gd name="connsiteX5" fmla="*/ 12687608 w 12707928"/>
              <a:gd name="connsiteY5" fmla="*/ 0 h 11323023"/>
              <a:gd name="connsiteX6" fmla="*/ 12707928 w 12707928"/>
              <a:gd name="connsiteY6" fmla="*/ 7003360 h 11323023"/>
              <a:gd name="connsiteX7" fmla="*/ 4898777 w 12707928"/>
              <a:gd name="connsiteY7" fmla="*/ 11309303 h 11323023"/>
              <a:gd name="connsiteX8" fmla="*/ 0 w 12707928"/>
              <a:gd name="connsiteY8" fmla="*/ 11311200 h 11323023"/>
              <a:gd name="connsiteX9" fmla="*/ 0 w 12707928"/>
              <a:gd name="connsiteY9" fmla="*/ 0 h 11323023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7003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8"/>
              <a:gd name="connsiteY0" fmla="*/ 1 h 11631420"/>
              <a:gd name="connsiteX1" fmla="*/ 1 w 12707928"/>
              <a:gd name="connsiteY1" fmla="*/ 6445406 h 11631420"/>
              <a:gd name="connsiteX2" fmla="*/ 11195824 w 12707928"/>
              <a:gd name="connsiteY2" fmla="*/ 1 h 11631420"/>
              <a:gd name="connsiteX3" fmla="*/ 1 w 12707928"/>
              <a:gd name="connsiteY3" fmla="*/ 1 h 11631420"/>
              <a:gd name="connsiteX4" fmla="*/ 0 w 12707928"/>
              <a:gd name="connsiteY4" fmla="*/ 0 h 11631420"/>
              <a:gd name="connsiteX5" fmla="*/ 12687608 w 12707928"/>
              <a:gd name="connsiteY5" fmla="*/ 0 h 11631420"/>
              <a:gd name="connsiteX6" fmla="*/ 12707928 w 12707928"/>
              <a:gd name="connsiteY6" fmla="*/ 6967360 h 11631420"/>
              <a:gd name="connsiteX7" fmla="*/ 4898777 w 12707928"/>
              <a:gd name="connsiteY7" fmla="*/ 11309303 h 11631420"/>
              <a:gd name="connsiteX8" fmla="*/ 0 w 12707928"/>
              <a:gd name="connsiteY8" fmla="*/ 11311200 h 11631420"/>
              <a:gd name="connsiteX9" fmla="*/ 0 w 12707928"/>
              <a:gd name="connsiteY9" fmla="*/ 0 h 11631420"/>
              <a:gd name="connsiteX0" fmla="*/ 1 w 12707928"/>
              <a:gd name="connsiteY0" fmla="*/ 1 h 11792215"/>
              <a:gd name="connsiteX1" fmla="*/ 1 w 12707928"/>
              <a:gd name="connsiteY1" fmla="*/ 6445406 h 11792215"/>
              <a:gd name="connsiteX2" fmla="*/ 11195824 w 12707928"/>
              <a:gd name="connsiteY2" fmla="*/ 1 h 11792215"/>
              <a:gd name="connsiteX3" fmla="*/ 1 w 12707928"/>
              <a:gd name="connsiteY3" fmla="*/ 1 h 11792215"/>
              <a:gd name="connsiteX4" fmla="*/ 0 w 12707928"/>
              <a:gd name="connsiteY4" fmla="*/ 0 h 11792215"/>
              <a:gd name="connsiteX5" fmla="*/ 12687608 w 12707928"/>
              <a:gd name="connsiteY5" fmla="*/ 0 h 11792215"/>
              <a:gd name="connsiteX6" fmla="*/ 12707928 w 12707928"/>
              <a:gd name="connsiteY6" fmla="*/ 6967360 h 11792215"/>
              <a:gd name="connsiteX7" fmla="*/ 4898777 w 12707928"/>
              <a:gd name="connsiteY7" fmla="*/ 11309303 h 11792215"/>
              <a:gd name="connsiteX8" fmla="*/ 0 w 12707928"/>
              <a:gd name="connsiteY8" fmla="*/ 11311200 h 11792215"/>
              <a:gd name="connsiteX9" fmla="*/ 0 w 12707928"/>
              <a:gd name="connsiteY9" fmla="*/ 0 h 11792215"/>
              <a:gd name="connsiteX0" fmla="*/ 1 w 12707928"/>
              <a:gd name="connsiteY0" fmla="*/ 1 h 11315440"/>
              <a:gd name="connsiteX1" fmla="*/ 1 w 12707928"/>
              <a:gd name="connsiteY1" fmla="*/ 6445406 h 11315440"/>
              <a:gd name="connsiteX2" fmla="*/ 11195824 w 12707928"/>
              <a:gd name="connsiteY2" fmla="*/ 1 h 11315440"/>
              <a:gd name="connsiteX3" fmla="*/ 1 w 12707928"/>
              <a:gd name="connsiteY3" fmla="*/ 1 h 11315440"/>
              <a:gd name="connsiteX4" fmla="*/ 0 w 12707928"/>
              <a:gd name="connsiteY4" fmla="*/ 0 h 11315440"/>
              <a:gd name="connsiteX5" fmla="*/ 12687608 w 12707928"/>
              <a:gd name="connsiteY5" fmla="*/ 0 h 11315440"/>
              <a:gd name="connsiteX6" fmla="*/ 12707928 w 12707928"/>
              <a:gd name="connsiteY6" fmla="*/ 6967360 h 11315440"/>
              <a:gd name="connsiteX7" fmla="*/ 4898777 w 12707928"/>
              <a:gd name="connsiteY7" fmla="*/ 11309303 h 11315440"/>
              <a:gd name="connsiteX8" fmla="*/ 0 w 12707928"/>
              <a:gd name="connsiteY8" fmla="*/ 11311200 h 11315440"/>
              <a:gd name="connsiteX9" fmla="*/ 0 w 12707928"/>
              <a:gd name="connsiteY9" fmla="*/ 0 h 11315440"/>
              <a:gd name="connsiteX0" fmla="*/ 1 w 12707928"/>
              <a:gd name="connsiteY0" fmla="*/ 1 h 11366982"/>
              <a:gd name="connsiteX1" fmla="*/ 1 w 12707928"/>
              <a:gd name="connsiteY1" fmla="*/ 6445406 h 11366982"/>
              <a:gd name="connsiteX2" fmla="*/ 11195824 w 12707928"/>
              <a:gd name="connsiteY2" fmla="*/ 1 h 11366982"/>
              <a:gd name="connsiteX3" fmla="*/ 1 w 12707928"/>
              <a:gd name="connsiteY3" fmla="*/ 1 h 11366982"/>
              <a:gd name="connsiteX4" fmla="*/ 0 w 12707928"/>
              <a:gd name="connsiteY4" fmla="*/ 0 h 11366982"/>
              <a:gd name="connsiteX5" fmla="*/ 12687608 w 12707928"/>
              <a:gd name="connsiteY5" fmla="*/ 0 h 11366982"/>
              <a:gd name="connsiteX6" fmla="*/ 12707928 w 12707928"/>
              <a:gd name="connsiteY6" fmla="*/ 6967360 h 11366982"/>
              <a:gd name="connsiteX7" fmla="*/ 4898777 w 12707928"/>
              <a:gd name="connsiteY7" fmla="*/ 11309303 h 11366982"/>
              <a:gd name="connsiteX8" fmla="*/ 0 w 12707928"/>
              <a:gd name="connsiteY8" fmla="*/ 11311200 h 11366982"/>
              <a:gd name="connsiteX9" fmla="*/ 0 w 12707928"/>
              <a:gd name="connsiteY9" fmla="*/ 0 h 11366982"/>
              <a:gd name="connsiteX0" fmla="*/ 1 w 12707928"/>
              <a:gd name="connsiteY0" fmla="*/ 1 h 11312634"/>
              <a:gd name="connsiteX1" fmla="*/ 1 w 12707928"/>
              <a:gd name="connsiteY1" fmla="*/ 6445406 h 11312634"/>
              <a:gd name="connsiteX2" fmla="*/ 11195824 w 12707928"/>
              <a:gd name="connsiteY2" fmla="*/ 1 h 11312634"/>
              <a:gd name="connsiteX3" fmla="*/ 1 w 12707928"/>
              <a:gd name="connsiteY3" fmla="*/ 1 h 11312634"/>
              <a:gd name="connsiteX4" fmla="*/ 0 w 12707928"/>
              <a:gd name="connsiteY4" fmla="*/ 0 h 11312634"/>
              <a:gd name="connsiteX5" fmla="*/ 12687608 w 12707928"/>
              <a:gd name="connsiteY5" fmla="*/ 0 h 11312634"/>
              <a:gd name="connsiteX6" fmla="*/ 12707928 w 12707928"/>
              <a:gd name="connsiteY6" fmla="*/ 6967360 h 11312634"/>
              <a:gd name="connsiteX7" fmla="*/ 4898777 w 12707928"/>
              <a:gd name="connsiteY7" fmla="*/ 11309303 h 11312634"/>
              <a:gd name="connsiteX8" fmla="*/ 0 w 12707928"/>
              <a:gd name="connsiteY8" fmla="*/ 11311200 h 11312634"/>
              <a:gd name="connsiteX9" fmla="*/ 0 w 12707928"/>
              <a:gd name="connsiteY9" fmla="*/ 0 h 11312634"/>
              <a:gd name="connsiteX0" fmla="*/ 1 w 12707928"/>
              <a:gd name="connsiteY0" fmla="*/ 1 h 11311200"/>
              <a:gd name="connsiteX1" fmla="*/ 1 w 12707928"/>
              <a:gd name="connsiteY1" fmla="*/ 6445406 h 11311200"/>
              <a:gd name="connsiteX2" fmla="*/ 11195824 w 12707928"/>
              <a:gd name="connsiteY2" fmla="*/ 1 h 11311200"/>
              <a:gd name="connsiteX3" fmla="*/ 1 w 12707928"/>
              <a:gd name="connsiteY3" fmla="*/ 1 h 11311200"/>
              <a:gd name="connsiteX4" fmla="*/ 0 w 12707928"/>
              <a:gd name="connsiteY4" fmla="*/ 0 h 11311200"/>
              <a:gd name="connsiteX5" fmla="*/ 12687608 w 12707928"/>
              <a:gd name="connsiteY5" fmla="*/ 0 h 11311200"/>
              <a:gd name="connsiteX6" fmla="*/ 12707928 w 12707928"/>
              <a:gd name="connsiteY6" fmla="*/ 6967360 h 11311200"/>
              <a:gd name="connsiteX7" fmla="*/ 4898777 w 12707928"/>
              <a:gd name="connsiteY7" fmla="*/ 11309303 h 11311200"/>
              <a:gd name="connsiteX8" fmla="*/ 0 w 12707928"/>
              <a:gd name="connsiteY8" fmla="*/ 11311200 h 11311200"/>
              <a:gd name="connsiteX9" fmla="*/ 0 w 12707928"/>
              <a:gd name="connsiteY9" fmla="*/ 0 h 11311200"/>
              <a:gd name="connsiteX0" fmla="*/ 1 w 12707929"/>
              <a:gd name="connsiteY0" fmla="*/ 1 h 11311200"/>
              <a:gd name="connsiteX1" fmla="*/ 1 w 12707929"/>
              <a:gd name="connsiteY1" fmla="*/ 6445406 h 11311200"/>
              <a:gd name="connsiteX2" fmla="*/ 11195824 w 12707929"/>
              <a:gd name="connsiteY2" fmla="*/ 1 h 11311200"/>
              <a:gd name="connsiteX3" fmla="*/ 1 w 12707929"/>
              <a:gd name="connsiteY3" fmla="*/ 1 h 11311200"/>
              <a:gd name="connsiteX4" fmla="*/ 0 w 12707929"/>
              <a:gd name="connsiteY4" fmla="*/ 0 h 11311200"/>
              <a:gd name="connsiteX5" fmla="*/ 12687608 w 12707929"/>
              <a:gd name="connsiteY5" fmla="*/ 0 h 11311200"/>
              <a:gd name="connsiteX6" fmla="*/ 12707928 w 12707929"/>
              <a:gd name="connsiteY6" fmla="*/ 6967360 h 11311200"/>
              <a:gd name="connsiteX7" fmla="*/ 4898777 w 12707929"/>
              <a:gd name="connsiteY7" fmla="*/ 11309303 h 11311200"/>
              <a:gd name="connsiteX8" fmla="*/ 0 w 12707929"/>
              <a:gd name="connsiteY8" fmla="*/ 11311200 h 11311200"/>
              <a:gd name="connsiteX9" fmla="*/ 0 w 12707929"/>
              <a:gd name="connsiteY9" fmla="*/ 0 h 11311200"/>
              <a:gd name="connsiteX0" fmla="*/ 1 w 12696778"/>
              <a:gd name="connsiteY0" fmla="*/ 1 h 11643810"/>
              <a:gd name="connsiteX1" fmla="*/ 1 w 12696778"/>
              <a:gd name="connsiteY1" fmla="*/ 6445406 h 11643810"/>
              <a:gd name="connsiteX2" fmla="*/ 11195824 w 12696778"/>
              <a:gd name="connsiteY2" fmla="*/ 1 h 11643810"/>
              <a:gd name="connsiteX3" fmla="*/ 1 w 12696778"/>
              <a:gd name="connsiteY3" fmla="*/ 1 h 11643810"/>
              <a:gd name="connsiteX4" fmla="*/ 0 w 12696778"/>
              <a:gd name="connsiteY4" fmla="*/ 0 h 11643810"/>
              <a:gd name="connsiteX5" fmla="*/ 12687608 w 12696778"/>
              <a:gd name="connsiteY5" fmla="*/ 0 h 11643810"/>
              <a:gd name="connsiteX6" fmla="*/ 12696777 w 12696778"/>
              <a:gd name="connsiteY6" fmla="*/ 6800092 h 11643810"/>
              <a:gd name="connsiteX7" fmla="*/ 4898777 w 12696778"/>
              <a:gd name="connsiteY7" fmla="*/ 11309303 h 11643810"/>
              <a:gd name="connsiteX8" fmla="*/ 0 w 12696778"/>
              <a:gd name="connsiteY8" fmla="*/ 11311200 h 11643810"/>
              <a:gd name="connsiteX9" fmla="*/ 0 w 12696778"/>
              <a:gd name="connsiteY9" fmla="*/ 0 h 11643810"/>
              <a:gd name="connsiteX0" fmla="*/ 1 w 12696778"/>
              <a:gd name="connsiteY0" fmla="*/ 1 h 11800403"/>
              <a:gd name="connsiteX1" fmla="*/ 1 w 12696778"/>
              <a:gd name="connsiteY1" fmla="*/ 6445406 h 11800403"/>
              <a:gd name="connsiteX2" fmla="*/ 11195824 w 12696778"/>
              <a:gd name="connsiteY2" fmla="*/ 1 h 11800403"/>
              <a:gd name="connsiteX3" fmla="*/ 1 w 12696778"/>
              <a:gd name="connsiteY3" fmla="*/ 1 h 11800403"/>
              <a:gd name="connsiteX4" fmla="*/ 0 w 12696778"/>
              <a:gd name="connsiteY4" fmla="*/ 0 h 11800403"/>
              <a:gd name="connsiteX5" fmla="*/ 12687608 w 12696778"/>
              <a:gd name="connsiteY5" fmla="*/ 0 h 11800403"/>
              <a:gd name="connsiteX6" fmla="*/ 12696777 w 12696778"/>
              <a:gd name="connsiteY6" fmla="*/ 6800092 h 11800403"/>
              <a:gd name="connsiteX7" fmla="*/ 4898777 w 12696778"/>
              <a:gd name="connsiteY7" fmla="*/ 11309303 h 11800403"/>
              <a:gd name="connsiteX8" fmla="*/ 0 w 12696778"/>
              <a:gd name="connsiteY8" fmla="*/ 11311200 h 11800403"/>
              <a:gd name="connsiteX9" fmla="*/ 0 w 12696778"/>
              <a:gd name="connsiteY9" fmla="*/ 0 h 11800403"/>
              <a:gd name="connsiteX0" fmla="*/ 1 w 12696778"/>
              <a:gd name="connsiteY0" fmla="*/ 1 h 11421113"/>
              <a:gd name="connsiteX1" fmla="*/ 1 w 12696778"/>
              <a:gd name="connsiteY1" fmla="*/ 6445406 h 11421113"/>
              <a:gd name="connsiteX2" fmla="*/ 11195824 w 12696778"/>
              <a:gd name="connsiteY2" fmla="*/ 1 h 11421113"/>
              <a:gd name="connsiteX3" fmla="*/ 1 w 12696778"/>
              <a:gd name="connsiteY3" fmla="*/ 1 h 11421113"/>
              <a:gd name="connsiteX4" fmla="*/ 0 w 12696778"/>
              <a:gd name="connsiteY4" fmla="*/ 0 h 11421113"/>
              <a:gd name="connsiteX5" fmla="*/ 12687608 w 12696778"/>
              <a:gd name="connsiteY5" fmla="*/ 0 h 11421113"/>
              <a:gd name="connsiteX6" fmla="*/ 12696777 w 12696778"/>
              <a:gd name="connsiteY6" fmla="*/ 6800092 h 11421113"/>
              <a:gd name="connsiteX7" fmla="*/ 4898777 w 12696778"/>
              <a:gd name="connsiteY7" fmla="*/ 11309303 h 11421113"/>
              <a:gd name="connsiteX8" fmla="*/ 0 w 12696778"/>
              <a:gd name="connsiteY8" fmla="*/ 11311200 h 11421113"/>
              <a:gd name="connsiteX9" fmla="*/ 0 w 12696778"/>
              <a:gd name="connsiteY9" fmla="*/ 0 h 11421113"/>
              <a:gd name="connsiteX0" fmla="*/ 1 w 12696778"/>
              <a:gd name="connsiteY0" fmla="*/ 1 h 11311200"/>
              <a:gd name="connsiteX1" fmla="*/ 1 w 12696778"/>
              <a:gd name="connsiteY1" fmla="*/ 6445406 h 11311200"/>
              <a:gd name="connsiteX2" fmla="*/ 11195824 w 12696778"/>
              <a:gd name="connsiteY2" fmla="*/ 1 h 11311200"/>
              <a:gd name="connsiteX3" fmla="*/ 1 w 12696778"/>
              <a:gd name="connsiteY3" fmla="*/ 1 h 11311200"/>
              <a:gd name="connsiteX4" fmla="*/ 0 w 12696778"/>
              <a:gd name="connsiteY4" fmla="*/ 0 h 11311200"/>
              <a:gd name="connsiteX5" fmla="*/ 12687608 w 12696778"/>
              <a:gd name="connsiteY5" fmla="*/ 0 h 11311200"/>
              <a:gd name="connsiteX6" fmla="*/ 12696777 w 12696778"/>
              <a:gd name="connsiteY6" fmla="*/ 6800092 h 11311200"/>
              <a:gd name="connsiteX7" fmla="*/ 4898777 w 12696778"/>
              <a:gd name="connsiteY7" fmla="*/ 11309303 h 11311200"/>
              <a:gd name="connsiteX8" fmla="*/ 0 w 12696778"/>
              <a:gd name="connsiteY8" fmla="*/ 11311200 h 11311200"/>
              <a:gd name="connsiteX9" fmla="*/ 0 w 12696778"/>
              <a:gd name="connsiteY9" fmla="*/ 0 h 113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778" h="11311200">
                <a:moveTo>
                  <a:pt x="1" y="1"/>
                </a:moveTo>
                <a:lnTo>
                  <a:pt x="1" y="6445406"/>
                </a:lnTo>
                <a:lnTo>
                  <a:pt x="11195824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12687608" y="0"/>
                </a:lnTo>
                <a:cubicBezTo>
                  <a:pt x="12694381" y="2334453"/>
                  <a:pt x="12690004" y="4465639"/>
                  <a:pt x="12696777" y="6800092"/>
                </a:cubicBezTo>
                <a:cubicBezTo>
                  <a:pt x="12700127" y="6807406"/>
                  <a:pt x="4940836" y="11313493"/>
                  <a:pt x="4898777" y="11309303"/>
                </a:cubicBezTo>
                <a:cubicBezTo>
                  <a:pt x="4841585" y="11303605"/>
                  <a:pt x="1632926" y="11310568"/>
                  <a:pt x="0" y="11311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</p:spPr>
        <p:txBody>
          <a:bodyPr vert="horz" wrap="square" lIns="68580" tIns="34290" rIns="68580" bIns="3429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GB" sz="2100">
                <a:solidFill>
                  <a:prstClr val="white"/>
                </a:solidFill>
                <a:latin typeface="Effra" panose="020B0603020203020204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409705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9F5DC24-FB3E-798A-C60A-FFF61C4932AB}"/>
              </a:ext>
            </a:extLst>
          </p:cNvPr>
          <p:cNvSpPr txBox="1">
            <a:spLocks/>
          </p:cNvSpPr>
          <p:nvPr/>
        </p:nvSpPr>
        <p:spPr>
          <a:xfrm>
            <a:off x="1114425" y="270792"/>
            <a:ext cx="5797353" cy="423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 - </a:t>
            </a:r>
            <a:r>
              <a:rPr lang="en-US" sz="2000">
                <a:latin typeface="Effra" panose="020B0603020203020204"/>
              </a:rPr>
              <a:t>Nationality and Studying Status</a:t>
            </a:r>
            <a:endParaRPr lang="en-GB" sz="2000">
              <a:latin typeface="Effra" panose="020B0603020203020204"/>
            </a:endParaRPr>
          </a:p>
        </p:txBody>
      </p:sp>
      <p:graphicFrame>
        <p:nvGraphicFramePr>
          <p:cNvPr id="12" name="Chart 11" descr="Example of bar chart showing responses to question 9.">
            <a:extLst>
              <a:ext uri="{FF2B5EF4-FFF2-40B4-BE49-F238E27FC236}">
                <a16:creationId xmlns:a16="http://schemas.microsoft.com/office/drawing/2014/main" id="{C7CDABD5-FABF-8103-6577-6A78A4AE9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842251"/>
              </p:ext>
            </p:extLst>
          </p:nvPr>
        </p:nvGraphicFramePr>
        <p:xfrm>
          <a:off x="295794" y="1214609"/>
          <a:ext cx="8426450" cy="323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93081988-1D4A-6F9C-E926-36F818DB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2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08BCCE2-B67B-D516-E12C-183619DCFA00}"/>
              </a:ext>
            </a:extLst>
          </p:cNvPr>
          <p:cNvSpPr txBox="1">
            <a:spLocks/>
          </p:cNvSpPr>
          <p:nvPr/>
        </p:nvSpPr>
        <p:spPr>
          <a:xfrm>
            <a:off x="1135380" y="252058"/>
            <a:ext cx="5853223" cy="413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 - </a:t>
            </a:r>
            <a:r>
              <a:rPr lang="en-US" sz="2000">
                <a:latin typeface="Effra" panose="020B0603020203020204"/>
              </a:rPr>
              <a:t>Devices used regularly for learning</a:t>
            </a:r>
            <a:endParaRPr lang="en-GB" sz="2000">
              <a:latin typeface="Effra" panose="020B0603020203020204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DD3EE8-CDF4-0E14-EA7E-7F23C6F4B9A4}"/>
              </a:ext>
            </a:extLst>
          </p:cNvPr>
          <p:cNvSpPr txBox="1">
            <a:spLocks/>
          </p:cNvSpPr>
          <p:nvPr/>
        </p:nvSpPr>
        <p:spPr>
          <a:xfrm>
            <a:off x="306507" y="982144"/>
            <a:ext cx="8196891" cy="413312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>
                <a:latin typeface="Effra" panose="020B0603020203020204"/>
                <a:ea typeface="Roboto Light"/>
              </a:rPr>
              <a:t>Students were asked, </a:t>
            </a:r>
            <a:r>
              <a:rPr lang="en-GB" sz="1350">
                <a:latin typeface="Effra" panose="020B0603020203020204"/>
                <a:ea typeface="Roboto Light"/>
              </a:rPr>
              <a:t>which of these devices they regularly used for learning </a:t>
            </a:r>
            <a:r>
              <a:rPr lang="en-US" sz="1350">
                <a:latin typeface="Effra" panose="020B0603020203020204"/>
                <a:ea typeface="Roboto Light"/>
              </a:rPr>
              <a:t>(they could tick all that applied).</a:t>
            </a:r>
          </a:p>
        </p:txBody>
      </p:sp>
      <p:graphicFrame>
        <p:nvGraphicFramePr>
          <p:cNvPr id="14" name="Chart 13" descr="Example of bar chart showing responses to question 19.">
            <a:extLst>
              <a:ext uri="{FF2B5EF4-FFF2-40B4-BE49-F238E27FC236}">
                <a16:creationId xmlns:a16="http://schemas.microsoft.com/office/drawing/2014/main" id="{3BFF774B-7EF6-D838-44A3-A4F8B3FF9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919509"/>
              </p:ext>
            </p:extLst>
          </p:nvPr>
        </p:nvGraphicFramePr>
        <p:xfrm>
          <a:off x="640602" y="1395455"/>
          <a:ext cx="7455690" cy="317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684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D18F3-A914-9EE7-5139-D4D556DB6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172" y="1477960"/>
            <a:ext cx="3961527" cy="1008966"/>
          </a:xfrm>
        </p:spPr>
        <p:txBody>
          <a:bodyPr/>
          <a:lstStyle/>
          <a:p>
            <a:pPr marL="0" indent="0">
              <a:buNone/>
            </a:pPr>
            <a:r>
              <a:rPr lang="en-US" sz="3600"/>
              <a:t>Theme two (T2)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8A6CB-B2DD-203F-CCE4-80BC61E0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177" y="2775004"/>
            <a:ext cx="3913521" cy="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Technology at your organisation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B3D8E-5866-6FAE-B293-EDE48B8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01" y="3993732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7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1AF2C55-9FC6-D40F-9157-121819CB44E4}"/>
              </a:ext>
            </a:extLst>
          </p:cNvPr>
          <p:cNvSpPr txBox="1">
            <a:spLocks/>
          </p:cNvSpPr>
          <p:nvPr/>
        </p:nvSpPr>
        <p:spPr>
          <a:xfrm>
            <a:off x="202579" y="1472355"/>
            <a:ext cx="5406551" cy="2478136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641" indent="-177641"/>
            <a:r>
              <a:rPr lang="en-US" sz="1575" b="1">
                <a:latin typeface="Effra" panose="020B0603020203020204"/>
              </a:rPr>
              <a:t>60% </a:t>
            </a:r>
            <a:r>
              <a:rPr lang="en-US" sz="1575">
                <a:latin typeface="Effra" panose="020B0603020203020204"/>
              </a:rPr>
              <a:t>agreed the University supported students to use their own devices</a:t>
            </a:r>
          </a:p>
          <a:p>
            <a:pPr marL="177641" indent="-177641"/>
            <a:endParaRPr lang="en-US" sz="1600">
              <a:latin typeface="Effra" panose="020B0603020203020204"/>
            </a:endParaRPr>
          </a:p>
          <a:p>
            <a:pPr marL="177641" indent="-177641"/>
            <a:r>
              <a:rPr lang="en-US" sz="1575" b="1">
                <a:latin typeface="Effra" panose="020B0603020203020204"/>
              </a:rPr>
              <a:t>68% </a:t>
            </a:r>
            <a:r>
              <a:rPr lang="en-GB" sz="1575">
                <a:latin typeface="Effra" panose="020B0603020203020204"/>
              </a:rPr>
              <a:t>agreed </a:t>
            </a:r>
            <a:r>
              <a:rPr lang="en-US" sz="1575">
                <a:latin typeface="Effra" panose="020B0603020203020204"/>
              </a:rPr>
              <a:t>the University</a:t>
            </a:r>
            <a:r>
              <a:rPr lang="en-GB" sz="1575">
                <a:latin typeface="Effra" panose="020B0603020203020204"/>
              </a:rPr>
              <a:t> supported students to access online platforms and services off campus</a:t>
            </a:r>
          </a:p>
          <a:p>
            <a:pPr marL="177641" indent="-177641"/>
            <a:endParaRPr lang="en-GB" sz="1600">
              <a:latin typeface="Effra" panose="020B0603020203020204"/>
            </a:endParaRPr>
          </a:p>
          <a:p>
            <a:pPr marL="177641" indent="-177641"/>
            <a:r>
              <a:rPr lang="en-US" sz="1600" b="1">
                <a:latin typeface="Effra" panose="020B0603020203020204"/>
              </a:rPr>
              <a:t>60% </a:t>
            </a:r>
            <a:r>
              <a:rPr lang="en-US" sz="1600">
                <a:latin typeface="Effra" panose="020B0603020203020204"/>
              </a:rPr>
              <a:t>agreed </a:t>
            </a:r>
            <a:r>
              <a:rPr lang="en-US" sz="1800">
                <a:latin typeface="Effra" panose="020B0603020203020204"/>
              </a:rPr>
              <a:t>the University</a:t>
            </a:r>
            <a:r>
              <a:rPr lang="en-US" sz="1600">
                <a:latin typeface="Effra" panose="020B0603020203020204"/>
              </a:rPr>
              <a:t> communicated effectively online, </a:t>
            </a:r>
            <a:r>
              <a:rPr lang="en-US" sz="1600" err="1">
                <a:latin typeface="Effra" panose="020B0603020203020204"/>
              </a:rPr>
              <a:t>eg</a:t>
            </a:r>
            <a:r>
              <a:rPr lang="en-US" sz="1600">
                <a:latin typeface="Effra" panose="020B0603020203020204"/>
              </a:rPr>
              <a:t> messaging, notifications</a:t>
            </a:r>
          </a:p>
          <a:p>
            <a:pPr marL="0" indent="0">
              <a:buNone/>
            </a:pPr>
            <a:endParaRPr lang="en-US" sz="1600">
              <a:latin typeface="Effra" panose="020B060302020302020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8240B4-A75C-0AE7-E101-CE90F4FF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8208" y="943974"/>
            <a:ext cx="2676668" cy="267666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307347-44D1-7078-A22F-80D21A656489}"/>
              </a:ext>
            </a:extLst>
          </p:cNvPr>
          <p:cNvSpPr txBox="1">
            <a:spLocks/>
          </p:cNvSpPr>
          <p:nvPr/>
        </p:nvSpPr>
        <p:spPr>
          <a:xfrm>
            <a:off x="1140832" y="270792"/>
            <a:ext cx="5935332" cy="49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 - </a:t>
            </a:r>
            <a:r>
              <a:rPr lang="en-US" sz="2000">
                <a:solidFill>
                  <a:prstClr val="black"/>
                </a:solidFill>
                <a:latin typeface="Effra" panose="020B0603020203020204"/>
              </a:rPr>
              <a:t>Digital platforms and services at your organisation</a:t>
            </a:r>
            <a:endParaRPr lang="en-GB" sz="2000">
              <a:solidFill>
                <a:prstClr val="black"/>
              </a:solidFill>
              <a:latin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37242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930EB46-B0D3-C0A2-DA17-3CE106B160C2}"/>
              </a:ext>
            </a:extLst>
          </p:cNvPr>
          <p:cNvSpPr txBox="1">
            <a:spLocks/>
          </p:cNvSpPr>
          <p:nvPr/>
        </p:nvSpPr>
        <p:spPr>
          <a:xfrm>
            <a:off x="358775" y="1623231"/>
            <a:ext cx="5406551" cy="2478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96" indent="-177796"/>
            <a:r>
              <a:rPr lang="en-US" sz="1600" b="1">
                <a:latin typeface="Effra" panose="020B0603020203020204"/>
              </a:rPr>
              <a:t>29% </a:t>
            </a:r>
            <a:r>
              <a:rPr lang="en-US" sz="1600">
                <a:latin typeface="Effra" panose="020B0603020203020204"/>
              </a:rPr>
              <a:t>agreed they understood how the University collected and used their data</a:t>
            </a:r>
          </a:p>
          <a:p>
            <a:pPr marL="177796" indent="-177796"/>
            <a:endParaRPr lang="en-US" sz="1600">
              <a:latin typeface="Effra" panose="020B0603020203020204"/>
            </a:endParaRPr>
          </a:p>
          <a:p>
            <a:pPr marL="177796" indent="-177796"/>
            <a:r>
              <a:rPr lang="en-US" sz="1600" b="1">
                <a:latin typeface="Effra" panose="020B0603020203020204"/>
              </a:rPr>
              <a:t>32% </a:t>
            </a:r>
            <a:r>
              <a:rPr lang="en-GB" sz="1600">
                <a:latin typeface="Effra" panose="020B0603020203020204"/>
              </a:rPr>
              <a:t>agreed they are comfortable with how their data is collected and used</a:t>
            </a:r>
          </a:p>
          <a:p>
            <a:pPr marL="0" indent="0">
              <a:buNone/>
            </a:pPr>
            <a:endParaRPr lang="en-US" sz="1600">
              <a:latin typeface="Effra" panose="020B060302020302020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56C3697-E979-B963-9622-4501BED58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8208" y="943974"/>
            <a:ext cx="2676668" cy="267666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09C9E-1E89-D749-7D65-6CBC4491A5E7}"/>
              </a:ext>
            </a:extLst>
          </p:cNvPr>
          <p:cNvSpPr txBox="1">
            <a:spLocks/>
          </p:cNvSpPr>
          <p:nvPr/>
        </p:nvSpPr>
        <p:spPr>
          <a:xfrm>
            <a:off x="1135856" y="272490"/>
            <a:ext cx="6164104" cy="49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 - </a:t>
            </a:r>
            <a:r>
              <a:rPr lang="en-US" sz="2000">
                <a:latin typeface="Effra" panose="020B0603020203020204"/>
              </a:rPr>
              <a:t>How data is collected and used</a:t>
            </a:r>
            <a:endParaRPr lang="en-GB" sz="2000">
              <a:latin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72812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C4CDE3C-E621-7607-A1BC-D73FE978150D}"/>
              </a:ext>
            </a:extLst>
          </p:cNvPr>
          <p:cNvSpPr txBox="1">
            <a:spLocks/>
          </p:cNvSpPr>
          <p:nvPr/>
        </p:nvSpPr>
        <p:spPr>
          <a:xfrm>
            <a:off x="1143000" y="272490"/>
            <a:ext cx="6131277" cy="499630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 - </a:t>
            </a:r>
            <a:r>
              <a:rPr lang="en-US" sz="2000">
                <a:latin typeface="Effra" panose="020B0603020203020204"/>
              </a:rPr>
              <a:t>Digital tool or app useful for learning </a:t>
            </a:r>
            <a:endParaRPr lang="en-GB" sz="2000">
              <a:latin typeface="Effra" panose="020B0603020203020204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4487913-AC50-AB8D-306E-2BD257FC384B}"/>
              </a:ext>
            </a:extLst>
          </p:cNvPr>
          <p:cNvSpPr txBox="1">
            <a:spLocks/>
          </p:cNvSpPr>
          <p:nvPr/>
        </p:nvSpPr>
        <p:spPr>
          <a:xfrm>
            <a:off x="408859" y="994906"/>
            <a:ext cx="5326346" cy="3447014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75">
                <a:latin typeface="Effra" panose="020B0603020203020204"/>
              </a:rPr>
              <a:t>Students were asked </a:t>
            </a:r>
            <a:r>
              <a:rPr lang="en-GB" sz="1575">
                <a:latin typeface="Effra" panose="020B0603020203020204"/>
              </a:rPr>
              <a:t>to give an example of a digital tool or app they found useful for learning.</a:t>
            </a:r>
            <a:br>
              <a:rPr lang="en-US" sz="1575">
                <a:latin typeface="Effra" panose="020B0603020203020204"/>
              </a:rPr>
            </a:br>
            <a:endParaRPr lang="en-US" sz="1600">
              <a:latin typeface="Effra" panose="020B0603020203020204"/>
            </a:endParaRPr>
          </a:p>
          <a:p>
            <a:pPr marL="0" indent="0">
              <a:buNone/>
            </a:pPr>
            <a:r>
              <a:rPr lang="en-US" sz="1575">
                <a:latin typeface="Effra" panose="020B0603020203020204"/>
              </a:rPr>
              <a:t>Top 5 most common tools or apps included: </a:t>
            </a:r>
          </a:p>
          <a:p>
            <a:r>
              <a:rPr lang="en-GB" sz="1575" b="1">
                <a:latin typeface="Effra" panose="020B0603020203020204"/>
              </a:rPr>
              <a:t>Blackboard</a:t>
            </a:r>
          </a:p>
          <a:p>
            <a:r>
              <a:rPr lang="en-GB" sz="1575" b="1">
                <a:latin typeface="Effra" panose="020B0603020203020204"/>
              </a:rPr>
              <a:t>ChatGPT</a:t>
            </a:r>
          </a:p>
          <a:p>
            <a:r>
              <a:rPr lang="en-GB" sz="1575" b="1">
                <a:latin typeface="Effra" panose="020B0603020203020204"/>
              </a:rPr>
              <a:t>Microsoft OneNote</a:t>
            </a:r>
          </a:p>
          <a:p>
            <a:r>
              <a:rPr lang="en-GB" sz="1575" b="1">
                <a:latin typeface="Effra" panose="020B0603020203020204"/>
              </a:rPr>
              <a:t>Google Docs</a:t>
            </a:r>
          </a:p>
          <a:p>
            <a:r>
              <a:rPr lang="en-GB" sz="1600" b="1" err="1">
                <a:latin typeface="Effra" panose="020B0603020203020204"/>
              </a:rPr>
              <a:t>Youtube</a:t>
            </a:r>
            <a:endParaRPr lang="en-GB" sz="1600" b="1">
              <a:latin typeface="Effra" panose="020B060302020302020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A8DDD6E-9FF4-BEB6-23C3-08B7088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1970" y="1193789"/>
            <a:ext cx="2404616" cy="2404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583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D93C9E2-A978-0072-64DF-E6B2C43C3B46}"/>
              </a:ext>
            </a:extLst>
          </p:cNvPr>
          <p:cNvSpPr txBox="1">
            <a:spLocks/>
          </p:cNvSpPr>
          <p:nvPr/>
        </p:nvSpPr>
        <p:spPr>
          <a:xfrm>
            <a:off x="1135856" y="270792"/>
            <a:ext cx="6037473" cy="499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 - </a:t>
            </a:r>
            <a:r>
              <a:rPr lang="en-US" sz="2000">
                <a:latin typeface="Effra" panose="020B0603020203020204"/>
              </a:rPr>
              <a:t>Overall quality of the digital learning environment  </a:t>
            </a:r>
            <a:endParaRPr lang="en-GB" sz="2000">
              <a:latin typeface="Effra" panose="020B0603020203020204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F8A79D0-CAD3-57FA-0397-58C1BCAE2381}"/>
              </a:ext>
            </a:extLst>
          </p:cNvPr>
          <p:cNvSpPr txBox="1">
            <a:spLocks/>
          </p:cNvSpPr>
          <p:nvPr/>
        </p:nvSpPr>
        <p:spPr>
          <a:xfrm>
            <a:off x="202578" y="975942"/>
            <a:ext cx="8296048" cy="683913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75">
                <a:latin typeface="Effra" panose="020B0603020203020204"/>
              </a:rPr>
              <a:t>Students were asked to provide an overall rating</a:t>
            </a:r>
            <a:r>
              <a:rPr lang="en-GB" sz="1575">
                <a:latin typeface="Effra" panose="020B0603020203020204"/>
              </a:rPr>
              <a:t> for the quality of the digital learning environment. </a:t>
            </a:r>
            <a:r>
              <a:rPr lang="en-US" sz="1575" b="1">
                <a:latin typeface="Effra" panose="020B0603020203020204"/>
              </a:rPr>
              <a:t>74% </a:t>
            </a:r>
            <a:r>
              <a:rPr lang="en-US" sz="1575">
                <a:latin typeface="Effra" panose="020B0603020203020204"/>
              </a:rPr>
              <a:t>rated us as good or above.</a:t>
            </a:r>
          </a:p>
        </p:txBody>
      </p:sp>
      <p:graphicFrame>
        <p:nvGraphicFramePr>
          <p:cNvPr id="10" name="Chart 9" descr="Example of bar chart showing responses to question 31.">
            <a:extLst>
              <a:ext uri="{FF2B5EF4-FFF2-40B4-BE49-F238E27FC236}">
                <a16:creationId xmlns:a16="http://schemas.microsoft.com/office/drawing/2014/main" id="{641D8373-7B7F-CB47-8056-9F56772B3C7D}"/>
              </a:ext>
            </a:extLst>
          </p:cNvPr>
          <p:cNvGraphicFramePr>
            <a:graphicFrameLocks/>
          </p:cNvGraphicFramePr>
          <p:nvPr/>
        </p:nvGraphicFramePr>
        <p:xfrm>
          <a:off x="489177" y="1659856"/>
          <a:ext cx="8165646" cy="292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109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6518B7-7519-324B-CC3A-3C5DF8B39F38}"/>
              </a:ext>
            </a:extLst>
          </p:cNvPr>
          <p:cNvSpPr txBox="1">
            <a:spLocks/>
          </p:cNvSpPr>
          <p:nvPr/>
        </p:nvSpPr>
        <p:spPr>
          <a:xfrm>
            <a:off x="1135265" y="206737"/>
            <a:ext cx="6408535" cy="629435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 - </a:t>
            </a:r>
            <a:r>
              <a:rPr lang="en-US" sz="2000">
                <a:latin typeface="Effra" panose="020B0603020203020204"/>
              </a:rPr>
              <a:t>Overall quality of the virtual learning environment (currently Blackboard Learn) </a:t>
            </a:r>
            <a:endParaRPr lang="en-GB" sz="2000">
              <a:latin typeface="Effra" panose="020B0603020203020204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32DA379-C118-616B-2CB6-3CD68CDB3FE0}"/>
              </a:ext>
            </a:extLst>
          </p:cNvPr>
          <p:cNvSpPr txBox="1">
            <a:spLocks/>
          </p:cNvSpPr>
          <p:nvPr/>
        </p:nvSpPr>
        <p:spPr>
          <a:xfrm>
            <a:off x="423976" y="1079391"/>
            <a:ext cx="8296048" cy="398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latin typeface="Effra" panose="020B0603020203020204"/>
              </a:rPr>
              <a:t>Students were asked to provide an overall rating for the quality of the learning environment. </a:t>
            </a:r>
            <a:endParaRPr lang="en-US" sz="1600">
              <a:latin typeface="Effra" panose="020B0603020203020204"/>
            </a:endParaRPr>
          </a:p>
        </p:txBody>
      </p:sp>
      <p:graphicFrame>
        <p:nvGraphicFramePr>
          <p:cNvPr id="12" name="Chart 11" descr="Example of bar chart showing responses to question 31.">
            <a:extLst>
              <a:ext uri="{FF2B5EF4-FFF2-40B4-BE49-F238E27FC236}">
                <a16:creationId xmlns:a16="http://schemas.microsoft.com/office/drawing/2014/main" id="{9A95445D-ACC1-8FC6-2A2F-5CB0C5BCD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882084"/>
              </p:ext>
            </p:extLst>
          </p:nvPr>
        </p:nvGraphicFramePr>
        <p:xfrm>
          <a:off x="267778" y="2006521"/>
          <a:ext cx="8165646" cy="292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F7D203-E940-09F3-11AC-37440D1B4F18}"/>
              </a:ext>
            </a:extLst>
          </p:cNvPr>
          <p:cNvSpPr txBox="1"/>
          <p:nvPr/>
        </p:nvSpPr>
        <p:spPr>
          <a:xfrm>
            <a:off x="423976" y="1478281"/>
            <a:ext cx="4663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>
                <a:latin typeface="Effra" panose="020B0603020203020204"/>
              </a:rPr>
              <a:t>62% </a:t>
            </a:r>
            <a:r>
              <a:rPr lang="en-GB" sz="1600">
                <a:latin typeface="Effra" panose="020B0603020203020204"/>
              </a:rPr>
              <a:t>rated us good or above. </a:t>
            </a:r>
          </a:p>
        </p:txBody>
      </p:sp>
    </p:spTree>
    <p:extLst>
      <p:ext uri="{BB962C8B-B14F-4D97-AF65-F5344CB8AC3E}">
        <p14:creationId xmlns:p14="http://schemas.microsoft.com/office/powerpoint/2010/main" val="2245857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C167014-82D9-0305-72C2-6B02B31FDABF}"/>
              </a:ext>
            </a:extLst>
          </p:cNvPr>
          <p:cNvSpPr txBox="1">
            <a:spLocks/>
          </p:cNvSpPr>
          <p:nvPr/>
        </p:nvSpPr>
        <p:spPr>
          <a:xfrm>
            <a:off x="1128713" y="247805"/>
            <a:ext cx="6393655" cy="629435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</a:t>
            </a:r>
            <a:r>
              <a:rPr lang="en-US" sz="2000">
                <a:latin typeface="Effra" panose="020B0603020203020204"/>
              </a:rPr>
              <a:t> were asked what they would prefer us to invest in if funds were available?</a:t>
            </a:r>
            <a:endParaRPr lang="en-GB" sz="2000">
              <a:latin typeface="Effra" panose="020B0603020203020204"/>
            </a:endParaRPr>
          </a:p>
        </p:txBody>
      </p:sp>
      <p:graphicFrame>
        <p:nvGraphicFramePr>
          <p:cNvPr id="11" name="Chart 10" descr="Example of bar chart showing responses to question 32.">
            <a:extLst>
              <a:ext uri="{FF2B5EF4-FFF2-40B4-BE49-F238E27FC236}">
                <a16:creationId xmlns:a16="http://schemas.microsoft.com/office/drawing/2014/main" id="{AE7FBE23-83F2-AB7B-A00A-BBDFE5D28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110298"/>
              </p:ext>
            </p:extLst>
          </p:nvPr>
        </p:nvGraphicFramePr>
        <p:xfrm>
          <a:off x="235332" y="1188297"/>
          <a:ext cx="8426450" cy="323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3053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D18F3-A914-9EE7-5139-D4D556DB6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308" y="1477960"/>
            <a:ext cx="3771900" cy="1008966"/>
          </a:xfrm>
        </p:spPr>
        <p:txBody>
          <a:bodyPr/>
          <a:lstStyle/>
          <a:p>
            <a:pPr marL="0" indent="0">
              <a:buNone/>
            </a:pPr>
            <a:r>
              <a:rPr lang="en-US" sz="3600"/>
              <a:t>Theme three (T3)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8A6CB-B2DD-203F-CCE4-80BC61E0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308" y="2668829"/>
            <a:ext cx="3861446" cy="5715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Technology in your role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B3D8E-5866-6FAE-B293-EDE48B8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01" y="3993732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3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0050EE13-68B8-FBCA-6CE6-A63DB83D695E}"/>
              </a:ext>
            </a:extLst>
          </p:cNvPr>
          <p:cNvSpPr txBox="1">
            <a:spLocks/>
          </p:cNvSpPr>
          <p:nvPr/>
        </p:nvSpPr>
        <p:spPr>
          <a:xfrm>
            <a:off x="1101777" y="254793"/>
            <a:ext cx="5979686" cy="40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latin typeface="Effra" panose="020B0603020203020204"/>
              </a:rPr>
              <a:t>What is the </a:t>
            </a:r>
            <a:r>
              <a:rPr lang="en-GB" sz="2000">
                <a:latin typeface="Effra" panose="020B0603020203020204"/>
              </a:rPr>
              <a:t>Student</a:t>
            </a:r>
            <a:r>
              <a:rPr lang="en-US" sz="2000">
                <a:latin typeface="Effra" panose="020B0603020203020204"/>
              </a:rPr>
              <a:t> Digital Experience Insights Survey?</a:t>
            </a:r>
            <a:endParaRPr lang="en-GB" sz="2000">
              <a:latin typeface="Effra" panose="020B060302020302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9082D5-E7AD-3330-FEBF-C27B223AFEFC}"/>
              </a:ext>
            </a:extLst>
          </p:cNvPr>
          <p:cNvSpPr txBox="1">
            <a:spLocks/>
          </p:cNvSpPr>
          <p:nvPr/>
        </p:nvSpPr>
        <p:spPr>
          <a:xfrm>
            <a:off x="389940" y="1576187"/>
            <a:ext cx="4112317" cy="2757834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/>
            <a:r>
              <a:rPr lang="en-US" sz="1500">
                <a:latin typeface="Effra" panose="020B0603020203020204"/>
                <a:ea typeface="Roboto Light"/>
              </a:rPr>
              <a:t>Asks learners/students across further education (FE) and higher education (HE) about their experiences of using technology at their college or university and on their course.</a:t>
            </a:r>
            <a:endParaRPr lang="en-US" sz="1500">
              <a:latin typeface="Effra" panose="020B0603020203020204"/>
              <a:ea typeface="Roboto Light"/>
              <a:cs typeface="Arial" panose="020B0604020202020204"/>
            </a:endParaRPr>
          </a:p>
          <a:p>
            <a:pPr marL="133350" indent="-133350"/>
            <a:r>
              <a:rPr lang="en-US" sz="1500">
                <a:latin typeface="Effra" panose="020B0603020203020204"/>
                <a:ea typeface="Roboto Light"/>
              </a:rPr>
              <a:t>Designed, delivered and managed by Jisc.</a:t>
            </a:r>
          </a:p>
          <a:p>
            <a:pPr marL="133350" indent="-133350"/>
            <a:r>
              <a:rPr lang="en-US" sz="1500">
                <a:latin typeface="Effra" panose="020B0603020203020204"/>
                <a:ea typeface="Roboto Light"/>
              </a:rPr>
              <a:t>Separate surveys for FE and HE.</a:t>
            </a:r>
            <a:endParaRPr lang="en-US" sz="1500">
              <a:latin typeface="Effra" panose="020B0603020203020204"/>
              <a:ea typeface="Roboto Light"/>
              <a:cs typeface="Arial" panose="020B0604020202020204"/>
            </a:endParaRPr>
          </a:p>
          <a:p>
            <a:pPr marL="133350" indent="-133350"/>
            <a:r>
              <a:rPr lang="en-US" sz="1500">
                <a:latin typeface="Effra" panose="020B0603020203020204"/>
                <a:ea typeface="Roboto Light"/>
              </a:rPr>
              <a:t>For 2022/23 there were over 35,000 responses from UK FE learners and HE students.</a:t>
            </a:r>
            <a:endParaRPr lang="en-US" sz="1500">
              <a:latin typeface="Effra" panose="020B0603020203020204"/>
              <a:ea typeface="Roboto Light"/>
              <a:cs typeface="Arial"/>
            </a:endParaRPr>
          </a:p>
          <a:p>
            <a:pPr marL="133350" indent="-133350"/>
            <a:r>
              <a:rPr lang="en-US" sz="1500">
                <a:latin typeface="Effra" panose="020B0603020203020204"/>
                <a:ea typeface="Roboto Light"/>
              </a:rPr>
              <a:t>This presentation </a:t>
            </a:r>
            <a:r>
              <a:rPr lang="en-US" sz="1500" err="1">
                <a:latin typeface="Effra" panose="020B0603020203020204"/>
                <a:ea typeface="Roboto Light"/>
              </a:rPr>
              <a:t>summarises</a:t>
            </a:r>
            <a:r>
              <a:rPr lang="en-US" sz="1500">
                <a:latin typeface="Effra" panose="020B0603020203020204"/>
                <a:ea typeface="Roboto Light"/>
              </a:rPr>
              <a:t> some key findings from data collected from our students.</a:t>
            </a:r>
            <a:endParaRPr lang="en-US" sz="1500">
              <a:latin typeface="Effra" panose="020B0603020203020204"/>
              <a:ea typeface="Roboto Light"/>
              <a:cs typeface="Arial" panose="020B0604020202020204"/>
            </a:endParaRPr>
          </a:p>
          <a:p>
            <a:pPr marL="67628" indent="-67628"/>
            <a:endParaRPr lang="en-GB" sz="1200">
              <a:latin typeface="Effra" panose="020B0603020203020204"/>
              <a:cs typeface="Arial" panose="020B0604020202020204"/>
            </a:endParaRPr>
          </a:p>
        </p:txBody>
      </p:sp>
      <p:pic>
        <p:nvPicPr>
          <p:cNvPr id="9" name="Picture 8" descr="A model representing the digital experience insights surveys for students, teaching staff and professional services staff.">
            <a:extLst>
              <a:ext uri="{FF2B5EF4-FFF2-40B4-BE49-F238E27FC236}">
                <a16:creationId xmlns:a16="http://schemas.microsoft.com/office/drawing/2014/main" id="{B7B95F23-70E1-FDF9-FD5F-2F7809882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611" y="1114823"/>
            <a:ext cx="4654382" cy="3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3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2229988-D0F7-C5A6-3E21-4CED23492943}"/>
              </a:ext>
            </a:extLst>
          </p:cNvPr>
          <p:cNvSpPr txBox="1">
            <a:spLocks/>
          </p:cNvSpPr>
          <p:nvPr/>
        </p:nvSpPr>
        <p:spPr>
          <a:xfrm>
            <a:off x="1104900" y="272490"/>
            <a:ext cx="6543488" cy="896897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</a:t>
            </a:r>
            <a:r>
              <a:rPr lang="en-US" sz="2000">
                <a:latin typeface="Effra" panose="020B0603020203020204"/>
              </a:rPr>
              <a:t> were asked, in the current academic year, where their classes took place and where they prefer to be taught/learn</a:t>
            </a:r>
          </a:p>
        </p:txBody>
      </p:sp>
      <p:graphicFrame>
        <p:nvGraphicFramePr>
          <p:cNvPr id="9" name="Chart 8" descr="Example of bar chart showing responses to question 34.">
            <a:extLst>
              <a:ext uri="{FF2B5EF4-FFF2-40B4-BE49-F238E27FC236}">
                <a16:creationId xmlns:a16="http://schemas.microsoft.com/office/drawing/2014/main" id="{E025D404-E303-0114-E90D-B1EA9EA3C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026837"/>
              </p:ext>
            </p:extLst>
          </p:nvPr>
        </p:nvGraphicFramePr>
        <p:xfrm>
          <a:off x="304877" y="1981295"/>
          <a:ext cx="8165646" cy="297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1027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6880CA-E61C-A68E-F92D-4F4B66ED3BE1}"/>
              </a:ext>
            </a:extLst>
          </p:cNvPr>
          <p:cNvSpPr txBox="1">
            <a:spLocks/>
          </p:cNvSpPr>
          <p:nvPr/>
        </p:nvSpPr>
        <p:spPr>
          <a:xfrm>
            <a:off x="1155079" y="272489"/>
            <a:ext cx="6396342" cy="883181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</a:t>
            </a:r>
            <a:r>
              <a:rPr lang="en-US" sz="2000">
                <a:latin typeface="Effra" panose="020B0603020203020204"/>
              </a:rPr>
              <a:t> were asked </a:t>
            </a:r>
            <a:r>
              <a:rPr lang="en-GB" sz="2000">
                <a:latin typeface="Effra" panose="020B0603020203020204"/>
              </a:rPr>
              <a:t>if any of these made it difficult for them to use digital technologies in their learning </a:t>
            </a:r>
            <a:r>
              <a:rPr lang="en-US" sz="2000">
                <a:latin typeface="Effra" panose="020B0603020203020204"/>
              </a:rPr>
              <a:t>(tick all that apply)</a:t>
            </a:r>
          </a:p>
        </p:txBody>
      </p:sp>
      <p:graphicFrame>
        <p:nvGraphicFramePr>
          <p:cNvPr id="9" name="Chart 8" descr="Example of bar chart showing responses to question 35.">
            <a:extLst>
              <a:ext uri="{FF2B5EF4-FFF2-40B4-BE49-F238E27FC236}">
                <a16:creationId xmlns:a16="http://schemas.microsoft.com/office/drawing/2014/main" id="{C73754F9-68FA-E0B1-D155-005B05987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02118"/>
              </p:ext>
            </p:extLst>
          </p:nvPr>
        </p:nvGraphicFramePr>
        <p:xfrm>
          <a:off x="293389" y="1287780"/>
          <a:ext cx="8126711" cy="358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0935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CA09A6-6CFD-2D4E-6067-D4FB52C915A4}"/>
              </a:ext>
            </a:extLst>
          </p:cNvPr>
          <p:cNvSpPr txBox="1">
            <a:spLocks/>
          </p:cNvSpPr>
          <p:nvPr/>
        </p:nvSpPr>
        <p:spPr>
          <a:xfrm>
            <a:off x="1102659" y="272491"/>
            <a:ext cx="6434284" cy="641909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</a:t>
            </a:r>
            <a:r>
              <a:rPr lang="en-US" sz="2000">
                <a:latin typeface="Effra" panose="020B0603020203020204"/>
              </a:rPr>
              <a:t> were asked in the last academic year, which of these activities had they engaged in as part of their learning</a:t>
            </a:r>
          </a:p>
          <a:p>
            <a:endParaRPr lang="en-US" sz="2000">
              <a:latin typeface="Effra" panose="020B0603020203020204"/>
            </a:endParaRPr>
          </a:p>
        </p:txBody>
      </p:sp>
      <p:graphicFrame>
        <p:nvGraphicFramePr>
          <p:cNvPr id="9" name="Chart 8" descr="Example of bar chart showing responses to question 37.">
            <a:extLst>
              <a:ext uri="{FF2B5EF4-FFF2-40B4-BE49-F238E27FC236}">
                <a16:creationId xmlns:a16="http://schemas.microsoft.com/office/drawing/2014/main" id="{69770E90-41CF-F12B-B5C3-A9E5B49A4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48909"/>
              </p:ext>
            </p:extLst>
          </p:nvPr>
        </p:nvGraphicFramePr>
        <p:xfrm>
          <a:off x="762890" y="1284986"/>
          <a:ext cx="6213738" cy="380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2067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4C2F560-25B8-399D-0B15-E0D5C125E81F}"/>
              </a:ext>
            </a:extLst>
          </p:cNvPr>
          <p:cNvSpPr txBox="1">
            <a:spLocks/>
          </p:cNvSpPr>
          <p:nvPr/>
        </p:nvSpPr>
        <p:spPr>
          <a:xfrm>
            <a:off x="1137424" y="272491"/>
            <a:ext cx="6399519" cy="1012496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</a:t>
            </a:r>
            <a:r>
              <a:rPr lang="en-US" sz="2000">
                <a:latin typeface="Effra" panose="020B0603020203020204"/>
              </a:rPr>
              <a:t> were asked how much they agreed with four statements about our digital learning resources.</a:t>
            </a:r>
          </a:p>
          <a:p>
            <a:endParaRPr lang="en-US" sz="2000">
              <a:latin typeface="Effra" panose="020B0603020203020204"/>
            </a:endParaRPr>
          </a:p>
        </p:txBody>
      </p:sp>
      <p:graphicFrame>
        <p:nvGraphicFramePr>
          <p:cNvPr id="9" name="Chart 8" descr="Stacked bar chart for question 38.">
            <a:extLst>
              <a:ext uri="{FF2B5EF4-FFF2-40B4-BE49-F238E27FC236}">
                <a16:creationId xmlns:a16="http://schemas.microsoft.com/office/drawing/2014/main" id="{00A465A2-CBD3-D762-2552-0F30978E9B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950673"/>
              </p:ext>
            </p:extLst>
          </p:nvPr>
        </p:nvGraphicFramePr>
        <p:xfrm>
          <a:off x="715228" y="1346679"/>
          <a:ext cx="7205762" cy="342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070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2D98249-8F9E-3E5A-B943-15B3D56D9C46}"/>
              </a:ext>
            </a:extLst>
          </p:cNvPr>
          <p:cNvSpPr txBox="1">
            <a:spLocks/>
          </p:cNvSpPr>
          <p:nvPr/>
        </p:nvSpPr>
        <p:spPr>
          <a:xfrm>
            <a:off x="1182029" y="272490"/>
            <a:ext cx="6354914" cy="909539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</a:t>
            </a:r>
            <a:r>
              <a:rPr lang="en-US" sz="2000">
                <a:latin typeface="Effra" panose="020B0603020203020204"/>
              </a:rPr>
              <a:t> were asked how much they agreed with five statements about the use of digital technologies in their learning</a:t>
            </a:r>
          </a:p>
          <a:p>
            <a:endParaRPr lang="en-US" sz="2100" b="1"/>
          </a:p>
        </p:txBody>
      </p:sp>
      <p:graphicFrame>
        <p:nvGraphicFramePr>
          <p:cNvPr id="9" name="Chart 8" descr="Stacked bar chart for question 39.">
            <a:extLst>
              <a:ext uri="{FF2B5EF4-FFF2-40B4-BE49-F238E27FC236}">
                <a16:creationId xmlns:a16="http://schemas.microsoft.com/office/drawing/2014/main" id="{132A6527-2F00-B937-763B-35902A08B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804809"/>
              </p:ext>
            </p:extLst>
          </p:nvPr>
        </p:nvGraphicFramePr>
        <p:xfrm>
          <a:off x="809470" y="1407350"/>
          <a:ext cx="6439436" cy="357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76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85A6DAD-B7B9-C773-499E-5B6F67013766}"/>
              </a:ext>
            </a:extLst>
          </p:cNvPr>
          <p:cNvSpPr txBox="1">
            <a:spLocks/>
          </p:cNvSpPr>
          <p:nvPr/>
        </p:nvSpPr>
        <p:spPr>
          <a:xfrm>
            <a:off x="1140544" y="272490"/>
            <a:ext cx="6435758" cy="900229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</a:t>
            </a:r>
            <a:r>
              <a:rPr lang="en-US" sz="2000">
                <a:latin typeface="Effra" panose="020B0603020203020204"/>
              </a:rPr>
              <a:t> were asked, what aspect of learning using digital technologies, if any, was most positive for them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2A29E5-2380-2EC8-ECBF-67E9F1613DC2}"/>
              </a:ext>
            </a:extLst>
          </p:cNvPr>
          <p:cNvSpPr txBox="1"/>
          <p:nvPr/>
        </p:nvSpPr>
        <p:spPr>
          <a:xfrm>
            <a:off x="384048" y="1575827"/>
            <a:ext cx="60007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Effra" panose="020B0603020203020204"/>
              </a:rPr>
              <a:t>Top 5 most common themes included: </a:t>
            </a:r>
            <a:br>
              <a:rPr lang="en-US" sz="1600">
                <a:latin typeface="Effra" panose="020B0603020203020204"/>
              </a:rPr>
            </a:br>
            <a:endParaRPr lang="en-US" sz="1600">
              <a:latin typeface="Effra" panose="020B0603020203020204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Effra" panose="020B0603020203020204"/>
              </a:rPr>
              <a:t>Convenience and Accessibility (of learning materials)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Effra" panose="020B0603020203020204"/>
              </a:rPr>
              <a:t>Recorded Lectures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Effra" panose="020B0603020203020204"/>
              </a:rPr>
              <a:t>Flexibility in Learning Schedules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Effra" panose="020B0603020203020204"/>
              </a:rPr>
              <a:t>Abundant Resources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Effra" panose="020B0603020203020204"/>
              </a:rPr>
              <a:t>Enhanced Interaction (discussion boards, online collaboration)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>
              <a:latin typeface="Effra" panose="020B0603020203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9725E4-BBEF-7966-7765-5572C0589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270" y="1793574"/>
            <a:ext cx="1293989" cy="12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92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5DF375-526C-60AB-F0C8-F41C0D3C7256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1128713" y="272490"/>
            <a:ext cx="6360223" cy="77956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</a:t>
            </a:r>
            <a:r>
              <a:rPr lang="en-US" sz="2000" b="0">
                <a:latin typeface="Effra" panose="020B0603020203020204"/>
              </a:rPr>
              <a:t> were asked, what aspect of learning using digital technologies, if any, was most negative for them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13A23-EFBF-21F7-8741-8B81389DC3D9}"/>
              </a:ext>
            </a:extLst>
          </p:cNvPr>
          <p:cNvSpPr txBox="1"/>
          <p:nvPr/>
        </p:nvSpPr>
        <p:spPr>
          <a:xfrm>
            <a:off x="384048" y="1575827"/>
            <a:ext cx="68374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Effra" panose="020B0603020203020204"/>
              </a:rPr>
              <a:t>Top 5 most common themes included: </a:t>
            </a:r>
            <a:br>
              <a:rPr lang="en-US" sz="1600">
                <a:latin typeface="Effra" panose="020B0603020203020204"/>
              </a:rPr>
            </a:br>
            <a:endParaRPr lang="en-US" sz="1600">
              <a:latin typeface="Effra" panose="020B0603020203020204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Effra" panose="020B0603020203020204"/>
              </a:rPr>
              <a:t>Distractions (social media, other online content)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Effra" panose="020B0603020203020204"/>
              </a:rPr>
              <a:t>Technical Issues (internet connectivity, system errors/glitches)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Effra" panose="020B0603020203020204"/>
              </a:rPr>
              <a:t>Lack of Human Interaction/ isolation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Effra" panose="020B0603020203020204"/>
              </a:rPr>
              <a:t>Eye Strain (prolonged screen time)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Effra" panose="020B0603020203020204"/>
              </a:rPr>
              <a:t>Confusing Layouts and navigation (Blackboard)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>
              <a:latin typeface="Effra" panose="020B0603020203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3D644-31BE-9EDD-1BE4-94EE51523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101" y="1888177"/>
            <a:ext cx="1362574" cy="13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4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D049AEE-6550-D59B-F1C1-E664A301614F}"/>
              </a:ext>
            </a:extLst>
          </p:cNvPr>
          <p:cNvSpPr txBox="1">
            <a:spLocks/>
          </p:cNvSpPr>
          <p:nvPr/>
        </p:nvSpPr>
        <p:spPr>
          <a:xfrm>
            <a:off x="1152292" y="272490"/>
            <a:ext cx="6419559" cy="857500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Students</a:t>
            </a:r>
            <a:r>
              <a:rPr lang="en-US" sz="2000" b="0">
                <a:latin typeface="Effra" panose="020B0603020203020204"/>
              </a:rPr>
              <a:t> were asked how much they agreed they were given the chance to be involved in decisions about their digital experience</a:t>
            </a:r>
          </a:p>
        </p:txBody>
      </p:sp>
      <p:graphicFrame>
        <p:nvGraphicFramePr>
          <p:cNvPr id="9" name="Chart 8" descr="Example of bar chart showing responses to question 42.">
            <a:extLst>
              <a:ext uri="{FF2B5EF4-FFF2-40B4-BE49-F238E27FC236}">
                <a16:creationId xmlns:a16="http://schemas.microsoft.com/office/drawing/2014/main" id="{AE325EAB-764C-AE7B-F5A5-F9D538CC0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667285"/>
              </p:ext>
            </p:extLst>
          </p:nvPr>
        </p:nvGraphicFramePr>
        <p:xfrm>
          <a:off x="313801" y="1358153"/>
          <a:ext cx="8224409" cy="335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4272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9C475EA-B084-0158-A6FB-F48194F3776F}"/>
              </a:ext>
            </a:extLst>
          </p:cNvPr>
          <p:cNvSpPr txBox="1">
            <a:spLocks/>
          </p:cNvSpPr>
          <p:nvPr/>
        </p:nvSpPr>
        <p:spPr>
          <a:xfrm>
            <a:off x="313802" y="1189462"/>
            <a:ext cx="7258050" cy="3878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600">
                <a:latin typeface="Effra" panose="020B0603020203020204"/>
                <a:ea typeface="Roboto Light"/>
              </a:rPr>
              <a:t>72% </a:t>
            </a:r>
            <a:r>
              <a:rPr lang="en-US" sz="1600" b="0">
                <a:latin typeface="Effra" panose="020B0603020203020204"/>
                <a:ea typeface="Roboto Light"/>
              </a:rPr>
              <a:t>rated us as good or above</a:t>
            </a:r>
          </a:p>
        </p:txBody>
      </p:sp>
      <p:graphicFrame>
        <p:nvGraphicFramePr>
          <p:cNvPr id="9" name="Chart 8" descr="Example of bar chart showing responses to question 43.">
            <a:extLst>
              <a:ext uri="{FF2B5EF4-FFF2-40B4-BE49-F238E27FC236}">
                <a16:creationId xmlns:a16="http://schemas.microsoft.com/office/drawing/2014/main" id="{EFFD9B34-5224-E59F-CA2D-CF893C173B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48377"/>
              </p:ext>
            </p:extLst>
          </p:nvPr>
        </p:nvGraphicFramePr>
        <p:xfrm>
          <a:off x="489177" y="1521562"/>
          <a:ext cx="8165646" cy="349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59A27D-CBD1-C072-29E7-AA0B9BC9961B}"/>
              </a:ext>
            </a:extLst>
          </p:cNvPr>
          <p:cNvSpPr txBox="1"/>
          <p:nvPr/>
        </p:nvSpPr>
        <p:spPr>
          <a:xfrm>
            <a:off x="1137424" y="272490"/>
            <a:ext cx="6363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Students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ffra" panose="020B0603020203020204"/>
              </a:rPr>
              <a:t> </a:t>
            </a:r>
            <a:r>
              <a:rPr lang="en-US" sz="2000">
                <a:latin typeface="Effra" panose="020B0603020203020204"/>
                <a:ea typeface="Roboto Light"/>
              </a:rPr>
              <a:t>were asked to provide an </a:t>
            </a:r>
            <a:r>
              <a:rPr lang="en-GB" sz="2000">
                <a:latin typeface="Effra" panose="020B0603020203020204"/>
                <a:ea typeface="Roboto Light"/>
              </a:rPr>
              <a:t>overall rating of the quality of digital learning on their course</a:t>
            </a:r>
            <a:r>
              <a:rPr lang="en-US" sz="2000">
                <a:latin typeface="Effra" panose="020B0603020203020204"/>
                <a:ea typeface="Roboto Light"/>
              </a:rPr>
              <a:t> </a:t>
            </a:r>
            <a:endParaRPr lang="en-GB" sz="2000">
              <a:latin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347596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D18F3-A914-9EE7-5139-D4D556DB6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308" y="1477960"/>
            <a:ext cx="4016391" cy="1093790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4050">
                <a:latin typeface="Effra"/>
              </a:rPr>
              <a:t>Theme Four (T4)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8A6CB-B2DD-203F-CCE4-80BC61E0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172" y="2656575"/>
            <a:ext cx="3861446" cy="5715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Your digital skills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B3D8E-5866-6FAE-B293-EDE48B8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01" y="3993732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0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0DDD1BE-45C0-BBE4-F352-2C6F6519E36F}"/>
              </a:ext>
            </a:extLst>
          </p:cNvPr>
          <p:cNvSpPr txBox="1">
            <a:spLocks/>
          </p:cNvSpPr>
          <p:nvPr/>
        </p:nvSpPr>
        <p:spPr>
          <a:xfrm>
            <a:off x="1128713" y="272490"/>
            <a:ext cx="5644939" cy="4118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>
                <a:latin typeface="Effra" panose="020B0603020203020204"/>
              </a:rPr>
              <a:t>Students - Summary of key metrics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60B284-48BD-9235-3DB0-9D1C6F3AE2A1}"/>
              </a:ext>
            </a:extLst>
          </p:cNvPr>
          <p:cNvSpPr txBox="1">
            <a:spLocks/>
          </p:cNvSpPr>
          <p:nvPr/>
        </p:nvSpPr>
        <p:spPr>
          <a:xfrm>
            <a:off x="216000" y="684342"/>
            <a:ext cx="3816000" cy="432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50" b="1">
                <a:latin typeface="Effra" panose="020B0603020203020204"/>
              </a:rPr>
              <a:t>Technology at your organisation</a:t>
            </a:r>
          </a:p>
          <a:p>
            <a:pPr marL="177796" indent="-177796"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latin typeface="Effra" panose="020B0603020203020204"/>
              </a:rPr>
              <a:t>60% </a:t>
            </a:r>
            <a:r>
              <a:rPr lang="en-US" sz="1000">
                <a:latin typeface="Effra" panose="020B0603020203020204"/>
              </a:rPr>
              <a:t>agreed they were supported to use their own devices. </a:t>
            </a:r>
          </a:p>
          <a:p>
            <a:pPr marL="177796" indent="-177796"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latin typeface="Effra" panose="020B0603020203020204"/>
              </a:rPr>
              <a:t>68%</a:t>
            </a:r>
            <a:r>
              <a:rPr lang="en-US" sz="1000">
                <a:latin typeface="Effra" panose="020B0603020203020204"/>
              </a:rPr>
              <a:t> agreed the University supported them to access online platforms/services off campus. </a:t>
            </a:r>
          </a:p>
          <a:p>
            <a:pPr marL="177796" indent="-177796"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latin typeface="Effra" panose="020B0603020203020204"/>
              </a:rPr>
              <a:t>32%</a:t>
            </a:r>
            <a:r>
              <a:rPr lang="en-US" sz="1000">
                <a:latin typeface="Effra" panose="020B0603020203020204"/>
              </a:rPr>
              <a:t> agreed they were comfortable with how their data was collected and used.</a:t>
            </a:r>
          </a:p>
          <a:p>
            <a:pPr marL="177796" indent="-177796"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latin typeface="Effra" panose="020B0603020203020204"/>
              </a:rPr>
              <a:t>74%</a:t>
            </a:r>
            <a:r>
              <a:rPr lang="en-US" sz="1000">
                <a:latin typeface="Effra" panose="020B0603020203020204"/>
              </a:rPr>
              <a:t> </a:t>
            </a:r>
            <a:r>
              <a:rPr lang="en-GB" sz="1000">
                <a:latin typeface="Effra" panose="020B0603020203020204"/>
              </a:rPr>
              <a:t>rated the quality of the digital learning environment as good or above. </a:t>
            </a:r>
          </a:p>
          <a:p>
            <a:pPr marL="177796" indent="-177796">
              <a:spcBef>
                <a:spcPts val="0"/>
              </a:spcBef>
              <a:spcAft>
                <a:spcPts val="800"/>
              </a:spcAft>
            </a:pPr>
            <a:r>
              <a:rPr lang="en-GB" sz="1000" b="1">
                <a:latin typeface="Effra" panose="020B0603020203020204"/>
              </a:rPr>
              <a:t>62% </a:t>
            </a:r>
            <a:r>
              <a:rPr lang="en-GB" sz="1000">
                <a:latin typeface="Effra" panose="020B0603020203020204"/>
              </a:rPr>
              <a:t>rated the quality of the virtual learning environment (currently Blackboard) </a:t>
            </a:r>
            <a:r>
              <a:rPr lang="en-US" sz="1000">
                <a:latin typeface="Effra" panose="020B0603020203020204"/>
              </a:rPr>
              <a:t>good or above.</a:t>
            </a:r>
            <a:endParaRPr lang="en-GB" sz="1000">
              <a:latin typeface="Effra" panose="020B0603020203020204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50" b="1">
                <a:latin typeface="Effra" panose="020B0603020203020204"/>
              </a:rPr>
              <a:t>Technology in your learning</a:t>
            </a:r>
          </a:p>
          <a:p>
            <a:pPr marL="177796" indent="-177796"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latin typeface="Effra" panose="020B0603020203020204"/>
              </a:rPr>
              <a:t>45%</a:t>
            </a:r>
            <a:r>
              <a:rPr lang="en-US" sz="1000">
                <a:latin typeface="Effra" panose="020B0603020203020204"/>
              </a:rPr>
              <a:t> agreed they had engaging and motivating digital learning resources. </a:t>
            </a:r>
          </a:p>
          <a:p>
            <a:pPr marL="177796" indent="-177796"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latin typeface="Effra" panose="020B0603020203020204"/>
              </a:rPr>
              <a:t>79%</a:t>
            </a:r>
            <a:r>
              <a:rPr lang="en-US" sz="1000">
                <a:latin typeface="Effra" panose="020B0603020203020204"/>
              </a:rPr>
              <a:t> agreed that the use of digital technologies was convenient. </a:t>
            </a:r>
          </a:p>
          <a:p>
            <a:pPr marL="177796" indent="-177796"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latin typeface="Effra" panose="020B0603020203020204"/>
              </a:rPr>
              <a:t>73%</a:t>
            </a:r>
            <a:r>
              <a:rPr lang="en-US" sz="1000">
                <a:latin typeface="Effra" panose="020B0603020203020204"/>
              </a:rPr>
              <a:t> </a:t>
            </a:r>
            <a:r>
              <a:rPr lang="en-GB" sz="1000">
                <a:latin typeface="Effra" panose="020B0603020203020204"/>
              </a:rPr>
              <a:t>rated the quality of the digital learning on their course as good or above. </a:t>
            </a:r>
            <a:endParaRPr lang="en-US" sz="1000">
              <a:latin typeface="Effra" panose="020B0603020203020204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50" b="1">
                <a:latin typeface="Effra" panose="020B0603020203020204"/>
              </a:rPr>
              <a:t>Your digital skills</a:t>
            </a:r>
          </a:p>
          <a:p>
            <a:pPr marL="177796" indent="-177796"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latin typeface="Effra" panose="020B0603020203020204"/>
              </a:rPr>
              <a:t>19%</a:t>
            </a:r>
            <a:r>
              <a:rPr lang="en-US" sz="1000">
                <a:latin typeface="Effra" panose="020B0603020203020204"/>
              </a:rPr>
              <a:t> agreed the University provided them with formal recognition, accreditation or certification for their digital skills. </a:t>
            </a:r>
          </a:p>
          <a:p>
            <a:pPr marL="177796" indent="-177796"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latin typeface="Effra" panose="020B0603020203020204"/>
              </a:rPr>
              <a:t>60%</a:t>
            </a:r>
            <a:r>
              <a:rPr lang="en-US" sz="1000">
                <a:latin typeface="Effra" panose="020B0603020203020204"/>
              </a:rPr>
              <a:t> rated the support the University offered them to learn effectively using technology as good or above. </a:t>
            </a:r>
          </a:p>
        </p:txBody>
      </p:sp>
      <p:graphicFrame>
        <p:nvGraphicFramePr>
          <p:cNvPr id="10" name="Chart 9" descr="Example of radar graph showing key metrics results.">
            <a:extLst>
              <a:ext uri="{FF2B5EF4-FFF2-40B4-BE49-F238E27FC236}">
                <a16:creationId xmlns:a16="http://schemas.microsoft.com/office/drawing/2014/main" id="{342A290F-3CF9-8874-C2B4-03BD99AF6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411021"/>
              </p:ext>
            </p:extLst>
          </p:nvPr>
        </p:nvGraphicFramePr>
        <p:xfrm>
          <a:off x="3844595" y="547234"/>
          <a:ext cx="5139280" cy="405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1861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054EFB-33A8-08A4-336A-078C5CAC18DB}"/>
              </a:ext>
            </a:extLst>
          </p:cNvPr>
          <p:cNvSpPr txBox="1">
            <a:spLocks/>
          </p:cNvSpPr>
          <p:nvPr/>
        </p:nvSpPr>
        <p:spPr>
          <a:xfrm>
            <a:off x="1174594" y="272489"/>
            <a:ext cx="6390399" cy="7534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Students -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ffra" panose="020B0603020203020204"/>
              </a:rPr>
              <a:t> </a:t>
            </a:r>
            <a:r>
              <a:rPr lang="en-GB" sz="2000" b="0">
                <a:latin typeface="Effra" panose="020B0603020203020204"/>
                <a:ea typeface="Roboto Light"/>
              </a:rPr>
              <a:t>Which skills has the University provided support or training for?</a:t>
            </a:r>
            <a:endParaRPr lang="en-US" sz="2000" b="0">
              <a:latin typeface="Effra" panose="020B0603020203020204"/>
              <a:ea typeface="Roboto Light"/>
            </a:endParaRPr>
          </a:p>
        </p:txBody>
      </p:sp>
      <p:graphicFrame>
        <p:nvGraphicFramePr>
          <p:cNvPr id="11" name="Chart 10" descr="Example of bar chart showing responses to question 44.">
            <a:extLst>
              <a:ext uri="{FF2B5EF4-FFF2-40B4-BE49-F238E27FC236}">
                <a16:creationId xmlns:a16="http://schemas.microsoft.com/office/drawing/2014/main" id="{3C0B2AED-FE12-2225-EE27-F87BED5F5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765020"/>
              </p:ext>
            </p:extLst>
          </p:nvPr>
        </p:nvGraphicFramePr>
        <p:xfrm>
          <a:off x="390337" y="1311244"/>
          <a:ext cx="8453859" cy="376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1061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93CFB0-9306-D9C9-1232-F0207325A2B6}"/>
              </a:ext>
            </a:extLst>
          </p:cNvPr>
          <p:cNvSpPr txBox="1">
            <a:spLocks/>
          </p:cNvSpPr>
          <p:nvPr/>
        </p:nvSpPr>
        <p:spPr>
          <a:xfrm>
            <a:off x="1119616" y="205315"/>
            <a:ext cx="6348746" cy="86453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Students</a:t>
            </a:r>
            <a:r>
              <a:rPr lang="en-US" sz="2000" b="0">
                <a:latin typeface="Effra" panose="020B0603020203020204"/>
              </a:rPr>
              <a:t> were asked five questions about the support and guidance they receive for digital skills development</a:t>
            </a:r>
            <a:endParaRPr lang="en-US" sz="2000" b="0">
              <a:latin typeface="Effra" panose="020B0603020203020204"/>
              <a:ea typeface="Roboto Light"/>
            </a:endParaRPr>
          </a:p>
        </p:txBody>
      </p:sp>
      <p:graphicFrame>
        <p:nvGraphicFramePr>
          <p:cNvPr id="11" name="Chart 10" descr="Stacked bar chart for question 45.">
            <a:extLst>
              <a:ext uri="{FF2B5EF4-FFF2-40B4-BE49-F238E27FC236}">
                <a16:creationId xmlns:a16="http://schemas.microsoft.com/office/drawing/2014/main" id="{22097EDE-9B39-3253-9D54-7AA6A416F6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902291"/>
              </p:ext>
            </p:extLst>
          </p:nvPr>
        </p:nvGraphicFramePr>
        <p:xfrm>
          <a:off x="390338" y="1005662"/>
          <a:ext cx="7921038" cy="367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0382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1D4161-D76F-4716-2114-CEC53995E55B}"/>
              </a:ext>
            </a:extLst>
          </p:cNvPr>
          <p:cNvSpPr txBox="1">
            <a:spLocks/>
          </p:cNvSpPr>
          <p:nvPr/>
        </p:nvSpPr>
        <p:spPr>
          <a:xfrm>
            <a:off x="1128713" y="272490"/>
            <a:ext cx="6450806" cy="49793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b="0">
                <a:latin typeface="Effra" panose="020B0603020203020204"/>
              </a:rPr>
              <a:t>Where did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students</a:t>
            </a:r>
            <a:r>
              <a:rPr lang="en-US" sz="2000" b="0">
                <a:latin typeface="Effra" panose="020B0603020203020204"/>
              </a:rPr>
              <a:t> go for help with digital skills?</a:t>
            </a:r>
            <a:endParaRPr lang="en-US" sz="2000" b="0">
              <a:latin typeface="Effra" panose="020B0603020203020204"/>
              <a:ea typeface="Roboto Light"/>
            </a:endParaRPr>
          </a:p>
        </p:txBody>
      </p:sp>
      <p:graphicFrame>
        <p:nvGraphicFramePr>
          <p:cNvPr id="9" name="Chart 8" descr="Example of bar chart showing responses to question 46.">
            <a:extLst>
              <a:ext uri="{FF2B5EF4-FFF2-40B4-BE49-F238E27FC236}">
                <a16:creationId xmlns:a16="http://schemas.microsoft.com/office/drawing/2014/main" id="{C6DB2541-1C08-22D7-50B3-BDDAFAAB8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99140"/>
              </p:ext>
            </p:extLst>
          </p:nvPr>
        </p:nvGraphicFramePr>
        <p:xfrm>
          <a:off x="762866" y="1031520"/>
          <a:ext cx="7182500" cy="360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3003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1B00CB-9597-A900-770A-B0523F45C9EA}"/>
              </a:ext>
            </a:extLst>
          </p:cNvPr>
          <p:cNvSpPr txBox="1">
            <a:spLocks/>
          </p:cNvSpPr>
          <p:nvPr/>
        </p:nvSpPr>
        <p:spPr>
          <a:xfrm>
            <a:off x="1124967" y="272489"/>
            <a:ext cx="6440264" cy="84907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Students</a:t>
            </a:r>
            <a:r>
              <a:rPr lang="en-US" sz="2000" b="0">
                <a:latin typeface="Effra" panose="020B0603020203020204"/>
                <a:ea typeface="Roboto Light"/>
              </a:rPr>
              <a:t> were asked to provide a rating for how well they feel the University supported them to learn effectively using technology</a:t>
            </a:r>
          </a:p>
        </p:txBody>
      </p:sp>
      <p:graphicFrame>
        <p:nvGraphicFramePr>
          <p:cNvPr id="9" name="Chart 8" descr="Example of bar chart showing responses to question 48.">
            <a:extLst>
              <a:ext uri="{FF2B5EF4-FFF2-40B4-BE49-F238E27FC236}">
                <a16:creationId xmlns:a16="http://schemas.microsoft.com/office/drawing/2014/main" id="{00BD91E1-4E35-9BF2-5049-BF56C4B2A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969179"/>
              </p:ext>
            </p:extLst>
          </p:nvPr>
        </p:nvGraphicFramePr>
        <p:xfrm>
          <a:off x="221219" y="1761275"/>
          <a:ext cx="8115094" cy="275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9DEF565-3E65-BBB8-AC83-03FC7270F3AF}"/>
              </a:ext>
            </a:extLst>
          </p:cNvPr>
          <p:cNvSpPr txBox="1"/>
          <p:nvPr/>
        </p:nvSpPr>
        <p:spPr>
          <a:xfrm>
            <a:off x="308610" y="1334490"/>
            <a:ext cx="2846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latin typeface="Effra" panose="020B0603020203020204"/>
                <a:ea typeface="Roboto Light"/>
              </a:rPr>
              <a:t> 61% </a:t>
            </a:r>
            <a:r>
              <a:rPr lang="en-US" sz="1600">
                <a:latin typeface="Effra" panose="020B0603020203020204"/>
                <a:ea typeface="Roboto Light"/>
              </a:rPr>
              <a:t>rated us as good or above</a:t>
            </a:r>
            <a:endParaRPr lang="en-GB" sz="1600">
              <a:latin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0584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E5A1FC-76A1-B1C8-86B8-6F3F29FE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1E0F58-B123-B267-7B5E-39B37DC1EBBC}"/>
              </a:ext>
            </a:extLst>
          </p:cNvPr>
          <p:cNvSpPr txBox="1">
            <a:spLocks/>
          </p:cNvSpPr>
          <p:nvPr/>
        </p:nvSpPr>
        <p:spPr>
          <a:xfrm>
            <a:off x="1128713" y="272490"/>
            <a:ext cx="6195631" cy="6025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683"/>
              </a:spcAft>
              <a:buFont typeface="Arial" panose="020B0604020202020204" pitchFamily="34" charset="0"/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971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98" b="0" i="0" kern="1200">
                <a:solidFill>
                  <a:schemeClr val="bg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Students -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ffra" panose="020B0603020203020204"/>
              </a:rPr>
              <a:t> </a:t>
            </a:r>
            <a:r>
              <a:rPr lang="en-US" sz="2000" b="0">
                <a:latin typeface="Effra" panose="020B0603020203020204"/>
              </a:rPr>
              <a:t>To help you to use digital technologies effectively, what one thing should we do?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8B28343-A9C9-3DA5-1D92-26CF9FACB25A}"/>
              </a:ext>
            </a:extLst>
          </p:cNvPr>
          <p:cNvSpPr txBox="1">
            <a:spLocks/>
          </p:cNvSpPr>
          <p:nvPr/>
        </p:nvSpPr>
        <p:spPr>
          <a:xfrm>
            <a:off x="462011" y="1385945"/>
            <a:ext cx="5326346" cy="28592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latin typeface="Effra" panose="020B0603020203020204"/>
              </a:rPr>
              <a:t>Top 5 most common themes included:</a:t>
            </a:r>
          </a:p>
          <a:p>
            <a:pPr>
              <a:lnSpc>
                <a:spcPct val="150000"/>
              </a:lnSpc>
            </a:pPr>
            <a:r>
              <a:rPr lang="en-GB" sz="1600" b="1">
                <a:latin typeface="Effra" panose="020B0603020203020204"/>
              </a:rPr>
              <a:t>Improve Wi-Fi Connectivity</a:t>
            </a:r>
          </a:p>
          <a:p>
            <a:pPr>
              <a:lnSpc>
                <a:spcPct val="150000"/>
              </a:lnSpc>
            </a:pPr>
            <a:r>
              <a:rPr lang="en-GB" sz="1600" b="1">
                <a:latin typeface="Effra" panose="020B0603020203020204"/>
              </a:rPr>
              <a:t>Update Blackboard and My Manchester</a:t>
            </a:r>
          </a:p>
          <a:p>
            <a:pPr>
              <a:lnSpc>
                <a:spcPct val="150000"/>
              </a:lnSpc>
            </a:pPr>
            <a:r>
              <a:rPr lang="en-GB" sz="1600" b="1">
                <a:latin typeface="Effra" panose="020B0603020203020204"/>
              </a:rPr>
              <a:t>More accessible help and resources</a:t>
            </a:r>
          </a:p>
          <a:p>
            <a:pPr>
              <a:lnSpc>
                <a:spcPct val="150000"/>
              </a:lnSpc>
            </a:pPr>
            <a:r>
              <a:rPr lang="en-GB" sz="1600" b="1">
                <a:latin typeface="Effra" panose="020B0603020203020204"/>
              </a:rPr>
              <a:t>Workshops and Training</a:t>
            </a:r>
          </a:p>
          <a:p>
            <a:pPr>
              <a:lnSpc>
                <a:spcPct val="150000"/>
              </a:lnSpc>
            </a:pPr>
            <a:r>
              <a:rPr lang="en-GB" sz="1600" b="1">
                <a:latin typeface="Effra" panose="020B0603020203020204"/>
              </a:rPr>
              <a:t>Improve IT support - </a:t>
            </a:r>
            <a:r>
              <a:rPr lang="en-GB" sz="1350">
                <a:latin typeface="Effra" panose="020B0603020203020204"/>
              </a:rPr>
              <a:t>getting replies to emails or </a:t>
            </a:r>
            <a:r>
              <a:rPr lang="en-GB" sz="1350" err="1">
                <a:latin typeface="Effra" panose="020B0603020203020204"/>
              </a:rPr>
              <a:t>livechat</a:t>
            </a:r>
            <a:endParaRPr lang="en-GB" sz="1600" b="1">
              <a:latin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698247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EE8A7-1B27-B47C-1C2F-259843B120A4}"/>
              </a:ext>
            </a:extLst>
          </p:cNvPr>
          <p:cNvSpPr txBox="1"/>
          <p:nvPr/>
        </p:nvSpPr>
        <p:spPr>
          <a:xfrm>
            <a:off x="1085850" y="265672"/>
            <a:ext cx="648081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</a:rPr>
              <a:t>Students </a:t>
            </a:r>
            <a:r>
              <a:rPr lang="en-US" sz="2000">
                <a:latin typeface="Effra" panose="020B0603020203020204"/>
              </a:rPr>
              <a:t>- </a:t>
            </a:r>
            <a:r>
              <a:rPr lang="en-US" sz="2000">
                <a:solidFill>
                  <a:prstClr val="black"/>
                </a:solidFill>
                <a:latin typeface="Effra" panose="020B0603020203020204"/>
              </a:rPr>
              <a:t>Recommendations</a:t>
            </a:r>
            <a:endParaRPr lang="en-GB" sz="2000">
              <a:solidFill>
                <a:prstClr val="black"/>
              </a:solidFill>
              <a:latin typeface="Effra" panose="020B0603020203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9FD3F-C38E-1604-0DFD-2E2D4A07A1AF}"/>
              </a:ext>
            </a:extLst>
          </p:cNvPr>
          <p:cNvSpPr txBox="1"/>
          <p:nvPr/>
        </p:nvSpPr>
        <p:spPr>
          <a:xfrm>
            <a:off x="6149734" y="3455237"/>
            <a:ext cx="2880000" cy="1546577"/>
          </a:xfrm>
          <a:prstGeom prst="rect">
            <a:avLst/>
          </a:prstGeom>
          <a:solidFill>
            <a:srgbClr val="000000"/>
          </a:solidFill>
        </p:spPr>
        <p:txBody>
          <a:bodyPr wrap="square" anchor="ctr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1200" b="1" kern="100">
                <a:solidFill>
                  <a:schemeClr val="bg1"/>
                </a:solidFill>
                <a:latin typeface="Effra" panose="020B0603020203020204"/>
                <a:ea typeface="Aptos" panose="020B0004020202020204" pitchFamily="34" charset="0"/>
                <a:cs typeface="Arial" panose="020B0604020202020204" pitchFamily="34" charset="0"/>
              </a:rPr>
              <a:t>Digital Equity 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1000" kern="100">
                <a:solidFill>
                  <a:schemeClr val="bg1"/>
                </a:solidFill>
                <a:latin typeface="Effra" panose="020B0603020203020204"/>
                <a:ea typeface="Aptos" panose="020B0004020202020204" pitchFamily="34" charset="0"/>
                <a:cs typeface="Arial" panose="020B0604020202020204" pitchFamily="34" charset="0"/>
              </a:rPr>
              <a:t>The University needs to improve the availability of free access and loaned high-quality laptops to provide more flexible learning for all students. 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1000">
                <a:solidFill>
                  <a:schemeClr val="bg1"/>
                </a:solidFill>
                <a:latin typeface="Effra" panose="020B0603020203020204"/>
              </a:rPr>
              <a:t>Students need to be able to access course material through multiple channels and recorded teaching. Interactive elements should be included.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86376-A35F-3E65-1E41-F21900C9B7C6}"/>
              </a:ext>
            </a:extLst>
          </p:cNvPr>
          <p:cNvSpPr txBox="1"/>
          <p:nvPr/>
        </p:nvSpPr>
        <p:spPr>
          <a:xfrm>
            <a:off x="3151504" y="2522027"/>
            <a:ext cx="2880000" cy="1526085"/>
          </a:xfrm>
          <a:prstGeom prst="rect">
            <a:avLst/>
          </a:prstGeom>
          <a:solidFill>
            <a:srgbClr val="6D2077"/>
          </a:solidFill>
        </p:spPr>
        <p:txBody>
          <a:bodyPr wrap="square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200" b="1">
                <a:solidFill>
                  <a:schemeClr val="bg1"/>
                </a:solidFill>
                <a:latin typeface="Effra" panose="020B0603020203020204"/>
              </a:rPr>
              <a:t>Support and guidance</a:t>
            </a:r>
          </a:p>
          <a:p>
            <a:r>
              <a:rPr lang="en-GB" sz="1000">
                <a:solidFill>
                  <a:schemeClr val="bg1"/>
                </a:solidFill>
                <a:latin typeface="Effra" panose="020B0603020203020204"/>
              </a:rPr>
              <a:t>Understand how students identify the support provided to help them use their own devices and how they envision additional support. </a:t>
            </a:r>
          </a:p>
          <a:p>
            <a:endParaRPr lang="en-GB" sz="1000">
              <a:solidFill>
                <a:schemeClr val="bg1"/>
              </a:solidFill>
              <a:latin typeface="Effra" panose="020B0603020203020204"/>
            </a:endParaRPr>
          </a:p>
          <a:p>
            <a:r>
              <a:rPr lang="en-GB" sz="1000" kern="100">
                <a:solidFill>
                  <a:schemeClr val="bg1"/>
                </a:solidFill>
                <a:latin typeface="Effra" panose="020B0603020203020204"/>
                <a:ea typeface="Aptos" panose="020B0004020202020204" pitchFamily="34" charset="0"/>
                <a:cs typeface="Arial" panose="020B0604020202020204" pitchFamily="34" charset="0"/>
              </a:rPr>
              <a:t>More is needed to address how peer support networks providing digital skill support from other students are built. </a:t>
            </a:r>
            <a:endParaRPr lang="en-US" sz="1000">
              <a:solidFill>
                <a:schemeClr val="bg1"/>
              </a:solidFill>
              <a:latin typeface="Effra" panose="020B0603020203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46BC0-C5DC-A73E-DC44-4F1CF2B2E740}"/>
              </a:ext>
            </a:extLst>
          </p:cNvPr>
          <p:cNvSpPr txBox="1"/>
          <p:nvPr/>
        </p:nvSpPr>
        <p:spPr>
          <a:xfrm>
            <a:off x="6149735" y="908896"/>
            <a:ext cx="2880000" cy="845716"/>
          </a:xfrm>
          <a:prstGeom prst="rect">
            <a:avLst/>
          </a:prstGeom>
          <a:solidFill>
            <a:srgbClr val="7F7F7F"/>
          </a:solidFill>
        </p:spPr>
        <p:txBody>
          <a:bodyPr wrap="square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GB" sz="1200" b="1">
                <a:solidFill>
                  <a:schemeClr val="bg1"/>
                </a:solidFill>
                <a:latin typeface="Effra" panose="020B0603020203020204"/>
              </a:rPr>
              <a:t>Digital tool or app useful for learning </a:t>
            </a:r>
          </a:p>
          <a:p>
            <a:r>
              <a:rPr lang="en-GB" sz="1000">
                <a:solidFill>
                  <a:schemeClr val="bg1"/>
                </a:solidFill>
                <a:latin typeface="Effra" panose="020B0603020203020204"/>
              </a:rPr>
              <a:t>Students should be provided training and guidance on how ChatGPT can effectively be used to benefit their studies.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81A41-5AC6-152E-DA89-4F950EA13890}"/>
              </a:ext>
            </a:extLst>
          </p:cNvPr>
          <p:cNvSpPr txBox="1"/>
          <p:nvPr/>
        </p:nvSpPr>
        <p:spPr>
          <a:xfrm>
            <a:off x="3151504" y="4114668"/>
            <a:ext cx="2880000" cy="887145"/>
          </a:xfrm>
          <a:prstGeom prst="rect">
            <a:avLst/>
          </a:prstGeom>
          <a:solidFill>
            <a:srgbClr val="7F7F7F"/>
          </a:solidFill>
        </p:spPr>
        <p:txBody>
          <a:bodyPr wrap="square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050" b="1">
                <a:solidFill>
                  <a:schemeClr val="bg1"/>
                </a:solidFill>
                <a:latin typeface="Effra" panose="020B0603020203020204"/>
              </a:rPr>
              <a:t>Communication</a:t>
            </a:r>
          </a:p>
          <a:p>
            <a:r>
              <a:rPr lang="en-GB" sz="1000">
                <a:solidFill>
                  <a:schemeClr val="bg1"/>
                </a:solidFill>
                <a:latin typeface="Effra" panose="020B0603020203020204"/>
              </a:rPr>
              <a:t>Close feedback loop with students around decisions made to their learning experience.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EE6394-1CC0-F4DA-D5C0-16488BA66F11}"/>
              </a:ext>
            </a:extLst>
          </p:cNvPr>
          <p:cNvSpPr txBox="1"/>
          <p:nvPr/>
        </p:nvSpPr>
        <p:spPr>
          <a:xfrm>
            <a:off x="6149735" y="1831636"/>
            <a:ext cx="2880000" cy="1546577"/>
          </a:xfrm>
          <a:prstGeom prst="rect">
            <a:avLst/>
          </a:prstGeom>
          <a:solidFill>
            <a:srgbClr val="F8A900"/>
          </a:solidFill>
        </p:spPr>
        <p:txBody>
          <a:bodyPr wrap="square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GB" sz="1200" b="1">
                <a:solidFill>
                  <a:sysClr val="windowText" lastClr="000000"/>
                </a:solidFill>
                <a:latin typeface="Effra" panose="020B0603020203020204"/>
              </a:rPr>
              <a:t>Credentials and accreditation</a:t>
            </a:r>
          </a:p>
          <a:p>
            <a:pPr>
              <a:spcAft>
                <a:spcPts val="800"/>
              </a:spcAft>
            </a:pPr>
            <a:r>
              <a:rPr lang="en-GB" sz="1000">
                <a:solidFill>
                  <a:sysClr val="windowText" lastClr="000000"/>
                </a:solidFill>
                <a:latin typeface="Effra" panose="020B0603020203020204"/>
              </a:rPr>
              <a:t>Accreditation for digital skills included in SU Office manifestos, particularly around co-curricula activities. It is recommended that ILOs identify the digital skills students can expect to learn. </a:t>
            </a:r>
          </a:p>
          <a:p>
            <a:r>
              <a:rPr lang="en-GB" sz="1000" kern="100">
                <a:solidFill>
                  <a:sysClr val="windowText" lastClr="000000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We will review learning options currently available for students and identify certification/accreditation routes available (e.g., LinkedIn </a:t>
            </a:r>
            <a:r>
              <a:rPr lang="en-GB" sz="1000" kern="100">
                <a:solidFill>
                  <a:sysClr val="windowText" lastClr="000000"/>
                </a:solidFill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1000" kern="100">
                <a:solidFill>
                  <a:sysClr val="windowText" lastClr="000000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earning).</a:t>
            </a:r>
            <a:endParaRPr lang="en-GB" sz="1000">
              <a:solidFill>
                <a:sysClr val="windowText" lastClr="000000"/>
              </a:solidFill>
              <a:latin typeface="Effra" panose="020B0603020203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99EA7-CC4A-DF88-C3FB-006B011CD108}"/>
              </a:ext>
            </a:extLst>
          </p:cNvPr>
          <p:cNvSpPr txBox="1"/>
          <p:nvPr/>
        </p:nvSpPr>
        <p:spPr>
          <a:xfrm>
            <a:off x="3151505" y="908895"/>
            <a:ext cx="2880000" cy="1546577"/>
          </a:xfrm>
          <a:prstGeom prst="rect">
            <a:avLst/>
          </a:prstGeom>
          <a:solidFill>
            <a:srgbClr val="F8A900"/>
          </a:solidFill>
        </p:spPr>
        <p:txBody>
          <a:bodyPr wrap="square" tIns="90000" bIns="90000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200" b="1" kern="100">
                <a:solidFill>
                  <a:sysClr val="windowText" lastClr="000000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Digital Infrastructure</a:t>
            </a:r>
            <a:endParaRPr lang="en-GB" sz="1200" b="1" kern="100">
              <a:solidFill>
                <a:sysClr val="windowText" lastClr="000000"/>
              </a:solidFill>
              <a:latin typeface="Effra" panose="020B0603020203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u="sng" kern="100">
                <a:solidFill>
                  <a:sysClr val="windowText" lastClr="000000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  <a:hlinkClick r:id="rId3" tooltip="https://www.staffnet.manchester.ac.uk/strategic-change-it/network-203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Network 2030</a:t>
            </a:r>
            <a:r>
              <a:rPr lang="en-GB" sz="1000" kern="100">
                <a:solidFill>
                  <a:sysClr val="windowText" lastClr="000000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 will deliver wide-reaching changes to the University’s digital infrastructure by 2030.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kern="100">
                <a:solidFill>
                  <a:sysClr val="windowText" lastClr="000000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This will create a sector-leading, secure and efficient network significantly improving connectivity for our University Community.</a:t>
            </a:r>
            <a:endParaRPr lang="en-US" sz="1000" i="1">
              <a:solidFill>
                <a:srgbClr val="000000"/>
              </a:solidFill>
              <a:latin typeface="Effra" panose="020B0603020203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43A1D-5D22-5533-249F-25F802E03E5B}"/>
              </a:ext>
            </a:extLst>
          </p:cNvPr>
          <p:cNvSpPr txBox="1"/>
          <p:nvPr/>
        </p:nvSpPr>
        <p:spPr>
          <a:xfrm>
            <a:off x="153274" y="908896"/>
            <a:ext cx="2880000" cy="1725815"/>
          </a:xfrm>
          <a:prstGeom prst="rect">
            <a:avLst/>
          </a:prstGeom>
          <a:solidFill>
            <a:srgbClr val="6D2077"/>
          </a:solidFill>
        </p:spPr>
        <p:txBody>
          <a:bodyPr wrap="square" tIns="90000" bIns="90000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200" b="1" kern="10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Quality of Digital Learning Environments</a:t>
            </a:r>
            <a:endParaRPr lang="en-GB" sz="1200" kern="100">
              <a:solidFill>
                <a:schemeClr val="bg1"/>
              </a:solidFill>
              <a:latin typeface="Effra" panose="020B0603020203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kern="10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We are improving our digital learning environment with a phased implementation of Canvas due for full rollout by September 2025.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000" kern="10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We will continue to work with students to gather feedback around implementations and continually refine and improve the user experience</a:t>
            </a:r>
            <a:r>
              <a:rPr lang="en-GB" sz="1000" kern="100">
                <a:solidFill>
                  <a:schemeClr val="bg1"/>
                </a:solidFill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sz="1000" kern="100">
              <a:solidFill>
                <a:schemeClr val="bg1"/>
              </a:solidFill>
              <a:effectLst/>
              <a:latin typeface="Effra" panose="020B060302020302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496E2-9D9B-F3C9-346D-D9D4A4F50891}"/>
              </a:ext>
            </a:extLst>
          </p:cNvPr>
          <p:cNvSpPr txBox="1"/>
          <p:nvPr/>
        </p:nvSpPr>
        <p:spPr>
          <a:xfrm>
            <a:off x="153274" y="2716663"/>
            <a:ext cx="2880000" cy="1909582"/>
          </a:xfrm>
          <a:prstGeom prst="rect">
            <a:avLst/>
          </a:prstGeom>
          <a:solidFill>
            <a:srgbClr val="000000"/>
          </a:solidFill>
        </p:spPr>
        <p:txBody>
          <a:bodyPr wrap="square" tIns="90000" bIns="90000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1200" b="1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Data collection usage and transparency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1000" dirty="0">
                <a:solidFill>
                  <a:schemeClr val="bg1"/>
                </a:solidFill>
                <a:latin typeface="Effra" panose="020B0603020203020204"/>
              </a:rPr>
              <a:t>The University must be transparent about when data is collected and how it will be used. This should be communicated through clear terminology and made accessible.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1000" kern="100" dirty="0">
                <a:solidFill>
                  <a:schemeClr val="bg1"/>
                </a:solidFill>
                <a:effectLst/>
                <a:latin typeface="Effra" panose="020B0603020203020204"/>
                <a:ea typeface="Aptos" panose="020B0004020202020204" pitchFamily="34" charset="0"/>
                <a:cs typeface="Times New Roman" panose="02020603050405020304" pitchFamily="18" charset="0"/>
              </a:rPr>
              <a:t>Team collaboration is needed to simplify data usage statements and </a:t>
            </a:r>
            <a:r>
              <a:rPr lang="en-GB" sz="1000" dirty="0">
                <a:solidFill>
                  <a:schemeClr val="bg1"/>
                </a:solidFill>
                <a:latin typeface="Effra" panose="020B0603020203020204"/>
              </a:rPr>
              <a:t>communicate clear, accessible terminology.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E5D06-1321-28A0-2295-D1AB2A9061EC}"/>
              </a:ext>
            </a:extLst>
          </p:cNvPr>
          <p:cNvSpPr txBox="1"/>
          <p:nvPr/>
        </p:nvSpPr>
        <p:spPr>
          <a:xfrm>
            <a:off x="153274" y="4626245"/>
            <a:ext cx="2721662" cy="43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GB" sz="1000" i="1" kern="100" dirty="0">
                <a:solidFill>
                  <a:srgbClr val="000000"/>
                </a:solidFill>
                <a:latin typeface="Effra" panose="020B0603020203020204"/>
                <a:cs typeface="Times New Roman" panose="02020603050405020304" pitchFamily="18" charset="0"/>
              </a:rPr>
              <a:t>(Recommendations from the Student Union and IT Services)</a:t>
            </a:r>
            <a:endParaRPr lang="en-US" sz="1000" i="1" dirty="0">
              <a:solidFill>
                <a:srgbClr val="000000"/>
              </a:solidFill>
              <a:latin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46375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B686F8-4C52-7ECE-1A43-65B23F24B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259" y="1344296"/>
            <a:ext cx="4268741" cy="15484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Benchmarking with other UK organisations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48E776-F9E4-5F77-6757-AF15911412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" b="12"/>
          <a:stretch/>
        </p:blipFill>
        <p:spPr>
          <a:xfrm>
            <a:off x="3369175" y="226"/>
            <a:ext cx="5774504" cy="514434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DB0A38-8DB6-B4EE-CBBA-FD4BA114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55" y="4020365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C3380-7D72-0702-9A0D-8A46DA59B4E6}"/>
              </a:ext>
            </a:extLst>
          </p:cNvPr>
          <p:cNvSpPr txBox="1"/>
          <p:nvPr/>
        </p:nvSpPr>
        <p:spPr>
          <a:xfrm>
            <a:off x="474725" y="833402"/>
            <a:ext cx="8054069" cy="40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13">
                <a:latin typeface="Effra" panose="020B0603020203020204"/>
                <a:ea typeface="Roboto Light"/>
              </a:rPr>
              <a:t>The Digital Experience Insights Surveys national dataset allows us to compare our results overall results from other UK organisations that ran the learner/student insights survey.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F8A2214-02D9-F53B-6583-6FA440C06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60522"/>
              </p:ext>
            </p:extLst>
          </p:nvPr>
        </p:nvGraphicFramePr>
        <p:xfrm>
          <a:off x="553398" y="1602533"/>
          <a:ext cx="7879145" cy="2933085"/>
        </p:xfrm>
        <a:graphic>
          <a:graphicData uri="http://schemas.openxmlformats.org/drawingml/2006/table">
            <a:tbl>
              <a:tblPr firstRow="1" bandRow="1"/>
              <a:tblGrid>
                <a:gridCol w="5017619">
                  <a:extLst>
                    <a:ext uri="{9D8B030D-6E8A-4147-A177-3AD203B41FA5}">
                      <a16:colId xmlns:a16="http://schemas.microsoft.com/office/drawing/2014/main" val="1019755238"/>
                    </a:ext>
                  </a:extLst>
                </a:gridCol>
                <a:gridCol w="1492183">
                  <a:extLst>
                    <a:ext uri="{9D8B030D-6E8A-4147-A177-3AD203B41FA5}">
                      <a16:colId xmlns:a16="http://schemas.microsoft.com/office/drawing/2014/main" val="3587111748"/>
                    </a:ext>
                  </a:extLst>
                </a:gridCol>
                <a:gridCol w="1369343">
                  <a:extLst>
                    <a:ext uri="{9D8B030D-6E8A-4147-A177-3AD203B41FA5}">
                      <a16:colId xmlns:a16="http://schemas.microsoft.com/office/drawing/2014/main" val="3047347951"/>
                    </a:ext>
                  </a:extLst>
                </a:gridCol>
              </a:tblGrid>
              <a:tr h="2692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9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Question</a:t>
                      </a: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A8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Our data</a:t>
                      </a:r>
                    </a:p>
                  </a:txBody>
                  <a:tcPr marL="57854" marR="57854" marT="28927" marB="2892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A8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UK data</a:t>
                      </a:r>
                    </a:p>
                  </a:txBody>
                  <a:tcPr marL="57854" marR="57854" marT="28927" marB="28927" anchor="ctr">
                    <a:lnL>
                      <a:noFill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A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36526"/>
                  </a:ext>
                </a:extLst>
              </a:tr>
              <a:tr h="292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Supported to use own devices</a:t>
                      </a:r>
                      <a:endParaRPr lang="en-US" sz="11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60%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67%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645565"/>
                  </a:ext>
                </a:extLst>
              </a:tr>
              <a:tr h="2860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Support access to online platforms/services off campus </a:t>
                      </a:r>
                      <a:endParaRPr lang="en-GB" sz="11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68%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71%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4136"/>
                  </a:ext>
                </a:extLst>
              </a:tr>
              <a:tr h="273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Comfortable with how data was collected and used </a:t>
                      </a:r>
                      <a:endParaRPr lang="en-US" sz="11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44%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614340"/>
                  </a:ext>
                </a:extLst>
              </a:tr>
              <a:tr h="273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Quality of digital learning environment</a:t>
                      </a:r>
                      <a:endParaRPr lang="en-US" sz="11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74%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85%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922017"/>
                  </a:ext>
                </a:extLst>
              </a:tr>
              <a:tr h="273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Engaging and motivating digital learning resources</a:t>
                      </a:r>
                      <a:endParaRPr lang="en-US" sz="11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45%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55%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054441"/>
                  </a:ext>
                </a:extLst>
              </a:tr>
              <a:tr h="291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Use of digital technologies was convenient</a:t>
                      </a:r>
                      <a:endParaRPr lang="en-US" sz="11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79%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82%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279989"/>
                  </a:ext>
                </a:extLst>
              </a:tr>
              <a:tr h="282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Quality of the digital learning on course</a:t>
                      </a:r>
                      <a:endParaRPr lang="en-US" sz="11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73%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83%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07132"/>
                  </a:ext>
                </a:extLst>
              </a:tr>
              <a:tr h="345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Provided with formal recognition, accreditation or certification for digital skills </a:t>
                      </a:r>
                      <a:endParaRPr lang="en-GB" sz="11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19%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28%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66194"/>
                  </a:ext>
                </a:extLst>
              </a:tr>
              <a:tr h="345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Support offered to learn effectively using technology</a:t>
                      </a:r>
                      <a:endParaRPr lang="en-GB" sz="11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60%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F8A800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255408"/>
                  </a:ext>
                </a:extLst>
              </a:tr>
            </a:tbl>
          </a:graphicData>
        </a:graphic>
      </p:graphicFrame>
      <p:sp>
        <p:nvSpPr>
          <p:cNvPr id="2" name="Title 6">
            <a:extLst>
              <a:ext uri="{FF2B5EF4-FFF2-40B4-BE49-F238E27FC236}">
                <a16:creationId xmlns:a16="http://schemas.microsoft.com/office/drawing/2014/main" id="{3DDF7968-5037-D9F0-59F3-1A152276DDE1}"/>
              </a:ext>
            </a:extLst>
          </p:cNvPr>
          <p:cNvSpPr txBox="1">
            <a:spLocks/>
          </p:cNvSpPr>
          <p:nvPr/>
        </p:nvSpPr>
        <p:spPr>
          <a:xfrm>
            <a:off x="1101777" y="272489"/>
            <a:ext cx="6232084" cy="497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2000">
                <a:latin typeface="Effra" panose="020B0603020203020204"/>
              </a:rPr>
              <a:t>Students</a:t>
            </a:r>
            <a:r>
              <a:rPr lang="en-GB" sz="2000">
                <a:solidFill>
                  <a:srgbClr val="C00000"/>
                </a:solidFill>
                <a:latin typeface="Effra" panose="020B0603020203020204"/>
              </a:rPr>
              <a:t> </a:t>
            </a:r>
            <a:r>
              <a:rPr lang="en-GB" sz="2000">
                <a:latin typeface="Effra" panose="020B0603020203020204"/>
              </a:rPr>
              <a:t>- </a:t>
            </a:r>
            <a:r>
              <a:rPr lang="en-GB" sz="2000">
                <a:solidFill>
                  <a:prstClr val="black"/>
                </a:solidFill>
                <a:latin typeface="Effra" panose="020B0603020203020204"/>
              </a:rPr>
              <a:t>Benchmark Corporations</a:t>
            </a:r>
          </a:p>
        </p:txBody>
      </p:sp>
    </p:spTree>
    <p:extLst>
      <p:ext uri="{BB962C8B-B14F-4D97-AF65-F5344CB8AC3E}">
        <p14:creationId xmlns:p14="http://schemas.microsoft.com/office/powerpoint/2010/main" val="322267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B686F8-4C52-7ECE-1A43-65B23F24B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259" y="1344296"/>
            <a:ext cx="4268741" cy="65012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Findings by Theme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48E776-F9E4-5F77-6757-AF15911412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" b="12"/>
          <a:stretch/>
        </p:blipFill>
        <p:spPr>
          <a:xfrm>
            <a:off x="3369175" y="226"/>
            <a:ext cx="5774504" cy="514434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DB0A38-8DB6-B4EE-CBBA-FD4BA114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55" y="4020365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9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786476-D3A4-5F3D-064B-7B9BB398C3B6}"/>
              </a:ext>
            </a:extLst>
          </p:cNvPr>
          <p:cNvSpPr txBox="1">
            <a:spLocks/>
          </p:cNvSpPr>
          <p:nvPr/>
        </p:nvSpPr>
        <p:spPr>
          <a:xfrm>
            <a:off x="337199" y="1089259"/>
            <a:ext cx="4854670" cy="3333660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96" indent="-177796"/>
            <a:r>
              <a:rPr lang="en-US" sz="1400">
                <a:latin typeface="Effra" panose="020B0603020203020204"/>
                <a:ea typeface="Roboto Light"/>
              </a:rPr>
              <a:t>Using a variety of University channels including student news, our student newsletters both centrally and across schools and social media, we promoted our Jisc Digital Experience Insights surveys to students. </a:t>
            </a:r>
            <a:br>
              <a:rPr lang="en-US" sz="1400">
                <a:latin typeface="Effra" panose="020B0603020203020204"/>
                <a:ea typeface="Roboto Light"/>
              </a:rPr>
            </a:br>
            <a:endParaRPr lang="en-US" sz="1400">
              <a:highlight>
                <a:srgbClr val="8E1558"/>
              </a:highlight>
              <a:latin typeface="Effra" panose="020B0603020203020204"/>
              <a:ea typeface="Roboto Light"/>
              <a:cs typeface="Arial"/>
            </a:endParaRPr>
          </a:p>
          <a:p>
            <a:pPr marL="177796" indent="-177796"/>
            <a:r>
              <a:rPr lang="en-US" sz="1400" b="1">
                <a:latin typeface="Effra" panose="020B0603020203020204"/>
              </a:rPr>
              <a:t>378</a:t>
            </a:r>
            <a:r>
              <a:rPr lang="en-US" sz="1400">
                <a:latin typeface="Effra" panose="020B0603020203020204"/>
              </a:rPr>
              <a:t> number of our learners/students responded to the insights survey </a:t>
            </a:r>
            <a:br>
              <a:rPr lang="en-US" sz="1400">
                <a:latin typeface="Effra" panose="020B0603020203020204"/>
              </a:rPr>
            </a:br>
            <a:endParaRPr lang="en-US" sz="1400">
              <a:latin typeface="Effra" panose="020B0603020203020204"/>
            </a:endParaRPr>
          </a:p>
          <a:p>
            <a:pPr marL="177796" indent="-177796"/>
            <a:r>
              <a:rPr lang="en-US" sz="1400">
                <a:latin typeface="Effra" panose="020B0603020203020204"/>
              </a:rPr>
              <a:t>The following slides summarise data from key questions in the four areas of the insights question set</a:t>
            </a:r>
            <a:br>
              <a:rPr lang="en-US" sz="1400">
                <a:latin typeface="Effra" panose="020B0603020203020204"/>
              </a:rPr>
            </a:br>
            <a:endParaRPr lang="en-US" sz="1400">
              <a:latin typeface="Effra" panose="020B0603020203020204"/>
            </a:endParaRPr>
          </a:p>
          <a:p>
            <a:pPr marL="177796" indent="-177796"/>
            <a:r>
              <a:rPr lang="en-US" sz="1400">
                <a:latin typeface="Effra" panose="020B0603020203020204"/>
              </a:rPr>
              <a:t>Whenever learners/students were asked how much they agreed with a statement they could answer either agree, neutral, or disagree</a:t>
            </a:r>
            <a:endParaRPr lang="en-GB" sz="1400">
              <a:latin typeface="Effra" panose="020B0603020203020204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BFB602-8359-42FD-9EC4-86156FEEB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1604" y="1089259"/>
            <a:ext cx="2797032" cy="27970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CD936E-3447-D6BD-5244-82E3B89199FA}"/>
              </a:ext>
            </a:extLst>
          </p:cNvPr>
          <p:cNvSpPr txBox="1">
            <a:spLocks/>
          </p:cNvSpPr>
          <p:nvPr/>
        </p:nvSpPr>
        <p:spPr>
          <a:xfrm>
            <a:off x="1150144" y="272490"/>
            <a:ext cx="6156622" cy="341572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+mn-lt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en-US" sz="2000" b="0">
                <a:solidFill>
                  <a:schemeClr val="tx1"/>
                </a:solidFill>
                <a:latin typeface="Effra" panose="020B0603020203020204"/>
                <a:ea typeface="Roboto Black"/>
              </a:rPr>
              <a:t>Our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 </a:t>
            </a:r>
            <a:r>
              <a:rPr lang="en-US" sz="2000" b="0">
                <a:solidFill>
                  <a:schemeClr val="tx1"/>
                </a:solidFill>
                <a:latin typeface="Effra" panose="020B0603020203020204"/>
                <a:ea typeface="Roboto Black"/>
              </a:rPr>
              <a:t>sample</a:t>
            </a:r>
            <a:endParaRPr lang="en-GB" sz="2000" b="0">
              <a:solidFill>
                <a:schemeClr val="tx1"/>
              </a:solidFill>
              <a:latin typeface="Effra" panose="020B0603020203020204"/>
              <a:ea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34647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D18F3-A914-9EE7-5139-D4D556DB6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259" y="1477960"/>
            <a:ext cx="3891440" cy="100896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3600">
                <a:latin typeface="Effra"/>
              </a:rPr>
              <a:t>Theme one (T1)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8A6CB-B2DD-203F-CCE4-80BC61E09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335" y="2387828"/>
            <a:ext cx="3787289" cy="5715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You and your technology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B3D8E-5866-6FAE-B293-EDE48B8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01" y="3993732"/>
            <a:ext cx="578644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3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Group of people with solid fill">
            <a:extLst>
              <a:ext uri="{FF2B5EF4-FFF2-40B4-BE49-F238E27FC236}">
                <a16:creationId xmlns:a16="http://schemas.microsoft.com/office/drawing/2014/main" id="{F842BF00-05E3-5E20-999C-3875CB53B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8864" y="1575979"/>
            <a:ext cx="1577985" cy="157798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978AC6-BE06-8F5F-1EA2-885132F7E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388" y="272490"/>
            <a:ext cx="504156" cy="49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BA8E824-0FB1-CBF9-F431-0F316882EC4C}"/>
              </a:ext>
            </a:extLst>
          </p:cNvPr>
          <p:cNvSpPr txBox="1">
            <a:spLocks/>
          </p:cNvSpPr>
          <p:nvPr/>
        </p:nvSpPr>
        <p:spPr>
          <a:xfrm>
            <a:off x="1157288" y="272490"/>
            <a:ext cx="3616826" cy="343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Our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" panose="020B0603020203020204"/>
                <a:ea typeface="+mn-ea"/>
                <a:cs typeface="+mn-cs"/>
              </a:rPr>
              <a:t>student</a:t>
            </a:r>
            <a:r>
              <a:rPr lang="en-US" sz="2100"/>
              <a:t> survey sample</a:t>
            </a:r>
            <a:endParaRPr lang="en-GB" sz="21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B37172-2F51-727B-1E08-FFEF6F9DDD4A}"/>
              </a:ext>
            </a:extLst>
          </p:cNvPr>
          <p:cNvSpPr txBox="1"/>
          <p:nvPr/>
        </p:nvSpPr>
        <p:spPr>
          <a:xfrm>
            <a:off x="157406" y="880855"/>
            <a:ext cx="7040165" cy="27699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>
                <a:latin typeface="Effra" panose="020B0603020203020204"/>
                <a:ea typeface="Roboto Light"/>
              </a:rPr>
              <a:t>Percentage breakdown of students that responded to the survey by age and ethnicity.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069E4E4-147B-2206-2F62-115B363AF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64593"/>
              </p:ext>
            </p:extLst>
          </p:nvPr>
        </p:nvGraphicFramePr>
        <p:xfrm>
          <a:off x="210747" y="1667010"/>
          <a:ext cx="3063542" cy="244841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48162">
                  <a:extLst>
                    <a:ext uri="{9D8B030D-6E8A-4147-A177-3AD203B41FA5}">
                      <a16:colId xmlns:a16="http://schemas.microsoft.com/office/drawing/2014/main" val="1019755238"/>
                    </a:ext>
                  </a:extLst>
                </a:gridCol>
                <a:gridCol w="1015380">
                  <a:extLst>
                    <a:ext uri="{9D8B030D-6E8A-4147-A177-3AD203B41FA5}">
                      <a16:colId xmlns:a16="http://schemas.microsoft.com/office/drawing/2014/main" val="3587111748"/>
                    </a:ext>
                  </a:extLst>
                </a:gridCol>
              </a:tblGrid>
              <a:tr h="36798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Age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Breakdown</a:t>
                      </a:r>
                      <a:endParaRPr lang="en-US" sz="1000"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36526"/>
                  </a:ext>
                </a:extLst>
              </a:tr>
              <a:tr h="28533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19 - 21</a:t>
                      </a:r>
                      <a:endParaRPr lang="en-US" sz="12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44%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645565"/>
                  </a:ext>
                </a:extLst>
              </a:tr>
              <a:tr h="287911"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22 - 24</a:t>
                      </a:r>
                      <a:endParaRPr lang="en-GB" sz="12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21%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4136"/>
                  </a:ext>
                </a:extLst>
              </a:tr>
              <a:tr h="285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25 - 29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15%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14340"/>
                  </a:ext>
                </a:extLst>
              </a:tr>
              <a:tr h="285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18 or under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33036"/>
                  </a:ext>
                </a:extLst>
              </a:tr>
              <a:tr h="314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30 - 34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006752"/>
                  </a:ext>
                </a:extLst>
              </a:tr>
              <a:tr h="314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35 -39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98673"/>
                  </a:ext>
                </a:extLst>
              </a:tr>
              <a:tr h="307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50 - 54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1%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01115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B70E147-2C55-86B3-A4F5-C807DE229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85479"/>
              </p:ext>
            </p:extLst>
          </p:nvPr>
        </p:nvGraphicFramePr>
        <p:xfrm>
          <a:off x="3516207" y="1673667"/>
          <a:ext cx="3903705" cy="244175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803427">
                  <a:extLst>
                    <a:ext uri="{9D8B030D-6E8A-4147-A177-3AD203B41FA5}">
                      <a16:colId xmlns:a16="http://schemas.microsoft.com/office/drawing/2014/main" val="1019755238"/>
                    </a:ext>
                  </a:extLst>
                </a:gridCol>
                <a:gridCol w="1100278">
                  <a:extLst>
                    <a:ext uri="{9D8B030D-6E8A-4147-A177-3AD203B41FA5}">
                      <a16:colId xmlns:a16="http://schemas.microsoft.com/office/drawing/2014/main" val="3587111748"/>
                    </a:ext>
                  </a:extLst>
                </a:gridCol>
              </a:tblGrid>
              <a:tr h="39337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Ethnicity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DEI survey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36526"/>
                  </a:ext>
                </a:extLst>
              </a:tr>
              <a:tr h="306500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Asian or Asian British </a:t>
                      </a:r>
                      <a:endParaRPr lang="en-US" sz="1200" b="1">
                        <a:solidFill>
                          <a:schemeClr val="tx1"/>
                        </a:solidFill>
                        <a:latin typeface="Effra" panose="020B0603020203020204"/>
                      </a:endParaRP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52%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645565"/>
                  </a:ext>
                </a:extLst>
              </a:tr>
              <a:tr h="329871"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White (English, Welsh, Scottish)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31%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34136"/>
                  </a:ext>
                </a:extLst>
              </a:tr>
              <a:tr h="316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Black (Black British, Caribbean, African)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7%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14340"/>
                  </a:ext>
                </a:extLst>
              </a:tr>
              <a:tr h="3115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Mixed or Multiple Ethnicities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33036"/>
                  </a:ext>
                </a:extLst>
              </a:tr>
              <a:tr h="423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Other Ethnic Group (Arab, other ethnic group)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4%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006752"/>
                  </a:ext>
                </a:extLst>
              </a:tr>
              <a:tr h="360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Prefer not to say 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Effra" panose="020B0603020203020204"/>
                        </a:rPr>
                        <a:t>2%</a:t>
                      </a:r>
                    </a:p>
                  </a:txBody>
                  <a:tcPr marL="57854" marR="57854" marT="28927" marB="28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9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31500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544DADBA-7B20-43B9-A7D2-09D0D3D8810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VY">
  <a:themeElements>
    <a:clrScheme name="Custom 6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FFFFFF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D24B467F-D050-40E6-8AC2-C443AF5EFC78}"/>
    </a:ext>
  </a:extLst>
</a:theme>
</file>

<file path=ppt/theme/theme3.xml><?xml version="1.0" encoding="utf-8"?>
<a:theme xmlns:a="http://schemas.openxmlformats.org/drawingml/2006/main" name="JADE">
  <a:themeElements>
    <a:clrScheme name="Custom 7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FFFFFF"/>
      </a:hlink>
      <a:folHlink>
        <a:srgbClr val="F8A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7275DFE6-ABC0-411C-9AAA-B2285766D0CC}"/>
    </a:ext>
  </a:extLst>
</a:theme>
</file>

<file path=ppt/theme/theme4.xml><?xml version="1.0" encoding="utf-8"?>
<a:theme xmlns:a="http://schemas.openxmlformats.org/drawingml/2006/main" name="PURPL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63C908BA-6967-4CAA-A75F-B097D56CBD19}"/>
    </a:ext>
  </a:extLst>
</a:theme>
</file>

<file path=ppt/theme/theme5.xml><?xml version="1.0" encoding="utf-8"?>
<a:theme xmlns:a="http://schemas.openxmlformats.org/drawingml/2006/main" name="GRAP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8F0077AF-7F64-4295-9038-109644601E95}"/>
    </a:ext>
  </a:extLst>
</a:theme>
</file>

<file path=ppt/theme/theme6.xml><?xml version="1.0" encoding="utf-8"?>
<a:theme xmlns:a="http://schemas.openxmlformats.org/drawingml/2006/main" name="PALE YELLOW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79AB5F12-86A4-47DC-8041-5999D996B1A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1_JADE">
  <a:themeElements>
    <a:clrScheme name="Custom 7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FFFFFF"/>
      </a:hlink>
      <a:folHlink>
        <a:srgbClr val="F8A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7275DFE6-ABC0-411C-9AAA-B2285766D0C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6">
    <a:dk1>
      <a:srgbClr val="000000"/>
    </a:dk1>
    <a:lt1>
      <a:sysClr val="window" lastClr="FFFFFF"/>
    </a:lt1>
    <a:dk2>
      <a:srgbClr val="CE0F69"/>
    </a:dk2>
    <a:lt2>
      <a:srgbClr val="E62645"/>
    </a:lt2>
    <a:accent1>
      <a:srgbClr val="0D224C"/>
    </a:accent1>
    <a:accent2>
      <a:srgbClr val="00857D"/>
    </a:accent2>
    <a:accent3>
      <a:srgbClr val="6D2077"/>
    </a:accent3>
    <a:accent4>
      <a:srgbClr val="8E1558"/>
    </a:accent4>
    <a:accent5>
      <a:srgbClr val="007DBA"/>
    </a:accent5>
    <a:accent6>
      <a:srgbClr val="F8A800"/>
    </a:accent6>
    <a:hlink>
      <a:srgbClr val="FFFFFF"/>
    </a:hlink>
    <a:folHlink>
      <a:srgbClr val="51258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A188A4708BB49ABDEFF1051A93522" ma:contentTypeVersion="22" ma:contentTypeDescription="Create a new document." ma:contentTypeScope="" ma:versionID="dbec30a8d39390c0987302128dacbbf4">
  <xsd:schema xmlns:xsd="http://www.w3.org/2001/XMLSchema" xmlns:xs="http://www.w3.org/2001/XMLSchema" xmlns:p="http://schemas.microsoft.com/office/2006/metadata/properties" xmlns:ns2="3158dbb3-d5a9-45e7-bda2-42091a488f34" xmlns:ns3="9ebebe24-6cbf-4fd5-b358-1892a13758fa" targetNamespace="http://schemas.microsoft.com/office/2006/metadata/properties" ma:root="true" ma:fieldsID="6095b88d4450f1320bc0d7a9dbbf201b" ns2:_="" ns3:_="">
    <xsd:import namespace="3158dbb3-d5a9-45e7-bda2-42091a488f34"/>
    <xsd:import namespace="9ebebe24-6cbf-4fd5-b358-1892a1375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Documenttype" minOccurs="0"/>
                <xsd:element ref="ns2:MediaServiceObjectDetectorVersions" minOccurs="0"/>
                <xsd:element ref="ns2:Comment" minOccurs="0"/>
                <xsd:element ref="ns2:Project" minOccurs="0"/>
                <xsd:element ref="ns2:MediaServiceSearchProperties" minOccurs="0"/>
                <xsd:element ref="ns2:Workstream_x002f_Program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8dbb3-d5a9-45e7-bda2-42091a488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Documenttype" ma:index="23" nillable="true" ma:displayName="Document type" ma:format="Dropdown" ma:internalName="Document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ew Starters"/>
                        <xsd:enumeration value="For information"/>
                        <xsd:enumeration value="Recruitment/Leavers"/>
                        <xsd:enumeration value="Guidance"/>
                        <xsd:enumeration value="Forms/templat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" ma:index="25" nillable="true" ma:displayName="Comment" ma:format="Dropdown" ma:internalName="Comment">
      <xsd:simpleType>
        <xsd:restriction base="dms:Text">
          <xsd:maxLength value="255"/>
        </xsd:restriction>
      </xsd:simpleType>
    </xsd:element>
    <xsd:element name="Project" ma:index="26" nillable="true" ma:displayName="Project" ma:format="Dropdown" ma:internalName="Project">
      <xsd:simpleType>
        <xsd:restriction base="dms:Choice">
          <xsd:enumeration value="CCM"/>
          <xsd:enumeration value="Flex-Career"/>
          <xsd:enumeration value="Both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Workstream_x002f_Programme" ma:index="28" nillable="true" ma:displayName="Workstream/Programme" ma:format="Dropdown" ma:internalName="Workstream_x002f_Programme">
      <xsd:simpleType>
        <xsd:restriction base="dms:Choice">
          <xsd:enumeration value="Technology"/>
          <xsd:enumeration value="Digital Skills"/>
          <xsd:enumeration value="People and Policy"/>
          <xsd:enumeration value="CCM"/>
          <xsd:enumeration value="LLL"/>
          <xsd:enumeration value="EFL"/>
          <xsd:enumeration value="Programm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ebe24-6cbf-4fd5-b358-1892a13758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b77ce24-657b-44c9-97a2-9fd4e5f9a961}" ma:internalName="TaxCatchAll" ma:showField="CatchAllData" ma:web="9ebebe24-6cbf-4fd5-b358-1892a13758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bebe24-6cbf-4fd5-b358-1892a13758fa" xsi:nil="true"/>
    <lcf76f155ced4ddcb4097134ff3c332f xmlns="3158dbb3-d5a9-45e7-bda2-42091a488f34">
      <Terms xmlns="http://schemas.microsoft.com/office/infopath/2007/PartnerControls"/>
    </lcf76f155ced4ddcb4097134ff3c332f>
    <SharedWithUsers xmlns="9ebebe24-6cbf-4fd5-b358-1892a13758fa">
      <UserInfo>
        <DisplayName>Clare Killen</DisplayName>
        <AccountId>23</AccountId>
        <AccountType/>
      </UserInfo>
      <UserInfo>
        <DisplayName>Dominic Walker</DisplayName>
        <AccountId>384</AccountId>
        <AccountType/>
      </UserInfo>
    </SharedWithUsers>
    <Documenttype xmlns="3158dbb3-d5a9-45e7-bda2-42091a488f34" xsi:nil="true"/>
    <Comment xmlns="3158dbb3-d5a9-45e7-bda2-42091a488f34" xsi:nil="true"/>
    <Project xmlns="3158dbb3-d5a9-45e7-bda2-42091a488f34" xsi:nil="true"/>
    <Workstream_x002f_Programme xmlns="3158dbb3-d5a9-45e7-bda2-42091a488f34" xsi:nil="true"/>
  </documentManagement>
</p:properties>
</file>

<file path=customXml/itemProps1.xml><?xml version="1.0" encoding="utf-8"?>
<ds:datastoreItem xmlns:ds="http://schemas.openxmlformats.org/officeDocument/2006/customXml" ds:itemID="{0093AEE6-8894-4729-B320-400AF9839A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4B89E8-48D6-4ACA-8B32-A33F170BF51F}">
  <ds:schemaRefs>
    <ds:schemaRef ds:uri="3158dbb3-d5a9-45e7-bda2-42091a488f34"/>
    <ds:schemaRef ds:uri="9ebebe24-6cbf-4fd5-b358-1892a13758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8637127-AF7A-4F16-8DF8-B3422FC946F0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3158dbb3-d5a9-45e7-bda2-42091a488f3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ebebe24-6cbf-4fd5-b358-1892a13758fa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48f9394d-8a14-4d27-82a6-f35f12361205}" enabled="0" method="" siteId="{48f9394d-8a14-4d27-82a6-f35f1236120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JISC_PRESENTATION_TEMPLATE_FEB19_16x9</Template>
  <TotalTime>7</TotalTime>
  <Words>1924</Words>
  <Application>Microsoft Office PowerPoint</Application>
  <PresentationFormat>On-screen Show (16:9)</PresentationFormat>
  <Paragraphs>215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Aptos</vt:lpstr>
      <vt:lpstr>Aptos Display</vt:lpstr>
      <vt:lpstr>Arial</vt:lpstr>
      <vt:lpstr>Calibri</vt:lpstr>
      <vt:lpstr>Effra</vt:lpstr>
      <vt:lpstr>Roboto Medium</vt:lpstr>
      <vt:lpstr>COVERS</vt:lpstr>
      <vt:lpstr>NAVY</vt:lpstr>
      <vt:lpstr>JADE</vt:lpstr>
      <vt:lpstr>PURPLE</vt:lpstr>
      <vt:lpstr>GRAPE</vt:lpstr>
      <vt:lpstr>PALE YELLOW</vt:lpstr>
      <vt:lpstr>Office Theme</vt:lpstr>
      <vt:lpstr>1_JADE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elit.</dc:title>
  <dc:creator>Rachel.Horsfall@jisc.ac.uk</dc:creator>
  <cp:lastModifiedBy>Robert Webb</cp:lastModifiedBy>
  <cp:revision>1</cp:revision>
  <cp:lastPrinted>2018-08-23T11:32:46Z</cp:lastPrinted>
  <dcterms:created xsi:type="dcterms:W3CDTF">2020-01-20T13:50:08Z</dcterms:created>
  <dcterms:modified xsi:type="dcterms:W3CDTF">2024-12-11T16:13:36Z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0x010100660A188A4708BB49ABDEFF1051A93522</vt:lpwstr>
  </property>
  <property fmtid="{D5CDD505-2E9C-101B-9397-08002B2CF9AE}" pid="3" name="Topics">
    <vt:lpwstr/>
  </property>
  <property fmtid="{D5CDD505-2E9C-101B-9397-08002B2CF9AE}" pid="4" name="MediaServiceImageTags">
    <vt:lpwstr/>
  </property>
</Properties>
</file>