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1" r:id="rId7"/>
    <p:sldId id="274" r:id="rId8"/>
    <p:sldId id="262" r:id="rId9"/>
    <p:sldId id="269" r:id="rId10"/>
    <p:sldId id="270" r:id="rId11"/>
    <p:sldId id="266" r:id="rId12"/>
    <p:sldId id="271" r:id="rId13"/>
    <p:sldId id="267"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Pert" initials="KP" lastIdx="4" clrIdx="0">
    <p:extLst>
      <p:ext uri="{19B8F6BF-5375-455C-9EA6-DF929625EA0E}">
        <p15:presenceInfo xmlns:p15="http://schemas.microsoft.com/office/powerpoint/2012/main" userId="S-1-5-21-1715567821-1957994488-725345543-312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37D"/>
    <a:srgbClr val="FFCC33"/>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9C669B-1EBB-487A-998D-4267EF4FFC84}"/>
              </a:ext>
            </a:extLst>
          </p:cNvPr>
          <p:cNvSpPr/>
          <p:nvPr userDrawn="1"/>
        </p:nvSpPr>
        <p:spPr>
          <a:xfrm>
            <a:off x="838197" y="365130"/>
            <a:ext cx="10515600" cy="5811834"/>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25F3B4-0D00-45D7-9106-C4283FA95BC8}"/>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D6B66495-AC02-4CD7-9146-F668529320A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BF8053E7-D0A3-4B20-88B9-00632924678F}"/>
              </a:ext>
            </a:extLst>
          </p:cNvPr>
          <p:cNvSpPr txBox="1">
            <a:spLocks noGrp="1"/>
          </p:cNvSpPr>
          <p:nvPr>
            <p:ph type="dt" sz="half" idx="7"/>
          </p:nvPr>
        </p:nvSpPr>
        <p:spPr/>
        <p:txBody>
          <a:bodyPr/>
          <a:lstStyle>
            <a:lvl1pPr>
              <a:defRPr/>
            </a:lvl1pPr>
          </a:lstStyle>
          <a:p>
            <a:pPr lvl="0"/>
            <a:fld id="{9486300E-9DB0-42C0-AC23-1BB400D42C0A}" type="datetime1">
              <a:rPr lang="en-GB"/>
              <a:pPr lvl="0"/>
              <a:t>07/01/2021</a:t>
            </a:fld>
            <a:endParaRPr lang="en-GB"/>
          </a:p>
        </p:txBody>
      </p:sp>
      <p:sp>
        <p:nvSpPr>
          <p:cNvPr id="5" name="Footer Placeholder 4">
            <a:extLst>
              <a:ext uri="{FF2B5EF4-FFF2-40B4-BE49-F238E27FC236}">
                <a16:creationId xmlns:a16="http://schemas.microsoft.com/office/drawing/2014/main" id="{E2A6FEA1-A4B6-4FA1-8D1A-50C005DF29D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9608F35-8A23-4A95-8368-F1D2C59D5523}"/>
              </a:ext>
            </a:extLst>
          </p:cNvPr>
          <p:cNvSpPr txBox="1">
            <a:spLocks noGrp="1"/>
          </p:cNvSpPr>
          <p:nvPr>
            <p:ph type="sldNum" sz="quarter" idx="8"/>
          </p:nvPr>
        </p:nvSpPr>
        <p:spPr/>
        <p:txBody>
          <a:bodyPr/>
          <a:lstStyle>
            <a:lvl1pPr>
              <a:defRPr/>
            </a:lvl1pPr>
          </a:lstStyle>
          <a:p>
            <a:pPr lvl="0"/>
            <a:fld id="{1B0679C0-E172-4D1D-961A-1D206A9B0735}" type="slidenum">
              <a:t>‹#›</a:t>
            </a:fld>
            <a:endParaRPr lang="en-GB"/>
          </a:p>
        </p:txBody>
      </p:sp>
    </p:spTree>
    <p:extLst>
      <p:ext uri="{BB962C8B-B14F-4D97-AF65-F5344CB8AC3E}">
        <p14:creationId xmlns:p14="http://schemas.microsoft.com/office/powerpoint/2010/main" val="2597205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AC87-FEFF-4F2E-8554-738DCB9E958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0773C27-9349-4932-962F-741555D09C1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9CD2172-414C-4FA2-8296-5585ED43DB8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EBCB97-BA01-49D8-87C7-8F762214710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B679607-8E95-4AB3-9E1F-6A12771D02B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94BC61-413E-4CB4-AA3D-4B9B198A2D43}"/>
              </a:ext>
            </a:extLst>
          </p:cNvPr>
          <p:cNvSpPr txBox="1">
            <a:spLocks noGrp="1"/>
          </p:cNvSpPr>
          <p:nvPr>
            <p:ph type="dt" sz="half" idx="7"/>
          </p:nvPr>
        </p:nvSpPr>
        <p:spPr/>
        <p:txBody>
          <a:bodyPr/>
          <a:lstStyle>
            <a:lvl1pPr>
              <a:defRPr/>
            </a:lvl1pPr>
          </a:lstStyle>
          <a:p>
            <a:pPr lvl="0"/>
            <a:fld id="{C09565A2-8E58-4DAE-860D-CD19FBE1E59B}" type="datetime1">
              <a:rPr lang="en-GB"/>
              <a:pPr lvl="0"/>
              <a:t>07/01/2021</a:t>
            </a:fld>
            <a:endParaRPr lang="en-GB"/>
          </a:p>
        </p:txBody>
      </p:sp>
      <p:sp>
        <p:nvSpPr>
          <p:cNvPr id="8" name="Footer Placeholder 7">
            <a:extLst>
              <a:ext uri="{FF2B5EF4-FFF2-40B4-BE49-F238E27FC236}">
                <a16:creationId xmlns:a16="http://schemas.microsoft.com/office/drawing/2014/main" id="{0C573E1F-47E2-4030-97AC-65EB0E17B3F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E7E55E9-AF4E-4647-9E3D-51841CD692D6}"/>
              </a:ext>
            </a:extLst>
          </p:cNvPr>
          <p:cNvSpPr txBox="1">
            <a:spLocks noGrp="1"/>
          </p:cNvSpPr>
          <p:nvPr>
            <p:ph type="sldNum" sz="quarter" idx="8"/>
          </p:nvPr>
        </p:nvSpPr>
        <p:spPr/>
        <p:txBody>
          <a:bodyPr/>
          <a:lstStyle>
            <a:lvl1pPr>
              <a:defRPr/>
            </a:lvl1pPr>
          </a:lstStyle>
          <a:p>
            <a:pPr lvl="0"/>
            <a:fld id="{F6C6C8D9-A710-4505-984E-FA6B8989C4BF}" type="slidenum">
              <a:t>‹#›</a:t>
            </a:fld>
            <a:endParaRPr lang="en-GB"/>
          </a:p>
        </p:txBody>
      </p:sp>
    </p:spTree>
    <p:extLst>
      <p:ext uri="{BB962C8B-B14F-4D97-AF65-F5344CB8AC3E}">
        <p14:creationId xmlns:p14="http://schemas.microsoft.com/office/powerpoint/2010/main" val="363207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D1B8-252A-4690-BA0E-8D7CF440D76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3B6DBA98-E989-4AA4-BC22-BB3216B67F9D}"/>
              </a:ext>
            </a:extLst>
          </p:cNvPr>
          <p:cNvSpPr txBox="1">
            <a:spLocks noGrp="1"/>
          </p:cNvSpPr>
          <p:nvPr>
            <p:ph type="dt" sz="half" idx="7"/>
          </p:nvPr>
        </p:nvSpPr>
        <p:spPr/>
        <p:txBody>
          <a:bodyPr/>
          <a:lstStyle>
            <a:lvl1pPr>
              <a:defRPr/>
            </a:lvl1pPr>
          </a:lstStyle>
          <a:p>
            <a:pPr lvl="0"/>
            <a:fld id="{C07CBE67-69CB-4482-B730-4BB75EE01761}" type="datetime1">
              <a:rPr lang="en-GB"/>
              <a:pPr lvl="0"/>
              <a:t>07/01/2021</a:t>
            </a:fld>
            <a:endParaRPr lang="en-GB"/>
          </a:p>
        </p:txBody>
      </p:sp>
      <p:sp>
        <p:nvSpPr>
          <p:cNvPr id="4" name="Footer Placeholder 3">
            <a:extLst>
              <a:ext uri="{FF2B5EF4-FFF2-40B4-BE49-F238E27FC236}">
                <a16:creationId xmlns:a16="http://schemas.microsoft.com/office/drawing/2014/main" id="{E04B5B8B-4590-4EA9-A12C-C367AB7FF466}"/>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54E553C4-0E65-41CF-8FE1-B704E0D1A996}"/>
              </a:ext>
            </a:extLst>
          </p:cNvPr>
          <p:cNvSpPr txBox="1">
            <a:spLocks noGrp="1"/>
          </p:cNvSpPr>
          <p:nvPr>
            <p:ph type="sldNum" sz="quarter" idx="8"/>
          </p:nvPr>
        </p:nvSpPr>
        <p:spPr/>
        <p:txBody>
          <a:bodyPr/>
          <a:lstStyle>
            <a:lvl1pPr>
              <a:defRPr/>
            </a:lvl1pPr>
          </a:lstStyle>
          <a:p>
            <a:pPr lvl="0"/>
            <a:fld id="{F9ECC434-60CB-4C24-AAF8-EA838E8EF359}" type="slidenum">
              <a:t>‹#›</a:t>
            </a:fld>
            <a:endParaRPr lang="en-GB"/>
          </a:p>
        </p:txBody>
      </p:sp>
    </p:spTree>
    <p:extLst>
      <p:ext uri="{BB962C8B-B14F-4D97-AF65-F5344CB8AC3E}">
        <p14:creationId xmlns:p14="http://schemas.microsoft.com/office/powerpoint/2010/main" val="93527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71017-1873-4A86-9E97-4B76FF5C6ECB}"/>
              </a:ext>
            </a:extLst>
          </p:cNvPr>
          <p:cNvSpPr txBox="1">
            <a:spLocks noGrp="1"/>
          </p:cNvSpPr>
          <p:nvPr>
            <p:ph type="dt" sz="half" idx="7"/>
          </p:nvPr>
        </p:nvSpPr>
        <p:spPr/>
        <p:txBody>
          <a:bodyPr/>
          <a:lstStyle>
            <a:lvl1pPr>
              <a:defRPr/>
            </a:lvl1pPr>
          </a:lstStyle>
          <a:p>
            <a:pPr lvl="0"/>
            <a:fld id="{0ED44C90-F992-47DE-BC3B-45BE4AA1FADF}" type="datetime1">
              <a:rPr lang="en-GB"/>
              <a:pPr lvl="0"/>
              <a:t>07/01/2021</a:t>
            </a:fld>
            <a:endParaRPr lang="en-GB"/>
          </a:p>
        </p:txBody>
      </p:sp>
      <p:sp>
        <p:nvSpPr>
          <p:cNvPr id="3" name="Footer Placeholder 2">
            <a:extLst>
              <a:ext uri="{FF2B5EF4-FFF2-40B4-BE49-F238E27FC236}">
                <a16:creationId xmlns:a16="http://schemas.microsoft.com/office/drawing/2014/main" id="{7825A15C-C65F-4EFA-B17B-48EB48C14E1C}"/>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3375CD4F-272F-47EB-85D7-D54E0C69CCFE}"/>
              </a:ext>
            </a:extLst>
          </p:cNvPr>
          <p:cNvSpPr txBox="1">
            <a:spLocks noGrp="1"/>
          </p:cNvSpPr>
          <p:nvPr>
            <p:ph type="sldNum" sz="quarter" idx="8"/>
          </p:nvPr>
        </p:nvSpPr>
        <p:spPr/>
        <p:txBody>
          <a:bodyPr/>
          <a:lstStyle>
            <a:lvl1pPr>
              <a:defRPr/>
            </a:lvl1pPr>
          </a:lstStyle>
          <a:p>
            <a:pPr lvl="0"/>
            <a:fld id="{BD6D31F4-2291-4E35-A297-1E62700CCAAD}" type="slidenum">
              <a:t>‹#›</a:t>
            </a:fld>
            <a:endParaRPr lang="en-GB"/>
          </a:p>
        </p:txBody>
      </p:sp>
    </p:spTree>
    <p:extLst>
      <p:ext uri="{BB962C8B-B14F-4D97-AF65-F5344CB8AC3E}">
        <p14:creationId xmlns:p14="http://schemas.microsoft.com/office/powerpoint/2010/main" val="171859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BAAD-49B0-421C-A1EE-7821A76DA24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9D50392-4ABB-4DA5-B410-A6D64DB0F88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3FDF2D-DE93-4CF4-B38C-77F4523BDDF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E66D941-FA93-4430-A8D7-DB6787838502}"/>
              </a:ext>
            </a:extLst>
          </p:cNvPr>
          <p:cNvSpPr txBox="1">
            <a:spLocks noGrp="1"/>
          </p:cNvSpPr>
          <p:nvPr>
            <p:ph type="dt" sz="half" idx="7"/>
          </p:nvPr>
        </p:nvSpPr>
        <p:spPr/>
        <p:txBody>
          <a:bodyPr/>
          <a:lstStyle>
            <a:lvl1pPr>
              <a:defRPr/>
            </a:lvl1pPr>
          </a:lstStyle>
          <a:p>
            <a:pPr lvl="0"/>
            <a:fld id="{6827F6A5-386E-4CC8-9BC5-1FDEC2D17529}" type="datetime1">
              <a:rPr lang="en-GB"/>
              <a:pPr lvl="0"/>
              <a:t>07/01/2021</a:t>
            </a:fld>
            <a:endParaRPr lang="en-GB"/>
          </a:p>
        </p:txBody>
      </p:sp>
      <p:sp>
        <p:nvSpPr>
          <p:cNvPr id="6" name="Footer Placeholder 5">
            <a:extLst>
              <a:ext uri="{FF2B5EF4-FFF2-40B4-BE49-F238E27FC236}">
                <a16:creationId xmlns:a16="http://schemas.microsoft.com/office/drawing/2014/main" id="{F6BB4FE1-DC3A-4FFA-8432-431EDAE73FE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84C5D73-6CE8-4F98-9E97-E3C78F37A7D8}"/>
              </a:ext>
            </a:extLst>
          </p:cNvPr>
          <p:cNvSpPr txBox="1">
            <a:spLocks noGrp="1"/>
          </p:cNvSpPr>
          <p:nvPr>
            <p:ph type="sldNum" sz="quarter" idx="8"/>
          </p:nvPr>
        </p:nvSpPr>
        <p:spPr/>
        <p:txBody>
          <a:bodyPr/>
          <a:lstStyle>
            <a:lvl1pPr>
              <a:defRPr/>
            </a:lvl1pPr>
          </a:lstStyle>
          <a:p>
            <a:pPr lvl="0"/>
            <a:fld id="{BDA34D65-71BA-4936-8F39-881E7ECD16CF}" type="slidenum">
              <a:t>‹#›</a:t>
            </a:fld>
            <a:endParaRPr lang="en-GB"/>
          </a:p>
        </p:txBody>
      </p:sp>
    </p:spTree>
    <p:extLst>
      <p:ext uri="{BB962C8B-B14F-4D97-AF65-F5344CB8AC3E}">
        <p14:creationId xmlns:p14="http://schemas.microsoft.com/office/powerpoint/2010/main" val="103081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D539-43E0-422E-A00E-D3EC5D943FE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FEBFBC3F-B4F5-49C4-9773-854693894A8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71450E8A-C26E-4141-9814-C60A3A0273B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F59BDF3-885A-43FB-A80A-B43B40D1C168}"/>
              </a:ext>
            </a:extLst>
          </p:cNvPr>
          <p:cNvSpPr txBox="1">
            <a:spLocks noGrp="1"/>
          </p:cNvSpPr>
          <p:nvPr>
            <p:ph type="dt" sz="half" idx="7"/>
          </p:nvPr>
        </p:nvSpPr>
        <p:spPr/>
        <p:txBody>
          <a:bodyPr/>
          <a:lstStyle>
            <a:lvl1pPr>
              <a:defRPr/>
            </a:lvl1pPr>
          </a:lstStyle>
          <a:p>
            <a:pPr lvl="0"/>
            <a:fld id="{0E037104-C7E7-4049-9EFD-3DBC7A5C5CB4}" type="datetime1">
              <a:rPr lang="en-GB"/>
              <a:pPr lvl="0"/>
              <a:t>07/01/2021</a:t>
            </a:fld>
            <a:endParaRPr lang="en-GB"/>
          </a:p>
        </p:txBody>
      </p:sp>
      <p:sp>
        <p:nvSpPr>
          <p:cNvPr id="6" name="Footer Placeholder 5">
            <a:extLst>
              <a:ext uri="{FF2B5EF4-FFF2-40B4-BE49-F238E27FC236}">
                <a16:creationId xmlns:a16="http://schemas.microsoft.com/office/drawing/2014/main" id="{933C7B33-60FF-48A8-B5DE-759C585ABBE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2687115-4EB9-4008-A885-B80CA533FF77}"/>
              </a:ext>
            </a:extLst>
          </p:cNvPr>
          <p:cNvSpPr txBox="1">
            <a:spLocks noGrp="1"/>
          </p:cNvSpPr>
          <p:nvPr>
            <p:ph type="sldNum" sz="quarter" idx="8"/>
          </p:nvPr>
        </p:nvSpPr>
        <p:spPr/>
        <p:txBody>
          <a:bodyPr/>
          <a:lstStyle>
            <a:lvl1pPr>
              <a:defRPr/>
            </a:lvl1pPr>
          </a:lstStyle>
          <a:p>
            <a:pPr lvl="0"/>
            <a:fld id="{D7593704-0CB8-4FA4-B8E3-20B0C97843CE}" type="slidenum">
              <a:t>‹#›</a:t>
            </a:fld>
            <a:endParaRPr lang="en-GB"/>
          </a:p>
        </p:txBody>
      </p:sp>
    </p:spTree>
    <p:extLst>
      <p:ext uri="{BB962C8B-B14F-4D97-AF65-F5344CB8AC3E}">
        <p14:creationId xmlns:p14="http://schemas.microsoft.com/office/powerpoint/2010/main" val="160035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A078-3AC9-4F04-9C97-CB401C1573F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7756B47D-8281-4AAE-8B58-30180DA69CA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50787-42D2-4465-A64C-EAC24D69F342}"/>
              </a:ext>
            </a:extLst>
          </p:cNvPr>
          <p:cNvSpPr txBox="1">
            <a:spLocks noGrp="1"/>
          </p:cNvSpPr>
          <p:nvPr>
            <p:ph type="dt" sz="half" idx="7"/>
          </p:nvPr>
        </p:nvSpPr>
        <p:spPr/>
        <p:txBody>
          <a:bodyPr/>
          <a:lstStyle>
            <a:lvl1pPr>
              <a:defRPr/>
            </a:lvl1pPr>
          </a:lstStyle>
          <a:p>
            <a:pPr lvl="0"/>
            <a:fld id="{2F52A819-8294-46A7-B918-E2D622F9346D}" type="datetime1">
              <a:rPr lang="en-GB"/>
              <a:pPr lvl="0"/>
              <a:t>07/01/2021</a:t>
            </a:fld>
            <a:endParaRPr lang="en-GB"/>
          </a:p>
        </p:txBody>
      </p:sp>
      <p:sp>
        <p:nvSpPr>
          <p:cNvPr id="5" name="Footer Placeholder 4">
            <a:extLst>
              <a:ext uri="{FF2B5EF4-FFF2-40B4-BE49-F238E27FC236}">
                <a16:creationId xmlns:a16="http://schemas.microsoft.com/office/drawing/2014/main" id="{74185123-0D0B-427C-86E5-DB7421661AD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8BDCA34-0B9A-44FB-9D3E-A9FAE4DDE62D}"/>
              </a:ext>
            </a:extLst>
          </p:cNvPr>
          <p:cNvSpPr txBox="1">
            <a:spLocks noGrp="1"/>
          </p:cNvSpPr>
          <p:nvPr>
            <p:ph type="sldNum" sz="quarter" idx="8"/>
          </p:nvPr>
        </p:nvSpPr>
        <p:spPr/>
        <p:txBody>
          <a:bodyPr/>
          <a:lstStyle>
            <a:lvl1pPr>
              <a:defRPr/>
            </a:lvl1pPr>
          </a:lstStyle>
          <a:p>
            <a:pPr lvl="0"/>
            <a:fld id="{F9924B64-6F8A-476A-8133-98CA066AA94D}" type="slidenum">
              <a:t>‹#›</a:t>
            </a:fld>
            <a:endParaRPr lang="en-GB"/>
          </a:p>
        </p:txBody>
      </p:sp>
    </p:spTree>
    <p:extLst>
      <p:ext uri="{BB962C8B-B14F-4D97-AF65-F5344CB8AC3E}">
        <p14:creationId xmlns:p14="http://schemas.microsoft.com/office/powerpoint/2010/main" val="302824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F2CB9-17CF-4665-9082-9E81BCCAF769}"/>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9DED447-DD8B-438F-BB08-1AD2C5E33A5E}"/>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7B0B4-905F-4222-8E8B-ACEAB5CB4EAF}"/>
              </a:ext>
            </a:extLst>
          </p:cNvPr>
          <p:cNvSpPr txBox="1">
            <a:spLocks noGrp="1"/>
          </p:cNvSpPr>
          <p:nvPr>
            <p:ph type="dt" sz="half" idx="7"/>
          </p:nvPr>
        </p:nvSpPr>
        <p:spPr/>
        <p:txBody>
          <a:bodyPr/>
          <a:lstStyle>
            <a:lvl1pPr>
              <a:defRPr/>
            </a:lvl1pPr>
          </a:lstStyle>
          <a:p>
            <a:pPr lvl="0"/>
            <a:fld id="{01AE1E5F-7047-4232-9CE3-32DCA90C14A7}" type="datetime1">
              <a:rPr lang="en-GB"/>
              <a:pPr lvl="0"/>
              <a:t>07/01/2021</a:t>
            </a:fld>
            <a:endParaRPr lang="en-GB"/>
          </a:p>
        </p:txBody>
      </p:sp>
      <p:sp>
        <p:nvSpPr>
          <p:cNvPr id="5" name="Footer Placeholder 4">
            <a:extLst>
              <a:ext uri="{FF2B5EF4-FFF2-40B4-BE49-F238E27FC236}">
                <a16:creationId xmlns:a16="http://schemas.microsoft.com/office/drawing/2014/main" id="{CDFC41B3-B993-4AD4-A962-604413E7931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997AD52-735E-4F30-AA2A-94123BEC2998}"/>
              </a:ext>
            </a:extLst>
          </p:cNvPr>
          <p:cNvSpPr txBox="1">
            <a:spLocks noGrp="1"/>
          </p:cNvSpPr>
          <p:nvPr>
            <p:ph type="sldNum" sz="quarter" idx="8"/>
          </p:nvPr>
        </p:nvSpPr>
        <p:spPr/>
        <p:txBody>
          <a:bodyPr/>
          <a:lstStyle>
            <a:lvl1pPr>
              <a:defRPr/>
            </a:lvl1pPr>
          </a:lstStyle>
          <a:p>
            <a:pPr lvl="0"/>
            <a:fld id="{CD5ABD26-4EE6-4A59-8C99-16B44963B697}" type="slidenum">
              <a:t>‹#›</a:t>
            </a:fld>
            <a:endParaRPr lang="en-GB"/>
          </a:p>
        </p:txBody>
      </p:sp>
    </p:spTree>
    <p:extLst>
      <p:ext uri="{BB962C8B-B14F-4D97-AF65-F5344CB8AC3E}">
        <p14:creationId xmlns:p14="http://schemas.microsoft.com/office/powerpoint/2010/main" val="162703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p:txBody>
          <a:bodyPr/>
          <a:lstStyle>
            <a:lvl1pPr>
              <a:defRPr sz="3600">
                <a:latin typeface="Oswald Medium" pitchFamily="2" charset="0"/>
              </a:defRPr>
            </a:lvl1pPr>
          </a:lstStyle>
          <a:p>
            <a:pPr lvl="0"/>
            <a:r>
              <a:rPr lang="en-US" dirty="0"/>
              <a:t>Click to edit Master title style</a:t>
            </a:r>
            <a:endParaRPr lang="en-GB" dirty="0"/>
          </a:p>
        </p:txBody>
      </p:sp>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p:txBody>
          <a:bodyPr/>
          <a:lstStyle>
            <a:lvl1pPr>
              <a:defRPr>
                <a:latin typeface="Arial Nova" panose="020B0604020202020204" pitchFamily="34" charset="0"/>
              </a:defRPr>
            </a:lvl1pPr>
            <a:lvl2pPr>
              <a:defRPr>
                <a:latin typeface="Arial Nova" panose="020B0604020202020204" pitchFamily="34" charset="0"/>
              </a:defRPr>
            </a:lvl2pPr>
            <a:lvl3pPr>
              <a:defRPr>
                <a:latin typeface="Arial Nova" panose="020B0604020202020204" pitchFamily="34" charset="0"/>
              </a:defRPr>
            </a:lvl3pPr>
            <a:lvl4pPr>
              <a:defRPr>
                <a:latin typeface="Arial Nova" panose="020B0604020202020204" pitchFamily="34" charset="0"/>
              </a:defRPr>
            </a:lvl4pPr>
            <a:lvl5pPr>
              <a:defRPr>
                <a:latin typeface="Arial Nov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spTree>
    <p:extLst>
      <p:ext uri="{BB962C8B-B14F-4D97-AF65-F5344CB8AC3E}">
        <p14:creationId xmlns:p14="http://schemas.microsoft.com/office/powerpoint/2010/main" val="38430183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a:xfrm>
            <a:off x="838203" y="365130"/>
            <a:ext cx="10515600" cy="828000"/>
          </a:xfrm>
          <a:solidFill>
            <a:srgbClr val="660099"/>
          </a:solidFill>
        </p:spPr>
        <p:txBody>
          <a:bodyPr/>
          <a:lstStyle>
            <a:lvl1pPr>
              <a:defRPr sz="3600">
                <a:solidFill>
                  <a:schemeClr val="bg1"/>
                </a:solidFill>
                <a:latin typeface="Oswald Medium" pitchFamily="2" charset="0"/>
              </a:defRPr>
            </a:lvl1pPr>
          </a:lstStyle>
          <a:p>
            <a:pPr lvl="0"/>
            <a:r>
              <a:rPr lang="en-US" dirty="0"/>
              <a:t>Click to edit Master title style</a:t>
            </a:r>
            <a:endParaRPr lang="en-GB" dirty="0"/>
          </a:p>
        </p:txBody>
      </p:sp>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a:xfrm>
            <a:off x="838203" y="1330036"/>
            <a:ext cx="10515600" cy="4846927"/>
          </a:xfrm>
          <a:solidFill>
            <a:srgbClr val="FFCC33"/>
          </a:solidFill>
        </p:spPr>
        <p:txBody>
          <a:bodyPr/>
          <a:lstStyle>
            <a:lvl1pPr>
              <a:defRPr sz="1800">
                <a:latin typeface="Arial Nova" panose="020B0604020202020204" pitchFamily="34" charset="0"/>
              </a:defRPr>
            </a:lvl1pPr>
            <a:lvl2pPr>
              <a:defRPr sz="1800">
                <a:latin typeface="Arial Nova" panose="020B0604020202020204" pitchFamily="34" charset="0"/>
              </a:defRPr>
            </a:lvl2pPr>
            <a:lvl3pPr>
              <a:defRPr sz="1600">
                <a:latin typeface="Arial Nova" panose="020B0604020202020204" pitchFamily="34" charset="0"/>
              </a:defRPr>
            </a:lvl3pPr>
            <a:lvl4pPr>
              <a:defRPr sz="1600">
                <a:latin typeface="Arial Nova" panose="020B0604020202020204" pitchFamily="34" charset="0"/>
              </a:defRPr>
            </a:lvl4pPr>
            <a:lvl5pPr>
              <a:defRPr sz="1600">
                <a:latin typeface="Arial Nov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spTree>
    <p:extLst>
      <p:ext uri="{BB962C8B-B14F-4D97-AF65-F5344CB8AC3E}">
        <p14:creationId xmlns:p14="http://schemas.microsoft.com/office/powerpoint/2010/main" val="13462893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ini Sub + Purp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a:xfrm>
            <a:off x="828000" y="360000"/>
            <a:ext cx="10515600" cy="828000"/>
          </a:xfrm>
          <a:noFill/>
        </p:spPr>
        <p:txBody>
          <a:bodyPr/>
          <a:lstStyle>
            <a:lvl1pPr>
              <a:defRPr sz="4000">
                <a:solidFill>
                  <a:schemeClr val="tx1"/>
                </a:solidFill>
                <a:latin typeface="Bahnschrift SemiBold Condensed" panose="020B0502040204020203" pitchFamily="34" charset="0"/>
              </a:defRPr>
            </a:lvl1pPr>
          </a:lstStyle>
          <a:p>
            <a:pPr lvl="0"/>
            <a:r>
              <a:rPr lang="en-US" dirty="0"/>
              <a:t>Click to edit Master title style</a:t>
            </a:r>
            <a:endParaRPr lang="en-GB" dirty="0"/>
          </a:p>
        </p:txBody>
      </p:sp>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a:xfrm>
            <a:off x="838203" y="1731297"/>
            <a:ext cx="10515600" cy="4445667"/>
          </a:xfrm>
          <a:solidFill>
            <a:srgbClr val="660099"/>
          </a:solidFill>
        </p:spPr>
        <p:txBody>
          <a:bodyPr tIns="108000" rIns="180000">
            <a:noAutofit/>
          </a:bodyPr>
          <a:lstStyle>
            <a:lvl1pPr>
              <a:defRPr sz="1800">
                <a:solidFill>
                  <a:schemeClr val="bg1"/>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600">
                <a:solidFill>
                  <a:schemeClr val="bg1"/>
                </a:solidFill>
                <a:latin typeface="Arial Nova Light" panose="020B0304020202020204" pitchFamily="34" charset="0"/>
              </a:defRPr>
            </a:lvl3pPr>
            <a:lvl4pPr>
              <a:defRPr>
                <a:solidFill>
                  <a:schemeClr val="bg1"/>
                </a:solidFill>
                <a:latin typeface="Arial Nova Light" panose="020B0304020202020204" pitchFamily="34" charset="0"/>
              </a:defRPr>
            </a:lvl4pPr>
            <a:lvl5pPr>
              <a:defRPr>
                <a:solidFill>
                  <a:schemeClr val="bg1"/>
                </a:solidFill>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sp>
        <p:nvSpPr>
          <p:cNvPr id="9" name="Text Placeholder 8">
            <a:extLst>
              <a:ext uri="{FF2B5EF4-FFF2-40B4-BE49-F238E27FC236}">
                <a16:creationId xmlns:a16="http://schemas.microsoft.com/office/drawing/2014/main" id="{7F048E46-2B6F-442A-A351-B35C4FEB66A4}"/>
              </a:ext>
            </a:extLst>
          </p:cNvPr>
          <p:cNvSpPr>
            <a:spLocks noGrp="1"/>
          </p:cNvSpPr>
          <p:nvPr>
            <p:ph type="body" sz="quarter" idx="10"/>
          </p:nvPr>
        </p:nvSpPr>
        <p:spPr>
          <a:xfrm>
            <a:off x="838200" y="1279649"/>
            <a:ext cx="10515600" cy="365129"/>
          </a:xfrm>
        </p:spPr>
        <p:txBody>
          <a:bodyPr/>
          <a:lstStyle>
            <a:lvl1pPr>
              <a:buFontTx/>
              <a:buNone/>
              <a:defRPr sz="2000">
                <a:latin typeface="Arial Nova Light" panose="020B0304020202020204" pitchFamily="34" charset="0"/>
              </a:defRPr>
            </a:lvl1pPr>
            <a:lvl2pPr>
              <a:buFontTx/>
              <a:buNone/>
              <a:defRPr sz="2000"/>
            </a:lvl2pPr>
            <a:lvl3pPr>
              <a:buFontTx/>
              <a:buNone/>
              <a:defRPr sz="2000"/>
            </a:lvl3pPr>
            <a:lvl4pPr>
              <a:buFontTx/>
              <a:buNone/>
              <a:defRPr sz="2000"/>
            </a:lvl4pPr>
            <a:lvl5pPr>
              <a:buFontTx/>
              <a:buNone/>
              <a:defRPr sz="2000"/>
            </a:lvl5pPr>
          </a:lstStyle>
          <a:p>
            <a:pPr lvl="0"/>
            <a:r>
              <a:rPr lang="en-US" dirty="0"/>
              <a:t>Click to edit Master text styles</a:t>
            </a:r>
          </a:p>
        </p:txBody>
      </p:sp>
      <p:pic>
        <p:nvPicPr>
          <p:cNvPr id="10" name="Picture 9" descr="Icon&#10;&#10;Description automatically generated">
            <a:extLst>
              <a:ext uri="{FF2B5EF4-FFF2-40B4-BE49-F238E27FC236}">
                <a16:creationId xmlns:a16="http://schemas.microsoft.com/office/drawing/2014/main" id="{8578A525-53C9-48B6-90D9-F34A76A3F1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02021" y="254878"/>
            <a:ext cx="851776" cy="856602"/>
          </a:xfrm>
          <a:prstGeom prst="rect">
            <a:avLst/>
          </a:prstGeom>
        </p:spPr>
      </p:pic>
    </p:spTree>
    <p:extLst>
      <p:ext uri="{BB962C8B-B14F-4D97-AF65-F5344CB8AC3E}">
        <p14:creationId xmlns:p14="http://schemas.microsoft.com/office/powerpoint/2010/main" val="135293090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 Purple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a:xfrm>
            <a:off x="838203" y="1279649"/>
            <a:ext cx="10515600" cy="4897315"/>
          </a:xfrm>
          <a:solidFill>
            <a:srgbClr val="660099"/>
          </a:solidFill>
        </p:spPr>
        <p:txBody>
          <a:bodyPr lIns="180000" tIns="144000" rIns="180000">
            <a:noAutofit/>
          </a:bodyPr>
          <a:lstStyle>
            <a:lvl1pPr>
              <a:lnSpc>
                <a:spcPts val="2400"/>
              </a:lnSpc>
              <a:defRPr sz="1800">
                <a:solidFill>
                  <a:schemeClr val="bg1"/>
                </a:solidFill>
                <a:latin typeface="Arial Nova Light" panose="020B0304020202020204" pitchFamily="34" charset="0"/>
              </a:defRPr>
            </a:lvl1pPr>
            <a:lvl2pPr>
              <a:lnSpc>
                <a:spcPts val="2400"/>
              </a:lnSpc>
              <a:defRPr sz="1800">
                <a:solidFill>
                  <a:schemeClr val="bg1"/>
                </a:solidFill>
                <a:latin typeface="Arial Nova Light" panose="020B0304020202020204" pitchFamily="34" charset="0"/>
              </a:defRPr>
            </a:lvl2pPr>
            <a:lvl3pPr>
              <a:lnSpc>
                <a:spcPts val="2400"/>
              </a:lnSpc>
              <a:defRPr sz="1600">
                <a:solidFill>
                  <a:schemeClr val="bg1"/>
                </a:solidFill>
                <a:latin typeface="Arial Nova Light" panose="020B0304020202020204" pitchFamily="34" charset="0"/>
              </a:defRPr>
            </a:lvl3pPr>
            <a:lvl4pPr>
              <a:lnSpc>
                <a:spcPts val="2400"/>
              </a:lnSpc>
              <a:defRPr sz="1600">
                <a:solidFill>
                  <a:schemeClr val="bg1"/>
                </a:solidFill>
                <a:latin typeface="Arial Nova Light" panose="020B0304020202020204" pitchFamily="34" charset="0"/>
              </a:defRPr>
            </a:lvl4pPr>
            <a:lvl5pPr>
              <a:lnSpc>
                <a:spcPts val="2400"/>
              </a:lnSpc>
              <a:defRPr sz="1600">
                <a:solidFill>
                  <a:schemeClr val="bg1"/>
                </a:solidFill>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a:xfrm>
            <a:off x="828000" y="360000"/>
            <a:ext cx="10515600" cy="828000"/>
          </a:xfrm>
          <a:noFill/>
        </p:spPr>
        <p:txBody>
          <a:bodyPr/>
          <a:lstStyle>
            <a:lvl1pPr>
              <a:defRPr sz="4000">
                <a:solidFill>
                  <a:schemeClr val="tx1"/>
                </a:solidFill>
                <a:latin typeface="Bahnschrift SemiBold Condensed" panose="020B0502040204020203" pitchFamily="34" charset="0"/>
              </a:defRPr>
            </a:lvl1pPr>
          </a:lstStyle>
          <a:p>
            <a:pPr lvl="0"/>
            <a:r>
              <a:rPr lang="en-US" dirty="0"/>
              <a:t>Click to edit Master title style</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pic>
        <p:nvPicPr>
          <p:cNvPr id="8" name="Picture 7" descr="Icon&#10;&#10;Description automatically generated">
            <a:extLst>
              <a:ext uri="{FF2B5EF4-FFF2-40B4-BE49-F238E27FC236}">
                <a16:creationId xmlns:a16="http://schemas.microsoft.com/office/drawing/2014/main" id="{BB0B6375-148A-4935-AD11-5D234E90A9C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02021" y="254878"/>
            <a:ext cx="851776" cy="856602"/>
          </a:xfrm>
          <a:prstGeom prst="rect">
            <a:avLst/>
          </a:prstGeom>
        </p:spPr>
      </p:pic>
    </p:spTree>
    <p:extLst>
      <p:ext uri="{BB962C8B-B14F-4D97-AF65-F5344CB8AC3E}">
        <p14:creationId xmlns:p14="http://schemas.microsoft.com/office/powerpoint/2010/main" val="2013271263"/>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 Purple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a:xfrm>
            <a:off x="838203" y="1279649"/>
            <a:ext cx="10515600" cy="4897315"/>
          </a:xfrm>
          <a:solidFill>
            <a:srgbClr val="FFCC33"/>
          </a:solidFill>
        </p:spPr>
        <p:txBody>
          <a:bodyPr lIns="180000" tIns="144000" rIns="180000">
            <a:noAutofit/>
          </a:bodyPr>
          <a:lstStyle>
            <a:lvl1pPr>
              <a:lnSpc>
                <a:spcPts val="2400"/>
              </a:lnSpc>
              <a:defRPr sz="1800">
                <a:solidFill>
                  <a:schemeClr val="tx1"/>
                </a:solidFill>
                <a:latin typeface="Arial Nova Light" panose="020B0304020202020204" pitchFamily="34" charset="0"/>
              </a:defRPr>
            </a:lvl1pPr>
            <a:lvl2pPr>
              <a:lnSpc>
                <a:spcPts val="2400"/>
              </a:lnSpc>
              <a:defRPr sz="1800">
                <a:solidFill>
                  <a:schemeClr val="tx1"/>
                </a:solidFill>
                <a:latin typeface="Arial Nova Light" panose="020B0304020202020204" pitchFamily="34" charset="0"/>
              </a:defRPr>
            </a:lvl2pPr>
            <a:lvl3pPr>
              <a:lnSpc>
                <a:spcPts val="2400"/>
              </a:lnSpc>
              <a:defRPr sz="1800">
                <a:solidFill>
                  <a:schemeClr val="tx1"/>
                </a:solidFill>
                <a:latin typeface="Arial Nova Light" panose="020B0304020202020204" pitchFamily="34" charset="0"/>
              </a:defRPr>
            </a:lvl3pPr>
            <a:lvl4pPr>
              <a:lnSpc>
                <a:spcPts val="2400"/>
              </a:lnSpc>
              <a:defRPr sz="1800">
                <a:solidFill>
                  <a:schemeClr val="tx1"/>
                </a:solidFill>
                <a:latin typeface="Arial Nova Light" panose="020B0304020202020204" pitchFamily="34" charset="0"/>
              </a:defRPr>
            </a:lvl4pPr>
            <a:lvl5pPr>
              <a:lnSpc>
                <a:spcPts val="2400"/>
              </a:lnSpc>
              <a:defRPr sz="1800">
                <a:solidFill>
                  <a:schemeClr val="tx1"/>
                </a:solidFill>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a:xfrm>
            <a:off x="828000" y="360000"/>
            <a:ext cx="10515600" cy="828000"/>
          </a:xfrm>
          <a:noFill/>
        </p:spPr>
        <p:txBody>
          <a:bodyPr/>
          <a:lstStyle>
            <a:lvl1pPr>
              <a:defRPr sz="4000">
                <a:solidFill>
                  <a:schemeClr val="tx1"/>
                </a:solidFill>
                <a:latin typeface="Bahnschrift SemiBold Condensed" panose="020B0502040204020203" pitchFamily="34" charset="0"/>
              </a:defRPr>
            </a:lvl1pPr>
          </a:lstStyle>
          <a:p>
            <a:pPr lvl="0"/>
            <a:r>
              <a:rPr lang="en-US" dirty="0"/>
              <a:t>Click to edit Master title style</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pic>
        <p:nvPicPr>
          <p:cNvPr id="8" name="Picture 7" descr="Icon&#10;&#10;Description automatically generated">
            <a:extLst>
              <a:ext uri="{FF2B5EF4-FFF2-40B4-BE49-F238E27FC236}">
                <a16:creationId xmlns:a16="http://schemas.microsoft.com/office/drawing/2014/main" id="{B8032881-3AAF-4D72-A4AA-8043D88683A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02021" y="254878"/>
            <a:ext cx="851776" cy="856602"/>
          </a:xfrm>
          <a:prstGeom prst="rect">
            <a:avLst/>
          </a:prstGeom>
        </p:spPr>
      </p:pic>
    </p:spTree>
    <p:extLst>
      <p:ext uri="{BB962C8B-B14F-4D97-AF65-F5344CB8AC3E}">
        <p14:creationId xmlns:p14="http://schemas.microsoft.com/office/powerpoint/2010/main" val="1408988347"/>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Mini Sub + Purp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1534-EF36-4B57-BAF2-C3D6C05E830F}"/>
              </a:ext>
            </a:extLst>
          </p:cNvPr>
          <p:cNvSpPr txBox="1">
            <a:spLocks noGrp="1"/>
          </p:cNvSpPr>
          <p:nvPr>
            <p:ph type="title"/>
          </p:nvPr>
        </p:nvSpPr>
        <p:spPr>
          <a:xfrm>
            <a:off x="828000" y="360000"/>
            <a:ext cx="10515600" cy="828000"/>
          </a:xfrm>
          <a:noFill/>
        </p:spPr>
        <p:txBody>
          <a:bodyPr/>
          <a:lstStyle>
            <a:lvl1pPr>
              <a:defRPr sz="4000">
                <a:solidFill>
                  <a:schemeClr val="tx1"/>
                </a:solidFill>
                <a:latin typeface="Bahnschrift SemiBold Condensed" panose="020B0502040204020203" pitchFamily="34" charset="0"/>
              </a:defRPr>
            </a:lvl1pPr>
          </a:lstStyle>
          <a:p>
            <a:pPr lvl="0"/>
            <a:r>
              <a:rPr lang="en-US" dirty="0"/>
              <a:t>Click to edit Master title style</a:t>
            </a:r>
            <a:endParaRPr lang="en-GB" dirty="0"/>
          </a:p>
        </p:txBody>
      </p:sp>
      <p:sp>
        <p:nvSpPr>
          <p:cNvPr id="3" name="Content Placeholder 2">
            <a:extLst>
              <a:ext uri="{FF2B5EF4-FFF2-40B4-BE49-F238E27FC236}">
                <a16:creationId xmlns:a16="http://schemas.microsoft.com/office/drawing/2014/main" id="{3F1EF341-01A5-47E2-A3B2-0BFDD19290C9}"/>
              </a:ext>
            </a:extLst>
          </p:cNvPr>
          <p:cNvSpPr txBox="1">
            <a:spLocks noGrp="1"/>
          </p:cNvSpPr>
          <p:nvPr>
            <p:ph idx="1"/>
          </p:nvPr>
        </p:nvSpPr>
        <p:spPr>
          <a:xfrm>
            <a:off x="838203" y="1731297"/>
            <a:ext cx="10515600" cy="4445667"/>
          </a:xfrm>
          <a:solidFill>
            <a:srgbClr val="FFCC33"/>
          </a:solidFill>
        </p:spPr>
        <p:txBody>
          <a:bodyPr lIns="180000" tIns="144000" rIns="180000">
            <a:noAutofit/>
          </a:bodyPr>
          <a:lstStyle>
            <a:lvl1pPr>
              <a:defRPr sz="1800">
                <a:solidFill>
                  <a:schemeClr val="tx1"/>
                </a:solidFill>
                <a:latin typeface="Arial Nova Light" panose="020B0304020202020204" pitchFamily="34" charset="0"/>
              </a:defRPr>
            </a:lvl1pPr>
            <a:lvl2pPr>
              <a:defRPr sz="1800">
                <a:solidFill>
                  <a:schemeClr val="tx1"/>
                </a:solidFill>
                <a:latin typeface="Arial Nova Light" panose="020B0304020202020204" pitchFamily="34" charset="0"/>
              </a:defRPr>
            </a:lvl2pPr>
            <a:lvl3pPr>
              <a:defRPr sz="1600">
                <a:solidFill>
                  <a:schemeClr val="tx1"/>
                </a:solidFill>
                <a:latin typeface="Arial Nova Light" panose="020B0304020202020204" pitchFamily="34" charset="0"/>
              </a:defRPr>
            </a:lvl3pPr>
            <a:lvl4pPr>
              <a:defRPr>
                <a:solidFill>
                  <a:schemeClr val="tx1"/>
                </a:solidFill>
                <a:latin typeface="Arial Nova Light" panose="020B0304020202020204" pitchFamily="34" charset="0"/>
              </a:defRPr>
            </a:lvl4pPr>
            <a:lvl5pPr>
              <a:defRPr>
                <a:solidFill>
                  <a:schemeClr val="tx1"/>
                </a:solidFill>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9956E5E-7DE9-4F63-BBCC-C45401D528C9}"/>
              </a:ext>
            </a:extLst>
          </p:cNvPr>
          <p:cNvSpPr txBox="1">
            <a:spLocks noGrp="1"/>
          </p:cNvSpPr>
          <p:nvPr>
            <p:ph type="dt" sz="half" idx="7"/>
          </p:nvPr>
        </p:nvSpPr>
        <p:spPr/>
        <p:txBody>
          <a:bodyPr/>
          <a:lstStyle>
            <a:lvl1pPr>
              <a:defRPr/>
            </a:lvl1pPr>
          </a:lstStyle>
          <a:p>
            <a:pPr lvl="0"/>
            <a:fld id="{54651B49-CD7E-42E9-9BA3-AF977CD40DF3}" type="datetime1">
              <a:rPr lang="en-GB"/>
              <a:pPr lvl="0"/>
              <a:t>07/01/2021</a:t>
            </a:fld>
            <a:endParaRPr lang="en-GB"/>
          </a:p>
        </p:txBody>
      </p:sp>
      <p:sp>
        <p:nvSpPr>
          <p:cNvPr id="5" name="Footer Placeholder 4">
            <a:extLst>
              <a:ext uri="{FF2B5EF4-FFF2-40B4-BE49-F238E27FC236}">
                <a16:creationId xmlns:a16="http://schemas.microsoft.com/office/drawing/2014/main" id="{4041FBDB-246D-45DD-AA33-373FEB904B94}"/>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F499D027-F3E2-4629-9782-6A6796D99F7B}"/>
              </a:ext>
            </a:extLst>
          </p:cNvPr>
          <p:cNvSpPr txBox="1">
            <a:spLocks noGrp="1"/>
          </p:cNvSpPr>
          <p:nvPr>
            <p:ph type="sldNum" sz="quarter" idx="8"/>
          </p:nvPr>
        </p:nvSpPr>
        <p:spPr/>
        <p:txBody>
          <a:bodyPr/>
          <a:lstStyle>
            <a:lvl1pPr>
              <a:defRPr/>
            </a:lvl1pPr>
          </a:lstStyle>
          <a:p>
            <a:pPr lvl="0"/>
            <a:fld id="{0633B74F-BE5F-4D49-B816-00E04CFB7D9F}" type="slidenum">
              <a:t>‹#›</a:t>
            </a:fld>
            <a:endParaRPr lang="en-GB"/>
          </a:p>
        </p:txBody>
      </p:sp>
      <p:sp>
        <p:nvSpPr>
          <p:cNvPr id="9" name="Text Placeholder 8">
            <a:extLst>
              <a:ext uri="{FF2B5EF4-FFF2-40B4-BE49-F238E27FC236}">
                <a16:creationId xmlns:a16="http://schemas.microsoft.com/office/drawing/2014/main" id="{7F048E46-2B6F-442A-A351-B35C4FEB66A4}"/>
              </a:ext>
            </a:extLst>
          </p:cNvPr>
          <p:cNvSpPr>
            <a:spLocks noGrp="1"/>
          </p:cNvSpPr>
          <p:nvPr>
            <p:ph type="body" sz="quarter" idx="10"/>
          </p:nvPr>
        </p:nvSpPr>
        <p:spPr>
          <a:xfrm>
            <a:off x="838200" y="1279649"/>
            <a:ext cx="10515600" cy="369332"/>
          </a:xfrm>
        </p:spPr>
        <p:txBody>
          <a:bodyPr>
            <a:spAutoFit/>
          </a:bodyPr>
          <a:lstStyle>
            <a:lvl1pPr>
              <a:buFontTx/>
              <a:buNone/>
              <a:defRPr sz="2000">
                <a:latin typeface="Arial Nova Light" panose="020B0304020202020204" pitchFamily="34" charset="0"/>
              </a:defRPr>
            </a:lvl1pPr>
            <a:lvl2pPr>
              <a:buFontTx/>
              <a:buNone/>
              <a:defRPr sz="2000"/>
            </a:lvl2pPr>
            <a:lvl3pPr>
              <a:buFontTx/>
              <a:buNone/>
              <a:defRPr sz="2000"/>
            </a:lvl3pPr>
            <a:lvl4pPr>
              <a:buFontTx/>
              <a:buNone/>
              <a:defRPr sz="2000"/>
            </a:lvl4pPr>
            <a:lvl5pPr>
              <a:buFontTx/>
              <a:buNone/>
              <a:defRPr sz="2000"/>
            </a:lvl5pPr>
          </a:lstStyle>
          <a:p>
            <a:pPr lvl="0"/>
            <a:r>
              <a:rPr lang="en-US" dirty="0"/>
              <a:t>Click to edit Master text styles</a:t>
            </a:r>
          </a:p>
        </p:txBody>
      </p:sp>
      <p:pic>
        <p:nvPicPr>
          <p:cNvPr id="11" name="Picture 10" descr="Icon&#10;&#10;Description automatically generated">
            <a:extLst>
              <a:ext uri="{FF2B5EF4-FFF2-40B4-BE49-F238E27FC236}">
                <a16:creationId xmlns:a16="http://schemas.microsoft.com/office/drawing/2014/main" id="{FB013A11-0B54-4C21-8977-656A6BBE5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02021" y="254878"/>
            <a:ext cx="851776" cy="856602"/>
          </a:xfrm>
          <a:prstGeom prst="rect">
            <a:avLst/>
          </a:prstGeom>
        </p:spPr>
      </p:pic>
    </p:spTree>
    <p:extLst>
      <p:ext uri="{BB962C8B-B14F-4D97-AF65-F5344CB8AC3E}">
        <p14:creationId xmlns:p14="http://schemas.microsoft.com/office/powerpoint/2010/main" val="2221655299"/>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C39A-8DBA-47B7-A461-95F7B50360CB}"/>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E7E80F6-7668-417A-BF60-0225B7B7B89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3439AA9-AF91-450E-B0AA-6D7AAF03E157}"/>
              </a:ext>
            </a:extLst>
          </p:cNvPr>
          <p:cNvSpPr txBox="1">
            <a:spLocks noGrp="1"/>
          </p:cNvSpPr>
          <p:nvPr>
            <p:ph type="dt" sz="half" idx="7"/>
          </p:nvPr>
        </p:nvSpPr>
        <p:spPr/>
        <p:txBody>
          <a:bodyPr/>
          <a:lstStyle>
            <a:lvl1pPr>
              <a:defRPr/>
            </a:lvl1pPr>
          </a:lstStyle>
          <a:p>
            <a:pPr lvl="0"/>
            <a:fld id="{7C2A6F43-F1F6-4AE0-81D8-6396C96A5D60}" type="datetime1">
              <a:rPr lang="en-GB"/>
              <a:pPr lvl="0"/>
              <a:t>07/01/2021</a:t>
            </a:fld>
            <a:endParaRPr lang="en-GB"/>
          </a:p>
        </p:txBody>
      </p:sp>
      <p:sp>
        <p:nvSpPr>
          <p:cNvPr id="5" name="Footer Placeholder 4">
            <a:extLst>
              <a:ext uri="{FF2B5EF4-FFF2-40B4-BE49-F238E27FC236}">
                <a16:creationId xmlns:a16="http://schemas.microsoft.com/office/drawing/2014/main" id="{39716DF7-2383-4197-BB9E-683F33118E3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71EA4C-E9CF-4685-B948-B2E9A9B8E79A}"/>
              </a:ext>
            </a:extLst>
          </p:cNvPr>
          <p:cNvSpPr txBox="1">
            <a:spLocks noGrp="1"/>
          </p:cNvSpPr>
          <p:nvPr>
            <p:ph type="sldNum" sz="quarter" idx="8"/>
          </p:nvPr>
        </p:nvSpPr>
        <p:spPr/>
        <p:txBody>
          <a:bodyPr/>
          <a:lstStyle>
            <a:lvl1pPr>
              <a:defRPr/>
            </a:lvl1pPr>
          </a:lstStyle>
          <a:p>
            <a:pPr lvl="0"/>
            <a:fld id="{CEBEC1BD-9477-4FF9-ACF4-B0439876230B}" type="slidenum">
              <a:t>‹#›</a:t>
            </a:fld>
            <a:endParaRPr lang="en-GB"/>
          </a:p>
        </p:txBody>
      </p:sp>
    </p:spTree>
    <p:extLst>
      <p:ext uri="{BB962C8B-B14F-4D97-AF65-F5344CB8AC3E}">
        <p14:creationId xmlns:p14="http://schemas.microsoft.com/office/powerpoint/2010/main" val="207996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89E0-85BC-4DB8-B4C3-CBD728EB006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605196A-E3E1-46FC-9BD3-A201614B861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A8509C-9971-4742-BE34-C8B13242B31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E13875-744A-430F-9E97-2EF377667DAD}"/>
              </a:ext>
            </a:extLst>
          </p:cNvPr>
          <p:cNvSpPr txBox="1">
            <a:spLocks noGrp="1"/>
          </p:cNvSpPr>
          <p:nvPr>
            <p:ph type="dt" sz="half" idx="7"/>
          </p:nvPr>
        </p:nvSpPr>
        <p:spPr/>
        <p:txBody>
          <a:bodyPr/>
          <a:lstStyle>
            <a:lvl1pPr>
              <a:defRPr/>
            </a:lvl1pPr>
          </a:lstStyle>
          <a:p>
            <a:pPr lvl="0"/>
            <a:fld id="{CE8AAAE3-851C-4ACE-8225-0DBF871DCFD2}" type="datetime1">
              <a:rPr lang="en-GB"/>
              <a:pPr lvl="0"/>
              <a:t>07/01/2021</a:t>
            </a:fld>
            <a:endParaRPr lang="en-GB"/>
          </a:p>
        </p:txBody>
      </p:sp>
      <p:sp>
        <p:nvSpPr>
          <p:cNvPr id="6" name="Footer Placeholder 5">
            <a:extLst>
              <a:ext uri="{FF2B5EF4-FFF2-40B4-BE49-F238E27FC236}">
                <a16:creationId xmlns:a16="http://schemas.microsoft.com/office/drawing/2014/main" id="{3833E559-5A99-4656-99ED-4DCF16E8E0B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C2F80F2-4E1F-46F0-8E55-1E8D125E9179}"/>
              </a:ext>
            </a:extLst>
          </p:cNvPr>
          <p:cNvSpPr txBox="1">
            <a:spLocks noGrp="1"/>
          </p:cNvSpPr>
          <p:nvPr>
            <p:ph type="sldNum" sz="quarter" idx="8"/>
          </p:nvPr>
        </p:nvSpPr>
        <p:spPr/>
        <p:txBody>
          <a:bodyPr/>
          <a:lstStyle>
            <a:lvl1pPr>
              <a:defRPr/>
            </a:lvl1pPr>
          </a:lstStyle>
          <a:p>
            <a:pPr lvl="0"/>
            <a:fld id="{0DC96675-8838-48D7-A503-AC5A234B4DE5}" type="slidenum">
              <a:t>‹#›</a:t>
            </a:fld>
            <a:endParaRPr lang="en-GB"/>
          </a:p>
        </p:txBody>
      </p:sp>
    </p:spTree>
    <p:extLst>
      <p:ext uri="{BB962C8B-B14F-4D97-AF65-F5344CB8AC3E}">
        <p14:creationId xmlns:p14="http://schemas.microsoft.com/office/powerpoint/2010/main" val="273918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E5124-7510-43DA-9D27-9E6AE46FD34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2A9308F-516D-440C-95F6-F5CFE1A5FF8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21C678-916B-481C-B1D2-5A4E218ED94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0D927EA-8FB0-442A-ACEF-A6A3993B7EE1}" type="datetime1">
              <a:rPr lang="en-GB"/>
              <a:pPr lvl="0"/>
              <a:t>07/01/2021</a:t>
            </a:fld>
            <a:endParaRPr lang="en-GB"/>
          </a:p>
        </p:txBody>
      </p:sp>
      <p:sp>
        <p:nvSpPr>
          <p:cNvPr id="5" name="Footer Placeholder 4">
            <a:extLst>
              <a:ext uri="{FF2B5EF4-FFF2-40B4-BE49-F238E27FC236}">
                <a16:creationId xmlns:a16="http://schemas.microsoft.com/office/drawing/2014/main" id="{D508AC9E-D3C0-47ED-8D28-AB25C030180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917897B1-81AA-497F-8C6F-671570CBAA2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9947B01-9186-4BA2-BB98-8B6690648F0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eed.manchester.ac.uk/tell-toolk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hyperlink" Target="https://youngminds.org.uk/find-help/" TargetMode="External"/><Relationship Id="rId1" Type="http://schemas.openxmlformats.org/officeDocument/2006/relationships/slideLayout" Target="../slideLayouts/slideLayout6.xml"/><Relationship Id="rId5" Type="http://schemas.openxmlformats.org/officeDocument/2006/relationships/hyperlink" Target="http://www.annafreud.org/on-my-mind/self-care" TargetMode="External"/><Relationship Id="rId4" Type="http://schemas.openxmlformats.org/officeDocument/2006/relationships/hyperlink" Target="http://www.samaritan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seed.manchester.ac.uk/tel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72B6-6434-441D-86E2-5FE734EE9889}"/>
              </a:ext>
            </a:extLst>
          </p:cNvPr>
          <p:cNvSpPr txBox="1">
            <a:spLocks noGrp="1"/>
          </p:cNvSpPr>
          <p:nvPr>
            <p:ph type="ctrTitle"/>
          </p:nvPr>
        </p:nvSpPr>
        <p:spPr>
          <a:xfrm>
            <a:off x="1524000" y="2235201"/>
            <a:ext cx="9144000" cy="2387598"/>
          </a:xfrm>
        </p:spPr>
        <p:txBody>
          <a:bodyPr>
            <a:normAutofit fontScale="90000"/>
          </a:bodyPr>
          <a:lstStyle/>
          <a:p>
            <a:pPr lvl="0"/>
            <a:r>
              <a:rPr lang="en-GB" dirty="0">
                <a:latin typeface="Oswald" pitchFamily="2" charset="0"/>
              </a:rPr>
              <a:t/>
            </a:r>
            <a:br>
              <a:rPr lang="en-GB" dirty="0">
                <a:latin typeface="Oswald" pitchFamily="2" charset="0"/>
              </a:rPr>
            </a:br>
            <a:r>
              <a:rPr lang="en-GB" dirty="0">
                <a:latin typeface="Oswald" pitchFamily="2" charset="0"/>
              </a:rPr>
              <a:t/>
            </a:r>
            <a:br>
              <a:rPr lang="en-GB" dirty="0">
                <a:latin typeface="Oswald" pitchFamily="2" charset="0"/>
              </a:rPr>
            </a:br>
            <a:r>
              <a:rPr lang="en-GB" b="1" dirty="0">
                <a:latin typeface="Bahnschrift SemiBold Condensed" panose="020B0502040204020203" pitchFamily="34" charset="0"/>
              </a:rPr>
              <a:t>TELL Lesson Plan</a:t>
            </a:r>
          </a:p>
        </p:txBody>
      </p:sp>
      <p:sp>
        <p:nvSpPr>
          <p:cNvPr id="3" name="Subtitle 2">
            <a:extLst>
              <a:ext uri="{FF2B5EF4-FFF2-40B4-BE49-F238E27FC236}">
                <a16:creationId xmlns:a16="http://schemas.microsoft.com/office/drawing/2014/main" id="{73F22D77-2DBF-4D6D-BB09-15A54CE53773}"/>
              </a:ext>
            </a:extLst>
          </p:cNvPr>
          <p:cNvSpPr txBox="1">
            <a:spLocks noGrp="1"/>
          </p:cNvSpPr>
          <p:nvPr>
            <p:ph type="subTitle" idx="1"/>
          </p:nvPr>
        </p:nvSpPr>
        <p:spPr>
          <a:xfrm>
            <a:off x="1524000" y="4432299"/>
            <a:ext cx="9144000" cy="1337663"/>
          </a:xfrm>
        </p:spPr>
        <p:txBody>
          <a:bodyPr>
            <a:normAutofit/>
          </a:bodyPr>
          <a:lstStyle/>
          <a:p>
            <a:pPr lvl="0"/>
            <a:endParaRPr lang="en-GB" dirty="0" smtClean="0"/>
          </a:p>
          <a:p>
            <a:pPr lvl="0"/>
            <a:r>
              <a:rPr lang="en-GB" u="sng" dirty="0">
                <a:hlinkClick r:id="rId2"/>
              </a:rPr>
              <a:t>www.seed.manchester.ac.uk/tell-toolkit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48" y="686780"/>
            <a:ext cx="4680904" cy="28184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49"/>
            <a:ext cx="10515600" cy="1190419"/>
          </a:xfrm>
        </p:spPr>
        <p:txBody>
          <a:bodyPr/>
          <a:lstStyle/>
          <a:p>
            <a:pPr marL="0" indent="0">
              <a:buNone/>
            </a:pPr>
            <a:r>
              <a:rPr lang="en-GB" dirty="0"/>
              <a:t>The tap on the bucket represents healthy coping strategies that might allow some of the stress to be relieved before the bucket overflows. The stopper represents unhealthy coping strategies which might prevent the bucket from emptying. </a:t>
            </a:r>
          </a:p>
        </p:txBody>
      </p:sp>
      <p:sp>
        <p:nvSpPr>
          <p:cNvPr id="3" name="Title 2"/>
          <p:cNvSpPr>
            <a:spLocks noGrp="1"/>
          </p:cNvSpPr>
          <p:nvPr>
            <p:ph type="title"/>
          </p:nvPr>
        </p:nvSpPr>
        <p:spPr/>
        <p:txBody>
          <a:bodyPr/>
          <a:lstStyle/>
          <a:p>
            <a:r>
              <a:rPr lang="en-GB" dirty="0"/>
              <a:t>Activity 3: Coping and self-care</a:t>
            </a:r>
          </a:p>
        </p:txBody>
      </p:sp>
      <p:sp>
        <p:nvSpPr>
          <p:cNvPr id="4" name="Content Placeholder 1">
            <a:extLst>
              <a:ext uri="{FF2B5EF4-FFF2-40B4-BE49-F238E27FC236}">
                <a16:creationId xmlns:a16="http://schemas.microsoft.com/office/drawing/2014/main" id="{BEA07BD4-DE2A-4F53-B9A3-D66025804770}"/>
              </a:ext>
            </a:extLst>
          </p:cNvPr>
          <p:cNvSpPr txBox="1">
            <a:spLocks/>
          </p:cNvSpPr>
          <p:nvPr/>
        </p:nvSpPr>
        <p:spPr>
          <a:xfrm>
            <a:off x="838203" y="2561717"/>
            <a:ext cx="10515600" cy="573369"/>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Make a list of coping strategies and add these to either the tap (healthy) or stopper (unhealthy). </a:t>
            </a:r>
          </a:p>
          <a:p>
            <a:pPr lvl="1"/>
            <a:endParaRPr lang="en-GB" dirty="0"/>
          </a:p>
        </p:txBody>
      </p:sp>
      <p:sp>
        <p:nvSpPr>
          <p:cNvPr id="5" name="Content Placeholder 1">
            <a:extLst>
              <a:ext uri="{FF2B5EF4-FFF2-40B4-BE49-F238E27FC236}">
                <a16:creationId xmlns:a16="http://schemas.microsoft.com/office/drawing/2014/main" id="{734B537D-5EA5-4876-98FF-F52E4753971A}"/>
              </a:ext>
            </a:extLst>
          </p:cNvPr>
          <p:cNvSpPr txBox="1">
            <a:spLocks/>
          </p:cNvSpPr>
          <p:nvPr/>
        </p:nvSpPr>
        <p:spPr>
          <a:xfrm>
            <a:off x="9189484" y="5029201"/>
            <a:ext cx="2073439" cy="967154"/>
          </a:xfrm>
          <a:prstGeom prst="rect">
            <a:avLst/>
          </a:prstGeom>
          <a:solidFill>
            <a:srgbClr val="5D137D"/>
          </a:solidFill>
          <a:ln>
            <a:noFill/>
          </a:ln>
        </p:spPr>
        <p:txBody>
          <a:bodyPr vert="horz" wrap="square" lIns="180000" tIns="0" rIns="180000" bIns="45720" anchor="ctr"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Share your ideas.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9376" y="3437990"/>
            <a:ext cx="7318481" cy="2919276"/>
          </a:xfrm>
          <a:prstGeom prst="rect">
            <a:avLst/>
          </a:prstGeom>
        </p:spPr>
      </p:pic>
    </p:spTree>
    <p:extLst>
      <p:ext uri="{BB962C8B-B14F-4D97-AF65-F5344CB8AC3E}">
        <p14:creationId xmlns:p14="http://schemas.microsoft.com/office/powerpoint/2010/main" val="133854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3: Coping and self-care</a:t>
            </a:r>
          </a:p>
        </p:txBody>
      </p:sp>
      <p:sp>
        <p:nvSpPr>
          <p:cNvPr id="5" name="Text Placeholder 4">
            <a:extLst>
              <a:ext uri="{FF2B5EF4-FFF2-40B4-BE49-F238E27FC236}">
                <a16:creationId xmlns:a16="http://schemas.microsoft.com/office/drawing/2014/main" id="{CED2A70B-D7BE-4271-B0D9-242969EBC679}"/>
              </a:ext>
            </a:extLst>
          </p:cNvPr>
          <p:cNvSpPr>
            <a:spLocks noGrp="1"/>
          </p:cNvSpPr>
          <p:nvPr>
            <p:ph type="body" sz="quarter" idx="10"/>
          </p:nvPr>
        </p:nvSpPr>
        <p:spPr>
          <a:xfrm>
            <a:off x="838200" y="1279649"/>
            <a:ext cx="10515600" cy="1179810"/>
          </a:xfrm>
        </p:spPr>
        <p:txBody>
          <a:bodyPr/>
          <a:lstStyle/>
          <a:p>
            <a:r>
              <a:rPr lang="en-GB" dirty="0"/>
              <a:t>What is self-care?</a:t>
            </a:r>
          </a:p>
          <a:p>
            <a:endParaRPr lang="en-GB" dirty="0"/>
          </a:p>
          <a:p>
            <a:endParaRPr lang="en-GB" dirty="0"/>
          </a:p>
        </p:txBody>
      </p:sp>
      <p:sp>
        <p:nvSpPr>
          <p:cNvPr id="6" name="Rectangle 5">
            <a:extLst>
              <a:ext uri="{FF2B5EF4-FFF2-40B4-BE49-F238E27FC236}">
                <a16:creationId xmlns:a16="http://schemas.microsoft.com/office/drawing/2014/main" id="{472BA30A-A45E-4A8C-AEAC-3E964AE7EDB6}"/>
              </a:ext>
            </a:extLst>
          </p:cNvPr>
          <p:cNvSpPr/>
          <p:nvPr/>
        </p:nvSpPr>
        <p:spPr>
          <a:xfrm>
            <a:off x="4167034" y="1983029"/>
            <a:ext cx="3857932" cy="1036897"/>
          </a:xfrm>
          <a:prstGeom prst="rect">
            <a:avLst/>
          </a:prstGeom>
          <a:solidFill>
            <a:srgbClr val="5D137D"/>
          </a:solidFill>
          <a:ln>
            <a:noFill/>
          </a:ln>
        </p:spPr>
        <p:style>
          <a:lnRef idx="3">
            <a:schemeClr val="lt1"/>
          </a:lnRef>
          <a:fillRef idx="1">
            <a:schemeClr val="accent4"/>
          </a:fillRef>
          <a:effectRef idx="1">
            <a:schemeClr val="accent4"/>
          </a:effectRef>
          <a:fontRef idx="minor">
            <a:schemeClr val="lt1"/>
          </a:fontRef>
        </p:style>
        <p:txBody>
          <a:bodyPr lIns="252000" rIns="252000" rtlCol="0" anchor="ctr" anchorCtr="0"/>
          <a:lstStyle/>
          <a:p>
            <a:pPr algn="ctr"/>
            <a:r>
              <a:rPr lang="en-GB" dirty="0"/>
              <a:t>Something we can do deliberately to take care of our mental health and wellbeing</a:t>
            </a:r>
          </a:p>
        </p:txBody>
      </p:sp>
      <p:sp>
        <p:nvSpPr>
          <p:cNvPr id="7" name="Content Placeholder 1">
            <a:extLst>
              <a:ext uri="{FF2B5EF4-FFF2-40B4-BE49-F238E27FC236}">
                <a16:creationId xmlns:a16="http://schemas.microsoft.com/office/drawing/2014/main" id="{8498C673-97E0-4CBD-93A3-C9CCE91F5BE4}"/>
              </a:ext>
            </a:extLst>
          </p:cNvPr>
          <p:cNvSpPr txBox="1">
            <a:spLocks/>
          </p:cNvSpPr>
          <p:nvPr/>
        </p:nvSpPr>
        <p:spPr>
          <a:xfrm>
            <a:off x="838200" y="3472280"/>
            <a:ext cx="10515600" cy="942405"/>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5 ways for wellbeing principles (NEF, 2008) are evidenced-based steps you can take to improve your mental health and wellbeing. Can you guess at what these might be?</a:t>
            </a:r>
          </a:p>
          <a:p>
            <a:pPr marL="0" indent="0">
              <a:buFont typeface="Arial" pitchFamily="34"/>
              <a:buNone/>
            </a:pPr>
            <a:endParaRPr lang="en-GB" dirty="0"/>
          </a:p>
          <a:p>
            <a:pPr lvl="1"/>
            <a:endParaRPr lang="en-GB" dirty="0"/>
          </a:p>
          <a:p>
            <a:pPr lvl="1"/>
            <a:endParaRPr lang="en-GB" dirty="0"/>
          </a:p>
        </p:txBody>
      </p:sp>
    </p:spTree>
    <p:extLst>
      <p:ext uri="{BB962C8B-B14F-4D97-AF65-F5344CB8AC3E}">
        <p14:creationId xmlns:p14="http://schemas.microsoft.com/office/powerpoint/2010/main" val="239944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2D4E1-441F-4760-84A8-9D025DF8A2D9}"/>
              </a:ext>
            </a:extLst>
          </p:cNvPr>
          <p:cNvSpPr>
            <a:spLocks noGrp="1"/>
          </p:cNvSpPr>
          <p:nvPr>
            <p:ph type="title"/>
          </p:nvPr>
        </p:nvSpPr>
        <p:spPr/>
        <p:txBody>
          <a:bodyPr/>
          <a:lstStyle/>
          <a:p>
            <a:r>
              <a:rPr lang="en-GB" dirty="0"/>
              <a:t>Activity 3: Coping and self-care</a:t>
            </a:r>
          </a:p>
        </p:txBody>
      </p:sp>
      <p:sp>
        <p:nvSpPr>
          <p:cNvPr id="2" name="Content Placeholder 1">
            <a:extLst>
              <a:ext uri="{FF2B5EF4-FFF2-40B4-BE49-F238E27FC236}">
                <a16:creationId xmlns:a16="http://schemas.microsoft.com/office/drawing/2014/main" id="{103C5523-22D1-4C3E-A4FE-52A624EC6BA5}"/>
              </a:ext>
            </a:extLst>
          </p:cNvPr>
          <p:cNvSpPr>
            <a:spLocks noGrp="1"/>
          </p:cNvSpPr>
          <p:nvPr>
            <p:ph idx="1"/>
          </p:nvPr>
        </p:nvSpPr>
        <p:spPr>
          <a:xfrm>
            <a:off x="838200" y="1858538"/>
            <a:ext cx="5995734" cy="2247470"/>
          </a:xfrm>
          <a:solidFill>
            <a:srgbClr val="5D137D"/>
          </a:solidFill>
        </p:spPr>
        <p:txBody>
          <a:bodyPr/>
          <a:lstStyle/>
          <a:p>
            <a:r>
              <a:rPr lang="en-GB" dirty="0">
                <a:solidFill>
                  <a:schemeClr val="bg1"/>
                </a:solidFill>
              </a:rPr>
              <a:t>Connect with </a:t>
            </a:r>
            <a:r>
              <a:rPr lang="en-GB" dirty="0" smtClean="0">
                <a:solidFill>
                  <a:schemeClr val="bg1"/>
                </a:solidFill>
              </a:rPr>
              <a:t>others (e.g. make a phone call)</a:t>
            </a:r>
            <a:endParaRPr lang="en-GB" dirty="0">
              <a:solidFill>
                <a:schemeClr val="bg1"/>
              </a:solidFill>
            </a:endParaRPr>
          </a:p>
          <a:p>
            <a:r>
              <a:rPr lang="en-GB" dirty="0">
                <a:solidFill>
                  <a:schemeClr val="bg1"/>
                </a:solidFill>
              </a:rPr>
              <a:t>Be physically </a:t>
            </a:r>
            <a:r>
              <a:rPr lang="en-GB" dirty="0" smtClean="0">
                <a:solidFill>
                  <a:schemeClr val="bg1"/>
                </a:solidFill>
              </a:rPr>
              <a:t>active (e.g. do an online fitness video)</a:t>
            </a:r>
            <a:endParaRPr lang="en-GB" dirty="0">
              <a:solidFill>
                <a:schemeClr val="bg1"/>
              </a:solidFill>
            </a:endParaRPr>
          </a:p>
          <a:p>
            <a:r>
              <a:rPr lang="en-GB" dirty="0">
                <a:solidFill>
                  <a:schemeClr val="bg1"/>
                </a:solidFill>
              </a:rPr>
              <a:t>Learn new </a:t>
            </a:r>
            <a:r>
              <a:rPr lang="en-GB" dirty="0" smtClean="0">
                <a:solidFill>
                  <a:schemeClr val="bg1"/>
                </a:solidFill>
              </a:rPr>
              <a:t>skills (e.g. learn to cook a new food)</a:t>
            </a:r>
            <a:endParaRPr lang="en-GB" dirty="0">
              <a:solidFill>
                <a:schemeClr val="bg1"/>
              </a:solidFill>
            </a:endParaRPr>
          </a:p>
          <a:p>
            <a:r>
              <a:rPr lang="en-GB" dirty="0">
                <a:solidFill>
                  <a:schemeClr val="bg1"/>
                </a:solidFill>
              </a:rPr>
              <a:t>Give to </a:t>
            </a:r>
            <a:r>
              <a:rPr lang="en-GB" dirty="0" smtClean="0">
                <a:solidFill>
                  <a:schemeClr val="bg1"/>
                </a:solidFill>
              </a:rPr>
              <a:t>others (e.g. pay someone a compliment)</a:t>
            </a:r>
            <a:endParaRPr lang="en-GB" dirty="0">
              <a:solidFill>
                <a:schemeClr val="bg1"/>
              </a:solidFill>
            </a:endParaRPr>
          </a:p>
          <a:p>
            <a:r>
              <a:rPr lang="en-GB" dirty="0">
                <a:solidFill>
                  <a:schemeClr val="bg1"/>
                </a:solidFill>
              </a:rPr>
              <a:t>Pay attention to the present </a:t>
            </a:r>
            <a:r>
              <a:rPr lang="en-GB" dirty="0" smtClean="0">
                <a:solidFill>
                  <a:schemeClr val="bg1"/>
                </a:solidFill>
              </a:rPr>
              <a:t>moment (e.g. consider our own feelings)</a:t>
            </a:r>
          </a:p>
          <a:p>
            <a:endParaRPr lang="en-GB" dirty="0">
              <a:solidFill>
                <a:schemeClr val="bg1"/>
              </a:solidFill>
            </a:endParaRPr>
          </a:p>
        </p:txBody>
      </p:sp>
      <p:sp>
        <p:nvSpPr>
          <p:cNvPr id="5" name="Text Placeholder 4">
            <a:extLst>
              <a:ext uri="{FF2B5EF4-FFF2-40B4-BE49-F238E27FC236}">
                <a16:creationId xmlns:a16="http://schemas.microsoft.com/office/drawing/2014/main" id="{0386F183-86AF-4BD2-9359-15E2F3FF4195}"/>
              </a:ext>
            </a:extLst>
          </p:cNvPr>
          <p:cNvSpPr>
            <a:spLocks noGrp="1"/>
          </p:cNvSpPr>
          <p:nvPr>
            <p:ph type="body" sz="quarter" idx="10"/>
          </p:nvPr>
        </p:nvSpPr>
        <p:spPr>
          <a:xfrm>
            <a:off x="838200" y="1279649"/>
            <a:ext cx="10515600" cy="369332"/>
          </a:xfrm>
        </p:spPr>
        <p:txBody>
          <a:bodyPr/>
          <a:lstStyle/>
          <a:p>
            <a:r>
              <a:rPr lang="en-GB" dirty="0"/>
              <a:t>5 steps for mental health and wellbeing</a:t>
            </a:r>
          </a:p>
        </p:txBody>
      </p:sp>
      <p:sp>
        <p:nvSpPr>
          <p:cNvPr id="6" name="Content Placeholder 1">
            <a:extLst>
              <a:ext uri="{FF2B5EF4-FFF2-40B4-BE49-F238E27FC236}">
                <a16:creationId xmlns:a16="http://schemas.microsoft.com/office/drawing/2014/main" id="{38872D7D-9A23-462C-A643-E483F722DAD8}"/>
              </a:ext>
            </a:extLst>
          </p:cNvPr>
          <p:cNvSpPr txBox="1">
            <a:spLocks/>
          </p:cNvSpPr>
          <p:nvPr/>
        </p:nvSpPr>
        <p:spPr>
          <a:xfrm>
            <a:off x="838200" y="4734834"/>
            <a:ext cx="10515600" cy="931116"/>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Can you develop an ‘action plan’ of self-care strategies including one from each of the 5 steps that can be used going forward?</a:t>
            </a:r>
          </a:p>
          <a:p>
            <a:endParaRPr lang="en-GB" dirty="0"/>
          </a:p>
          <a:p>
            <a:endParaRPr lang="en-GB" dirty="0"/>
          </a:p>
          <a:p>
            <a:endParaRPr lang="en-GB" dirty="0"/>
          </a:p>
          <a:p>
            <a:endParaRPr lang="en-GB" dirty="0"/>
          </a:p>
          <a:p>
            <a:endParaRPr lang="en-GB" dirty="0"/>
          </a:p>
          <a:p>
            <a:endParaRPr lang="en-GB" dirty="0"/>
          </a:p>
          <a:p>
            <a:pPr marL="0" indent="0">
              <a:buFont typeface="Arial" pitchFamily="34"/>
              <a:buNone/>
            </a:pPr>
            <a:endParaRPr lang="en-GB" dirty="0"/>
          </a:p>
          <a:p>
            <a:endParaRPr lang="en-GB" dirty="0"/>
          </a:p>
          <a:p>
            <a:endParaRPr lang="en-GB" dirty="0"/>
          </a:p>
          <a:p>
            <a:endParaRPr lang="en-GB" dirty="0"/>
          </a:p>
          <a:p>
            <a:pPr marL="0" indent="0">
              <a:buFont typeface="Arial" pitchFamily="34"/>
              <a:buNone/>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240" y="1936665"/>
            <a:ext cx="2904753" cy="1934565"/>
          </a:xfrm>
          <a:prstGeom prst="rect">
            <a:avLst/>
          </a:prstGeom>
        </p:spPr>
      </p:pic>
    </p:spTree>
    <p:extLst>
      <p:ext uri="{BB962C8B-B14F-4D97-AF65-F5344CB8AC3E}">
        <p14:creationId xmlns:p14="http://schemas.microsoft.com/office/powerpoint/2010/main" val="66213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5595FC-9C35-42D2-84C6-8FF69AED6248}"/>
              </a:ext>
            </a:extLst>
          </p:cNvPr>
          <p:cNvSpPr>
            <a:spLocks noGrp="1"/>
          </p:cNvSpPr>
          <p:nvPr>
            <p:ph idx="1"/>
          </p:nvPr>
        </p:nvSpPr>
        <p:spPr>
          <a:xfrm>
            <a:off x="838203" y="1279650"/>
            <a:ext cx="8258172" cy="1273050"/>
          </a:xfrm>
        </p:spPr>
        <p:txBody>
          <a:bodyPr/>
          <a:lstStyle/>
          <a:p>
            <a:r>
              <a:rPr lang="en-GB" dirty="0"/>
              <a:t>Consider: why is connection to others important? </a:t>
            </a:r>
          </a:p>
          <a:p>
            <a:r>
              <a:rPr lang="en-GB" dirty="0"/>
              <a:t>Think about: </a:t>
            </a:r>
            <a:r>
              <a:rPr lang="en-GB" b="1" dirty="0"/>
              <a:t>who</a:t>
            </a:r>
            <a:r>
              <a:rPr lang="en-GB" dirty="0"/>
              <a:t> you can talk to; </a:t>
            </a:r>
            <a:r>
              <a:rPr lang="en-GB" b="1" dirty="0"/>
              <a:t>what</a:t>
            </a:r>
            <a:r>
              <a:rPr lang="en-GB" dirty="0"/>
              <a:t> you might talk about with them; </a:t>
            </a:r>
            <a:r>
              <a:rPr lang="en-GB" b="1" dirty="0"/>
              <a:t>how/when</a:t>
            </a:r>
            <a:r>
              <a:rPr lang="en-GB" dirty="0"/>
              <a:t> you can talk to them.</a:t>
            </a:r>
          </a:p>
        </p:txBody>
      </p:sp>
      <p:sp>
        <p:nvSpPr>
          <p:cNvPr id="3" name="Title 2"/>
          <p:cNvSpPr>
            <a:spLocks noGrp="1"/>
          </p:cNvSpPr>
          <p:nvPr>
            <p:ph type="title"/>
          </p:nvPr>
        </p:nvSpPr>
        <p:spPr/>
        <p:txBody>
          <a:bodyPr/>
          <a:lstStyle/>
          <a:p>
            <a:r>
              <a:rPr lang="en-GB"/>
              <a:t>Activity 4: Connecting with others</a:t>
            </a:r>
            <a:endParaRPr lang="en-GB"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27464" y="2698874"/>
            <a:ext cx="1324708" cy="2449567"/>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09297" y="2698874"/>
            <a:ext cx="1239756" cy="2455247"/>
          </a:xfrm>
          <a:prstGeom prst="rect">
            <a:avLst/>
          </a:prstGeom>
        </p:spPr>
      </p:pic>
      <p:sp>
        <p:nvSpPr>
          <p:cNvPr id="7" name="Content Placeholder 1">
            <a:extLst>
              <a:ext uri="{FF2B5EF4-FFF2-40B4-BE49-F238E27FC236}">
                <a16:creationId xmlns:a16="http://schemas.microsoft.com/office/drawing/2014/main" id="{BCF6F33F-971C-4B3E-A8D4-464DCF6AE0D4}"/>
              </a:ext>
            </a:extLst>
          </p:cNvPr>
          <p:cNvSpPr txBox="1">
            <a:spLocks/>
          </p:cNvSpPr>
          <p:nvPr/>
        </p:nvSpPr>
        <p:spPr>
          <a:xfrm>
            <a:off x="9189484" y="5286374"/>
            <a:ext cx="2073439" cy="881430"/>
          </a:xfrm>
          <a:prstGeom prst="rect">
            <a:avLst/>
          </a:prstGeom>
          <a:solidFill>
            <a:srgbClr val="5D137D"/>
          </a:solidFill>
          <a:ln>
            <a:noFill/>
          </a:ln>
        </p:spPr>
        <p:txBody>
          <a:bodyPr vert="horz" wrap="square" lIns="180000" tIns="0" rIns="180000" bIns="45720" anchor="ctr"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Share your ideas.</a:t>
            </a:r>
          </a:p>
        </p:txBody>
      </p:sp>
      <p:sp>
        <p:nvSpPr>
          <p:cNvPr id="8" name="Content Placeholder 3">
            <a:extLst>
              <a:ext uri="{FF2B5EF4-FFF2-40B4-BE49-F238E27FC236}">
                <a16:creationId xmlns:a16="http://schemas.microsoft.com/office/drawing/2014/main" id="{96158C7A-E3E8-43B1-9E72-1F8714E653BD}"/>
              </a:ext>
            </a:extLst>
          </p:cNvPr>
          <p:cNvSpPr txBox="1">
            <a:spLocks/>
          </p:cNvSpPr>
          <p:nvPr/>
        </p:nvSpPr>
        <p:spPr>
          <a:xfrm>
            <a:off x="838203" y="5286374"/>
            <a:ext cx="8258172" cy="890589"/>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On </a:t>
            </a:r>
            <a:r>
              <a:rPr lang="en-GB" b="1" dirty="0"/>
              <a:t>Resource Sheet C</a:t>
            </a:r>
            <a:r>
              <a:rPr lang="en-GB" dirty="0"/>
              <a:t>, fill in who (person outline), what (screen outline) and how/when (clock outline).</a:t>
            </a:r>
          </a:p>
          <a:p>
            <a:pPr marL="0" indent="0">
              <a:buFont typeface="Arial" pitchFamily="34"/>
              <a:buNone/>
            </a:pPr>
            <a:endParaRPr lang="en-GB" dirty="0"/>
          </a:p>
          <a:p>
            <a:endParaRPr lang="en-GB" dirty="0"/>
          </a:p>
        </p:txBody>
      </p:sp>
      <p:pic>
        <p:nvPicPr>
          <p:cNvPr id="10" name="Picture 9">
            <a:extLst>
              <a:ext uri="{FF2B5EF4-FFF2-40B4-BE49-F238E27FC236}">
                <a16:creationId xmlns:a16="http://schemas.microsoft.com/office/drawing/2014/main" id="{22B59B3E-1169-4A75-B118-55B639477B1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6638018" y="2698874"/>
            <a:ext cx="2458357" cy="2458357"/>
          </a:xfrm>
          <a:prstGeom prst="rect">
            <a:avLst/>
          </a:prstGeom>
        </p:spPr>
      </p:pic>
    </p:spTree>
    <p:extLst>
      <p:ext uri="{BB962C8B-B14F-4D97-AF65-F5344CB8AC3E}">
        <p14:creationId xmlns:p14="http://schemas.microsoft.com/office/powerpoint/2010/main" val="243870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49"/>
            <a:ext cx="10515600" cy="930151"/>
          </a:xfrm>
          <a:solidFill>
            <a:srgbClr val="5D137D"/>
          </a:solidFill>
        </p:spPr>
        <p:txBody>
          <a:bodyPr/>
          <a:lstStyle/>
          <a:p>
            <a:pPr marL="0" indent="0">
              <a:buNone/>
            </a:pPr>
            <a:r>
              <a:rPr lang="en-GB" dirty="0"/>
              <a:t>In pairs/groups, </a:t>
            </a:r>
            <a:r>
              <a:rPr lang="en-GB" dirty="0" smtClean="0"/>
              <a:t>share </a:t>
            </a:r>
            <a:r>
              <a:rPr lang="en-GB" dirty="0"/>
              <a:t>a strategy/resource/website that you have found useful. Collate this list and add to it and display for all to access as part of a regular wellbeing check in.</a:t>
            </a:r>
          </a:p>
        </p:txBody>
      </p:sp>
      <p:sp>
        <p:nvSpPr>
          <p:cNvPr id="3" name="Title 2"/>
          <p:cNvSpPr>
            <a:spLocks noGrp="1"/>
          </p:cNvSpPr>
          <p:nvPr>
            <p:ph type="title"/>
          </p:nvPr>
        </p:nvSpPr>
        <p:spPr/>
        <p:txBody>
          <a:bodyPr/>
          <a:lstStyle/>
          <a:p>
            <a:r>
              <a:rPr lang="en-GB" dirty="0"/>
              <a:t>Plenary</a:t>
            </a:r>
          </a:p>
        </p:txBody>
      </p:sp>
      <p:sp>
        <p:nvSpPr>
          <p:cNvPr id="4" name="Content Placeholder 1">
            <a:extLst>
              <a:ext uri="{FF2B5EF4-FFF2-40B4-BE49-F238E27FC236}">
                <a16:creationId xmlns:a16="http://schemas.microsoft.com/office/drawing/2014/main" id="{EFC48CDD-7C94-46E0-9634-4C6C2B9CF985}"/>
              </a:ext>
            </a:extLst>
          </p:cNvPr>
          <p:cNvSpPr txBox="1">
            <a:spLocks/>
          </p:cNvSpPr>
          <p:nvPr/>
        </p:nvSpPr>
        <p:spPr>
          <a:xfrm>
            <a:off x="838203" y="2301449"/>
            <a:ext cx="10515600" cy="930151"/>
          </a:xfrm>
          <a:prstGeom prst="rect">
            <a:avLst/>
          </a:prstGeom>
          <a:solidFill>
            <a:srgbClr val="5D137D"/>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bg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bg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Can you identify one (or more) positive thing </a:t>
            </a:r>
            <a:r>
              <a:rPr lang="en-GB" dirty="0" smtClean="0"/>
              <a:t>you </a:t>
            </a:r>
            <a:r>
              <a:rPr lang="en-GB" dirty="0"/>
              <a:t>will do to support their mental health and wellbeing going </a:t>
            </a:r>
            <a:r>
              <a:rPr lang="en-GB" dirty="0" smtClean="0"/>
              <a:t>forward?</a:t>
            </a:r>
            <a:endParaRPr lang="en-GB" dirty="0"/>
          </a:p>
        </p:txBody>
      </p:sp>
      <p:sp>
        <p:nvSpPr>
          <p:cNvPr id="5" name="Content Placeholder 1">
            <a:extLst>
              <a:ext uri="{FF2B5EF4-FFF2-40B4-BE49-F238E27FC236}">
                <a16:creationId xmlns:a16="http://schemas.microsoft.com/office/drawing/2014/main" id="{C5AD6166-04B5-43F2-9213-8B3C8948E8A7}"/>
              </a:ext>
            </a:extLst>
          </p:cNvPr>
          <p:cNvSpPr txBox="1">
            <a:spLocks/>
          </p:cNvSpPr>
          <p:nvPr/>
        </p:nvSpPr>
        <p:spPr>
          <a:xfrm>
            <a:off x="838203" y="3323249"/>
            <a:ext cx="10515600" cy="930151"/>
          </a:xfrm>
          <a:prstGeom prst="rect">
            <a:avLst/>
          </a:prstGeom>
          <a:solidFill>
            <a:srgbClr val="5D137D"/>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bg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bg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600" b="0" i="0" u="none" strike="noStrike" kern="1200" cap="none" spc="0" baseline="0">
                <a:solidFill>
                  <a:schemeClr val="bg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Can you create a set of tips/advice for students going through a global pandemic lockdown (or other challenging) situation for the first time, based on the activities you have </a:t>
            </a:r>
            <a:r>
              <a:rPr lang="en-GB" dirty="0" smtClean="0"/>
              <a:t>completed</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59397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49"/>
            <a:ext cx="10515600" cy="5156320"/>
          </a:xfrm>
        </p:spPr>
        <p:txBody>
          <a:bodyPr/>
          <a:lstStyle/>
          <a:p>
            <a:pPr marL="0" indent="0">
              <a:buNone/>
            </a:pPr>
            <a:r>
              <a:rPr lang="en-GB" dirty="0"/>
              <a:t>This is likely to be a difficult topic for many, so it is important to know where you can access support if you need it, both in </a:t>
            </a:r>
            <a:r>
              <a:rPr lang="en-GB" dirty="0" smtClean="0"/>
              <a:t>your setting </a:t>
            </a:r>
            <a:r>
              <a:rPr lang="en-GB" dirty="0"/>
              <a:t>(e.g. form tutors, pastoral support, head of year, student services) and out with </a:t>
            </a:r>
            <a:r>
              <a:rPr lang="en-GB" dirty="0" smtClean="0"/>
              <a:t>your setting </a:t>
            </a:r>
            <a:r>
              <a:rPr lang="en-GB" dirty="0"/>
              <a:t>(e.g. parents/carers, family members/friends or reputable organisations). Below is a list of organisations which might be useful: </a:t>
            </a:r>
            <a:endParaRPr lang="en-GB" b="1" dirty="0"/>
          </a:p>
          <a:p>
            <a:pPr lvl="0"/>
            <a:r>
              <a:rPr lang="en-GB" b="1" dirty="0" err="1"/>
              <a:t>YoungMinds</a:t>
            </a:r>
            <a:r>
              <a:rPr lang="en-GB" dirty="0"/>
              <a:t> – A charity that provides information about mental health and wellbeing for children and young people: </a:t>
            </a:r>
            <a:r>
              <a:rPr lang="en-GB" u="sng" dirty="0">
                <a:hlinkClick r:id="rId2"/>
              </a:rPr>
              <a:t>https://youngminds.org.uk/find-help/</a:t>
            </a:r>
            <a:endParaRPr lang="en-GB" dirty="0"/>
          </a:p>
          <a:p>
            <a:pPr lvl="0"/>
            <a:r>
              <a:rPr lang="en-GB" b="1" dirty="0" err="1"/>
              <a:t>Childline</a:t>
            </a:r>
            <a:r>
              <a:rPr lang="en-GB" dirty="0"/>
              <a:t> – A free and confidential service offering help and advice on a wide range of issues (phone or online): </a:t>
            </a:r>
            <a:r>
              <a:rPr lang="en-GB" u="sng" dirty="0">
                <a:hlinkClick r:id="rId3"/>
              </a:rPr>
              <a:t>www.childline.org.uk</a:t>
            </a:r>
            <a:r>
              <a:rPr lang="en-GB" dirty="0"/>
              <a:t> / 0800 1111</a:t>
            </a:r>
          </a:p>
          <a:p>
            <a:pPr lvl="0"/>
            <a:r>
              <a:rPr lang="en-GB" b="1" dirty="0"/>
              <a:t>Samaritans </a:t>
            </a:r>
            <a:r>
              <a:rPr lang="en-GB" dirty="0"/>
              <a:t>– A charity that provides emotional support to anyone in distress or struggling to cope: </a:t>
            </a:r>
            <a:r>
              <a:rPr lang="en-GB" u="sng" dirty="0">
                <a:hlinkClick r:id="rId4"/>
              </a:rPr>
              <a:t>www.samaritans.org</a:t>
            </a:r>
            <a:r>
              <a:rPr lang="en-GB" dirty="0"/>
              <a:t> / 116 123</a:t>
            </a:r>
          </a:p>
          <a:p>
            <a:pPr lvl="0"/>
            <a:r>
              <a:rPr lang="en-GB" b="1" dirty="0"/>
              <a:t>Anna Freud Centre </a:t>
            </a:r>
            <a:r>
              <a:rPr lang="en-GB" dirty="0"/>
              <a:t>- The Anna Freud Centre has guidance on the things children and young people can do to look after their mental health and wellbeing </a:t>
            </a:r>
            <a:r>
              <a:rPr lang="en-GB" u="sng" dirty="0" smtClean="0">
                <a:hlinkClick r:id="rId5"/>
              </a:rPr>
              <a:t>www.annafreud.org/on-my-mind/self-care</a:t>
            </a:r>
            <a:endParaRPr lang="en-GB" u="sng" dirty="0" smtClean="0"/>
          </a:p>
          <a:p>
            <a:pPr lvl="0"/>
            <a:r>
              <a:rPr lang="en-GB" b="1" dirty="0" smtClean="0"/>
              <a:t>Where else can you receive support if you need it?</a:t>
            </a:r>
            <a:endParaRPr lang="en-GB" b="1" dirty="0"/>
          </a:p>
          <a:p>
            <a:endParaRPr lang="en-GB" dirty="0"/>
          </a:p>
        </p:txBody>
      </p:sp>
      <p:sp>
        <p:nvSpPr>
          <p:cNvPr id="3" name="Title 2"/>
          <p:cNvSpPr>
            <a:spLocks noGrp="1"/>
          </p:cNvSpPr>
          <p:nvPr>
            <p:ph type="title"/>
          </p:nvPr>
        </p:nvSpPr>
        <p:spPr/>
        <p:txBody>
          <a:bodyPr/>
          <a:lstStyle/>
          <a:p>
            <a:r>
              <a:rPr lang="en-GB" dirty="0"/>
              <a:t>Extra support and signposting</a:t>
            </a:r>
          </a:p>
        </p:txBody>
      </p:sp>
    </p:spTree>
    <p:extLst>
      <p:ext uri="{BB962C8B-B14F-4D97-AF65-F5344CB8AC3E}">
        <p14:creationId xmlns:p14="http://schemas.microsoft.com/office/powerpoint/2010/main" val="190519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E3D5-C32A-44EC-BEDE-D4DF5C6D6ADE}"/>
              </a:ext>
            </a:extLst>
          </p:cNvPr>
          <p:cNvSpPr txBox="1">
            <a:spLocks noGrp="1"/>
          </p:cNvSpPr>
          <p:nvPr>
            <p:ph type="title"/>
          </p:nvPr>
        </p:nvSpPr>
        <p:spPr/>
        <p:txBody>
          <a:bodyPr/>
          <a:lstStyle/>
          <a:p>
            <a:pPr lvl="0"/>
            <a:r>
              <a:rPr lang="en-GB" dirty="0"/>
              <a:t>Learning objectives</a:t>
            </a:r>
          </a:p>
        </p:txBody>
      </p:sp>
      <p:sp>
        <p:nvSpPr>
          <p:cNvPr id="3" name="Content Placeholder 2">
            <a:extLst>
              <a:ext uri="{FF2B5EF4-FFF2-40B4-BE49-F238E27FC236}">
                <a16:creationId xmlns:a16="http://schemas.microsoft.com/office/drawing/2014/main" id="{2E7DEA50-25BD-45DB-93B0-299919F86294}"/>
              </a:ext>
            </a:extLst>
          </p:cNvPr>
          <p:cNvSpPr txBox="1">
            <a:spLocks noGrp="1"/>
          </p:cNvSpPr>
          <p:nvPr>
            <p:ph idx="1"/>
          </p:nvPr>
        </p:nvSpPr>
        <p:spPr>
          <a:xfrm>
            <a:off x="838203" y="1731298"/>
            <a:ext cx="10515600" cy="2431128"/>
          </a:xfrm>
          <a:solidFill>
            <a:srgbClr val="5D137D"/>
          </a:solidFill>
        </p:spPr>
        <p:txBody>
          <a:bodyPr/>
          <a:lstStyle/>
          <a:p>
            <a:pPr lvl="0">
              <a:lnSpc>
                <a:spcPct val="107000"/>
              </a:lnSpc>
              <a:spcAft>
                <a:spcPts val="800"/>
              </a:spcAft>
            </a:pPr>
            <a:r>
              <a:rPr lang="en-GB" dirty="0"/>
              <a:t>to reflect on my experiences of lockdown and the COVID-19 pandemic</a:t>
            </a:r>
          </a:p>
          <a:p>
            <a:pPr lvl="0">
              <a:lnSpc>
                <a:spcPct val="107000"/>
              </a:lnSpc>
              <a:spcAft>
                <a:spcPts val="800"/>
              </a:spcAft>
            </a:pPr>
            <a:r>
              <a:rPr lang="en-GB" dirty="0"/>
              <a:t>to consider steps I can take to plan for my future.</a:t>
            </a:r>
          </a:p>
          <a:p>
            <a:pPr lvl="0">
              <a:lnSpc>
                <a:spcPct val="107000"/>
              </a:lnSpc>
              <a:spcAft>
                <a:spcPts val="800"/>
              </a:spcAft>
            </a:pPr>
            <a:r>
              <a:rPr lang="en-GB" dirty="0"/>
              <a:t>about different coping strategies and how/when I might best use these to help me cope with challenges I face. </a:t>
            </a:r>
          </a:p>
          <a:p>
            <a:pPr lvl="0">
              <a:lnSpc>
                <a:spcPct val="107000"/>
              </a:lnSpc>
              <a:spcAft>
                <a:spcPts val="800"/>
              </a:spcAft>
            </a:pPr>
            <a:r>
              <a:rPr lang="en-GB" dirty="0"/>
              <a:t>the importance of connecting with others and different ways I can connect with other people.</a:t>
            </a:r>
          </a:p>
          <a:p>
            <a:pPr marL="0" lvl="0" indent="0">
              <a:buNone/>
            </a:pPr>
            <a:endParaRPr lang="en-GB" dirty="0"/>
          </a:p>
        </p:txBody>
      </p:sp>
      <p:sp>
        <p:nvSpPr>
          <p:cNvPr id="4" name="Text Placeholder 3">
            <a:extLst>
              <a:ext uri="{FF2B5EF4-FFF2-40B4-BE49-F238E27FC236}">
                <a16:creationId xmlns:a16="http://schemas.microsoft.com/office/drawing/2014/main" id="{FCF13745-4FB8-4382-A1FB-A3E91B4C07A8}"/>
              </a:ext>
            </a:extLst>
          </p:cNvPr>
          <p:cNvSpPr>
            <a:spLocks noGrp="1"/>
          </p:cNvSpPr>
          <p:nvPr>
            <p:ph type="body" sz="quarter" idx="10"/>
          </p:nvPr>
        </p:nvSpPr>
        <p:spPr/>
        <p:txBody>
          <a:bodyPr>
            <a:normAutofit lnSpcReduction="10000"/>
          </a:bodyPr>
          <a:lstStyle/>
          <a:p>
            <a:r>
              <a:rPr lang="en-GB" dirty="0"/>
              <a:t>I will learn: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E58-479D-4DF9-9568-8962E94FB9EF}"/>
              </a:ext>
            </a:extLst>
          </p:cNvPr>
          <p:cNvSpPr txBox="1">
            <a:spLocks noGrp="1"/>
          </p:cNvSpPr>
          <p:nvPr>
            <p:ph type="title"/>
          </p:nvPr>
        </p:nvSpPr>
        <p:spPr/>
        <p:txBody>
          <a:bodyPr/>
          <a:lstStyle/>
          <a:p>
            <a:pPr lvl="0"/>
            <a:r>
              <a:rPr lang="en-GB"/>
              <a:t>Introduction</a:t>
            </a:r>
          </a:p>
        </p:txBody>
      </p:sp>
      <p:sp>
        <p:nvSpPr>
          <p:cNvPr id="3" name="Content Placeholder 2">
            <a:extLst>
              <a:ext uri="{FF2B5EF4-FFF2-40B4-BE49-F238E27FC236}">
                <a16:creationId xmlns:a16="http://schemas.microsoft.com/office/drawing/2014/main" id="{29BB474B-620A-45DD-8981-72C8227A88F2}"/>
              </a:ext>
            </a:extLst>
          </p:cNvPr>
          <p:cNvSpPr txBox="1">
            <a:spLocks noGrp="1"/>
          </p:cNvSpPr>
          <p:nvPr>
            <p:ph idx="1"/>
          </p:nvPr>
        </p:nvSpPr>
        <p:spPr>
          <a:xfrm>
            <a:off x="838203" y="4803006"/>
            <a:ext cx="5943597" cy="1373958"/>
          </a:xfrm>
          <a:solidFill>
            <a:srgbClr val="5D137D"/>
          </a:solidFill>
        </p:spPr>
        <p:txBody>
          <a:bodyPr/>
          <a:lstStyle/>
          <a:p>
            <a:pPr lvl="0"/>
            <a:r>
              <a:rPr lang="en-GB" dirty="0"/>
              <a:t>Let’s discuss these words and feelings. </a:t>
            </a:r>
          </a:p>
          <a:p>
            <a:pPr lvl="1"/>
            <a:r>
              <a:rPr lang="en-GB" dirty="0"/>
              <a:t>Are there any words that stand out? Why?</a:t>
            </a:r>
          </a:p>
          <a:p>
            <a:pPr lvl="1"/>
            <a:r>
              <a:rPr lang="en-GB" dirty="0"/>
              <a:t>Can any words be grouped together?</a:t>
            </a:r>
          </a:p>
          <a:p>
            <a:pPr lvl="1"/>
            <a:r>
              <a:rPr lang="en-GB" dirty="0"/>
              <a:t>Are there words that come up repeatedly? </a:t>
            </a:r>
          </a:p>
        </p:txBody>
      </p:sp>
      <p:sp>
        <p:nvSpPr>
          <p:cNvPr id="4" name="Text Placeholder 3">
            <a:extLst>
              <a:ext uri="{FF2B5EF4-FFF2-40B4-BE49-F238E27FC236}">
                <a16:creationId xmlns:a16="http://schemas.microsoft.com/office/drawing/2014/main" id="{FBE95422-CCE9-4C10-B973-04926285FF9B}"/>
              </a:ext>
            </a:extLst>
          </p:cNvPr>
          <p:cNvSpPr>
            <a:spLocks noGrp="1"/>
          </p:cNvSpPr>
          <p:nvPr>
            <p:ph type="body" sz="quarter" idx="10"/>
          </p:nvPr>
        </p:nvSpPr>
        <p:spPr/>
        <p:txBody>
          <a:bodyPr>
            <a:normAutofit lnSpcReduction="10000"/>
          </a:bodyPr>
          <a:lstStyle/>
          <a:p>
            <a:r>
              <a:rPr lang="en-GB" dirty="0"/>
              <a:t>Thinking about the global pandemic and your lockdown experiences since March 2020.</a:t>
            </a:r>
          </a:p>
        </p:txBody>
      </p:sp>
      <p:pic>
        <p:nvPicPr>
          <p:cNvPr id="6" name="Picture 5">
            <a:extLst>
              <a:ext uri="{FF2B5EF4-FFF2-40B4-BE49-F238E27FC236}">
                <a16:creationId xmlns:a16="http://schemas.microsoft.com/office/drawing/2014/main" id="{CA00CABA-C27F-45ED-A736-CF8F893FA4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65787" y="1692000"/>
            <a:ext cx="2915653" cy="2926210"/>
          </a:xfrm>
          <a:prstGeom prst="rect">
            <a:avLst/>
          </a:prstGeom>
        </p:spPr>
      </p:pic>
      <p:sp>
        <p:nvSpPr>
          <p:cNvPr id="7" name="TextBox 6">
            <a:extLst>
              <a:ext uri="{FF2B5EF4-FFF2-40B4-BE49-F238E27FC236}">
                <a16:creationId xmlns:a16="http://schemas.microsoft.com/office/drawing/2014/main" id="{ED94D7A8-FF33-4192-80CF-779FFCD47745}"/>
              </a:ext>
            </a:extLst>
          </p:cNvPr>
          <p:cNvSpPr txBox="1"/>
          <p:nvPr/>
        </p:nvSpPr>
        <p:spPr>
          <a:xfrm rot="21428112">
            <a:off x="1832098" y="1741230"/>
            <a:ext cx="2595613" cy="1938992"/>
          </a:xfrm>
          <a:prstGeom prst="rect">
            <a:avLst/>
          </a:prstGeom>
          <a:noFill/>
        </p:spPr>
        <p:txBody>
          <a:bodyPr wrap="square" rtlCol="0">
            <a:spAutoFit/>
          </a:bodyPr>
          <a:lstStyle/>
          <a:p>
            <a:pPr lvl="0"/>
            <a:r>
              <a:rPr lang="en-GB" sz="2000" dirty="0">
                <a:latin typeface="Ink Free" panose="03080402000500000000" pitchFamily="66" charset="0"/>
              </a:rPr>
              <a:t>1.</a:t>
            </a:r>
          </a:p>
          <a:p>
            <a:pPr lvl="0"/>
            <a:r>
              <a:rPr lang="en-GB" sz="2000" dirty="0">
                <a:latin typeface="Ink Free" panose="03080402000500000000" pitchFamily="66" charset="0"/>
              </a:rPr>
              <a:t>Write down one word which you would use to describe the situation on a post-it note.</a:t>
            </a:r>
          </a:p>
        </p:txBody>
      </p:sp>
      <p:pic>
        <p:nvPicPr>
          <p:cNvPr id="9" name="Picture 8">
            <a:extLst>
              <a:ext uri="{FF2B5EF4-FFF2-40B4-BE49-F238E27FC236}">
                <a16:creationId xmlns:a16="http://schemas.microsoft.com/office/drawing/2014/main" id="{37D1DD72-6D89-4485-963E-25D2D1D4DD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85800" y="1692000"/>
            <a:ext cx="2915653" cy="2926210"/>
          </a:xfrm>
          <a:prstGeom prst="rect">
            <a:avLst/>
          </a:prstGeom>
        </p:spPr>
      </p:pic>
      <p:sp>
        <p:nvSpPr>
          <p:cNvPr id="11" name="TextBox 10">
            <a:extLst>
              <a:ext uri="{FF2B5EF4-FFF2-40B4-BE49-F238E27FC236}">
                <a16:creationId xmlns:a16="http://schemas.microsoft.com/office/drawing/2014/main" id="{6B49A16A-A704-4A4B-B69F-9E6DB8CFEE9D}"/>
              </a:ext>
            </a:extLst>
          </p:cNvPr>
          <p:cNvSpPr txBox="1"/>
          <p:nvPr/>
        </p:nvSpPr>
        <p:spPr>
          <a:xfrm rot="21428112">
            <a:off x="6297819" y="1743684"/>
            <a:ext cx="2595613" cy="1938992"/>
          </a:xfrm>
          <a:prstGeom prst="rect">
            <a:avLst/>
          </a:prstGeom>
          <a:noFill/>
        </p:spPr>
        <p:txBody>
          <a:bodyPr wrap="square" rtlCol="0">
            <a:spAutoFit/>
          </a:bodyPr>
          <a:lstStyle/>
          <a:p>
            <a:pPr lvl="0"/>
            <a:r>
              <a:rPr lang="en-GB" sz="2000" dirty="0">
                <a:latin typeface="Ink Free" panose="03080402000500000000" pitchFamily="66" charset="0"/>
              </a:rPr>
              <a:t>2.</a:t>
            </a:r>
          </a:p>
          <a:p>
            <a:pPr lvl="0"/>
            <a:r>
              <a:rPr lang="en-GB" sz="2000" dirty="0">
                <a:latin typeface="Ink Free" panose="03080402000500000000" pitchFamily="66" charset="0"/>
              </a:rPr>
              <a:t>Now, on a new post-it note, write down one word for how the pandemic makes you feel.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83EA-2C08-44D8-B787-08F9DCECD814}"/>
              </a:ext>
            </a:extLst>
          </p:cNvPr>
          <p:cNvSpPr txBox="1">
            <a:spLocks noGrp="1"/>
          </p:cNvSpPr>
          <p:nvPr>
            <p:ph type="title"/>
          </p:nvPr>
        </p:nvSpPr>
        <p:spPr/>
        <p:txBody>
          <a:bodyPr/>
          <a:lstStyle/>
          <a:p>
            <a:pPr lvl="0"/>
            <a:r>
              <a:rPr lang="en-GB" dirty="0"/>
              <a:t>Activity 1: Reflecting on lockdown</a:t>
            </a:r>
          </a:p>
        </p:txBody>
      </p:sp>
      <p:sp>
        <p:nvSpPr>
          <p:cNvPr id="3" name="Content Placeholder 2">
            <a:extLst>
              <a:ext uri="{FF2B5EF4-FFF2-40B4-BE49-F238E27FC236}">
                <a16:creationId xmlns:a16="http://schemas.microsoft.com/office/drawing/2014/main" id="{971A7135-6241-4CDC-B2D4-0C39DD534A44}"/>
              </a:ext>
            </a:extLst>
          </p:cNvPr>
          <p:cNvSpPr txBox="1">
            <a:spLocks noGrp="1"/>
          </p:cNvSpPr>
          <p:nvPr>
            <p:ph idx="1"/>
          </p:nvPr>
        </p:nvSpPr>
        <p:spPr>
          <a:xfrm>
            <a:off x="838203" y="1731298"/>
            <a:ext cx="10515600" cy="1497678"/>
          </a:xfrm>
        </p:spPr>
        <p:txBody>
          <a:bodyPr/>
          <a:lstStyle/>
          <a:p>
            <a:pPr marL="0" lvl="0" indent="0">
              <a:buNone/>
            </a:pPr>
            <a:r>
              <a:rPr lang="en-GB" dirty="0"/>
              <a:t>While you are watching, think about:</a:t>
            </a:r>
          </a:p>
          <a:p>
            <a:r>
              <a:rPr lang="en-GB" dirty="0"/>
              <a:t>Your experience of lockdown/periods of self-isolation</a:t>
            </a:r>
          </a:p>
          <a:p>
            <a:r>
              <a:rPr lang="en-GB" dirty="0"/>
              <a:t>Any similarities/differences between your experience and those described by the young people in the TELL study.</a:t>
            </a:r>
          </a:p>
          <a:p>
            <a:pPr marL="0" lvl="0" indent="0">
              <a:buNone/>
            </a:pPr>
            <a:endParaRPr lang="en-GB" dirty="0"/>
          </a:p>
        </p:txBody>
      </p:sp>
      <p:sp>
        <p:nvSpPr>
          <p:cNvPr id="4" name="Text Placeholder 3">
            <a:extLst>
              <a:ext uri="{FF2B5EF4-FFF2-40B4-BE49-F238E27FC236}">
                <a16:creationId xmlns:a16="http://schemas.microsoft.com/office/drawing/2014/main" id="{BE0321FB-97F8-4DCC-844F-3D46BAC74104}"/>
              </a:ext>
            </a:extLst>
          </p:cNvPr>
          <p:cNvSpPr>
            <a:spLocks noGrp="1"/>
          </p:cNvSpPr>
          <p:nvPr>
            <p:ph type="body" sz="quarter" idx="10"/>
          </p:nvPr>
        </p:nvSpPr>
        <p:spPr>
          <a:xfrm>
            <a:off x="838200" y="1279649"/>
            <a:ext cx="10515600" cy="672976"/>
          </a:xfrm>
        </p:spPr>
        <p:txBody>
          <a:bodyPr>
            <a:normAutofit/>
          </a:bodyPr>
          <a:lstStyle/>
          <a:p>
            <a:r>
              <a:rPr lang="en-GB" sz="1600" dirty="0"/>
              <a:t>You are now going to watch a </a:t>
            </a:r>
            <a:r>
              <a:rPr lang="en-GB" sz="1600" dirty="0">
                <a:hlinkClick r:id="rId2"/>
              </a:rPr>
              <a:t>short video </a:t>
            </a:r>
            <a:r>
              <a:rPr lang="en-GB" sz="1600" dirty="0"/>
              <a:t>which presents teenagers’ experiences of lockdown in their own words. </a:t>
            </a:r>
          </a:p>
          <a:p>
            <a:endParaRPr lang="en-GB" sz="1600" dirty="0"/>
          </a:p>
        </p:txBody>
      </p:sp>
      <p:sp>
        <p:nvSpPr>
          <p:cNvPr id="5" name="Content Placeholder 2">
            <a:extLst>
              <a:ext uri="{FF2B5EF4-FFF2-40B4-BE49-F238E27FC236}">
                <a16:creationId xmlns:a16="http://schemas.microsoft.com/office/drawing/2014/main" id="{CA2CC752-0949-49D6-B646-8A2D3185B889}"/>
              </a:ext>
            </a:extLst>
          </p:cNvPr>
          <p:cNvSpPr txBox="1">
            <a:spLocks/>
          </p:cNvSpPr>
          <p:nvPr/>
        </p:nvSpPr>
        <p:spPr>
          <a:xfrm>
            <a:off x="838203" y="3315496"/>
            <a:ext cx="10515600" cy="2037554"/>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dirty="0"/>
              <a:t>After you have finished watching, think about:</a:t>
            </a:r>
          </a:p>
          <a:p>
            <a:r>
              <a:rPr lang="en-GB" dirty="0"/>
              <a:t>How many feelings resonated with the words you chose in the introductory task?</a:t>
            </a:r>
          </a:p>
          <a:p>
            <a:r>
              <a:rPr lang="en-GB" dirty="0"/>
              <a:t>Were there any differences?</a:t>
            </a:r>
          </a:p>
          <a:p>
            <a:r>
              <a:rPr lang="en-GB" dirty="0"/>
              <a:t>Did anything stand out as particularly significant? </a:t>
            </a:r>
          </a:p>
          <a:p>
            <a:r>
              <a:rPr lang="en-GB" dirty="0"/>
              <a:t>How did it feel to hear what other young people had experienced?</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880E3C-49D8-4C10-AADD-7AB9864CF4C9}"/>
              </a:ext>
            </a:extLst>
          </p:cNvPr>
          <p:cNvSpPr>
            <a:spLocks noGrp="1"/>
          </p:cNvSpPr>
          <p:nvPr>
            <p:ph idx="1"/>
          </p:nvPr>
        </p:nvSpPr>
        <p:spPr>
          <a:xfrm>
            <a:off x="848400" y="1279650"/>
            <a:ext cx="6012177" cy="1200660"/>
          </a:xfrm>
        </p:spPr>
        <p:txBody>
          <a:bodyPr/>
          <a:lstStyle/>
          <a:p>
            <a:pPr marL="0" indent="0">
              <a:buNone/>
            </a:pPr>
            <a:r>
              <a:rPr lang="en-GB" dirty="0"/>
              <a:t>Take yourself back in time. Imagine it is 31</a:t>
            </a:r>
            <a:r>
              <a:rPr lang="en-GB" baseline="30000" dirty="0"/>
              <a:t>st</a:t>
            </a:r>
            <a:r>
              <a:rPr lang="en-GB" dirty="0"/>
              <a:t> December 2019 and you are thinking about the new year 2020 ahead. </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41455D1C-9747-418F-B2E7-707D42C0F204}"/>
              </a:ext>
            </a:extLst>
          </p:cNvPr>
          <p:cNvSpPr>
            <a:spLocks noGrp="1"/>
          </p:cNvSpPr>
          <p:nvPr>
            <p:ph type="title"/>
          </p:nvPr>
        </p:nvSpPr>
        <p:spPr/>
        <p:txBody>
          <a:bodyPr/>
          <a:lstStyle/>
          <a:p>
            <a:r>
              <a:rPr lang="en-GB" dirty="0"/>
              <a:t>Activity 2: Thinking about change</a:t>
            </a:r>
          </a:p>
        </p:txBody>
      </p:sp>
      <p:pic>
        <p:nvPicPr>
          <p:cNvPr id="5" name="Picture 4">
            <a:extLst>
              <a:ext uri="{FF2B5EF4-FFF2-40B4-BE49-F238E27FC236}">
                <a16:creationId xmlns:a16="http://schemas.microsoft.com/office/drawing/2014/main" id="{BD55A191-6A5D-4D3A-A365-179AC1A71BF7}"/>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Effect>
                      <a14:brightnessContrast contrast="7000"/>
                    </a14:imgEffect>
                  </a14:imgLayer>
                </a14:imgProps>
              </a:ext>
              <a:ext uri="{28A0092B-C50C-407E-A947-70E740481C1C}">
                <a14:useLocalDpi xmlns:a14="http://schemas.microsoft.com/office/drawing/2010/main" val="0"/>
              </a:ext>
            </a:extLst>
          </a:blip>
          <a:stretch>
            <a:fillRect/>
          </a:stretch>
        </p:blipFill>
        <p:spPr>
          <a:xfrm>
            <a:off x="6957211" y="1279651"/>
            <a:ext cx="4386389" cy="2806576"/>
          </a:xfrm>
          <a:prstGeom prst="rect">
            <a:avLst/>
          </a:prstGeom>
        </p:spPr>
      </p:pic>
      <p:sp>
        <p:nvSpPr>
          <p:cNvPr id="6" name="Content Placeholder 1">
            <a:extLst>
              <a:ext uri="{FF2B5EF4-FFF2-40B4-BE49-F238E27FC236}">
                <a16:creationId xmlns:a16="http://schemas.microsoft.com/office/drawing/2014/main" id="{6A56B315-D81D-46BF-97BE-1AAD3E3A6A12}"/>
              </a:ext>
            </a:extLst>
          </p:cNvPr>
          <p:cNvSpPr txBox="1">
            <a:spLocks/>
          </p:cNvSpPr>
          <p:nvPr/>
        </p:nvSpPr>
        <p:spPr>
          <a:xfrm>
            <a:off x="848400" y="2571960"/>
            <a:ext cx="6012177" cy="1514266"/>
          </a:xfrm>
          <a:prstGeom prst="rect">
            <a:avLst/>
          </a:prstGeom>
          <a:solidFill>
            <a:srgbClr val="FFCC33"/>
          </a:solidFill>
          <a:ln>
            <a:noFill/>
          </a:ln>
        </p:spPr>
        <p:txBody>
          <a:bodyPr vert="horz" wrap="square" lIns="180000" tIns="108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On </a:t>
            </a:r>
            <a:r>
              <a:rPr lang="en-GB" b="1" dirty="0"/>
              <a:t>Resource Sheet A</a:t>
            </a:r>
            <a:r>
              <a:rPr lang="en-GB" dirty="0"/>
              <a:t>, in the </a:t>
            </a:r>
            <a:r>
              <a:rPr lang="en-GB" dirty="0" smtClean="0"/>
              <a:t>top of the hour glass, </a:t>
            </a:r>
            <a:r>
              <a:rPr lang="en-GB" dirty="0"/>
              <a:t>write down all of your plans and hopes for 2020. Think about your academic/work plans, social plans, celebrations, life changes, etc.</a:t>
            </a:r>
          </a:p>
          <a:p>
            <a:pPr marL="0" indent="0">
              <a:buFont typeface="Arial" pitchFamily="34"/>
              <a:buNone/>
            </a:pPr>
            <a:endParaRPr lang="en-GB" dirty="0"/>
          </a:p>
          <a:p>
            <a:pPr marL="0" indent="0">
              <a:buFont typeface="Arial" pitchFamily="34"/>
              <a:buNone/>
            </a:pPr>
            <a:endParaRPr lang="en-GB" dirty="0"/>
          </a:p>
        </p:txBody>
      </p:sp>
      <p:sp>
        <p:nvSpPr>
          <p:cNvPr id="9" name="Content Placeholder 1">
            <a:extLst>
              <a:ext uri="{FF2B5EF4-FFF2-40B4-BE49-F238E27FC236}">
                <a16:creationId xmlns:a16="http://schemas.microsoft.com/office/drawing/2014/main" id="{A88BD430-C68B-44C8-BE38-20B9780558FD}"/>
              </a:ext>
            </a:extLst>
          </p:cNvPr>
          <p:cNvSpPr txBox="1">
            <a:spLocks/>
          </p:cNvSpPr>
          <p:nvPr/>
        </p:nvSpPr>
        <p:spPr>
          <a:xfrm>
            <a:off x="838203" y="4177875"/>
            <a:ext cx="10515600" cy="1999090"/>
          </a:xfrm>
          <a:prstGeom prst="rect">
            <a:avLst/>
          </a:prstGeom>
          <a:solidFill>
            <a:srgbClr val="FFCC33"/>
          </a:solidFill>
          <a:ln>
            <a:noFill/>
          </a:ln>
        </p:spPr>
        <p:txBody>
          <a:bodyPr vert="horz" wrap="square" lIns="180000" tIns="108000" rIns="180000" bIns="45720" anchor="t" anchorCtr="0" compatLnSpc="1">
            <a:norm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Now discuss:</a:t>
            </a:r>
          </a:p>
          <a:p>
            <a:pPr lvl="1"/>
            <a:r>
              <a:rPr lang="en-GB" dirty="0"/>
              <a:t>What are some of the challenges faced by lockdown over the past year?</a:t>
            </a:r>
          </a:p>
          <a:p>
            <a:pPr lvl="1"/>
            <a:r>
              <a:rPr lang="en-GB" dirty="0"/>
              <a:t>Can changes to plans be categorised into things within my control and things </a:t>
            </a:r>
            <a:r>
              <a:rPr lang="en-GB" dirty="0" smtClean="0"/>
              <a:t>out with </a:t>
            </a:r>
            <a:r>
              <a:rPr lang="en-GB" dirty="0"/>
              <a:t>my control?</a:t>
            </a:r>
          </a:p>
          <a:p>
            <a:pPr lvl="1"/>
            <a:r>
              <a:rPr lang="en-GB" dirty="0"/>
              <a:t>How does it feel when plans change?</a:t>
            </a:r>
          </a:p>
          <a:p>
            <a:endParaRPr lang="en-GB" dirty="0"/>
          </a:p>
        </p:txBody>
      </p:sp>
      <p:sp>
        <p:nvSpPr>
          <p:cNvPr id="10" name="Rectangle 9">
            <a:extLst>
              <a:ext uri="{FF2B5EF4-FFF2-40B4-BE49-F238E27FC236}">
                <a16:creationId xmlns:a16="http://schemas.microsoft.com/office/drawing/2014/main" id="{F515139F-A5A7-4478-BA2A-1567377696FA}"/>
              </a:ext>
            </a:extLst>
          </p:cNvPr>
          <p:cNvSpPr/>
          <p:nvPr/>
        </p:nvSpPr>
        <p:spPr>
          <a:xfrm>
            <a:off x="6957211" y="1279648"/>
            <a:ext cx="4386389" cy="2806576"/>
          </a:xfrm>
          <a:prstGeom prst="rect">
            <a:avLst/>
          </a:prstGeom>
          <a:solidFill>
            <a:srgbClr val="6600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833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50"/>
            <a:ext cx="10515600" cy="904874"/>
          </a:xfrm>
        </p:spPr>
        <p:txBody>
          <a:bodyPr/>
          <a:lstStyle/>
          <a:p>
            <a:pPr marL="0" indent="0">
              <a:buNone/>
            </a:pPr>
            <a:r>
              <a:rPr lang="en-GB" dirty="0"/>
              <a:t>Thinking back to the TELL video, some of the young people talked about positive things that had happened during lockdown too.</a:t>
            </a:r>
          </a:p>
        </p:txBody>
      </p:sp>
      <p:sp>
        <p:nvSpPr>
          <p:cNvPr id="3" name="Title 2"/>
          <p:cNvSpPr>
            <a:spLocks noGrp="1"/>
          </p:cNvSpPr>
          <p:nvPr>
            <p:ph type="title"/>
          </p:nvPr>
        </p:nvSpPr>
        <p:spPr/>
        <p:txBody>
          <a:bodyPr/>
          <a:lstStyle/>
          <a:p>
            <a:r>
              <a:rPr lang="en-GB" dirty="0"/>
              <a:t>Activity 2: Thinking about change</a:t>
            </a:r>
          </a:p>
        </p:txBody>
      </p:sp>
      <p:sp>
        <p:nvSpPr>
          <p:cNvPr id="4" name="Content Placeholder 1">
            <a:extLst>
              <a:ext uri="{FF2B5EF4-FFF2-40B4-BE49-F238E27FC236}">
                <a16:creationId xmlns:a16="http://schemas.microsoft.com/office/drawing/2014/main" id="{FC049536-65F4-4C7F-96A5-0A17075CC188}"/>
              </a:ext>
            </a:extLst>
          </p:cNvPr>
          <p:cNvSpPr txBox="1">
            <a:spLocks/>
          </p:cNvSpPr>
          <p:nvPr/>
        </p:nvSpPr>
        <p:spPr>
          <a:xfrm>
            <a:off x="838203" y="2276174"/>
            <a:ext cx="10515600" cy="904874"/>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smtClean="0"/>
              <a:t>In the bottom of the hour glass on </a:t>
            </a:r>
            <a:r>
              <a:rPr lang="en-GB" sz="1800" b="1" dirty="0" smtClean="0"/>
              <a:t>Resource Sheet A</a:t>
            </a:r>
            <a:r>
              <a:rPr lang="en-GB" sz="1800" dirty="0" smtClean="0"/>
              <a:t>, </a:t>
            </a:r>
            <a:r>
              <a:rPr lang="en-GB" sz="1800" dirty="0"/>
              <a:t>write down anything that happened in 2020 which was unexpected in a positive way. </a:t>
            </a:r>
          </a:p>
        </p:txBody>
      </p:sp>
      <p:sp>
        <p:nvSpPr>
          <p:cNvPr id="5" name="Content Placeholder 1">
            <a:extLst>
              <a:ext uri="{FF2B5EF4-FFF2-40B4-BE49-F238E27FC236}">
                <a16:creationId xmlns:a16="http://schemas.microsoft.com/office/drawing/2014/main" id="{773BC470-7DE1-48FA-BA54-8CCC1BDE25FB}"/>
              </a:ext>
            </a:extLst>
          </p:cNvPr>
          <p:cNvSpPr txBox="1">
            <a:spLocks/>
          </p:cNvSpPr>
          <p:nvPr/>
        </p:nvSpPr>
        <p:spPr>
          <a:xfrm>
            <a:off x="838203" y="3272698"/>
            <a:ext cx="10515600" cy="1556477"/>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20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sz="1800" dirty="0"/>
              <a:t>Now discuss:</a:t>
            </a:r>
          </a:p>
          <a:p>
            <a:r>
              <a:rPr lang="en-GB" sz="1800" dirty="0"/>
              <a:t>Has anything changed this year in a good way?</a:t>
            </a:r>
          </a:p>
          <a:p>
            <a:r>
              <a:rPr lang="en-GB" sz="1800" dirty="0"/>
              <a:t>Is there anything positive from lockdown that can be taken forward?</a:t>
            </a:r>
          </a:p>
        </p:txBody>
      </p:sp>
    </p:spTree>
    <p:extLst>
      <p:ext uri="{BB962C8B-B14F-4D97-AF65-F5344CB8AC3E}">
        <p14:creationId xmlns:p14="http://schemas.microsoft.com/office/powerpoint/2010/main" val="365574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50"/>
            <a:ext cx="10515600" cy="645865"/>
          </a:xfrm>
        </p:spPr>
        <p:txBody>
          <a:bodyPr/>
          <a:lstStyle/>
          <a:p>
            <a:pPr marL="0" indent="0">
              <a:buNone/>
            </a:pPr>
            <a:r>
              <a:rPr lang="en-GB" dirty="0" smtClean="0"/>
              <a:t>Set one goal for the future. Use the S.M.A.R.T. criteria to plan your goal.</a:t>
            </a:r>
            <a:endParaRPr lang="en-GB" dirty="0"/>
          </a:p>
        </p:txBody>
      </p:sp>
      <p:sp>
        <p:nvSpPr>
          <p:cNvPr id="3" name="Title 2"/>
          <p:cNvSpPr>
            <a:spLocks noGrp="1"/>
          </p:cNvSpPr>
          <p:nvPr>
            <p:ph type="title"/>
          </p:nvPr>
        </p:nvSpPr>
        <p:spPr/>
        <p:txBody>
          <a:bodyPr/>
          <a:lstStyle/>
          <a:p>
            <a:r>
              <a:rPr lang="en-GB" dirty="0"/>
              <a:t>Activity 2: Thinking about change</a:t>
            </a:r>
          </a:p>
        </p:txBody>
      </p:sp>
      <p:sp>
        <p:nvSpPr>
          <p:cNvPr id="6" name="Content Placeholder 1"/>
          <p:cNvSpPr txBox="1">
            <a:spLocks/>
          </p:cNvSpPr>
          <p:nvPr/>
        </p:nvSpPr>
        <p:spPr>
          <a:xfrm>
            <a:off x="838203" y="2223358"/>
            <a:ext cx="10515600" cy="3016857"/>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sz="2000" b="1" dirty="0" smtClean="0"/>
              <a:t>S</a:t>
            </a:r>
            <a:r>
              <a:rPr lang="en-GB" dirty="0" smtClean="0"/>
              <a:t>pecific: Think carefully about what exactly you want to achieve.</a:t>
            </a:r>
          </a:p>
          <a:p>
            <a:pPr marL="0" indent="0">
              <a:buFont typeface="Arial" pitchFamily="34"/>
              <a:buNone/>
            </a:pPr>
            <a:r>
              <a:rPr lang="en-GB" sz="2000" b="1" dirty="0" smtClean="0"/>
              <a:t>M</a:t>
            </a:r>
            <a:r>
              <a:rPr lang="en-GB" dirty="0" smtClean="0"/>
              <a:t>easureable: How will you know that you have reached your goal? </a:t>
            </a:r>
          </a:p>
          <a:p>
            <a:pPr marL="0" indent="0">
              <a:buFont typeface="Arial" pitchFamily="34"/>
              <a:buNone/>
            </a:pPr>
            <a:r>
              <a:rPr lang="en-GB" sz="2000" b="1" dirty="0" smtClean="0"/>
              <a:t>A</a:t>
            </a:r>
            <a:r>
              <a:rPr lang="en-GB" dirty="0" smtClean="0"/>
              <a:t>chievable: The goal should be challenging, but also remain possible.</a:t>
            </a:r>
          </a:p>
          <a:p>
            <a:pPr marL="0" indent="0">
              <a:buFont typeface="Arial" pitchFamily="34"/>
              <a:buNone/>
            </a:pPr>
            <a:r>
              <a:rPr lang="en-GB" sz="2000" b="1" dirty="0" smtClean="0"/>
              <a:t>R</a:t>
            </a:r>
            <a:r>
              <a:rPr lang="en-GB" dirty="0" smtClean="0"/>
              <a:t>elevant: What is important to you? If it matters, you are more likely to work towards it. </a:t>
            </a:r>
          </a:p>
          <a:p>
            <a:pPr marL="0" indent="0">
              <a:buFont typeface="Arial" pitchFamily="34"/>
              <a:buNone/>
            </a:pPr>
            <a:r>
              <a:rPr lang="en-GB" sz="2000" b="1" dirty="0" smtClean="0"/>
              <a:t>T</a:t>
            </a:r>
            <a:r>
              <a:rPr lang="en-GB" dirty="0" smtClean="0"/>
              <a:t>imely: Set a deadline – when do you hope to achieve your goal by?</a:t>
            </a:r>
            <a:endParaRPr lang="en-GB" sz="2000" b="1" dirty="0"/>
          </a:p>
        </p:txBody>
      </p:sp>
    </p:spTree>
    <p:extLst>
      <p:ext uri="{BB962C8B-B14F-4D97-AF65-F5344CB8AC3E}">
        <p14:creationId xmlns:p14="http://schemas.microsoft.com/office/powerpoint/2010/main" val="196392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3" y="1279650"/>
            <a:ext cx="10515600" cy="931116"/>
          </a:xfrm>
        </p:spPr>
        <p:txBody>
          <a:bodyPr/>
          <a:lstStyle/>
          <a:p>
            <a:pPr marL="0" indent="0">
              <a:buNone/>
            </a:pPr>
            <a:r>
              <a:rPr lang="en-GB" dirty="0"/>
              <a:t>We are now going to look at a ‘stress’ bucket (adapted from </a:t>
            </a:r>
            <a:r>
              <a:rPr lang="en-GB" dirty="0" err="1"/>
              <a:t>Brabban</a:t>
            </a:r>
            <a:r>
              <a:rPr lang="en-GB" dirty="0"/>
              <a:t> and Turkington, 2002). This bucket represents all things that might contribute to stress for someone. </a:t>
            </a:r>
          </a:p>
          <a:p>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Activity 3: Coping and self-care</a:t>
            </a:r>
          </a:p>
        </p:txBody>
      </p:sp>
      <p:sp>
        <p:nvSpPr>
          <p:cNvPr id="5" name="Content Placeholder 1">
            <a:extLst>
              <a:ext uri="{FF2B5EF4-FFF2-40B4-BE49-F238E27FC236}">
                <a16:creationId xmlns:a16="http://schemas.microsoft.com/office/drawing/2014/main" id="{64F769F4-429A-4556-B4D9-8265547D1A23}"/>
              </a:ext>
            </a:extLst>
          </p:cNvPr>
          <p:cNvSpPr txBox="1">
            <a:spLocks/>
          </p:cNvSpPr>
          <p:nvPr/>
        </p:nvSpPr>
        <p:spPr>
          <a:xfrm>
            <a:off x="838203" y="5245848"/>
            <a:ext cx="10515600" cy="931116"/>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What things might you add to your bucket from lockdown that might cause it to fill up? On </a:t>
            </a:r>
            <a:r>
              <a:rPr lang="en-GB" b="1" dirty="0"/>
              <a:t>Resource Sheet B</a:t>
            </a:r>
            <a:r>
              <a:rPr lang="en-GB" dirty="0"/>
              <a:t>, add these to your bucket.</a:t>
            </a:r>
          </a:p>
          <a:p>
            <a:endParaRPr lang="en-GB" dirty="0"/>
          </a:p>
          <a:p>
            <a:endParaRPr lang="en-GB" dirty="0"/>
          </a:p>
          <a:p>
            <a:endParaRPr lang="en-GB" dirty="0"/>
          </a:p>
          <a:p>
            <a:endParaRPr lang="en-GB" dirty="0"/>
          </a:p>
          <a:p>
            <a:endParaRPr lang="en-GB" dirty="0"/>
          </a:p>
          <a:p>
            <a:endParaRPr lang="en-GB" dirty="0"/>
          </a:p>
          <a:p>
            <a:endParaRPr lang="en-GB" dirty="0"/>
          </a:p>
          <a:p>
            <a:pPr marL="0" indent="0">
              <a:buFont typeface="Arial" pitchFamily="34"/>
              <a:buNone/>
            </a:pPr>
            <a:endParaRPr lang="en-GB" dirty="0"/>
          </a:p>
          <a:p>
            <a:endParaRPr lang="en-GB" dirty="0"/>
          </a:p>
          <a:p>
            <a:endParaRPr lang="en-GB" dirty="0"/>
          </a:p>
          <a:p>
            <a:endParaRPr lang="en-GB" dirty="0"/>
          </a:p>
          <a:p>
            <a:pPr marL="0" indent="0">
              <a:buFont typeface="Arial" pitchFamily="34"/>
              <a:buNone/>
            </a:pPr>
            <a:endParaRPr lang="en-GB"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9052" y="2400299"/>
            <a:ext cx="2375631" cy="2648829"/>
          </a:xfrm>
          <a:prstGeom prst="rect">
            <a:avLst/>
          </a:prstGeom>
        </p:spPr>
      </p:pic>
    </p:spTree>
    <p:extLst>
      <p:ext uri="{BB962C8B-B14F-4D97-AF65-F5344CB8AC3E}">
        <p14:creationId xmlns:p14="http://schemas.microsoft.com/office/powerpoint/2010/main" val="65935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3: Coping and self-care</a:t>
            </a:r>
          </a:p>
        </p:txBody>
      </p:sp>
      <p:sp>
        <p:nvSpPr>
          <p:cNvPr id="4" name="Text Placeholder 3">
            <a:extLst>
              <a:ext uri="{FF2B5EF4-FFF2-40B4-BE49-F238E27FC236}">
                <a16:creationId xmlns:a16="http://schemas.microsoft.com/office/drawing/2014/main" id="{BCF395A8-3C73-40D7-B95B-3C0CD4E0E2B8}"/>
              </a:ext>
            </a:extLst>
          </p:cNvPr>
          <p:cNvSpPr>
            <a:spLocks noGrp="1"/>
          </p:cNvSpPr>
          <p:nvPr>
            <p:ph type="body" sz="quarter" idx="10"/>
          </p:nvPr>
        </p:nvSpPr>
        <p:spPr>
          <a:xfrm>
            <a:off x="838200" y="1279649"/>
            <a:ext cx="10515600" cy="774571"/>
          </a:xfrm>
        </p:spPr>
        <p:txBody>
          <a:bodyPr/>
          <a:lstStyle/>
          <a:p>
            <a:r>
              <a:rPr lang="en-GB" dirty="0"/>
              <a:t>What are coping strategies?</a:t>
            </a:r>
          </a:p>
          <a:p>
            <a:endParaRPr lang="en-GB" dirty="0"/>
          </a:p>
        </p:txBody>
      </p:sp>
      <p:sp>
        <p:nvSpPr>
          <p:cNvPr id="5" name="Rectangle 4"/>
          <p:cNvSpPr/>
          <p:nvPr/>
        </p:nvSpPr>
        <p:spPr>
          <a:xfrm>
            <a:off x="4167034" y="1983029"/>
            <a:ext cx="3857932" cy="1014655"/>
          </a:xfrm>
          <a:prstGeom prst="rect">
            <a:avLst/>
          </a:prstGeom>
          <a:solidFill>
            <a:srgbClr val="5D137D"/>
          </a:solidFill>
          <a:ln>
            <a:noFill/>
          </a:ln>
        </p:spPr>
        <p:style>
          <a:lnRef idx="3">
            <a:schemeClr val="lt1"/>
          </a:lnRef>
          <a:fillRef idx="1">
            <a:schemeClr val="accent4"/>
          </a:fillRef>
          <a:effectRef idx="1">
            <a:schemeClr val="accent4"/>
          </a:effectRef>
          <a:fontRef idx="minor">
            <a:schemeClr val="lt1"/>
          </a:fontRef>
        </p:style>
        <p:txBody>
          <a:bodyPr lIns="252000" rIns="252000" rtlCol="0" anchor="ctr" anchorCtr="0"/>
          <a:lstStyle/>
          <a:p>
            <a:pPr algn="ctr"/>
            <a:r>
              <a:rPr lang="en-GB" dirty="0">
                <a:latin typeface="Arial Nova Light" panose="020B0304020202020204" pitchFamily="34" charset="0"/>
              </a:rPr>
              <a:t>Something we do which </a:t>
            </a:r>
            <a:r>
              <a:rPr lang="en-GB" dirty="0" smtClean="0">
                <a:latin typeface="Arial Nova Light" panose="020B0304020202020204" pitchFamily="34" charset="0"/>
              </a:rPr>
              <a:t>allows </a:t>
            </a:r>
            <a:r>
              <a:rPr lang="en-GB" dirty="0">
                <a:latin typeface="Arial Nova Light" panose="020B0304020202020204" pitchFamily="34" charset="0"/>
              </a:rPr>
              <a:t>us to minimise, tolerate or reduce stressful events.</a:t>
            </a:r>
          </a:p>
        </p:txBody>
      </p:sp>
      <p:sp>
        <p:nvSpPr>
          <p:cNvPr id="6" name="Content Placeholder 1">
            <a:extLst>
              <a:ext uri="{FF2B5EF4-FFF2-40B4-BE49-F238E27FC236}">
                <a16:creationId xmlns:a16="http://schemas.microsoft.com/office/drawing/2014/main" id="{A608F4FC-75F1-4343-97EC-4DB6986B5B51}"/>
              </a:ext>
            </a:extLst>
          </p:cNvPr>
          <p:cNvSpPr txBox="1">
            <a:spLocks/>
          </p:cNvSpPr>
          <p:nvPr/>
        </p:nvSpPr>
        <p:spPr>
          <a:xfrm>
            <a:off x="838200" y="3472280"/>
            <a:ext cx="10515600" cy="942405"/>
          </a:xfrm>
          <a:prstGeom prst="rect">
            <a:avLst/>
          </a:prstGeom>
          <a:solidFill>
            <a:srgbClr val="FFCC33"/>
          </a:solidFill>
          <a:ln>
            <a:noFill/>
          </a:ln>
        </p:spPr>
        <p:txBody>
          <a:bodyPr vert="horz" wrap="square" lIns="180000" tIns="144000" rIns="180000" bIns="45720" anchor="t" anchorCtr="0" compatLnSpc="1">
            <a:noAutofit/>
          </a:bodyPr>
          <a:lstStyle>
            <a:lvl1pPr marL="228600" marR="0" lvl="0" indent="-228600" algn="l" defTabSz="914400" rtl="0" fontAlgn="auto" hangingPunct="1">
              <a:lnSpc>
                <a:spcPts val="2400"/>
              </a:lnSpc>
              <a:spcBef>
                <a:spcPts val="10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1pPr>
            <a:lvl2pPr marL="685800" marR="0" lvl="1"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2pPr>
            <a:lvl3pPr marL="1143000" marR="0" lvl="2"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3pPr>
            <a:lvl4pPr marL="1600200" marR="0" lvl="3"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4pPr>
            <a:lvl5pPr marL="2057400" marR="0" lvl="4" indent="-228600" algn="l" defTabSz="914400" rtl="0" fontAlgn="auto" hangingPunct="1">
              <a:lnSpc>
                <a:spcPts val="2400"/>
              </a:lnSpc>
              <a:spcBef>
                <a:spcPts val="500"/>
              </a:spcBef>
              <a:spcAft>
                <a:spcPts val="0"/>
              </a:spcAft>
              <a:buSzPct val="100000"/>
              <a:buFont typeface="Arial" pitchFamily="34"/>
              <a:buChar char="•"/>
              <a:tabLst/>
              <a:defRPr lang="en-US" sz="1800" b="0" i="0" u="none" strike="noStrike" kern="1200" cap="none" spc="0" baseline="0">
                <a:solidFill>
                  <a:schemeClr val="tx1"/>
                </a:solidFill>
                <a:uFillTx/>
                <a:latin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dirty="0"/>
              <a:t>Coping strategies can be helpful or unhelpful. Helpful strategies might include talking to a close friend. Unhelpful coping strategies might include over-eating or smoking.</a:t>
            </a:r>
          </a:p>
          <a:p>
            <a:pPr marL="0" indent="0">
              <a:buFont typeface="Arial" pitchFamily="34"/>
              <a:buNone/>
            </a:pPr>
            <a:endParaRPr lang="en-GB" dirty="0"/>
          </a:p>
          <a:p>
            <a:pPr lvl="1"/>
            <a:endParaRPr lang="en-GB" dirty="0"/>
          </a:p>
          <a:p>
            <a:pPr lvl="1"/>
            <a:endParaRPr lang="en-GB" dirty="0"/>
          </a:p>
        </p:txBody>
      </p:sp>
    </p:spTree>
    <p:extLst>
      <p:ext uri="{BB962C8B-B14F-4D97-AF65-F5344CB8AC3E}">
        <p14:creationId xmlns:p14="http://schemas.microsoft.com/office/powerpoint/2010/main" val="201192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1244</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Nova</vt:lpstr>
      <vt:lpstr>Arial Nova Light</vt:lpstr>
      <vt:lpstr>Bahnschrift SemiBold Condensed</vt:lpstr>
      <vt:lpstr>Calibri</vt:lpstr>
      <vt:lpstr>Calibri Light</vt:lpstr>
      <vt:lpstr>Ink Free</vt:lpstr>
      <vt:lpstr>Oswald</vt:lpstr>
      <vt:lpstr>Oswald Medium</vt:lpstr>
      <vt:lpstr>Office Theme</vt:lpstr>
      <vt:lpstr>  TELL Lesson Plan</vt:lpstr>
      <vt:lpstr>Learning objectives</vt:lpstr>
      <vt:lpstr>Introduction</vt:lpstr>
      <vt:lpstr>Activity 1: Reflecting on lockdown</vt:lpstr>
      <vt:lpstr>Activity 2: Thinking about change</vt:lpstr>
      <vt:lpstr>Activity 2: Thinking about change</vt:lpstr>
      <vt:lpstr>Activity 2: Thinking about change</vt:lpstr>
      <vt:lpstr>Activity 3: Coping and self-care</vt:lpstr>
      <vt:lpstr>Activity 3: Coping and self-care</vt:lpstr>
      <vt:lpstr>Activity 3: Coping and self-care</vt:lpstr>
      <vt:lpstr>Activity 3: Coping and self-care</vt:lpstr>
      <vt:lpstr>Activity 3: Coping and self-care</vt:lpstr>
      <vt:lpstr>Activity 4: Connecting with others</vt:lpstr>
      <vt:lpstr>Plenary</vt:lpstr>
      <vt:lpstr>Extra support and signposting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Lesson Plan</dc:title>
  <dc:creator>Kirsty Pert</dc:creator>
  <cp:lastModifiedBy>Kirsty Pert</cp:lastModifiedBy>
  <cp:revision>75</cp:revision>
  <dcterms:created xsi:type="dcterms:W3CDTF">2020-12-09T10:47:13Z</dcterms:created>
  <dcterms:modified xsi:type="dcterms:W3CDTF">2021-01-07T16:48:55Z</dcterms:modified>
</cp:coreProperties>
</file>