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p:scale>
          <a:sx n="100" d="100"/>
          <a:sy n="100" d="100"/>
        </p:scale>
        <p:origin x="1024" y="-1424"/>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30/9/22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30/9/22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bwMode="auto">
          <a:xfrm>
            <a:off x="304800" y="762000"/>
            <a:ext cx="5752921" cy="121564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sz="1600" b="1" dirty="0">
                <a:solidFill>
                  <a:srgbClr val="7030A0"/>
                </a:solidFill>
                <a:effectLst/>
                <a:latin typeface="+mn-lt"/>
                <a:ea typeface="Calibri" panose="020F0502020204030204" pitchFamily="34" charset="0"/>
              </a:rPr>
              <a:t>Doing Legal Anthropology in Indonesia and Japan:</a:t>
            </a:r>
            <a:br>
              <a:rPr lang="en-US" sz="1600" b="1" dirty="0">
                <a:solidFill>
                  <a:srgbClr val="7030A0"/>
                </a:solidFill>
                <a:effectLst/>
                <a:latin typeface="+mn-lt"/>
                <a:ea typeface="Calibri" panose="020F0502020204030204" pitchFamily="34" charset="0"/>
                <a:cs typeface="Times New Roman" panose="02020603050405020304" pitchFamily="18" charset="0"/>
              </a:rPr>
            </a:br>
            <a:r>
              <a:rPr lang="en-US" sz="1600" b="1" dirty="0">
                <a:solidFill>
                  <a:srgbClr val="7030A0"/>
                </a:solidFill>
                <a:effectLst/>
                <a:latin typeface="+mn-lt"/>
                <a:ea typeface="Calibri" panose="020F0502020204030204" pitchFamily="34" charset="0"/>
              </a:rPr>
              <a:t>Reimagining Law and its Plurality through the Concept of "</a:t>
            </a:r>
            <a:r>
              <a:rPr lang="en-US" sz="1600" b="1" dirty="0" err="1">
                <a:solidFill>
                  <a:srgbClr val="7030A0"/>
                </a:solidFill>
                <a:effectLst/>
                <a:latin typeface="+mn-lt"/>
                <a:ea typeface="Calibri" panose="020F0502020204030204" pitchFamily="34" charset="0"/>
              </a:rPr>
              <a:t>Jyouri</a:t>
            </a:r>
            <a:r>
              <a:rPr lang="en-US" sz="1600" b="1" dirty="0">
                <a:solidFill>
                  <a:srgbClr val="7030A0"/>
                </a:solidFill>
                <a:effectLst/>
                <a:latin typeface="+mn-lt"/>
                <a:ea typeface="Calibri" panose="020F0502020204030204" pitchFamily="34" charset="0"/>
              </a:rPr>
              <a:t>"</a:t>
            </a:r>
            <a:r>
              <a:rPr lang="en-GB" sz="1600" b="1" dirty="0">
                <a:solidFill>
                  <a:srgbClr val="7030A0"/>
                </a:solidFill>
                <a:effectLst/>
                <a:latin typeface="+mn-lt"/>
              </a:rPr>
              <a:t> </a:t>
            </a:r>
            <a:endParaRPr lang="en-AU" sz="1600" b="1" dirty="0">
              <a:solidFill>
                <a:srgbClr val="7030A0"/>
              </a:solidFill>
              <a:latin typeface="+mn-lt"/>
            </a:endParaRPr>
          </a:p>
          <a:p>
            <a:pPr>
              <a:lnSpc>
                <a:spcPct val="100000"/>
              </a:lnSpc>
              <a:spcAft>
                <a:spcPts val="600"/>
              </a:spcAft>
            </a:pPr>
            <a:r>
              <a:rPr lang="en-US" sz="1600" dirty="0">
                <a:solidFill>
                  <a:schemeClr val="tx1">
                    <a:lumMod val="50000"/>
                    <a:lumOff val="50000"/>
                  </a:schemeClr>
                </a:solidFill>
                <a:effectLst/>
                <a:latin typeface="+mn-lt"/>
                <a:ea typeface="Calibri" panose="020F0502020204030204" pitchFamily="34" charset="0"/>
              </a:rPr>
              <a:t>Those interested in legal anthropology have long provided a critical examination of law in various settings and created a series of adjectives to categorize law, such as state, informal, unofficial, and customary. However, is it still possible or meaningful to discuss law without an adjective? What processes eventually justify specific modes of reasoning as "legal"? How are various categories related to law</a:t>
            </a:r>
            <a:r>
              <a:rPr lang="en-US" sz="1600" dirty="0">
                <a:solidFill>
                  <a:schemeClr val="tx1">
                    <a:lumMod val="50000"/>
                    <a:lumOff val="50000"/>
                  </a:schemeClr>
                </a:solidFill>
                <a:latin typeface="+mn-lt"/>
                <a:ea typeface="Calibri" panose="020F0502020204030204" pitchFamily="34" charset="0"/>
                <a:cs typeface="Times New Roman" panose="02020603050405020304" pitchFamily="18" charset="0"/>
              </a:rPr>
              <a:t> </a:t>
            </a:r>
            <a:r>
              <a:rPr lang="en-US" sz="1600" dirty="0">
                <a:solidFill>
                  <a:schemeClr val="tx1">
                    <a:lumMod val="50000"/>
                    <a:lumOff val="50000"/>
                  </a:schemeClr>
                </a:solidFill>
                <a:effectLst/>
                <a:latin typeface="+mn-lt"/>
                <a:ea typeface="Calibri" panose="020F0502020204030204" pitchFamily="34" charset="0"/>
              </a:rPr>
              <a:t>imagined, and how do they interact in the process? In this</a:t>
            </a:r>
            <a:r>
              <a:rPr lang="en-US" sz="1600" dirty="0">
                <a:solidFill>
                  <a:schemeClr val="tx1">
                    <a:lumMod val="50000"/>
                    <a:lumOff val="50000"/>
                  </a:schemeClr>
                </a:solidFill>
                <a:latin typeface="+mn-lt"/>
                <a:ea typeface="Calibri" panose="020F0502020204030204" pitchFamily="34" charset="0"/>
                <a:cs typeface="Times New Roman" panose="02020603050405020304" pitchFamily="18" charset="0"/>
              </a:rPr>
              <a:t> p</a:t>
            </a:r>
            <a:r>
              <a:rPr lang="en-US" sz="1600" dirty="0">
                <a:solidFill>
                  <a:schemeClr val="tx1">
                    <a:lumMod val="50000"/>
                    <a:lumOff val="50000"/>
                  </a:schemeClr>
                </a:solidFill>
                <a:effectLst/>
                <a:latin typeface="+mn-lt"/>
                <a:ea typeface="Calibri" panose="020F0502020204030204" pitchFamily="34" charset="0"/>
              </a:rPr>
              <a:t>resentation, I would like to outline an ongoing research project to reexamine these imaginations about law and its plurality by briefly touching on the concept of law in Indonesia and Japan. The focus is on the idea of "</a:t>
            </a:r>
            <a:r>
              <a:rPr lang="en-US" sz="1600" dirty="0" err="1">
                <a:solidFill>
                  <a:schemeClr val="tx1">
                    <a:lumMod val="50000"/>
                    <a:lumOff val="50000"/>
                  </a:schemeClr>
                </a:solidFill>
                <a:effectLst/>
                <a:latin typeface="+mn-lt"/>
                <a:ea typeface="Calibri" panose="020F0502020204030204" pitchFamily="34" charset="0"/>
              </a:rPr>
              <a:t>jyori</a:t>
            </a:r>
            <a:r>
              <a:rPr lang="en-US" sz="1600" dirty="0">
                <a:solidFill>
                  <a:schemeClr val="tx1">
                    <a:lumMod val="50000"/>
                    <a:lumOff val="50000"/>
                  </a:schemeClr>
                </a:solidFill>
                <a:effectLst/>
                <a:latin typeface="+mn-lt"/>
                <a:ea typeface="Calibri" panose="020F0502020204030204" pitchFamily="34" charset="0"/>
              </a:rPr>
              <a:t>", which judges are supposed to rely on in the absence of either law or custom in Japanese civil law procedure.</a:t>
            </a:r>
            <a:r>
              <a:rPr lang="en-GB" sz="1600" dirty="0">
                <a:solidFill>
                  <a:schemeClr val="tx1">
                    <a:lumMod val="50000"/>
                    <a:lumOff val="50000"/>
                  </a:schemeClr>
                </a:solidFill>
                <a:effectLst/>
                <a:latin typeface="+mn-lt"/>
              </a:rPr>
              <a:t> </a:t>
            </a:r>
          </a:p>
          <a:p>
            <a:pPr>
              <a:lnSpc>
                <a:spcPct val="100000"/>
              </a:lnSpc>
              <a:spcAft>
                <a:spcPts val="600"/>
              </a:spcAft>
            </a:pPr>
            <a:endParaRPr lang="en-AU" sz="1600" dirty="0">
              <a:solidFill>
                <a:schemeClr val="tx1">
                  <a:lumMod val="50000"/>
                  <a:lumOff val="50000"/>
                </a:schemeClr>
              </a:solidFill>
              <a:latin typeface="+mn-lt"/>
            </a:endParaRPr>
          </a:p>
          <a:p>
            <a:r>
              <a:rPr lang="en-US" sz="1600" b="1" dirty="0">
                <a:solidFill>
                  <a:srgbClr val="7030A0"/>
                </a:solidFill>
                <a:effectLst/>
                <a:latin typeface="+mn-lt"/>
                <a:ea typeface="Calibri" panose="020F0502020204030204" pitchFamily="34" charset="0"/>
              </a:rPr>
              <a:t>Dr. Sayaka Takano</a:t>
            </a:r>
            <a:r>
              <a:rPr lang="en-US" sz="1600" dirty="0">
                <a:solidFill>
                  <a:srgbClr val="000000"/>
                </a:solidFill>
                <a:effectLst/>
                <a:latin typeface="+mn-lt"/>
                <a:ea typeface="Calibri" panose="020F0502020204030204" pitchFamily="34" charset="0"/>
              </a:rPr>
              <a:t> </a:t>
            </a:r>
            <a:r>
              <a:rPr lang="en-US" sz="1600" dirty="0">
                <a:solidFill>
                  <a:schemeClr val="tx1">
                    <a:lumMod val="50000"/>
                    <a:lumOff val="50000"/>
                  </a:schemeClr>
                </a:solidFill>
                <a:effectLst/>
                <a:latin typeface="+mn-lt"/>
                <a:ea typeface="Calibri" panose="020F0502020204030204" pitchFamily="34" charset="0"/>
              </a:rPr>
              <a:t>is an Associate Professor at the Faculty of Policy</a:t>
            </a:r>
            <a:r>
              <a:rPr lang="en-US" sz="1600" dirty="0">
                <a:solidFill>
                  <a:schemeClr val="tx1">
                    <a:lumMod val="50000"/>
                    <a:lumOff val="50000"/>
                  </a:schemeClr>
                </a:solidFill>
                <a:latin typeface="+mn-lt"/>
                <a:ea typeface="Calibri" panose="020F0502020204030204" pitchFamily="34" charset="0"/>
                <a:cs typeface="Times New Roman" panose="02020603050405020304" pitchFamily="18" charset="0"/>
              </a:rPr>
              <a:t> </a:t>
            </a:r>
            <a:r>
              <a:rPr lang="en-US" sz="1600" dirty="0">
                <a:solidFill>
                  <a:schemeClr val="tx1">
                    <a:lumMod val="50000"/>
                    <a:lumOff val="50000"/>
                  </a:schemeClr>
                </a:solidFill>
                <a:effectLst/>
                <a:latin typeface="+mn-lt"/>
                <a:ea typeface="Calibri" panose="020F0502020204030204" pitchFamily="34" charset="0"/>
              </a:rPr>
              <a:t>Studies at Chuo University, Japan, where she teaches and conducts research in the area of legal anthropology. She holds a Ph.D. in Cultural Anthropology from the University of Tokyo. Her research interest includes the concept of customary law, law and society in Indonesia, and expertise and social imagination in law and development</a:t>
            </a:r>
            <a:r>
              <a:rPr lang="en-US" sz="1600" dirty="0">
                <a:solidFill>
                  <a:schemeClr val="tx1">
                    <a:lumMod val="50000"/>
                    <a:lumOff val="50000"/>
                  </a:schemeClr>
                </a:solidFill>
                <a:latin typeface="+mn-lt"/>
                <a:ea typeface="Calibri" panose="020F0502020204030204" pitchFamily="34" charset="0"/>
                <a:cs typeface="Times New Roman" panose="02020603050405020304" pitchFamily="18" charset="0"/>
              </a:rPr>
              <a:t> </a:t>
            </a:r>
            <a:r>
              <a:rPr lang="en-US" sz="1600" dirty="0">
                <a:solidFill>
                  <a:schemeClr val="tx1">
                    <a:lumMod val="50000"/>
                    <a:lumOff val="50000"/>
                  </a:schemeClr>
                </a:solidFill>
                <a:effectLst/>
                <a:latin typeface="+mn-lt"/>
                <a:ea typeface="Calibri" panose="020F0502020204030204" pitchFamily="34" charset="0"/>
              </a:rPr>
              <a:t>projects. On all the above topics she has published several articles, book chapters and books in Japanese.</a:t>
            </a:r>
            <a:r>
              <a:rPr lang="en-GB" sz="1600" dirty="0">
                <a:effectLst/>
                <a:latin typeface="+mn-lt"/>
              </a:rPr>
              <a:t> </a:t>
            </a:r>
            <a:endParaRPr lang="en-AU" sz="1600" b="1" dirty="0">
              <a:solidFill>
                <a:schemeClr val="bg1">
                  <a:lumMod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638800"/>
            <a:ext cx="2781480" cy="495300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tx1">
                    <a:lumMod val="50000"/>
                    <a:lumOff val="50000"/>
                  </a:schemeClr>
                </a:solidFill>
                <a:latin typeface="+mn-lt"/>
              </a:rPr>
              <a:t>Monday, 24 October 2022</a:t>
            </a:r>
          </a:p>
          <a:p>
            <a:pPr>
              <a:lnSpc>
                <a:spcPct val="100000"/>
              </a:lnSpc>
              <a:spcAft>
                <a:spcPts val="0"/>
              </a:spcAft>
            </a:pPr>
            <a:r>
              <a:rPr lang="en-AU" sz="1600" dirty="0">
                <a:solidFill>
                  <a:schemeClr val="tx1">
                    <a:lumMod val="50000"/>
                    <a:lumOff val="50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tx1">
                    <a:lumMod val="50000"/>
                    <a:lumOff val="50000"/>
                  </a:schemeClr>
                </a:solidFill>
                <a:latin typeface="+mn-lt"/>
              </a:rPr>
              <a:t>2.016/017 2</a:t>
            </a:r>
            <a:r>
              <a:rPr lang="en-AU" sz="1600" baseline="30000" dirty="0">
                <a:solidFill>
                  <a:schemeClr val="tx1">
                    <a:lumMod val="50000"/>
                    <a:lumOff val="50000"/>
                  </a:schemeClr>
                </a:solidFill>
                <a:latin typeface="+mn-lt"/>
              </a:rPr>
              <a:t>nd</a:t>
            </a:r>
            <a:r>
              <a:rPr lang="en-AU" sz="1600" dirty="0">
                <a:solidFill>
                  <a:schemeClr val="tx1">
                    <a:lumMod val="50000"/>
                    <a:lumOff val="50000"/>
                  </a:schemeClr>
                </a:solidFill>
                <a:latin typeface="+mn-lt"/>
              </a:rPr>
              <a:t> floor</a:t>
            </a:r>
          </a:p>
          <a:p>
            <a:pPr>
              <a:lnSpc>
                <a:spcPct val="100000"/>
              </a:lnSpc>
              <a:spcAft>
                <a:spcPts val="0"/>
              </a:spcAft>
            </a:pPr>
            <a:r>
              <a:rPr lang="en-AU" sz="1600" dirty="0">
                <a:solidFill>
                  <a:schemeClr val="tx1">
                    <a:lumMod val="50000"/>
                    <a:lumOff val="50000"/>
                  </a:schemeClr>
                </a:solidFill>
                <a:latin typeface="+mn-lt"/>
              </a:rPr>
              <a:t>Boardroom</a:t>
            </a:r>
          </a:p>
          <a:p>
            <a:pPr>
              <a:lnSpc>
                <a:spcPct val="100000"/>
              </a:lnSpc>
              <a:spcAft>
                <a:spcPts val="0"/>
              </a:spcAft>
            </a:pPr>
            <a:r>
              <a:rPr lang="en-AU" sz="1600" dirty="0">
                <a:solidFill>
                  <a:schemeClr val="tx1">
                    <a:lumMod val="50000"/>
                    <a:lumOff val="50000"/>
                  </a:schemeClr>
                </a:solidFill>
                <a:latin typeface="+mn-lt"/>
              </a:rPr>
              <a:t>Arthur Lewis Building</a:t>
            </a:r>
          </a:p>
          <a:p>
            <a:pPr>
              <a:lnSpc>
                <a:spcPct val="100000"/>
              </a:lnSpc>
              <a:spcAft>
                <a:spcPts val="0"/>
              </a:spcAft>
            </a:pPr>
            <a:r>
              <a:rPr lang="en-AU" sz="1600" dirty="0">
                <a:solidFill>
                  <a:schemeClr val="tx1">
                    <a:lumMod val="50000"/>
                    <a:lumOff val="50000"/>
                  </a:schemeClr>
                </a:solidFill>
                <a:latin typeface="+mn-lt"/>
              </a:rPr>
              <a:t>University of Manchester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AU" sz="1600" b="1" dirty="0">
                <a:solidFill>
                  <a:srgbClr val="7030A0"/>
                </a:solidFill>
                <a:latin typeface="+mn-lt"/>
              </a:rPr>
              <a:t>Chair</a:t>
            </a:r>
          </a:p>
          <a:p>
            <a:pPr>
              <a:lnSpc>
                <a:spcPct val="100000"/>
              </a:lnSpc>
              <a:spcAft>
                <a:spcPts val="0"/>
              </a:spcAft>
            </a:pPr>
            <a:r>
              <a:rPr lang="en-US" sz="160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Méadhbh</a:t>
            </a:r>
            <a:r>
              <a:rPr lang="en-GB" sz="1600" dirty="0">
                <a:solidFill>
                  <a:schemeClr val="tx1">
                    <a:lumMod val="50000"/>
                    <a:lumOff val="50000"/>
                  </a:schemeClr>
                </a:solidFill>
                <a:effectLst/>
                <a:latin typeface="Arial" panose="020B0604020202020204" pitchFamily="34" charset="0"/>
                <a:cs typeface="Arial" panose="020B0604020202020204" pitchFamily="34" charset="0"/>
              </a:rPr>
              <a:t> </a:t>
            </a:r>
            <a:r>
              <a:rPr lang="en-AU" sz="1600" dirty="0">
                <a:solidFill>
                  <a:schemeClr val="tx1">
                    <a:lumMod val="50000"/>
                    <a:lumOff val="50000"/>
                  </a:schemeClr>
                </a:solidFill>
                <a:effectLst/>
                <a:latin typeface="+mn-lt"/>
              </a:rPr>
              <a:t>McIvor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tx1">
                    <a:lumMod val="50000"/>
                    <a:lumOff val="50000"/>
                  </a:schemeClr>
                </a:solidFill>
                <a:latin typeface="+mn-lt"/>
              </a:rPr>
              <a:t>https://</a:t>
            </a:r>
            <a:r>
              <a:rPr lang="en-AU" sz="1600" dirty="0" err="1">
                <a:solidFill>
                  <a:schemeClr val="tx1">
                    <a:lumMod val="50000"/>
                    <a:lumOff val="50000"/>
                  </a:schemeClr>
                </a:solidFill>
                <a:latin typeface="+mn-lt"/>
              </a:rPr>
              <a:t>www.socialsciences.manchester.ac.uk</a:t>
            </a:r>
            <a:r>
              <a:rPr lang="en-AU" sz="1600" dirty="0">
                <a:solidFill>
                  <a:schemeClr val="tx1">
                    <a:lumMod val="50000"/>
                    <a:lumOff val="50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3"/>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4"/>
          <a:stretch>
            <a:fillRect/>
          </a:stretch>
        </p:blipFill>
        <p:spPr>
          <a:xfrm>
            <a:off x="299768" y="2114436"/>
            <a:ext cx="2702254" cy="3540406"/>
          </a:xfrm>
          <a:prstGeom prst="rect">
            <a:avLst/>
          </a:prstGeom>
        </p:spPr>
      </p:pic>
      <p:pic>
        <p:nvPicPr>
          <p:cNvPr id="3" name="Picture 2" descr="A person standing next to a tree&#10;&#10;Description automatically generated with medium confidence">
            <a:extLst>
              <a:ext uri="{FF2B5EF4-FFF2-40B4-BE49-F238E27FC236}">
                <a16:creationId xmlns:a16="http://schemas.microsoft.com/office/drawing/2014/main" id="{BA61582C-8F1C-9642-A9F2-F0246A352AC9}"/>
              </a:ext>
            </a:extLst>
          </p:cNvPr>
          <p:cNvPicPr>
            <a:picLocks noChangeAspect="1"/>
          </p:cNvPicPr>
          <p:nvPr/>
        </p:nvPicPr>
        <p:blipFill rotWithShape="1">
          <a:blip r:embed="rId5"/>
          <a:srcRect l="20297" t="30868"/>
          <a:stretch/>
        </p:blipFill>
        <p:spPr>
          <a:xfrm>
            <a:off x="457200" y="2209800"/>
            <a:ext cx="2362200" cy="2730585"/>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299768" y="4977825"/>
            <a:ext cx="2669847" cy="584775"/>
          </a:xfrm>
          <a:prstGeom prst="rect">
            <a:avLst/>
          </a:prstGeom>
          <a:noFill/>
        </p:spPr>
        <p:txBody>
          <a:bodyPr wrap="square" rtlCol="0">
            <a:spAutoFit/>
          </a:bodyPr>
          <a:lstStyle/>
          <a:p>
            <a:pPr algn="ctr"/>
            <a:r>
              <a:rPr lang="en-US" sz="1600" b="1" dirty="0">
                <a:solidFill>
                  <a:schemeClr val="bg1"/>
                </a:solidFill>
              </a:rPr>
              <a:t>Sayaka Takano</a:t>
            </a:r>
          </a:p>
          <a:p>
            <a:pPr algn="ctr"/>
            <a:r>
              <a:rPr lang="en-US" sz="1600" b="1" dirty="0">
                <a:solidFill>
                  <a:schemeClr val="bg1"/>
                </a:solidFill>
              </a:rPr>
              <a:t>Chuo University</a:t>
            </a:r>
          </a:p>
        </p:txBody>
      </p:sp>
      <p:pic>
        <p:nvPicPr>
          <p:cNvPr id="6" name="Picture 5" descr="A picture containing outdoor, tree, grass, house&#10;&#10;Description automatically generated">
            <a:extLst>
              <a:ext uri="{FF2B5EF4-FFF2-40B4-BE49-F238E27FC236}">
                <a16:creationId xmlns:a16="http://schemas.microsoft.com/office/drawing/2014/main" id="{D1B82491-DFF9-BB4A-A664-9AAE19266D1B}"/>
              </a:ext>
            </a:extLst>
          </p:cNvPr>
          <p:cNvPicPr>
            <a:picLocks noChangeAspect="1"/>
          </p:cNvPicPr>
          <p:nvPr/>
        </p:nvPicPr>
        <p:blipFill rotWithShape="1">
          <a:blip r:embed="rId6"/>
          <a:srcRect t="6734" b="16231"/>
          <a:stretch/>
        </p:blipFill>
        <p:spPr>
          <a:xfrm>
            <a:off x="2971800" y="2114436"/>
            <a:ext cx="6127813" cy="3540406"/>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1655</TotalTime>
  <Words>329</Words>
  <Application>Microsoft Macintosh PowerPoint</Application>
  <PresentationFormat>A3 Paper (297x420 mm)</PresentationFormat>
  <Paragraphs>29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169</cp:revision>
  <cp:lastPrinted>2018-02-05T00:02:03Z</cp:lastPrinted>
  <dcterms:created xsi:type="dcterms:W3CDTF">2016-03-25T05:24:17Z</dcterms:created>
  <dcterms:modified xsi:type="dcterms:W3CDTF">2022-09-30T17:03:35Z</dcterms:modified>
  <cp:category/>
</cp:coreProperties>
</file>