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 id="2147483660" r:id="rId6"/>
  </p:sldMasterIdLst>
  <p:notesMasterIdLst>
    <p:notesMasterId r:id="rId63"/>
  </p:notesMasterIdLst>
  <p:sldIdLst>
    <p:sldId id="299" r:id="rId7"/>
    <p:sldId id="305" r:id="rId8"/>
    <p:sldId id="312" r:id="rId9"/>
    <p:sldId id="268" r:id="rId10"/>
    <p:sldId id="304" r:id="rId11"/>
    <p:sldId id="310" r:id="rId12"/>
    <p:sldId id="357" r:id="rId13"/>
    <p:sldId id="361" r:id="rId14"/>
    <p:sldId id="367" r:id="rId15"/>
    <p:sldId id="314" r:id="rId16"/>
    <p:sldId id="360" r:id="rId17"/>
    <p:sldId id="352" r:id="rId18"/>
    <p:sldId id="358" r:id="rId19"/>
    <p:sldId id="353" r:id="rId20"/>
    <p:sldId id="363" r:id="rId21"/>
    <p:sldId id="313" r:id="rId22"/>
    <p:sldId id="315" r:id="rId23"/>
    <p:sldId id="366" r:id="rId24"/>
    <p:sldId id="316" r:id="rId25"/>
    <p:sldId id="351" r:id="rId26"/>
    <p:sldId id="348" r:id="rId27"/>
    <p:sldId id="359" r:id="rId28"/>
    <p:sldId id="354" r:id="rId29"/>
    <p:sldId id="345" r:id="rId30"/>
    <p:sldId id="355" r:id="rId31"/>
    <p:sldId id="275" r:id="rId32"/>
    <p:sldId id="362" r:id="rId33"/>
    <p:sldId id="343" r:id="rId34"/>
    <p:sldId id="334" r:id="rId35"/>
    <p:sldId id="269" r:id="rId36"/>
    <p:sldId id="325" r:id="rId37"/>
    <p:sldId id="323" r:id="rId38"/>
    <p:sldId id="342" r:id="rId39"/>
    <p:sldId id="356" r:id="rId40"/>
    <p:sldId id="337" r:id="rId41"/>
    <p:sldId id="338" r:id="rId42"/>
    <p:sldId id="340" r:id="rId43"/>
    <p:sldId id="335" r:id="rId44"/>
    <p:sldId id="326" r:id="rId45"/>
    <p:sldId id="347" r:id="rId46"/>
    <p:sldId id="327" r:id="rId47"/>
    <p:sldId id="346" r:id="rId48"/>
    <p:sldId id="328" r:id="rId49"/>
    <p:sldId id="270" r:id="rId50"/>
    <p:sldId id="332" r:id="rId51"/>
    <p:sldId id="272" r:id="rId52"/>
    <p:sldId id="333" r:id="rId53"/>
    <p:sldId id="273" r:id="rId54"/>
    <p:sldId id="350" r:id="rId55"/>
    <p:sldId id="331" r:id="rId56"/>
    <p:sldId id="308" r:id="rId57"/>
    <p:sldId id="368" r:id="rId58"/>
    <p:sldId id="364" r:id="rId59"/>
    <p:sldId id="365" r:id="rId60"/>
    <p:sldId id="281" r:id="rId61"/>
    <p:sldId id="32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DAD3A-E9F8-8063-E209-94CA449808FE}" v="33" dt="2025-06-05T09:30:10.358"/>
    <p1510:client id="{1963F9E0-DD69-5A9F-5D25-8F85BB1E4FDB}" v="180" dt="2025-06-03T13:34:30.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4" d="100"/>
          <a:sy n="64" d="100"/>
        </p:scale>
        <p:origin x="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6" Type="http://schemas.openxmlformats.org/officeDocument/2006/relationships/image" Target="../media/image70.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6" Type="http://schemas.openxmlformats.org/officeDocument/2006/relationships/image" Target="../media/image70.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0D39DC-8727-4E40-B7E3-60207B16CB88}" type="doc">
      <dgm:prSet loTypeId="urn:microsoft.com/office/officeart/2005/8/layout/chart3" loCatId="cycle" qsTypeId="urn:microsoft.com/office/officeart/2005/8/quickstyle/simple1" qsCatId="simple" csTypeId="urn:microsoft.com/office/officeart/2005/8/colors/accent1_2" csCatId="accent1" phldr="1"/>
      <dgm:spPr/>
    </dgm:pt>
    <dgm:pt modelId="{71E5DA08-13FE-4688-AE63-FC71D6032B4C}">
      <dgm:prSet phldrT="[Text]"/>
      <dgm:spPr>
        <a:solidFill>
          <a:srgbClr val="FF0000"/>
        </a:solidFill>
      </dgm:spPr>
      <dgm:t>
        <a:bodyPr/>
        <a:lstStyle/>
        <a:p>
          <a:r>
            <a:rPr lang="en-US"/>
            <a:t>Purpose </a:t>
          </a:r>
        </a:p>
      </dgm:t>
    </dgm:pt>
    <dgm:pt modelId="{0EF72D4E-DFCA-4833-AD82-1D563CD13BBF}" type="parTrans" cxnId="{72DA7E03-5ED6-49FC-BDDD-D0D37D97A3F7}">
      <dgm:prSet/>
      <dgm:spPr/>
      <dgm:t>
        <a:bodyPr/>
        <a:lstStyle/>
        <a:p>
          <a:endParaRPr lang="en-US"/>
        </a:p>
      </dgm:t>
    </dgm:pt>
    <dgm:pt modelId="{86DACAA1-03A4-4006-9767-82B47F381C1F}" type="sibTrans" cxnId="{72DA7E03-5ED6-49FC-BDDD-D0D37D97A3F7}">
      <dgm:prSet/>
      <dgm:spPr/>
      <dgm:t>
        <a:bodyPr/>
        <a:lstStyle/>
        <a:p>
          <a:endParaRPr lang="en-US"/>
        </a:p>
      </dgm:t>
    </dgm:pt>
    <dgm:pt modelId="{D817FB14-A2A2-4055-89EC-18A18839E43E}">
      <dgm:prSet phldrT="[Text]"/>
      <dgm:spPr>
        <a:solidFill>
          <a:srgbClr val="7030A0"/>
        </a:solidFill>
      </dgm:spPr>
      <dgm:t>
        <a:bodyPr/>
        <a:lstStyle/>
        <a:p>
          <a:r>
            <a:rPr lang="en-US"/>
            <a:t>Evaluation</a:t>
          </a:r>
        </a:p>
      </dgm:t>
    </dgm:pt>
    <dgm:pt modelId="{546D7CC9-E5A7-42A5-85A6-48C58F52009C}" type="parTrans" cxnId="{750A70AB-CEC0-4040-8EF7-5442AC8EBF60}">
      <dgm:prSet/>
      <dgm:spPr/>
      <dgm:t>
        <a:bodyPr/>
        <a:lstStyle/>
        <a:p>
          <a:endParaRPr lang="en-US"/>
        </a:p>
      </dgm:t>
    </dgm:pt>
    <dgm:pt modelId="{334ED3CC-DFF7-46ED-AB49-A05AE20DFD9D}" type="sibTrans" cxnId="{750A70AB-CEC0-4040-8EF7-5442AC8EBF60}">
      <dgm:prSet/>
      <dgm:spPr/>
      <dgm:t>
        <a:bodyPr/>
        <a:lstStyle/>
        <a:p>
          <a:endParaRPr lang="en-US"/>
        </a:p>
      </dgm:t>
    </dgm:pt>
    <dgm:pt modelId="{BD198F0E-A838-4A1A-999B-7C3BD3B250DB}">
      <dgm:prSet phldrT="[Text]"/>
      <dgm:spPr>
        <a:solidFill>
          <a:srgbClr val="00B050"/>
        </a:solidFill>
      </dgm:spPr>
      <dgm:t>
        <a:bodyPr/>
        <a:lstStyle/>
        <a:p>
          <a:r>
            <a:rPr lang="en-US"/>
            <a:t>Communities </a:t>
          </a:r>
        </a:p>
      </dgm:t>
    </dgm:pt>
    <dgm:pt modelId="{9D6CDA11-32E5-4237-B4AD-D8DEF6BC69DB}" type="parTrans" cxnId="{D74BDD33-CE53-45E2-BC17-491E0EA79491}">
      <dgm:prSet/>
      <dgm:spPr/>
      <dgm:t>
        <a:bodyPr/>
        <a:lstStyle/>
        <a:p>
          <a:endParaRPr lang="en-US"/>
        </a:p>
      </dgm:t>
    </dgm:pt>
    <dgm:pt modelId="{E3FE6530-7F90-4D3D-9A9C-2CEC29AD2D3C}" type="sibTrans" cxnId="{D74BDD33-CE53-45E2-BC17-491E0EA79491}">
      <dgm:prSet/>
      <dgm:spPr/>
      <dgm:t>
        <a:bodyPr/>
        <a:lstStyle/>
        <a:p>
          <a:endParaRPr lang="en-US"/>
        </a:p>
      </dgm:t>
    </dgm:pt>
    <dgm:pt modelId="{18FCBBCA-C2D3-4798-A659-ECF455836767}">
      <dgm:prSet phldrT="[Text]"/>
      <dgm:spPr/>
      <dgm:t>
        <a:bodyPr/>
        <a:lstStyle/>
        <a:p>
          <a:r>
            <a:rPr lang="en-US"/>
            <a:t>Approach </a:t>
          </a:r>
        </a:p>
      </dgm:t>
    </dgm:pt>
    <dgm:pt modelId="{F738F0D6-0451-48C7-82BF-930F4E0DDFC8}" type="parTrans" cxnId="{D30DCACE-6C8A-4650-BE2D-28B40F031C31}">
      <dgm:prSet/>
      <dgm:spPr/>
      <dgm:t>
        <a:bodyPr/>
        <a:lstStyle/>
        <a:p>
          <a:endParaRPr lang="en-US"/>
        </a:p>
      </dgm:t>
    </dgm:pt>
    <dgm:pt modelId="{E90DE6A2-7952-4C89-9C87-E3FFE87612E3}" type="sibTrans" cxnId="{D30DCACE-6C8A-4650-BE2D-28B40F031C31}">
      <dgm:prSet/>
      <dgm:spPr/>
      <dgm:t>
        <a:bodyPr/>
        <a:lstStyle/>
        <a:p>
          <a:endParaRPr lang="en-US"/>
        </a:p>
      </dgm:t>
    </dgm:pt>
    <dgm:pt modelId="{260B1450-C4F2-42F4-9689-EA2CD0585301}" type="pres">
      <dgm:prSet presAssocID="{E50D39DC-8727-4E40-B7E3-60207B16CB88}" presName="compositeShape" presStyleCnt="0">
        <dgm:presLayoutVars>
          <dgm:chMax val="7"/>
          <dgm:dir/>
          <dgm:resizeHandles val="exact"/>
        </dgm:presLayoutVars>
      </dgm:prSet>
      <dgm:spPr/>
    </dgm:pt>
    <dgm:pt modelId="{B7DBAEC9-0329-49AA-AD13-C437CD252206}" type="pres">
      <dgm:prSet presAssocID="{E50D39DC-8727-4E40-B7E3-60207B16CB88}" presName="wedge1" presStyleLbl="node1" presStyleIdx="0" presStyleCnt="4" custLinFactNeighborX="21622" custLinFactNeighborY="-2127"/>
      <dgm:spPr/>
    </dgm:pt>
    <dgm:pt modelId="{E7D88F57-B0CA-4CD0-8CF8-EDAEAA3B2D4B}" type="pres">
      <dgm:prSet presAssocID="{E50D39DC-8727-4E40-B7E3-60207B16CB88}" presName="wedge1Tx" presStyleLbl="node1" presStyleIdx="0" presStyleCnt="4">
        <dgm:presLayoutVars>
          <dgm:chMax val="0"/>
          <dgm:chPref val="0"/>
          <dgm:bulletEnabled val="1"/>
        </dgm:presLayoutVars>
      </dgm:prSet>
      <dgm:spPr/>
    </dgm:pt>
    <dgm:pt modelId="{E1BB8B32-5482-4839-9C35-B5FAC861524F}" type="pres">
      <dgm:prSet presAssocID="{E50D39DC-8727-4E40-B7E3-60207B16CB88}" presName="wedge2" presStyleLbl="node1" presStyleIdx="1" presStyleCnt="4" custLinFactNeighborX="25959" custLinFactNeighborY="-4544"/>
      <dgm:spPr/>
    </dgm:pt>
    <dgm:pt modelId="{A0674982-34E9-43D8-A2D9-70A6E33BE962}" type="pres">
      <dgm:prSet presAssocID="{E50D39DC-8727-4E40-B7E3-60207B16CB88}" presName="wedge2Tx" presStyleLbl="node1" presStyleIdx="1" presStyleCnt="4">
        <dgm:presLayoutVars>
          <dgm:chMax val="0"/>
          <dgm:chPref val="0"/>
          <dgm:bulletEnabled val="1"/>
        </dgm:presLayoutVars>
      </dgm:prSet>
      <dgm:spPr/>
    </dgm:pt>
    <dgm:pt modelId="{EF8B3169-5074-4383-8E53-3A492E2D406D}" type="pres">
      <dgm:prSet presAssocID="{E50D39DC-8727-4E40-B7E3-60207B16CB88}" presName="wedge3" presStyleLbl="node1" presStyleIdx="2" presStyleCnt="4" custLinFactNeighborX="22514" custLinFactNeighborY="-4002"/>
      <dgm:spPr/>
    </dgm:pt>
    <dgm:pt modelId="{D244BC73-818A-493B-8A0A-76ABDC153F7F}" type="pres">
      <dgm:prSet presAssocID="{E50D39DC-8727-4E40-B7E3-60207B16CB88}" presName="wedge3Tx" presStyleLbl="node1" presStyleIdx="2" presStyleCnt="4">
        <dgm:presLayoutVars>
          <dgm:chMax val="0"/>
          <dgm:chPref val="0"/>
          <dgm:bulletEnabled val="1"/>
        </dgm:presLayoutVars>
      </dgm:prSet>
      <dgm:spPr/>
    </dgm:pt>
    <dgm:pt modelId="{7AA50451-5F85-4539-82BE-4D66DE20B398}" type="pres">
      <dgm:prSet presAssocID="{E50D39DC-8727-4E40-B7E3-60207B16CB88}" presName="wedge4" presStyleLbl="node1" presStyleIdx="3" presStyleCnt="4" custLinFactNeighborX="22785" custLinFactNeighborY="-6567"/>
      <dgm:spPr/>
    </dgm:pt>
    <dgm:pt modelId="{5D9BCF63-E08B-45E2-AD1B-9C98289AD33B}" type="pres">
      <dgm:prSet presAssocID="{E50D39DC-8727-4E40-B7E3-60207B16CB88}" presName="wedge4Tx" presStyleLbl="node1" presStyleIdx="3" presStyleCnt="4">
        <dgm:presLayoutVars>
          <dgm:chMax val="0"/>
          <dgm:chPref val="0"/>
          <dgm:bulletEnabled val="1"/>
        </dgm:presLayoutVars>
      </dgm:prSet>
      <dgm:spPr/>
    </dgm:pt>
  </dgm:ptLst>
  <dgm:cxnLst>
    <dgm:cxn modelId="{72DA7E03-5ED6-49FC-BDDD-D0D37D97A3F7}" srcId="{E50D39DC-8727-4E40-B7E3-60207B16CB88}" destId="{71E5DA08-13FE-4688-AE63-FC71D6032B4C}" srcOrd="0" destOrd="0" parTransId="{0EF72D4E-DFCA-4833-AD82-1D563CD13BBF}" sibTransId="{86DACAA1-03A4-4006-9767-82B47F381C1F}"/>
    <dgm:cxn modelId="{D74BDD33-CE53-45E2-BC17-491E0EA79491}" srcId="{E50D39DC-8727-4E40-B7E3-60207B16CB88}" destId="{BD198F0E-A838-4A1A-999B-7C3BD3B250DB}" srcOrd="1" destOrd="0" parTransId="{9D6CDA11-32E5-4237-B4AD-D8DEF6BC69DB}" sibTransId="{E3FE6530-7F90-4D3D-9A9C-2CEC29AD2D3C}"/>
    <dgm:cxn modelId="{6276144D-7BC4-4D65-9FAA-7786760D06C4}" type="presOf" srcId="{E50D39DC-8727-4E40-B7E3-60207B16CB88}" destId="{260B1450-C4F2-42F4-9689-EA2CD0585301}" srcOrd="0" destOrd="0" presId="urn:microsoft.com/office/officeart/2005/8/layout/chart3"/>
    <dgm:cxn modelId="{9F8D194D-0E39-471D-8E74-2DF08C2EF92E}" type="presOf" srcId="{71E5DA08-13FE-4688-AE63-FC71D6032B4C}" destId="{B7DBAEC9-0329-49AA-AD13-C437CD252206}" srcOrd="0" destOrd="0" presId="urn:microsoft.com/office/officeart/2005/8/layout/chart3"/>
    <dgm:cxn modelId="{397F6F8B-3858-4359-AAD2-B15869ED56E1}" type="presOf" srcId="{71E5DA08-13FE-4688-AE63-FC71D6032B4C}" destId="{E7D88F57-B0CA-4CD0-8CF8-EDAEAA3B2D4B}" srcOrd="1" destOrd="0" presId="urn:microsoft.com/office/officeart/2005/8/layout/chart3"/>
    <dgm:cxn modelId="{82D6AB8D-9574-4A42-B054-1A75169B90A2}" type="presOf" srcId="{BD198F0E-A838-4A1A-999B-7C3BD3B250DB}" destId="{E1BB8B32-5482-4839-9C35-B5FAC861524F}" srcOrd="0" destOrd="0" presId="urn:microsoft.com/office/officeart/2005/8/layout/chart3"/>
    <dgm:cxn modelId="{750A70AB-CEC0-4040-8EF7-5442AC8EBF60}" srcId="{E50D39DC-8727-4E40-B7E3-60207B16CB88}" destId="{D817FB14-A2A2-4055-89EC-18A18839E43E}" srcOrd="3" destOrd="0" parTransId="{546D7CC9-E5A7-42A5-85A6-48C58F52009C}" sibTransId="{334ED3CC-DFF7-46ED-AB49-A05AE20DFD9D}"/>
    <dgm:cxn modelId="{49740DAD-51A6-4F58-A5F4-B2343E539ED9}" type="presOf" srcId="{D817FB14-A2A2-4055-89EC-18A18839E43E}" destId="{7AA50451-5F85-4539-82BE-4D66DE20B398}" srcOrd="0" destOrd="0" presId="urn:microsoft.com/office/officeart/2005/8/layout/chart3"/>
    <dgm:cxn modelId="{13DF1BBC-C83D-4BA7-B8AF-A98247FF8821}" type="presOf" srcId="{D817FB14-A2A2-4055-89EC-18A18839E43E}" destId="{5D9BCF63-E08B-45E2-AD1B-9C98289AD33B}" srcOrd="1" destOrd="0" presId="urn:microsoft.com/office/officeart/2005/8/layout/chart3"/>
    <dgm:cxn modelId="{D30DCACE-6C8A-4650-BE2D-28B40F031C31}" srcId="{E50D39DC-8727-4E40-B7E3-60207B16CB88}" destId="{18FCBBCA-C2D3-4798-A659-ECF455836767}" srcOrd="2" destOrd="0" parTransId="{F738F0D6-0451-48C7-82BF-930F4E0DDFC8}" sibTransId="{E90DE6A2-7952-4C89-9C87-E3FFE87612E3}"/>
    <dgm:cxn modelId="{AD1D88E6-E42A-41CD-9947-5F79DA722575}" type="presOf" srcId="{BD198F0E-A838-4A1A-999B-7C3BD3B250DB}" destId="{A0674982-34E9-43D8-A2D9-70A6E33BE962}" srcOrd="1" destOrd="0" presId="urn:microsoft.com/office/officeart/2005/8/layout/chart3"/>
    <dgm:cxn modelId="{8EFFADEE-922B-4E83-B8D7-812D3ECD3336}" type="presOf" srcId="{18FCBBCA-C2D3-4798-A659-ECF455836767}" destId="{EF8B3169-5074-4383-8E53-3A492E2D406D}" srcOrd="0" destOrd="0" presId="urn:microsoft.com/office/officeart/2005/8/layout/chart3"/>
    <dgm:cxn modelId="{D8F327F6-F953-4638-8024-89B219BBA31F}" type="presOf" srcId="{18FCBBCA-C2D3-4798-A659-ECF455836767}" destId="{D244BC73-818A-493B-8A0A-76ABDC153F7F}" srcOrd="1" destOrd="0" presId="urn:microsoft.com/office/officeart/2005/8/layout/chart3"/>
    <dgm:cxn modelId="{33A4C39E-56BC-41FF-B093-D6ED3DBDB89E}" type="presParOf" srcId="{260B1450-C4F2-42F4-9689-EA2CD0585301}" destId="{B7DBAEC9-0329-49AA-AD13-C437CD252206}" srcOrd="0" destOrd="0" presId="urn:microsoft.com/office/officeart/2005/8/layout/chart3"/>
    <dgm:cxn modelId="{39F21EF1-D650-48F7-8B33-811C5526FB71}" type="presParOf" srcId="{260B1450-C4F2-42F4-9689-EA2CD0585301}" destId="{E7D88F57-B0CA-4CD0-8CF8-EDAEAA3B2D4B}" srcOrd="1" destOrd="0" presId="urn:microsoft.com/office/officeart/2005/8/layout/chart3"/>
    <dgm:cxn modelId="{79F1647F-0841-4B66-B60A-51E0F3D782AC}" type="presParOf" srcId="{260B1450-C4F2-42F4-9689-EA2CD0585301}" destId="{E1BB8B32-5482-4839-9C35-B5FAC861524F}" srcOrd="2" destOrd="0" presId="urn:microsoft.com/office/officeart/2005/8/layout/chart3"/>
    <dgm:cxn modelId="{E8901292-2854-4D99-A9BA-8CBFA2EC9218}" type="presParOf" srcId="{260B1450-C4F2-42F4-9689-EA2CD0585301}" destId="{A0674982-34E9-43D8-A2D9-70A6E33BE962}" srcOrd="3" destOrd="0" presId="urn:microsoft.com/office/officeart/2005/8/layout/chart3"/>
    <dgm:cxn modelId="{DBBFCE42-CFB1-4C01-ACF3-35E0E141536C}" type="presParOf" srcId="{260B1450-C4F2-42F4-9689-EA2CD0585301}" destId="{EF8B3169-5074-4383-8E53-3A492E2D406D}" srcOrd="4" destOrd="0" presId="urn:microsoft.com/office/officeart/2005/8/layout/chart3"/>
    <dgm:cxn modelId="{AA3D7C02-E79B-4B83-80C1-A4A057D5D793}" type="presParOf" srcId="{260B1450-C4F2-42F4-9689-EA2CD0585301}" destId="{D244BC73-818A-493B-8A0A-76ABDC153F7F}" srcOrd="5" destOrd="0" presId="urn:microsoft.com/office/officeart/2005/8/layout/chart3"/>
    <dgm:cxn modelId="{97BF5A47-1667-4574-B914-DB1D7FAEFF2E}" type="presParOf" srcId="{260B1450-C4F2-42F4-9689-EA2CD0585301}" destId="{7AA50451-5F85-4539-82BE-4D66DE20B398}" srcOrd="6" destOrd="0" presId="urn:microsoft.com/office/officeart/2005/8/layout/chart3"/>
    <dgm:cxn modelId="{96661952-941C-44AF-8BD5-FE9573A53A34}" type="presParOf" srcId="{260B1450-C4F2-42F4-9689-EA2CD0585301}" destId="{5D9BCF63-E08B-45E2-AD1B-9C98289AD33B}"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0D24F-1434-421B-92A2-984702A17782}"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GB"/>
        </a:p>
      </dgm:t>
    </dgm:pt>
    <dgm:pt modelId="{D192993C-5627-4853-8832-806649C434F2}">
      <dgm:prSet phldrT="[Text]" custT="1"/>
      <dgm:spPr/>
      <dgm:t>
        <a:bodyPr/>
        <a:lstStyle/>
        <a:p>
          <a:r>
            <a:rPr lang="en-GB" sz="1400"/>
            <a:t>Identify Research topics</a:t>
          </a:r>
        </a:p>
      </dgm:t>
    </dgm:pt>
    <dgm:pt modelId="{5BE885A2-3E1D-48AF-AA01-ADDBBE594B16}" type="parTrans" cxnId="{01EA7209-EE39-4325-9594-EDCE32949E4F}">
      <dgm:prSet/>
      <dgm:spPr/>
      <dgm:t>
        <a:bodyPr/>
        <a:lstStyle/>
        <a:p>
          <a:endParaRPr lang="en-GB" sz="1400"/>
        </a:p>
      </dgm:t>
    </dgm:pt>
    <dgm:pt modelId="{6A01A466-C106-4AD1-84C4-DA3858D48BFA}" type="sibTrans" cxnId="{01EA7209-EE39-4325-9594-EDCE32949E4F}">
      <dgm:prSet/>
      <dgm:spPr/>
      <dgm:t>
        <a:bodyPr/>
        <a:lstStyle/>
        <a:p>
          <a:endParaRPr lang="en-GB" sz="1400"/>
        </a:p>
      </dgm:t>
    </dgm:pt>
    <dgm:pt modelId="{A8C86EF4-52A7-4A1D-A367-13A5F7E45F98}">
      <dgm:prSet phldrT="[Text]" custT="1"/>
      <dgm:spPr/>
      <dgm:t>
        <a:bodyPr/>
        <a:lstStyle/>
        <a:p>
          <a:r>
            <a:rPr lang="en-GB" sz="1400" dirty="0"/>
            <a:t>Prioritise and Commission</a:t>
          </a:r>
        </a:p>
      </dgm:t>
    </dgm:pt>
    <dgm:pt modelId="{6B50206F-5B24-4719-B9C1-6BB5252E291C}" type="parTrans" cxnId="{B6BD564F-AD3C-49E4-B846-E2259667FCAE}">
      <dgm:prSet/>
      <dgm:spPr/>
      <dgm:t>
        <a:bodyPr/>
        <a:lstStyle/>
        <a:p>
          <a:endParaRPr lang="en-GB" sz="1400"/>
        </a:p>
      </dgm:t>
    </dgm:pt>
    <dgm:pt modelId="{EF9E193F-74B5-4E6A-80E9-2277114DA86B}" type="sibTrans" cxnId="{B6BD564F-AD3C-49E4-B846-E2259667FCAE}">
      <dgm:prSet/>
      <dgm:spPr/>
      <dgm:t>
        <a:bodyPr/>
        <a:lstStyle/>
        <a:p>
          <a:endParaRPr lang="en-GB" sz="1400"/>
        </a:p>
      </dgm:t>
    </dgm:pt>
    <dgm:pt modelId="{FDDE7B40-40CC-4794-81EA-63974C228F2A}">
      <dgm:prSet phldrT="[Text]" custT="1"/>
      <dgm:spPr/>
      <dgm:t>
        <a:bodyPr/>
        <a:lstStyle/>
        <a:p>
          <a:r>
            <a:rPr lang="en-GB" sz="1400"/>
            <a:t>Designing Research</a:t>
          </a:r>
        </a:p>
      </dgm:t>
    </dgm:pt>
    <dgm:pt modelId="{D5164437-507E-483E-986D-F0B4E9C9457C}" type="parTrans" cxnId="{6E8A92D6-DADC-4CCE-83A0-797D91859504}">
      <dgm:prSet/>
      <dgm:spPr/>
      <dgm:t>
        <a:bodyPr/>
        <a:lstStyle/>
        <a:p>
          <a:endParaRPr lang="en-GB" sz="1400"/>
        </a:p>
      </dgm:t>
    </dgm:pt>
    <dgm:pt modelId="{4D772768-2260-45EB-9D73-243EB189042C}" type="sibTrans" cxnId="{6E8A92D6-DADC-4CCE-83A0-797D91859504}">
      <dgm:prSet/>
      <dgm:spPr/>
      <dgm:t>
        <a:bodyPr/>
        <a:lstStyle/>
        <a:p>
          <a:endParaRPr lang="en-GB" sz="1400"/>
        </a:p>
      </dgm:t>
    </dgm:pt>
    <dgm:pt modelId="{BE0D42C5-EB1B-4ACB-B5FF-63A2DC92E131}">
      <dgm:prSet phldrT="[Text]" custT="1"/>
      <dgm:spPr/>
      <dgm:t>
        <a:bodyPr/>
        <a:lstStyle/>
        <a:p>
          <a:r>
            <a:rPr lang="en-GB" sz="1400"/>
            <a:t>Managing Research </a:t>
          </a:r>
        </a:p>
      </dgm:t>
    </dgm:pt>
    <dgm:pt modelId="{AE115CF3-58A9-460B-9A6C-9374E305C9DA}" type="parTrans" cxnId="{6B8D4B99-DAFC-4286-AEDD-40F4D79D6DCA}">
      <dgm:prSet/>
      <dgm:spPr/>
      <dgm:t>
        <a:bodyPr/>
        <a:lstStyle/>
        <a:p>
          <a:endParaRPr lang="en-GB" sz="1400"/>
        </a:p>
      </dgm:t>
    </dgm:pt>
    <dgm:pt modelId="{304EAA80-C832-4CD1-8550-2A6D1DECB6BC}" type="sibTrans" cxnId="{6B8D4B99-DAFC-4286-AEDD-40F4D79D6DCA}">
      <dgm:prSet/>
      <dgm:spPr/>
      <dgm:t>
        <a:bodyPr/>
        <a:lstStyle/>
        <a:p>
          <a:endParaRPr lang="en-GB" sz="1400"/>
        </a:p>
      </dgm:t>
    </dgm:pt>
    <dgm:pt modelId="{A68BC563-F6B1-4D9C-95DD-9701062B4E1A}">
      <dgm:prSet phldrT="[Text]" custT="1"/>
      <dgm:spPr/>
      <dgm:t>
        <a:bodyPr/>
        <a:lstStyle/>
        <a:p>
          <a:r>
            <a:rPr lang="en-GB" sz="1400"/>
            <a:t>Data Collection</a:t>
          </a:r>
        </a:p>
      </dgm:t>
    </dgm:pt>
    <dgm:pt modelId="{79BF0ED2-4CC0-4082-A205-E3150172ECDD}" type="parTrans" cxnId="{76E74178-5066-45E5-8747-E55D9448C9AB}">
      <dgm:prSet/>
      <dgm:spPr/>
      <dgm:t>
        <a:bodyPr/>
        <a:lstStyle/>
        <a:p>
          <a:endParaRPr lang="en-GB" sz="1400"/>
        </a:p>
      </dgm:t>
    </dgm:pt>
    <dgm:pt modelId="{4BC4C371-C2A0-449F-B8AD-8B15A83F679D}" type="sibTrans" cxnId="{76E74178-5066-45E5-8747-E55D9448C9AB}">
      <dgm:prSet/>
      <dgm:spPr/>
      <dgm:t>
        <a:bodyPr/>
        <a:lstStyle/>
        <a:p>
          <a:endParaRPr lang="en-GB" sz="1400"/>
        </a:p>
      </dgm:t>
    </dgm:pt>
    <dgm:pt modelId="{5DE2C500-38E8-44A3-AD12-78D6E8EDEDED}">
      <dgm:prSet custT="1"/>
      <dgm:spPr/>
      <dgm:t>
        <a:bodyPr/>
        <a:lstStyle/>
        <a:p>
          <a:r>
            <a:rPr lang="en-GB" sz="1400"/>
            <a:t>Data Analysis</a:t>
          </a:r>
        </a:p>
      </dgm:t>
    </dgm:pt>
    <dgm:pt modelId="{8043243F-29DD-44FE-95B5-0397A7728F37}" type="parTrans" cxnId="{F43BF55D-2DE8-41FF-8051-9AC0740AB81B}">
      <dgm:prSet/>
      <dgm:spPr/>
      <dgm:t>
        <a:bodyPr/>
        <a:lstStyle/>
        <a:p>
          <a:endParaRPr lang="en-GB" sz="1400"/>
        </a:p>
      </dgm:t>
    </dgm:pt>
    <dgm:pt modelId="{DA12D373-76BD-42EC-8580-F306F3A3ACA1}" type="sibTrans" cxnId="{F43BF55D-2DE8-41FF-8051-9AC0740AB81B}">
      <dgm:prSet/>
      <dgm:spPr/>
      <dgm:t>
        <a:bodyPr/>
        <a:lstStyle/>
        <a:p>
          <a:endParaRPr lang="en-GB" sz="1400"/>
        </a:p>
      </dgm:t>
    </dgm:pt>
    <dgm:pt modelId="{6E0A357E-3D2A-4A39-A781-B8CE350AD334}">
      <dgm:prSet custT="1"/>
      <dgm:spPr/>
      <dgm:t>
        <a:bodyPr/>
        <a:lstStyle/>
        <a:p>
          <a:r>
            <a:rPr lang="en-GB" sz="1400"/>
            <a:t>Reporting</a:t>
          </a:r>
        </a:p>
      </dgm:t>
    </dgm:pt>
    <dgm:pt modelId="{58FFEA4E-30E2-4595-A763-2F5EC1F03AD2}" type="parTrans" cxnId="{288F5333-39D1-49F5-9999-C110478FD229}">
      <dgm:prSet/>
      <dgm:spPr/>
      <dgm:t>
        <a:bodyPr/>
        <a:lstStyle/>
        <a:p>
          <a:endParaRPr lang="en-GB" sz="1400"/>
        </a:p>
      </dgm:t>
    </dgm:pt>
    <dgm:pt modelId="{3C2AC8C3-6AC6-43DA-A18C-388F1F732863}" type="sibTrans" cxnId="{288F5333-39D1-49F5-9999-C110478FD229}">
      <dgm:prSet/>
      <dgm:spPr/>
      <dgm:t>
        <a:bodyPr/>
        <a:lstStyle/>
        <a:p>
          <a:endParaRPr lang="en-GB" sz="1400"/>
        </a:p>
      </dgm:t>
    </dgm:pt>
    <dgm:pt modelId="{FF197F37-BDA8-4E02-B96E-BA48763F786E}">
      <dgm:prSet custT="1"/>
      <dgm:spPr/>
      <dgm:t>
        <a:bodyPr/>
        <a:lstStyle/>
        <a:p>
          <a:r>
            <a:rPr lang="en-GB" sz="1400"/>
            <a:t>Implementation and Evaluation</a:t>
          </a:r>
        </a:p>
      </dgm:t>
    </dgm:pt>
    <dgm:pt modelId="{9DBDA02B-EFAE-4693-8A44-CFE7F1E360B9}" type="parTrans" cxnId="{A57E7BDB-751C-4DF5-A1E7-3E1325BBA32D}">
      <dgm:prSet/>
      <dgm:spPr/>
      <dgm:t>
        <a:bodyPr/>
        <a:lstStyle/>
        <a:p>
          <a:endParaRPr lang="en-GB" sz="1400"/>
        </a:p>
      </dgm:t>
    </dgm:pt>
    <dgm:pt modelId="{E3FCB531-A800-41D7-B663-4536EF07BEBF}" type="sibTrans" cxnId="{A57E7BDB-751C-4DF5-A1E7-3E1325BBA32D}">
      <dgm:prSet/>
      <dgm:spPr/>
      <dgm:t>
        <a:bodyPr/>
        <a:lstStyle/>
        <a:p>
          <a:endParaRPr lang="en-GB" sz="1400"/>
        </a:p>
      </dgm:t>
    </dgm:pt>
    <dgm:pt modelId="{8508FB16-C283-4C3D-BC9A-7194C4601152}">
      <dgm:prSet custT="1"/>
      <dgm:spPr/>
      <dgm:t>
        <a:bodyPr/>
        <a:lstStyle/>
        <a:p>
          <a:r>
            <a:rPr lang="en-GB" sz="1400"/>
            <a:t>Dissemination</a:t>
          </a:r>
        </a:p>
      </dgm:t>
    </dgm:pt>
    <dgm:pt modelId="{34E056C1-3DC6-435A-BAA2-6E09F3A4FADC}" type="parTrans" cxnId="{0146B296-CBBD-4329-B15E-D46E28CF86D9}">
      <dgm:prSet/>
      <dgm:spPr/>
      <dgm:t>
        <a:bodyPr/>
        <a:lstStyle/>
        <a:p>
          <a:endParaRPr lang="en-GB" sz="1400"/>
        </a:p>
      </dgm:t>
    </dgm:pt>
    <dgm:pt modelId="{C562515F-5B56-4664-8908-781DDE31B886}" type="sibTrans" cxnId="{0146B296-CBBD-4329-B15E-D46E28CF86D9}">
      <dgm:prSet/>
      <dgm:spPr/>
      <dgm:t>
        <a:bodyPr/>
        <a:lstStyle/>
        <a:p>
          <a:endParaRPr lang="en-GB" sz="1400"/>
        </a:p>
      </dgm:t>
    </dgm:pt>
    <dgm:pt modelId="{1413F8A2-AF88-403C-B13B-ED7EC30DF023}" type="pres">
      <dgm:prSet presAssocID="{3120D24F-1434-421B-92A2-984702A17782}" presName="Name0" presStyleCnt="0">
        <dgm:presLayoutVars>
          <dgm:dir/>
          <dgm:resizeHandles val="exact"/>
        </dgm:presLayoutVars>
      </dgm:prSet>
      <dgm:spPr/>
    </dgm:pt>
    <dgm:pt modelId="{A9E00262-C799-40EC-B64D-9A742BF97B9A}" type="pres">
      <dgm:prSet presAssocID="{3120D24F-1434-421B-92A2-984702A17782}" presName="cycle" presStyleCnt="0"/>
      <dgm:spPr/>
    </dgm:pt>
    <dgm:pt modelId="{8D4984E0-ED2B-4FB2-A479-DAA9976FB5F8}" type="pres">
      <dgm:prSet presAssocID="{D192993C-5627-4853-8832-806649C434F2}" presName="nodeFirstNode" presStyleLbl="node1" presStyleIdx="0" presStyleCnt="9">
        <dgm:presLayoutVars>
          <dgm:bulletEnabled val="1"/>
        </dgm:presLayoutVars>
      </dgm:prSet>
      <dgm:spPr/>
    </dgm:pt>
    <dgm:pt modelId="{7E5E78E7-28D4-4523-97DE-907732A70205}" type="pres">
      <dgm:prSet presAssocID="{6A01A466-C106-4AD1-84C4-DA3858D48BFA}" presName="sibTransFirstNode" presStyleLbl="bgShp" presStyleIdx="0" presStyleCnt="1"/>
      <dgm:spPr/>
    </dgm:pt>
    <dgm:pt modelId="{059ADE15-A13D-4278-8004-1B742381F3EF}" type="pres">
      <dgm:prSet presAssocID="{A8C86EF4-52A7-4A1D-A367-13A5F7E45F98}" presName="nodeFollowingNodes" presStyleLbl="node1" presStyleIdx="1" presStyleCnt="9">
        <dgm:presLayoutVars>
          <dgm:bulletEnabled val="1"/>
        </dgm:presLayoutVars>
      </dgm:prSet>
      <dgm:spPr/>
    </dgm:pt>
    <dgm:pt modelId="{6109E38C-03FE-4DFF-A96F-DEE1B58218D1}" type="pres">
      <dgm:prSet presAssocID="{FDDE7B40-40CC-4794-81EA-63974C228F2A}" presName="nodeFollowingNodes" presStyleLbl="node1" presStyleIdx="2" presStyleCnt="9">
        <dgm:presLayoutVars>
          <dgm:bulletEnabled val="1"/>
        </dgm:presLayoutVars>
      </dgm:prSet>
      <dgm:spPr/>
    </dgm:pt>
    <dgm:pt modelId="{5A10814E-6FFD-4670-A777-113E62BFE62B}" type="pres">
      <dgm:prSet presAssocID="{BE0D42C5-EB1B-4ACB-B5FF-63A2DC92E131}" presName="nodeFollowingNodes" presStyleLbl="node1" presStyleIdx="3" presStyleCnt="9">
        <dgm:presLayoutVars>
          <dgm:bulletEnabled val="1"/>
        </dgm:presLayoutVars>
      </dgm:prSet>
      <dgm:spPr/>
    </dgm:pt>
    <dgm:pt modelId="{AB3B4288-D92F-4D13-A7DE-3EB3DB4D5256}" type="pres">
      <dgm:prSet presAssocID="{A68BC563-F6B1-4D9C-95DD-9701062B4E1A}" presName="nodeFollowingNodes" presStyleLbl="node1" presStyleIdx="4" presStyleCnt="9" custRadScaleRad="104633" custRadScaleInc="-16924">
        <dgm:presLayoutVars>
          <dgm:bulletEnabled val="1"/>
        </dgm:presLayoutVars>
      </dgm:prSet>
      <dgm:spPr/>
    </dgm:pt>
    <dgm:pt modelId="{0A99D046-BD33-4B84-B2EC-CE0B74367669}" type="pres">
      <dgm:prSet presAssocID="{5DE2C500-38E8-44A3-AD12-78D6E8EDEDED}" presName="nodeFollowingNodes" presStyleLbl="node1" presStyleIdx="5" presStyleCnt="9">
        <dgm:presLayoutVars>
          <dgm:bulletEnabled val="1"/>
        </dgm:presLayoutVars>
      </dgm:prSet>
      <dgm:spPr/>
    </dgm:pt>
    <dgm:pt modelId="{C6DBA7CC-24BA-444C-ACEF-14159DCFA5F9}" type="pres">
      <dgm:prSet presAssocID="{6E0A357E-3D2A-4A39-A781-B8CE350AD334}" presName="nodeFollowingNodes" presStyleLbl="node1" presStyleIdx="6" presStyleCnt="9">
        <dgm:presLayoutVars>
          <dgm:bulletEnabled val="1"/>
        </dgm:presLayoutVars>
      </dgm:prSet>
      <dgm:spPr/>
    </dgm:pt>
    <dgm:pt modelId="{1E784888-049E-4E95-81D4-BB9335008354}" type="pres">
      <dgm:prSet presAssocID="{FF197F37-BDA8-4E02-B96E-BA48763F786E}" presName="nodeFollowingNodes" presStyleLbl="node1" presStyleIdx="7" presStyleCnt="9" custScaleX="156756">
        <dgm:presLayoutVars>
          <dgm:bulletEnabled val="1"/>
        </dgm:presLayoutVars>
      </dgm:prSet>
      <dgm:spPr/>
    </dgm:pt>
    <dgm:pt modelId="{49536BD8-D328-45DE-97AF-F52D63C2B752}" type="pres">
      <dgm:prSet presAssocID="{8508FB16-C283-4C3D-BC9A-7194C4601152}" presName="nodeFollowingNodes" presStyleLbl="node1" presStyleIdx="8" presStyleCnt="9">
        <dgm:presLayoutVars>
          <dgm:bulletEnabled val="1"/>
        </dgm:presLayoutVars>
      </dgm:prSet>
      <dgm:spPr/>
    </dgm:pt>
  </dgm:ptLst>
  <dgm:cxnLst>
    <dgm:cxn modelId="{CC378203-5CA2-4875-BE1A-8D69C54CABD0}" type="presOf" srcId="{D192993C-5627-4853-8832-806649C434F2}" destId="{8D4984E0-ED2B-4FB2-A479-DAA9976FB5F8}" srcOrd="0" destOrd="0" presId="urn:microsoft.com/office/officeart/2005/8/layout/cycle3"/>
    <dgm:cxn modelId="{01EA7209-EE39-4325-9594-EDCE32949E4F}" srcId="{3120D24F-1434-421B-92A2-984702A17782}" destId="{D192993C-5627-4853-8832-806649C434F2}" srcOrd="0" destOrd="0" parTransId="{5BE885A2-3E1D-48AF-AA01-ADDBBE594B16}" sibTransId="{6A01A466-C106-4AD1-84C4-DA3858D48BFA}"/>
    <dgm:cxn modelId="{4C975114-E01F-4606-8B6E-117F0418A021}" type="presOf" srcId="{6A01A466-C106-4AD1-84C4-DA3858D48BFA}" destId="{7E5E78E7-28D4-4523-97DE-907732A70205}" srcOrd="0" destOrd="0" presId="urn:microsoft.com/office/officeart/2005/8/layout/cycle3"/>
    <dgm:cxn modelId="{288F5333-39D1-49F5-9999-C110478FD229}" srcId="{3120D24F-1434-421B-92A2-984702A17782}" destId="{6E0A357E-3D2A-4A39-A781-B8CE350AD334}" srcOrd="6" destOrd="0" parTransId="{58FFEA4E-30E2-4595-A763-2F5EC1F03AD2}" sibTransId="{3C2AC8C3-6AC6-43DA-A18C-388F1F732863}"/>
    <dgm:cxn modelId="{B5F2CE3E-9A32-4F0D-87E3-AFFC68142752}" type="presOf" srcId="{6E0A357E-3D2A-4A39-A781-B8CE350AD334}" destId="{C6DBA7CC-24BA-444C-ACEF-14159DCFA5F9}" srcOrd="0" destOrd="0" presId="urn:microsoft.com/office/officeart/2005/8/layout/cycle3"/>
    <dgm:cxn modelId="{F43BF55D-2DE8-41FF-8051-9AC0740AB81B}" srcId="{3120D24F-1434-421B-92A2-984702A17782}" destId="{5DE2C500-38E8-44A3-AD12-78D6E8EDEDED}" srcOrd="5" destOrd="0" parTransId="{8043243F-29DD-44FE-95B5-0397A7728F37}" sibTransId="{DA12D373-76BD-42EC-8580-F306F3A3ACA1}"/>
    <dgm:cxn modelId="{02622660-C2EE-4235-BC33-B93BDD8535DB}" type="presOf" srcId="{8508FB16-C283-4C3D-BC9A-7194C4601152}" destId="{49536BD8-D328-45DE-97AF-F52D63C2B752}" srcOrd="0" destOrd="0" presId="urn:microsoft.com/office/officeart/2005/8/layout/cycle3"/>
    <dgm:cxn modelId="{19209066-7FC2-4A37-8067-4E114166A2B8}" type="presOf" srcId="{A8C86EF4-52A7-4A1D-A367-13A5F7E45F98}" destId="{059ADE15-A13D-4278-8004-1B742381F3EF}" srcOrd="0" destOrd="0" presId="urn:microsoft.com/office/officeart/2005/8/layout/cycle3"/>
    <dgm:cxn modelId="{B6BD564F-AD3C-49E4-B846-E2259667FCAE}" srcId="{3120D24F-1434-421B-92A2-984702A17782}" destId="{A8C86EF4-52A7-4A1D-A367-13A5F7E45F98}" srcOrd="1" destOrd="0" parTransId="{6B50206F-5B24-4719-B9C1-6BB5252E291C}" sibTransId="{EF9E193F-74B5-4E6A-80E9-2277114DA86B}"/>
    <dgm:cxn modelId="{76E74178-5066-45E5-8747-E55D9448C9AB}" srcId="{3120D24F-1434-421B-92A2-984702A17782}" destId="{A68BC563-F6B1-4D9C-95DD-9701062B4E1A}" srcOrd="4" destOrd="0" parTransId="{79BF0ED2-4CC0-4082-A205-E3150172ECDD}" sibTransId="{4BC4C371-C2A0-449F-B8AD-8B15A83F679D}"/>
    <dgm:cxn modelId="{F3725259-F47C-449D-B444-53463F9E98CF}" type="presOf" srcId="{FF197F37-BDA8-4E02-B96E-BA48763F786E}" destId="{1E784888-049E-4E95-81D4-BB9335008354}" srcOrd="0" destOrd="0" presId="urn:microsoft.com/office/officeart/2005/8/layout/cycle3"/>
    <dgm:cxn modelId="{8BAD4585-5F4F-47AA-8B75-1FA4E051B4FE}" type="presOf" srcId="{BE0D42C5-EB1B-4ACB-B5FF-63A2DC92E131}" destId="{5A10814E-6FFD-4670-A777-113E62BFE62B}" srcOrd="0" destOrd="0" presId="urn:microsoft.com/office/officeart/2005/8/layout/cycle3"/>
    <dgm:cxn modelId="{9E44C28E-795B-41BB-8181-01C0C9937F92}" type="presOf" srcId="{A68BC563-F6B1-4D9C-95DD-9701062B4E1A}" destId="{AB3B4288-D92F-4D13-A7DE-3EB3DB4D5256}" srcOrd="0" destOrd="0" presId="urn:microsoft.com/office/officeart/2005/8/layout/cycle3"/>
    <dgm:cxn modelId="{0146B296-CBBD-4329-B15E-D46E28CF86D9}" srcId="{3120D24F-1434-421B-92A2-984702A17782}" destId="{8508FB16-C283-4C3D-BC9A-7194C4601152}" srcOrd="8" destOrd="0" parTransId="{34E056C1-3DC6-435A-BAA2-6E09F3A4FADC}" sibTransId="{C562515F-5B56-4664-8908-781DDE31B886}"/>
    <dgm:cxn modelId="{6B8D4B99-DAFC-4286-AEDD-40F4D79D6DCA}" srcId="{3120D24F-1434-421B-92A2-984702A17782}" destId="{BE0D42C5-EB1B-4ACB-B5FF-63A2DC92E131}" srcOrd="3" destOrd="0" parTransId="{AE115CF3-58A9-460B-9A6C-9374E305C9DA}" sibTransId="{304EAA80-C832-4CD1-8550-2A6D1DECB6BC}"/>
    <dgm:cxn modelId="{8417829A-3E5F-4ADB-9050-4080899BBD67}" type="presOf" srcId="{5DE2C500-38E8-44A3-AD12-78D6E8EDEDED}" destId="{0A99D046-BD33-4B84-B2EC-CE0B74367669}" srcOrd="0" destOrd="0" presId="urn:microsoft.com/office/officeart/2005/8/layout/cycle3"/>
    <dgm:cxn modelId="{112EDA9A-6788-4FB1-9FED-A31179EE8BE5}" type="presOf" srcId="{FDDE7B40-40CC-4794-81EA-63974C228F2A}" destId="{6109E38C-03FE-4DFF-A96F-DEE1B58218D1}" srcOrd="0" destOrd="0" presId="urn:microsoft.com/office/officeart/2005/8/layout/cycle3"/>
    <dgm:cxn modelId="{E69617C4-8108-498B-9931-3E7C589D55D1}" type="presOf" srcId="{3120D24F-1434-421B-92A2-984702A17782}" destId="{1413F8A2-AF88-403C-B13B-ED7EC30DF023}" srcOrd="0" destOrd="0" presId="urn:microsoft.com/office/officeart/2005/8/layout/cycle3"/>
    <dgm:cxn modelId="{6E8A92D6-DADC-4CCE-83A0-797D91859504}" srcId="{3120D24F-1434-421B-92A2-984702A17782}" destId="{FDDE7B40-40CC-4794-81EA-63974C228F2A}" srcOrd="2" destOrd="0" parTransId="{D5164437-507E-483E-986D-F0B4E9C9457C}" sibTransId="{4D772768-2260-45EB-9D73-243EB189042C}"/>
    <dgm:cxn modelId="{A57E7BDB-751C-4DF5-A1E7-3E1325BBA32D}" srcId="{3120D24F-1434-421B-92A2-984702A17782}" destId="{FF197F37-BDA8-4E02-B96E-BA48763F786E}" srcOrd="7" destOrd="0" parTransId="{9DBDA02B-EFAE-4693-8A44-CFE7F1E360B9}" sibTransId="{E3FCB531-A800-41D7-B663-4536EF07BEBF}"/>
    <dgm:cxn modelId="{D3C0EF7B-DF6E-46B9-B76C-F7AC77F86C91}" type="presParOf" srcId="{1413F8A2-AF88-403C-B13B-ED7EC30DF023}" destId="{A9E00262-C799-40EC-B64D-9A742BF97B9A}" srcOrd="0" destOrd="0" presId="urn:microsoft.com/office/officeart/2005/8/layout/cycle3"/>
    <dgm:cxn modelId="{B68339D0-B796-422A-9105-9B98840AFDA0}" type="presParOf" srcId="{A9E00262-C799-40EC-B64D-9A742BF97B9A}" destId="{8D4984E0-ED2B-4FB2-A479-DAA9976FB5F8}" srcOrd="0" destOrd="0" presId="urn:microsoft.com/office/officeart/2005/8/layout/cycle3"/>
    <dgm:cxn modelId="{295469B1-4E61-4633-AFEC-720673852281}" type="presParOf" srcId="{A9E00262-C799-40EC-B64D-9A742BF97B9A}" destId="{7E5E78E7-28D4-4523-97DE-907732A70205}" srcOrd="1" destOrd="0" presId="urn:microsoft.com/office/officeart/2005/8/layout/cycle3"/>
    <dgm:cxn modelId="{ABFAB232-FB6A-47A4-A69F-02670C569216}" type="presParOf" srcId="{A9E00262-C799-40EC-B64D-9A742BF97B9A}" destId="{059ADE15-A13D-4278-8004-1B742381F3EF}" srcOrd="2" destOrd="0" presId="urn:microsoft.com/office/officeart/2005/8/layout/cycle3"/>
    <dgm:cxn modelId="{5248D8BC-97E3-4EEA-8566-B35643511951}" type="presParOf" srcId="{A9E00262-C799-40EC-B64D-9A742BF97B9A}" destId="{6109E38C-03FE-4DFF-A96F-DEE1B58218D1}" srcOrd="3" destOrd="0" presId="urn:microsoft.com/office/officeart/2005/8/layout/cycle3"/>
    <dgm:cxn modelId="{F6B24571-5B80-4908-A3E7-95D456D1C6D2}" type="presParOf" srcId="{A9E00262-C799-40EC-B64D-9A742BF97B9A}" destId="{5A10814E-6FFD-4670-A777-113E62BFE62B}" srcOrd="4" destOrd="0" presId="urn:microsoft.com/office/officeart/2005/8/layout/cycle3"/>
    <dgm:cxn modelId="{85BEB42D-9EB4-4C21-AA3C-F6A619A39F2C}" type="presParOf" srcId="{A9E00262-C799-40EC-B64D-9A742BF97B9A}" destId="{AB3B4288-D92F-4D13-A7DE-3EB3DB4D5256}" srcOrd="5" destOrd="0" presId="urn:microsoft.com/office/officeart/2005/8/layout/cycle3"/>
    <dgm:cxn modelId="{E8BA3F25-4432-4918-99D2-439F1B0C13DC}" type="presParOf" srcId="{A9E00262-C799-40EC-B64D-9A742BF97B9A}" destId="{0A99D046-BD33-4B84-B2EC-CE0B74367669}" srcOrd="6" destOrd="0" presId="urn:microsoft.com/office/officeart/2005/8/layout/cycle3"/>
    <dgm:cxn modelId="{EF2BB69D-7F29-46CE-B661-DCA4DA3B0670}" type="presParOf" srcId="{A9E00262-C799-40EC-B64D-9A742BF97B9A}" destId="{C6DBA7CC-24BA-444C-ACEF-14159DCFA5F9}" srcOrd="7" destOrd="0" presId="urn:microsoft.com/office/officeart/2005/8/layout/cycle3"/>
    <dgm:cxn modelId="{6E23D28F-6F34-45E5-B030-D051F9EAB67A}" type="presParOf" srcId="{A9E00262-C799-40EC-B64D-9A742BF97B9A}" destId="{1E784888-049E-4E95-81D4-BB9335008354}" srcOrd="8" destOrd="0" presId="urn:microsoft.com/office/officeart/2005/8/layout/cycle3"/>
    <dgm:cxn modelId="{F5E92A2C-D379-4F3F-8F70-7683062ABA13}" type="presParOf" srcId="{A9E00262-C799-40EC-B64D-9A742BF97B9A}" destId="{49536BD8-D328-45DE-97AF-F52D63C2B752}" srcOrd="9"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AABDD0-11CB-4D64-9BF3-4A05BAB3514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F2AD84E-B4F2-4706-BADC-42D7364FBB08}">
      <dgm:prSet/>
      <dgm:spPr/>
      <dgm:t>
        <a:bodyPr/>
        <a:lstStyle/>
        <a:p>
          <a:pPr>
            <a:lnSpc>
              <a:spcPct val="100000"/>
            </a:lnSpc>
          </a:pPr>
          <a:r>
            <a:rPr lang="en-US"/>
            <a:t>Relevant – know your audience, tailor the message to them</a:t>
          </a:r>
        </a:p>
      </dgm:t>
    </dgm:pt>
    <dgm:pt modelId="{A7E9A35F-8772-4A13-8343-31488FA8789E}" type="parTrans" cxnId="{2D24EEC3-834C-4FB8-B296-DBC9CEBF02DE}">
      <dgm:prSet/>
      <dgm:spPr/>
      <dgm:t>
        <a:bodyPr/>
        <a:lstStyle/>
        <a:p>
          <a:endParaRPr lang="en-US"/>
        </a:p>
      </dgm:t>
    </dgm:pt>
    <dgm:pt modelId="{CBC1673E-4365-4150-BFC1-7C7319E26E14}" type="sibTrans" cxnId="{2D24EEC3-834C-4FB8-B296-DBC9CEBF02DE}">
      <dgm:prSet/>
      <dgm:spPr/>
      <dgm:t>
        <a:bodyPr/>
        <a:lstStyle/>
        <a:p>
          <a:endParaRPr lang="en-US"/>
        </a:p>
      </dgm:t>
    </dgm:pt>
    <dgm:pt modelId="{AAC89797-7FB2-49BD-938D-646E0B122187}">
      <dgm:prSet/>
      <dgm:spPr/>
      <dgm:t>
        <a:bodyPr/>
        <a:lstStyle/>
        <a:p>
          <a:pPr>
            <a:lnSpc>
              <a:spcPct val="100000"/>
            </a:lnSpc>
          </a:pPr>
          <a:r>
            <a:rPr lang="en-US"/>
            <a:t>Credible – be transparent, ensure what you are saying is accurate or be clear if it is a hypothesis </a:t>
          </a:r>
        </a:p>
      </dgm:t>
    </dgm:pt>
    <dgm:pt modelId="{B0B81A4A-93A0-484C-A99F-FF76A28FB8AB}" type="parTrans" cxnId="{69DFB931-8ECF-46CD-AAA4-B49FDFD60994}">
      <dgm:prSet/>
      <dgm:spPr/>
      <dgm:t>
        <a:bodyPr/>
        <a:lstStyle/>
        <a:p>
          <a:endParaRPr lang="en-US"/>
        </a:p>
      </dgm:t>
    </dgm:pt>
    <dgm:pt modelId="{E30B604B-69F3-4142-BEA3-9A36FF821FB5}" type="sibTrans" cxnId="{69DFB931-8ECF-46CD-AAA4-B49FDFD60994}">
      <dgm:prSet/>
      <dgm:spPr/>
      <dgm:t>
        <a:bodyPr/>
        <a:lstStyle/>
        <a:p>
          <a:endParaRPr lang="en-US"/>
        </a:p>
      </dgm:t>
    </dgm:pt>
    <dgm:pt modelId="{8A5F6B0F-EEC2-4465-B3D7-C1ABB5ADFD3D}">
      <dgm:prSet/>
      <dgm:spPr/>
      <dgm:t>
        <a:bodyPr/>
        <a:lstStyle/>
        <a:p>
          <a:pPr>
            <a:lnSpc>
              <a:spcPct val="100000"/>
            </a:lnSpc>
          </a:pPr>
          <a:r>
            <a:rPr lang="en-US"/>
            <a:t>Actionable – consider giving the audience an action e.g. find out more, share your research etc.</a:t>
          </a:r>
        </a:p>
      </dgm:t>
    </dgm:pt>
    <dgm:pt modelId="{A0425BB6-E01A-48D7-B682-B8429FD2467A}" type="parTrans" cxnId="{1DE701CB-0480-4031-B84A-1FB0C9FA5C17}">
      <dgm:prSet/>
      <dgm:spPr/>
      <dgm:t>
        <a:bodyPr/>
        <a:lstStyle/>
        <a:p>
          <a:endParaRPr lang="en-US"/>
        </a:p>
      </dgm:t>
    </dgm:pt>
    <dgm:pt modelId="{BE1E1BBB-AFD0-45AC-A8A9-5843E899E930}" type="sibTrans" cxnId="{1DE701CB-0480-4031-B84A-1FB0C9FA5C17}">
      <dgm:prSet/>
      <dgm:spPr/>
      <dgm:t>
        <a:bodyPr/>
        <a:lstStyle/>
        <a:p>
          <a:endParaRPr lang="en-US"/>
        </a:p>
      </dgm:t>
    </dgm:pt>
    <dgm:pt modelId="{CBF1A830-955B-4848-8B7D-76BF7D50A7FC}">
      <dgm:prSet/>
      <dgm:spPr/>
      <dgm:t>
        <a:bodyPr/>
        <a:lstStyle/>
        <a:p>
          <a:pPr>
            <a:lnSpc>
              <a:spcPct val="100000"/>
            </a:lnSpc>
          </a:pPr>
          <a:r>
            <a:rPr lang="en-US"/>
            <a:t>Accessible - identify effective channels for your audience, ensure accessibility e.g. lay language</a:t>
          </a:r>
        </a:p>
      </dgm:t>
    </dgm:pt>
    <dgm:pt modelId="{036A1446-59A6-4EA7-B783-6023AAF5C7F9}" type="parTrans" cxnId="{4F1A7F77-117E-4071-AD2B-863384C1986C}">
      <dgm:prSet/>
      <dgm:spPr/>
      <dgm:t>
        <a:bodyPr/>
        <a:lstStyle/>
        <a:p>
          <a:endParaRPr lang="en-US"/>
        </a:p>
      </dgm:t>
    </dgm:pt>
    <dgm:pt modelId="{E078722D-1318-4B57-AA19-FBF04AE45958}" type="sibTrans" cxnId="{4F1A7F77-117E-4071-AD2B-863384C1986C}">
      <dgm:prSet/>
      <dgm:spPr/>
      <dgm:t>
        <a:bodyPr/>
        <a:lstStyle/>
        <a:p>
          <a:endParaRPr lang="en-US"/>
        </a:p>
      </dgm:t>
    </dgm:pt>
    <dgm:pt modelId="{A5F2702E-8CC1-4C59-A18B-CC646E1A5951}">
      <dgm:prSet/>
      <dgm:spPr/>
      <dgm:t>
        <a:bodyPr/>
        <a:lstStyle/>
        <a:p>
          <a:pPr>
            <a:lnSpc>
              <a:spcPct val="100000"/>
            </a:lnSpc>
          </a:pPr>
          <a:r>
            <a:rPr lang="en-US"/>
            <a:t>Understandable – use plain/lay language, images and familiar languages</a:t>
          </a:r>
        </a:p>
      </dgm:t>
    </dgm:pt>
    <dgm:pt modelId="{0692F49C-C6DB-4DA4-B6F8-406304D5FD92}" type="parTrans" cxnId="{323EFEF4-7911-486E-8CA2-A50E3CC0E4C1}">
      <dgm:prSet/>
      <dgm:spPr/>
      <dgm:t>
        <a:bodyPr/>
        <a:lstStyle/>
        <a:p>
          <a:endParaRPr lang="en-US"/>
        </a:p>
      </dgm:t>
    </dgm:pt>
    <dgm:pt modelId="{3D1F60BB-8DB4-425A-BF44-09E8E9003C5D}" type="sibTrans" cxnId="{323EFEF4-7911-486E-8CA2-A50E3CC0E4C1}">
      <dgm:prSet/>
      <dgm:spPr/>
      <dgm:t>
        <a:bodyPr/>
        <a:lstStyle/>
        <a:p>
          <a:endParaRPr lang="en-US"/>
        </a:p>
      </dgm:t>
    </dgm:pt>
    <dgm:pt modelId="{BF531900-2D36-421C-A57F-9704B958F5FF}">
      <dgm:prSet/>
      <dgm:spPr/>
      <dgm:t>
        <a:bodyPr/>
        <a:lstStyle/>
        <a:p>
          <a:pPr>
            <a:lnSpc>
              <a:spcPct val="100000"/>
            </a:lnSpc>
          </a:pPr>
          <a:r>
            <a:rPr lang="en-US"/>
            <a:t>Timely – communicate early if you want a response, build on the conversation, communicate at the right time</a:t>
          </a:r>
        </a:p>
      </dgm:t>
    </dgm:pt>
    <dgm:pt modelId="{D1142629-76A1-4C48-A003-4A4B0C08FF0B}" type="parTrans" cxnId="{3707A36F-FAEB-477A-B083-B75F4C875201}">
      <dgm:prSet/>
      <dgm:spPr/>
      <dgm:t>
        <a:bodyPr/>
        <a:lstStyle/>
        <a:p>
          <a:endParaRPr lang="en-US"/>
        </a:p>
      </dgm:t>
    </dgm:pt>
    <dgm:pt modelId="{247BC862-3CEF-4EE3-B6A3-6C02048DEA21}" type="sibTrans" cxnId="{3707A36F-FAEB-477A-B083-B75F4C875201}">
      <dgm:prSet/>
      <dgm:spPr/>
      <dgm:t>
        <a:bodyPr/>
        <a:lstStyle/>
        <a:p>
          <a:endParaRPr lang="en-US"/>
        </a:p>
      </dgm:t>
    </dgm:pt>
    <dgm:pt modelId="{6B3B0444-FCCD-424C-9BC2-3766E1C47401}" type="pres">
      <dgm:prSet presAssocID="{8CAABDD0-11CB-4D64-9BF3-4A05BAB3514D}" presName="root" presStyleCnt="0">
        <dgm:presLayoutVars>
          <dgm:dir/>
          <dgm:resizeHandles val="exact"/>
        </dgm:presLayoutVars>
      </dgm:prSet>
      <dgm:spPr/>
    </dgm:pt>
    <dgm:pt modelId="{13B81E66-EF5E-40BC-B48B-2FD73DE43438}" type="pres">
      <dgm:prSet presAssocID="{9F2AD84E-B4F2-4706-BADC-42D7364FBB08}" presName="compNode" presStyleCnt="0"/>
      <dgm:spPr/>
    </dgm:pt>
    <dgm:pt modelId="{2CB87C77-DF46-43C2-97F7-0862712F3BA2}" type="pres">
      <dgm:prSet presAssocID="{9F2AD84E-B4F2-4706-BADC-42D7364FBB08}" presName="bgRect" presStyleLbl="bgShp" presStyleIdx="0" presStyleCnt="6"/>
      <dgm:spPr/>
    </dgm:pt>
    <dgm:pt modelId="{B91B4523-2F13-42D0-9D4E-6A7A848B5C9C}" type="pres">
      <dgm:prSet presAssocID="{9F2AD84E-B4F2-4706-BADC-42D7364FBB0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dvertising"/>
        </a:ext>
      </dgm:extLst>
    </dgm:pt>
    <dgm:pt modelId="{3E601F03-4952-4519-85DB-D6AB42EF634D}" type="pres">
      <dgm:prSet presAssocID="{9F2AD84E-B4F2-4706-BADC-42D7364FBB08}" presName="spaceRect" presStyleCnt="0"/>
      <dgm:spPr/>
    </dgm:pt>
    <dgm:pt modelId="{E610C014-2087-4C94-99C8-E04F2CA42297}" type="pres">
      <dgm:prSet presAssocID="{9F2AD84E-B4F2-4706-BADC-42D7364FBB08}" presName="parTx" presStyleLbl="revTx" presStyleIdx="0" presStyleCnt="6">
        <dgm:presLayoutVars>
          <dgm:chMax val="0"/>
          <dgm:chPref val="0"/>
        </dgm:presLayoutVars>
      </dgm:prSet>
      <dgm:spPr/>
    </dgm:pt>
    <dgm:pt modelId="{018BA237-631F-434F-BE34-8345A700A17D}" type="pres">
      <dgm:prSet presAssocID="{CBC1673E-4365-4150-BFC1-7C7319E26E14}" presName="sibTrans" presStyleCnt="0"/>
      <dgm:spPr/>
    </dgm:pt>
    <dgm:pt modelId="{CDDAB871-90F0-4D9C-A0DC-8B76F866782F}" type="pres">
      <dgm:prSet presAssocID="{AAC89797-7FB2-49BD-938D-646E0B122187}" presName="compNode" presStyleCnt="0"/>
      <dgm:spPr/>
    </dgm:pt>
    <dgm:pt modelId="{FA12263F-145C-4BB4-AD74-A65307315546}" type="pres">
      <dgm:prSet presAssocID="{AAC89797-7FB2-49BD-938D-646E0B122187}" presName="bgRect" presStyleLbl="bgShp" presStyleIdx="1" presStyleCnt="6"/>
      <dgm:spPr/>
    </dgm:pt>
    <dgm:pt modelId="{A48B8C12-1762-4CD4-AC3A-C6AA0FA288B5}" type="pres">
      <dgm:prSet presAssocID="{AAC89797-7FB2-49BD-938D-646E0B12218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D751B10F-2007-4E2F-A92D-C28659071D0E}" type="pres">
      <dgm:prSet presAssocID="{AAC89797-7FB2-49BD-938D-646E0B122187}" presName="spaceRect" presStyleCnt="0"/>
      <dgm:spPr/>
    </dgm:pt>
    <dgm:pt modelId="{22318CE9-04C1-4C5C-891F-1F0D787BC274}" type="pres">
      <dgm:prSet presAssocID="{AAC89797-7FB2-49BD-938D-646E0B122187}" presName="parTx" presStyleLbl="revTx" presStyleIdx="1" presStyleCnt="6">
        <dgm:presLayoutVars>
          <dgm:chMax val="0"/>
          <dgm:chPref val="0"/>
        </dgm:presLayoutVars>
      </dgm:prSet>
      <dgm:spPr/>
    </dgm:pt>
    <dgm:pt modelId="{06DAB276-91A0-417A-ACCA-66247E6D21BB}" type="pres">
      <dgm:prSet presAssocID="{E30B604B-69F3-4142-BEA3-9A36FF821FB5}" presName="sibTrans" presStyleCnt="0"/>
      <dgm:spPr/>
    </dgm:pt>
    <dgm:pt modelId="{B76FF220-5755-4F67-88B5-FF1A1A476094}" type="pres">
      <dgm:prSet presAssocID="{8A5F6B0F-EEC2-4465-B3D7-C1ABB5ADFD3D}" presName="compNode" presStyleCnt="0"/>
      <dgm:spPr/>
    </dgm:pt>
    <dgm:pt modelId="{3928C1F9-EC7F-4F28-BCAC-9D29201A45C2}" type="pres">
      <dgm:prSet presAssocID="{8A5F6B0F-EEC2-4465-B3D7-C1ABB5ADFD3D}" presName="bgRect" presStyleLbl="bgShp" presStyleIdx="2" presStyleCnt="6"/>
      <dgm:spPr/>
    </dgm:pt>
    <dgm:pt modelId="{DF4C92DC-0A9F-44EC-A0BC-7673CC7DBF72}" type="pres">
      <dgm:prSet presAssocID="{8A5F6B0F-EEC2-4465-B3D7-C1ABB5ADFD3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ting"/>
        </a:ext>
      </dgm:extLst>
    </dgm:pt>
    <dgm:pt modelId="{76F6E203-7F4D-4EA6-940B-F3DC68E933F1}" type="pres">
      <dgm:prSet presAssocID="{8A5F6B0F-EEC2-4465-B3D7-C1ABB5ADFD3D}" presName="spaceRect" presStyleCnt="0"/>
      <dgm:spPr/>
    </dgm:pt>
    <dgm:pt modelId="{38530DDE-247E-40CA-9CBA-17902DA53A8C}" type="pres">
      <dgm:prSet presAssocID="{8A5F6B0F-EEC2-4465-B3D7-C1ABB5ADFD3D}" presName="parTx" presStyleLbl="revTx" presStyleIdx="2" presStyleCnt="6">
        <dgm:presLayoutVars>
          <dgm:chMax val="0"/>
          <dgm:chPref val="0"/>
        </dgm:presLayoutVars>
      </dgm:prSet>
      <dgm:spPr/>
    </dgm:pt>
    <dgm:pt modelId="{97110D78-B788-4E08-93DA-2D33AFB4D721}" type="pres">
      <dgm:prSet presAssocID="{BE1E1BBB-AFD0-45AC-A8A9-5843E899E930}" presName="sibTrans" presStyleCnt="0"/>
      <dgm:spPr/>
    </dgm:pt>
    <dgm:pt modelId="{5281DFF4-2E59-4A04-B8C4-D1A40CC475D8}" type="pres">
      <dgm:prSet presAssocID="{CBF1A830-955B-4848-8B7D-76BF7D50A7FC}" presName="compNode" presStyleCnt="0"/>
      <dgm:spPr/>
    </dgm:pt>
    <dgm:pt modelId="{D00BD4AE-1133-4E6B-B732-FB25488A5C5B}" type="pres">
      <dgm:prSet presAssocID="{CBF1A830-955B-4848-8B7D-76BF7D50A7FC}" presName="bgRect" presStyleLbl="bgShp" presStyleIdx="3" presStyleCnt="6"/>
      <dgm:spPr/>
    </dgm:pt>
    <dgm:pt modelId="{908E9A0A-B0AC-4974-B7FF-B45D86D89842}" type="pres">
      <dgm:prSet presAssocID="{CBF1A830-955B-4848-8B7D-76BF7D50A7F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btitles"/>
        </a:ext>
      </dgm:extLst>
    </dgm:pt>
    <dgm:pt modelId="{EE6142FC-596D-4FE7-8E74-0D5A8F55593D}" type="pres">
      <dgm:prSet presAssocID="{CBF1A830-955B-4848-8B7D-76BF7D50A7FC}" presName="spaceRect" presStyleCnt="0"/>
      <dgm:spPr/>
    </dgm:pt>
    <dgm:pt modelId="{ECFA99B2-97A1-4145-AA81-2AD4E8D5B3A5}" type="pres">
      <dgm:prSet presAssocID="{CBF1A830-955B-4848-8B7D-76BF7D50A7FC}" presName="parTx" presStyleLbl="revTx" presStyleIdx="3" presStyleCnt="6">
        <dgm:presLayoutVars>
          <dgm:chMax val="0"/>
          <dgm:chPref val="0"/>
        </dgm:presLayoutVars>
      </dgm:prSet>
      <dgm:spPr/>
    </dgm:pt>
    <dgm:pt modelId="{1DD0102B-A459-4C37-944A-2D1F24AA4A20}" type="pres">
      <dgm:prSet presAssocID="{E078722D-1318-4B57-AA19-FBF04AE45958}" presName="sibTrans" presStyleCnt="0"/>
      <dgm:spPr/>
    </dgm:pt>
    <dgm:pt modelId="{3EF82E44-4DCF-4404-9582-CE87AACD2993}" type="pres">
      <dgm:prSet presAssocID="{A5F2702E-8CC1-4C59-A18B-CC646E1A5951}" presName="compNode" presStyleCnt="0"/>
      <dgm:spPr/>
    </dgm:pt>
    <dgm:pt modelId="{7DEC3D00-A034-48B8-80E4-223CA0EB3598}" type="pres">
      <dgm:prSet presAssocID="{A5F2702E-8CC1-4C59-A18B-CC646E1A5951}" presName="bgRect" presStyleLbl="bgShp" presStyleIdx="4" presStyleCnt="6"/>
      <dgm:spPr/>
    </dgm:pt>
    <dgm:pt modelId="{833A38F2-B883-4038-AF5A-AAF5261D1DFD}" type="pres">
      <dgm:prSet presAssocID="{A5F2702E-8CC1-4C59-A18B-CC646E1A595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ngue"/>
        </a:ext>
      </dgm:extLst>
    </dgm:pt>
    <dgm:pt modelId="{1CBA83AF-AFA6-4EE8-824E-3873CFBABADB}" type="pres">
      <dgm:prSet presAssocID="{A5F2702E-8CC1-4C59-A18B-CC646E1A5951}" presName="spaceRect" presStyleCnt="0"/>
      <dgm:spPr/>
    </dgm:pt>
    <dgm:pt modelId="{7E387128-7A70-4B2E-A43E-F21CB9793470}" type="pres">
      <dgm:prSet presAssocID="{A5F2702E-8CC1-4C59-A18B-CC646E1A5951}" presName="parTx" presStyleLbl="revTx" presStyleIdx="4" presStyleCnt="6">
        <dgm:presLayoutVars>
          <dgm:chMax val="0"/>
          <dgm:chPref val="0"/>
        </dgm:presLayoutVars>
      </dgm:prSet>
      <dgm:spPr/>
    </dgm:pt>
    <dgm:pt modelId="{285879FD-3281-4172-ABDD-8AB703C7B77A}" type="pres">
      <dgm:prSet presAssocID="{3D1F60BB-8DB4-425A-BF44-09E8E9003C5D}" presName="sibTrans" presStyleCnt="0"/>
      <dgm:spPr/>
    </dgm:pt>
    <dgm:pt modelId="{1A66B5AC-FA0A-4E0C-8973-B816E349F5C7}" type="pres">
      <dgm:prSet presAssocID="{BF531900-2D36-421C-A57F-9704B958F5FF}" presName="compNode" presStyleCnt="0"/>
      <dgm:spPr/>
    </dgm:pt>
    <dgm:pt modelId="{A54A41A5-CC36-439E-9EE3-970A5EA3DB1B}" type="pres">
      <dgm:prSet presAssocID="{BF531900-2D36-421C-A57F-9704B958F5FF}" presName="bgRect" presStyleLbl="bgShp" presStyleIdx="5" presStyleCnt="6"/>
      <dgm:spPr/>
    </dgm:pt>
    <dgm:pt modelId="{90A57C1B-4099-43E3-BA88-36FE89FF3B65}" type="pres">
      <dgm:prSet presAssocID="{BF531900-2D36-421C-A57F-9704B958F5F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topwatch"/>
        </a:ext>
      </dgm:extLst>
    </dgm:pt>
    <dgm:pt modelId="{C8903F11-4CD6-4E9D-9DCE-0FCA1A13ABB0}" type="pres">
      <dgm:prSet presAssocID="{BF531900-2D36-421C-A57F-9704B958F5FF}" presName="spaceRect" presStyleCnt="0"/>
      <dgm:spPr/>
    </dgm:pt>
    <dgm:pt modelId="{C0B82F40-F3B4-4984-90E9-9EE0A0994ED0}" type="pres">
      <dgm:prSet presAssocID="{BF531900-2D36-421C-A57F-9704B958F5FF}" presName="parTx" presStyleLbl="revTx" presStyleIdx="5" presStyleCnt="6">
        <dgm:presLayoutVars>
          <dgm:chMax val="0"/>
          <dgm:chPref val="0"/>
        </dgm:presLayoutVars>
      </dgm:prSet>
      <dgm:spPr/>
    </dgm:pt>
  </dgm:ptLst>
  <dgm:cxnLst>
    <dgm:cxn modelId="{C333CE02-BC51-4A64-B60D-5A33C3836E01}" type="presOf" srcId="{AAC89797-7FB2-49BD-938D-646E0B122187}" destId="{22318CE9-04C1-4C5C-891F-1F0D787BC274}" srcOrd="0" destOrd="0" presId="urn:microsoft.com/office/officeart/2018/2/layout/IconVerticalSolidList"/>
    <dgm:cxn modelId="{1410BC05-5206-4287-8392-4A143C7E53D1}" type="presOf" srcId="{8A5F6B0F-EEC2-4465-B3D7-C1ABB5ADFD3D}" destId="{38530DDE-247E-40CA-9CBA-17902DA53A8C}" srcOrd="0" destOrd="0" presId="urn:microsoft.com/office/officeart/2018/2/layout/IconVerticalSolidList"/>
    <dgm:cxn modelId="{CA9E0C17-E761-43D1-9519-0DDA66D4BBCD}" type="presOf" srcId="{8CAABDD0-11CB-4D64-9BF3-4A05BAB3514D}" destId="{6B3B0444-FCCD-424C-9BC2-3766E1C47401}" srcOrd="0" destOrd="0" presId="urn:microsoft.com/office/officeart/2018/2/layout/IconVerticalSolidList"/>
    <dgm:cxn modelId="{69DFB931-8ECF-46CD-AAA4-B49FDFD60994}" srcId="{8CAABDD0-11CB-4D64-9BF3-4A05BAB3514D}" destId="{AAC89797-7FB2-49BD-938D-646E0B122187}" srcOrd="1" destOrd="0" parTransId="{B0B81A4A-93A0-484C-A99F-FF76A28FB8AB}" sibTransId="{E30B604B-69F3-4142-BEA3-9A36FF821FB5}"/>
    <dgm:cxn modelId="{4571DD40-200D-4DBA-8639-F03F1774AB49}" type="presOf" srcId="{A5F2702E-8CC1-4C59-A18B-CC646E1A5951}" destId="{7E387128-7A70-4B2E-A43E-F21CB9793470}" srcOrd="0" destOrd="0" presId="urn:microsoft.com/office/officeart/2018/2/layout/IconVerticalSolidList"/>
    <dgm:cxn modelId="{51CBDA6B-8763-41B4-AA0C-116D01A80BCB}" type="presOf" srcId="{CBF1A830-955B-4848-8B7D-76BF7D50A7FC}" destId="{ECFA99B2-97A1-4145-AA81-2AD4E8D5B3A5}" srcOrd="0" destOrd="0" presId="urn:microsoft.com/office/officeart/2018/2/layout/IconVerticalSolidList"/>
    <dgm:cxn modelId="{3707A36F-FAEB-477A-B083-B75F4C875201}" srcId="{8CAABDD0-11CB-4D64-9BF3-4A05BAB3514D}" destId="{BF531900-2D36-421C-A57F-9704B958F5FF}" srcOrd="5" destOrd="0" parTransId="{D1142629-76A1-4C48-A003-4A4B0C08FF0B}" sibTransId="{247BC862-3CEF-4EE3-B6A3-6C02048DEA21}"/>
    <dgm:cxn modelId="{046CDD74-4A32-4086-8A3F-084C13916439}" type="presOf" srcId="{9F2AD84E-B4F2-4706-BADC-42D7364FBB08}" destId="{E610C014-2087-4C94-99C8-E04F2CA42297}" srcOrd="0" destOrd="0" presId="urn:microsoft.com/office/officeart/2018/2/layout/IconVerticalSolidList"/>
    <dgm:cxn modelId="{4F1A7F77-117E-4071-AD2B-863384C1986C}" srcId="{8CAABDD0-11CB-4D64-9BF3-4A05BAB3514D}" destId="{CBF1A830-955B-4848-8B7D-76BF7D50A7FC}" srcOrd="3" destOrd="0" parTransId="{036A1446-59A6-4EA7-B783-6023AAF5C7F9}" sibTransId="{E078722D-1318-4B57-AA19-FBF04AE45958}"/>
    <dgm:cxn modelId="{CAFA3579-9080-4B6A-9E00-4E02D0B4FF00}" type="presOf" srcId="{BF531900-2D36-421C-A57F-9704B958F5FF}" destId="{C0B82F40-F3B4-4984-90E9-9EE0A0994ED0}" srcOrd="0" destOrd="0" presId="urn:microsoft.com/office/officeart/2018/2/layout/IconVerticalSolidList"/>
    <dgm:cxn modelId="{2D24EEC3-834C-4FB8-B296-DBC9CEBF02DE}" srcId="{8CAABDD0-11CB-4D64-9BF3-4A05BAB3514D}" destId="{9F2AD84E-B4F2-4706-BADC-42D7364FBB08}" srcOrd="0" destOrd="0" parTransId="{A7E9A35F-8772-4A13-8343-31488FA8789E}" sibTransId="{CBC1673E-4365-4150-BFC1-7C7319E26E14}"/>
    <dgm:cxn modelId="{1DE701CB-0480-4031-B84A-1FB0C9FA5C17}" srcId="{8CAABDD0-11CB-4D64-9BF3-4A05BAB3514D}" destId="{8A5F6B0F-EEC2-4465-B3D7-C1ABB5ADFD3D}" srcOrd="2" destOrd="0" parTransId="{A0425BB6-E01A-48D7-B682-B8429FD2467A}" sibTransId="{BE1E1BBB-AFD0-45AC-A8A9-5843E899E930}"/>
    <dgm:cxn modelId="{323EFEF4-7911-486E-8CA2-A50E3CC0E4C1}" srcId="{8CAABDD0-11CB-4D64-9BF3-4A05BAB3514D}" destId="{A5F2702E-8CC1-4C59-A18B-CC646E1A5951}" srcOrd="4" destOrd="0" parTransId="{0692F49C-C6DB-4DA4-B6F8-406304D5FD92}" sibTransId="{3D1F60BB-8DB4-425A-BF44-09E8E9003C5D}"/>
    <dgm:cxn modelId="{38B2FDC6-0293-4826-A61C-42F1460D0D78}" type="presParOf" srcId="{6B3B0444-FCCD-424C-9BC2-3766E1C47401}" destId="{13B81E66-EF5E-40BC-B48B-2FD73DE43438}" srcOrd="0" destOrd="0" presId="urn:microsoft.com/office/officeart/2018/2/layout/IconVerticalSolidList"/>
    <dgm:cxn modelId="{EAF9844C-5F9A-4A61-8306-D707D33424FF}" type="presParOf" srcId="{13B81E66-EF5E-40BC-B48B-2FD73DE43438}" destId="{2CB87C77-DF46-43C2-97F7-0862712F3BA2}" srcOrd="0" destOrd="0" presId="urn:microsoft.com/office/officeart/2018/2/layout/IconVerticalSolidList"/>
    <dgm:cxn modelId="{FF542593-1759-4545-92F9-DA2CB50FB9FD}" type="presParOf" srcId="{13B81E66-EF5E-40BC-B48B-2FD73DE43438}" destId="{B91B4523-2F13-42D0-9D4E-6A7A848B5C9C}" srcOrd="1" destOrd="0" presId="urn:microsoft.com/office/officeart/2018/2/layout/IconVerticalSolidList"/>
    <dgm:cxn modelId="{4698C0B0-C519-4570-8324-2FEB0AA87A48}" type="presParOf" srcId="{13B81E66-EF5E-40BC-B48B-2FD73DE43438}" destId="{3E601F03-4952-4519-85DB-D6AB42EF634D}" srcOrd="2" destOrd="0" presId="urn:microsoft.com/office/officeart/2018/2/layout/IconVerticalSolidList"/>
    <dgm:cxn modelId="{60944C28-6BFF-48C3-A3C6-5262165CE91A}" type="presParOf" srcId="{13B81E66-EF5E-40BC-B48B-2FD73DE43438}" destId="{E610C014-2087-4C94-99C8-E04F2CA42297}" srcOrd="3" destOrd="0" presId="urn:microsoft.com/office/officeart/2018/2/layout/IconVerticalSolidList"/>
    <dgm:cxn modelId="{B1ED215D-53D7-4A32-B96A-8425E9D4ACD4}" type="presParOf" srcId="{6B3B0444-FCCD-424C-9BC2-3766E1C47401}" destId="{018BA237-631F-434F-BE34-8345A700A17D}" srcOrd="1" destOrd="0" presId="urn:microsoft.com/office/officeart/2018/2/layout/IconVerticalSolidList"/>
    <dgm:cxn modelId="{C990E36C-77CF-4D9F-B466-4B0E513474B4}" type="presParOf" srcId="{6B3B0444-FCCD-424C-9BC2-3766E1C47401}" destId="{CDDAB871-90F0-4D9C-A0DC-8B76F866782F}" srcOrd="2" destOrd="0" presId="urn:microsoft.com/office/officeart/2018/2/layout/IconVerticalSolidList"/>
    <dgm:cxn modelId="{E70FBE04-8641-4C7A-9A81-7115FC4F60F1}" type="presParOf" srcId="{CDDAB871-90F0-4D9C-A0DC-8B76F866782F}" destId="{FA12263F-145C-4BB4-AD74-A65307315546}" srcOrd="0" destOrd="0" presId="urn:microsoft.com/office/officeart/2018/2/layout/IconVerticalSolidList"/>
    <dgm:cxn modelId="{48EA3757-A5C2-4896-BDCD-DF5D59B638E4}" type="presParOf" srcId="{CDDAB871-90F0-4D9C-A0DC-8B76F866782F}" destId="{A48B8C12-1762-4CD4-AC3A-C6AA0FA288B5}" srcOrd="1" destOrd="0" presId="urn:microsoft.com/office/officeart/2018/2/layout/IconVerticalSolidList"/>
    <dgm:cxn modelId="{F8FC0DB5-1098-4272-8B52-5AE1F1B8B491}" type="presParOf" srcId="{CDDAB871-90F0-4D9C-A0DC-8B76F866782F}" destId="{D751B10F-2007-4E2F-A92D-C28659071D0E}" srcOrd="2" destOrd="0" presId="urn:microsoft.com/office/officeart/2018/2/layout/IconVerticalSolidList"/>
    <dgm:cxn modelId="{E96E479D-2E06-4B85-B210-52CC0234D121}" type="presParOf" srcId="{CDDAB871-90F0-4D9C-A0DC-8B76F866782F}" destId="{22318CE9-04C1-4C5C-891F-1F0D787BC274}" srcOrd="3" destOrd="0" presId="urn:microsoft.com/office/officeart/2018/2/layout/IconVerticalSolidList"/>
    <dgm:cxn modelId="{26062B12-7AD9-4C2F-95B7-9C81306E5B6E}" type="presParOf" srcId="{6B3B0444-FCCD-424C-9BC2-3766E1C47401}" destId="{06DAB276-91A0-417A-ACCA-66247E6D21BB}" srcOrd="3" destOrd="0" presId="urn:microsoft.com/office/officeart/2018/2/layout/IconVerticalSolidList"/>
    <dgm:cxn modelId="{24D1ECE0-A421-4792-A27C-24BBB5788AB8}" type="presParOf" srcId="{6B3B0444-FCCD-424C-9BC2-3766E1C47401}" destId="{B76FF220-5755-4F67-88B5-FF1A1A476094}" srcOrd="4" destOrd="0" presId="urn:microsoft.com/office/officeart/2018/2/layout/IconVerticalSolidList"/>
    <dgm:cxn modelId="{C899565F-021D-4013-96D5-B733C46CF6ED}" type="presParOf" srcId="{B76FF220-5755-4F67-88B5-FF1A1A476094}" destId="{3928C1F9-EC7F-4F28-BCAC-9D29201A45C2}" srcOrd="0" destOrd="0" presId="urn:microsoft.com/office/officeart/2018/2/layout/IconVerticalSolidList"/>
    <dgm:cxn modelId="{8C67B929-F287-4004-B5AF-5913F78E146D}" type="presParOf" srcId="{B76FF220-5755-4F67-88B5-FF1A1A476094}" destId="{DF4C92DC-0A9F-44EC-A0BC-7673CC7DBF72}" srcOrd="1" destOrd="0" presId="urn:microsoft.com/office/officeart/2018/2/layout/IconVerticalSolidList"/>
    <dgm:cxn modelId="{EF48EFC2-BDC2-44A0-A922-3BEF0020D9C8}" type="presParOf" srcId="{B76FF220-5755-4F67-88B5-FF1A1A476094}" destId="{76F6E203-7F4D-4EA6-940B-F3DC68E933F1}" srcOrd="2" destOrd="0" presId="urn:microsoft.com/office/officeart/2018/2/layout/IconVerticalSolidList"/>
    <dgm:cxn modelId="{37E327CF-04BC-4A62-B147-0FC2600B2C30}" type="presParOf" srcId="{B76FF220-5755-4F67-88B5-FF1A1A476094}" destId="{38530DDE-247E-40CA-9CBA-17902DA53A8C}" srcOrd="3" destOrd="0" presId="urn:microsoft.com/office/officeart/2018/2/layout/IconVerticalSolidList"/>
    <dgm:cxn modelId="{F4DEB1D3-B560-4362-A104-C22E7FAEA92F}" type="presParOf" srcId="{6B3B0444-FCCD-424C-9BC2-3766E1C47401}" destId="{97110D78-B788-4E08-93DA-2D33AFB4D721}" srcOrd="5" destOrd="0" presId="urn:microsoft.com/office/officeart/2018/2/layout/IconVerticalSolidList"/>
    <dgm:cxn modelId="{11DFD75A-76F5-4E01-8C36-ED2D1166889B}" type="presParOf" srcId="{6B3B0444-FCCD-424C-9BC2-3766E1C47401}" destId="{5281DFF4-2E59-4A04-B8C4-D1A40CC475D8}" srcOrd="6" destOrd="0" presId="urn:microsoft.com/office/officeart/2018/2/layout/IconVerticalSolidList"/>
    <dgm:cxn modelId="{2D274204-0659-4CC0-BAEE-A6880463DE2E}" type="presParOf" srcId="{5281DFF4-2E59-4A04-B8C4-D1A40CC475D8}" destId="{D00BD4AE-1133-4E6B-B732-FB25488A5C5B}" srcOrd="0" destOrd="0" presId="urn:microsoft.com/office/officeart/2018/2/layout/IconVerticalSolidList"/>
    <dgm:cxn modelId="{F990F705-BFB4-41F3-9F98-464F7E36DEE7}" type="presParOf" srcId="{5281DFF4-2E59-4A04-B8C4-D1A40CC475D8}" destId="{908E9A0A-B0AC-4974-B7FF-B45D86D89842}" srcOrd="1" destOrd="0" presId="urn:microsoft.com/office/officeart/2018/2/layout/IconVerticalSolidList"/>
    <dgm:cxn modelId="{53B54E80-7216-434C-9F4A-5A36634FCC70}" type="presParOf" srcId="{5281DFF4-2E59-4A04-B8C4-D1A40CC475D8}" destId="{EE6142FC-596D-4FE7-8E74-0D5A8F55593D}" srcOrd="2" destOrd="0" presId="urn:microsoft.com/office/officeart/2018/2/layout/IconVerticalSolidList"/>
    <dgm:cxn modelId="{4C55BE84-CE45-4567-A52A-3C228C0C2395}" type="presParOf" srcId="{5281DFF4-2E59-4A04-B8C4-D1A40CC475D8}" destId="{ECFA99B2-97A1-4145-AA81-2AD4E8D5B3A5}" srcOrd="3" destOrd="0" presId="urn:microsoft.com/office/officeart/2018/2/layout/IconVerticalSolidList"/>
    <dgm:cxn modelId="{B2E3BEAF-4565-4183-8F3D-255A769B06DC}" type="presParOf" srcId="{6B3B0444-FCCD-424C-9BC2-3766E1C47401}" destId="{1DD0102B-A459-4C37-944A-2D1F24AA4A20}" srcOrd="7" destOrd="0" presId="urn:microsoft.com/office/officeart/2018/2/layout/IconVerticalSolidList"/>
    <dgm:cxn modelId="{09469795-B61C-487C-A23E-90A8AE546E84}" type="presParOf" srcId="{6B3B0444-FCCD-424C-9BC2-3766E1C47401}" destId="{3EF82E44-4DCF-4404-9582-CE87AACD2993}" srcOrd="8" destOrd="0" presId="urn:microsoft.com/office/officeart/2018/2/layout/IconVerticalSolidList"/>
    <dgm:cxn modelId="{7B20A598-9FBD-4497-8C46-65A507DFEA87}" type="presParOf" srcId="{3EF82E44-4DCF-4404-9582-CE87AACD2993}" destId="{7DEC3D00-A034-48B8-80E4-223CA0EB3598}" srcOrd="0" destOrd="0" presId="urn:microsoft.com/office/officeart/2018/2/layout/IconVerticalSolidList"/>
    <dgm:cxn modelId="{12A976ED-F522-4A1E-B9F0-E59B25C8E9CA}" type="presParOf" srcId="{3EF82E44-4DCF-4404-9582-CE87AACD2993}" destId="{833A38F2-B883-4038-AF5A-AAF5261D1DFD}" srcOrd="1" destOrd="0" presId="urn:microsoft.com/office/officeart/2018/2/layout/IconVerticalSolidList"/>
    <dgm:cxn modelId="{630BD75E-C67B-4217-BC14-9E2C72C5B43E}" type="presParOf" srcId="{3EF82E44-4DCF-4404-9582-CE87AACD2993}" destId="{1CBA83AF-AFA6-4EE8-824E-3873CFBABADB}" srcOrd="2" destOrd="0" presId="urn:microsoft.com/office/officeart/2018/2/layout/IconVerticalSolidList"/>
    <dgm:cxn modelId="{482B8E79-0DEB-48A2-98E2-14DDACD29E0B}" type="presParOf" srcId="{3EF82E44-4DCF-4404-9582-CE87AACD2993}" destId="{7E387128-7A70-4B2E-A43E-F21CB9793470}" srcOrd="3" destOrd="0" presId="urn:microsoft.com/office/officeart/2018/2/layout/IconVerticalSolidList"/>
    <dgm:cxn modelId="{8D04DD83-C165-4623-B5E8-9861733196EB}" type="presParOf" srcId="{6B3B0444-FCCD-424C-9BC2-3766E1C47401}" destId="{285879FD-3281-4172-ABDD-8AB703C7B77A}" srcOrd="9" destOrd="0" presId="urn:microsoft.com/office/officeart/2018/2/layout/IconVerticalSolidList"/>
    <dgm:cxn modelId="{44F6AE8A-3FC8-47F9-A3F3-B581A3AEC60C}" type="presParOf" srcId="{6B3B0444-FCCD-424C-9BC2-3766E1C47401}" destId="{1A66B5AC-FA0A-4E0C-8973-B816E349F5C7}" srcOrd="10" destOrd="0" presId="urn:microsoft.com/office/officeart/2018/2/layout/IconVerticalSolidList"/>
    <dgm:cxn modelId="{F3FC0E79-8C03-4996-AC77-8A894EA11AA4}" type="presParOf" srcId="{1A66B5AC-FA0A-4E0C-8973-B816E349F5C7}" destId="{A54A41A5-CC36-439E-9EE3-970A5EA3DB1B}" srcOrd="0" destOrd="0" presId="urn:microsoft.com/office/officeart/2018/2/layout/IconVerticalSolidList"/>
    <dgm:cxn modelId="{B77C6866-BC79-4E05-9BA4-6870C78B84EA}" type="presParOf" srcId="{1A66B5AC-FA0A-4E0C-8973-B816E349F5C7}" destId="{90A57C1B-4099-43E3-BA88-36FE89FF3B65}" srcOrd="1" destOrd="0" presId="urn:microsoft.com/office/officeart/2018/2/layout/IconVerticalSolidList"/>
    <dgm:cxn modelId="{B30D101C-928D-4423-93BD-D82D615531C1}" type="presParOf" srcId="{1A66B5AC-FA0A-4E0C-8973-B816E349F5C7}" destId="{C8903F11-4CD6-4E9D-9DCE-0FCA1A13ABB0}" srcOrd="2" destOrd="0" presId="urn:microsoft.com/office/officeart/2018/2/layout/IconVerticalSolidList"/>
    <dgm:cxn modelId="{12774E63-5455-4671-A221-17588A798B49}" type="presParOf" srcId="{1A66B5AC-FA0A-4E0C-8973-B816E349F5C7}" destId="{C0B82F40-F3B4-4984-90E9-9EE0A0994ED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D7C78C-4514-4555-AAFD-EA7FF949065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BD7BCDC-FC9B-400F-9654-1F8534591F8F}">
      <dgm:prSet/>
      <dgm:spPr/>
      <dgm:t>
        <a:bodyPr/>
        <a:lstStyle/>
        <a:p>
          <a:r>
            <a:rPr lang="en-US"/>
            <a:t>What is it?</a:t>
          </a:r>
        </a:p>
      </dgm:t>
    </dgm:pt>
    <dgm:pt modelId="{46E9DE3B-8637-47D9-AC96-DAC449463794}" type="parTrans" cxnId="{0345C8C7-1D61-4A4C-81CA-F23799EE64AE}">
      <dgm:prSet/>
      <dgm:spPr/>
      <dgm:t>
        <a:bodyPr/>
        <a:lstStyle/>
        <a:p>
          <a:endParaRPr lang="en-US"/>
        </a:p>
      </dgm:t>
    </dgm:pt>
    <dgm:pt modelId="{B61C1440-2CEB-4B1C-99D1-C7395FCEC7A2}" type="sibTrans" cxnId="{0345C8C7-1D61-4A4C-81CA-F23799EE64AE}">
      <dgm:prSet/>
      <dgm:spPr/>
      <dgm:t>
        <a:bodyPr/>
        <a:lstStyle/>
        <a:p>
          <a:endParaRPr lang="en-US"/>
        </a:p>
      </dgm:t>
    </dgm:pt>
    <dgm:pt modelId="{518E6D84-2A6F-470A-BAAA-CE507F12A85F}">
      <dgm:prSet/>
      <dgm:spPr/>
      <dgm:t>
        <a:bodyPr/>
        <a:lstStyle/>
        <a:p>
          <a:r>
            <a:rPr lang="en-US"/>
            <a:t>Lay summary is a short and clear summary of a research project or article</a:t>
          </a:r>
        </a:p>
      </dgm:t>
    </dgm:pt>
    <dgm:pt modelId="{00E4CA24-63F4-496E-BABC-215F8E5EBD8E}" type="parTrans" cxnId="{967CFDE8-1552-4D57-B7EB-91FB44F2034E}">
      <dgm:prSet/>
      <dgm:spPr/>
      <dgm:t>
        <a:bodyPr/>
        <a:lstStyle/>
        <a:p>
          <a:endParaRPr lang="en-US"/>
        </a:p>
      </dgm:t>
    </dgm:pt>
    <dgm:pt modelId="{407AD565-3CF2-4707-9A60-322BC5494D7B}" type="sibTrans" cxnId="{967CFDE8-1552-4D57-B7EB-91FB44F2034E}">
      <dgm:prSet/>
      <dgm:spPr/>
      <dgm:t>
        <a:bodyPr/>
        <a:lstStyle/>
        <a:p>
          <a:endParaRPr lang="en-US"/>
        </a:p>
      </dgm:t>
    </dgm:pt>
    <dgm:pt modelId="{A856A870-4E1A-4B6B-9D31-CE555F930AFF}">
      <dgm:prSet/>
      <dgm:spPr/>
      <dgm:t>
        <a:bodyPr/>
        <a:lstStyle/>
        <a:p>
          <a:r>
            <a:rPr lang="en-US"/>
            <a:t>Written in plain language for a non-specialist audience/general public</a:t>
          </a:r>
        </a:p>
      </dgm:t>
    </dgm:pt>
    <dgm:pt modelId="{8EEADEA7-C343-449B-8AEF-4EF49D061500}" type="parTrans" cxnId="{593DF0CA-28B2-4F2C-98B9-ABCD240AB3F1}">
      <dgm:prSet/>
      <dgm:spPr/>
      <dgm:t>
        <a:bodyPr/>
        <a:lstStyle/>
        <a:p>
          <a:endParaRPr lang="en-US"/>
        </a:p>
      </dgm:t>
    </dgm:pt>
    <dgm:pt modelId="{01C63D8D-C58C-4105-8F9E-CA0ED739A67C}" type="sibTrans" cxnId="{593DF0CA-28B2-4F2C-98B9-ABCD240AB3F1}">
      <dgm:prSet/>
      <dgm:spPr/>
      <dgm:t>
        <a:bodyPr/>
        <a:lstStyle/>
        <a:p>
          <a:endParaRPr lang="en-US"/>
        </a:p>
      </dgm:t>
    </dgm:pt>
    <dgm:pt modelId="{CFE0BBBA-86C2-4A2D-90F6-7B616817C869}">
      <dgm:prSet/>
      <dgm:spPr/>
      <dgm:t>
        <a:bodyPr/>
        <a:lstStyle/>
        <a:p>
          <a:r>
            <a:rPr lang="en-US"/>
            <a:t>Explains that main research question, method and findings</a:t>
          </a:r>
        </a:p>
      </dgm:t>
    </dgm:pt>
    <dgm:pt modelId="{25AE4E34-8615-4CAE-A629-3F675CF0AD3A}" type="parTrans" cxnId="{DF75388C-3DE9-4900-A536-FB81637ADE43}">
      <dgm:prSet/>
      <dgm:spPr/>
      <dgm:t>
        <a:bodyPr/>
        <a:lstStyle/>
        <a:p>
          <a:endParaRPr lang="en-US"/>
        </a:p>
      </dgm:t>
    </dgm:pt>
    <dgm:pt modelId="{3B69E8F2-DCA1-4042-9C39-200EFEB33CFD}" type="sibTrans" cxnId="{DF75388C-3DE9-4900-A536-FB81637ADE43}">
      <dgm:prSet/>
      <dgm:spPr/>
      <dgm:t>
        <a:bodyPr/>
        <a:lstStyle/>
        <a:p>
          <a:endParaRPr lang="en-US"/>
        </a:p>
      </dgm:t>
    </dgm:pt>
    <dgm:pt modelId="{BEAAEF66-0A3B-4B52-8B0C-DC0623EFF065}">
      <dgm:prSet/>
      <dgm:spPr/>
      <dgm:t>
        <a:bodyPr/>
        <a:lstStyle/>
        <a:p>
          <a:r>
            <a:rPr lang="en-US"/>
            <a:t>Why:</a:t>
          </a:r>
        </a:p>
      </dgm:t>
    </dgm:pt>
    <dgm:pt modelId="{8226C1C5-D538-4AEB-B229-C2B9BF5E119D}" type="parTrans" cxnId="{2241CF25-8693-401A-830C-0AFCE959C0EB}">
      <dgm:prSet/>
      <dgm:spPr/>
      <dgm:t>
        <a:bodyPr/>
        <a:lstStyle/>
        <a:p>
          <a:endParaRPr lang="en-US"/>
        </a:p>
      </dgm:t>
    </dgm:pt>
    <dgm:pt modelId="{1E4A42A8-84B2-4B3D-843A-043000FFBC18}" type="sibTrans" cxnId="{2241CF25-8693-401A-830C-0AFCE959C0EB}">
      <dgm:prSet/>
      <dgm:spPr/>
      <dgm:t>
        <a:bodyPr/>
        <a:lstStyle/>
        <a:p>
          <a:endParaRPr lang="en-US"/>
        </a:p>
      </dgm:t>
    </dgm:pt>
    <dgm:pt modelId="{F14D066D-4CD8-40D9-8E46-008F1E1DF62C}">
      <dgm:prSet/>
      <dgm:spPr/>
      <dgm:t>
        <a:bodyPr/>
        <a:lstStyle/>
        <a:p>
          <a:r>
            <a:rPr lang="en-US"/>
            <a:t>Research findings should be available to those who took part in study, interested groups/communities and general public </a:t>
          </a:r>
        </a:p>
      </dgm:t>
    </dgm:pt>
    <dgm:pt modelId="{F52BEC2F-A1D1-4106-B54D-A90BA715173D}" type="parTrans" cxnId="{EFFD6799-A622-4F62-A09F-80EEFEC486AA}">
      <dgm:prSet/>
      <dgm:spPr/>
      <dgm:t>
        <a:bodyPr/>
        <a:lstStyle/>
        <a:p>
          <a:endParaRPr lang="en-US"/>
        </a:p>
      </dgm:t>
    </dgm:pt>
    <dgm:pt modelId="{F388C99B-0F70-4B71-B87F-2A523C70D16D}" type="sibTrans" cxnId="{EFFD6799-A622-4F62-A09F-80EEFEC486AA}">
      <dgm:prSet/>
      <dgm:spPr/>
      <dgm:t>
        <a:bodyPr/>
        <a:lstStyle/>
        <a:p>
          <a:endParaRPr lang="en-US"/>
        </a:p>
      </dgm:t>
    </dgm:pt>
    <dgm:pt modelId="{BC86E8AC-8842-4605-A228-A59424406E1A}">
      <dgm:prSet/>
      <dgm:spPr/>
      <dgm:t>
        <a:bodyPr/>
        <a:lstStyle/>
        <a:p>
          <a:r>
            <a:rPr lang="en-US"/>
            <a:t>Makes it easier for health professionals, policy makers etc. to access findings</a:t>
          </a:r>
        </a:p>
      </dgm:t>
    </dgm:pt>
    <dgm:pt modelId="{97683E2F-EFAA-46FF-A1C0-51859358DE17}" type="parTrans" cxnId="{86BD9EC8-4B15-49AE-A227-44E8E48ACDD4}">
      <dgm:prSet/>
      <dgm:spPr/>
      <dgm:t>
        <a:bodyPr/>
        <a:lstStyle/>
        <a:p>
          <a:endParaRPr lang="en-US"/>
        </a:p>
      </dgm:t>
    </dgm:pt>
    <dgm:pt modelId="{E8DB9E89-0AD4-4DA2-9461-65E0EC09A7B4}" type="sibTrans" cxnId="{86BD9EC8-4B15-49AE-A227-44E8E48ACDD4}">
      <dgm:prSet/>
      <dgm:spPr/>
      <dgm:t>
        <a:bodyPr/>
        <a:lstStyle/>
        <a:p>
          <a:endParaRPr lang="en-US"/>
        </a:p>
      </dgm:t>
    </dgm:pt>
    <dgm:pt modelId="{F5F66306-66B2-4ACA-8E0D-6D2CBD1539BE}" type="pres">
      <dgm:prSet presAssocID="{CFD7C78C-4514-4555-AAFD-EA7FF9490650}" presName="vert0" presStyleCnt="0">
        <dgm:presLayoutVars>
          <dgm:dir/>
          <dgm:animOne val="branch"/>
          <dgm:animLvl val="lvl"/>
        </dgm:presLayoutVars>
      </dgm:prSet>
      <dgm:spPr/>
    </dgm:pt>
    <dgm:pt modelId="{76B9EC6D-A0FC-4D4D-B38C-270E2891B8A9}" type="pres">
      <dgm:prSet presAssocID="{ABD7BCDC-FC9B-400F-9654-1F8534591F8F}" presName="thickLine" presStyleLbl="alignNode1" presStyleIdx="0" presStyleCnt="2"/>
      <dgm:spPr/>
    </dgm:pt>
    <dgm:pt modelId="{8A9F398C-8AFF-4829-9AA9-3537EB960B15}" type="pres">
      <dgm:prSet presAssocID="{ABD7BCDC-FC9B-400F-9654-1F8534591F8F}" presName="horz1" presStyleCnt="0"/>
      <dgm:spPr/>
    </dgm:pt>
    <dgm:pt modelId="{623C4FD3-C530-4EF3-ACA1-67011229E1E4}" type="pres">
      <dgm:prSet presAssocID="{ABD7BCDC-FC9B-400F-9654-1F8534591F8F}" presName="tx1" presStyleLbl="revTx" presStyleIdx="0" presStyleCnt="7"/>
      <dgm:spPr/>
    </dgm:pt>
    <dgm:pt modelId="{28BA622A-7A01-4D32-86B3-60ECD68949AD}" type="pres">
      <dgm:prSet presAssocID="{ABD7BCDC-FC9B-400F-9654-1F8534591F8F}" presName="vert1" presStyleCnt="0"/>
      <dgm:spPr/>
    </dgm:pt>
    <dgm:pt modelId="{17B4DC45-5AB0-4F09-8EA9-70CBF11895F3}" type="pres">
      <dgm:prSet presAssocID="{518E6D84-2A6F-470A-BAAA-CE507F12A85F}" presName="vertSpace2a" presStyleCnt="0"/>
      <dgm:spPr/>
    </dgm:pt>
    <dgm:pt modelId="{F09D7B17-8BD1-4FEC-9A87-9441CC719288}" type="pres">
      <dgm:prSet presAssocID="{518E6D84-2A6F-470A-BAAA-CE507F12A85F}" presName="horz2" presStyleCnt="0"/>
      <dgm:spPr/>
    </dgm:pt>
    <dgm:pt modelId="{596824FE-36FA-47EA-A5E5-29F66EF87979}" type="pres">
      <dgm:prSet presAssocID="{518E6D84-2A6F-470A-BAAA-CE507F12A85F}" presName="horzSpace2" presStyleCnt="0"/>
      <dgm:spPr/>
    </dgm:pt>
    <dgm:pt modelId="{AA2AE930-5391-4ED8-B55C-F010C4E81DFD}" type="pres">
      <dgm:prSet presAssocID="{518E6D84-2A6F-470A-BAAA-CE507F12A85F}" presName="tx2" presStyleLbl="revTx" presStyleIdx="1" presStyleCnt="7"/>
      <dgm:spPr/>
    </dgm:pt>
    <dgm:pt modelId="{D5E64D56-2DAF-4CCB-B999-E87F39D77715}" type="pres">
      <dgm:prSet presAssocID="{518E6D84-2A6F-470A-BAAA-CE507F12A85F}" presName="vert2" presStyleCnt="0"/>
      <dgm:spPr/>
    </dgm:pt>
    <dgm:pt modelId="{AB5E98F5-E1A1-4877-B3CE-6B3B57E6AA31}" type="pres">
      <dgm:prSet presAssocID="{518E6D84-2A6F-470A-BAAA-CE507F12A85F}" presName="thinLine2b" presStyleLbl="callout" presStyleIdx="0" presStyleCnt="5"/>
      <dgm:spPr/>
    </dgm:pt>
    <dgm:pt modelId="{EC2E6577-56BA-454F-8708-A2ED0E521C0D}" type="pres">
      <dgm:prSet presAssocID="{518E6D84-2A6F-470A-BAAA-CE507F12A85F}" presName="vertSpace2b" presStyleCnt="0"/>
      <dgm:spPr/>
    </dgm:pt>
    <dgm:pt modelId="{1D3B45E5-8596-42B5-A613-16907DE02112}" type="pres">
      <dgm:prSet presAssocID="{A856A870-4E1A-4B6B-9D31-CE555F930AFF}" presName="horz2" presStyleCnt="0"/>
      <dgm:spPr/>
    </dgm:pt>
    <dgm:pt modelId="{7890EFF1-4141-40DF-A49F-524BB4CB1D30}" type="pres">
      <dgm:prSet presAssocID="{A856A870-4E1A-4B6B-9D31-CE555F930AFF}" presName="horzSpace2" presStyleCnt="0"/>
      <dgm:spPr/>
    </dgm:pt>
    <dgm:pt modelId="{491CAD4D-294F-4A30-ADA8-470896A95E38}" type="pres">
      <dgm:prSet presAssocID="{A856A870-4E1A-4B6B-9D31-CE555F930AFF}" presName="tx2" presStyleLbl="revTx" presStyleIdx="2" presStyleCnt="7"/>
      <dgm:spPr/>
    </dgm:pt>
    <dgm:pt modelId="{471ADC19-6400-43CF-86B0-BA196361EBDA}" type="pres">
      <dgm:prSet presAssocID="{A856A870-4E1A-4B6B-9D31-CE555F930AFF}" presName="vert2" presStyleCnt="0"/>
      <dgm:spPr/>
    </dgm:pt>
    <dgm:pt modelId="{124EA96E-EDC0-4AA9-8EE6-F679ADB2034D}" type="pres">
      <dgm:prSet presAssocID="{A856A870-4E1A-4B6B-9D31-CE555F930AFF}" presName="thinLine2b" presStyleLbl="callout" presStyleIdx="1" presStyleCnt="5"/>
      <dgm:spPr/>
    </dgm:pt>
    <dgm:pt modelId="{CFCD19C3-A970-4E9C-90CE-4DA6872E8D84}" type="pres">
      <dgm:prSet presAssocID="{A856A870-4E1A-4B6B-9D31-CE555F930AFF}" presName="vertSpace2b" presStyleCnt="0"/>
      <dgm:spPr/>
    </dgm:pt>
    <dgm:pt modelId="{3A0C5630-6AF9-4298-9A17-03188AE8082A}" type="pres">
      <dgm:prSet presAssocID="{CFE0BBBA-86C2-4A2D-90F6-7B616817C869}" presName="horz2" presStyleCnt="0"/>
      <dgm:spPr/>
    </dgm:pt>
    <dgm:pt modelId="{3EF6C195-A392-4639-9339-131C26BC6D0B}" type="pres">
      <dgm:prSet presAssocID="{CFE0BBBA-86C2-4A2D-90F6-7B616817C869}" presName="horzSpace2" presStyleCnt="0"/>
      <dgm:spPr/>
    </dgm:pt>
    <dgm:pt modelId="{5E01D2B1-F7BC-49CB-8323-BE35C0E06F04}" type="pres">
      <dgm:prSet presAssocID="{CFE0BBBA-86C2-4A2D-90F6-7B616817C869}" presName="tx2" presStyleLbl="revTx" presStyleIdx="3" presStyleCnt="7"/>
      <dgm:spPr/>
    </dgm:pt>
    <dgm:pt modelId="{7EC1841F-0EE4-4FE8-8A08-156012809362}" type="pres">
      <dgm:prSet presAssocID="{CFE0BBBA-86C2-4A2D-90F6-7B616817C869}" presName="vert2" presStyleCnt="0"/>
      <dgm:spPr/>
    </dgm:pt>
    <dgm:pt modelId="{054347FD-B1F8-40A5-8931-72FDC0D11EC1}" type="pres">
      <dgm:prSet presAssocID="{CFE0BBBA-86C2-4A2D-90F6-7B616817C869}" presName="thinLine2b" presStyleLbl="callout" presStyleIdx="2" presStyleCnt="5"/>
      <dgm:spPr/>
    </dgm:pt>
    <dgm:pt modelId="{A772A34A-D84C-41A8-8F56-DA146A3B9DE0}" type="pres">
      <dgm:prSet presAssocID="{CFE0BBBA-86C2-4A2D-90F6-7B616817C869}" presName="vertSpace2b" presStyleCnt="0"/>
      <dgm:spPr/>
    </dgm:pt>
    <dgm:pt modelId="{62F3FDE2-6BBB-4C9C-8565-D7226F178973}" type="pres">
      <dgm:prSet presAssocID="{BEAAEF66-0A3B-4B52-8B0C-DC0623EFF065}" presName="thickLine" presStyleLbl="alignNode1" presStyleIdx="1" presStyleCnt="2"/>
      <dgm:spPr/>
    </dgm:pt>
    <dgm:pt modelId="{9F29C7E6-D96E-4EA8-97DF-86CA3DD9DBB0}" type="pres">
      <dgm:prSet presAssocID="{BEAAEF66-0A3B-4B52-8B0C-DC0623EFF065}" presName="horz1" presStyleCnt="0"/>
      <dgm:spPr/>
    </dgm:pt>
    <dgm:pt modelId="{674C8344-1425-420E-9627-F69BD10F109E}" type="pres">
      <dgm:prSet presAssocID="{BEAAEF66-0A3B-4B52-8B0C-DC0623EFF065}" presName="tx1" presStyleLbl="revTx" presStyleIdx="4" presStyleCnt="7"/>
      <dgm:spPr/>
    </dgm:pt>
    <dgm:pt modelId="{A44DA106-D037-4470-974B-097F69C05A63}" type="pres">
      <dgm:prSet presAssocID="{BEAAEF66-0A3B-4B52-8B0C-DC0623EFF065}" presName="vert1" presStyleCnt="0"/>
      <dgm:spPr/>
    </dgm:pt>
    <dgm:pt modelId="{7E65B52B-7EC2-4F8A-A283-B82BDE7A4DE4}" type="pres">
      <dgm:prSet presAssocID="{F14D066D-4CD8-40D9-8E46-008F1E1DF62C}" presName="vertSpace2a" presStyleCnt="0"/>
      <dgm:spPr/>
    </dgm:pt>
    <dgm:pt modelId="{187C5B24-EE41-4A90-9B7C-47CDD9055B9D}" type="pres">
      <dgm:prSet presAssocID="{F14D066D-4CD8-40D9-8E46-008F1E1DF62C}" presName="horz2" presStyleCnt="0"/>
      <dgm:spPr/>
    </dgm:pt>
    <dgm:pt modelId="{A02A7582-1B26-4D72-8395-E97DEBD6B24D}" type="pres">
      <dgm:prSet presAssocID="{F14D066D-4CD8-40D9-8E46-008F1E1DF62C}" presName="horzSpace2" presStyleCnt="0"/>
      <dgm:spPr/>
    </dgm:pt>
    <dgm:pt modelId="{DB823ABA-C720-4855-BA0D-E74DFA2C8BC2}" type="pres">
      <dgm:prSet presAssocID="{F14D066D-4CD8-40D9-8E46-008F1E1DF62C}" presName="tx2" presStyleLbl="revTx" presStyleIdx="5" presStyleCnt="7"/>
      <dgm:spPr/>
    </dgm:pt>
    <dgm:pt modelId="{88597281-1FB4-461A-A73E-D6BF29B2C7A2}" type="pres">
      <dgm:prSet presAssocID="{F14D066D-4CD8-40D9-8E46-008F1E1DF62C}" presName="vert2" presStyleCnt="0"/>
      <dgm:spPr/>
    </dgm:pt>
    <dgm:pt modelId="{064FC467-4FC8-4E25-B861-48BA94E934B4}" type="pres">
      <dgm:prSet presAssocID="{F14D066D-4CD8-40D9-8E46-008F1E1DF62C}" presName="thinLine2b" presStyleLbl="callout" presStyleIdx="3" presStyleCnt="5"/>
      <dgm:spPr/>
    </dgm:pt>
    <dgm:pt modelId="{8BB2C792-9CE2-4F4D-96C4-BEE624D9D5D9}" type="pres">
      <dgm:prSet presAssocID="{F14D066D-4CD8-40D9-8E46-008F1E1DF62C}" presName="vertSpace2b" presStyleCnt="0"/>
      <dgm:spPr/>
    </dgm:pt>
    <dgm:pt modelId="{DCDCB298-724C-4055-85F1-B88E1E2FBFC3}" type="pres">
      <dgm:prSet presAssocID="{BC86E8AC-8842-4605-A228-A59424406E1A}" presName="horz2" presStyleCnt="0"/>
      <dgm:spPr/>
    </dgm:pt>
    <dgm:pt modelId="{A24F4C48-CBDE-4BD4-8A39-6E61C4CF0AE4}" type="pres">
      <dgm:prSet presAssocID="{BC86E8AC-8842-4605-A228-A59424406E1A}" presName="horzSpace2" presStyleCnt="0"/>
      <dgm:spPr/>
    </dgm:pt>
    <dgm:pt modelId="{DCAF86CC-E259-44A6-9C41-C01F5B1D8953}" type="pres">
      <dgm:prSet presAssocID="{BC86E8AC-8842-4605-A228-A59424406E1A}" presName="tx2" presStyleLbl="revTx" presStyleIdx="6" presStyleCnt="7"/>
      <dgm:spPr/>
    </dgm:pt>
    <dgm:pt modelId="{8E386D08-24EE-4810-A070-E9BF4461F56F}" type="pres">
      <dgm:prSet presAssocID="{BC86E8AC-8842-4605-A228-A59424406E1A}" presName="vert2" presStyleCnt="0"/>
      <dgm:spPr/>
    </dgm:pt>
    <dgm:pt modelId="{2677F082-8FC5-44D1-BD6E-E1F234A22DC7}" type="pres">
      <dgm:prSet presAssocID="{BC86E8AC-8842-4605-A228-A59424406E1A}" presName="thinLine2b" presStyleLbl="callout" presStyleIdx="4" presStyleCnt="5"/>
      <dgm:spPr/>
    </dgm:pt>
    <dgm:pt modelId="{1E83AA61-AA31-48C9-8056-B9E9250D8C97}" type="pres">
      <dgm:prSet presAssocID="{BC86E8AC-8842-4605-A228-A59424406E1A}" presName="vertSpace2b" presStyleCnt="0"/>
      <dgm:spPr/>
    </dgm:pt>
  </dgm:ptLst>
  <dgm:cxnLst>
    <dgm:cxn modelId="{3349BD1B-6051-4BC9-AA57-9AB8D84BF37B}" type="presOf" srcId="{CFE0BBBA-86C2-4A2D-90F6-7B616817C869}" destId="{5E01D2B1-F7BC-49CB-8323-BE35C0E06F04}" srcOrd="0" destOrd="0" presId="urn:microsoft.com/office/officeart/2008/layout/LinedList"/>
    <dgm:cxn modelId="{2241CF25-8693-401A-830C-0AFCE959C0EB}" srcId="{CFD7C78C-4514-4555-AAFD-EA7FF9490650}" destId="{BEAAEF66-0A3B-4B52-8B0C-DC0623EFF065}" srcOrd="1" destOrd="0" parTransId="{8226C1C5-D538-4AEB-B229-C2B9BF5E119D}" sibTransId="{1E4A42A8-84B2-4B3D-843A-043000FFBC18}"/>
    <dgm:cxn modelId="{2587012C-4A24-418A-8BE5-457A81BC53E4}" type="presOf" srcId="{518E6D84-2A6F-470A-BAAA-CE507F12A85F}" destId="{AA2AE930-5391-4ED8-B55C-F010C4E81DFD}" srcOrd="0" destOrd="0" presId="urn:microsoft.com/office/officeart/2008/layout/LinedList"/>
    <dgm:cxn modelId="{5B2DD354-2056-4A03-81DB-10BEA2D10241}" type="presOf" srcId="{ABD7BCDC-FC9B-400F-9654-1F8534591F8F}" destId="{623C4FD3-C530-4EF3-ACA1-67011229E1E4}" srcOrd="0" destOrd="0" presId="urn:microsoft.com/office/officeart/2008/layout/LinedList"/>
    <dgm:cxn modelId="{CEF6B887-22AD-4E12-B0BB-160993025800}" type="presOf" srcId="{BC86E8AC-8842-4605-A228-A59424406E1A}" destId="{DCAF86CC-E259-44A6-9C41-C01F5B1D8953}" srcOrd="0" destOrd="0" presId="urn:microsoft.com/office/officeart/2008/layout/LinedList"/>
    <dgm:cxn modelId="{DF75388C-3DE9-4900-A536-FB81637ADE43}" srcId="{ABD7BCDC-FC9B-400F-9654-1F8534591F8F}" destId="{CFE0BBBA-86C2-4A2D-90F6-7B616817C869}" srcOrd="2" destOrd="0" parTransId="{25AE4E34-8615-4CAE-A629-3F675CF0AD3A}" sibTransId="{3B69E8F2-DCA1-4042-9C39-200EFEB33CFD}"/>
    <dgm:cxn modelId="{EFFD6799-A622-4F62-A09F-80EEFEC486AA}" srcId="{BEAAEF66-0A3B-4B52-8B0C-DC0623EFF065}" destId="{F14D066D-4CD8-40D9-8E46-008F1E1DF62C}" srcOrd="0" destOrd="0" parTransId="{F52BEC2F-A1D1-4106-B54D-A90BA715173D}" sibTransId="{F388C99B-0F70-4B71-B87F-2A523C70D16D}"/>
    <dgm:cxn modelId="{F12925B3-74A8-489A-ADE1-244F098BE09F}" type="presOf" srcId="{F14D066D-4CD8-40D9-8E46-008F1E1DF62C}" destId="{DB823ABA-C720-4855-BA0D-E74DFA2C8BC2}" srcOrd="0" destOrd="0" presId="urn:microsoft.com/office/officeart/2008/layout/LinedList"/>
    <dgm:cxn modelId="{E0ABF7BE-23C3-4281-A6A1-61213BFD461D}" type="presOf" srcId="{CFD7C78C-4514-4555-AAFD-EA7FF9490650}" destId="{F5F66306-66B2-4ACA-8E0D-6D2CBD1539BE}" srcOrd="0" destOrd="0" presId="urn:microsoft.com/office/officeart/2008/layout/LinedList"/>
    <dgm:cxn modelId="{EFBF6DC2-07EB-46F9-98BC-4FC2D7D37A3E}" type="presOf" srcId="{A856A870-4E1A-4B6B-9D31-CE555F930AFF}" destId="{491CAD4D-294F-4A30-ADA8-470896A95E38}" srcOrd="0" destOrd="0" presId="urn:microsoft.com/office/officeart/2008/layout/LinedList"/>
    <dgm:cxn modelId="{0345C8C7-1D61-4A4C-81CA-F23799EE64AE}" srcId="{CFD7C78C-4514-4555-AAFD-EA7FF9490650}" destId="{ABD7BCDC-FC9B-400F-9654-1F8534591F8F}" srcOrd="0" destOrd="0" parTransId="{46E9DE3B-8637-47D9-AC96-DAC449463794}" sibTransId="{B61C1440-2CEB-4B1C-99D1-C7395FCEC7A2}"/>
    <dgm:cxn modelId="{86BD9EC8-4B15-49AE-A227-44E8E48ACDD4}" srcId="{BEAAEF66-0A3B-4B52-8B0C-DC0623EFF065}" destId="{BC86E8AC-8842-4605-A228-A59424406E1A}" srcOrd="1" destOrd="0" parTransId="{97683E2F-EFAA-46FF-A1C0-51859358DE17}" sibTransId="{E8DB9E89-0AD4-4DA2-9461-65E0EC09A7B4}"/>
    <dgm:cxn modelId="{593DF0CA-28B2-4F2C-98B9-ABCD240AB3F1}" srcId="{ABD7BCDC-FC9B-400F-9654-1F8534591F8F}" destId="{A856A870-4E1A-4B6B-9D31-CE555F930AFF}" srcOrd="1" destOrd="0" parTransId="{8EEADEA7-C343-449B-8AEF-4EF49D061500}" sibTransId="{01C63D8D-C58C-4105-8F9E-CA0ED739A67C}"/>
    <dgm:cxn modelId="{967CFDE8-1552-4D57-B7EB-91FB44F2034E}" srcId="{ABD7BCDC-FC9B-400F-9654-1F8534591F8F}" destId="{518E6D84-2A6F-470A-BAAA-CE507F12A85F}" srcOrd="0" destOrd="0" parTransId="{00E4CA24-63F4-496E-BABC-215F8E5EBD8E}" sibTransId="{407AD565-3CF2-4707-9A60-322BC5494D7B}"/>
    <dgm:cxn modelId="{95953AF2-ECFB-43B0-8529-0CE43D593C14}" type="presOf" srcId="{BEAAEF66-0A3B-4B52-8B0C-DC0623EFF065}" destId="{674C8344-1425-420E-9627-F69BD10F109E}" srcOrd="0" destOrd="0" presId="urn:microsoft.com/office/officeart/2008/layout/LinedList"/>
    <dgm:cxn modelId="{6AEFA1DB-985A-427B-8001-D701C892C33A}" type="presParOf" srcId="{F5F66306-66B2-4ACA-8E0D-6D2CBD1539BE}" destId="{76B9EC6D-A0FC-4D4D-B38C-270E2891B8A9}" srcOrd="0" destOrd="0" presId="urn:microsoft.com/office/officeart/2008/layout/LinedList"/>
    <dgm:cxn modelId="{05D84536-1600-45E6-84C8-010A175C62F0}" type="presParOf" srcId="{F5F66306-66B2-4ACA-8E0D-6D2CBD1539BE}" destId="{8A9F398C-8AFF-4829-9AA9-3537EB960B15}" srcOrd="1" destOrd="0" presId="urn:microsoft.com/office/officeart/2008/layout/LinedList"/>
    <dgm:cxn modelId="{E5BCAD08-AE4D-41AE-8B52-AABB87A90054}" type="presParOf" srcId="{8A9F398C-8AFF-4829-9AA9-3537EB960B15}" destId="{623C4FD3-C530-4EF3-ACA1-67011229E1E4}" srcOrd="0" destOrd="0" presId="urn:microsoft.com/office/officeart/2008/layout/LinedList"/>
    <dgm:cxn modelId="{68B00397-67D5-4111-98CF-F227AED46C0F}" type="presParOf" srcId="{8A9F398C-8AFF-4829-9AA9-3537EB960B15}" destId="{28BA622A-7A01-4D32-86B3-60ECD68949AD}" srcOrd="1" destOrd="0" presId="urn:microsoft.com/office/officeart/2008/layout/LinedList"/>
    <dgm:cxn modelId="{B32C5693-A49F-43B1-A11F-6F40AB7A1339}" type="presParOf" srcId="{28BA622A-7A01-4D32-86B3-60ECD68949AD}" destId="{17B4DC45-5AB0-4F09-8EA9-70CBF11895F3}" srcOrd="0" destOrd="0" presId="urn:microsoft.com/office/officeart/2008/layout/LinedList"/>
    <dgm:cxn modelId="{C4C2CCA2-12ED-4A57-9780-AA5D4B989503}" type="presParOf" srcId="{28BA622A-7A01-4D32-86B3-60ECD68949AD}" destId="{F09D7B17-8BD1-4FEC-9A87-9441CC719288}" srcOrd="1" destOrd="0" presId="urn:microsoft.com/office/officeart/2008/layout/LinedList"/>
    <dgm:cxn modelId="{E55595B8-207C-4EDB-AFF3-F7D62DBC3CA8}" type="presParOf" srcId="{F09D7B17-8BD1-4FEC-9A87-9441CC719288}" destId="{596824FE-36FA-47EA-A5E5-29F66EF87979}" srcOrd="0" destOrd="0" presId="urn:microsoft.com/office/officeart/2008/layout/LinedList"/>
    <dgm:cxn modelId="{AA4C4CD2-3DAF-41BA-AAF1-E2DE25027147}" type="presParOf" srcId="{F09D7B17-8BD1-4FEC-9A87-9441CC719288}" destId="{AA2AE930-5391-4ED8-B55C-F010C4E81DFD}" srcOrd="1" destOrd="0" presId="urn:microsoft.com/office/officeart/2008/layout/LinedList"/>
    <dgm:cxn modelId="{971B02EB-4681-44DA-8A6D-3CAEF0DBF8F1}" type="presParOf" srcId="{F09D7B17-8BD1-4FEC-9A87-9441CC719288}" destId="{D5E64D56-2DAF-4CCB-B999-E87F39D77715}" srcOrd="2" destOrd="0" presId="urn:microsoft.com/office/officeart/2008/layout/LinedList"/>
    <dgm:cxn modelId="{292AB32B-4D12-44AC-BEB9-490FF507D2A1}" type="presParOf" srcId="{28BA622A-7A01-4D32-86B3-60ECD68949AD}" destId="{AB5E98F5-E1A1-4877-B3CE-6B3B57E6AA31}" srcOrd="2" destOrd="0" presId="urn:microsoft.com/office/officeart/2008/layout/LinedList"/>
    <dgm:cxn modelId="{CEFA3647-0FCE-46DD-8776-F43089977A8B}" type="presParOf" srcId="{28BA622A-7A01-4D32-86B3-60ECD68949AD}" destId="{EC2E6577-56BA-454F-8708-A2ED0E521C0D}" srcOrd="3" destOrd="0" presId="urn:microsoft.com/office/officeart/2008/layout/LinedList"/>
    <dgm:cxn modelId="{F6478E23-CF63-43CC-9164-4E1E407B0A33}" type="presParOf" srcId="{28BA622A-7A01-4D32-86B3-60ECD68949AD}" destId="{1D3B45E5-8596-42B5-A613-16907DE02112}" srcOrd="4" destOrd="0" presId="urn:microsoft.com/office/officeart/2008/layout/LinedList"/>
    <dgm:cxn modelId="{5BC3AF7E-5F3E-4687-B9D4-2AC8AF6DFF8B}" type="presParOf" srcId="{1D3B45E5-8596-42B5-A613-16907DE02112}" destId="{7890EFF1-4141-40DF-A49F-524BB4CB1D30}" srcOrd="0" destOrd="0" presId="urn:microsoft.com/office/officeart/2008/layout/LinedList"/>
    <dgm:cxn modelId="{3DF2C92C-1E7C-4D31-AF19-EB82FEDAA743}" type="presParOf" srcId="{1D3B45E5-8596-42B5-A613-16907DE02112}" destId="{491CAD4D-294F-4A30-ADA8-470896A95E38}" srcOrd="1" destOrd="0" presId="urn:microsoft.com/office/officeart/2008/layout/LinedList"/>
    <dgm:cxn modelId="{BAF1E74A-66AC-4DF4-987B-CDE3558D2CB7}" type="presParOf" srcId="{1D3B45E5-8596-42B5-A613-16907DE02112}" destId="{471ADC19-6400-43CF-86B0-BA196361EBDA}" srcOrd="2" destOrd="0" presId="urn:microsoft.com/office/officeart/2008/layout/LinedList"/>
    <dgm:cxn modelId="{9349D19C-F93B-4ABA-BAFD-9206DE98FFFB}" type="presParOf" srcId="{28BA622A-7A01-4D32-86B3-60ECD68949AD}" destId="{124EA96E-EDC0-4AA9-8EE6-F679ADB2034D}" srcOrd="5" destOrd="0" presId="urn:microsoft.com/office/officeart/2008/layout/LinedList"/>
    <dgm:cxn modelId="{0F774F4B-3C70-4D29-BC51-49FB2906C3AD}" type="presParOf" srcId="{28BA622A-7A01-4D32-86B3-60ECD68949AD}" destId="{CFCD19C3-A970-4E9C-90CE-4DA6872E8D84}" srcOrd="6" destOrd="0" presId="urn:microsoft.com/office/officeart/2008/layout/LinedList"/>
    <dgm:cxn modelId="{0C0AC4CA-1C0E-46E5-A7C3-07CF43EB2DCE}" type="presParOf" srcId="{28BA622A-7A01-4D32-86B3-60ECD68949AD}" destId="{3A0C5630-6AF9-4298-9A17-03188AE8082A}" srcOrd="7" destOrd="0" presId="urn:microsoft.com/office/officeart/2008/layout/LinedList"/>
    <dgm:cxn modelId="{0E02DA6B-4F39-48A3-BDD9-FB099F1DA6DD}" type="presParOf" srcId="{3A0C5630-6AF9-4298-9A17-03188AE8082A}" destId="{3EF6C195-A392-4639-9339-131C26BC6D0B}" srcOrd="0" destOrd="0" presId="urn:microsoft.com/office/officeart/2008/layout/LinedList"/>
    <dgm:cxn modelId="{CA19DC1A-434D-46FF-AE84-0A1F373A9DC4}" type="presParOf" srcId="{3A0C5630-6AF9-4298-9A17-03188AE8082A}" destId="{5E01D2B1-F7BC-49CB-8323-BE35C0E06F04}" srcOrd="1" destOrd="0" presId="urn:microsoft.com/office/officeart/2008/layout/LinedList"/>
    <dgm:cxn modelId="{F6334478-5F40-437C-9953-C8F21B55EB31}" type="presParOf" srcId="{3A0C5630-6AF9-4298-9A17-03188AE8082A}" destId="{7EC1841F-0EE4-4FE8-8A08-156012809362}" srcOrd="2" destOrd="0" presId="urn:microsoft.com/office/officeart/2008/layout/LinedList"/>
    <dgm:cxn modelId="{4D4D0453-6E13-4CB0-BB4E-ECB941A356C0}" type="presParOf" srcId="{28BA622A-7A01-4D32-86B3-60ECD68949AD}" destId="{054347FD-B1F8-40A5-8931-72FDC0D11EC1}" srcOrd="8" destOrd="0" presId="urn:microsoft.com/office/officeart/2008/layout/LinedList"/>
    <dgm:cxn modelId="{408F2584-E56E-46A1-962C-F4AC9931595E}" type="presParOf" srcId="{28BA622A-7A01-4D32-86B3-60ECD68949AD}" destId="{A772A34A-D84C-41A8-8F56-DA146A3B9DE0}" srcOrd="9" destOrd="0" presId="urn:microsoft.com/office/officeart/2008/layout/LinedList"/>
    <dgm:cxn modelId="{8FF12BCB-2FED-4093-A1BA-64C459460D13}" type="presParOf" srcId="{F5F66306-66B2-4ACA-8E0D-6D2CBD1539BE}" destId="{62F3FDE2-6BBB-4C9C-8565-D7226F178973}" srcOrd="2" destOrd="0" presId="urn:microsoft.com/office/officeart/2008/layout/LinedList"/>
    <dgm:cxn modelId="{BABF7C57-1AC9-48FE-8FBE-17409EF14C7E}" type="presParOf" srcId="{F5F66306-66B2-4ACA-8E0D-6D2CBD1539BE}" destId="{9F29C7E6-D96E-4EA8-97DF-86CA3DD9DBB0}" srcOrd="3" destOrd="0" presId="urn:microsoft.com/office/officeart/2008/layout/LinedList"/>
    <dgm:cxn modelId="{9BFA39A9-5659-4162-A24F-03C4A0EFDE45}" type="presParOf" srcId="{9F29C7E6-D96E-4EA8-97DF-86CA3DD9DBB0}" destId="{674C8344-1425-420E-9627-F69BD10F109E}" srcOrd="0" destOrd="0" presId="urn:microsoft.com/office/officeart/2008/layout/LinedList"/>
    <dgm:cxn modelId="{7E402351-0C2D-470E-80C9-060835094709}" type="presParOf" srcId="{9F29C7E6-D96E-4EA8-97DF-86CA3DD9DBB0}" destId="{A44DA106-D037-4470-974B-097F69C05A63}" srcOrd="1" destOrd="0" presId="urn:microsoft.com/office/officeart/2008/layout/LinedList"/>
    <dgm:cxn modelId="{A3C21A59-9D2C-4C44-B257-6AD9A6AADBC7}" type="presParOf" srcId="{A44DA106-D037-4470-974B-097F69C05A63}" destId="{7E65B52B-7EC2-4F8A-A283-B82BDE7A4DE4}" srcOrd="0" destOrd="0" presId="urn:microsoft.com/office/officeart/2008/layout/LinedList"/>
    <dgm:cxn modelId="{07FC0CB5-F048-46C2-81EA-6BE88C369C72}" type="presParOf" srcId="{A44DA106-D037-4470-974B-097F69C05A63}" destId="{187C5B24-EE41-4A90-9B7C-47CDD9055B9D}" srcOrd="1" destOrd="0" presId="urn:microsoft.com/office/officeart/2008/layout/LinedList"/>
    <dgm:cxn modelId="{03334963-DF95-4AD6-BB0F-F32FDB1A1B4C}" type="presParOf" srcId="{187C5B24-EE41-4A90-9B7C-47CDD9055B9D}" destId="{A02A7582-1B26-4D72-8395-E97DEBD6B24D}" srcOrd="0" destOrd="0" presId="urn:microsoft.com/office/officeart/2008/layout/LinedList"/>
    <dgm:cxn modelId="{190B5BA8-A1B1-4D62-8290-113D2FA4699A}" type="presParOf" srcId="{187C5B24-EE41-4A90-9B7C-47CDD9055B9D}" destId="{DB823ABA-C720-4855-BA0D-E74DFA2C8BC2}" srcOrd="1" destOrd="0" presId="urn:microsoft.com/office/officeart/2008/layout/LinedList"/>
    <dgm:cxn modelId="{20F4BA60-B0B1-44D1-A65B-4A4D06333ABA}" type="presParOf" srcId="{187C5B24-EE41-4A90-9B7C-47CDD9055B9D}" destId="{88597281-1FB4-461A-A73E-D6BF29B2C7A2}" srcOrd="2" destOrd="0" presId="urn:microsoft.com/office/officeart/2008/layout/LinedList"/>
    <dgm:cxn modelId="{D1E03973-0523-40A1-9B59-62BD87F22FF0}" type="presParOf" srcId="{A44DA106-D037-4470-974B-097F69C05A63}" destId="{064FC467-4FC8-4E25-B861-48BA94E934B4}" srcOrd="2" destOrd="0" presId="urn:microsoft.com/office/officeart/2008/layout/LinedList"/>
    <dgm:cxn modelId="{250F6467-F300-467B-A5D6-FA38A4CB086B}" type="presParOf" srcId="{A44DA106-D037-4470-974B-097F69C05A63}" destId="{8BB2C792-9CE2-4F4D-96C4-BEE624D9D5D9}" srcOrd="3" destOrd="0" presId="urn:microsoft.com/office/officeart/2008/layout/LinedList"/>
    <dgm:cxn modelId="{ED9ED3FD-76E3-469C-9C2F-D369930410EA}" type="presParOf" srcId="{A44DA106-D037-4470-974B-097F69C05A63}" destId="{DCDCB298-724C-4055-85F1-B88E1E2FBFC3}" srcOrd="4" destOrd="0" presId="urn:microsoft.com/office/officeart/2008/layout/LinedList"/>
    <dgm:cxn modelId="{ED55AC1B-3AC1-408F-8F0E-38CBC1223A4A}" type="presParOf" srcId="{DCDCB298-724C-4055-85F1-B88E1E2FBFC3}" destId="{A24F4C48-CBDE-4BD4-8A39-6E61C4CF0AE4}" srcOrd="0" destOrd="0" presId="urn:microsoft.com/office/officeart/2008/layout/LinedList"/>
    <dgm:cxn modelId="{B299FEA8-BC41-4C90-89E3-1654BF4D2973}" type="presParOf" srcId="{DCDCB298-724C-4055-85F1-B88E1E2FBFC3}" destId="{DCAF86CC-E259-44A6-9C41-C01F5B1D8953}" srcOrd="1" destOrd="0" presId="urn:microsoft.com/office/officeart/2008/layout/LinedList"/>
    <dgm:cxn modelId="{842D6A98-AB76-4FE1-B3FF-12390C9B8658}" type="presParOf" srcId="{DCDCB298-724C-4055-85F1-B88E1E2FBFC3}" destId="{8E386D08-24EE-4810-A070-E9BF4461F56F}" srcOrd="2" destOrd="0" presId="urn:microsoft.com/office/officeart/2008/layout/LinedList"/>
    <dgm:cxn modelId="{362D36FF-C2B2-4313-83F9-0C0E6A02CCB3}" type="presParOf" srcId="{A44DA106-D037-4470-974B-097F69C05A63}" destId="{2677F082-8FC5-44D1-BD6E-E1F234A22DC7}" srcOrd="5" destOrd="0" presId="urn:microsoft.com/office/officeart/2008/layout/LinedList"/>
    <dgm:cxn modelId="{453E3797-62F7-4D09-896F-516D8A443931}" type="presParOf" srcId="{A44DA106-D037-4470-974B-097F69C05A63}" destId="{1E83AA61-AA31-48C9-8056-B9E9250D8C97}" srcOrd="6"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DF25D8-BC8C-476A-B457-86FFD11FAF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3892314-4916-4A61-B31F-A69B8A93C60D}">
      <dgm:prSet/>
      <dgm:spPr/>
      <dgm:t>
        <a:bodyPr/>
        <a:lstStyle/>
        <a:p>
          <a:pPr>
            <a:lnSpc>
              <a:spcPct val="100000"/>
            </a:lnSpc>
          </a:pPr>
          <a:r>
            <a:rPr lang="en-US"/>
            <a:t>Be accurate, clear and concise</a:t>
          </a:r>
        </a:p>
      </dgm:t>
    </dgm:pt>
    <dgm:pt modelId="{42492E6E-80D3-4DFD-ADCF-00CD734E2D10}" type="parTrans" cxnId="{2BBB0C15-5F26-4F48-B4AA-776DC6A061AD}">
      <dgm:prSet/>
      <dgm:spPr/>
      <dgm:t>
        <a:bodyPr/>
        <a:lstStyle/>
        <a:p>
          <a:endParaRPr lang="en-US"/>
        </a:p>
      </dgm:t>
    </dgm:pt>
    <dgm:pt modelId="{C5BFA6AD-C03A-4CE7-97F2-DB4447C867C5}" type="sibTrans" cxnId="{2BBB0C15-5F26-4F48-B4AA-776DC6A061AD}">
      <dgm:prSet/>
      <dgm:spPr/>
      <dgm:t>
        <a:bodyPr/>
        <a:lstStyle/>
        <a:p>
          <a:endParaRPr lang="en-US"/>
        </a:p>
      </dgm:t>
    </dgm:pt>
    <dgm:pt modelId="{E6F66223-141D-47B7-957B-55EAFB9C2488}">
      <dgm:prSet/>
      <dgm:spPr/>
      <dgm:t>
        <a:bodyPr/>
        <a:lstStyle/>
        <a:p>
          <a:pPr>
            <a:lnSpc>
              <a:spcPct val="100000"/>
            </a:lnSpc>
          </a:pPr>
          <a:r>
            <a:rPr lang="en-US"/>
            <a:t>Do not assume any prior knowledge</a:t>
          </a:r>
        </a:p>
      </dgm:t>
    </dgm:pt>
    <dgm:pt modelId="{9451F7C8-4BFC-469F-A1DB-9162E049A338}" type="parTrans" cxnId="{C8E4F3DB-94B9-41A0-99D3-D9DB55842FE4}">
      <dgm:prSet/>
      <dgm:spPr/>
      <dgm:t>
        <a:bodyPr/>
        <a:lstStyle/>
        <a:p>
          <a:endParaRPr lang="en-US"/>
        </a:p>
      </dgm:t>
    </dgm:pt>
    <dgm:pt modelId="{DCDBDB22-6863-486E-9C21-0B7CAF244592}" type="sibTrans" cxnId="{C8E4F3DB-94B9-41A0-99D3-D9DB55842FE4}">
      <dgm:prSet/>
      <dgm:spPr/>
      <dgm:t>
        <a:bodyPr/>
        <a:lstStyle/>
        <a:p>
          <a:endParaRPr lang="en-US"/>
        </a:p>
      </dgm:t>
    </dgm:pt>
    <dgm:pt modelId="{38812E8A-62CE-4D2E-AE51-5951BD805A13}">
      <dgm:prSet/>
      <dgm:spPr/>
      <dgm:t>
        <a:bodyPr/>
        <a:lstStyle/>
        <a:p>
          <a:pPr>
            <a:lnSpc>
              <a:spcPct val="100000"/>
            </a:lnSpc>
          </a:pPr>
          <a:r>
            <a:rPr lang="en-US"/>
            <a:t>Use words that are appropriate for the reader</a:t>
          </a:r>
        </a:p>
      </dgm:t>
    </dgm:pt>
    <dgm:pt modelId="{353A7A1A-363A-45FC-A5D6-F25BCBC81472}" type="parTrans" cxnId="{0E265914-E1DB-4AFB-9F06-2849E1612BBA}">
      <dgm:prSet/>
      <dgm:spPr/>
      <dgm:t>
        <a:bodyPr/>
        <a:lstStyle/>
        <a:p>
          <a:endParaRPr lang="en-US"/>
        </a:p>
      </dgm:t>
    </dgm:pt>
    <dgm:pt modelId="{9C9F5D91-D230-49F3-B697-6090B867B539}" type="sibTrans" cxnId="{0E265914-E1DB-4AFB-9F06-2849E1612BBA}">
      <dgm:prSet/>
      <dgm:spPr/>
      <dgm:t>
        <a:bodyPr/>
        <a:lstStyle/>
        <a:p>
          <a:endParaRPr lang="en-US"/>
        </a:p>
      </dgm:t>
    </dgm:pt>
    <dgm:pt modelId="{C6E4FAA7-9783-4396-B002-77782FD2B30C}">
      <dgm:prSet/>
      <dgm:spPr/>
      <dgm:t>
        <a:bodyPr/>
        <a:lstStyle/>
        <a:p>
          <a:pPr>
            <a:lnSpc>
              <a:spcPct val="100000"/>
            </a:lnSpc>
          </a:pPr>
          <a:r>
            <a:rPr lang="en-US"/>
            <a:t>Use short sentences (up to 20 words) and short paragraphs (up to 3 sentences)</a:t>
          </a:r>
        </a:p>
      </dgm:t>
    </dgm:pt>
    <dgm:pt modelId="{86EA5768-8535-4ECE-80C3-77632929CBC8}" type="parTrans" cxnId="{70B4CC90-7EEC-455F-A4F4-5E14DE34574A}">
      <dgm:prSet/>
      <dgm:spPr/>
      <dgm:t>
        <a:bodyPr/>
        <a:lstStyle/>
        <a:p>
          <a:endParaRPr lang="en-US"/>
        </a:p>
      </dgm:t>
    </dgm:pt>
    <dgm:pt modelId="{B3469A68-C829-4BE1-8968-BD4846285A93}" type="sibTrans" cxnId="{70B4CC90-7EEC-455F-A4F4-5E14DE34574A}">
      <dgm:prSet/>
      <dgm:spPr/>
      <dgm:t>
        <a:bodyPr/>
        <a:lstStyle/>
        <a:p>
          <a:endParaRPr lang="en-US"/>
        </a:p>
      </dgm:t>
    </dgm:pt>
    <dgm:pt modelId="{0165E107-B5CB-429E-A3E9-AF1DF6692589}">
      <dgm:prSet/>
      <dgm:spPr/>
      <dgm:t>
        <a:bodyPr/>
        <a:lstStyle/>
        <a:p>
          <a:pPr>
            <a:lnSpc>
              <a:spcPct val="100000"/>
            </a:lnSpc>
          </a:pPr>
          <a:r>
            <a:rPr lang="en-US"/>
            <a:t>Use neutral language</a:t>
          </a:r>
        </a:p>
      </dgm:t>
    </dgm:pt>
    <dgm:pt modelId="{37DAEB46-72B9-45AD-AF34-88FF85EE5A75}" type="parTrans" cxnId="{77D6E242-A63E-4F8B-857E-6866FC22F8EE}">
      <dgm:prSet/>
      <dgm:spPr/>
      <dgm:t>
        <a:bodyPr/>
        <a:lstStyle/>
        <a:p>
          <a:endParaRPr lang="en-US"/>
        </a:p>
      </dgm:t>
    </dgm:pt>
    <dgm:pt modelId="{3E435A26-3180-4E91-9826-D1B7754A4CCA}" type="sibTrans" cxnId="{77D6E242-A63E-4F8B-857E-6866FC22F8EE}">
      <dgm:prSet/>
      <dgm:spPr/>
      <dgm:t>
        <a:bodyPr/>
        <a:lstStyle/>
        <a:p>
          <a:endParaRPr lang="en-US"/>
        </a:p>
      </dgm:t>
    </dgm:pt>
    <dgm:pt modelId="{4150D6C5-E0B6-49CD-9387-8F82784A2499}">
      <dgm:prSet/>
      <dgm:spPr/>
      <dgm:t>
        <a:bodyPr/>
        <a:lstStyle/>
        <a:p>
          <a:pPr>
            <a:lnSpc>
              <a:spcPct val="100000"/>
            </a:lnSpc>
          </a:pPr>
          <a:r>
            <a:rPr lang="en-US"/>
            <a:t>Consider using infographics with explanatory text</a:t>
          </a:r>
        </a:p>
      </dgm:t>
    </dgm:pt>
    <dgm:pt modelId="{17FFFC78-E581-4299-B8DD-D85F27389308}" type="parTrans" cxnId="{4718D980-2711-4146-B928-54A0706EC090}">
      <dgm:prSet/>
      <dgm:spPr/>
      <dgm:t>
        <a:bodyPr/>
        <a:lstStyle/>
        <a:p>
          <a:endParaRPr lang="en-US"/>
        </a:p>
      </dgm:t>
    </dgm:pt>
    <dgm:pt modelId="{C481D100-1200-45AF-903F-2867FB4E363A}" type="sibTrans" cxnId="{4718D980-2711-4146-B928-54A0706EC090}">
      <dgm:prSet/>
      <dgm:spPr/>
      <dgm:t>
        <a:bodyPr/>
        <a:lstStyle/>
        <a:p>
          <a:endParaRPr lang="en-US"/>
        </a:p>
      </dgm:t>
    </dgm:pt>
    <dgm:pt modelId="{9CF6434C-9D88-4DDC-8D71-A6F4E1CBE4C9}">
      <dgm:prSet/>
      <dgm:spPr/>
      <dgm:t>
        <a:bodyPr/>
        <a:lstStyle/>
        <a:p>
          <a:pPr>
            <a:lnSpc>
              <a:spcPct val="100000"/>
            </a:lnSpc>
          </a:pPr>
          <a:r>
            <a:rPr lang="en-US"/>
            <a:t>Involve patients, patient representatives, or members of the public in the development and/or review of your summary/feedback plans</a:t>
          </a:r>
        </a:p>
      </dgm:t>
    </dgm:pt>
    <dgm:pt modelId="{FF4F890B-35CB-481E-A52B-4D6F2E1ED095}" type="parTrans" cxnId="{4CC39961-7A65-461A-B890-68F5EF041755}">
      <dgm:prSet/>
      <dgm:spPr/>
      <dgm:t>
        <a:bodyPr/>
        <a:lstStyle/>
        <a:p>
          <a:endParaRPr lang="en-US"/>
        </a:p>
      </dgm:t>
    </dgm:pt>
    <dgm:pt modelId="{433D6732-E424-4583-8F5F-F81633D56378}" type="sibTrans" cxnId="{4CC39961-7A65-461A-B890-68F5EF041755}">
      <dgm:prSet/>
      <dgm:spPr/>
      <dgm:t>
        <a:bodyPr/>
        <a:lstStyle/>
        <a:p>
          <a:endParaRPr lang="en-US"/>
        </a:p>
      </dgm:t>
    </dgm:pt>
    <dgm:pt modelId="{EFDFD363-386B-4CA5-99B4-F723C0D95B06}">
      <dgm:prSet/>
      <dgm:spPr/>
      <dgm:t>
        <a:bodyPr/>
        <a:lstStyle/>
        <a:p>
          <a:pPr>
            <a:lnSpc>
              <a:spcPct val="100000"/>
            </a:lnSpc>
          </a:pPr>
          <a:r>
            <a:rPr lang="en-US"/>
            <a:t>Involving professionals with experience of writing in plain language for the public such as medical writers can also help.</a:t>
          </a:r>
        </a:p>
      </dgm:t>
    </dgm:pt>
    <dgm:pt modelId="{93BE2178-FFBE-43A2-B91E-8470DA1E53A8}" type="parTrans" cxnId="{11D6670F-85A7-4E0D-9C50-4751950EE236}">
      <dgm:prSet/>
      <dgm:spPr/>
      <dgm:t>
        <a:bodyPr/>
        <a:lstStyle/>
        <a:p>
          <a:endParaRPr lang="en-US"/>
        </a:p>
      </dgm:t>
    </dgm:pt>
    <dgm:pt modelId="{C26B23D3-0D6D-48DB-947C-88D37AA8EB07}" type="sibTrans" cxnId="{11D6670F-85A7-4E0D-9C50-4751950EE236}">
      <dgm:prSet/>
      <dgm:spPr/>
      <dgm:t>
        <a:bodyPr/>
        <a:lstStyle/>
        <a:p>
          <a:endParaRPr lang="en-US"/>
        </a:p>
      </dgm:t>
    </dgm:pt>
    <dgm:pt modelId="{10C6FD2D-41BB-452D-B686-C99E86A97B91}" type="pres">
      <dgm:prSet presAssocID="{18DF25D8-BC8C-476A-B457-86FFD11FAF5F}" presName="root" presStyleCnt="0">
        <dgm:presLayoutVars>
          <dgm:dir/>
          <dgm:resizeHandles val="exact"/>
        </dgm:presLayoutVars>
      </dgm:prSet>
      <dgm:spPr/>
    </dgm:pt>
    <dgm:pt modelId="{DA701F6B-CB73-45AF-91DA-D9803D6203DB}" type="pres">
      <dgm:prSet presAssocID="{D3892314-4916-4A61-B31F-A69B8A93C60D}" presName="compNode" presStyleCnt="0"/>
      <dgm:spPr/>
    </dgm:pt>
    <dgm:pt modelId="{7E8369EB-E173-4DBE-AD97-F8AFE3C5BD39}" type="pres">
      <dgm:prSet presAssocID="{D3892314-4916-4A61-B31F-A69B8A93C60D}" presName="bgRect" presStyleLbl="bgShp" presStyleIdx="0" presStyleCnt="8"/>
      <dgm:spPr/>
    </dgm:pt>
    <dgm:pt modelId="{47B9258F-4FCB-49EA-AB07-0417C8C5B792}" type="pres">
      <dgm:prSet presAssocID="{D3892314-4916-4A61-B31F-A69B8A93C60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592609D4-F8C9-4BE6-89A3-B2839DADF0E9}" type="pres">
      <dgm:prSet presAssocID="{D3892314-4916-4A61-B31F-A69B8A93C60D}" presName="spaceRect" presStyleCnt="0"/>
      <dgm:spPr/>
    </dgm:pt>
    <dgm:pt modelId="{600CA5F4-A06A-445A-9651-C91253700DAD}" type="pres">
      <dgm:prSet presAssocID="{D3892314-4916-4A61-B31F-A69B8A93C60D}" presName="parTx" presStyleLbl="revTx" presStyleIdx="0" presStyleCnt="8">
        <dgm:presLayoutVars>
          <dgm:chMax val="0"/>
          <dgm:chPref val="0"/>
        </dgm:presLayoutVars>
      </dgm:prSet>
      <dgm:spPr/>
    </dgm:pt>
    <dgm:pt modelId="{4BC8F485-6292-4F95-8032-3C87769ACADD}" type="pres">
      <dgm:prSet presAssocID="{C5BFA6AD-C03A-4CE7-97F2-DB4447C867C5}" presName="sibTrans" presStyleCnt="0"/>
      <dgm:spPr/>
    </dgm:pt>
    <dgm:pt modelId="{2AF90941-DBA3-4A32-BEC0-AEBA7A4D6BB5}" type="pres">
      <dgm:prSet presAssocID="{E6F66223-141D-47B7-957B-55EAFB9C2488}" presName="compNode" presStyleCnt="0"/>
      <dgm:spPr/>
    </dgm:pt>
    <dgm:pt modelId="{26AB03F0-B0F3-4C02-B9CF-6C189494CE85}" type="pres">
      <dgm:prSet presAssocID="{E6F66223-141D-47B7-957B-55EAFB9C2488}" presName="bgRect" presStyleLbl="bgShp" presStyleIdx="1" presStyleCnt="8"/>
      <dgm:spPr/>
    </dgm:pt>
    <dgm:pt modelId="{76885268-D2D5-411D-ACFA-C87DA9ACD725}" type="pres">
      <dgm:prSet presAssocID="{E6F66223-141D-47B7-957B-55EAFB9C2488}"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651FD16B-9E2C-4CDB-947D-E80E989B15F6}" type="pres">
      <dgm:prSet presAssocID="{E6F66223-141D-47B7-957B-55EAFB9C2488}" presName="spaceRect" presStyleCnt="0"/>
      <dgm:spPr/>
    </dgm:pt>
    <dgm:pt modelId="{1028C82F-CAD0-453A-9725-6AAB3A530E28}" type="pres">
      <dgm:prSet presAssocID="{E6F66223-141D-47B7-957B-55EAFB9C2488}" presName="parTx" presStyleLbl="revTx" presStyleIdx="1" presStyleCnt="8">
        <dgm:presLayoutVars>
          <dgm:chMax val="0"/>
          <dgm:chPref val="0"/>
        </dgm:presLayoutVars>
      </dgm:prSet>
      <dgm:spPr/>
    </dgm:pt>
    <dgm:pt modelId="{6A63FBA4-07A3-4FC1-BD79-09F7E1F54AB5}" type="pres">
      <dgm:prSet presAssocID="{DCDBDB22-6863-486E-9C21-0B7CAF244592}" presName="sibTrans" presStyleCnt="0"/>
      <dgm:spPr/>
    </dgm:pt>
    <dgm:pt modelId="{80563DAD-9249-4FF0-8A96-C28912DBFBAF}" type="pres">
      <dgm:prSet presAssocID="{38812E8A-62CE-4D2E-AE51-5951BD805A13}" presName="compNode" presStyleCnt="0"/>
      <dgm:spPr/>
    </dgm:pt>
    <dgm:pt modelId="{AF72F1A0-9BCD-48DE-8D14-38A0E4DC2284}" type="pres">
      <dgm:prSet presAssocID="{38812E8A-62CE-4D2E-AE51-5951BD805A13}" presName="bgRect" presStyleLbl="bgShp" presStyleIdx="2" presStyleCnt="8"/>
      <dgm:spPr/>
    </dgm:pt>
    <dgm:pt modelId="{87D684BA-7010-4219-BC57-F1705A72BD0C}" type="pres">
      <dgm:prSet presAssocID="{38812E8A-62CE-4D2E-AE51-5951BD805A1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ECA44B26-1A97-47FF-AD77-BAD80FCA9833}" type="pres">
      <dgm:prSet presAssocID="{38812E8A-62CE-4D2E-AE51-5951BD805A13}" presName="spaceRect" presStyleCnt="0"/>
      <dgm:spPr/>
    </dgm:pt>
    <dgm:pt modelId="{5D422B41-1B9F-4A13-9FD5-E5F3CCDB4567}" type="pres">
      <dgm:prSet presAssocID="{38812E8A-62CE-4D2E-AE51-5951BD805A13}" presName="parTx" presStyleLbl="revTx" presStyleIdx="2" presStyleCnt="8">
        <dgm:presLayoutVars>
          <dgm:chMax val="0"/>
          <dgm:chPref val="0"/>
        </dgm:presLayoutVars>
      </dgm:prSet>
      <dgm:spPr/>
    </dgm:pt>
    <dgm:pt modelId="{C3AF67E3-5AE2-4E1C-B25B-A610678BA3EE}" type="pres">
      <dgm:prSet presAssocID="{9C9F5D91-D230-49F3-B697-6090B867B539}" presName="sibTrans" presStyleCnt="0"/>
      <dgm:spPr/>
    </dgm:pt>
    <dgm:pt modelId="{BB4C3ABC-1CA6-41A2-95CE-879AF197B8FC}" type="pres">
      <dgm:prSet presAssocID="{C6E4FAA7-9783-4396-B002-77782FD2B30C}" presName="compNode" presStyleCnt="0"/>
      <dgm:spPr/>
    </dgm:pt>
    <dgm:pt modelId="{D8CDF74F-BD91-4AAC-B6E1-C24829F42AB6}" type="pres">
      <dgm:prSet presAssocID="{C6E4FAA7-9783-4396-B002-77782FD2B30C}" presName="bgRect" presStyleLbl="bgShp" presStyleIdx="3" presStyleCnt="8"/>
      <dgm:spPr/>
    </dgm:pt>
    <dgm:pt modelId="{34ABD0F7-52DC-418E-9996-5BA4B9455417}" type="pres">
      <dgm:prSet presAssocID="{C6E4FAA7-9783-4396-B002-77782FD2B30C}"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otes"/>
        </a:ext>
      </dgm:extLst>
    </dgm:pt>
    <dgm:pt modelId="{9BCD12A9-A783-4D97-9044-160B68D45540}" type="pres">
      <dgm:prSet presAssocID="{C6E4FAA7-9783-4396-B002-77782FD2B30C}" presName="spaceRect" presStyleCnt="0"/>
      <dgm:spPr/>
    </dgm:pt>
    <dgm:pt modelId="{9994C003-0FD4-43E4-B44A-A071557B6F02}" type="pres">
      <dgm:prSet presAssocID="{C6E4FAA7-9783-4396-B002-77782FD2B30C}" presName="parTx" presStyleLbl="revTx" presStyleIdx="3" presStyleCnt="8">
        <dgm:presLayoutVars>
          <dgm:chMax val="0"/>
          <dgm:chPref val="0"/>
        </dgm:presLayoutVars>
      </dgm:prSet>
      <dgm:spPr/>
    </dgm:pt>
    <dgm:pt modelId="{CA80908A-3B9C-4484-9B77-41BD7D794FA7}" type="pres">
      <dgm:prSet presAssocID="{B3469A68-C829-4BE1-8968-BD4846285A93}" presName="sibTrans" presStyleCnt="0"/>
      <dgm:spPr/>
    </dgm:pt>
    <dgm:pt modelId="{79665CAB-45D7-481B-AE37-1B822C4C8711}" type="pres">
      <dgm:prSet presAssocID="{0165E107-B5CB-429E-A3E9-AF1DF6692589}" presName="compNode" presStyleCnt="0"/>
      <dgm:spPr/>
    </dgm:pt>
    <dgm:pt modelId="{0BA9D9D0-5F76-47BA-9CE4-E5BE18544E94}" type="pres">
      <dgm:prSet presAssocID="{0165E107-B5CB-429E-A3E9-AF1DF6692589}" presName="bgRect" presStyleLbl="bgShp" presStyleIdx="4" presStyleCnt="8"/>
      <dgm:spPr/>
    </dgm:pt>
    <dgm:pt modelId="{29FF15E6-5A76-4D43-A3DE-92F654FF5552}" type="pres">
      <dgm:prSet presAssocID="{0165E107-B5CB-429E-A3E9-AF1DF669258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miling Face with No Fill"/>
        </a:ext>
      </dgm:extLst>
    </dgm:pt>
    <dgm:pt modelId="{2FC7BDD0-43D5-4669-B5CB-891CC2A3049C}" type="pres">
      <dgm:prSet presAssocID="{0165E107-B5CB-429E-A3E9-AF1DF6692589}" presName="spaceRect" presStyleCnt="0"/>
      <dgm:spPr/>
    </dgm:pt>
    <dgm:pt modelId="{B405DDDE-97BF-450A-BDD4-5E077C2267B4}" type="pres">
      <dgm:prSet presAssocID="{0165E107-B5CB-429E-A3E9-AF1DF6692589}" presName="parTx" presStyleLbl="revTx" presStyleIdx="4" presStyleCnt="8">
        <dgm:presLayoutVars>
          <dgm:chMax val="0"/>
          <dgm:chPref val="0"/>
        </dgm:presLayoutVars>
      </dgm:prSet>
      <dgm:spPr/>
    </dgm:pt>
    <dgm:pt modelId="{1AC253F4-C3C3-479F-AF7A-9B122197A0A8}" type="pres">
      <dgm:prSet presAssocID="{3E435A26-3180-4E91-9826-D1B7754A4CCA}" presName="sibTrans" presStyleCnt="0"/>
      <dgm:spPr/>
    </dgm:pt>
    <dgm:pt modelId="{D9CB6B78-5555-41D1-8F8F-7A91501AC4EC}" type="pres">
      <dgm:prSet presAssocID="{4150D6C5-E0B6-49CD-9387-8F82784A2499}" presName="compNode" presStyleCnt="0"/>
      <dgm:spPr/>
    </dgm:pt>
    <dgm:pt modelId="{7F556D14-E6BE-472C-8B69-8068BB4CB3AF}" type="pres">
      <dgm:prSet presAssocID="{4150D6C5-E0B6-49CD-9387-8F82784A2499}" presName="bgRect" presStyleLbl="bgShp" presStyleIdx="5" presStyleCnt="8"/>
      <dgm:spPr/>
    </dgm:pt>
    <dgm:pt modelId="{B240341F-FC99-497C-AD2F-739A4702D2DE}" type="pres">
      <dgm:prSet presAssocID="{4150D6C5-E0B6-49CD-9387-8F82784A2499}"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hought bubble"/>
        </a:ext>
      </dgm:extLst>
    </dgm:pt>
    <dgm:pt modelId="{5A577376-2429-4E2B-8643-6A659F04D913}" type="pres">
      <dgm:prSet presAssocID="{4150D6C5-E0B6-49CD-9387-8F82784A2499}" presName="spaceRect" presStyleCnt="0"/>
      <dgm:spPr/>
    </dgm:pt>
    <dgm:pt modelId="{F70D5803-B77E-4FEA-8581-9DCAA4BB8020}" type="pres">
      <dgm:prSet presAssocID="{4150D6C5-E0B6-49CD-9387-8F82784A2499}" presName="parTx" presStyleLbl="revTx" presStyleIdx="5" presStyleCnt="8">
        <dgm:presLayoutVars>
          <dgm:chMax val="0"/>
          <dgm:chPref val="0"/>
        </dgm:presLayoutVars>
      </dgm:prSet>
      <dgm:spPr/>
    </dgm:pt>
    <dgm:pt modelId="{8FBFC250-110A-4DD2-A3BF-2ABF48101E0B}" type="pres">
      <dgm:prSet presAssocID="{C481D100-1200-45AF-903F-2867FB4E363A}" presName="sibTrans" presStyleCnt="0"/>
      <dgm:spPr/>
    </dgm:pt>
    <dgm:pt modelId="{7265F175-1D25-43EC-BFC2-589A117431ED}" type="pres">
      <dgm:prSet presAssocID="{9CF6434C-9D88-4DDC-8D71-A6F4E1CBE4C9}" presName="compNode" presStyleCnt="0"/>
      <dgm:spPr/>
    </dgm:pt>
    <dgm:pt modelId="{BE690EB7-022C-4C3F-8F93-CEC69295AF10}" type="pres">
      <dgm:prSet presAssocID="{9CF6434C-9D88-4DDC-8D71-A6F4E1CBE4C9}" presName="bgRect" presStyleLbl="bgShp" presStyleIdx="6" presStyleCnt="8"/>
      <dgm:spPr/>
    </dgm:pt>
    <dgm:pt modelId="{AC4E6B57-40D6-4126-9FEC-E6B7386481D0}" type="pres">
      <dgm:prSet presAssocID="{9CF6434C-9D88-4DDC-8D71-A6F4E1CBE4C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ard Room"/>
        </a:ext>
      </dgm:extLst>
    </dgm:pt>
    <dgm:pt modelId="{FB2CFFAC-76C4-4FAB-9787-12AA0CAEF48A}" type="pres">
      <dgm:prSet presAssocID="{9CF6434C-9D88-4DDC-8D71-A6F4E1CBE4C9}" presName="spaceRect" presStyleCnt="0"/>
      <dgm:spPr/>
    </dgm:pt>
    <dgm:pt modelId="{FAACC714-6F5C-48D3-B681-F8566EE3DBC1}" type="pres">
      <dgm:prSet presAssocID="{9CF6434C-9D88-4DDC-8D71-A6F4E1CBE4C9}" presName="parTx" presStyleLbl="revTx" presStyleIdx="6" presStyleCnt="8">
        <dgm:presLayoutVars>
          <dgm:chMax val="0"/>
          <dgm:chPref val="0"/>
        </dgm:presLayoutVars>
      </dgm:prSet>
      <dgm:spPr/>
    </dgm:pt>
    <dgm:pt modelId="{4DB3D3C3-B0D2-4E09-946F-081194520302}" type="pres">
      <dgm:prSet presAssocID="{433D6732-E424-4583-8F5F-F81633D56378}" presName="sibTrans" presStyleCnt="0"/>
      <dgm:spPr/>
    </dgm:pt>
    <dgm:pt modelId="{C1BF155F-74B4-447D-B641-91C1669618B4}" type="pres">
      <dgm:prSet presAssocID="{EFDFD363-386B-4CA5-99B4-F723C0D95B06}" presName="compNode" presStyleCnt="0"/>
      <dgm:spPr/>
    </dgm:pt>
    <dgm:pt modelId="{C117BEA4-D14A-4523-9FD4-8CCC374D5BCC}" type="pres">
      <dgm:prSet presAssocID="{EFDFD363-386B-4CA5-99B4-F723C0D95B06}" presName="bgRect" presStyleLbl="bgShp" presStyleIdx="7" presStyleCnt="8"/>
      <dgm:spPr/>
    </dgm:pt>
    <dgm:pt modelId="{71970BEE-37D4-4E1B-A52C-EEAB631FFDC4}" type="pres">
      <dgm:prSet presAssocID="{EFDFD363-386B-4CA5-99B4-F723C0D95B06}"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Books"/>
        </a:ext>
      </dgm:extLst>
    </dgm:pt>
    <dgm:pt modelId="{21A30CDF-C671-4B29-97E6-8CE00663FCC8}" type="pres">
      <dgm:prSet presAssocID="{EFDFD363-386B-4CA5-99B4-F723C0D95B06}" presName="spaceRect" presStyleCnt="0"/>
      <dgm:spPr/>
    </dgm:pt>
    <dgm:pt modelId="{B5324B75-5D42-4486-9F9B-09A0D349DDCE}" type="pres">
      <dgm:prSet presAssocID="{EFDFD363-386B-4CA5-99B4-F723C0D95B06}" presName="parTx" presStyleLbl="revTx" presStyleIdx="7" presStyleCnt="8">
        <dgm:presLayoutVars>
          <dgm:chMax val="0"/>
          <dgm:chPref val="0"/>
        </dgm:presLayoutVars>
      </dgm:prSet>
      <dgm:spPr/>
    </dgm:pt>
  </dgm:ptLst>
  <dgm:cxnLst>
    <dgm:cxn modelId="{11D6670F-85A7-4E0D-9C50-4751950EE236}" srcId="{18DF25D8-BC8C-476A-B457-86FFD11FAF5F}" destId="{EFDFD363-386B-4CA5-99B4-F723C0D95B06}" srcOrd="7" destOrd="0" parTransId="{93BE2178-FFBE-43A2-B91E-8470DA1E53A8}" sibTransId="{C26B23D3-0D6D-48DB-947C-88D37AA8EB07}"/>
    <dgm:cxn modelId="{0E265914-E1DB-4AFB-9F06-2849E1612BBA}" srcId="{18DF25D8-BC8C-476A-B457-86FFD11FAF5F}" destId="{38812E8A-62CE-4D2E-AE51-5951BD805A13}" srcOrd="2" destOrd="0" parTransId="{353A7A1A-363A-45FC-A5D6-F25BCBC81472}" sibTransId="{9C9F5D91-D230-49F3-B697-6090B867B539}"/>
    <dgm:cxn modelId="{2BBB0C15-5F26-4F48-B4AA-776DC6A061AD}" srcId="{18DF25D8-BC8C-476A-B457-86FFD11FAF5F}" destId="{D3892314-4916-4A61-B31F-A69B8A93C60D}" srcOrd="0" destOrd="0" parTransId="{42492E6E-80D3-4DFD-ADCF-00CD734E2D10}" sibTransId="{C5BFA6AD-C03A-4CE7-97F2-DB4447C867C5}"/>
    <dgm:cxn modelId="{5C4CA419-814E-4DEB-B06A-420E9CD132B3}" type="presOf" srcId="{D3892314-4916-4A61-B31F-A69B8A93C60D}" destId="{600CA5F4-A06A-445A-9651-C91253700DAD}" srcOrd="0" destOrd="0" presId="urn:microsoft.com/office/officeart/2018/2/layout/IconVerticalSolidList"/>
    <dgm:cxn modelId="{C929E81C-305B-45D6-8543-73128120832C}" type="presOf" srcId="{C6E4FAA7-9783-4396-B002-77782FD2B30C}" destId="{9994C003-0FD4-43E4-B44A-A071557B6F02}" srcOrd="0" destOrd="0" presId="urn:microsoft.com/office/officeart/2018/2/layout/IconVerticalSolidList"/>
    <dgm:cxn modelId="{CE51BA28-E59D-44A6-AD77-0B16D9E4EDA8}" type="presOf" srcId="{38812E8A-62CE-4D2E-AE51-5951BD805A13}" destId="{5D422B41-1B9F-4A13-9FD5-E5F3CCDB4567}" srcOrd="0" destOrd="0" presId="urn:microsoft.com/office/officeart/2018/2/layout/IconVerticalSolidList"/>
    <dgm:cxn modelId="{4CC39961-7A65-461A-B890-68F5EF041755}" srcId="{18DF25D8-BC8C-476A-B457-86FFD11FAF5F}" destId="{9CF6434C-9D88-4DDC-8D71-A6F4E1CBE4C9}" srcOrd="6" destOrd="0" parTransId="{FF4F890B-35CB-481E-A52B-4D6F2E1ED095}" sibTransId="{433D6732-E424-4583-8F5F-F81633D56378}"/>
    <dgm:cxn modelId="{77D6E242-A63E-4F8B-857E-6866FC22F8EE}" srcId="{18DF25D8-BC8C-476A-B457-86FFD11FAF5F}" destId="{0165E107-B5CB-429E-A3E9-AF1DF6692589}" srcOrd="4" destOrd="0" parTransId="{37DAEB46-72B9-45AD-AF34-88FF85EE5A75}" sibTransId="{3E435A26-3180-4E91-9826-D1B7754A4CCA}"/>
    <dgm:cxn modelId="{98DB6E6F-8FB1-4FFE-BEC4-56F88DC39682}" type="presOf" srcId="{E6F66223-141D-47B7-957B-55EAFB9C2488}" destId="{1028C82F-CAD0-453A-9725-6AAB3A530E28}" srcOrd="0" destOrd="0" presId="urn:microsoft.com/office/officeart/2018/2/layout/IconVerticalSolidList"/>
    <dgm:cxn modelId="{4718D980-2711-4146-B928-54A0706EC090}" srcId="{18DF25D8-BC8C-476A-B457-86FFD11FAF5F}" destId="{4150D6C5-E0B6-49CD-9387-8F82784A2499}" srcOrd="5" destOrd="0" parTransId="{17FFFC78-E581-4299-B8DD-D85F27389308}" sibTransId="{C481D100-1200-45AF-903F-2867FB4E363A}"/>
    <dgm:cxn modelId="{56FC5485-40E9-44D4-AD89-FF4248DBC46F}" type="presOf" srcId="{4150D6C5-E0B6-49CD-9387-8F82784A2499}" destId="{F70D5803-B77E-4FEA-8581-9DCAA4BB8020}" srcOrd="0" destOrd="0" presId="urn:microsoft.com/office/officeart/2018/2/layout/IconVerticalSolidList"/>
    <dgm:cxn modelId="{C74C0C8F-5D1B-4480-8144-2781E5BD90DE}" type="presOf" srcId="{18DF25D8-BC8C-476A-B457-86FFD11FAF5F}" destId="{10C6FD2D-41BB-452D-B686-C99E86A97B91}" srcOrd="0" destOrd="0" presId="urn:microsoft.com/office/officeart/2018/2/layout/IconVerticalSolidList"/>
    <dgm:cxn modelId="{33BFC58F-E38A-44C9-9B06-ED5C03197211}" type="presOf" srcId="{0165E107-B5CB-429E-A3E9-AF1DF6692589}" destId="{B405DDDE-97BF-450A-BDD4-5E077C2267B4}" srcOrd="0" destOrd="0" presId="urn:microsoft.com/office/officeart/2018/2/layout/IconVerticalSolidList"/>
    <dgm:cxn modelId="{70B4CC90-7EEC-455F-A4F4-5E14DE34574A}" srcId="{18DF25D8-BC8C-476A-B457-86FFD11FAF5F}" destId="{C6E4FAA7-9783-4396-B002-77782FD2B30C}" srcOrd="3" destOrd="0" parTransId="{86EA5768-8535-4ECE-80C3-77632929CBC8}" sibTransId="{B3469A68-C829-4BE1-8968-BD4846285A93}"/>
    <dgm:cxn modelId="{A0BE1DBA-B96A-4500-BEF8-3FA88D303E31}" type="presOf" srcId="{EFDFD363-386B-4CA5-99B4-F723C0D95B06}" destId="{B5324B75-5D42-4486-9F9B-09A0D349DDCE}" srcOrd="0" destOrd="0" presId="urn:microsoft.com/office/officeart/2018/2/layout/IconVerticalSolidList"/>
    <dgm:cxn modelId="{F11BF0D9-FDB0-408C-B4EC-068FDBDC65B7}" type="presOf" srcId="{9CF6434C-9D88-4DDC-8D71-A6F4E1CBE4C9}" destId="{FAACC714-6F5C-48D3-B681-F8566EE3DBC1}" srcOrd="0" destOrd="0" presId="urn:microsoft.com/office/officeart/2018/2/layout/IconVerticalSolidList"/>
    <dgm:cxn modelId="{C8E4F3DB-94B9-41A0-99D3-D9DB55842FE4}" srcId="{18DF25D8-BC8C-476A-B457-86FFD11FAF5F}" destId="{E6F66223-141D-47B7-957B-55EAFB9C2488}" srcOrd="1" destOrd="0" parTransId="{9451F7C8-4BFC-469F-A1DB-9162E049A338}" sibTransId="{DCDBDB22-6863-486E-9C21-0B7CAF244592}"/>
    <dgm:cxn modelId="{785621DF-9BC3-4D4C-9CAD-2877A9CBF051}" type="presParOf" srcId="{10C6FD2D-41BB-452D-B686-C99E86A97B91}" destId="{DA701F6B-CB73-45AF-91DA-D9803D6203DB}" srcOrd="0" destOrd="0" presId="urn:microsoft.com/office/officeart/2018/2/layout/IconVerticalSolidList"/>
    <dgm:cxn modelId="{922822F3-2F1C-42FA-B959-A5EF3CCD3751}" type="presParOf" srcId="{DA701F6B-CB73-45AF-91DA-D9803D6203DB}" destId="{7E8369EB-E173-4DBE-AD97-F8AFE3C5BD39}" srcOrd="0" destOrd="0" presId="urn:microsoft.com/office/officeart/2018/2/layout/IconVerticalSolidList"/>
    <dgm:cxn modelId="{BB8F3763-2908-409B-BAFA-9CDFA437729B}" type="presParOf" srcId="{DA701F6B-CB73-45AF-91DA-D9803D6203DB}" destId="{47B9258F-4FCB-49EA-AB07-0417C8C5B792}" srcOrd="1" destOrd="0" presId="urn:microsoft.com/office/officeart/2018/2/layout/IconVerticalSolidList"/>
    <dgm:cxn modelId="{58CEBEB2-947E-4097-8273-417969ACCBBF}" type="presParOf" srcId="{DA701F6B-CB73-45AF-91DA-D9803D6203DB}" destId="{592609D4-F8C9-4BE6-89A3-B2839DADF0E9}" srcOrd="2" destOrd="0" presId="urn:microsoft.com/office/officeart/2018/2/layout/IconVerticalSolidList"/>
    <dgm:cxn modelId="{25FCAECC-272A-4160-A7EC-AAF0A9AA7B41}" type="presParOf" srcId="{DA701F6B-CB73-45AF-91DA-D9803D6203DB}" destId="{600CA5F4-A06A-445A-9651-C91253700DAD}" srcOrd="3" destOrd="0" presId="urn:microsoft.com/office/officeart/2018/2/layout/IconVerticalSolidList"/>
    <dgm:cxn modelId="{EEC152C0-5B6D-413C-8B15-966B6CACDA65}" type="presParOf" srcId="{10C6FD2D-41BB-452D-B686-C99E86A97B91}" destId="{4BC8F485-6292-4F95-8032-3C87769ACADD}" srcOrd="1" destOrd="0" presId="urn:microsoft.com/office/officeart/2018/2/layout/IconVerticalSolidList"/>
    <dgm:cxn modelId="{3D680AC2-5E5B-4D10-8BC5-602E361DCCAC}" type="presParOf" srcId="{10C6FD2D-41BB-452D-B686-C99E86A97B91}" destId="{2AF90941-DBA3-4A32-BEC0-AEBA7A4D6BB5}" srcOrd="2" destOrd="0" presId="urn:microsoft.com/office/officeart/2018/2/layout/IconVerticalSolidList"/>
    <dgm:cxn modelId="{A3F98C45-8BFE-4241-A06E-8FD538CAB307}" type="presParOf" srcId="{2AF90941-DBA3-4A32-BEC0-AEBA7A4D6BB5}" destId="{26AB03F0-B0F3-4C02-B9CF-6C189494CE85}" srcOrd="0" destOrd="0" presId="urn:microsoft.com/office/officeart/2018/2/layout/IconVerticalSolidList"/>
    <dgm:cxn modelId="{B74E0039-EAAB-40C8-89A0-F73FEFAD1EB7}" type="presParOf" srcId="{2AF90941-DBA3-4A32-BEC0-AEBA7A4D6BB5}" destId="{76885268-D2D5-411D-ACFA-C87DA9ACD725}" srcOrd="1" destOrd="0" presId="urn:microsoft.com/office/officeart/2018/2/layout/IconVerticalSolidList"/>
    <dgm:cxn modelId="{6685D9FC-32B2-4EB3-B9E2-7E835B8B6626}" type="presParOf" srcId="{2AF90941-DBA3-4A32-BEC0-AEBA7A4D6BB5}" destId="{651FD16B-9E2C-4CDB-947D-E80E989B15F6}" srcOrd="2" destOrd="0" presId="urn:microsoft.com/office/officeart/2018/2/layout/IconVerticalSolidList"/>
    <dgm:cxn modelId="{08E2E010-B583-45C5-BC24-352CC19C360F}" type="presParOf" srcId="{2AF90941-DBA3-4A32-BEC0-AEBA7A4D6BB5}" destId="{1028C82F-CAD0-453A-9725-6AAB3A530E28}" srcOrd="3" destOrd="0" presId="urn:microsoft.com/office/officeart/2018/2/layout/IconVerticalSolidList"/>
    <dgm:cxn modelId="{C977F867-F0E3-46EB-B461-C7FB8E54B074}" type="presParOf" srcId="{10C6FD2D-41BB-452D-B686-C99E86A97B91}" destId="{6A63FBA4-07A3-4FC1-BD79-09F7E1F54AB5}" srcOrd="3" destOrd="0" presId="urn:microsoft.com/office/officeart/2018/2/layout/IconVerticalSolidList"/>
    <dgm:cxn modelId="{E86DDD04-43EF-40F5-81F8-C61609C422B7}" type="presParOf" srcId="{10C6FD2D-41BB-452D-B686-C99E86A97B91}" destId="{80563DAD-9249-4FF0-8A96-C28912DBFBAF}" srcOrd="4" destOrd="0" presId="urn:microsoft.com/office/officeart/2018/2/layout/IconVerticalSolidList"/>
    <dgm:cxn modelId="{252DAD4B-0BF2-4552-9944-D07E761656C8}" type="presParOf" srcId="{80563DAD-9249-4FF0-8A96-C28912DBFBAF}" destId="{AF72F1A0-9BCD-48DE-8D14-38A0E4DC2284}" srcOrd="0" destOrd="0" presId="urn:microsoft.com/office/officeart/2018/2/layout/IconVerticalSolidList"/>
    <dgm:cxn modelId="{DD2EFE90-795F-485D-B4C2-63332DF3344B}" type="presParOf" srcId="{80563DAD-9249-4FF0-8A96-C28912DBFBAF}" destId="{87D684BA-7010-4219-BC57-F1705A72BD0C}" srcOrd="1" destOrd="0" presId="urn:microsoft.com/office/officeart/2018/2/layout/IconVerticalSolidList"/>
    <dgm:cxn modelId="{DEB78194-E53D-42EF-9350-C27F69DBF409}" type="presParOf" srcId="{80563DAD-9249-4FF0-8A96-C28912DBFBAF}" destId="{ECA44B26-1A97-47FF-AD77-BAD80FCA9833}" srcOrd="2" destOrd="0" presId="urn:microsoft.com/office/officeart/2018/2/layout/IconVerticalSolidList"/>
    <dgm:cxn modelId="{FEB75F8C-787E-4421-B1F2-8804AF285E20}" type="presParOf" srcId="{80563DAD-9249-4FF0-8A96-C28912DBFBAF}" destId="{5D422B41-1B9F-4A13-9FD5-E5F3CCDB4567}" srcOrd="3" destOrd="0" presId="urn:microsoft.com/office/officeart/2018/2/layout/IconVerticalSolidList"/>
    <dgm:cxn modelId="{F44338E1-2430-4AC8-8BD3-6B8579AFBC01}" type="presParOf" srcId="{10C6FD2D-41BB-452D-B686-C99E86A97B91}" destId="{C3AF67E3-5AE2-4E1C-B25B-A610678BA3EE}" srcOrd="5" destOrd="0" presId="urn:microsoft.com/office/officeart/2018/2/layout/IconVerticalSolidList"/>
    <dgm:cxn modelId="{20ADA9BA-1283-4A8A-B1CA-5F7CBDE3E6AA}" type="presParOf" srcId="{10C6FD2D-41BB-452D-B686-C99E86A97B91}" destId="{BB4C3ABC-1CA6-41A2-95CE-879AF197B8FC}" srcOrd="6" destOrd="0" presId="urn:microsoft.com/office/officeart/2018/2/layout/IconVerticalSolidList"/>
    <dgm:cxn modelId="{CBE8A1DF-53DE-4BA8-B8E2-246069583655}" type="presParOf" srcId="{BB4C3ABC-1CA6-41A2-95CE-879AF197B8FC}" destId="{D8CDF74F-BD91-4AAC-B6E1-C24829F42AB6}" srcOrd="0" destOrd="0" presId="urn:microsoft.com/office/officeart/2018/2/layout/IconVerticalSolidList"/>
    <dgm:cxn modelId="{C459846D-8444-4CED-9576-CB7F7C2335BD}" type="presParOf" srcId="{BB4C3ABC-1CA6-41A2-95CE-879AF197B8FC}" destId="{34ABD0F7-52DC-418E-9996-5BA4B9455417}" srcOrd="1" destOrd="0" presId="urn:microsoft.com/office/officeart/2018/2/layout/IconVerticalSolidList"/>
    <dgm:cxn modelId="{2EF1C6DA-6EC6-498C-A1D2-A83BEFAD07DF}" type="presParOf" srcId="{BB4C3ABC-1CA6-41A2-95CE-879AF197B8FC}" destId="{9BCD12A9-A783-4D97-9044-160B68D45540}" srcOrd="2" destOrd="0" presId="urn:microsoft.com/office/officeart/2018/2/layout/IconVerticalSolidList"/>
    <dgm:cxn modelId="{3475878F-FED7-4C7A-9A69-C6812234DB5A}" type="presParOf" srcId="{BB4C3ABC-1CA6-41A2-95CE-879AF197B8FC}" destId="{9994C003-0FD4-43E4-B44A-A071557B6F02}" srcOrd="3" destOrd="0" presId="urn:microsoft.com/office/officeart/2018/2/layout/IconVerticalSolidList"/>
    <dgm:cxn modelId="{58068F31-9238-4063-9C1E-0C189AE34068}" type="presParOf" srcId="{10C6FD2D-41BB-452D-B686-C99E86A97B91}" destId="{CA80908A-3B9C-4484-9B77-41BD7D794FA7}" srcOrd="7" destOrd="0" presId="urn:microsoft.com/office/officeart/2018/2/layout/IconVerticalSolidList"/>
    <dgm:cxn modelId="{17A12E02-4EC4-4333-BC1F-E3BB93FBC803}" type="presParOf" srcId="{10C6FD2D-41BB-452D-B686-C99E86A97B91}" destId="{79665CAB-45D7-481B-AE37-1B822C4C8711}" srcOrd="8" destOrd="0" presId="urn:microsoft.com/office/officeart/2018/2/layout/IconVerticalSolidList"/>
    <dgm:cxn modelId="{C4E53E23-1F42-4D7E-85EB-4F30618374F7}" type="presParOf" srcId="{79665CAB-45D7-481B-AE37-1B822C4C8711}" destId="{0BA9D9D0-5F76-47BA-9CE4-E5BE18544E94}" srcOrd="0" destOrd="0" presId="urn:microsoft.com/office/officeart/2018/2/layout/IconVerticalSolidList"/>
    <dgm:cxn modelId="{4A7988B2-9095-4946-BC2E-866AAFDC114E}" type="presParOf" srcId="{79665CAB-45D7-481B-AE37-1B822C4C8711}" destId="{29FF15E6-5A76-4D43-A3DE-92F654FF5552}" srcOrd="1" destOrd="0" presId="urn:microsoft.com/office/officeart/2018/2/layout/IconVerticalSolidList"/>
    <dgm:cxn modelId="{B7ECA9FD-B18D-4A81-A863-BF6C5005EC46}" type="presParOf" srcId="{79665CAB-45D7-481B-AE37-1B822C4C8711}" destId="{2FC7BDD0-43D5-4669-B5CB-891CC2A3049C}" srcOrd="2" destOrd="0" presId="urn:microsoft.com/office/officeart/2018/2/layout/IconVerticalSolidList"/>
    <dgm:cxn modelId="{7E075A91-BD8F-46A9-8917-D75409F24087}" type="presParOf" srcId="{79665CAB-45D7-481B-AE37-1B822C4C8711}" destId="{B405DDDE-97BF-450A-BDD4-5E077C2267B4}" srcOrd="3" destOrd="0" presId="urn:microsoft.com/office/officeart/2018/2/layout/IconVerticalSolidList"/>
    <dgm:cxn modelId="{3B8E6953-BA3C-4A86-AD14-656A6DBD269E}" type="presParOf" srcId="{10C6FD2D-41BB-452D-B686-C99E86A97B91}" destId="{1AC253F4-C3C3-479F-AF7A-9B122197A0A8}" srcOrd="9" destOrd="0" presId="urn:microsoft.com/office/officeart/2018/2/layout/IconVerticalSolidList"/>
    <dgm:cxn modelId="{D70F1CB6-73C0-40B9-B81B-AD1F73B54667}" type="presParOf" srcId="{10C6FD2D-41BB-452D-B686-C99E86A97B91}" destId="{D9CB6B78-5555-41D1-8F8F-7A91501AC4EC}" srcOrd="10" destOrd="0" presId="urn:microsoft.com/office/officeart/2018/2/layout/IconVerticalSolidList"/>
    <dgm:cxn modelId="{D0042630-FF93-4574-B919-1F4157260E9B}" type="presParOf" srcId="{D9CB6B78-5555-41D1-8F8F-7A91501AC4EC}" destId="{7F556D14-E6BE-472C-8B69-8068BB4CB3AF}" srcOrd="0" destOrd="0" presId="urn:microsoft.com/office/officeart/2018/2/layout/IconVerticalSolidList"/>
    <dgm:cxn modelId="{A2014E24-BD22-4D6F-A0DD-69FFBCBC4F53}" type="presParOf" srcId="{D9CB6B78-5555-41D1-8F8F-7A91501AC4EC}" destId="{B240341F-FC99-497C-AD2F-739A4702D2DE}" srcOrd="1" destOrd="0" presId="urn:microsoft.com/office/officeart/2018/2/layout/IconVerticalSolidList"/>
    <dgm:cxn modelId="{A75A62ED-2FDC-48DB-8071-D32941D4CD67}" type="presParOf" srcId="{D9CB6B78-5555-41D1-8F8F-7A91501AC4EC}" destId="{5A577376-2429-4E2B-8643-6A659F04D913}" srcOrd="2" destOrd="0" presId="urn:microsoft.com/office/officeart/2018/2/layout/IconVerticalSolidList"/>
    <dgm:cxn modelId="{60F987A4-E512-43D0-9AA6-390484D96C56}" type="presParOf" srcId="{D9CB6B78-5555-41D1-8F8F-7A91501AC4EC}" destId="{F70D5803-B77E-4FEA-8581-9DCAA4BB8020}" srcOrd="3" destOrd="0" presId="urn:microsoft.com/office/officeart/2018/2/layout/IconVerticalSolidList"/>
    <dgm:cxn modelId="{6080BE16-C2A8-435F-9152-65ADBD01E68D}" type="presParOf" srcId="{10C6FD2D-41BB-452D-B686-C99E86A97B91}" destId="{8FBFC250-110A-4DD2-A3BF-2ABF48101E0B}" srcOrd="11" destOrd="0" presId="urn:microsoft.com/office/officeart/2018/2/layout/IconVerticalSolidList"/>
    <dgm:cxn modelId="{37F908B5-89A9-4554-ADE2-5F5F9125C91C}" type="presParOf" srcId="{10C6FD2D-41BB-452D-B686-C99E86A97B91}" destId="{7265F175-1D25-43EC-BFC2-589A117431ED}" srcOrd="12" destOrd="0" presId="urn:microsoft.com/office/officeart/2018/2/layout/IconVerticalSolidList"/>
    <dgm:cxn modelId="{2333ADE3-9369-40AC-8477-2ACBB86E11FE}" type="presParOf" srcId="{7265F175-1D25-43EC-BFC2-589A117431ED}" destId="{BE690EB7-022C-4C3F-8F93-CEC69295AF10}" srcOrd="0" destOrd="0" presId="urn:microsoft.com/office/officeart/2018/2/layout/IconVerticalSolidList"/>
    <dgm:cxn modelId="{57406FAE-BF51-4528-8F0D-B085E0F5A0C0}" type="presParOf" srcId="{7265F175-1D25-43EC-BFC2-589A117431ED}" destId="{AC4E6B57-40D6-4126-9FEC-E6B7386481D0}" srcOrd="1" destOrd="0" presId="urn:microsoft.com/office/officeart/2018/2/layout/IconVerticalSolidList"/>
    <dgm:cxn modelId="{5BF49908-A1D1-444C-A368-547096DBEBC7}" type="presParOf" srcId="{7265F175-1D25-43EC-BFC2-589A117431ED}" destId="{FB2CFFAC-76C4-4FAB-9787-12AA0CAEF48A}" srcOrd="2" destOrd="0" presId="urn:microsoft.com/office/officeart/2018/2/layout/IconVerticalSolidList"/>
    <dgm:cxn modelId="{DCE272AD-37EE-4712-961D-BE6104A1F76A}" type="presParOf" srcId="{7265F175-1D25-43EC-BFC2-589A117431ED}" destId="{FAACC714-6F5C-48D3-B681-F8566EE3DBC1}" srcOrd="3" destOrd="0" presId="urn:microsoft.com/office/officeart/2018/2/layout/IconVerticalSolidList"/>
    <dgm:cxn modelId="{2D5A97DE-1191-4AF0-A9D0-CDDC49B5239B}" type="presParOf" srcId="{10C6FD2D-41BB-452D-B686-C99E86A97B91}" destId="{4DB3D3C3-B0D2-4E09-946F-081194520302}" srcOrd="13" destOrd="0" presId="urn:microsoft.com/office/officeart/2018/2/layout/IconVerticalSolidList"/>
    <dgm:cxn modelId="{68C28941-E3C3-4CE5-9ABC-5DC9C6247D89}" type="presParOf" srcId="{10C6FD2D-41BB-452D-B686-C99E86A97B91}" destId="{C1BF155F-74B4-447D-B641-91C1669618B4}" srcOrd="14" destOrd="0" presId="urn:microsoft.com/office/officeart/2018/2/layout/IconVerticalSolidList"/>
    <dgm:cxn modelId="{D9C1630D-8932-44EC-BDD7-D61AC65E6761}" type="presParOf" srcId="{C1BF155F-74B4-447D-B641-91C1669618B4}" destId="{C117BEA4-D14A-4523-9FD4-8CCC374D5BCC}" srcOrd="0" destOrd="0" presId="urn:microsoft.com/office/officeart/2018/2/layout/IconVerticalSolidList"/>
    <dgm:cxn modelId="{2208727B-9B73-415B-A893-EAA2F64C4626}" type="presParOf" srcId="{C1BF155F-74B4-447D-B641-91C1669618B4}" destId="{71970BEE-37D4-4E1B-A52C-EEAB631FFDC4}" srcOrd="1" destOrd="0" presId="urn:microsoft.com/office/officeart/2018/2/layout/IconVerticalSolidList"/>
    <dgm:cxn modelId="{1D18B08F-822B-4402-A115-88F4F03973F1}" type="presParOf" srcId="{C1BF155F-74B4-447D-B641-91C1669618B4}" destId="{21A30CDF-C671-4B29-97E6-8CE00663FCC8}" srcOrd="2" destOrd="0" presId="urn:microsoft.com/office/officeart/2018/2/layout/IconVerticalSolidList"/>
    <dgm:cxn modelId="{A4A55E00-A7CB-47CC-BC7B-B55730AA3C55}" type="presParOf" srcId="{C1BF155F-74B4-447D-B641-91C1669618B4}" destId="{B5324B75-5D42-4486-9F9B-09A0D349DDC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BAEC9-0329-49AA-AD13-C437CD252206}">
      <dsp:nvSpPr>
        <dsp:cNvPr id="0" name=""/>
        <dsp:cNvSpPr/>
      </dsp:nvSpPr>
      <dsp:spPr>
        <a:xfrm>
          <a:off x="2995600" y="176502"/>
          <a:ext cx="3336732" cy="3336732"/>
        </a:xfrm>
        <a:prstGeom prst="pie">
          <a:avLst>
            <a:gd name="adj1" fmla="val 16200000"/>
            <a:gd name="adj2" fmla="val 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Purpose </a:t>
          </a:r>
        </a:p>
      </dsp:txBody>
      <dsp:txXfrm>
        <a:off x="4702100" y="793797"/>
        <a:ext cx="1231413" cy="993075"/>
      </dsp:txXfrm>
    </dsp:sp>
    <dsp:sp modelId="{E1BB8B32-5482-4839-9C35-B5FAC861524F}">
      <dsp:nvSpPr>
        <dsp:cNvPr id="0" name=""/>
        <dsp:cNvSpPr/>
      </dsp:nvSpPr>
      <dsp:spPr>
        <a:xfrm>
          <a:off x="2999695" y="236472"/>
          <a:ext cx="3336732" cy="3336732"/>
        </a:xfrm>
        <a:prstGeom prst="pie">
          <a:avLst>
            <a:gd name="adj1" fmla="val 0"/>
            <a:gd name="adj2" fmla="val 54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Communities </a:t>
          </a:r>
        </a:p>
      </dsp:txBody>
      <dsp:txXfrm>
        <a:off x="4727646" y="1964423"/>
        <a:ext cx="1231413" cy="993075"/>
      </dsp:txXfrm>
    </dsp:sp>
    <dsp:sp modelId="{EF8B3169-5074-4383-8E53-3A492E2D406D}">
      <dsp:nvSpPr>
        <dsp:cNvPr id="0" name=""/>
        <dsp:cNvSpPr/>
      </dsp:nvSpPr>
      <dsp:spPr>
        <a:xfrm>
          <a:off x="2884745" y="254557"/>
          <a:ext cx="3336732" cy="3336732"/>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Approach </a:t>
          </a:r>
        </a:p>
      </dsp:txBody>
      <dsp:txXfrm>
        <a:off x="3262113" y="1982508"/>
        <a:ext cx="1231413" cy="993075"/>
      </dsp:txXfrm>
    </dsp:sp>
    <dsp:sp modelId="{7AA50451-5F85-4539-82BE-4D66DE20B398}">
      <dsp:nvSpPr>
        <dsp:cNvPr id="0" name=""/>
        <dsp:cNvSpPr/>
      </dsp:nvSpPr>
      <dsp:spPr>
        <a:xfrm>
          <a:off x="2893787" y="168970"/>
          <a:ext cx="3336732" cy="3336732"/>
        </a:xfrm>
        <a:prstGeom prst="pie">
          <a:avLst>
            <a:gd name="adj1" fmla="val 10800000"/>
            <a:gd name="adj2" fmla="val 1620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Evaluation</a:t>
          </a:r>
        </a:p>
      </dsp:txBody>
      <dsp:txXfrm>
        <a:off x="3271156" y="784677"/>
        <a:ext cx="1231413" cy="993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78E7-28D4-4523-97DE-907732A70205}">
      <dsp:nvSpPr>
        <dsp:cNvPr id="0" name=""/>
        <dsp:cNvSpPr/>
      </dsp:nvSpPr>
      <dsp:spPr>
        <a:xfrm>
          <a:off x="821802" y="-48154"/>
          <a:ext cx="4305456" cy="4305456"/>
        </a:xfrm>
        <a:prstGeom prst="circularArrow">
          <a:avLst>
            <a:gd name="adj1" fmla="val 5544"/>
            <a:gd name="adj2" fmla="val 330680"/>
            <a:gd name="adj3" fmla="val 14783733"/>
            <a:gd name="adj4" fmla="val 1679829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4984E0-ED2B-4FB2-A479-DAA9976FB5F8}">
      <dsp:nvSpPr>
        <dsp:cNvPr id="0" name=""/>
        <dsp:cNvSpPr/>
      </dsp:nvSpPr>
      <dsp:spPr>
        <a:xfrm>
          <a:off x="2433212" y="2795"/>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Identify Research topics</a:t>
          </a:r>
        </a:p>
      </dsp:txBody>
      <dsp:txXfrm>
        <a:off x="2459637" y="29220"/>
        <a:ext cx="1029786" cy="488468"/>
      </dsp:txXfrm>
    </dsp:sp>
    <dsp:sp modelId="{059ADE15-A13D-4278-8004-1B742381F3EF}">
      <dsp:nvSpPr>
        <dsp:cNvPr id="0" name=""/>
        <dsp:cNvSpPr/>
      </dsp:nvSpPr>
      <dsp:spPr>
        <a:xfrm>
          <a:off x="3613380" y="432341"/>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Prioritise and Commission</a:t>
          </a:r>
        </a:p>
      </dsp:txBody>
      <dsp:txXfrm>
        <a:off x="3639805" y="458766"/>
        <a:ext cx="1029786" cy="488468"/>
      </dsp:txXfrm>
    </dsp:sp>
    <dsp:sp modelId="{6109E38C-03FE-4DFF-A96F-DEE1B58218D1}">
      <dsp:nvSpPr>
        <dsp:cNvPr id="0" name=""/>
        <dsp:cNvSpPr/>
      </dsp:nvSpPr>
      <dsp:spPr>
        <a:xfrm>
          <a:off x="4241335" y="1519990"/>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Designing Research</a:t>
          </a:r>
        </a:p>
      </dsp:txBody>
      <dsp:txXfrm>
        <a:off x="4267760" y="1546415"/>
        <a:ext cx="1029786" cy="488468"/>
      </dsp:txXfrm>
    </dsp:sp>
    <dsp:sp modelId="{5A10814E-6FFD-4670-A777-113E62BFE62B}">
      <dsp:nvSpPr>
        <dsp:cNvPr id="0" name=""/>
        <dsp:cNvSpPr/>
      </dsp:nvSpPr>
      <dsp:spPr>
        <a:xfrm>
          <a:off x="4023248" y="2756819"/>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Managing Research </a:t>
          </a:r>
        </a:p>
      </dsp:txBody>
      <dsp:txXfrm>
        <a:off x="4049673" y="2783244"/>
        <a:ext cx="1029786" cy="488468"/>
      </dsp:txXfrm>
    </dsp:sp>
    <dsp:sp modelId="{AB3B4288-D92F-4D13-A7DE-3EB3DB4D5256}">
      <dsp:nvSpPr>
        <dsp:cNvPr id="0" name=""/>
        <dsp:cNvSpPr/>
      </dsp:nvSpPr>
      <dsp:spPr>
        <a:xfrm>
          <a:off x="3278148" y="3564101"/>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Collection</a:t>
          </a:r>
        </a:p>
      </dsp:txBody>
      <dsp:txXfrm>
        <a:off x="3304573" y="3590526"/>
        <a:ext cx="1029786" cy="488468"/>
      </dsp:txXfrm>
    </dsp:sp>
    <dsp:sp modelId="{0A99D046-BD33-4B84-B2EC-CE0B74367669}">
      <dsp:nvSpPr>
        <dsp:cNvPr id="0" name=""/>
        <dsp:cNvSpPr/>
      </dsp:nvSpPr>
      <dsp:spPr>
        <a:xfrm>
          <a:off x="1805258" y="3564101"/>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Data Analysis</a:t>
          </a:r>
        </a:p>
      </dsp:txBody>
      <dsp:txXfrm>
        <a:off x="1831683" y="3590526"/>
        <a:ext cx="1029786" cy="488468"/>
      </dsp:txXfrm>
    </dsp:sp>
    <dsp:sp modelId="{C6DBA7CC-24BA-444C-ACEF-14159DCFA5F9}">
      <dsp:nvSpPr>
        <dsp:cNvPr id="0" name=""/>
        <dsp:cNvSpPr/>
      </dsp:nvSpPr>
      <dsp:spPr>
        <a:xfrm>
          <a:off x="843176" y="2756819"/>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Reporting</a:t>
          </a:r>
        </a:p>
      </dsp:txBody>
      <dsp:txXfrm>
        <a:off x="869601" y="2783244"/>
        <a:ext cx="1029786" cy="488468"/>
      </dsp:txXfrm>
    </dsp:sp>
    <dsp:sp modelId="{1E784888-049E-4E95-81D4-BB9335008354}">
      <dsp:nvSpPr>
        <dsp:cNvPr id="0" name=""/>
        <dsp:cNvSpPr/>
      </dsp:nvSpPr>
      <dsp:spPr>
        <a:xfrm>
          <a:off x="317859" y="1519990"/>
          <a:ext cx="1697097"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Implementation and Evaluation</a:t>
          </a:r>
        </a:p>
      </dsp:txBody>
      <dsp:txXfrm>
        <a:off x="344284" y="1546415"/>
        <a:ext cx="1644247" cy="488468"/>
      </dsp:txXfrm>
    </dsp:sp>
    <dsp:sp modelId="{49536BD8-D328-45DE-97AF-F52D63C2B752}">
      <dsp:nvSpPr>
        <dsp:cNvPr id="0" name=""/>
        <dsp:cNvSpPr/>
      </dsp:nvSpPr>
      <dsp:spPr>
        <a:xfrm>
          <a:off x="1253044" y="432341"/>
          <a:ext cx="1082636" cy="5413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Dissemination</a:t>
          </a:r>
        </a:p>
      </dsp:txBody>
      <dsp:txXfrm>
        <a:off x="1279469" y="458766"/>
        <a:ext cx="1029786" cy="488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87C77-DF46-43C2-97F7-0862712F3BA2}">
      <dsp:nvSpPr>
        <dsp:cNvPr id="0" name=""/>
        <dsp:cNvSpPr/>
      </dsp:nvSpPr>
      <dsp:spPr>
        <a:xfrm>
          <a:off x="0" y="1465"/>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1B4523-2F13-42D0-9D4E-6A7A848B5C9C}">
      <dsp:nvSpPr>
        <dsp:cNvPr id="0" name=""/>
        <dsp:cNvSpPr/>
      </dsp:nvSpPr>
      <dsp:spPr>
        <a:xfrm>
          <a:off x="188877" y="141952"/>
          <a:ext cx="343412" cy="343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0C014-2087-4C94-99C8-E04F2CA42297}">
      <dsp:nvSpPr>
        <dsp:cNvPr id="0" name=""/>
        <dsp:cNvSpPr/>
      </dsp:nvSpPr>
      <dsp:spPr>
        <a:xfrm>
          <a:off x="721166" y="1465"/>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Relevant – know your audience, tailor the message to them</a:t>
          </a:r>
        </a:p>
      </dsp:txBody>
      <dsp:txXfrm>
        <a:off x="721166" y="1465"/>
        <a:ext cx="10468603" cy="624386"/>
      </dsp:txXfrm>
    </dsp:sp>
    <dsp:sp modelId="{FA12263F-145C-4BB4-AD74-A65307315546}">
      <dsp:nvSpPr>
        <dsp:cNvPr id="0" name=""/>
        <dsp:cNvSpPr/>
      </dsp:nvSpPr>
      <dsp:spPr>
        <a:xfrm>
          <a:off x="0" y="781948"/>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8B8C12-1762-4CD4-AC3A-C6AA0FA288B5}">
      <dsp:nvSpPr>
        <dsp:cNvPr id="0" name=""/>
        <dsp:cNvSpPr/>
      </dsp:nvSpPr>
      <dsp:spPr>
        <a:xfrm>
          <a:off x="188877" y="922435"/>
          <a:ext cx="343412" cy="343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18CE9-04C1-4C5C-891F-1F0D787BC274}">
      <dsp:nvSpPr>
        <dsp:cNvPr id="0" name=""/>
        <dsp:cNvSpPr/>
      </dsp:nvSpPr>
      <dsp:spPr>
        <a:xfrm>
          <a:off x="721166" y="781948"/>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Credible – be transparent, ensure what you are saying is accurate or be clear if it is a hypothesis </a:t>
          </a:r>
        </a:p>
      </dsp:txBody>
      <dsp:txXfrm>
        <a:off x="721166" y="781948"/>
        <a:ext cx="10468603" cy="624386"/>
      </dsp:txXfrm>
    </dsp:sp>
    <dsp:sp modelId="{3928C1F9-EC7F-4F28-BCAC-9D29201A45C2}">
      <dsp:nvSpPr>
        <dsp:cNvPr id="0" name=""/>
        <dsp:cNvSpPr/>
      </dsp:nvSpPr>
      <dsp:spPr>
        <a:xfrm>
          <a:off x="0" y="1562432"/>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4C92DC-0A9F-44EC-A0BC-7673CC7DBF72}">
      <dsp:nvSpPr>
        <dsp:cNvPr id="0" name=""/>
        <dsp:cNvSpPr/>
      </dsp:nvSpPr>
      <dsp:spPr>
        <a:xfrm>
          <a:off x="188877" y="1702919"/>
          <a:ext cx="343412" cy="343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30DDE-247E-40CA-9CBA-17902DA53A8C}">
      <dsp:nvSpPr>
        <dsp:cNvPr id="0" name=""/>
        <dsp:cNvSpPr/>
      </dsp:nvSpPr>
      <dsp:spPr>
        <a:xfrm>
          <a:off x="721166" y="1562432"/>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Actionable – consider giving the audience an action e.g. find out more, share your research etc.</a:t>
          </a:r>
        </a:p>
      </dsp:txBody>
      <dsp:txXfrm>
        <a:off x="721166" y="1562432"/>
        <a:ext cx="10468603" cy="624386"/>
      </dsp:txXfrm>
    </dsp:sp>
    <dsp:sp modelId="{D00BD4AE-1133-4E6B-B732-FB25488A5C5B}">
      <dsp:nvSpPr>
        <dsp:cNvPr id="0" name=""/>
        <dsp:cNvSpPr/>
      </dsp:nvSpPr>
      <dsp:spPr>
        <a:xfrm>
          <a:off x="0" y="2342915"/>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E9A0A-B0AC-4974-B7FF-B45D86D89842}">
      <dsp:nvSpPr>
        <dsp:cNvPr id="0" name=""/>
        <dsp:cNvSpPr/>
      </dsp:nvSpPr>
      <dsp:spPr>
        <a:xfrm>
          <a:off x="188877" y="2483402"/>
          <a:ext cx="343412" cy="3434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A99B2-97A1-4145-AA81-2AD4E8D5B3A5}">
      <dsp:nvSpPr>
        <dsp:cNvPr id="0" name=""/>
        <dsp:cNvSpPr/>
      </dsp:nvSpPr>
      <dsp:spPr>
        <a:xfrm>
          <a:off x="721166" y="2342915"/>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Accessible - identify effective channels for your audience, ensure accessibility e.g. lay language</a:t>
          </a:r>
        </a:p>
      </dsp:txBody>
      <dsp:txXfrm>
        <a:off x="721166" y="2342915"/>
        <a:ext cx="10468603" cy="624386"/>
      </dsp:txXfrm>
    </dsp:sp>
    <dsp:sp modelId="{7DEC3D00-A034-48B8-80E4-223CA0EB3598}">
      <dsp:nvSpPr>
        <dsp:cNvPr id="0" name=""/>
        <dsp:cNvSpPr/>
      </dsp:nvSpPr>
      <dsp:spPr>
        <a:xfrm>
          <a:off x="0" y="3123399"/>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3A38F2-B883-4038-AF5A-AAF5261D1DFD}">
      <dsp:nvSpPr>
        <dsp:cNvPr id="0" name=""/>
        <dsp:cNvSpPr/>
      </dsp:nvSpPr>
      <dsp:spPr>
        <a:xfrm>
          <a:off x="188877" y="3263886"/>
          <a:ext cx="343412" cy="3434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87128-7A70-4B2E-A43E-F21CB9793470}">
      <dsp:nvSpPr>
        <dsp:cNvPr id="0" name=""/>
        <dsp:cNvSpPr/>
      </dsp:nvSpPr>
      <dsp:spPr>
        <a:xfrm>
          <a:off x="721166" y="3123399"/>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Understandable – use plain/lay language, images and familiar languages</a:t>
          </a:r>
        </a:p>
      </dsp:txBody>
      <dsp:txXfrm>
        <a:off x="721166" y="3123399"/>
        <a:ext cx="10468603" cy="624386"/>
      </dsp:txXfrm>
    </dsp:sp>
    <dsp:sp modelId="{A54A41A5-CC36-439E-9EE3-970A5EA3DB1B}">
      <dsp:nvSpPr>
        <dsp:cNvPr id="0" name=""/>
        <dsp:cNvSpPr/>
      </dsp:nvSpPr>
      <dsp:spPr>
        <a:xfrm>
          <a:off x="0" y="3903882"/>
          <a:ext cx="11189770" cy="624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A57C1B-4099-43E3-BA88-36FE89FF3B65}">
      <dsp:nvSpPr>
        <dsp:cNvPr id="0" name=""/>
        <dsp:cNvSpPr/>
      </dsp:nvSpPr>
      <dsp:spPr>
        <a:xfrm>
          <a:off x="188877" y="4044369"/>
          <a:ext cx="343412" cy="3434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82F40-F3B4-4984-90E9-9EE0A0994ED0}">
      <dsp:nvSpPr>
        <dsp:cNvPr id="0" name=""/>
        <dsp:cNvSpPr/>
      </dsp:nvSpPr>
      <dsp:spPr>
        <a:xfrm>
          <a:off x="721166" y="3903882"/>
          <a:ext cx="10468603" cy="624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81" tIns="66081" rIns="66081" bIns="66081" numCol="1" spcCol="1270" anchor="ctr" anchorCtr="0">
          <a:noAutofit/>
        </a:bodyPr>
        <a:lstStyle/>
        <a:p>
          <a:pPr marL="0" lvl="0" indent="0" algn="l" defTabSz="800100">
            <a:lnSpc>
              <a:spcPct val="100000"/>
            </a:lnSpc>
            <a:spcBef>
              <a:spcPct val="0"/>
            </a:spcBef>
            <a:spcAft>
              <a:spcPct val="35000"/>
            </a:spcAft>
            <a:buNone/>
          </a:pPr>
          <a:r>
            <a:rPr lang="en-US" sz="1800" kern="1200"/>
            <a:t>Timely – communicate early if you want a response, build on the conversation, communicate at the right time</a:t>
          </a:r>
        </a:p>
      </dsp:txBody>
      <dsp:txXfrm>
        <a:off x="721166" y="3903882"/>
        <a:ext cx="10468603" cy="6243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9EC6D-A0FC-4D4D-B38C-270E2891B8A9}">
      <dsp:nvSpPr>
        <dsp:cNvPr id="0" name=""/>
        <dsp:cNvSpPr/>
      </dsp:nvSpPr>
      <dsp:spPr>
        <a:xfrm>
          <a:off x="0" y="0"/>
          <a:ext cx="11512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C4FD3-C530-4EF3-ACA1-67011229E1E4}">
      <dsp:nvSpPr>
        <dsp:cNvPr id="0" name=""/>
        <dsp:cNvSpPr/>
      </dsp:nvSpPr>
      <dsp:spPr>
        <a:xfrm>
          <a:off x="0" y="0"/>
          <a:ext cx="2302576" cy="212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What is it?</a:t>
          </a:r>
        </a:p>
      </dsp:txBody>
      <dsp:txXfrm>
        <a:off x="0" y="0"/>
        <a:ext cx="2302576" cy="2123658"/>
      </dsp:txXfrm>
    </dsp:sp>
    <dsp:sp modelId="{AA2AE930-5391-4ED8-B55C-F010C4E81DFD}">
      <dsp:nvSpPr>
        <dsp:cNvPr id="0" name=""/>
        <dsp:cNvSpPr/>
      </dsp:nvSpPr>
      <dsp:spPr>
        <a:xfrm>
          <a:off x="2475269" y="33182"/>
          <a:ext cx="9037612" cy="6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Lay summary is a short and clear summary of a research project or article</a:t>
          </a:r>
        </a:p>
      </dsp:txBody>
      <dsp:txXfrm>
        <a:off x="2475269" y="33182"/>
        <a:ext cx="9037612" cy="663643"/>
      </dsp:txXfrm>
    </dsp:sp>
    <dsp:sp modelId="{AB5E98F5-E1A1-4877-B3CE-6B3B57E6AA31}">
      <dsp:nvSpPr>
        <dsp:cNvPr id="0" name=""/>
        <dsp:cNvSpPr/>
      </dsp:nvSpPr>
      <dsp:spPr>
        <a:xfrm>
          <a:off x="2302576" y="696825"/>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1CAD4D-294F-4A30-ADA8-470896A95E38}">
      <dsp:nvSpPr>
        <dsp:cNvPr id="0" name=""/>
        <dsp:cNvSpPr/>
      </dsp:nvSpPr>
      <dsp:spPr>
        <a:xfrm>
          <a:off x="2475269" y="730007"/>
          <a:ext cx="9037612" cy="6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Written in plain language for a non-specialist audience/general public</a:t>
          </a:r>
        </a:p>
      </dsp:txBody>
      <dsp:txXfrm>
        <a:off x="2475269" y="730007"/>
        <a:ext cx="9037612" cy="663643"/>
      </dsp:txXfrm>
    </dsp:sp>
    <dsp:sp modelId="{124EA96E-EDC0-4AA9-8EE6-F679ADB2034D}">
      <dsp:nvSpPr>
        <dsp:cNvPr id="0" name=""/>
        <dsp:cNvSpPr/>
      </dsp:nvSpPr>
      <dsp:spPr>
        <a:xfrm>
          <a:off x="2302576" y="1393650"/>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01D2B1-F7BC-49CB-8323-BE35C0E06F04}">
      <dsp:nvSpPr>
        <dsp:cNvPr id="0" name=""/>
        <dsp:cNvSpPr/>
      </dsp:nvSpPr>
      <dsp:spPr>
        <a:xfrm>
          <a:off x="2475269" y="1426833"/>
          <a:ext cx="9037612" cy="6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Explains that main research question, method and findings</a:t>
          </a:r>
        </a:p>
      </dsp:txBody>
      <dsp:txXfrm>
        <a:off x="2475269" y="1426833"/>
        <a:ext cx="9037612" cy="663643"/>
      </dsp:txXfrm>
    </dsp:sp>
    <dsp:sp modelId="{054347FD-B1F8-40A5-8931-72FDC0D11EC1}">
      <dsp:nvSpPr>
        <dsp:cNvPr id="0" name=""/>
        <dsp:cNvSpPr/>
      </dsp:nvSpPr>
      <dsp:spPr>
        <a:xfrm>
          <a:off x="2302576" y="2090476"/>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F3FDE2-6BBB-4C9C-8565-D7226F178973}">
      <dsp:nvSpPr>
        <dsp:cNvPr id="0" name=""/>
        <dsp:cNvSpPr/>
      </dsp:nvSpPr>
      <dsp:spPr>
        <a:xfrm>
          <a:off x="0" y="2123658"/>
          <a:ext cx="115128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C8344-1425-420E-9627-F69BD10F109E}">
      <dsp:nvSpPr>
        <dsp:cNvPr id="0" name=""/>
        <dsp:cNvSpPr/>
      </dsp:nvSpPr>
      <dsp:spPr>
        <a:xfrm>
          <a:off x="0" y="2123658"/>
          <a:ext cx="2302576" cy="212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Why:</a:t>
          </a:r>
        </a:p>
      </dsp:txBody>
      <dsp:txXfrm>
        <a:off x="0" y="2123658"/>
        <a:ext cx="2302576" cy="2123658"/>
      </dsp:txXfrm>
    </dsp:sp>
    <dsp:sp modelId="{DB823ABA-C720-4855-BA0D-E74DFA2C8BC2}">
      <dsp:nvSpPr>
        <dsp:cNvPr id="0" name=""/>
        <dsp:cNvSpPr/>
      </dsp:nvSpPr>
      <dsp:spPr>
        <a:xfrm>
          <a:off x="2475269" y="2173016"/>
          <a:ext cx="9037612" cy="98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Research findings should be available to those who took part in study, interested groups/communities and general public </a:t>
          </a:r>
        </a:p>
      </dsp:txBody>
      <dsp:txXfrm>
        <a:off x="2475269" y="2173016"/>
        <a:ext cx="9037612" cy="987169"/>
      </dsp:txXfrm>
    </dsp:sp>
    <dsp:sp modelId="{064FC467-4FC8-4E25-B861-48BA94E934B4}">
      <dsp:nvSpPr>
        <dsp:cNvPr id="0" name=""/>
        <dsp:cNvSpPr/>
      </dsp:nvSpPr>
      <dsp:spPr>
        <a:xfrm>
          <a:off x="2302576" y="3160186"/>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AF86CC-E259-44A6-9C41-C01F5B1D8953}">
      <dsp:nvSpPr>
        <dsp:cNvPr id="0" name=""/>
        <dsp:cNvSpPr/>
      </dsp:nvSpPr>
      <dsp:spPr>
        <a:xfrm>
          <a:off x="2475269" y="3209544"/>
          <a:ext cx="9037612" cy="98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Makes it easier for health professionals, policy makers etc. to access findings</a:t>
          </a:r>
        </a:p>
      </dsp:txBody>
      <dsp:txXfrm>
        <a:off x="2475269" y="3209544"/>
        <a:ext cx="9037612" cy="987169"/>
      </dsp:txXfrm>
    </dsp:sp>
    <dsp:sp modelId="{2677F082-8FC5-44D1-BD6E-E1F234A22DC7}">
      <dsp:nvSpPr>
        <dsp:cNvPr id="0" name=""/>
        <dsp:cNvSpPr/>
      </dsp:nvSpPr>
      <dsp:spPr>
        <a:xfrm>
          <a:off x="2302576" y="4196714"/>
          <a:ext cx="921030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369EB-E173-4DBE-AD97-F8AFE3C5BD39}">
      <dsp:nvSpPr>
        <dsp:cNvPr id="0" name=""/>
        <dsp:cNvSpPr/>
      </dsp:nvSpPr>
      <dsp:spPr>
        <a:xfrm>
          <a:off x="0" y="509"/>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9258F-4FCB-49EA-AB07-0417C8C5B792}">
      <dsp:nvSpPr>
        <dsp:cNvPr id="0" name=""/>
        <dsp:cNvSpPr/>
      </dsp:nvSpPr>
      <dsp:spPr>
        <a:xfrm>
          <a:off x="129464" y="96805"/>
          <a:ext cx="235389" cy="2353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CA5F4-A06A-445A-9651-C91253700DAD}">
      <dsp:nvSpPr>
        <dsp:cNvPr id="0" name=""/>
        <dsp:cNvSpPr/>
      </dsp:nvSpPr>
      <dsp:spPr>
        <a:xfrm>
          <a:off x="494318" y="509"/>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Be accurate, clear and concise</a:t>
          </a:r>
        </a:p>
      </dsp:txBody>
      <dsp:txXfrm>
        <a:off x="494318" y="509"/>
        <a:ext cx="11037482" cy="427981"/>
      </dsp:txXfrm>
    </dsp:sp>
    <dsp:sp modelId="{26AB03F0-B0F3-4C02-B9CF-6C189494CE85}">
      <dsp:nvSpPr>
        <dsp:cNvPr id="0" name=""/>
        <dsp:cNvSpPr/>
      </dsp:nvSpPr>
      <dsp:spPr>
        <a:xfrm>
          <a:off x="0" y="535486"/>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85268-D2D5-411D-ACFA-C87DA9ACD725}">
      <dsp:nvSpPr>
        <dsp:cNvPr id="0" name=""/>
        <dsp:cNvSpPr/>
      </dsp:nvSpPr>
      <dsp:spPr>
        <a:xfrm>
          <a:off x="129464" y="631782"/>
          <a:ext cx="235389" cy="2353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8C82F-CAD0-453A-9725-6AAB3A530E28}">
      <dsp:nvSpPr>
        <dsp:cNvPr id="0" name=""/>
        <dsp:cNvSpPr/>
      </dsp:nvSpPr>
      <dsp:spPr>
        <a:xfrm>
          <a:off x="494318" y="535486"/>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Do not assume any prior knowledge</a:t>
          </a:r>
        </a:p>
      </dsp:txBody>
      <dsp:txXfrm>
        <a:off x="494318" y="535486"/>
        <a:ext cx="11037482" cy="427981"/>
      </dsp:txXfrm>
    </dsp:sp>
    <dsp:sp modelId="{AF72F1A0-9BCD-48DE-8D14-38A0E4DC2284}">
      <dsp:nvSpPr>
        <dsp:cNvPr id="0" name=""/>
        <dsp:cNvSpPr/>
      </dsp:nvSpPr>
      <dsp:spPr>
        <a:xfrm>
          <a:off x="0" y="1070463"/>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D684BA-7010-4219-BC57-F1705A72BD0C}">
      <dsp:nvSpPr>
        <dsp:cNvPr id="0" name=""/>
        <dsp:cNvSpPr/>
      </dsp:nvSpPr>
      <dsp:spPr>
        <a:xfrm>
          <a:off x="129464" y="1166759"/>
          <a:ext cx="235389" cy="2353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422B41-1B9F-4A13-9FD5-E5F3CCDB4567}">
      <dsp:nvSpPr>
        <dsp:cNvPr id="0" name=""/>
        <dsp:cNvSpPr/>
      </dsp:nvSpPr>
      <dsp:spPr>
        <a:xfrm>
          <a:off x="494318" y="1070463"/>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Use words that are appropriate for the reader</a:t>
          </a:r>
        </a:p>
      </dsp:txBody>
      <dsp:txXfrm>
        <a:off x="494318" y="1070463"/>
        <a:ext cx="11037482" cy="427981"/>
      </dsp:txXfrm>
    </dsp:sp>
    <dsp:sp modelId="{D8CDF74F-BD91-4AAC-B6E1-C24829F42AB6}">
      <dsp:nvSpPr>
        <dsp:cNvPr id="0" name=""/>
        <dsp:cNvSpPr/>
      </dsp:nvSpPr>
      <dsp:spPr>
        <a:xfrm>
          <a:off x="0" y="1605440"/>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BD0F7-52DC-418E-9996-5BA4B9455417}">
      <dsp:nvSpPr>
        <dsp:cNvPr id="0" name=""/>
        <dsp:cNvSpPr/>
      </dsp:nvSpPr>
      <dsp:spPr>
        <a:xfrm>
          <a:off x="129464" y="1701736"/>
          <a:ext cx="235389" cy="2353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94C003-0FD4-43E4-B44A-A071557B6F02}">
      <dsp:nvSpPr>
        <dsp:cNvPr id="0" name=""/>
        <dsp:cNvSpPr/>
      </dsp:nvSpPr>
      <dsp:spPr>
        <a:xfrm>
          <a:off x="494318" y="1605440"/>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Use short sentences (up to 20 words) and short paragraphs (up to 3 sentences)</a:t>
          </a:r>
        </a:p>
      </dsp:txBody>
      <dsp:txXfrm>
        <a:off x="494318" y="1605440"/>
        <a:ext cx="11037482" cy="427981"/>
      </dsp:txXfrm>
    </dsp:sp>
    <dsp:sp modelId="{0BA9D9D0-5F76-47BA-9CE4-E5BE18544E94}">
      <dsp:nvSpPr>
        <dsp:cNvPr id="0" name=""/>
        <dsp:cNvSpPr/>
      </dsp:nvSpPr>
      <dsp:spPr>
        <a:xfrm>
          <a:off x="0" y="2140417"/>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FF15E6-5A76-4D43-A3DE-92F654FF5552}">
      <dsp:nvSpPr>
        <dsp:cNvPr id="0" name=""/>
        <dsp:cNvSpPr/>
      </dsp:nvSpPr>
      <dsp:spPr>
        <a:xfrm>
          <a:off x="129464" y="2236713"/>
          <a:ext cx="235389" cy="2353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5DDDE-97BF-450A-BDD4-5E077C2267B4}">
      <dsp:nvSpPr>
        <dsp:cNvPr id="0" name=""/>
        <dsp:cNvSpPr/>
      </dsp:nvSpPr>
      <dsp:spPr>
        <a:xfrm>
          <a:off x="494318" y="2140417"/>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Use neutral language</a:t>
          </a:r>
        </a:p>
      </dsp:txBody>
      <dsp:txXfrm>
        <a:off x="494318" y="2140417"/>
        <a:ext cx="11037482" cy="427981"/>
      </dsp:txXfrm>
    </dsp:sp>
    <dsp:sp modelId="{7F556D14-E6BE-472C-8B69-8068BB4CB3AF}">
      <dsp:nvSpPr>
        <dsp:cNvPr id="0" name=""/>
        <dsp:cNvSpPr/>
      </dsp:nvSpPr>
      <dsp:spPr>
        <a:xfrm>
          <a:off x="0" y="2675394"/>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0341F-FC99-497C-AD2F-739A4702D2DE}">
      <dsp:nvSpPr>
        <dsp:cNvPr id="0" name=""/>
        <dsp:cNvSpPr/>
      </dsp:nvSpPr>
      <dsp:spPr>
        <a:xfrm>
          <a:off x="129464" y="2771690"/>
          <a:ext cx="235389" cy="2353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5803-B77E-4FEA-8581-9DCAA4BB8020}">
      <dsp:nvSpPr>
        <dsp:cNvPr id="0" name=""/>
        <dsp:cNvSpPr/>
      </dsp:nvSpPr>
      <dsp:spPr>
        <a:xfrm>
          <a:off x="494318" y="2675394"/>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Consider using infographics with explanatory text</a:t>
          </a:r>
        </a:p>
      </dsp:txBody>
      <dsp:txXfrm>
        <a:off x="494318" y="2675394"/>
        <a:ext cx="11037482" cy="427981"/>
      </dsp:txXfrm>
    </dsp:sp>
    <dsp:sp modelId="{BE690EB7-022C-4C3F-8F93-CEC69295AF10}">
      <dsp:nvSpPr>
        <dsp:cNvPr id="0" name=""/>
        <dsp:cNvSpPr/>
      </dsp:nvSpPr>
      <dsp:spPr>
        <a:xfrm>
          <a:off x="0" y="3210371"/>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4E6B57-40D6-4126-9FEC-E6B7386481D0}">
      <dsp:nvSpPr>
        <dsp:cNvPr id="0" name=""/>
        <dsp:cNvSpPr/>
      </dsp:nvSpPr>
      <dsp:spPr>
        <a:xfrm>
          <a:off x="129464" y="3306667"/>
          <a:ext cx="235389" cy="23538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CC714-6F5C-48D3-B681-F8566EE3DBC1}">
      <dsp:nvSpPr>
        <dsp:cNvPr id="0" name=""/>
        <dsp:cNvSpPr/>
      </dsp:nvSpPr>
      <dsp:spPr>
        <a:xfrm>
          <a:off x="494318" y="3210371"/>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Involve patients, patient representatives, or members of the public in the development and/or review of your summary/feedback plans</a:t>
          </a:r>
        </a:p>
      </dsp:txBody>
      <dsp:txXfrm>
        <a:off x="494318" y="3210371"/>
        <a:ext cx="11037482" cy="427981"/>
      </dsp:txXfrm>
    </dsp:sp>
    <dsp:sp modelId="{C117BEA4-D14A-4523-9FD4-8CCC374D5BCC}">
      <dsp:nvSpPr>
        <dsp:cNvPr id="0" name=""/>
        <dsp:cNvSpPr/>
      </dsp:nvSpPr>
      <dsp:spPr>
        <a:xfrm>
          <a:off x="0" y="3745348"/>
          <a:ext cx="11531800" cy="4279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970BEE-37D4-4E1B-A52C-EEAB631FFDC4}">
      <dsp:nvSpPr>
        <dsp:cNvPr id="0" name=""/>
        <dsp:cNvSpPr/>
      </dsp:nvSpPr>
      <dsp:spPr>
        <a:xfrm>
          <a:off x="129464" y="3841644"/>
          <a:ext cx="235389" cy="235389"/>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324B75-5D42-4486-9F9B-09A0D349DDCE}">
      <dsp:nvSpPr>
        <dsp:cNvPr id="0" name=""/>
        <dsp:cNvSpPr/>
      </dsp:nvSpPr>
      <dsp:spPr>
        <a:xfrm>
          <a:off x="494318" y="3745348"/>
          <a:ext cx="11037482" cy="427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95" tIns="45295" rIns="45295" bIns="45295" numCol="1" spcCol="1270" anchor="ctr" anchorCtr="0">
          <a:noAutofit/>
        </a:bodyPr>
        <a:lstStyle/>
        <a:p>
          <a:pPr marL="0" lvl="0" indent="0" algn="l" defTabSz="666750">
            <a:lnSpc>
              <a:spcPct val="100000"/>
            </a:lnSpc>
            <a:spcBef>
              <a:spcPct val="0"/>
            </a:spcBef>
            <a:spcAft>
              <a:spcPct val="35000"/>
            </a:spcAft>
            <a:buNone/>
          </a:pPr>
          <a:r>
            <a:rPr lang="en-US" sz="1500" kern="1200"/>
            <a:t>Involving professionals with experience of writing in plain language for the public such as medical writers can also help.</a:t>
          </a:r>
        </a:p>
      </dsp:txBody>
      <dsp:txXfrm>
        <a:off x="494318" y="3745348"/>
        <a:ext cx="11037482" cy="42798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490C7-D709-4D86-B634-297B32E69EF5}" type="datetimeFigureOut">
              <a:rPr lang="en-GB" smtClean="0"/>
              <a:t>05/06/2025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8C253-52D0-4BF2-AB33-AB29016999DD}" type="slidenum">
              <a:rPr lang="en-GB" smtClean="0"/>
              <a:t>‹#›</a:t>
            </a:fld>
            <a:endParaRPr lang="en-GB"/>
          </a:p>
        </p:txBody>
      </p:sp>
    </p:spTree>
    <p:extLst>
      <p:ext uri="{BB962C8B-B14F-4D97-AF65-F5344CB8AC3E}">
        <p14:creationId xmlns:p14="http://schemas.microsoft.com/office/powerpoint/2010/main" val="4017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1</a:t>
            </a:fld>
            <a:endParaRPr lang="en-GB"/>
          </a:p>
        </p:txBody>
      </p:sp>
    </p:spTree>
    <p:extLst>
      <p:ext uri="{BB962C8B-B14F-4D97-AF65-F5344CB8AC3E}">
        <p14:creationId xmlns:p14="http://schemas.microsoft.com/office/powerpoint/2010/main" val="260939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23</a:t>
            </a:fld>
            <a:endParaRPr lang="en-GB"/>
          </a:p>
        </p:txBody>
      </p:sp>
    </p:spTree>
    <p:extLst>
      <p:ext uri="{BB962C8B-B14F-4D97-AF65-F5344CB8AC3E}">
        <p14:creationId xmlns:p14="http://schemas.microsoft.com/office/powerpoint/2010/main" val="41504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24</a:t>
            </a:fld>
            <a:endParaRPr lang="en-GB"/>
          </a:p>
        </p:txBody>
      </p:sp>
    </p:spTree>
    <p:extLst>
      <p:ext uri="{BB962C8B-B14F-4D97-AF65-F5344CB8AC3E}">
        <p14:creationId xmlns:p14="http://schemas.microsoft.com/office/powerpoint/2010/main" val="1637210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25</a:t>
            </a:fld>
            <a:endParaRPr lang="en-GB"/>
          </a:p>
        </p:txBody>
      </p:sp>
    </p:spTree>
    <p:extLst>
      <p:ext uri="{BB962C8B-B14F-4D97-AF65-F5344CB8AC3E}">
        <p14:creationId xmlns:p14="http://schemas.microsoft.com/office/powerpoint/2010/main" val="308869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Arial" panose="020B0604020202020204" pitchFamily="34" charset="0"/>
                <a:ea typeface="ＭＳ Ｐゴシック" panose="020B0600070205080204" pitchFamily="34" charset="-128"/>
              </a:rPr>
              <a:t>The Public Engagement Onion</a:t>
            </a:r>
          </a:p>
          <a:p>
            <a:pPr>
              <a:spcBef>
                <a:spcPct val="0"/>
              </a:spcBef>
            </a:pPr>
            <a:endParaRPr lang="en-US" altLang="en-US" b="1">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This model shows public engagement methods and activities as a series of layers, like an onion. With each layer the focus moves from two-way dialogue and co-design or co-decision making to telling or information giving. Hence the impact on your research or on influencing policy decreases as you move towards the outer layers of the onion. </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Depending on your discipline you will see some activities have a more natural or obvious fit with your own research.  </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When thinking about the types of public engagement activities you wish to get involved in, use the Onion model to consider how you could create a meaningful experience for both yourself and the people involved in that activity.</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ACTIVITY: Small groups to place approach/activity cards on the onion.</a:t>
            </a:r>
          </a:p>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r>
              <a:rPr lang="en-US" altLang="en-US">
                <a:latin typeface="Arial" panose="020B0604020202020204" pitchFamily="34" charset="0"/>
                <a:ea typeface="ＭＳ Ｐゴシック" panose="020B0600070205080204" pitchFamily="34" charset="-128"/>
              </a:rPr>
              <a:t>Pull out a discussion on the approaches they are less familiar with and discuss the blurring lines. </a:t>
            </a:r>
          </a:p>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26</a:t>
            </a:fld>
            <a:endParaRPr lang="en-GB"/>
          </a:p>
        </p:txBody>
      </p:sp>
    </p:spTree>
    <p:extLst>
      <p:ext uri="{BB962C8B-B14F-4D97-AF65-F5344CB8AC3E}">
        <p14:creationId xmlns:p14="http://schemas.microsoft.com/office/powerpoint/2010/main" val="2417116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28</a:t>
            </a:fld>
            <a:endParaRPr lang="en-GB"/>
          </a:p>
        </p:txBody>
      </p:sp>
    </p:spTree>
    <p:extLst>
      <p:ext uri="{BB962C8B-B14F-4D97-AF65-F5344CB8AC3E}">
        <p14:creationId xmlns:p14="http://schemas.microsoft.com/office/powerpoint/2010/main" val="33151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30</a:t>
            </a:fld>
            <a:endParaRPr lang="en-GB"/>
          </a:p>
        </p:txBody>
      </p:sp>
    </p:spTree>
    <p:extLst>
      <p:ext uri="{BB962C8B-B14F-4D97-AF65-F5344CB8AC3E}">
        <p14:creationId xmlns:p14="http://schemas.microsoft.com/office/powerpoint/2010/main" val="510613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32</a:t>
            </a:fld>
            <a:endParaRPr lang="en-GB"/>
          </a:p>
        </p:txBody>
      </p:sp>
    </p:spTree>
    <p:extLst>
      <p:ext uri="{BB962C8B-B14F-4D97-AF65-F5344CB8AC3E}">
        <p14:creationId xmlns:p14="http://schemas.microsoft.com/office/powerpoint/2010/main" val="1632926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33</a:t>
            </a:fld>
            <a:endParaRPr lang="en-GB"/>
          </a:p>
        </p:txBody>
      </p:sp>
    </p:spTree>
    <p:extLst>
      <p:ext uri="{BB962C8B-B14F-4D97-AF65-F5344CB8AC3E}">
        <p14:creationId xmlns:p14="http://schemas.microsoft.com/office/powerpoint/2010/main" val="3802847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44</a:t>
            </a:fld>
            <a:endParaRPr lang="en-GB"/>
          </a:p>
        </p:txBody>
      </p:sp>
    </p:spTree>
    <p:extLst>
      <p:ext uri="{BB962C8B-B14F-4D97-AF65-F5344CB8AC3E}">
        <p14:creationId xmlns:p14="http://schemas.microsoft.com/office/powerpoint/2010/main" val="48908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45</a:t>
            </a:fld>
            <a:endParaRPr lang="en-GB"/>
          </a:p>
        </p:txBody>
      </p:sp>
    </p:spTree>
    <p:extLst>
      <p:ext uri="{BB962C8B-B14F-4D97-AF65-F5344CB8AC3E}">
        <p14:creationId xmlns:p14="http://schemas.microsoft.com/office/powerpoint/2010/main" val="318902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3</a:t>
            </a:fld>
            <a:endParaRPr lang="en-GB"/>
          </a:p>
        </p:txBody>
      </p:sp>
    </p:spTree>
    <p:extLst>
      <p:ext uri="{BB962C8B-B14F-4D97-AF65-F5344CB8AC3E}">
        <p14:creationId xmlns:p14="http://schemas.microsoft.com/office/powerpoint/2010/main" val="1724004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46</a:t>
            </a:fld>
            <a:endParaRPr lang="en-GB"/>
          </a:p>
        </p:txBody>
      </p:sp>
    </p:spTree>
    <p:extLst>
      <p:ext uri="{BB962C8B-B14F-4D97-AF65-F5344CB8AC3E}">
        <p14:creationId xmlns:p14="http://schemas.microsoft.com/office/powerpoint/2010/main" val="145046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47</a:t>
            </a:fld>
            <a:endParaRPr lang="en-GB"/>
          </a:p>
        </p:txBody>
      </p:sp>
    </p:spTree>
    <p:extLst>
      <p:ext uri="{BB962C8B-B14F-4D97-AF65-F5344CB8AC3E}">
        <p14:creationId xmlns:p14="http://schemas.microsoft.com/office/powerpoint/2010/main" val="270433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48</a:t>
            </a:fld>
            <a:endParaRPr lang="en-GB"/>
          </a:p>
        </p:txBody>
      </p:sp>
    </p:spTree>
    <p:extLst>
      <p:ext uri="{BB962C8B-B14F-4D97-AF65-F5344CB8AC3E}">
        <p14:creationId xmlns:p14="http://schemas.microsoft.com/office/powerpoint/2010/main" val="255941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50</a:t>
            </a:fld>
            <a:endParaRPr lang="en-GB"/>
          </a:p>
        </p:txBody>
      </p:sp>
    </p:spTree>
    <p:extLst>
      <p:ext uri="{BB962C8B-B14F-4D97-AF65-F5344CB8AC3E}">
        <p14:creationId xmlns:p14="http://schemas.microsoft.com/office/powerpoint/2010/main" val="4189758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51</a:t>
            </a:fld>
            <a:endParaRPr lang="en-GB"/>
          </a:p>
        </p:txBody>
      </p:sp>
    </p:spTree>
    <p:extLst>
      <p:ext uri="{BB962C8B-B14F-4D97-AF65-F5344CB8AC3E}">
        <p14:creationId xmlns:p14="http://schemas.microsoft.com/office/powerpoint/2010/main" val="2562703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192C3-C29A-06B5-2BDA-63958EEDD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C088E-997F-958C-7F88-C5B669458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CFFE2-5AE5-8881-3E12-96121BCFE8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CB6841-C5B5-79A1-3697-191851BDB392}"/>
              </a:ext>
            </a:extLst>
          </p:cNvPr>
          <p:cNvSpPr>
            <a:spLocks noGrp="1"/>
          </p:cNvSpPr>
          <p:nvPr>
            <p:ph type="sldNum" sz="quarter" idx="10"/>
          </p:nvPr>
        </p:nvSpPr>
        <p:spPr/>
        <p:txBody>
          <a:bodyPr/>
          <a:lstStyle/>
          <a:p>
            <a:fld id="{52FD3D30-9D90-4DBF-964F-D6BB806BAAB9}" type="slidenum">
              <a:rPr lang="en-GB" smtClean="0"/>
              <a:t>52</a:t>
            </a:fld>
            <a:endParaRPr lang="en-GB"/>
          </a:p>
        </p:txBody>
      </p:sp>
    </p:spTree>
    <p:extLst>
      <p:ext uri="{BB962C8B-B14F-4D97-AF65-F5344CB8AC3E}">
        <p14:creationId xmlns:p14="http://schemas.microsoft.com/office/powerpoint/2010/main" val="284694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8AD2C-B02E-6E5E-B2D5-B70ED5BA7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8CE9A-8667-EDF0-EEB1-251F826B7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15A4E-3D2B-297E-3DF0-6946758287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68083D-23DD-5618-F1C5-77EB3409F849}"/>
              </a:ext>
            </a:extLst>
          </p:cNvPr>
          <p:cNvSpPr>
            <a:spLocks noGrp="1"/>
          </p:cNvSpPr>
          <p:nvPr>
            <p:ph type="sldNum" sz="quarter" idx="10"/>
          </p:nvPr>
        </p:nvSpPr>
        <p:spPr/>
        <p:txBody>
          <a:bodyPr/>
          <a:lstStyle/>
          <a:p>
            <a:fld id="{52FD3D30-9D90-4DBF-964F-D6BB806BAAB9}" type="slidenum">
              <a:rPr lang="en-GB" smtClean="0"/>
              <a:t>53</a:t>
            </a:fld>
            <a:endParaRPr lang="en-GB"/>
          </a:p>
        </p:txBody>
      </p:sp>
    </p:spTree>
    <p:extLst>
      <p:ext uri="{BB962C8B-B14F-4D97-AF65-F5344CB8AC3E}">
        <p14:creationId xmlns:p14="http://schemas.microsoft.com/office/powerpoint/2010/main" val="817986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E3C40-56F8-AEC2-5F76-52C042FF1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CED59-7830-A04B-67EE-50C4C81E1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B2590-2A7B-6F43-FEF2-3D1E8469C60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DA5820D-E3FA-5652-B249-11AE10EE2BC0}"/>
              </a:ext>
            </a:extLst>
          </p:cNvPr>
          <p:cNvSpPr>
            <a:spLocks noGrp="1"/>
          </p:cNvSpPr>
          <p:nvPr>
            <p:ph type="sldNum" sz="quarter" idx="10"/>
          </p:nvPr>
        </p:nvSpPr>
        <p:spPr/>
        <p:txBody>
          <a:bodyPr/>
          <a:lstStyle/>
          <a:p>
            <a:fld id="{52FD3D30-9D90-4DBF-964F-D6BB806BAAB9}" type="slidenum">
              <a:rPr lang="en-GB" smtClean="0"/>
              <a:t>54</a:t>
            </a:fld>
            <a:endParaRPr lang="en-GB"/>
          </a:p>
        </p:txBody>
      </p:sp>
    </p:spTree>
    <p:extLst>
      <p:ext uri="{BB962C8B-B14F-4D97-AF65-F5344CB8AC3E}">
        <p14:creationId xmlns:p14="http://schemas.microsoft.com/office/powerpoint/2010/main" val="1507170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55</a:t>
            </a:fld>
            <a:endParaRPr lang="en-GB"/>
          </a:p>
        </p:txBody>
      </p:sp>
    </p:spTree>
    <p:extLst>
      <p:ext uri="{BB962C8B-B14F-4D97-AF65-F5344CB8AC3E}">
        <p14:creationId xmlns:p14="http://schemas.microsoft.com/office/powerpoint/2010/main" val="2759198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56</a:t>
            </a:fld>
            <a:endParaRPr lang="en-GB"/>
          </a:p>
        </p:txBody>
      </p:sp>
    </p:spTree>
    <p:extLst>
      <p:ext uri="{BB962C8B-B14F-4D97-AF65-F5344CB8AC3E}">
        <p14:creationId xmlns:p14="http://schemas.microsoft.com/office/powerpoint/2010/main" val="226541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Who are they? What are their interests? Where would you find them? How would you communicate / engage them?</a:t>
            </a:r>
            <a:r>
              <a:rPr lang="en-GB" altLang="en-US" sz="1100">
                <a:latin typeface="Arial" panose="020B0604020202020204" pitchFamily="34" charset="0"/>
                <a:ea typeface="ＭＳ Ｐゴシック" panose="020B0600070205080204" pitchFamily="34" charset="-128"/>
              </a:rPr>
              <a:t> </a:t>
            </a:r>
          </a:p>
          <a:p>
            <a:endParaRPr lang="en-GB" altLang="en-US" sz="800">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How might members of your public group see themselves?</a:t>
            </a:r>
          </a:p>
          <a:p>
            <a:r>
              <a:rPr lang="en-GB" altLang="en-US">
                <a:latin typeface="Arial" panose="020B0604020202020204" pitchFamily="34" charset="0"/>
                <a:ea typeface="ＭＳ Ｐゴシック" panose="020B0600070205080204" pitchFamily="34" charset="-128"/>
              </a:rPr>
              <a:t>How they might see you and your research?</a:t>
            </a:r>
          </a:p>
          <a:p>
            <a:r>
              <a:rPr lang="en-GB" altLang="en-US">
                <a:latin typeface="Arial" panose="020B0604020202020204" pitchFamily="34" charset="0"/>
                <a:ea typeface="ＭＳ Ｐゴシック" panose="020B0600070205080204" pitchFamily="34" charset="-128"/>
              </a:rPr>
              <a:t>What challenges might there be?</a:t>
            </a:r>
          </a:p>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4</a:t>
            </a:fld>
            <a:endParaRPr lang="en-GB"/>
          </a:p>
        </p:txBody>
      </p:sp>
    </p:spTree>
    <p:extLst>
      <p:ext uri="{BB962C8B-B14F-4D97-AF65-F5344CB8AC3E}">
        <p14:creationId xmlns:p14="http://schemas.microsoft.com/office/powerpoint/2010/main" val="420264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FD3D30-9D90-4DBF-964F-D6BB806BAAB9}" type="slidenum">
              <a:rPr lang="en-GB" smtClean="0"/>
              <a:t>10</a:t>
            </a:fld>
            <a:endParaRPr lang="en-GB"/>
          </a:p>
        </p:txBody>
      </p:sp>
    </p:spTree>
    <p:extLst>
      <p:ext uri="{BB962C8B-B14F-4D97-AF65-F5344CB8AC3E}">
        <p14:creationId xmlns:p14="http://schemas.microsoft.com/office/powerpoint/2010/main" val="355113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3D0B07-8BDD-40E2-84D0-D90236788696}"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ea typeface="ＭＳ Ｐゴシック" panose="020B0600070205080204" pitchFamily="34" charset="-128"/>
              </a:rPr>
              <a:t>Inspire other people </a:t>
            </a:r>
            <a:r>
              <a:rPr lang="en-GB" altLang="en-US" dirty="0" err="1">
                <a:latin typeface="Arial" panose="020B0604020202020204" pitchFamily="34" charset="0"/>
                <a:ea typeface="ＭＳ Ｐゴシック" panose="020B0600070205080204" pitchFamily="34" charset="-128"/>
              </a:rPr>
              <a:t>eg</a:t>
            </a:r>
            <a:r>
              <a:rPr lang="en-GB" altLang="en-US" dirty="0">
                <a:latin typeface="Arial" panose="020B0604020202020204" pitchFamily="34" charset="0"/>
                <a:ea typeface="ＭＳ Ｐゴシック" panose="020B0600070205080204" pitchFamily="34" charset="-128"/>
              </a:rPr>
              <a:t> children to go to </a:t>
            </a:r>
            <a:r>
              <a:rPr lang="en-GB" altLang="en-US" dirty="0" err="1">
                <a:latin typeface="Arial" panose="020B0604020202020204" pitchFamily="34" charset="0"/>
                <a:ea typeface="ＭＳ Ｐゴシック" panose="020B0600070205080204" pitchFamily="34" charset="-128"/>
              </a:rPr>
              <a:t>uni</a:t>
            </a:r>
            <a:r>
              <a:rPr lang="en-GB" altLang="en-US" dirty="0">
                <a:latin typeface="Arial" panose="020B0604020202020204" pitchFamily="34" charset="0"/>
                <a:ea typeface="ＭＳ Ｐゴシック" panose="020B0600070205080204" pitchFamily="34" charset="-128"/>
              </a:rPr>
              <a:t> and become researchers. </a:t>
            </a:r>
          </a:p>
          <a:p>
            <a:pPr eaLnBrk="1" hangingPunct="1"/>
            <a:r>
              <a:rPr lang="en-GB" altLang="en-US" dirty="0">
                <a:latin typeface="Arial" panose="020B0604020202020204" pitchFamily="34" charset="0"/>
                <a:ea typeface="ＭＳ Ｐゴシック" panose="020B0600070205080204" pitchFamily="34" charset="-128"/>
              </a:rPr>
              <a:t>De-mystify what it is that researchers do (those geeks in white coats) and get them to trust in your research findings (Bad publicity of GM crops and animal testing)</a:t>
            </a:r>
          </a:p>
          <a:p>
            <a:pPr eaLnBrk="1" hangingPunct="1"/>
            <a:r>
              <a:rPr lang="en-GB" altLang="en-US" dirty="0">
                <a:latin typeface="Arial" panose="020B0604020202020204" pitchFamily="34" charset="0"/>
                <a:ea typeface="ＭＳ Ｐゴシック" panose="020B0600070205080204" pitchFamily="34" charset="-128"/>
              </a:rPr>
              <a:t>Very easy for you to lose perspective on why your research matters. PE can challenges your own assumptions about the value of your research, renewing your passion for your research and possibly taking it in new directions</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public may be paying for most of the research and therefore have a right to know what they are getting for their money </a:t>
            </a:r>
          </a:p>
          <a:p>
            <a:pPr eaLnBrk="1" hangingPunct="1"/>
            <a:endParaRPr lang="en-GB" altLang="en-US" dirty="0">
              <a:latin typeface="Arial" panose="020B0604020202020204" pitchFamily="34" charset="0"/>
              <a:ea typeface="ＭＳ Ｐゴシック" panose="020B0600070205080204" pitchFamily="34" charset="-128"/>
            </a:endParaRPr>
          </a:p>
          <a:p>
            <a:pPr eaLnBrk="1" hangingPunct="1"/>
            <a:r>
              <a:rPr lang="en-GB" altLang="en-US" dirty="0">
                <a:latin typeface="Arial" panose="020B0604020202020204" pitchFamily="34" charset="0"/>
                <a:ea typeface="ＭＳ Ｐゴシック" panose="020B0600070205080204" pitchFamily="34" charset="-128"/>
              </a:rPr>
              <a:t>http://www.rcuk.ac.uk/documents/scisoc/RCUKBenefitsofPE.pdf</a:t>
            </a:r>
          </a:p>
          <a:p>
            <a:pPr eaLnBrk="1" hangingPunct="1"/>
            <a:endParaRPr lang="en-GB" altLang="en-US" dirty="0">
              <a:latin typeface="Arial" panose="020B0604020202020204" pitchFamily="34" charset="0"/>
              <a:ea typeface="ＭＳ Ｐゴシック" panose="020B0600070205080204" pitchFamily="34" charset="-128"/>
            </a:endParaRPr>
          </a:p>
          <a:p>
            <a:pPr eaLnBrk="1" hangingPunct="1"/>
            <a:endParaRPr lang="en-GB" altLang="en-US" dirty="0">
              <a:latin typeface="Arial" panose="020B0604020202020204" pitchFamily="34" charset="0"/>
              <a:ea typeface="ＭＳ Ｐゴシック" panose="020B0600070205080204" pitchFamily="34" charset="-128"/>
            </a:endParaRPr>
          </a:p>
          <a:p>
            <a:pPr eaLnBrk="1" hangingPunct="1"/>
            <a:endParaRPr lang="en-GB"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734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a:p>
            <a:pPr>
              <a:spcBef>
                <a:spcPct val="0"/>
              </a:spcBef>
            </a:pPr>
            <a:endParaRPr lang="en-US" altLang="en-US">
              <a:latin typeface="Arial" panose="020B0604020202020204" pitchFamily="34" charset="0"/>
              <a:ea typeface="ＭＳ Ｐゴシック" panose="020B0600070205080204" pitchFamily="34" charset="-128"/>
            </a:endParaRPr>
          </a:p>
          <a:p>
            <a:endParaRPr lang="en-GB"/>
          </a:p>
        </p:txBody>
      </p:sp>
      <p:sp>
        <p:nvSpPr>
          <p:cNvPr id="4" name="Slide Number Placeholder 3"/>
          <p:cNvSpPr>
            <a:spLocks noGrp="1"/>
          </p:cNvSpPr>
          <p:nvPr>
            <p:ph type="sldNum" sz="quarter" idx="10"/>
          </p:nvPr>
        </p:nvSpPr>
        <p:spPr/>
        <p:txBody>
          <a:bodyPr/>
          <a:lstStyle/>
          <a:p>
            <a:fld id="{52FD3D30-9D90-4DBF-964F-D6BB806BAAB9}" type="slidenum">
              <a:rPr lang="en-GB" smtClean="0"/>
              <a:t>19</a:t>
            </a:fld>
            <a:endParaRPr lang="en-GB"/>
          </a:p>
        </p:txBody>
      </p:sp>
    </p:spTree>
    <p:extLst>
      <p:ext uri="{BB962C8B-B14F-4D97-AF65-F5344CB8AC3E}">
        <p14:creationId xmlns:p14="http://schemas.microsoft.com/office/powerpoint/2010/main" val="305311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FD3D30-9D90-4DBF-964F-D6BB806BAAB9}" type="slidenum">
              <a:rPr lang="en-GB" smtClean="0"/>
              <a:t>20</a:t>
            </a:fld>
            <a:endParaRPr lang="en-GB"/>
          </a:p>
        </p:txBody>
      </p:sp>
    </p:spTree>
    <p:extLst>
      <p:ext uri="{BB962C8B-B14F-4D97-AF65-F5344CB8AC3E}">
        <p14:creationId xmlns:p14="http://schemas.microsoft.com/office/powerpoint/2010/main" val="371162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21</a:t>
            </a:fld>
            <a:endParaRPr lang="en-GB"/>
          </a:p>
        </p:txBody>
      </p:sp>
    </p:spTree>
    <p:extLst>
      <p:ext uri="{BB962C8B-B14F-4D97-AF65-F5344CB8AC3E}">
        <p14:creationId xmlns:p14="http://schemas.microsoft.com/office/powerpoint/2010/main" val="203675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D3D30-9D90-4DBF-964F-D6BB806BAAB9}" type="slidenum">
              <a:rPr lang="en-GB" smtClean="0"/>
              <a:t>22</a:t>
            </a:fld>
            <a:endParaRPr lang="en-GB"/>
          </a:p>
        </p:txBody>
      </p:sp>
    </p:spTree>
    <p:extLst>
      <p:ext uri="{BB962C8B-B14F-4D97-AF65-F5344CB8AC3E}">
        <p14:creationId xmlns:p14="http://schemas.microsoft.com/office/powerpoint/2010/main" val="2289871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62F8-5BD6-CE10-33E2-4CADC81E56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C1908F-4EA8-270A-3A46-D8F1D1EBAF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C90AF5-803A-8D23-D20B-90FD99375435}"/>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5" name="Footer Placeholder 4">
            <a:extLst>
              <a:ext uri="{FF2B5EF4-FFF2-40B4-BE49-F238E27FC236}">
                <a16:creationId xmlns:a16="http://schemas.microsoft.com/office/drawing/2014/main" id="{4E93043D-CDF0-4714-8761-F46A37976F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B2C5F4-C483-1A07-8787-077BD51AB738}"/>
              </a:ext>
            </a:extLst>
          </p:cNvPr>
          <p:cNvSpPr>
            <a:spLocks noGrp="1"/>
          </p:cNvSpPr>
          <p:nvPr>
            <p:ph type="sldNum" sz="quarter" idx="12"/>
          </p:nvPr>
        </p:nvSpPr>
        <p:spPr/>
        <p:txBody>
          <a:bodyPr/>
          <a:lstStyle/>
          <a:p>
            <a:fld id="{FA32EFF2-8EF5-47ED-9A0E-A2A0BCABDA2D}" type="slidenum">
              <a:rPr lang="en-GB" smtClean="0"/>
              <a:t>‹#›</a:t>
            </a:fld>
            <a:endParaRPr lang="en-GB"/>
          </a:p>
        </p:txBody>
      </p:sp>
      <p:pic>
        <p:nvPicPr>
          <p:cNvPr id="1028" name="Picture 4" descr="A white x on a black background&#10;&#10;Description automatically generated">
            <a:extLst>
              <a:ext uri="{FF2B5EF4-FFF2-40B4-BE49-F238E27FC236}">
                <a16:creationId xmlns:a16="http://schemas.microsoft.com/office/drawing/2014/main" id="{67E34D1F-8120-C969-3E81-85D3FC912A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926675" y="-1714500"/>
            <a:ext cx="3571875" cy="35718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F165586-F479-AE5A-3CF3-A4982B1B0116}"/>
              </a:ext>
            </a:extLst>
          </p:cNvPr>
          <p:cNvGrpSpPr/>
          <p:nvPr userDrawn="1"/>
        </p:nvGrpSpPr>
        <p:grpSpPr>
          <a:xfrm>
            <a:off x="0" y="6177003"/>
            <a:ext cx="12192000" cy="822138"/>
            <a:chOff x="56865" y="4516391"/>
            <a:chExt cx="12192000" cy="822138"/>
          </a:xfrm>
        </p:grpSpPr>
        <p:pic>
          <p:nvPicPr>
            <p:cNvPr id="8" name="Picture 7" descr="A purple rectangular object with black and white stripes&#10;&#10;Description automatically generated">
              <a:extLst>
                <a:ext uri="{FF2B5EF4-FFF2-40B4-BE49-F238E27FC236}">
                  <a16:creationId xmlns:a16="http://schemas.microsoft.com/office/drawing/2014/main" id="{DC52668A-5025-6C1E-45C6-7A9CA6F17B66}"/>
                </a:ext>
              </a:extLst>
            </p:cNvPr>
            <p:cNvPicPr>
              <a:picLocks noChangeAspect="1"/>
            </p:cNvPicPr>
            <p:nvPr userDrawn="1"/>
          </p:nvPicPr>
          <p:blipFill>
            <a:blip r:embed="rId3"/>
            <a:stretch>
              <a:fillRect/>
            </a:stretch>
          </p:blipFill>
          <p:spPr>
            <a:xfrm>
              <a:off x="56865" y="4516391"/>
              <a:ext cx="12192000" cy="822138"/>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441C9757-6B7F-998F-70EC-F601608AAEBC}"/>
                </a:ext>
              </a:extLst>
            </p:cNvPr>
            <p:cNvPicPr>
              <a:picLocks noChangeAspect="1"/>
            </p:cNvPicPr>
            <p:nvPr userDrawn="1"/>
          </p:nvPicPr>
          <p:blipFill rotWithShape="1">
            <a:blip r:embed="rId4"/>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13280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7DC-FC1E-6BB2-93B7-67F8E1EC24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A94B00-38BB-21EF-FB79-C94B1A483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B121C4-C753-BF42-20CF-F491544AF88C}"/>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5" name="Footer Placeholder 4">
            <a:extLst>
              <a:ext uri="{FF2B5EF4-FFF2-40B4-BE49-F238E27FC236}">
                <a16:creationId xmlns:a16="http://schemas.microsoft.com/office/drawing/2014/main" id="{6E482310-FC7B-C626-12A9-A3BC87294C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CC0366-6E4B-BF48-95B7-62B55FD824CF}"/>
              </a:ext>
            </a:extLst>
          </p:cNvPr>
          <p:cNvSpPr>
            <a:spLocks noGrp="1"/>
          </p:cNvSpPr>
          <p:nvPr>
            <p:ph type="sldNum" sz="quarter" idx="12"/>
          </p:nvPr>
        </p:nvSpPr>
        <p:spPr/>
        <p:txBody>
          <a:bodyPr/>
          <a:lstStyle/>
          <a:p>
            <a:fld id="{FA32EFF2-8EF5-47ED-9A0E-A2A0BCABDA2D}" type="slidenum">
              <a:rPr lang="en-GB" smtClean="0"/>
              <a:t>‹#›</a:t>
            </a:fld>
            <a:endParaRPr lang="en-GB"/>
          </a:p>
        </p:txBody>
      </p:sp>
    </p:spTree>
    <p:extLst>
      <p:ext uri="{BB962C8B-B14F-4D97-AF65-F5344CB8AC3E}">
        <p14:creationId xmlns:p14="http://schemas.microsoft.com/office/powerpoint/2010/main" val="242941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74E59-80B1-6E72-66A9-0DAFD67161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19D75D-DF20-6264-4B6B-50308CB901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7BA5F-0D57-1E7C-E188-018852A14205}"/>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5" name="Footer Placeholder 4">
            <a:extLst>
              <a:ext uri="{FF2B5EF4-FFF2-40B4-BE49-F238E27FC236}">
                <a16:creationId xmlns:a16="http://schemas.microsoft.com/office/drawing/2014/main" id="{DB28DB2B-4828-4013-5C69-77811640B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D2EE4F-277B-3465-B8B0-6CC8B5422656}"/>
              </a:ext>
            </a:extLst>
          </p:cNvPr>
          <p:cNvSpPr>
            <a:spLocks noGrp="1"/>
          </p:cNvSpPr>
          <p:nvPr>
            <p:ph type="sldNum" sz="quarter" idx="12"/>
          </p:nvPr>
        </p:nvSpPr>
        <p:spPr/>
        <p:txBody>
          <a:bodyPr/>
          <a:lstStyle/>
          <a:p>
            <a:fld id="{FA32EFF2-8EF5-47ED-9A0E-A2A0BCABDA2D}" type="slidenum">
              <a:rPr lang="en-GB" smtClean="0"/>
              <a:t>‹#›</a:t>
            </a:fld>
            <a:endParaRPr lang="en-GB"/>
          </a:p>
        </p:txBody>
      </p:sp>
    </p:spTree>
    <p:extLst>
      <p:ext uri="{BB962C8B-B14F-4D97-AF65-F5344CB8AC3E}">
        <p14:creationId xmlns:p14="http://schemas.microsoft.com/office/powerpoint/2010/main" val="614197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70109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950378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A0D3A5-28ED-46C8-A631-8280698255F2}" type="datetimeFigureOut">
              <a:rPr lang="en-GB" smtClean="0"/>
              <a:t>05/06/2025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95694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A0D3A5-28ED-46C8-A631-8280698255F2}" type="datetimeFigureOut">
              <a:rPr lang="en-GB" smtClean="0"/>
              <a:t>05/06/2025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160801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A0D3A5-28ED-46C8-A631-8280698255F2}" type="datetimeFigureOut">
              <a:rPr lang="en-GB" smtClean="0"/>
              <a:t>05/06/2025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3879989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A0D3A5-28ED-46C8-A631-8280698255F2}" type="datetimeFigureOut">
              <a:rPr lang="en-GB" smtClean="0"/>
              <a:t>05/06/2025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1273385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0D3A5-28ED-46C8-A631-8280698255F2}" type="datetimeFigureOut">
              <a:rPr lang="en-GB" smtClean="0"/>
              <a:t>05/06/2025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803690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A0D3A5-28ED-46C8-A631-8280698255F2}" type="datetimeFigureOut">
              <a:rPr lang="en-GB" smtClean="0"/>
              <a:t>05/06/2025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229195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0F0B-6444-DDB5-4084-3032CB880D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3B9C03-70A7-EC51-84FB-EE543F196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0EB7F8-F7F0-4D74-F132-6D58D0BE0FC7}"/>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5" name="Footer Placeholder 4">
            <a:extLst>
              <a:ext uri="{FF2B5EF4-FFF2-40B4-BE49-F238E27FC236}">
                <a16:creationId xmlns:a16="http://schemas.microsoft.com/office/drawing/2014/main" id="{4417492E-84BF-3B40-AC41-177434F61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5C8800-6FC3-03B6-2474-0FEB422D4EBA}"/>
              </a:ext>
            </a:extLst>
          </p:cNvPr>
          <p:cNvSpPr>
            <a:spLocks noGrp="1"/>
          </p:cNvSpPr>
          <p:nvPr>
            <p:ph type="sldNum" sz="quarter" idx="12"/>
          </p:nvPr>
        </p:nvSpPr>
        <p:spPr/>
        <p:txBody>
          <a:bodyPr/>
          <a:lstStyle/>
          <a:p>
            <a:fld id="{FA32EFF2-8EF5-47ED-9A0E-A2A0BCABDA2D}" type="slidenum">
              <a:rPr lang="en-GB" smtClean="0"/>
              <a:t>‹#›</a:t>
            </a:fld>
            <a:endParaRPr lang="en-GB"/>
          </a:p>
        </p:txBody>
      </p:sp>
      <p:grpSp>
        <p:nvGrpSpPr>
          <p:cNvPr id="7" name="Group 6">
            <a:extLst>
              <a:ext uri="{FF2B5EF4-FFF2-40B4-BE49-F238E27FC236}">
                <a16:creationId xmlns:a16="http://schemas.microsoft.com/office/drawing/2014/main" id="{AF165586-F479-AE5A-3CF3-A4982B1B0116}"/>
              </a:ext>
            </a:extLst>
          </p:cNvPr>
          <p:cNvGrpSpPr/>
          <p:nvPr userDrawn="1"/>
        </p:nvGrpSpPr>
        <p:grpSpPr>
          <a:xfrm>
            <a:off x="0" y="6176963"/>
            <a:ext cx="12192000" cy="822138"/>
            <a:chOff x="56865" y="4516391"/>
            <a:chExt cx="12192000" cy="822138"/>
          </a:xfrm>
        </p:grpSpPr>
        <p:pic>
          <p:nvPicPr>
            <p:cNvPr id="8" name="Picture 7" descr="A purple rectangular object with black and white stripes&#10;&#10;Description automatically generated">
              <a:extLst>
                <a:ext uri="{FF2B5EF4-FFF2-40B4-BE49-F238E27FC236}">
                  <a16:creationId xmlns:a16="http://schemas.microsoft.com/office/drawing/2014/main" id="{DC52668A-5025-6C1E-45C6-7A9CA6F17B66}"/>
                </a:ext>
              </a:extLst>
            </p:cNvPr>
            <p:cNvPicPr>
              <a:picLocks noChangeAspect="1"/>
            </p:cNvPicPr>
            <p:nvPr userDrawn="1"/>
          </p:nvPicPr>
          <p:blipFill>
            <a:blip r:embed="rId2"/>
            <a:stretch>
              <a:fillRect/>
            </a:stretch>
          </p:blipFill>
          <p:spPr>
            <a:xfrm>
              <a:off x="56865" y="4516391"/>
              <a:ext cx="12192000" cy="822138"/>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441C9757-6B7F-998F-70EC-F601608AAEBC}"/>
                </a:ext>
              </a:extLst>
            </p:cNvPr>
            <p:cNvPicPr>
              <a:picLocks noChangeAspect="1"/>
            </p:cNvPicPr>
            <p:nvPr userDrawn="1"/>
          </p:nvPicPr>
          <p:blipFill rotWithShape="1">
            <a:blip r:embed="rId3"/>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277235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A0D3A5-28ED-46C8-A631-8280698255F2}" type="datetimeFigureOut">
              <a:rPr lang="en-GB" smtClean="0"/>
              <a:t>05/06/2025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4078926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391106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0D3A5-28ED-46C8-A631-8280698255F2}" type="datetimeFigureOut">
              <a:rPr lang="en-GB" smtClean="0"/>
              <a:t>05/06/2025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14EC7-4AC8-4B81-95A1-7768B72A3AD3}" type="slidenum">
              <a:rPr lang="en-GB" smtClean="0"/>
              <a:t>‹#›</a:t>
            </a:fld>
            <a:endParaRPr lang="en-GB"/>
          </a:p>
        </p:txBody>
      </p:sp>
    </p:spTree>
    <p:extLst>
      <p:ext uri="{BB962C8B-B14F-4D97-AF65-F5344CB8AC3E}">
        <p14:creationId xmlns:p14="http://schemas.microsoft.com/office/powerpoint/2010/main" val="1799978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7BA62D-41E6-48FD-A252-6EBA24197DDD}" type="slidenum">
              <a:rPr lang="en-US" altLang="en-US"/>
              <a:pPr>
                <a:defRPr/>
              </a:pPr>
              <a:t>‹#›</a:t>
            </a:fld>
            <a:endParaRPr lang="en-US" altLang="en-US"/>
          </a:p>
        </p:txBody>
      </p:sp>
    </p:spTree>
    <p:extLst>
      <p:ext uri="{BB962C8B-B14F-4D97-AF65-F5344CB8AC3E}">
        <p14:creationId xmlns:p14="http://schemas.microsoft.com/office/powerpoint/2010/main" val="2976811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C071B2-D560-4C3B-8158-257043B3BEFF}" type="slidenum">
              <a:rPr lang="en-US" altLang="en-US"/>
              <a:pPr>
                <a:defRPr/>
              </a:pPr>
              <a:t>‹#›</a:t>
            </a:fld>
            <a:endParaRPr lang="en-US" altLang="en-US"/>
          </a:p>
        </p:txBody>
      </p:sp>
    </p:spTree>
    <p:extLst>
      <p:ext uri="{BB962C8B-B14F-4D97-AF65-F5344CB8AC3E}">
        <p14:creationId xmlns:p14="http://schemas.microsoft.com/office/powerpoint/2010/main" val="4019334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60ADB-0F1B-42C2-B1B0-2E695C1D0F84}" type="slidenum">
              <a:rPr lang="en-US" altLang="en-US"/>
              <a:pPr>
                <a:defRPr/>
              </a:pPr>
              <a:t>‹#›</a:t>
            </a:fld>
            <a:endParaRPr lang="en-US" altLang="en-US"/>
          </a:p>
        </p:txBody>
      </p:sp>
    </p:spTree>
    <p:extLst>
      <p:ext uri="{BB962C8B-B14F-4D97-AF65-F5344CB8AC3E}">
        <p14:creationId xmlns:p14="http://schemas.microsoft.com/office/powerpoint/2010/main" val="923871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333BEB-82B9-481B-8483-BDF04059A1AC}" type="slidenum">
              <a:rPr lang="en-US" altLang="en-US"/>
              <a:pPr>
                <a:defRPr/>
              </a:pPr>
              <a:t>‹#›</a:t>
            </a:fld>
            <a:endParaRPr lang="en-US" altLang="en-US"/>
          </a:p>
        </p:txBody>
      </p:sp>
    </p:spTree>
    <p:extLst>
      <p:ext uri="{BB962C8B-B14F-4D97-AF65-F5344CB8AC3E}">
        <p14:creationId xmlns:p14="http://schemas.microsoft.com/office/powerpoint/2010/main" val="660591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61C016-05C6-4472-A953-EECE7BB8168F}" type="slidenum">
              <a:rPr lang="en-US" altLang="en-US"/>
              <a:pPr>
                <a:defRPr/>
              </a:pPr>
              <a:t>‹#›</a:t>
            </a:fld>
            <a:endParaRPr lang="en-US" altLang="en-US"/>
          </a:p>
        </p:txBody>
      </p:sp>
    </p:spTree>
    <p:extLst>
      <p:ext uri="{BB962C8B-B14F-4D97-AF65-F5344CB8AC3E}">
        <p14:creationId xmlns:p14="http://schemas.microsoft.com/office/powerpoint/2010/main" val="3598837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E78565-D1B5-4542-A91B-63C243B96B0E}" type="slidenum">
              <a:rPr lang="en-US" altLang="en-US"/>
              <a:pPr>
                <a:defRPr/>
              </a:pPr>
              <a:t>‹#›</a:t>
            </a:fld>
            <a:endParaRPr lang="en-US" altLang="en-US"/>
          </a:p>
        </p:txBody>
      </p:sp>
    </p:spTree>
    <p:extLst>
      <p:ext uri="{BB962C8B-B14F-4D97-AF65-F5344CB8AC3E}">
        <p14:creationId xmlns:p14="http://schemas.microsoft.com/office/powerpoint/2010/main" val="2086332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ECF5D1-3EAD-4EEF-AD80-B1EEFB373727}" type="slidenum">
              <a:rPr lang="en-US" altLang="en-US"/>
              <a:pPr>
                <a:defRPr/>
              </a:pPr>
              <a:t>‹#›</a:t>
            </a:fld>
            <a:endParaRPr lang="en-US" altLang="en-US"/>
          </a:p>
        </p:txBody>
      </p:sp>
    </p:spTree>
    <p:extLst>
      <p:ext uri="{BB962C8B-B14F-4D97-AF65-F5344CB8AC3E}">
        <p14:creationId xmlns:p14="http://schemas.microsoft.com/office/powerpoint/2010/main" val="272675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EC0B-ED72-5F77-85A0-4D02EA224F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75ECDA-D003-06B6-75B1-5BDC1C9A6D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32EC11-32CD-D7D1-5935-EE08446954BD}"/>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5" name="Footer Placeholder 4">
            <a:extLst>
              <a:ext uri="{FF2B5EF4-FFF2-40B4-BE49-F238E27FC236}">
                <a16:creationId xmlns:a16="http://schemas.microsoft.com/office/drawing/2014/main" id="{90E67B27-C531-3609-E332-C2424CFE76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97B2A1-D38E-9C19-F73B-6A9D14A329A1}"/>
              </a:ext>
            </a:extLst>
          </p:cNvPr>
          <p:cNvSpPr>
            <a:spLocks noGrp="1"/>
          </p:cNvSpPr>
          <p:nvPr>
            <p:ph type="sldNum" sz="quarter" idx="12"/>
          </p:nvPr>
        </p:nvSpPr>
        <p:spPr/>
        <p:txBody>
          <a:bodyPr/>
          <a:lstStyle/>
          <a:p>
            <a:fld id="{FA32EFF2-8EF5-47ED-9A0E-A2A0BCABDA2D}" type="slidenum">
              <a:rPr lang="en-GB" smtClean="0"/>
              <a:t>‹#›</a:t>
            </a:fld>
            <a:endParaRPr lang="en-GB"/>
          </a:p>
        </p:txBody>
      </p:sp>
      <p:grpSp>
        <p:nvGrpSpPr>
          <p:cNvPr id="7" name="Group 6">
            <a:extLst>
              <a:ext uri="{FF2B5EF4-FFF2-40B4-BE49-F238E27FC236}">
                <a16:creationId xmlns:a16="http://schemas.microsoft.com/office/drawing/2014/main" id="{A06F8517-E01D-6CF8-1339-C277BA2990F7}"/>
              </a:ext>
            </a:extLst>
          </p:cNvPr>
          <p:cNvGrpSpPr/>
          <p:nvPr userDrawn="1"/>
        </p:nvGrpSpPr>
        <p:grpSpPr>
          <a:xfrm>
            <a:off x="0" y="6176963"/>
            <a:ext cx="12192000" cy="822138"/>
            <a:chOff x="56865" y="4516391"/>
            <a:chExt cx="12192000" cy="822138"/>
          </a:xfrm>
        </p:grpSpPr>
        <p:pic>
          <p:nvPicPr>
            <p:cNvPr id="8" name="Picture 7" descr="A purple rectangular object with black and white stripes&#10;&#10;Description automatically generated">
              <a:extLst>
                <a:ext uri="{FF2B5EF4-FFF2-40B4-BE49-F238E27FC236}">
                  <a16:creationId xmlns:a16="http://schemas.microsoft.com/office/drawing/2014/main" id="{47F468C4-4475-BA19-C7CE-69C6041D560A}"/>
                </a:ext>
              </a:extLst>
            </p:cNvPr>
            <p:cNvPicPr>
              <a:picLocks noChangeAspect="1"/>
            </p:cNvPicPr>
            <p:nvPr userDrawn="1"/>
          </p:nvPicPr>
          <p:blipFill>
            <a:blip r:embed="rId2"/>
            <a:stretch>
              <a:fillRect/>
            </a:stretch>
          </p:blipFill>
          <p:spPr>
            <a:xfrm>
              <a:off x="56865" y="4516391"/>
              <a:ext cx="12192000" cy="822138"/>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44919756-9799-FCAF-DC0A-ED0432958E41}"/>
                </a:ext>
              </a:extLst>
            </p:cNvPr>
            <p:cNvPicPr>
              <a:picLocks noChangeAspect="1"/>
            </p:cNvPicPr>
            <p:nvPr userDrawn="1"/>
          </p:nvPicPr>
          <p:blipFill rotWithShape="1">
            <a:blip r:embed="rId3"/>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304360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76B0F5-35C9-4966-B29D-1320584DAE02}" type="slidenum">
              <a:rPr lang="en-US" altLang="en-US"/>
              <a:pPr>
                <a:defRPr/>
              </a:pPr>
              <a:t>‹#›</a:t>
            </a:fld>
            <a:endParaRPr lang="en-US" altLang="en-US"/>
          </a:p>
        </p:txBody>
      </p:sp>
    </p:spTree>
    <p:extLst>
      <p:ext uri="{BB962C8B-B14F-4D97-AF65-F5344CB8AC3E}">
        <p14:creationId xmlns:p14="http://schemas.microsoft.com/office/powerpoint/2010/main" val="150627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F4C92-700E-45E0-85FB-D7C38485FFAA}" type="slidenum">
              <a:rPr lang="en-US" altLang="en-US"/>
              <a:pPr>
                <a:defRPr/>
              </a:pPr>
              <a:t>‹#›</a:t>
            </a:fld>
            <a:endParaRPr lang="en-US" altLang="en-US"/>
          </a:p>
        </p:txBody>
      </p:sp>
    </p:spTree>
    <p:extLst>
      <p:ext uri="{BB962C8B-B14F-4D97-AF65-F5344CB8AC3E}">
        <p14:creationId xmlns:p14="http://schemas.microsoft.com/office/powerpoint/2010/main" val="2973043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89E97A-092D-43F4-B055-28BE56477D1B}" type="slidenum">
              <a:rPr lang="en-US" altLang="en-US"/>
              <a:pPr>
                <a:defRPr/>
              </a:pPr>
              <a:t>‹#›</a:t>
            </a:fld>
            <a:endParaRPr lang="en-US" altLang="en-US"/>
          </a:p>
        </p:txBody>
      </p:sp>
    </p:spTree>
    <p:extLst>
      <p:ext uri="{BB962C8B-B14F-4D97-AF65-F5344CB8AC3E}">
        <p14:creationId xmlns:p14="http://schemas.microsoft.com/office/powerpoint/2010/main" val="1313691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2114-7A78-4CC0-9341-1ACFC09E67FE}" type="slidenum">
              <a:rPr lang="en-US" altLang="en-US"/>
              <a:pPr>
                <a:defRPr/>
              </a:pPr>
              <a:t>‹#›</a:t>
            </a:fld>
            <a:endParaRPr lang="en-US" altLang="en-US"/>
          </a:p>
        </p:txBody>
      </p:sp>
    </p:spTree>
    <p:extLst>
      <p:ext uri="{BB962C8B-B14F-4D97-AF65-F5344CB8AC3E}">
        <p14:creationId xmlns:p14="http://schemas.microsoft.com/office/powerpoint/2010/main" val="2256630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50D9-1897-85A4-4C2F-65FCC8C066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9BBA60-046E-DBAF-0110-FD0FC2A656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8BF95F-99C8-5E2D-4120-23E15ADF29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CD3EEB-D515-C8E9-72CA-7613BBC4F822}"/>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6" name="Footer Placeholder 5">
            <a:extLst>
              <a:ext uri="{FF2B5EF4-FFF2-40B4-BE49-F238E27FC236}">
                <a16:creationId xmlns:a16="http://schemas.microsoft.com/office/drawing/2014/main" id="{01F6196A-47FF-2F9C-1CF1-27A35FF43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54D97C-82D7-0F6C-4BED-F9AD3C3E403F}"/>
              </a:ext>
            </a:extLst>
          </p:cNvPr>
          <p:cNvSpPr>
            <a:spLocks noGrp="1"/>
          </p:cNvSpPr>
          <p:nvPr>
            <p:ph type="sldNum" sz="quarter" idx="12"/>
          </p:nvPr>
        </p:nvSpPr>
        <p:spPr/>
        <p:txBody>
          <a:bodyPr/>
          <a:lstStyle/>
          <a:p>
            <a:fld id="{FA32EFF2-8EF5-47ED-9A0E-A2A0BCABDA2D}" type="slidenum">
              <a:rPr lang="en-GB" smtClean="0"/>
              <a:t>‹#›</a:t>
            </a:fld>
            <a:endParaRPr lang="en-GB"/>
          </a:p>
        </p:txBody>
      </p:sp>
      <p:grpSp>
        <p:nvGrpSpPr>
          <p:cNvPr id="8" name="Group 7">
            <a:extLst>
              <a:ext uri="{FF2B5EF4-FFF2-40B4-BE49-F238E27FC236}">
                <a16:creationId xmlns:a16="http://schemas.microsoft.com/office/drawing/2014/main" id="{BB9F4731-D3DB-D5CC-5672-E44302147299}"/>
              </a:ext>
            </a:extLst>
          </p:cNvPr>
          <p:cNvGrpSpPr/>
          <p:nvPr userDrawn="1"/>
        </p:nvGrpSpPr>
        <p:grpSpPr>
          <a:xfrm>
            <a:off x="0" y="6176963"/>
            <a:ext cx="12192000" cy="822138"/>
            <a:chOff x="56865" y="4516391"/>
            <a:chExt cx="12192000" cy="822138"/>
          </a:xfrm>
        </p:grpSpPr>
        <p:pic>
          <p:nvPicPr>
            <p:cNvPr id="9" name="Picture 8" descr="A purple rectangular object with black and white stripes&#10;&#10;Description automatically generated">
              <a:extLst>
                <a:ext uri="{FF2B5EF4-FFF2-40B4-BE49-F238E27FC236}">
                  <a16:creationId xmlns:a16="http://schemas.microsoft.com/office/drawing/2014/main" id="{DF2D9A46-0D64-822F-6625-0FF1A115F489}"/>
                </a:ext>
              </a:extLst>
            </p:cNvPr>
            <p:cNvPicPr>
              <a:picLocks noChangeAspect="1"/>
            </p:cNvPicPr>
            <p:nvPr userDrawn="1"/>
          </p:nvPicPr>
          <p:blipFill>
            <a:blip r:embed="rId2"/>
            <a:stretch>
              <a:fillRect/>
            </a:stretch>
          </p:blipFill>
          <p:spPr>
            <a:xfrm>
              <a:off x="56865" y="4516391"/>
              <a:ext cx="12192000" cy="822138"/>
            </a:xfrm>
            <a:prstGeom prst="rect">
              <a:avLst/>
            </a:prstGeom>
          </p:spPr>
        </p:pic>
        <p:pic>
          <p:nvPicPr>
            <p:cNvPr id="10" name="Picture 9" descr="A white x on a black background&#10;&#10;Description automatically generated">
              <a:extLst>
                <a:ext uri="{FF2B5EF4-FFF2-40B4-BE49-F238E27FC236}">
                  <a16:creationId xmlns:a16="http://schemas.microsoft.com/office/drawing/2014/main" id="{DDDF6AF1-151A-39FE-623D-F2E567ACA697}"/>
                </a:ext>
              </a:extLst>
            </p:cNvPr>
            <p:cNvPicPr>
              <a:picLocks noChangeAspect="1"/>
            </p:cNvPicPr>
            <p:nvPr userDrawn="1"/>
          </p:nvPicPr>
          <p:blipFill rotWithShape="1">
            <a:blip r:embed="rId3"/>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81850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C219-063A-EF4C-EECE-338A2C519B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EEDE05-514B-FA7E-496C-CAE250015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175A38-88FB-C3C7-FDBD-94F065743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4F2A2A-6EE2-E3E9-C4D0-1E1FD76F1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7CE5A-15BB-A286-C9CE-DF4951B545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B9E8C4-A6AD-66E0-93A8-B9C140932A0E}"/>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8" name="Footer Placeholder 7">
            <a:extLst>
              <a:ext uri="{FF2B5EF4-FFF2-40B4-BE49-F238E27FC236}">
                <a16:creationId xmlns:a16="http://schemas.microsoft.com/office/drawing/2014/main" id="{491B0D10-9544-37ED-B422-EC3CC1BAA7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2D6462-0392-5319-A388-E30805C1C8EA}"/>
              </a:ext>
            </a:extLst>
          </p:cNvPr>
          <p:cNvSpPr>
            <a:spLocks noGrp="1"/>
          </p:cNvSpPr>
          <p:nvPr>
            <p:ph type="sldNum" sz="quarter" idx="12"/>
          </p:nvPr>
        </p:nvSpPr>
        <p:spPr/>
        <p:txBody>
          <a:bodyPr/>
          <a:lstStyle/>
          <a:p>
            <a:fld id="{FA32EFF2-8EF5-47ED-9A0E-A2A0BCABDA2D}" type="slidenum">
              <a:rPr lang="en-GB" smtClean="0"/>
              <a:t>‹#›</a:t>
            </a:fld>
            <a:endParaRPr lang="en-GB"/>
          </a:p>
        </p:txBody>
      </p:sp>
      <p:grpSp>
        <p:nvGrpSpPr>
          <p:cNvPr id="10" name="Group 9">
            <a:extLst>
              <a:ext uri="{FF2B5EF4-FFF2-40B4-BE49-F238E27FC236}">
                <a16:creationId xmlns:a16="http://schemas.microsoft.com/office/drawing/2014/main" id="{5E3BADE2-0C92-B2B1-19B8-6D0ACE7F7B50}"/>
              </a:ext>
            </a:extLst>
          </p:cNvPr>
          <p:cNvGrpSpPr/>
          <p:nvPr userDrawn="1"/>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281EAA1A-0B15-9896-538F-0F0352FB1E20}"/>
                </a:ext>
              </a:extLst>
            </p:cNvPr>
            <p:cNvPicPr>
              <a:picLocks noChangeAspect="1"/>
            </p:cNvPicPr>
            <p:nvPr userDrawn="1"/>
          </p:nvPicPr>
          <p:blipFill>
            <a:blip r:embed="rId2"/>
            <a:stretch>
              <a:fillRect/>
            </a:stretch>
          </p:blipFill>
          <p:spPr>
            <a:xfrm>
              <a:off x="56865" y="4516391"/>
              <a:ext cx="12192000" cy="822138"/>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A38562C6-CA97-F31D-528D-CF22A5081927}"/>
                </a:ext>
              </a:extLst>
            </p:cNvPr>
            <p:cNvPicPr>
              <a:picLocks noChangeAspect="1"/>
            </p:cNvPicPr>
            <p:nvPr userDrawn="1"/>
          </p:nvPicPr>
          <p:blipFill rotWithShape="1">
            <a:blip r:embed="rId3"/>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16648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A387-C337-F9F9-CD65-CB4A5FF486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D6E976-4BD5-FB71-A361-74BDB590A0EA}"/>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4" name="Footer Placeholder 3">
            <a:extLst>
              <a:ext uri="{FF2B5EF4-FFF2-40B4-BE49-F238E27FC236}">
                <a16:creationId xmlns:a16="http://schemas.microsoft.com/office/drawing/2014/main" id="{BE73332B-EAFA-843C-F0A5-CBDE689001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91D3092-68AC-9D7E-A057-8E60DF08D6A7}"/>
              </a:ext>
            </a:extLst>
          </p:cNvPr>
          <p:cNvSpPr>
            <a:spLocks noGrp="1"/>
          </p:cNvSpPr>
          <p:nvPr>
            <p:ph type="sldNum" sz="quarter" idx="12"/>
          </p:nvPr>
        </p:nvSpPr>
        <p:spPr/>
        <p:txBody>
          <a:bodyPr/>
          <a:lstStyle/>
          <a:p>
            <a:fld id="{FA32EFF2-8EF5-47ED-9A0E-A2A0BCABDA2D}" type="slidenum">
              <a:rPr lang="en-GB" smtClean="0"/>
              <a:t>‹#›</a:t>
            </a:fld>
            <a:endParaRPr lang="en-GB"/>
          </a:p>
        </p:txBody>
      </p:sp>
      <p:grpSp>
        <p:nvGrpSpPr>
          <p:cNvPr id="6" name="Group 5">
            <a:extLst>
              <a:ext uri="{FF2B5EF4-FFF2-40B4-BE49-F238E27FC236}">
                <a16:creationId xmlns:a16="http://schemas.microsoft.com/office/drawing/2014/main" id="{C5685794-84E4-D33F-DACB-01120D2312B0}"/>
              </a:ext>
            </a:extLst>
          </p:cNvPr>
          <p:cNvGrpSpPr/>
          <p:nvPr userDrawn="1"/>
        </p:nvGrpSpPr>
        <p:grpSpPr>
          <a:xfrm>
            <a:off x="0" y="6176963"/>
            <a:ext cx="12192000" cy="822138"/>
            <a:chOff x="56865" y="4516391"/>
            <a:chExt cx="12192000" cy="822138"/>
          </a:xfrm>
        </p:grpSpPr>
        <p:pic>
          <p:nvPicPr>
            <p:cNvPr id="7" name="Picture 6" descr="A purple rectangular object with black and white stripes&#10;&#10;Description automatically generated">
              <a:extLst>
                <a:ext uri="{FF2B5EF4-FFF2-40B4-BE49-F238E27FC236}">
                  <a16:creationId xmlns:a16="http://schemas.microsoft.com/office/drawing/2014/main" id="{9CABF6A4-6299-F8BC-572C-B73C4FB760B0}"/>
                </a:ext>
              </a:extLst>
            </p:cNvPr>
            <p:cNvPicPr>
              <a:picLocks noChangeAspect="1"/>
            </p:cNvPicPr>
            <p:nvPr userDrawn="1"/>
          </p:nvPicPr>
          <p:blipFill>
            <a:blip r:embed="rId2"/>
            <a:stretch>
              <a:fillRect/>
            </a:stretch>
          </p:blipFill>
          <p:spPr>
            <a:xfrm>
              <a:off x="56865" y="4516391"/>
              <a:ext cx="12192000" cy="822138"/>
            </a:xfrm>
            <a:prstGeom prst="rect">
              <a:avLst/>
            </a:prstGeom>
          </p:spPr>
        </p:pic>
        <p:pic>
          <p:nvPicPr>
            <p:cNvPr id="8" name="Picture 7" descr="A white x on a black background&#10;&#10;Description automatically generated">
              <a:extLst>
                <a:ext uri="{FF2B5EF4-FFF2-40B4-BE49-F238E27FC236}">
                  <a16:creationId xmlns:a16="http://schemas.microsoft.com/office/drawing/2014/main" id="{94712939-5716-CF88-4559-4E471835F997}"/>
                </a:ext>
              </a:extLst>
            </p:cNvPr>
            <p:cNvPicPr>
              <a:picLocks noChangeAspect="1"/>
            </p:cNvPicPr>
            <p:nvPr userDrawn="1"/>
          </p:nvPicPr>
          <p:blipFill rotWithShape="1">
            <a:blip r:embed="rId3"/>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402114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2AB7E-1096-64BC-DCCE-F3F13789F579}"/>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3" name="Footer Placeholder 2">
            <a:extLst>
              <a:ext uri="{FF2B5EF4-FFF2-40B4-BE49-F238E27FC236}">
                <a16:creationId xmlns:a16="http://schemas.microsoft.com/office/drawing/2014/main" id="{6881E816-8A77-64FD-D2CF-DEEBA600C6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A27E0B-F6B0-9DCA-F3A4-46F7ACB7C51F}"/>
              </a:ext>
            </a:extLst>
          </p:cNvPr>
          <p:cNvSpPr>
            <a:spLocks noGrp="1"/>
          </p:cNvSpPr>
          <p:nvPr>
            <p:ph type="sldNum" sz="quarter" idx="12"/>
          </p:nvPr>
        </p:nvSpPr>
        <p:spPr/>
        <p:txBody>
          <a:bodyPr/>
          <a:lstStyle/>
          <a:p>
            <a:fld id="{FA32EFF2-8EF5-47ED-9A0E-A2A0BCABDA2D}" type="slidenum">
              <a:rPr lang="en-GB" smtClean="0"/>
              <a:t>‹#›</a:t>
            </a:fld>
            <a:endParaRPr lang="en-GB"/>
          </a:p>
        </p:txBody>
      </p:sp>
      <p:grpSp>
        <p:nvGrpSpPr>
          <p:cNvPr id="5" name="Group 4">
            <a:extLst>
              <a:ext uri="{FF2B5EF4-FFF2-40B4-BE49-F238E27FC236}">
                <a16:creationId xmlns:a16="http://schemas.microsoft.com/office/drawing/2014/main" id="{1C97CED8-A914-5AD4-D652-804BC75E231A}"/>
              </a:ext>
            </a:extLst>
          </p:cNvPr>
          <p:cNvGrpSpPr/>
          <p:nvPr userDrawn="1"/>
        </p:nvGrpSpPr>
        <p:grpSpPr>
          <a:xfrm>
            <a:off x="0" y="6176963"/>
            <a:ext cx="12192000" cy="822138"/>
            <a:chOff x="56865" y="4516391"/>
            <a:chExt cx="12192000" cy="822138"/>
          </a:xfrm>
        </p:grpSpPr>
        <p:pic>
          <p:nvPicPr>
            <p:cNvPr id="6" name="Picture 5" descr="A purple rectangular object with black and white stripes&#10;&#10;Description automatically generated">
              <a:extLst>
                <a:ext uri="{FF2B5EF4-FFF2-40B4-BE49-F238E27FC236}">
                  <a16:creationId xmlns:a16="http://schemas.microsoft.com/office/drawing/2014/main" id="{E59BC55C-CBA2-C240-2D45-B5CF263F1DC7}"/>
                </a:ext>
              </a:extLst>
            </p:cNvPr>
            <p:cNvPicPr>
              <a:picLocks noChangeAspect="1"/>
            </p:cNvPicPr>
            <p:nvPr userDrawn="1"/>
          </p:nvPicPr>
          <p:blipFill>
            <a:blip r:embed="rId2"/>
            <a:stretch>
              <a:fillRect/>
            </a:stretch>
          </p:blipFill>
          <p:spPr>
            <a:xfrm>
              <a:off x="56865" y="4516391"/>
              <a:ext cx="12192000" cy="822138"/>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436A037C-09C2-50AF-C664-66C74CB9EDCF}"/>
                </a:ext>
              </a:extLst>
            </p:cNvPr>
            <p:cNvPicPr>
              <a:picLocks noChangeAspect="1"/>
            </p:cNvPicPr>
            <p:nvPr userDrawn="1"/>
          </p:nvPicPr>
          <p:blipFill rotWithShape="1">
            <a:blip r:embed="rId3"/>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94944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EFB3-62EA-25F6-5D1D-91845EC14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DD2A86-8D08-FA1F-6352-0D596D7D3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3CB5BA-9DCB-C460-2696-C6F218820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EB0E2-277E-4F97-4F2E-00A4A8D72D21}"/>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6" name="Footer Placeholder 5">
            <a:extLst>
              <a:ext uri="{FF2B5EF4-FFF2-40B4-BE49-F238E27FC236}">
                <a16:creationId xmlns:a16="http://schemas.microsoft.com/office/drawing/2014/main" id="{79A11B37-E8D6-D61F-70DD-29C719FF96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C5BECE-5590-8468-E750-957DE6598817}"/>
              </a:ext>
            </a:extLst>
          </p:cNvPr>
          <p:cNvSpPr>
            <a:spLocks noGrp="1"/>
          </p:cNvSpPr>
          <p:nvPr>
            <p:ph type="sldNum" sz="quarter" idx="12"/>
          </p:nvPr>
        </p:nvSpPr>
        <p:spPr/>
        <p:txBody>
          <a:bodyPr/>
          <a:lstStyle/>
          <a:p>
            <a:fld id="{FA32EFF2-8EF5-47ED-9A0E-A2A0BCABDA2D}" type="slidenum">
              <a:rPr lang="en-GB" smtClean="0"/>
              <a:t>‹#›</a:t>
            </a:fld>
            <a:endParaRPr lang="en-GB"/>
          </a:p>
        </p:txBody>
      </p:sp>
    </p:spTree>
    <p:extLst>
      <p:ext uri="{BB962C8B-B14F-4D97-AF65-F5344CB8AC3E}">
        <p14:creationId xmlns:p14="http://schemas.microsoft.com/office/powerpoint/2010/main" val="71430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A9BA-D6CD-BC3E-4F8B-E21A30432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3D3A7C-2315-EDCD-84BA-18FB5A7D63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101034-5E9E-BCD8-3A83-B23BC0034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D9B5B-3FAB-FCF1-473A-723F47323E3F}"/>
              </a:ext>
            </a:extLst>
          </p:cNvPr>
          <p:cNvSpPr>
            <a:spLocks noGrp="1"/>
          </p:cNvSpPr>
          <p:nvPr>
            <p:ph type="dt" sz="half" idx="10"/>
          </p:nvPr>
        </p:nvSpPr>
        <p:spPr/>
        <p:txBody>
          <a:bodyPr/>
          <a:lstStyle/>
          <a:p>
            <a:fld id="{51BC4EEB-A487-4BBD-8CBC-A553B639F095}" type="datetimeFigureOut">
              <a:rPr lang="en-GB" smtClean="0"/>
              <a:t>05/06/2025</a:t>
            </a:fld>
            <a:endParaRPr lang="en-GB"/>
          </a:p>
        </p:txBody>
      </p:sp>
      <p:sp>
        <p:nvSpPr>
          <p:cNvPr id="6" name="Footer Placeholder 5">
            <a:extLst>
              <a:ext uri="{FF2B5EF4-FFF2-40B4-BE49-F238E27FC236}">
                <a16:creationId xmlns:a16="http://schemas.microsoft.com/office/drawing/2014/main" id="{EF85C4E6-D522-37C1-8C90-627539BB14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D4782C-4281-5EE6-6BB0-D42F46035083}"/>
              </a:ext>
            </a:extLst>
          </p:cNvPr>
          <p:cNvSpPr>
            <a:spLocks noGrp="1"/>
          </p:cNvSpPr>
          <p:nvPr>
            <p:ph type="sldNum" sz="quarter" idx="12"/>
          </p:nvPr>
        </p:nvSpPr>
        <p:spPr/>
        <p:txBody>
          <a:bodyPr/>
          <a:lstStyle/>
          <a:p>
            <a:fld id="{FA32EFF2-8EF5-47ED-9A0E-A2A0BCABDA2D}" type="slidenum">
              <a:rPr lang="en-GB" smtClean="0"/>
              <a:t>‹#›</a:t>
            </a:fld>
            <a:endParaRPr lang="en-GB"/>
          </a:p>
        </p:txBody>
      </p:sp>
    </p:spTree>
    <p:extLst>
      <p:ext uri="{BB962C8B-B14F-4D97-AF65-F5344CB8AC3E}">
        <p14:creationId xmlns:p14="http://schemas.microsoft.com/office/powerpoint/2010/main" val="422397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655111-FFC5-19AF-2E5E-C0A7ACB4D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A827D9-FF56-D0F7-C7A7-2F896B60A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8C82A-4FDD-8BF8-55BE-8E47D7F140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C4EEB-A487-4BBD-8CBC-A553B639F095}" type="datetimeFigureOut">
              <a:rPr lang="en-GB" smtClean="0"/>
              <a:t>05/06/2025</a:t>
            </a:fld>
            <a:endParaRPr lang="en-GB"/>
          </a:p>
        </p:txBody>
      </p:sp>
      <p:sp>
        <p:nvSpPr>
          <p:cNvPr id="5" name="Footer Placeholder 4">
            <a:extLst>
              <a:ext uri="{FF2B5EF4-FFF2-40B4-BE49-F238E27FC236}">
                <a16:creationId xmlns:a16="http://schemas.microsoft.com/office/drawing/2014/main" id="{3EB44405-CDC5-01A4-CAD6-AB3EE0995E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CA6DEB-FB0D-AB8E-06FA-88C41BF37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2EFF2-8EF5-47ED-9A0E-A2A0BCABDA2D}" type="slidenum">
              <a:rPr lang="en-GB" smtClean="0"/>
              <a:t>‹#›</a:t>
            </a:fld>
            <a:endParaRPr lang="en-GB"/>
          </a:p>
        </p:txBody>
      </p:sp>
    </p:spTree>
    <p:extLst>
      <p:ext uri="{BB962C8B-B14F-4D97-AF65-F5344CB8AC3E}">
        <p14:creationId xmlns:p14="http://schemas.microsoft.com/office/powerpoint/2010/main" val="2783726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0D3A5-28ED-46C8-A631-8280698255F2}" type="datetimeFigureOut">
              <a:rPr lang="en-GB" smtClean="0"/>
              <a:t>05/06/2025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4EC7-4AC8-4B81-95A1-7768B72A3AD3}" type="slidenum">
              <a:rPr lang="en-GB" smtClean="0"/>
              <a:t>‹#›</a:t>
            </a:fld>
            <a:endParaRPr lang="en-GB"/>
          </a:p>
        </p:txBody>
      </p:sp>
    </p:spTree>
    <p:extLst>
      <p:ext uri="{BB962C8B-B14F-4D97-AF65-F5344CB8AC3E}">
        <p14:creationId xmlns:p14="http://schemas.microsoft.com/office/powerpoint/2010/main" val="3025677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663C338-89C8-4377-B281-9558AE946957}" type="slidenum">
              <a:rPr lang="en-US" altLang="en-US"/>
              <a:pPr>
                <a:defRPr/>
              </a:pPr>
              <a:t>‹#›</a:t>
            </a:fld>
            <a:endParaRPr lang="en-US" altLang="en-US"/>
          </a:p>
        </p:txBody>
      </p:sp>
      <p:grpSp>
        <p:nvGrpSpPr>
          <p:cNvPr id="2" name="Group 1">
            <a:extLst>
              <a:ext uri="{FF2B5EF4-FFF2-40B4-BE49-F238E27FC236}">
                <a16:creationId xmlns:a16="http://schemas.microsoft.com/office/drawing/2014/main" id="{F32CFDD6-36D6-E2E4-5655-1D96C1E019E5}"/>
              </a:ext>
            </a:extLst>
          </p:cNvPr>
          <p:cNvGrpSpPr/>
          <p:nvPr userDrawn="1"/>
        </p:nvGrpSpPr>
        <p:grpSpPr>
          <a:xfrm>
            <a:off x="0" y="6176963"/>
            <a:ext cx="12192000" cy="822138"/>
            <a:chOff x="56865" y="4516391"/>
            <a:chExt cx="12192000" cy="822138"/>
          </a:xfrm>
        </p:grpSpPr>
        <p:pic>
          <p:nvPicPr>
            <p:cNvPr id="3" name="Picture 2" descr="A purple rectangular object with black and white stripes&#10;&#10;Description automatically generated">
              <a:extLst>
                <a:ext uri="{FF2B5EF4-FFF2-40B4-BE49-F238E27FC236}">
                  <a16:creationId xmlns:a16="http://schemas.microsoft.com/office/drawing/2014/main" id="{0890E4B5-E429-5513-D890-AFFF8DB732DF}"/>
                </a:ext>
              </a:extLst>
            </p:cNvPr>
            <p:cNvPicPr>
              <a:picLocks noChangeAspect="1"/>
            </p:cNvPicPr>
            <p:nvPr userDrawn="1"/>
          </p:nvPicPr>
          <p:blipFill>
            <a:blip r:embed="rId13"/>
            <a:stretch>
              <a:fillRect/>
            </a:stretch>
          </p:blipFill>
          <p:spPr>
            <a:xfrm>
              <a:off x="56865" y="4516391"/>
              <a:ext cx="12192000" cy="822138"/>
            </a:xfrm>
            <a:prstGeom prst="rect">
              <a:avLst/>
            </a:prstGeom>
          </p:spPr>
        </p:pic>
        <p:pic>
          <p:nvPicPr>
            <p:cNvPr id="4" name="Picture 3" descr="A white x on a black background&#10;&#10;Description automatically generated">
              <a:extLst>
                <a:ext uri="{FF2B5EF4-FFF2-40B4-BE49-F238E27FC236}">
                  <a16:creationId xmlns:a16="http://schemas.microsoft.com/office/drawing/2014/main" id="{6F25A085-A2C9-0ECC-895E-3325851F2E2D}"/>
                </a:ext>
              </a:extLst>
            </p:cNvPr>
            <p:cNvPicPr>
              <a:picLocks noChangeAspect="1"/>
            </p:cNvPicPr>
            <p:nvPr userDrawn="1"/>
          </p:nvPicPr>
          <p:blipFill rotWithShape="1">
            <a:blip r:embed="rId14"/>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917879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ukri.org/publications/ukri-public-engagement-strategy/research-and-innovation-for-all-ukris-public-engagement-strategy/" TargetMode="External"/><Relationship Id="rId1" Type="http://schemas.openxmlformats.org/officeDocument/2006/relationships/slideLayout" Target="../slideLayouts/slideLayout24.xml"/><Relationship Id="rId6" Type="http://schemas.openxmlformats.org/officeDocument/2006/relationships/hyperlink" Target="https://sites.google.com/nihr.ac.uk/pi-standards/home" TargetMode="External"/><Relationship Id="rId5" Type="http://schemas.openxmlformats.org/officeDocument/2006/relationships/hyperlink" Target="https://s3.eu-west-2.amazonaws.com/www.hra.nhs.uk/media/documents/impact-public-involvement-ethical-aspects-research-updated-2016.pdf"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ukri.org/publications/ukri-public-engagement-strategy/research-and-innovation-for-all-ukris-public-engagement-strategy/" TargetMode="Externa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video" Target="https://www.youtube.com/embed/9OKYD0N0zAE?feature=oembed" TargetMode="External"/><Relationship Id="rId5" Type="http://schemas.openxmlformats.org/officeDocument/2006/relationships/image" Target="../media/image29.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hyperlink" Target="https://www.ukri.org/wp-content/uploads/2020/10/UKRI-16102020-Benefits-of-public-engagement.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hyperlink" Target="http://www.autism.manchester.ac.uk/" TargetMode="External"/><Relationship Id="rId5" Type="http://schemas.openxmlformats.org/officeDocument/2006/relationships/hyperlink" Target="https://www.oxfordlearnersdictionaries.com/definition/english/neurodiverse?q=neurodiverse" TargetMode="External"/><Relationship Id="rId4" Type="http://schemas.openxmlformats.org/officeDocument/2006/relationships/hyperlink" Target="https://blogs.manchester.ac.uk/bmh-sr/2022/02/03/ppie-award-winner-live-with-scientist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cancerresearchuk.org/funding-for-researchers/patient-involvement-toolkit-for-researchers" TargetMode="External"/><Relationship Id="rId13"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5.png"/><Relationship Id="rId5" Type="http://schemas.openxmlformats.org/officeDocument/2006/relationships/diagramQuickStyle" Target="../diagrams/quickStyle2.xml"/><Relationship Id="rId10" Type="http://schemas.openxmlformats.org/officeDocument/2006/relationships/image" Target="../media/image4.jpeg"/><Relationship Id="rId4" Type="http://schemas.openxmlformats.org/officeDocument/2006/relationships/diagramLayout" Target="../diagrams/layout2.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www.publicengagement.ac.uk/starting-guide-edi-public-engagement-professionals"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www.publicengagement.ac.uk/starting-guide-edi-public-engagement-professionals" TargetMode="External"/><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 Id="rId4" Type="http://schemas.openxmlformats.org/officeDocument/2006/relationships/hyperlink" Target="https://blogs.manchester.ac.uk/bmh-sr/2023/05/02/ppie-award-winner-community-experiences-in-greater-manchester-during-covid-19-and-attitudes-towards-vaccinations-research-study-and-advisory-grou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s://wellcome.org/news/policy-framework-inclusive-research-design"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4.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6.png"/><Relationship Id="rId7"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jpeg"/><Relationship Id="rId7" Type="http://schemas.openxmlformats.org/officeDocument/2006/relationships/diagramQuickStyle" Target="../diagrams/quickStyle3.xml"/><Relationship Id="rId12"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diagramLayout" Target="../diagrams/layout3.xml"/><Relationship Id="rId11" Type="http://schemas.openxmlformats.org/officeDocument/2006/relationships/image" Target="../media/image2.png"/><Relationship Id="rId5" Type="http://schemas.openxmlformats.org/officeDocument/2006/relationships/diagramData" Target="../diagrams/data3.xml"/><Relationship Id="rId10" Type="http://schemas.openxmlformats.org/officeDocument/2006/relationships/image" Target="../media/image49.png"/><Relationship Id="rId4" Type="http://schemas.openxmlformats.org/officeDocument/2006/relationships/image" Target="../media/image5.png"/><Relationship Id="rId9" Type="http://schemas.microsoft.com/office/2007/relationships/diagramDrawing" Target="../diagrams/drawing3.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slideLayout" Target="../slideLayouts/slideLayout13.xml"/><Relationship Id="rId1" Type="http://schemas.openxmlformats.org/officeDocument/2006/relationships/video" Target="https://www.youtube.com/embed/Mscn8QBu2Ws?feature=oembed" TargetMode="External"/><Relationship Id="rId6" Type="http://schemas.openxmlformats.org/officeDocument/2006/relationships/hyperlink" Target="https://www.youtube.com/watch?v=Mscn8QBu2Ws" TargetMode="External"/><Relationship Id="rId5" Type="http://schemas.openxmlformats.org/officeDocument/2006/relationships/image" Target="../media/image5.png"/><Relationship Id="rId10" Type="http://schemas.openxmlformats.org/officeDocument/2006/relationships/image" Target="../media/image51.jpeg"/><Relationship Id="rId4" Type="http://schemas.openxmlformats.org/officeDocument/2006/relationships/image" Target="../media/image4.jpeg"/><Relationship Id="rId9"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jpeg"/><Relationship Id="rId7" Type="http://schemas.openxmlformats.org/officeDocument/2006/relationships/diagramLayout" Target="../diagrams/layout4.xml"/><Relationship Id="rId12"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diagramData" Target="../diagrams/data4.xml"/><Relationship Id="rId11" Type="http://schemas.openxmlformats.org/officeDocument/2006/relationships/image" Target="../media/image2.png"/><Relationship Id="rId5" Type="http://schemas.openxmlformats.org/officeDocument/2006/relationships/image" Target="../media/image53.png"/><Relationship Id="rId10" Type="http://schemas.microsoft.com/office/2007/relationships/diagramDrawing" Target="../diagrams/drawing4.xml"/><Relationship Id="rId4" Type="http://schemas.openxmlformats.org/officeDocument/2006/relationships/image" Target="../media/image5.png"/><Relationship Id="rId9" Type="http://schemas.openxmlformats.org/officeDocument/2006/relationships/diagramColors" Target="../diagrams/colors4.xml"/></Relationships>
</file>

<file path=ppt/slides/_rels/slide3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8.png"/><Relationship Id="rId7" Type="http://schemas.openxmlformats.org/officeDocument/2006/relationships/hyperlink" Target="https://tinyurl.com/BeforePlusTwo" TargetMode="External"/><Relationship Id="rId2" Type="http://schemas.openxmlformats.org/officeDocument/2006/relationships/slideLayout" Target="../slideLayouts/slideLayout13.xml"/><Relationship Id="rId1" Type="http://schemas.openxmlformats.org/officeDocument/2006/relationships/video" Target="https://www.youtube.com/embed/QOFAmb1-9n4?feature=oembed" TargetMode="External"/><Relationship Id="rId6" Type="http://schemas.openxmlformats.org/officeDocument/2006/relationships/hyperlink" Target="https://www.youtube.com/watch?v=QOFAmb1-9n4" TargetMode="External"/><Relationship Id="rId5" Type="http://schemas.openxmlformats.org/officeDocument/2006/relationships/image" Target="../media/image5.png"/><Relationship Id="rId10" Type="http://schemas.openxmlformats.org/officeDocument/2006/relationships/image" Target="../media/image3.jpeg"/><Relationship Id="rId4" Type="http://schemas.openxmlformats.org/officeDocument/2006/relationships/image" Target="../media/image4.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5.png"/><Relationship Id="rId5" Type="http://schemas.openxmlformats.org/officeDocument/2006/relationships/image" Target="../media/image10.jpeg"/><Relationship Id="rId10" Type="http://schemas.openxmlformats.org/officeDocument/2006/relationships/image" Target="../media/image4.jpeg"/><Relationship Id="rId4" Type="http://schemas.openxmlformats.org/officeDocument/2006/relationships/hyperlink" Target="http://www.publicengagement.ac.uk/explore-it/who-are-public" TargetMode="External"/><Relationship Id="rId9" Type="http://schemas.openxmlformats.org/officeDocument/2006/relationships/image" Target="../media/image8.png"/><Relationship Id="rId1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jpeg"/><Relationship Id="rId7" Type="http://schemas.openxmlformats.org/officeDocument/2006/relationships/diagramQuickStyle" Target="../diagrams/quickStyle5.xml"/><Relationship Id="rId12"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diagramLayout" Target="../diagrams/layout5.xml"/><Relationship Id="rId11" Type="http://schemas.openxmlformats.org/officeDocument/2006/relationships/image" Target="../media/image2.png"/><Relationship Id="rId5" Type="http://schemas.openxmlformats.org/officeDocument/2006/relationships/diagramData" Target="../diagrams/data5.xml"/><Relationship Id="rId10" Type="http://schemas.openxmlformats.org/officeDocument/2006/relationships/hyperlink" Target="https://www.hra.nhs.uk/planning-and-improving-research/best-practice/writing-plain-language-lay-summary-your-research-findings/" TargetMode="External"/><Relationship Id="rId4" Type="http://schemas.openxmlformats.org/officeDocument/2006/relationships/image" Target="../media/image5.png"/><Relationship Id="rId9" Type="http://schemas.microsoft.com/office/2007/relationships/diagramDrawing" Target="../diagrams/drawing5.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s://www.imperial.ac.uk/media/imperial-college/be-inspired/societal-engagement/public/How-do-I-engage-the-public-with-a-controversial-issue.pdf" TargetMode="Externa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hyperlink" Target="https://concordatopenness.org.uk/" TargetMode="Externa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image" Target="../media/image2.png"/><Relationship Id="rId3" Type="http://schemas.openxmlformats.org/officeDocument/2006/relationships/image" Target="../media/image72.emf"/><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5.png"/><Relationship Id="rId2" Type="http://schemas.openxmlformats.org/officeDocument/2006/relationships/notesSlide" Target="../notesSlides/notesSlide20.xml"/><Relationship Id="rId16"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5" Type="http://schemas.openxmlformats.org/officeDocument/2006/relationships/image" Target="../media/image8.png"/><Relationship Id="rId10" Type="http://schemas.openxmlformats.org/officeDocument/2006/relationships/image" Target="../media/image79.png"/><Relationship Id="rId19" Type="http://schemas.openxmlformats.org/officeDocument/2006/relationships/image" Target="../media/image3.jpe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5.png"/><Relationship Id="rId7" Type="http://schemas.openxmlformats.org/officeDocument/2006/relationships/image" Target="../media/image8.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6.png"/><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video" Target="https://www.youtube.com/embed/WQN2YzK_agY?feature=oembed"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8" Type="http://schemas.openxmlformats.org/officeDocument/2006/relationships/hyperlink" Target="https://www.staffnet.manchester.ac.uk/bmh/social-responsibility/public-and-patient-engagement/training-opportunities/" TargetMode="External"/><Relationship Id="rId3" Type="http://schemas.openxmlformats.org/officeDocument/2006/relationships/image" Target="../media/image4.jpeg"/><Relationship Id="rId7" Type="http://schemas.openxmlformats.org/officeDocument/2006/relationships/hyperlink" Target="https://www.staffnet.manchester.ac.uk/bmh/social-responsibility/public-and-patient-engagement/ppie-toolkit/ppie-standards/"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documents.manchester.ac.uk/display.aspx?DocID=41420" TargetMode="External"/><Relationship Id="rId5" Type="http://schemas.openxmlformats.org/officeDocument/2006/relationships/hyperlink" Target="http://documents.manchester.ac.uk/display.aspx?DocID=49732%20" TargetMode="Externa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staffnet.manchester.ac.uk/bmh/social-responsibility/ppie/ppie-quality-mark/" TargetMode="Externa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hyperlink" Target="https://app.manchester.ac.uk/training/profile.aspx?unitid=4907&amp;parentId=4&amp;returnId=4&amp;returntxt=Return%20To%20Search&amp;returnQs=%3fterm%3dpublic+engagement+%26org%3d0" TargetMode="External"/><Relationship Id="rId3" Type="http://schemas.openxmlformats.org/officeDocument/2006/relationships/image" Target="../media/image4.jpeg"/><Relationship Id="rId7" Type="http://schemas.openxmlformats.org/officeDocument/2006/relationships/hyperlink" Target="https://app.manchester.ac.uk/training/profile.aspx?unitid=9731&amp;parentId=4&amp;returnId=4&amp;returntxt=Return%20To%20Search&amp;returnQs=%3fterm%3dlay+summarie%26org%3d0"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earevocal.org/" TargetMode="External"/><Relationship Id="rId5" Type="http://schemas.openxmlformats.org/officeDocument/2006/relationships/hyperlink" Target="https://forms.office.com/e/qFEwBJGESM?origin=lprLink" TargetMode="External"/><Relationship Id="rId10" Type="http://schemas.openxmlformats.org/officeDocument/2006/relationships/hyperlink" Target="https://app.manchester.ac.uk/training/profile.aspx?unitid=9739&amp;parentId=4&amp;returnId=4&amp;returntxt=Return+To+Search&amp;returnQs=%3fterm%3dppi%26org%3d0" TargetMode="External"/><Relationship Id="rId4" Type="http://schemas.openxmlformats.org/officeDocument/2006/relationships/image" Target="../media/image5.png"/><Relationship Id="rId9" Type="http://schemas.openxmlformats.org/officeDocument/2006/relationships/hyperlink" Target="https://www.newscientist.com/science-events/science-engagement-and-impact-even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87.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hyperlink" Target="https://www.publicengagement.ac.uk/" TargetMode="External"/><Relationship Id="rId13" Type="http://schemas.openxmlformats.org/officeDocument/2006/relationships/image" Target="../media/image2.png"/><Relationship Id="rId3" Type="http://schemas.openxmlformats.org/officeDocument/2006/relationships/hyperlink" Target="mailto:srbmh@manchester.ac.uk" TargetMode="External"/><Relationship Id="rId7" Type="http://schemas.openxmlformats.org/officeDocument/2006/relationships/hyperlink" Target="https://www.eu-patient.eu/" TargetMode="External"/><Relationship Id="rId12"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www.engagement.manchester.ac.uk/" TargetMode="External"/><Relationship Id="rId11" Type="http://schemas.openxmlformats.org/officeDocument/2006/relationships/image" Target="../media/image4.jpeg"/><Relationship Id="rId5" Type="http://schemas.openxmlformats.org/officeDocument/2006/relationships/hyperlink" Target="https://www.bmh.manchester.ac.uk/connect/social-responsibility/contact/" TargetMode="External"/><Relationship Id="rId10" Type="http://schemas.openxmlformats.org/officeDocument/2006/relationships/image" Target="../media/image8.png"/><Relationship Id="rId4" Type="http://schemas.openxmlformats.org/officeDocument/2006/relationships/hyperlink" Target="https://www.staffnet.manchester.ac.uk/bmh/social-responsibility/ppie" TargetMode="External"/><Relationship Id="rId9" Type="http://schemas.openxmlformats.org/officeDocument/2006/relationships/hyperlink" Target="https://www.nihr.ac.uk/patients-carers-and-the-public/" TargetMode="External"/><Relationship Id="rId14" Type="http://schemas.openxmlformats.org/officeDocument/2006/relationships/image" Target="../media/image3.jpeg"/></Relationships>
</file>

<file path=ppt/slides/_rels/slide56.xml.rels><?xml version="1.0" encoding="UTF-8" standalone="yes"?>
<Relationships xmlns="http://schemas.openxmlformats.org/package/2006/relationships"><Relationship Id="rId8" Type="http://schemas.openxmlformats.org/officeDocument/2006/relationships/hyperlink" Target="https://www.bmh.manchester.ac.uk/connect/social-responsibility/" TargetMode="External"/><Relationship Id="rId3" Type="http://schemas.openxmlformats.org/officeDocument/2006/relationships/image" Target="../media/image4.jpeg"/><Relationship Id="rId7" Type="http://schemas.openxmlformats.org/officeDocument/2006/relationships/hyperlink" Target="https://youtu.be/WQN2YzK_agY"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mailto:samantha.franklin@manchester.ac.uk" TargetMode="External"/><Relationship Id="rId5" Type="http://schemas.openxmlformats.org/officeDocument/2006/relationships/hyperlink" Target="mailto:Hawys.williams@manchester.ac.uk" TargetMode="External"/><Relationship Id="rId10" Type="http://schemas.openxmlformats.org/officeDocument/2006/relationships/hyperlink" Target="mailto:srbmh@manchester.ac.uk" TargetMode="External"/><Relationship Id="rId4" Type="http://schemas.openxmlformats.org/officeDocument/2006/relationships/image" Target="../media/image5.png"/><Relationship Id="rId9" Type="http://schemas.openxmlformats.org/officeDocument/2006/relationships/hyperlink" Target="https://blogs.manchester.ac.uk/bmh-ppi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jpeg"/><Relationship Id="rId7" Type="http://schemas.openxmlformats.org/officeDocument/2006/relationships/image" Target="../media/image19.jpeg"/><Relationship Id="rId12"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8.jpeg"/><Relationship Id="rId11" Type="http://schemas.openxmlformats.org/officeDocument/2006/relationships/image" Target="../media/image2.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5.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jpeg"/><Relationship Id="rId7" Type="http://schemas.openxmlformats.org/officeDocument/2006/relationships/image" Target="../media/image19.jpeg"/><Relationship Id="rId12"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8.jpeg"/><Relationship Id="rId11" Type="http://schemas.openxmlformats.org/officeDocument/2006/relationships/image" Target="../media/image2.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5.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video" Target="https://www.youtube.com/embed/UkWGYikJvz0?feature=oembed" TargetMode="External"/><Relationship Id="rId5" Type="http://schemas.openxmlformats.org/officeDocument/2006/relationships/image" Target="../media/image23.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43" y="3160286"/>
            <a:ext cx="10820514" cy="907316"/>
          </a:xfrm>
        </p:spPr>
        <p:txBody>
          <a:bodyPr>
            <a:normAutofit fontScale="90000"/>
          </a:bodyPr>
          <a:lstStyle/>
          <a:p>
            <a:r>
              <a:rPr lang="en-GB" altLang="en-US" dirty="0">
                <a:solidFill>
                  <a:srgbClr val="800080"/>
                </a:solidFill>
                <a:latin typeface="Calibri" panose="020F0502020204030204" pitchFamily="34" charset="0"/>
                <a:ea typeface="ＭＳ Ｐゴシック" panose="020B0600070205080204" pitchFamily="34" charset="-128"/>
              </a:rPr>
              <a:t>Patient and Public Involvement and Engagement (PPIE) in FBMH</a:t>
            </a: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5" name="TextBox 4">
            <a:extLst>
              <a:ext uri="{FF2B5EF4-FFF2-40B4-BE49-F238E27FC236}">
                <a16:creationId xmlns:a16="http://schemas.microsoft.com/office/drawing/2014/main" id="{347702A9-FF2F-2EA7-891B-D2077377ECB4}"/>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
        <p:nvSpPr>
          <p:cNvPr id="6" name="Subtitle 2">
            <a:extLst>
              <a:ext uri="{FF2B5EF4-FFF2-40B4-BE49-F238E27FC236}">
                <a16:creationId xmlns:a16="http://schemas.microsoft.com/office/drawing/2014/main" id="{D6102F57-3622-3253-C828-09FE9DA37DBE}"/>
              </a:ext>
            </a:extLst>
          </p:cNvPr>
          <p:cNvSpPr txBox="1">
            <a:spLocks/>
          </p:cNvSpPr>
          <p:nvPr/>
        </p:nvSpPr>
        <p:spPr bwMode="auto">
          <a:xfrm>
            <a:off x="1510340" y="4204052"/>
            <a:ext cx="9216811" cy="141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Clr>
                <a:schemeClr val="tx1"/>
              </a:buClr>
              <a:buFontTx/>
              <a:buNone/>
              <a:tabLst>
                <a:tab pos="4919663" algn="l"/>
              </a:tabLst>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algn="ctr">
              <a:spcBef>
                <a:spcPct val="0"/>
              </a:spcBef>
            </a:pPr>
            <a:r>
              <a:rPr lang="en-GB" altLang="en-US" b="1" dirty="0">
                <a:solidFill>
                  <a:srgbClr val="009999"/>
                </a:solidFill>
                <a:latin typeface="Calibri"/>
                <a:ea typeface="Calibri"/>
                <a:cs typeface="Calibri"/>
              </a:rPr>
              <a:t>Samantha Franklin, </a:t>
            </a:r>
            <a:endParaRPr lang="en-US">
              <a:latin typeface="Calibri"/>
              <a:ea typeface="Calibri"/>
              <a:cs typeface="Calibri"/>
            </a:endParaRPr>
          </a:p>
          <a:p>
            <a:pPr algn="ctr">
              <a:spcBef>
                <a:spcPct val="0"/>
              </a:spcBef>
            </a:pPr>
            <a:r>
              <a:rPr lang="en-GB" altLang="en-US" i="1" dirty="0">
                <a:solidFill>
                  <a:srgbClr val="009999"/>
                </a:solidFill>
                <a:latin typeface="Calibri"/>
                <a:ea typeface="Calibri"/>
                <a:cs typeface="Calibri"/>
              </a:rPr>
              <a:t>Social Responsibility Project Officer</a:t>
            </a:r>
            <a:endParaRPr lang="en-GB" dirty="0">
              <a:latin typeface="Calibri"/>
              <a:ea typeface="Calibri"/>
              <a:cs typeface="Calibri"/>
            </a:endParaRPr>
          </a:p>
        </p:txBody>
      </p:sp>
      <p:pic>
        <p:nvPicPr>
          <p:cNvPr id="11" name="Picture 10" descr="A purple rectangular object with black and white stripes&#10;&#10;Description automatically generated">
            <a:extLst>
              <a:ext uri="{FF2B5EF4-FFF2-40B4-BE49-F238E27FC236}">
                <a16:creationId xmlns:a16="http://schemas.microsoft.com/office/drawing/2014/main" id="{5EC5E06F-25C7-149B-41E2-C52D15C2A4F5}"/>
              </a:ext>
            </a:extLst>
          </p:cNvPr>
          <p:cNvPicPr>
            <a:picLocks noChangeAspect="1"/>
          </p:cNvPicPr>
          <p:nvPr/>
        </p:nvPicPr>
        <p:blipFill>
          <a:blip r:embed="rId5"/>
          <a:stretch>
            <a:fillRect/>
          </a:stretch>
        </p:blipFill>
        <p:spPr>
          <a:xfrm>
            <a:off x="0" y="6233735"/>
            <a:ext cx="12192000" cy="822138"/>
          </a:xfrm>
          <a:prstGeom prst="rect">
            <a:avLst/>
          </a:prstGeom>
        </p:spPr>
      </p:pic>
      <p:sp>
        <p:nvSpPr>
          <p:cNvPr id="12" name="Rectangle 11">
            <a:extLst>
              <a:ext uri="{FF2B5EF4-FFF2-40B4-BE49-F238E27FC236}">
                <a16:creationId xmlns:a16="http://schemas.microsoft.com/office/drawing/2014/main" id="{FE7FB5C6-66EF-72BC-1B4C-FAAC7C810AA6}"/>
              </a:ext>
            </a:extLst>
          </p:cNvPr>
          <p:cNvSpPr/>
          <p:nvPr/>
        </p:nvSpPr>
        <p:spPr>
          <a:xfrm>
            <a:off x="66842" y="6229684"/>
            <a:ext cx="561473" cy="601577"/>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white x on a black background&#10;&#10;Description automatically generated">
            <a:extLst>
              <a:ext uri="{FF2B5EF4-FFF2-40B4-BE49-F238E27FC236}">
                <a16:creationId xmlns:a16="http://schemas.microsoft.com/office/drawing/2014/main" id="{CDC3B5AE-BC42-E7E1-5F81-21B6C56EC4A6}"/>
              </a:ext>
            </a:extLst>
          </p:cNvPr>
          <p:cNvPicPr>
            <a:picLocks noChangeAspect="1"/>
          </p:cNvPicPr>
          <p:nvPr/>
        </p:nvPicPr>
        <p:blipFill rotWithShape="1">
          <a:blip r:embed="rId6"/>
          <a:srcRect l="18574" t="16389" r="18726" b="18504"/>
          <a:stretch/>
        </p:blipFill>
        <p:spPr>
          <a:xfrm>
            <a:off x="116325" y="6306118"/>
            <a:ext cx="515008" cy="520794"/>
          </a:xfrm>
          <a:prstGeom prst="rect">
            <a:avLst/>
          </a:prstGeom>
        </p:spPr>
      </p:pic>
    </p:spTree>
    <p:extLst>
      <p:ext uri="{BB962C8B-B14F-4D97-AF65-F5344CB8AC3E}">
        <p14:creationId xmlns:p14="http://schemas.microsoft.com/office/powerpoint/2010/main" val="3519343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81535" y="882867"/>
            <a:ext cx="8229600" cy="1143001"/>
          </a:xfrm>
        </p:spPr>
        <p:txBody>
          <a:bodyPr/>
          <a:lstStyle/>
          <a:p>
            <a:r>
              <a:rPr lang="en-GB" altLang="en-US" sz="5400" b="1">
                <a:solidFill>
                  <a:srgbClr val="7030A0"/>
                </a:solidFill>
                <a:latin typeface="Calibri"/>
                <a:ea typeface="ＭＳ Ｐゴシック"/>
                <a:cs typeface="Calibri"/>
              </a:rPr>
              <a:t>Why </a:t>
            </a:r>
            <a:r>
              <a:rPr lang="en-GB" altLang="en-US" sz="5400">
                <a:solidFill>
                  <a:srgbClr val="7030A0"/>
                </a:solidFill>
                <a:latin typeface="Calibri"/>
                <a:ea typeface="ＭＳ Ｐゴシック"/>
                <a:cs typeface="Calibri"/>
              </a:rPr>
              <a:t>engage the Public? </a:t>
            </a:r>
            <a:endParaRPr lang="en-GB" altLang="en-US" sz="5400">
              <a:solidFill>
                <a:srgbClr val="7030A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Content Placeholder 2"/>
          <p:cNvSpPr>
            <a:spLocks noGrp="1"/>
          </p:cNvSpPr>
          <p:nvPr>
            <p:ph idx="1"/>
          </p:nvPr>
        </p:nvSpPr>
        <p:spPr>
          <a:xfrm>
            <a:off x="344209" y="2038282"/>
            <a:ext cx="12085982" cy="5472113"/>
          </a:xfrm>
        </p:spPr>
        <p:txBody>
          <a:bodyPr/>
          <a:lstStyle/>
          <a:p>
            <a:pPr>
              <a:defRPr/>
            </a:pPr>
            <a:r>
              <a:rPr lang="en-GB" sz="2800">
                <a:solidFill>
                  <a:srgbClr val="7030A0"/>
                </a:solidFill>
                <a:latin typeface="Calibri"/>
                <a:ea typeface="ＭＳ Ｐゴシック"/>
                <a:cs typeface="Calibri"/>
              </a:rPr>
              <a:t>Improved health/societal outcomes </a:t>
            </a:r>
            <a:endParaRPr lang="en-GB" sz="2800">
              <a:solidFill>
                <a:srgbClr val="7030A0"/>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Accountability</a:t>
            </a:r>
            <a:r>
              <a:rPr lang="en-GB" sz="2400">
                <a:solidFill>
                  <a:srgbClr val="7030A0"/>
                </a:solidFill>
                <a:latin typeface="Calibri"/>
                <a:ea typeface="ＭＳ Ｐゴシック"/>
                <a:cs typeface="Calibri"/>
              </a:rPr>
              <a:t> </a:t>
            </a:r>
            <a:r>
              <a:rPr lang="en-GB" sz="1800">
                <a:solidFill>
                  <a:schemeClr val="bg2">
                    <a:lumMod val="75000"/>
                  </a:schemeClr>
                </a:solidFill>
                <a:latin typeface="Calibri"/>
                <a:ea typeface="ＭＳ Ｐゴシック"/>
                <a:cs typeface="Calibri"/>
              </a:rPr>
              <a:t>open &amp; transparent public spending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Values and Purpose </a:t>
            </a:r>
            <a:r>
              <a:rPr lang="en-GB" sz="1800">
                <a:solidFill>
                  <a:schemeClr val="bg2">
                    <a:lumMod val="75000"/>
                  </a:schemeClr>
                </a:solidFill>
                <a:latin typeface="Calibri"/>
                <a:ea typeface="ＭＳ Ｐゴシック"/>
                <a:cs typeface="Calibri"/>
              </a:rPr>
              <a:t>commitment to wider societal values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Trust </a:t>
            </a:r>
            <a:r>
              <a:rPr lang="en-GB" sz="1800">
                <a:solidFill>
                  <a:schemeClr val="bg2">
                    <a:lumMod val="75000"/>
                  </a:schemeClr>
                </a:solidFill>
                <a:latin typeface="Calibri"/>
                <a:ea typeface="ＭＳ Ｐゴシック"/>
                <a:cs typeface="Calibri"/>
              </a:rPr>
              <a:t>debating social and ethical implications of research and clinical practice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Relevance </a:t>
            </a:r>
            <a:r>
              <a:rPr lang="en-GB" sz="1800">
                <a:solidFill>
                  <a:schemeClr val="bg2">
                    <a:lumMod val="75000"/>
                  </a:schemeClr>
                </a:solidFill>
                <a:latin typeface="Calibri"/>
                <a:ea typeface="ＭＳ Ｐゴシック"/>
                <a:cs typeface="Calibri"/>
              </a:rPr>
              <a:t>respecting the insights, experiences and expertise of the wider public provides relevant, </a:t>
            </a:r>
            <a:endParaRPr lang="en-GB" sz="1800">
              <a:solidFill>
                <a:schemeClr val="bg2">
                  <a:lumMod val="75000"/>
                </a:schemeClr>
              </a:solidFill>
              <a:latin typeface="Calibri" panose="020F0502020204030204" pitchFamily="34" charset="0"/>
              <a:cs typeface="Calibri" panose="020F0502020204030204" pitchFamily="34" charset="0"/>
            </a:endParaRPr>
          </a:p>
          <a:p>
            <a:pPr marL="0" indent="0">
              <a:buNone/>
              <a:defRPr/>
            </a:pPr>
            <a:r>
              <a:rPr lang="en-GB" sz="1800">
                <a:solidFill>
                  <a:schemeClr val="bg2">
                    <a:lumMod val="75000"/>
                  </a:schemeClr>
                </a:solidFill>
                <a:latin typeface="Calibri"/>
                <a:ea typeface="ＭＳ Ｐゴシック"/>
                <a:cs typeface="Calibri"/>
              </a:rPr>
              <a:t>      focused research and clinical practice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Responsiveness </a:t>
            </a:r>
            <a:r>
              <a:rPr lang="en-GB" sz="1800">
                <a:solidFill>
                  <a:schemeClr val="bg2">
                    <a:lumMod val="75000"/>
                  </a:schemeClr>
                </a:solidFill>
                <a:latin typeface="Calibri"/>
                <a:ea typeface="ＭＳ Ｐゴシック"/>
                <a:cs typeface="Calibri"/>
              </a:rPr>
              <a:t>power rebalancing between NHS, institutions, researchers and citizens  </a:t>
            </a:r>
            <a:endParaRPr lang="en-GB" sz="1800">
              <a:solidFill>
                <a:schemeClr val="bg2">
                  <a:lumMod val="75000"/>
                </a:schemeClr>
              </a:solidFill>
              <a:latin typeface="Calibri" panose="020F0502020204030204" pitchFamily="34" charset="0"/>
              <a:cs typeface="Calibri" panose="020F0502020204030204" pitchFamily="34" charset="0"/>
            </a:endParaRPr>
          </a:p>
          <a:p>
            <a:pPr>
              <a:defRPr/>
            </a:pPr>
            <a:r>
              <a:rPr lang="en-GB" sz="2800">
                <a:solidFill>
                  <a:srgbClr val="7030A0"/>
                </a:solidFill>
                <a:latin typeface="Calibri"/>
                <a:ea typeface="ＭＳ Ｐゴシック"/>
                <a:cs typeface="Calibri"/>
              </a:rPr>
              <a:t>Meeting legal duties</a:t>
            </a:r>
            <a:endParaRPr lang="en-GB" sz="2800">
              <a:solidFill>
                <a:schemeClr val="bg2">
                  <a:lumMod val="75000"/>
                </a:schemeClr>
              </a:solidFill>
              <a:latin typeface="Calibri"/>
              <a:ea typeface="ＭＳ Ｐゴシック"/>
              <a:cs typeface="Calibri"/>
            </a:endParaRPr>
          </a:p>
          <a:p>
            <a:pPr>
              <a:defRPr/>
            </a:pPr>
            <a:endParaRPr lang="en-GB" sz="2000">
              <a:solidFill>
                <a:schemeClr val="bg2">
                  <a:lumMod val="75000"/>
                </a:schemeClr>
              </a:solidFill>
              <a:latin typeface="Calibri" panose="020F0502020204030204" pitchFamily="34" charset="0"/>
              <a:cs typeface="Calibri" panose="020F0502020204030204" pitchFamily="34" charset="0"/>
            </a:endParaRPr>
          </a:p>
          <a:p>
            <a:pPr marL="0" indent="0">
              <a:buNone/>
              <a:defRPr/>
            </a:pPr>
            <a:endParaRPr lang="en-GB" sz="2000">
              <a:solidFill>
                <a:schemeClr val="bg2">
                  <a:lumMod val="75000"/>
                </a:schemeClr>
              </a:solidFill>
              <a:latin typeface="Calibri" panose="020F0502020204030204" pitchFamily="34" charset="0"/>
              <a:cs typeface="Calibri" panose="020F0502020204030204" pitchFamily="34" charset="0"/>
            </a:endParaRP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E921F71-D7CB-B9B0-A9FC-74CB8D0A0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1822" y="359076"/>
            <a:ext cx="4331215" cy="273222"/>
          </a:xfrm>
          <a:prstGeom prst="rect">
            <a:avLst/>
          </a:prstGeom>
        </p:spPr>
      </p:pic>
      <p:sp>
        <p:nvSpPr>
          <p:cNvPr id="4" name="Rounded Rectangle 10">
            <a:extLst>
              <a:ext uri="{FF2B5EF4-FFF2-40B4-BE49-F238E27FC236}">
                <a16:creationId xmlns:a16="http://schemas.microsoft.com/office/drawing/2014/main" id="{E071E1D1-8E20-53AC-A650-F4703FF9AB78}"/>
              </a:ext>
            </a:extLst>
          </p:cNvPr>
          <p:cNvSpPr/>
          <p:nvPr/>
        </p:nvSpPr>
        <p:spPr>
          <a:xfrm>
            <a:off x="2464543" y="1800905"/>
            <a:ext cx="7058695" cy="9817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6" name="TextBox 5">
            <a:extLst>
              <a:ext uri="{FF2B5EF4-FFF2-40B4-BE49-F238E27FC236}">
                <a16:creationId xmlns:a16="http://schemas.microsoft.com/office/drawing/2014/main" id="{15DB08F5-AD76-C03A-8CAB-4B08FEACEEC5}"/>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Tree>
    <p:extLst>
      <p:ext uri="{BB962C8B-B14F-4D97-AF65-F5344CB8AC3E}">
        <p14:creationId xmlns:p14="http://schemas.microsoft.com/office/powerpoint/2010/main" val="406390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359" y="517969"/>
            <a:ext cx="4598966" cy="1351665"/>
          </a:xfrm>
        </p:spPr>
        <p:txBody>
          <a:bodyPr/>
          <a:lstStyle/>
          <a:p>
            <a:r>
              <a:rPr lang="en-GB" b="1" dirty="0">
                <a:solidFill>
                  <a:srgbClr val="7030A0"/>
                </a:solidFill>
                <a:ea typeface="ＭＳ Ｐゴシック"/>
              </a:rPr>
              <a:t>Drivers: funders</a:t>
            </a:r>
            <a:endParaRPr lang="en-GB" b="1" dirty="0">
              <a:solidFill>
                <a:srgbClr val="7030A0"/>
              </a:solidFill>
            </a:endParaRPr>
          </a:p>
        </p:txBody>
      </p:sp>
      <p:grpSp>
        <p:nvGrpSpPr>
          <p:cNvPr id="5" name="Group 4"/>
          <p:cNvGrpSpPr/>
          <p:nvPr/>
        </p:nvGrpSpPr>
        <p:grpSpPr>
          <a:xfrm rot="10800000">
            <a:off x="10719119" y="-1476879"/>
            <a:ext cx="2945761" cy="2905630"/>
            <a:chOff x="4145369" y="251825"/>
            <a:chExt cx="4760710" cy="4760710"/>
          </a:xfrm>
        </p:grpSpPr>
        <p:sp>
          <p:nvSpPr>
            <p:cNvPr id="6" name="Pie 5"/>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7" name="Pie 4"/>
            <p:cNvSpPr txBox="1"/>
            <p:nvPr/>
          </p:nvSpPr>
          <p:spPr>
            <a:xfrm rot="10800000">
              <a:off x="6580133" y="1132557"/>
              <a:ext cx="2192317"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3" name="TextBox 2"/>
          <p:cNvSpPr txBox="1"/>
          <p:nvPr/>
        </p:nvSpPr>
        <p:spPr>
          <a:xfrm>
            <a:off x="2176677" y="6158570"/>
            <a:ext cx="8156345" cy="646331"/>
          </a:xfrm>
          <a:prstGeom prst="rect">
            <a:avLst/>
          </a:prstGeom>
          <a:noFill/>
        </p:spPr>
        <p:txBody>
          <a:bodyPr wrap="square" lIns="91440" tIns="45720" rIns="91440" bIns="45720" rtlCol="0" anchor="t">
            <a:spAutoFit/>
          </a:bodyPr>
          <a:lstStyle/>
          <a:p>
            <a:r>
              <a:rPr lang="en-GB">
                <a:hlinkClick r:id="rId2"/>
              </a:rPr>
              <a:t>https://www.ukri.org/publications/ukri-public-engagement-strategy/research-and-innovation-for-all-ukris-public-engagement-strategy/</a:t>
            </a:r>
            <a:r>
              <a:rPr lang="en-GB"/>
              <a:t> </a:t>
            </a:r>
            <a:endParaRPr lang="en-US"/>
          </a:p>
        </p:txBody>
      </p:sp>
      <p:pic>
        <p:nvPicPr>
          <p:cNvPr id="8" name="Picture 1" descr="TAB_col_white_background.jpg">
            <a:extLst>
              <a:ext uri="{FF2B5EF4-FFF2-40B4-BE49-F238E27FC236}">
                <a16:creationId xmlns:a16="http://schemas.microsoft.com/office/drawing/2014/main" id="{9726B507-3E9F-CB25-95FA-F1BE74025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48EFCC-44AF-F3D7-CD66-F4392654A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0589" y="578670"/>
            <a:ext cx="4331215" cy="273222"/>
          </a:xfrm>
          <a:prstGeom prst="rect">
            <a:avLst/>
          </a:prstGeom>
        </p:spPr>
      </p:pic>
      <p:sp>
        <p:nvSpPr>
          <p:cNvPr id="16" name="Rounded Rectangle 10">
            <a:extLst>
              <a:ext uri="{FF2B5EF4-FFF2-40B4-BE49-F238E27FC236}">
                <a16:creationId xmlns:a16="http://schemas.microsoft.com/office/drawing/2014/main" id="{0A533986-78B5-37DF-5604-304345D09DD4}"/>
              </a:ext>
            </a:extLst>
          </p:cNvPr>
          <p:cNvSpPr/>
          <p:nvPr/>
        </p:nvSpPr>
        <p:spPr>
          <a:xfrm flipV="1">
            <a:off x="3448498" y="1487069"/>
            <a:ext cx="4303802" cy="4149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4" name="TextBox 3">
            <a:extLst>
              <a:ext uri="{FF2B5EF4-FFF2-40B4-BE49-F238E27FC236}">
                <a16:creationId xmlns:a16="http://schemas.microsoft.com/office/drawing/2014/main" id="{E436811F-8806-6790-919D-E1727CE1BC5A}"/>
              </a:ext>
            </a:extLst>
          </p:cNvPr>
          <p:cNvSpPr txBox="1"/>
          <p:nvPr/>
        </p:nvSpPr>
        <p:spPr>
          <a:xfrm>
            <a:off x="27297" y="1519786"/>
            <a:ext cx="1216015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Lato"/>
                <a:ea typeface="Lato"/>
                <a:cs typeface="Lato"/>
              </a:rPr>
              <a:t>NIHR, other funders, regulators and research </a:t>
            </a:r>
            <a:r>
              <a:rPr lang="en-US" sz="2400" dirty="0" err="1">
                <a:latin typeface="Lato"/>
                <a:ea typeface="Lato"/>
                <a:cs typeface="Lato"/>
              </a:rPr>
              <a:t>organisations</a:t>
            </a:r>
            <a:r>
              <a:rPr lang="en-US" sz="2400" dirty="0">
                <a:latin typeface="Lato"/>
                <a:ea typeface="Lato"/>
                <a:cs typeface="Lato"/>
              </a:rPr>
              <a:t> have come together, </a:t>
            </a:r>
            <a:r>
              <a:rPr lang="en-US" sz="2400" b="1" dirty="0">
                <a:latin typeface="Lato"/>
                <a:ea typeface="Lato"/>
                <a:cs typeface="Lato"/>
              </a:rPr>
              <a:t>working with</a:t>
            </a:r>
            <a:r>
              <a:rPr lang="en-US" sz="2400" dirty="0">
                <a:latin typeface="Lato"/>
                <a:ea typeface="Lato"/>
                <a:cs typeface="Lato"/>
              </a:rPr>
              <a:t> members of the public, to sign up to a shared commitment to improve PPI.</a:t>
            </a:r>
          </a:p>
          <a:p>
            <a:endParaRPr lang="en-US" sz="2400" dirty="0">
              <a:latin typeface="Lato"/>
              <a:ea typeface="Lato"/>
              <a:cs typeface="Lato"/>
            </a:endParaRPr>
          </a:p>
          <a:p>
            <a:r>
              <a:rPr lang="en-US" sz="2400" b="1" dirty="0">
                <a:latin typeface="Lato"/>
                <a:ea typeface="Lato"/>
                <a:cs typeface="Lato"/>
              </a:rPr>
              <a:t>Shared Commitment: </a:t>
            </a:r>
            <a:r>
              <a:rPr lang="en-US" sz="2400" dirty="0">
                <a:latin typeface="Lato"/>
                <a:ea typeface="Lato"/>
                <a:cs typeface="Lato"/>
              </a:rPr>
              <a:t>PPI is </a:t>
            </a:r>
            <a:r>
              <a:rPr lang="en-US" sz="2400" b="1" dirty="0">
                <a:latin typeface="Lato"/>
                <a:ea typeface="Lato"/>
                <a:cs typeface="Lato"/>
              </a:rPr>
              <a:t>important, expected and possible</a:t>
            </a:r>
            <a:r>
              <a:rPr lang="en-US" sz="2400" dirty="0">
                <a:latin typeface="Lato"/>
                <a:ea typeface="Lato"/>
                <a:cs typeface="Lato"/>
              </a:rPr>
              <a:t> in all types of health and social care research. Excellent public involvement is an </a:t>
            </a:r>
            <a:r>
              <a:rPr lang="en-US" sz="2400" b="1" dirty="0">
                <a:latin typeface="Lato"/>
                <a:ea typeface="Lato"/>
                <a:cs typeface="Lato"/>
              </a:rPr>
              <a:t>essential part of health and social care research</a:t>
            </a:r>
            <a:r>
              <a:rPr lang="en-US" sz="2400" dirty="0">
                <a:latin typeface="Lato"/>
                <a:ea typeface="Lato"/>
                <a:cs typeface="Lato"/>
              </a:rPr>
              <a:t> and </a:t>
            </a:r>
            <a:r>
              <a:rPr lang="en-US" sz="2400" dirty="0">
                <a:latin typeface="inherit"/>
                <a:hlinkClick r:id="rId5"/>
              </a:rPr>
              <a:t>has been shown to </a:t>
            </a:r>
            <a:r>
              <a:rPr lang="en-US" sz="2400" b="1" dirty="0">
                <a:latin typeface="inherit"/>
                <a:hlinkClick r:id="rId5"/>
              </a:rPr>
              <a:t>improve</a:t>
            </a:r>
            <a:r>
              <a:rPr lang="en-US" sz="2400" b="1" dirty="0">
                <a:latin typeface="Lato"/>
                <a:ea typeface="Lato"/>
                <a:cs typeface="Lato"/>
              </a:rPr>
              <a:t> its quality and impact.</a:t>
            </a:r>
            <a:r>
              <a:rPr lang="en-US" sz="2400" dirty="0">
                <a:latin typeface="Lato"/>
                <a:ea typeface="Lato"/>
                <a:cs typeface="Lato"/>
              </a:rPr>
              <a:t> People’s lived experiences should be a</a:t>
            </a:r>
            <a:r>
              <a:rPr lang="en-US" sz="2400" b="1" dirty="0">
                <a:latin typeface="Lato"/>
                <a:ea typeface="Lato"/>
                <a:cs typeface="Lato"/>
              </a:rPr>
              <a:t> key driver</a:t>
            </a:r>
            <a:r>
              <a:rPr lang="en-US" sz="2400" dirty="0">
                <a:latin typeface="Lato"/>
                <a:ea typeface="Lato"/>
                <a:cs typeface="Lato"/>
              </a:rPr>
              <a:t> for health and social care research.</a:t>
            </a:r>
            <a:endParaRPr lang="en-US" sz="2400">
              <a:cs typeface="Arial"/>
            </a:endParaRPr>
          </a:p>
          <a:p>
            <a:endParaRPr lang="en-US" sz="2400" dirty="0">
              <a:latin typeface="Lato"/>
              <a:ea typeface="Lato"/>
              <a:cs typeface="Lato"/>
            </a:endParaRPr>
          </a:p>
          <a:p>
            <a:r>
              <a:rPr lang="en-US" sz="2400" dirty="0">
                <a:latin typeface="Lato"/>
                <a:ea typeface="Lato"/>
                <a:cs typeface="Lato"/>
              </a:rPr>
              <a:t>Excellent PPI is </a:t>
            </a:r>
            <a:r>
              <a:rPr lang="en-US" sz="2400" b="1" dirty="0">
                <a:latin typeface="Lato"/>
                <a:ea typeface="Lato"/>
                <a:cs typeface="Lato"/>
              </a:rPr>
              <a:t>inclusive, values all contributions, ensures people have a meaningful say in what happens and influences outcomes</a:t>
            </a:r>
            <a:r>
              <a:rPr lang="en-US" sz="2400" dirty="0">
                <a:latin typeface="Lato"/>
                <a:ea typeface="Lato"/>
                <a:cs typeface="Lato"/>
              </a:rPr>
              <a:t> (</a:t>
            </a:r>
            <a:r>
              <a:rPr lang="en-US" sz="2400" dirty="0">
                <a:latin typeface="inherit"/>
                <a:hlinkClick r:id="rId6"/>
              </a:rPr>
              <a:t>UK Standards for Public Involvement</a:t>
            </a:r>
            <a:r>
              <a:rPr lang="en-US" sz="2400" dirty="0">
                <a:latin typeface="Lato"/>
                <a:ea typeface="Lato"/>
                <a:cs typeface="Lato"/>
              </a:rPr>
              <a:t>. NHS England: By involving people from diverse communities in our research development that builds </a:t>
            </a:r>
            <a:r>
              <a:rPr lang="en-US" sz="2400" b="1" dirty="0">
                <a:latin typeface="Lato"/>
                <a:ea typeface="Lato"/>
                <a:cs typeface="Lato"/>
              </a:rPr>
              <a:t>effective research, that is accessible to everyone</a:t>
            </a:r>
            <a:r>
              <a:rPr lang="en-US" sz="2400" dirty="0">
                <a:latin typeface="Lato"/>
                <a:ea typeface="Lato"/>
                <a:cs typeface="Lato"/>
              </a:rPr>
              <a:t>.</a:t>
            </a:r>
            <a:endParaRPr lang="en-US" sz="2400" dirty="0">
              <a:solidFill>
                <a:srgbClr val="000000"/>
              </a:solidFill>
              <a:latin typeface="Lato"/>
              <a:ea typeface="Lato"/>
              <a:cs typeface="Lato"/>
            </a:endParaRPr>
          </a:p>
        </p:txBody>
      </p:sp>
    </p:spTree>
    <p:extLst>
      <p:ext uri="{BB962C8B-B14F-4D97-AF65-F5344CB8AC3E}">
        <p14:creationId xmlns:p14="http://schemas.microsoft.com/office/powerpoint/2010/main" val="252168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056" y="624615"/>
            <a:ext cx="4776462" cy="1267580"/>
          </a:xfrm>
        </p:spPr>
        <p:txBody>
          <a:bodyPr/>
          <a:lstStyle/>
          <a:p>
            <a:r>
              <a:rPr lang="en-GB" b="1" dirty="0">
                <a:solidFill>
                  <a:srgbClr val="7030A0"/>
                </a:solidFill>
                <a:ea typeface="ＭＳ Ｐゴシック"/>
              </a:rPr>
              <a:t>Drivers: strategy</a:t>
            </a:r>
            <a:endParaRPr lang="en-GB" b="1" dirty="0">
              <a:solidFill>
                <a:srgbClr val="7030A0"/>
              </a:solidFill>
            </a:endParaRPr>
          </a:p>
        </p:txBody>
      </p:sp>
      <p:grpSp>
        <p:nvGrpSpPr>
          <p:cNvPr id="5" name="Group 4"/>
          <p:cNvGrpSpPr/>
          <p:nvPr/>
        </p:nvGrpSpPr>
        <p:grpSpPr>
          <a:xfrm rot="10800000">
            <a:off x="10719119" y="-1476879"/>
            <a:ext cx="2945761" cy="2905630"/>
            <a:chOff x="4145369" y="251825"/>
            <a:chExt cx="4760710" cy="4760710"/>
          </a:xfrm>
        </p:grpSpPr>
        <p:sp>
          <p:nvSpPr>
            <p:cNvPr id="6" name="Pie 5"/>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7" name="Pie 4"/>
            <p:cNvSpPr txBox="1"/>
            <p:nvPr/>
          </p:nvSpPr>
          <p:spPr>
            <a:xfrm rot="10800000">
              <a:off x="6580133" y="1132557"/>
              <a:ext cx="2192317"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3" name="TextBox 2"/>
          <p:cNvSpPr txBox="1"/>
          <p:nvPr/>
        </p:nvSpPr>
        <p:spPr>
          <a:xfrm>
            <a:off x="2176677" y="6158570"/>
            <a:ext cx="8156345" cy="646331"/>
          </a:xfrm>
          <a:prstGeom prst="rect">
            <a:avLst/>
          </a:prstGeom>
          <a:noFill/>
        </p:spPr>
        <p:txBody>
          <a:bodyPr wrap="square" lIns="91440" tIns="45720" rIns="91440" bIns="45720" rtlCol="0" anchor="t">
            <a:spAutoFit/>
          </a:bodyPr>
          <a:lstStyle/>
          <a:p>
            <a:r>
              <a:rPr lang="en-GB">
                <a:hlinkClick r:id="rId2"/>
              </a:rPr>
              <a:t>https://www.ukri.org/publications/ukri-public-engagement-strategy/research-and-innovation-for-all-ukris-public-engagement-strategy/</a:t>
            </a:r>
            <a:r>
              <a:rPr lang="en-GB"/>
              <a:t> </a:t>
            </a:r>
            <a:endParaRPr lang="en-US"/>
          </a:p>
        </p:txBody>
      </p:sp>
      <p:pic>
        <p:nvPicPr>
          <p:cNvPr id="8" name="Picture 1" descr="TAB_col_white_background.jpg">
            <a:extLst>
              <a:ext uri="{FF2B5EF4-FFF2-40B4-BE49-F238E27FC236}">
                <a16:creationId xmlns:a16="http://schemas.microsoft.com/office/drawing/2014/main" id="{9726B507-3E9F-CB25-95FA-F1BE74025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48EFCC-44AF-F3D7-CD66-F4392654A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0589" y="578670"/>
            <a:ext cx="4331215" cy="273222"/>
          </a:xfrm>
          <a:prstGeom prst="rect">
            <a:avLst/>
          </a:prstGeom>
        </p:spPr>
      </p:pic>
      <p:grpSp>
        <p:nvGrpSpPr>
          <p:cNvPr id="15" name="Group 14">
            <a:extLst>
              <a:ext uri="{FF2B5EF4-FFF2-40B4-BE49-F238E27FC236}">
                <a16:creationId xmlns:a16="http://schemas.microsoft.com/office/drawing/2014/main" id="{9924A1FD-F1C4-7A01-BDF8-42BD6671635A}"/>
              </a:ext>
            </a:extLst>
          </p:cNvPr>
          <p:cNvGrpSpPr/>
          <p:nvPr/>
        </p:nvGrpSpPr>
        <p:grpSpPr>
          <a:xfrm>
            <a:off x="-62236" y="1594696"/>
            <a:ext cx="5400063" cy="2841037"/>
            <a:chOff x="193360" y="1236865"/>
            <a:chExt cx="5400063" cy="2841037"/>
          </a:xfrm>
        </p:grpSpPr>
        <p:pic>
          <p:nvPicPr>
            <p:cNvPr id="12" name="Picture 11">
              <a:extLst>
                <a:ext uri="{FF2B5EF4-FFF2-40B4-BE49-F238E27FC236}">
                  <a16:creationId xmlns:a16="http://schemas.microsoft.com/office/drawing/2014/main" id="{33F95CC5-ADAF-1749-A6C3-86A0522A9F71}"/>
                </a:ext>
              </a:extLst>
            </p:cNvPr>
            <p:cNvPicPr>
              <a:picLocks noChangeAspect="1"/>
            </p:cNvPicPr>
            <p:nvPr/>
          </p:nvPicPr>
          <p:blipFill rotWithShape="1">
            <a:blip r:embed="rId5"/>
            <a:srcRect r="70986" b="93549"/>
            <a:stretch/>
          </p:blipFill>
          <p:spPr>
            <a:xfrm>
              <a:off x="193360" y="1236865"/>
              <a:ext cx="3727145" cy="1273104"/>
            </a:xfrm>
            <a:prstGeom prst="rect">
              <a:avLst/>
            </a:prstGeom>
          </p:spPr>
        </p:pic>
        <p:pic>
          <p:nvPicPr>
            <p:cNvPr id="13" name="Picture 12">
              <a:extLst>
                <a:ext uri="{FF2B5EF4-FFF2-40B4-BE49-F238E27FC236}">
                  <a16:creationId xmlns:a16="http://schemas.microsoft.com/office/drawing/2014/main" id="{8512CE14-F0E7-0FD8-EFA7-BE116E94F1DB}"/>
                </a:ext>
              </a:extLst>
            </p:cNvPr>
            <p:cNvPicPr>
              <a:picLocks noChangeAspect="1"/>
            </p:cNvPicPr>
            <p:nvPr/>
          </p:nvPicPr>
          <p:blipFill rotWithShape="1">
            <a:blip r:embed="rId5"/>
            <a:srcRect l="-986" t="16860" r="14223" b="71944"/>
            <a:stretch/>
          </p:blipFill>
          <p:spPr>
            <a:xfrm>
              <a:off x="376815" y="3043680"/>
              <a:ext cx="5216608" cy="1034222"/>
            </a:xfrm>
            <a:prstGeom prst="rect">
              <a:avLst/>
            </a:prstGeom>
          </p:spPr>
        </p:pic>
        <p:pic>
          <p:nvPicPr>
            <p:cNvPr id="14" name="Picture 13">
              <a:extLst>
                <a:ext uri="{FF2B5EF4-FFF2-40B4-BE49-F238E27FC236}">
                  <a16:creationId xmlns:a16="http://schemas.microsoft.com/office/drawing/2014/main" id="{B586481A-E426-EA7D-CA32-54ADE6601224}"/>
                </a:ext>
              </a:extLst>
            </p:cNvPr>
            <p:cNvPicPr>
              <a:picLocks noChangeAspect="1"/>
            </p:cNvPicPr>
            <p:nvPr/>
          </p:nvPicPr>
          <p:blipFill rotWithShape="1">
            <a:blip r:embed="rId5"/>
            <a:srcRect t="6423" b="85188"/>
            <a:stretch/>
          </p:blipFill>
          <p:spPr>
            <a:xfrm>
              <a:off x="538133" y="2359273"/>
              <a:ext cx="4833479" cy="622968"/>
            </a:xfrm>
            <a:prstGeom prst="rect">
              <a:avLst/>
            </a:prstGeom>
          </p:spPr>
        </p:pic>
      </p:grpSp>
      <p:sp>
        <p:nvSpPr>
          <p:cNvPr id="17" name="TextBox 16">
            <a:extLst>
              <a:ext uri="{FF2B5EF4-FFF2-40B4-BE49-F238E27FC236}">
                <a16:creationId xmlns:a16="http://schemas.microsoft.com/office/drawing/2014/main" id="{E706F04B-F12B-3F8F-2293-74D01ACFD17E}"/>
              </a:ext>
            </a:extLst>
          </p:cNvPr>
          <p:cNvSpPr txBox="1"/>
          <p:nvPr/>
        </p:nvSpPr>
        <p:spPr>
          <a:xfrm>
            <a:off x="247984" y="4117483"/>
            <a:ext cx="2137855" cy="584775"/>
          </a:xfrm>
          <a:prstGeom prst="rect">
            <a:avLst/>
          </a:prstGeom>
          <a:noFill/>
        </p:spPr>
        <p:txBody>
          <a:bodyPr wrap="square">
            <a:spAutoFit/>
          </a:bodyPr>
          <a:lstStyle/>
          <a:p>
            <a:br>
              <a:rPr lang="en-GB"/>
            </a:br>
            <a:r>
              <a:rPr lang="en-GB" sz="1400" b="0" i="0">
                <a:solidFill>
                  <a:srgbClr val="505050"/>
                </a:solidFill>
                <a:effectLst/>
                <a:latin typeface="Roboto" panose="02000000000000000000" pitchFamily="2" charset="0"/>
              </a:rPr>
              <a:t>23 November 2022</a:t>
            </a:r>
            <a:endParaRPr lang="en-GB"/>
          </a:p>
        </p:txBody>
      </p:sp>
      <p:sp>
        <p:nvSpPr>
          <p:cNvPr id="19" name="TextBox 18">
            <a:extLst>
              <a:ext uri="{FF2B5EF4-FFF2-40B4-BE49-F238E27FC236}">
                <a16:creationId xmlns:a16="http://schemas.microsoft.com/office/drawing/2014/main" id="{AF258298-FB56-08FD-A773-32CA32C4EB01}"/>
              </a:ext>
            </a:extLst>
          </p:cNvPr>
          <p:cNvSpPr txBox="1"/>
          <p:nvPr/>
        </p:nvSpPr>
        <p:spPr>
          <a:xfrm>
            <a:off x="5472670" y="1969012"/>
            <a:ext cx="6634747" cy="3693319"/>
          </a:xfrm>
          <a:prstGeom prst="rect">
            <a:avLst/>
          </a:prstGeom>
          <a:noFill/>
        </p:spPr>
        <p:txBody>
          <a:bodyPr wrap="square" lIns="91440" tIns="45720" rIns="91440" bIns="45720" anchor="t">
            <a:spAutoFit/>
          </a:bodyPr>
          <a:lstStyle/>
          <a:p>
            <a:r>
              <a:rPr lang="en-GB" b="0" i="0" dirty="0">
                <a:solidFill>
                  <a:srgbClr val="505050"/>
                </a:solidFill>
                <a:effectLst/>
                <a:latin typeface="Calibri"/>
                <a:ea typeface="Roboto"/>
                <a:cs typeface="Roboto"/>
              </a:rPr>
              <a:t>Identified 3 goals</a:t>
            </a:r>
            <a:r>
              <a:rPr lang="en-GB" dirty="0">
                <a:solidFill>
                  <a:srgbClr val="505050"/>
                </a:solidFill>
                <a:latin typeface="Calibri"/>
                <a:ea typeface="Roboto"/>
                <a:cs typeface="Roboto"/>
              </a:rPr>
              <a:t>: </a:t>
            </a:r>
            <a:endParaRPr lang="en-GB" dirty="0">
              <a:solidFill>
                <a:srgbClr val="505050"/>
              </a:solidFill>
              <a:latin typeface="Calibri"/>
              <a:cs typeface="Calibri"/>
            </a:endParaRPr>
          </a:p>
          <a:p>
            <a:endParaRPr lang="en-GB" dirty="0">
              <a:solidFill>
                <a:srgbClr val="505050"/>
              </a:solidFill>
              <a:latin typeface="Calibri"/>
              <a:ea typeface="Roboto"/>
              <a:cs typeface="Roboto"/>
            </a:endParaRPr>
          </a:p>
          <a:p>
            <a:pPr marL="285750" indent="-285750">
              <a:buFont typeface="Arial" panose="020B0604020202020204" pitchFamily="34" charset="0"/>
              <a:buChar char="•"/>
            </a:pPr>
            <a:r>
              <a:rPr lang="en-GB" b="1" i="0" dirty="0">
                <a:solidFill>
                  <a:srgbClr val="505050"/>
                </a:solidFill>
                <a:effectLst/>
                <a:latin typeface="Calibri"/>
                <a:ea typeface="Roboto"/>
                <a:cs typeface="Roboto"/>
              </a:rPr>
              <a:t>Accessible to all</a:t>
            </a:r>
            <a:r>
              <a:rPr lang="en-GB" b="1" dirty="0">
                <a:solidFill>
                  <a:srgbClr val="505050"/>
                </a:solidFill>
                <a:latin typeface="Calibri"/>
                <a:ea typeface="Roboto"/>
                <a:cs typeface="Roboto"/>
              </a:rPr>
              <a:t>:</a:t>
            </a:r>
            <a:r>
              <a:rPr lang="en-GB" b="0" i="0" dirty="0">
                <a:solidFill>
                  <a:srgbClr val="505050"/>
                </a:solidFill>
                <a:effectLst/>
                <a:latin typeface="Calibri"/>
                <a:ea typeface="Roboto"/>
                <a:cs typeface="Roboto"/>
              </a:rPr>
              <a:t> Research and innovation are central to the future of everyone in the UK.</a:t>
            </a:r>
            <a:r>
              <a:rPr lang="en-GB" dirty="0">
                <a:solidFill>
                  <a:srgbClr val="505050"/>
                </a:solidFill>
                <a:latin typeface="Calibri"/>
                <a:ea typeface="Roboto"/>
                <a:cs typeface="Roboto"/>
              </a:rPr>
              <a:t> </a:t>
            </a:r>
            <a:endParaRPr lang="en-GB" dirty="0">
              <a:solidFill>
                <a:srgbClr val="505050"/>
              </a:solidFill>
              <a:ea typeface="Roboto"/>
              <a:cs typeface="Roboto"/>
            </a:endParaRPr>
          </a:p>
          <a:p>
            <a:pPr marL="285750" indent="-285750">
              <a:buFont typeface="Arial" panose="020B0604020202020204" pitchFamily="34" charset="0"/>
              <a:buChar char="•"/>
            </a:pPr>
            <a:r>
              <a:rPr lang="en-GB" b="1" dirty="0">
                <a:solidFill>
                  <a:srgbClr val="505050"/>
                </a:solidFill>
                <a:latin typeface="Calibri" panose="020F0502020204030204" pitchFamily="34" charset="0"/>
                <a:ea typeface="+mn-lt"/>
                <a:cs typeface="Calibri" panose="020F0502020204030204" pitchFamily="34" charset="0"/>
              </a:rPr>
              <a:t>Collaboration:</a:t>
            </a:r>
            <a:r>
              <a:rPr lang="en-GB" dirty="0">
                <a:solidFill>
                  <a:srgbClr val="505050"/>
                </a:solidFill>
                <a:latin typeface="Calibri" panose="020F0502020204030204" pitchFamily="34" charset="0"/>
                <a:ea typeface="+mn-lt"/>
                <a:cs typeface="Calibri" panose="020F0502020204030204" pitchFamily="34" charset="0"/>
              </a:rPr>
              <a:t> </a:t>
            </a:r>
            <a:r>
              <a:rPr lang="en-GB" b="0" i="0" dirty="0">
                <a:solidFill>
                  <a:srgbClr val="505050"/>
                </a:solidFill>
                <a:effectLst/>
                <a:latin typeface="Calibri"/>
                <a:ea typeface="Roboto"/>
                <a:cs typeface="Roboto"/>
              </a:rPr>
              <a:t>Benefits are shared widely by supporting collaboration and valuing diverse forms of knowledge.</a:t>
            </a:r>
            <a:r>
              <a:rPr lang="en-GB" dirty="0">
                <a:solidFill>
                  <a:srgbClr val="505050"/>
                </a:solidFill>
                <a:latin typeface="Calibri"/>
                <a:ea typeface="Roboto"/>
                <a:cs typeface="Roboto"/>
              </a:rPr>
              <a:t> Leads</a:t>
            </a:r>
            <a:r>
              <a:rPr lang="en-GB" b="0" i="0" dirty="0">
                <a:solidFill>
                  <a:srgbClr val="505050"/>
                </a:solidFill>
                <a:effectLst/>
                <a:latin typeface="Calibri"/>
                <a:ea typeface="Roboto"/>
                <a:cs typeface="Roboto"/>
              </a:rPr>
              <a:t> to better ideas, better research and innovation, and makes our investments more responsive to the needs of society.</a:t>
            </a:r>
            <a:r>
              <a:rPr lang="en-GB" dirty="0">
                <a:solidFill>
                  <a:srgbClr val="505050"/>
                </a:solidFill>
                <a:latin typeface="Calibri"/>
                <a:ea typeface="Roboto"/>
                <a:cs typeface="Roboto"/>
              </a:rPr>
              <a:t> </a:t>
            </a:r>
            <a:endParaRPr lang="en-GB" dirty="0"/>
          </a:p>
          <a:p>
            <a:pPr marL="285750" indent="-285750">
              <a:buFont typeface="Arial" panose="020B0604020202020204" pitchFamily="34" charset="0"/>
              <a:buChar char="•"/>
            </a:pPr>
            <a:r>
              <a:rPr lang="en-GB" b="1" i="0" dirty="0">
                <a:solidFill>
                  <a:srgbClr val="505050"/>
                </a:solidFill>
                <a:effectLst/>
                <a:latin typeface="Calibri"/>
                <a:ea typeface="Roboto"/>
                <a:cs typeface="Roboto"/>
              </a:rPr>
              <a:t>Create opportunities</a:t>
            </a:r>
            <a:r>
              <a:rPr lang="en-GB" b="1" dirty="0">
                <a:solidFill>
                  <a:srgbClr val="505050"/>
                </a:solidFill>
                <a:latin typeface="Calibri"/>
                <a:ea typeface="Roboto"/>
                <a:cs typeface="Roboto"/>
              </a:rPr>
              <a:t>:</a:t>
            </a:r>
            <a:r>
              <a:rPr lang="en-GB" b="0" i="0" dirty="0">
                <a:solidFill>
                  <a:srgbClr val="505050"/>
                </a:solidFill>
                <a:effectLst/>
                <a:latin typeface="Calibri"/>
                <a:ea typeface="Roboto"/>
                <a:cs typeface="Roboto"/>
              </a:rPr>
              <a:t> researchers and innovators to inspire and engage the next generation so they feel that research and innovation is open, accessible and something to which they can contribute and from which they can benefit throughout their lives.</a:t>
            </a:r>
            <a:endParaRPr lang="en-GB" dirty="0"/>
          </a:p>
        </p:txBody>
      </p:sp>
      <p:sp>
        <p:nvSpPr>
          <p:cNvPr id="21" name="TextBox 20">
            <a:extLst>
              <a:ext uri="{FF2B5EF4-FFF2-40B4-BE49-F238E27FC236}">
                <a16:creationId xmlns:a16="http://schemas.microsoft.com/office/drawing/2014/main" id="{9D57D82E-8275-0E19-A822-772187228452}"/>
              </a:ext>
            </a:extLst>
          </p:cNvPr>
          <p:cNvSpPr txBox="1"/>
          <p:nvPr/>
        </p:nvSpPr>
        <p:spPr>
          <a:xfrm>
            <a:off x="247984" y="4964849"/>
            <a:ext cx="4757153" cy="646331"/>
          </a:xfrm>
          <a:prstGeom prst="rect">
            <a:avLst/>
          </a:prstGeom>
          <a:noFill/>
        </p:spPr>
        <p:txBody>
          <a:bodyPr wrap="square" lIns="91440" tIns="45720" rIns="91440" bIns="45720" anchor="t">
            <a:spAutoFit/>
          </a:bodyPr>
          <a:lstStyle/>
          <a:p>
            <a:r>
              <a:rPr lang="en-GB" b="1"/>
              <a:t>Outlines how we will </a:t>
            </a:r>
            <a:r>
              <a:rPr lang="en-GB" b="1">
                <a:solidFill>
                  <a:srgbClr val="7030A0"/>
                </a:solidFill>
              </a:rPr>
              <a:t>break down the barriers</a:t>
            </a:r>
            <a:r>
              <a:rPr lang="en-GB" b="1"/>
              <a:t> between </a:t>
            </a:r>
            <a:r>
              <a:rPr lang="en-GB" b="1">
                <a:solidFill>
                  <a:srgbClr val="7030A0"/>
                </a:solidFill>
              </a:rPr>
              <a:t>research, innovation and society</a:t>
            </a:r>
            <a:endParaRPr lang="en-GB" b="1">
              <a:solidFill>
                <a:srgbClr val="7030A0"/>
              </a:solidFill>
              <a:cs typeface="Calibri"/>
            </a:endParaRPr>
          </a:p>
        </p:txBody>
      </p:sp>
      <p:sp>
        <p:nvSpPr>
          <p:cNvPr id="16" name="Rounded Rectangle 10">
            <a:extLst>
              <a:ext uri="{FF2B5EF4-FFF2-40B4-BE49-F238E27FC236}">
                <a16:creationId xmlns:a16="http://schemas.microsoft.com/office/drawing/2014/main" id="{0A533986-78B5-37DF-5604-304345D09DD4}"/>
              </a:ext>
            </a:extLst>
          </p:cNvPr>
          <p:cNvSpPr/>
          <p:nvPr/>
        </p:nvSpPr>
        <p:spPr>
          <a:xfrm>
            <a:off x="4416333" y="1582821"/>
            <a:ext cx="4337921" cy="94982"/>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51385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441" y="701486"/>
            <a:ext cx="5385053" cy="1312195"/>
          </a:xfrm>
        </p:spPr>
        <p:txBody>
          <a:bodyPr/>
          <a:lstStyle/>
          <a:p>
            <a:r>
              <a:rPr lang="en-GB" b="1" dirty="0">
                <a:solidFill>
                  <a:srgbClr val="7030A0"/>
                </a:solidFill>
              </a:rPr>
              <a:t>Your University....</a:t>
            </a:r>
          </a:p>
        </p:txBody>
      </p:sp>
      <p:pic>
        <p:nvPicPr>
          <p:cNvPr id="5" name="Picture 1" descr="TAB_col_white_background.jpg">
            <a:extLst>
              <a:ext uri="{FF2B5EF4-FFF2-40B4-BE49-F238E27FC236}">
                <a16:creationId xmlns:a16="http://schemas.microsoft.com/office/drawing/2014/main" id="{A7938205-0A6B-3EC5-AC36-9482EFF0BB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9A5AB01-944B-240A-C4DE-3BCA5F504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grpSp>
        <p:nvGrpSpPr>
          <p:cNvPr id="16" name="Group 15">
            <a:extLst>
              <a:ext uri="{FF2B5EF4-FFF2-40B4-BE49-F238E27FC236}">
                <a16:creationId xmlns:a16="http://schemas.microsoft.com/office/drawing/2014/main" id="{F807E3AE-C45E-3290-6D25-4A3259B24871}"/>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0202AD5D-FE6C-D9B3-FD9A-D7DE03196295}"/>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Pie 4">
              <a:extLst>
                <a:ext uri="{FF2B5EF4-FFF2-40B4-BE49-F238E27FC236}">
                  <a16:creationId xmlns:a16="http://schemas.microsoft.com/office/drawing/2014/main" id="{18987148-BAEF-36E4-E88D-5B60EE4E5E02}"/>
                </a:ext>
              </a:extLst>
            </p:cNvPr>
            <p:cNvSpPr txBox="1"/>
            <p:nvPr/>
          </p:nvSpPr>
          <p:spPr>
            <a:xfrm rot="10800000">
              <a:off x="6433089" y="1132557"/>
              <a:ext cx="2325946"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3" name="Rounded Rectangle 10">
            <a:extLst>
              <a:ext uri="{FF2B5EF4-FFF2-40B4-BE49-F238E27FC236}">
                <a16:creationId xmlns:a16="http://schemas.microsoft.com/office/drawing/2014/main" id="{6877A02F-192E-1330-B3B8-087C8E51C2AB}"/>
              </a:ext>
            </a:extLst>
          </p:cNvPr>
          <p:cNvSpPr/>
          <p:nvPr/>
        </p:nvSpPr>
        <p:spPr>
          <a:xfrm flipV="1">
            <a:off x="3814754" y="1711922"/>
            <a:ext cx="4278063" cy="48879"/>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3" name="Rectangle 1">
            <a:extLst>
              <a:ext uri="{FF2B5EF4-FFF2-40B4-BE49-F238E27FC236}">
                <a16:creationId xmlns:a16="http://schemas.microsoft.com/office/drawing/2014/main" id="{0E2EC3AD-D3B6-F1CC-2D25-8BCEBAE7D2AD}"/>
              </a:ext>
            </a:extLst>
          </p:cNvPr>
          <p:cNvSpPr>
            <a:spLocks noChangeArrowheads="1"/>
          </p:cNvSpPr>
          <p:nvPr/>
        </p:nvSpPr>
        <p:spPr bwMode="auto">
          <a:xfrm>
            <a:off x="262457" y="1871672"/>
            <a:ext cx="9471992"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333333"/>
                </a:solidFill>
                <a:latin typeface="+mn-lt"/>
              </a:rPr>
              <a:t>PPIE</a:t>
            </a:r>
            <a:r>
              <a:rPr kumimoji="0" lang="en-US" altLang="en-US" sz="2000" b="0" i="0" u="none" strike="noStrike" cap="none" normalizeH="0" baseline="0" dirty="0">
                <a:ln>
                  <a:noFill/>
                </a:ln>
                <a:solidFill>
                  <a:srgbClr val="333333"/>
                </a:solidFill>
                <a:effectLst/>
                <a:latin typeface="+mn-lt"/>
              </a:rPr>
              <a:t> is how we </a:t>
            </a:r>
            <a:r>
              <a:rPr kumimoji="0" lang="en-US" altLang="en-US" sz="2000" b="1" i="0" u="none" strike="noStrike" cap="none" normalizeH="0" baseline="0" dirty="0">
                <a:ln>
                  <a:noFill/>
                </a:ln>
                <a:solidFill>
                  <a:srgbClr val="333333"/>
                </a:solidFill>
                <a:effectLst/>
                <a:latin typeface="+mn-lt"/>
              </a:rPr>
              <a:t>share</a:t>
            </a:r>
            <a:r>
              <a:rPr kumimoji="0" lang="en-US" altLang="en-US" sz="2000" b="0" i="0" u="none" strike="noStrike" cap="none" normalizeH="0" baseline="0" dirty="0">
                <a:ln>
                  <a:noFill/>
                </a:ln>
                <a:solidFill>
                  <a:srgbClr val="333333"/>
                </a:solidFill>
                <a:effectLst/>
                <a:latin typeface="+mn-lt"/>
              </a:rPr>
              <a:t> ideas and knowledge, </a:t>
            </a:r>
            <a:r>
              <a:rPr kumimoji="0" lang="en-US" altLang="en-US" sz="2000" b="1" i="0" u="none" strike="noStrike" cap="none" normalizeH="0" baseline="0" dirty="0">
                <a:ln>
                  <a:noFill/>
                </a:ln>
                <a:solidFill>
                  <a:srgbClr val="333333"/>
                </a:solidFill>
                <a:effectLst/>
                <a:latin typeface="+mn-lt"/>
              </a:rPr>
              <a:t>inspire</a:t>
            </a:r>
            <a:r>
              <a:rPr kumimoji="0" lang="en-US" altLang="en-US" sz="2000" b="0" i="0" u="none" strike="noStrike" cap="none" normalizeH="0" baseline="0" dirty="0">
                <a:ln>
                  <a:noFill/>
                </a:ln>
                <a:solidFill>
                  <a:srgbClr val="333333"/>
                </a:solidFill>
                <a:effectLst/>
                <a:latin typeface="+mn-lt"/>
              </a:rPr>
              <a:t> discussion, </a:t>
            </a:r>
            <a:r>
              <a:rPr kumimoji="0" lang="en-US" altLang="en-US" sz="2000" b="1" i="0" u="none" strike="noStrike" cap="none" normalizeH="0" baseline="0" dirty="0">
                <a:ln>
                  <a:noFill/>
                </a:ln>
                <a:solidFill>
                  <a:srgbClr val="333333"/>
                </a:solidFill>
                <a:effectLst/>
                <a:latin typeface="+mn-lt"/>
              </a:rPr>
              <a:t>debate</a:t>
            </a:r>
            <a:r>
              <a:rPr kumimoji="0" lang="en-US" altLang="en-US" sz="2000" b="0" i="0" u="none" strike="noStrike" cap="none" normalizeH="0" baseline="0" dirty="0">
                <a:ln>
                  <a:noFill/>
                </a:ln>
                <a:solidFill>
                  <a:srgbClr val="333333"/>
                </a:solidFill>
                <a:effectLst/>
                <a:latin typeface="+mn-lt"/>
              </a:rPr>
              <a:t> and creativity, and </a:t>
            </a:r>
            <a:r>
              <a:rPr kumimoji="0" lang="en-US" altLang="en-US" sz="2000" b="1" i="0" u="none" strike="noStrike" cap="none" normalizeH="0" baseline="0" dirty="0">
                <a:ln>
                  <a:noFill/>
                </a:ln>
                <a:solidFill>
                  <a:srgbClr val="333333"/>
                </a:solidFill>
                <a:effectLst/>
                <a:latin typeface="+mn-lt"/>
              </a:rPr>
              <a:t>inclusively involve </a:t>
            </a:r>
            <a:r>
              <a:rPr kumimoji="0" lang="en-US" altLang="en-US" sz="2000" b="0" i="0" u="none" strike="noStrike" cap="none" normalizeH="0" baseline="0" dirty="0">
                <a:ln>
                  <a:noFill/>
                </a:ln>
                <a:solidFill>
                  <a:srgbClr val="333333"/>
                </a:solidFill>
                <a:effectLst/>
                <a:latin typeface="+mn-lt"/>
              </a:rPr>
              <a:t>the public in our work.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mn-lt"/>
              </a:rPr>
              <a:t>Our commitment to public engagement is supported by our unique strategic goal of social responsibility - which is embedded in our research and teaching practices.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666666"/>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mn-lt"/>
              </a:rPr>
              <a:t>Our work to inspire high quality public engagement is reflected in our status as a </a:t>
            </a:r>
            <a:r>
              <a:rPr kumimoji="0" lang="en-US" altLang="en-US" sz="2000" b="1" i="0" u="none" strike="noStrike" cap="none" normalizeH="0" baseline="0" dirty="0">
                <a:ln>
                  <a:noFill/>
                </a:ln>
                <a:solidFill>
                  <a:srgbClr val="333333"/>
                </a:solidFill>
                <a:effectLst/>
                <a:latin typeface="+mn-lt"/>
              </a:rPr>
              <a:t>Platinum Watermark institution with the National Coordinating Centre for Public Engagement (NCCPE).</a:t>
            </a:r>
            <a:endParaRPr lang="en-US" altLang="en-US" sz="2000" b="1" i="0" u="none" strike="noStrike" cap="none" normalizeH="0" baseline="0" dirty="0">
              <a:ln>
                <a:noFill/>
              </a:ln>
              <a:solidFill>
                <a:srgbClr val="000000"/>
              </a:solidFill>
              <a:effectLst/>
              <a:latin typeface="+mn-lt"/>
              <a:cs typeface="Arial"/>
            </a:endParaRPr>
          </a:p>
          <a:p>
            <a:endParaRPr lang="en-US" altLang="en-US" sz="2000" b="1" dirty="0">
              <a:solidFill>
                <a:srgbClr val="333333"/>
              </a:solidFill>
              <a:latin typeface="+mn-lt"/>
              <a:cs typeface="Arial"/>
            </a:endParaRPr>
          </a:p>
          <a:p>
            <a:r>
              <a:rPr lang="en-US" sz="2000" dirty="0">
                <a:solidFill>
                  <a:srgbClr val="333333"/>
                </a:solidFill>
                <a:latin typeface="+mn-lt"/>
                <a:cs typeface="Arial"/>
              </a:rPr>
              <a:t>We also do this through work at our pioneering cultural institutions – Manchester Museum, the Whitworth, Jodrell Bank Discovery Centre, and the John Rylands Research Institute and Library.</a:t>
            </a:r>
            <a:endParaRPr lang="en-US" dirty="0"/>
          </a:p>
        </p:txBody>
      </p:sp>
      <p:pic>
        <p:nvPicPr>
          <p:cNvPr id="2050" name="Picture 2" descr="NCCPE Watermark Platinum">
            <a:extLst>
              <a:ext uri="{FF2B5EF4-FFF2-40B4-BE49-F238E27FC236}">
                <a16:creationId xmlns:a16="http://schemas.microsoft.com/office/drawing/2014/main" id="{238645A4-DB84-1662-FBEA-3369E81C2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033" y="2198936"/>
            <a:ext cx="1700969" cy="218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0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441" y="701486"/>
            <a:ext cx="5385053" cy="1312195"/>
          </a:xfrm>
        </p:spPr>
        <p:txBody>
          <a:bodyPr/>
          <a:lstStyle/>
          <a:p>
            <a:r>
              <a:rPr lang="en-GB" b="1" dirty="0">
                <a:solidFill>
                  <a:srgbClr val="7030A0"/>
                </a:solidFill>
              </a:rPr>
              <a:t>Your University....</a:t>
            </a:r>
          </a:p>
        </p:txBody>
      </p:sp>
      <p:sp>
        <p:nvSpPr>
          <p:cNvPr id="8" name="TextBox 7"/>
          <p:cNvSpPr txBox="1"/>
          <p:nvPr/>
        </p:nvSpPr>
        <p:spPr>
          <a:xfrm>
            <a:off x="8050113" y="3936825"/>
            <a:ext cx="3683725" cy="2585323"/>
          </a:xfrm>
          <a:prstGeom prst="rect">
            <a:avLst/>
          </a:prstGeom>
          <a:noFill/>
        </p:spPr>
        <p:txBody>
          <a:bodyPr wrap="square" lIns="91440" tIns="45720" rIns="91440" bIns="45720" rtlCol="0" anchor="t">
            <a:spAutoFit/>
          </a:bodyPr>
          <a:lstStyle/>
          <a:p>
            <a:r>
              <a:rPr lang="en-GB" sz="1600" b="1" dirty="0">
                <a:solidFill>
                  <a:srgbClr val="7030A0"/>
                </a:solidFill>
              </a:rPr>
              <a:t>‘Engagement includes every aspect of a University’s work; our teaching, our research, our wider contribution to society and the national economy and our research which aims to solve the world’s most pressing problems. We can only do this effectively if we are talking </a:t>
            </a:r>
            <a:r>
              <a:rPr lang="en-GB" b="1" dirty="0">
                <a:solidFill>
                  <a:srgbClr val="7030A0"/>
                </a:solidFill>
              </a:rPr>
              <a:t>with </a:t>
            </a:r>
            <a:r>
              <a:rPr lang="en-GB" sz="1600" b="1" dirty="0">
                <a:solidFill>
                  <a:srgbClr val="7030A0"/>
                </a:solidFill>
              </a:rPr>
              <a:t>and learning </a:t>
            </a:r>
            <a:r>
              <a:rPr lang="en-GB" b="1" dirty="0">
                <a:solidFill>
                  <a:srgbClr val="7030A0"/>
                </a:solidFill>
              </a:rPr>
              <a:t>from </a:t>
            </a:r>
            <a:r>
              <a:rPr lang="en-GB" sz="1600" b="1" dirty="0">
                <a:solidFill>
                  <a:srgbClr val="7030A0"/>
                </a:solidFill>
              </a:rPr>
              <a:t>the public’</a:t>
            </a:r>
          </a:p>
        </p:txBody>
      </p:sp>
      <p:sp>
        <p:nvSpPr>
          <p:cNvPr id="10" name="TextBox 9"/>
          <p:cNvSpPr txBox="1"/>
          <p:nvPr/>
        </p:nvSpPr>
        <p:spPr>
          <a:xfrm>
            <a:off x="330836" y="2084113"/>
            <a:ext cx="6187211" cy="1477328"/>
          </a:xfrm>
          <a:prstGeom prst="rect">
            <a:avLst/>
          </a:prstGeom>
          <a:noFill/>
          <a:ln>
            <a:solidFill>
              <a:schemeClr val="accent1"/>
            </a:solidFill>
          </a:ln>
        </p:spPr>
        <p:txBody>
          <a:bodyPr wrap="square" lIns="91440" tIns="45720" rIns="91440" bIns="45720" rtlCol="0" anchor="t">
            <a:spAutoFit/>
          </a:bodyPr>
          <a:lstStyle/>
          <a:p>
            <a:r>
              <a:rPr lang="en-GB" b="1" dirty="0">
                <a:solidFill>
                  <a:srgbClr val="7030A0"/>
                </a:solidFill>
              </a:rPr>
              <a:t>Social Responsibility: </a:t>
            </a:r>
            <a:r>
              <a:rPr lang="en-GB" dirty="0"/>
              <a:t>By engaging and partnering with a range of people and organisations we are harnessing our knowledge, resources and visitor attractions to </a:t>
            </a:r>
            <a:r>
              <a:rPr lang="en-GB" b="1" dirty="0">
                <a:solidFill>
                  <a:srgbClr val="7030A0"/>
                </a:solidFill>
              </a:rPr>
              <a:t>make a difference</a:t>
            </a:r>
            <a:r>
              <a:rPr lang="en-GB" dirty="0"/>
              <a:t> in our local communities and wider society </a:t>
            </a:r>
          </a:p>
          <a:p>
            <a:r>
              <a:rPr lang="en-GB" dirty="0"/>
              <a:t>- </a:t>
            </a:r>
            <a:r>
              <a:rPr lang="en-GB" b="1" dirty="0"/>
              <a:t>The University of Manchester  </a:t>
            </a:r>
          </a:p>
        </p:txBody>
      </p:sp>
      <p:pic>
        <p:nvPicPr>
          <p:cNvPr id="11" name="Picture 10"/>
          <p:cNvPicPr>
            <a:picLocks noChangeAspect="1"/>
          </p:cNvPicPr>
          <p:nvPr/>
        </p:nvPicPr>
        <p:blipFill>
          <a:blip r:embed="rId2"/>
          <a:stretch>
            <a:fillRect/>
          </a:stretch>
        </p:blipFill>
        <p:spPr>
          <a:xfrm>
            <a:off x="330836" y="3702305"/>
            <a:ext cx="2448606" cy="2208025"/>
          </a:xfrm>
          <a:prstGeom prst="rect">
            <a:avLst/>
          </a:prstGeom>
        </p:spPr>
      </p:pic>
      <p:pic>
        <p:nvPicPr>
          <p:cNvPr id="12" name="Picture 11"/>
          <p:cNvPicPr>
            <a:picLocks noChangeAspect="1"/>
          </p:cNvPicPr>
          <p:nvPr/>
        </p:nvPicPr>
        <p:blipFill>
          <a:blip r:embed="rId3"/>
          <a:stretch>
            <a:fillRect/>
          </a:stretch>
        </p:blipFill>
        <p:spPr>
          <a:xfrm>
            <a:off x="2988259" y="3702305"/>
            <a:ext cx="3529177" cy="2202226"/>
          </a:xfrm>
          <a:prstGeom prst="rect">
            <a:avLst/>
          </a:prstGeom>
        </p:spPr>
      </p:pic>
      <p:pic>
        <p:nvPicPr>
          <p:cNvPr id="5" name="Picture 1" descr="TAB_col_white_background.jpg">
            <a:extLst>
              <a:ext uri="{FF2B5EF4-FFF2-40B4-BE49-F238E27FC236}">
                <a16:creationId xmlns:a16="http://schemas.microsoft.com/office/drawing/2014/main" id="{A7938205-0A6B-3EC5-AC36-9482EFF0BB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9A5AB01-944B-240A-C4DE-3BCA5F504F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grpSp>
        <p:nvGrpSpPr>
          <p:cNvPr id="16" name="Group 15">
            <a:extLst>
              <a:ext uri="{FF2B5EF4-FFF2-40B4-BE49-F238E27FC236}">
                <a16:creationId xmlns:a16="http://schemas.microsoft.com/office/drawing/2014/main" id="{F807E3AE-C45E-3290-6D25-4A3259B24871}"/>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0202AD5D-FE6C-D9B3-FD9A-D7DE03196295}"/>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Pie 4">
              <a:extLst>
                <a:ext uri="{FF2B5EF4-FFF2-40B4-BE49-F238E27FC236}">
                  <a16:creationId xmlns:a16="http://schemas.microsoft.com/office/drawing/2014/main" id="{18987148-BAEF-36E4-E88D-5B60EE4E5E02}"/>
                </a:ext>
              </a:extLst>
            </p:cNvPr>
            <p:cNvSpPr txBox="1"/>
            <p:nvPr/>
          </p:nvSpPr>
          <p:spPr>
            <a:xfrm rot="10800000">
              <a:off x="6580132" y="1132557"/>
              <a:ext cx="2325946"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pic>
        <p:nvPicPr>
          <p:cNvPr id="4" name="Picture 12">
            <a:extLst>
              <a:ext uri="{FF2B5EF4-FFF2-40B4-BE49-F238E27FC236}">
                <a16:creationId xmlns:a16="http://schemas.microsoft.com/office/drawing/2014/main" id="{0ADE0869-DD2A-BD4E-ADA2-B2E0AD8799CA}"/>
              </a:ext>
            </a:extLst>
          </p:cNvPr>
          <p:cNvPicPr>
            <a:picLocks noChangeAspect="1"/>
          </p:cNvPicPr>
          <p:nvPr/>
        </p:nvPicPr>
        <p:blipFill rotWithShape="1">
          <a:blip r:embed="rId6"/>
          <a:srcRect l="9439" r="39796" b="30380"/>
          <a:stretch/>
        </p:blipFill>
        <p:spPr>
          <a:xfrm>
            <a:off x="8561137" y="1683619"/>
            <a:ext cx="2661679" cy="2197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10">
            <a:extLst>
              <a:ext uri="{FF2B5EF4-FFF2-40B4-BE49-F238E27FC236}">
                <a16:creationId xmlns:a16="http://schemas.microsoft.com/office/drawing/2014/main" id="{6877A02F-192E-1330-B3B8-087C8E51C2AB}"/>
              </a:ext>
            </a:extLst>
          </p:cNvPr>
          <p:cNvSpPr/>
          <p:nvPr/>
        </p:nvSpPr>
        <p:spPr>
          <a:xfrm flipV="1">
            <a:off x="3814754" y="1711922"/>
            <a:ext cx="4278063" cy="48879"/>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4129821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F933B-D4B8-9248-FDDA-283FD489C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A9A1B-2E72-2B24-1351-7A862557D539}"/>
              </a:ext>
            </a:extLst>
          </p:cNvPr>
          <p:cNvSpPr>
            <a:spLocks noGrp="1"/>
          </p:cNvSpPr>
          <p:nvPr>
            <p:ph type="title"/>
          </p:nvPr>
        </p:nvSpPr>
        <p:spPr>
          <a:xfrm>
            <a:off x="1286292" y="746978"/>
            <a:ext cx="9615858" cy="1346314"/>
          </a:xfrm>
        </p:spPr>
        <p:txBody>
          <a:bodyPr/>
          <a:lstStyle/>
          <a:p>
            <a:r>
              <a:rPr lang="en-GB" b="1" dirty="0">
                <a:solidFill>
                  <a:srgbClr val="7030A0"/>
                </a:solidFill>
                <a:ea typeface="ＭＳ Ｐゴシック"/>
              </a:rPr>
              <a:t>Case study: Making a Difference awards </a:t>
            </a:r>
            <a:endParaRPr lang="en-US" dirty="0"/>
          </a:p>
        </p:txBody>
      </p:sp>
      <p:pic>
        <p:nvPicPr>
          <p:cNvPr id="5" name="Picture 1" descr="TAB_col_white_background.jpg">
            <a:extLst>
              <a:ext uri="{FF2B5EF4-FFF2-40B4-BE49-F238E27FC236}">
                <a16:creationId xmlns:a16="http://schemas.microsoft.com/office/drawing/2014/main" id="{863003FB-9604-6FA6-768B-E207D85C3F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1EE62C9-82EF-8D29-3448-3208A34F4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grpSp>
        <p:nvGrpSpPr>
          <p:cNvPr id="16" name="Group 15">
            <a:extLst>
              <a:ext uri="{FF2B5EF4-FFF2-40B4-BE49-F238E27FC236}">
                <a16:creationId xmlns:a16="http://schemas.microsoft.com/office/drawing/2014/main" id="{112B1DCF-E845-8C9E-EF03-AEB102AF3BF7}"/>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5A45510A-374E-8BDF-55FC-7177E3EB5C64}"/>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Pie 4">
              <a:extLst>
                <a:ext uri="{FF2B5EF4-FFF2-40B4-BE49-F238E27FC236}">
                  <a16:creationId xmlns:a16="http://schemas.microsoft.com/office/drawing/2014/main" id="{328ED7F2-60E2-D5C0-25C2-56FA8C529891}"/>
                </a:ext>
              </a:extLst>
            </p:cNvPr>
            <p:cNvSpPr txBox="1"/>
            <p:nvPr/>
          </p:nvSpPr>
          <p:spPr>
            <a:xfrm rot="10800000">
              <a:off x="6267666" y="1169825"/>
              <a:ext cx="2325946"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3" name="Rounded Rectangle 10">
            <a:extLst>
              <a:ext uri="{FF2B5EF4-FFF2-40B4-BE49-F238E27FC236}">
                <a16:creationId xmlns:a16="http://schemas.microsoft.com/office/drawing/2014/main" id="{214A4F1A-1EA6-5B64-5773-24207FA43199}"/>
              </a:ext>
            </a:extLst>
          </p:cNvPr>
          <p:cNvSpPr/>
          <p:nvPr/>
        </p:nvSpPr>
        <p:spPr>
          <a:xfrm flipV="1">
            <a:off x="1767590" y="1711922"/>
            <a:ext cx="8838689" cy="2613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4" name="Online Media 3" title="Outstanding public contribution: The Community Liaison Group">
            <a:hlinkClick r:id="" action="ppaction://media"/>
            <a:extLst>
              <a:ext uri="{FF2B5EF4-FFF2-40B4-BE49-F238E27FC236}">
                <a16:creationId xmlns:a16="http://schemas.microsoft.com/office/drawing/2014/main" id="{B44D7577-F952-7C36-1D0A-1001DAD06F37}"/>
              </a:ext>
            </a:extLst>
          </p:cNvPr>
          <p:cNvPicPr>
            <a:picLocks noRot="1" noChangeAspect="1"/>
          </p:cNvPicPr>
          <p:nvPr>
            <a:videoFile r:link="rId1"/>
          </p:nvPr>
        </p:nvPicPr>
        <p:blipFill>
          <a:blip r:embed="rId5"/>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48048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pPr marL="0" indent="0" algn="ctr">
              <a:buNone/>
            </a:pPr>
            <a:r>
              <a:rPr lang="en-GB" sz="6600" b="1" dirty="0">
                <a:solidFill>
                  <a:srgbClr val="7030A0"/>
                </a:solidFill>
              </a:rPr>
              <a:t>Activity </a:t>
            </a:r>
            <a:endParaRPr lang="en-US" b="1" dirty="0"/>
          </a:p>
          <a:p>
            <a:pPr marL="0" indent="0" algn="ctr">
              <a:buNone/>
            </a:pPr>
            <a:r>
              <a:rPr lang="en-GB" sz="5400" dirty="0"/>
              <a:t>Why might </a:t>
            </a:r>
            <a:r>
              <a:rPr lang="en-GB" sz="5400" b="1" dirty="0"/>
              <a:t>you </a:t>
            </a:r>
            <a:r>
              <a:rPr lang="en-GB" sz="5400" dirty="0"/>
              <a:t>want to engage with non-specialist audiences?</a:t>
            </a:r>
            <a:endParaRPr lang="en-GB" sz="5400" dirty="0">
              <a:cs typeface="Calibri" panose="020F0502020204030204"/>
            </a:endParaRPr>
          </a:p>
        </p:txBody>
      </p:sp>
      <p:pic>
        <p:nvPicPr>
          <p:cNvPr id="5" name="Picture 1" descr="TAB_col_white_background.jpg">
            <a:extLst>
              <a:ext uri="{FF2B5EF4-FFF2-40B4-BE49-F238E27FC236}">
                <a16:creationId xmlns:a16="http://schemas.microsoft.com/office/drawing/2014/main" id="{73FFEA0C-1A6D-F355-BCDC-74DE73C87E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400B17-6258-C081-3E2D-1FF785BB6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860" y="407815"/>
            <a:ext cx="4331215" cy="273222"/>
          </a:xfrm>
          <a:prstGeom prst="rect">
            <a:avLst/>
          </a:prstGeom>
        </p:spPr>
      </p:pic>
      <p:grpSp>
        <p:nvGrpSpPr>
          <p:cNvPr id="11" name="Group 10">
            <a:extLst>
              <a:ext uri="{FF2B5EF4-FFF2-40B4-BE49-F238E27FC236}">
                <a16:creationId xmlns:a16="http://schemas.microsoft.com/office/drawing/2014/main" id="{3B50176A-9E83-6C49-052F-7F8AE611074B}"/>
              </a:ext>
            </a:extLst>
          </p:cNvPr>
          <p:cNvGrpSpPr/>
          <p:nvPr/>
        </p:nvGrpSpPr>
        <p:grpSpPr>
          <a:xfrm rot="10800000">
            <a:off x="10719119" y="-1476879"/>
            <a:ext cx="2945761" cy="2905630"/>
            <a:chOff x="4145369" y="251825"/>
            <a:chExt cx="4760710" cy="4760710"/>
          </a:xfrm>
        </p:grpSpPr>
        <p:sp>
          <p:nvSpPr>
            <p:cNvPr id="12" name="Pie 5">
              <a:extLst>
                <a:ext uri="{FF2B5EF4-FFF2-40B4-BE49-F238E27FC236}">
                  <a16:creationId xmlns:a16="http://schemas.microsoft.com/office/drawing/2014/main" id="{913A7F61-2AEC-F093-6FD1-1441587FFBF4}"/>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Pie 4">
              <a:extLst>
                <a:ext uri="{FF2B5EF4-FFF2-40B4-BE49-F238E27FC236}">
                  <a16:creationId xmlns:a16="http://schemas.microsoft.com/office/drawing/2014/main" id="{083C5E0C-2C92-4E1E-1C6C-5FD54CEF8D8E}"/>
                </a:ext>
              </a:extLst>
            </p:cNvPr>
            <p:cNvSpPr txBox="1"/>
            <p:nvPr/>
          </p:nvSpPr>
          <p:spPr>
            <a:xfrm rot="10800000">
              <a:off x="6580133" y="1132557"/>
              <a:ext cx="2162263"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8" name="Rounded Rectangle 10">
            <a:extLst>
              <a:ext uri="{FF2B5EF4-FFF2-40B4-BE49-F238E27FC236}">
                <a16:creationId xmlns:a16="http://schemas.microsoft.com/office/drawing/2014/main" id="{F1C1CF77-903F-1845-A6EF-3DFB0501D09B}"/>
              </a:ext>
            </a:extLst>
          </p:cNvPr>
          <p:cNvSpPr/>
          <p:nvPr/>
        </p:nvSpPr>
        <p:spPr>
          <a:xfrm>
            <a:off x="4576754" y="2656484"/>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1773260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576810" y="1710358"/>
            <a:ext cx="10414186" cy="4483936"/>
          </a:xfrm>
        </p:spPr>
        <p:txBody>
          <a:bodyPr>
            <a:noAutofit/>
          </a:bodyPr>
          <a:lstStyle/>
          <a:p>
            <a:pPr eaLnBrk="1" hangingPunct="1">
              <a:defRPr/>
            </a:pPr>
            <a:r>
              <a:rPr lang="en-GB" sz="2400">
                <a:latin typeface="Calibri"/>
                <a:ea typeface="ＭＳ Ｐゴシック"/>
                <a:cs typeface="Calibri"/>
              </a:rPr>
              <a:t>Skills development</a:t>
            </a:r>
          </a:p>
          <a:p>
            <a:pPr eaLnBrk="1" hangingPunct="1">
              <a:defRPr/>
            </a:pPr>
            <a:r>
              <a:rPr lang="en-GB" sz="2400">
                <a:solidFill>
                  <a:srgbClr val="7030A0"/>
                </a:solidFill>
                <a:latin typeface="Calibri"/>
                <a:ea typeface="ＭＳ Ｐゴシック"/>
                <a:cs typeface="Calibri"/>
              </a:rPr>
              <a:t>Career enhancement </a:t>
            </a:r>
            <a:endParaRPr lang="en-GB" sz="2400">
              <a:solidFill>
                <a:srgbClr val="7030A0"/>
              </a:solidFill>
              <a:latin typeface="Calibri" panose="020F0502020204030204" pitchFamily="34" charset="0"/>
              <a:cs typeface="Calibri" panose="020F0502020204030204" pitchFamily="34" charset="0"/>
            </a:endParaRPr>
          </a:p>
          <a:p>
            <a:pPr eaLnBrk="1" hangingPunct="1">
              <a:defRPr/>
            </a:pPr>
            <a:r>
              <a:rPr lang="en-GB" sz="2400">
                <a:latin typeface="Calibri"/>
                <a:ea typeface="ＭＳ Ｐゴシック"/>
                <a:cs typeface="Calibri"/>
              </a:rPr>
              <a:t>Enhancing research quality, impact, funding </a:t>
            </a:r>
            <a:endParaRPr lang="en-GB" sz="2400">
              <a:latin typeface="Calibri" panose="020F0502020204030204" pitchFamily="34" charset="0"/>
              <a:cs typeface="Calibri" panose="020F0502020204030204" pitchFamily="34" charset="0"/>
            </a:endParaRPr>
          </a:p>
          <a:p>
            <a:pPr eaLnBrk="1" hangingPunct="1">
              <a:defRPr/>
            </a:pPr>
            <a:r>
              <a:rPr lang="en-GB" sz="2400">
                <a:solidFill>
                  <a:srgbClr val="7030A0"/>
                </a:solidFill>
                <a:latin typeface="Calibri"/>
                <a:ea typeface="ＭＳ Ｐゴシック"/>
                <a:cs typeface="Calibri"/>
              </a:rPr>
              <a:t>New research and clinical perspectives</a:t>
            </a:r>
          </a:p>
          <a:p>
            <a:pPr eaLnBrk="1" hangingPunct="1">
              <a:defRPr/>
            </a:pPr>
            <a:r>
              <a:rPr lang="en-GB" sz="2400">
                <a:latin typeface="Calibri"/>
                <a:ea typeface="ＭＳ Ｐゴシック"/>
                <a:cs typeface="Calibri"/>
              </a:rPr>
              <a:t>Influence &amp; networking </a:t>
            </a:r>
            <a:endParaRPr lang="en-GB" sz="2400">
              <a:latin typeface="Calibri" panose="020F0502020204030204" pitchFamily="34" charset="0"/>
              <a:cs typeface="Calibri" panose="020F0502020204030204" pitchFamily="34" charset="0"/>
            </a:endParaRPr>
          </a:p>
          <a:p>
            <a:pPr eaLnBrk="1" hangingPunct="1">
              <a:defRPr/>
            </a:pPr>
            <a:r>
              <a:rPr lang="en-GB" sz="2400">
                <a:solidFill>
                  <a:srgbClr val="7030A0"/>
                </a:solidFill>
                <a:latin typeface="Calibri"/>
                <a:ea typeface="ＭＳ Ｐゴシック"/>
                <a:cs typeface="Calibri"/>
              </a:rPr>
              <a:t>Collaboration and partnerships </a:t>
            </a:r>
            <a:endParaRPr lang="en-GB" sz="2400">
              <a:solidFill>
                <a:srgbClr val="7030A0"/>
              </a:solidFill>
              <a:latin typeface="Calibri" panose="020F0502020204030204" pitchFamily="34" charset="0"/>
              <a:cs typeface="Calibri" panose="020F0502020204030204" pitchFamily="34" charset="0"/>
            </a:endParaRPr>
          </a:p>
          <a:p>
            <a:pPr eaLnBrk="1" hangingPunct="1">
              <a:defRPr/>
            </a:pPr>
            <a:r>
              <a:rPr lang="en-GB" sz="2400">
                <a:latin typeface="Calibri"/>
                <a:ea typeface="ＭＳ Ｐゴシック"/>
                <a:cs typeface="Calibri"/>
              </a:rPr>
              <a:t>Employment and personal reward</a:t>
            </a:r>
          </a:p>
          <a:p>
            <a:pPr eaLnBrk="1" hangingPunct="1">
              <a:defRPr/>
            </a:pPr>
            <a:r>
              <a:rPr lang="en-GB" sz="2400">
                <a:solidFill>
                  <a:srgbClr val="7030A0"/>
                </a:solidFill>
                <a:latin typeface="Calibri"/>
                <a:ea typeface="ＭＳ Ｐゴシック"/>
                <a:cs typeface="Calibri"/>
              </a:rPr>
              <a:t>Increase awareness of the value of partnerships </a:t>
            </a:r>
            <a:endParaRPr lang="en-GB" sz="2400">
              <a:solidFill>
                <a:srgbClr val="7030A0"/>
              </a:solidFill>
              <a:latin typeface="Calibri" panose="020F0502020204030204" pitchFamily="34" charset="0"/>
              <a:cs typeface="Calibri" panose="020F0502020204030204" pitchFamily="34" charset="0"/>
            </a:endParaRPr>
          </a:p>
          <a:p>
            <a:pPr eaLnBrk="1" hangingPunct="1">
              <a:defRPr/>
            </a:pPr>
            <a:r>
              <a:rPr lang="en-GB" sz="2400">
                <a:latin typeface="Calibri"/>
                <a:ea typeface="ＭＳ Ｐゴシック"/>
                <a:cs typeface="Calibri"/>
              </a:rPr>
              <a:t>Higher personal and institutional profile</a:t>
            </a:r>
          </a:p>
          <a:p>
            <a:pPr eaLnBrk="1" hangingPunct="1">
              <a:defRPr/>
            </a:pPr>
            <a:r>
              <a:rPr lang="en-GB" sz="2400">
                <a:solidFill>
                  <a:srgbClr val="7030A0"/>
                </a:solidFill>
                <a:latin typeface="Calibri"/>
                <a:ea typeface="ＭＳ Ｐゴシック"/>
                <a:cs typeface="Calibri"/>
              </a:rPr>
              <a:t>Inspiring the next generation of researchers and clinicians</a:t>
            </a:r>
          </a:p>
          <a:p>
            <a:pPr marL="0" indent="0" eaLnBrk="1" hangingPunct="1">
              <a:buNone/>
              <a:defRPr/>
            </a:pPr>
            <a:endParaRPr lang="en-GB" sz="2800">
              <a:latin typeface="Calibri" panose="020F0502020204030204" pitchFamily="34" charset="0"/>
              <a:cs typeface="Calibri" panose="020F0502020204030204" pitchFamily="34" charset="0"/>
            </a:endParaRPr>
          </a:p>
          <a:p>
            <a:pPr marL="0" indent="0" eaLnBrk="1" hangingPunct="1">
              <a:buNone/>
              <a:defRPr/>
            </a:pPr>
            <a:endParaRPr lang="en-GB" sz="2800">
              <a:latin typeface="Calibri" panose="020F0502020204030204" pitchFamily="34" charset="0"/>
              <a:cs typeface="Calibri" panose="020F0502020204030204" pitchFamily="34" charset="0"/>
            </a:endParaRPr>
          </a:p>
        </p:txBody>
      </p:sp>
      <p:sp>
        <p:nvSpPr>
          <p:cNvPr id="16387" name="Rectangle 9"/>
          <p:cNvSpPr txBox="1">
            <a:spLocks noChangeArrowheads="1"/>
          </p:cNvSpPr>
          <p:nvPr/>
        </p:nvSpPr>
        <p:spPr bwMode="auto">
          <a:xfrm>
            <a:off x="1363284" y="905224"/>
            <a:ext cx="86964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buNone/>
            </a:pPr>
            <a:r>
              <a:rPr lang="en-US" altLang="en-US" sz="5400">
                <a:solidFill>
                  <a:srgbClr val="7030A0"/>
                </a:solidFill>
                <a:latin typeface="Calibri" panose="020F0502020204030204" pitchFamily="34" charset="0"/>
              </a:rPr>
              <a:t>What’s in it for me?</a:t>
            </a: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88296" y="2476811"/>
            <a:ext cx="2143191" cy="2246769"/>
          </a:xfrm>
          <a:prstGeom prst="rect">
            <a:avLst/>
          </a:prstGeom>
          <a:noFill/>
          <a:ln>
            <a:solidFill>
              <a:srgbClr val="FF0000"/>
            </a:solidFill>
          </a:ln>
        </p:spPr>
        <p:txBody>
          <a:bodyPr wrap="square" lIns="91440" tIns="45720" rIns="91440" bIns="45720" rtlCol="0" anchor="t">
            <a:spAutoFit/>
          </a:bodyPr>
          <a:lstStyle/>
          <a:p>
            <a:r>
              <a:rPr lang="en-GB" sz="1400" b="1"/>
              <a:t>What’s in it for me? The benefits of public engagement for researchers, UKRI  </a:t>
            </a:r>
            <a:endParaRPr lang="en-GB" sz="1400"/>
          </a:p>
          <a:p>
            <a:r>
              <a:rPr lang="en-GB" sz="1400">
                <a:hlinkClick r:id="rId4"/>
              </a:rPr>
              <a:t>https://www.ukri.org/wp-content/uploads/2020/10/UKRI-16102020-Benefits-of-public-engagement.pdf</a:t>
            </a:r>
            <a:endParaRPr lang="en-GB" sz="1400"/>
          </a:p>
          <a:p>
            <a:endParaRPr lang="en-GB" sz="1400"/>
          </a:p>
        </p:txBody>
      </p:sp>
      <p:pic>
        <p:nvPicPr>
          <p:cNvPr id="4" name="Picture 1" descr="TAB_col_white_background.jpg">
            <a:extLst>
              <a:ext uri="{FF2B5EF4-FFF2-40B4-BE49-F238E27FC236}">
                <a16:creationId xmlns:a16="http://schemas.microsoft.com/office/drawing/2014/main" id="{BD9DC24A-ADFF-F62C-D451-6049180572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82F1850-D639-A5E8-CBD3-C0631EFE6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7988" y="316941"/>
            <a:ext cx="4331215" cy="273222"/>
          </a:xfrm>
          <a:prstGeom prst="rect">
            <a:avLst/>
          </a:prstGeom>
        </p:spPr>
      </p:pic>
      <p:sp>
        <p:nvSpPr>
          <p:cNvPr id="13" name="Pie 4">
            <a:extLst>
              <a:ext uri="{FF2B5EF4-FFF2-40B4-BE49-F238E27FC236}">
                <a16:creationId xmlns:a16="http://schemas.microsoft.com/office/drawing/2014/main" id="{D31EB0CF-0718-779B-A625-ED6FD8793975}"/>
              </a:ext>
            </a:extLst>
          </p:cNvPr>
          <p:cNvSpPr txBox="1"/>
          <p:nvPr/>
        </p:nvSpPr>
        <p:spPr>
          <a:xfrm>
            <a:off x="11071207" y="26438"/>
            <a:ext cx="1087126" cy="864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000" kern="1200"/>
              <a:t>Purpose</a:t>
            </a:r>
            <a:r>
              <a:rPr lang="en-US" sz="2400" kern="1200"/>
              <a:t> </a:t>
            </a:r>
          </a:p>
        </p:txBody>
      </p:sp>
      <p:sp>
        <p:nvSpPr>
          <p:cNvPr id="10" name="Rounded Rectangle 10">
            <a:extLst>
              <a:ext uri="{FF2B5EF4-FFF2-40B4-BE49-F238E27FC236}">
                <a16:creationId xmlns:a16="http://schemas.microsoft.com/office/drawing/2014/main" id="{59953B62-FE86-F407-AD59-93F03B39AD03}"/>
              </a:ext>
            </a:extLst>
          </p:cNvPr>
          <p:cNvSpPr/>
          <p:nvPr/>
        </p:nvSpPr>
        <p:spPr>
          <a:xfrm>
            <a:off x="2678273" y="1661515"/>
            <a:ext cx="5878525" cy="6100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 name="TextBox 10">
            <a:extLst>
              <a:ext uri="{FF2B5EF4-FFF2-40B4-BE49-F238E27FC236}">
                <a16:creationId xmlns:a16="http://schemas.microsoft.com/office/drawing/2014/main" id="{C04DD176-2A30-E2D1-0C17-4242A01AA518}"/>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Tree>
    <p:extLst>
      <p:ext uri="{BB962C8B-B14F-4D97-AF65-F5344CB8AC3E}">
        <p14:creationId xmlns:p14="http://schemas.microsoft.com/office/powerpoint/2010/main" val="343391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B799C-BE2B-BEA5-AA75-45D8ADDB5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88A3B-7773-CEF1-9559-EAFD964780A4}"/>
              </a:ext>
            </a:extLst>
          </p:cNvPr>
          <p:cNvSpPr>
            <a:spLocks noGrp="1"/>
          </p:cNvSpPr>
          <p:nvPr>
            <p:ph type="title"/>
          </p:nvPr>
        </p:nvSpPr>
        <p:spPr>
          <a:xfrm>
            <a:off x="1286292" y="746978"/>
            <a:ext cx="9615858" cy="1346314"/>
          </a:xfrm>
        </p:spPr>
        <p:txBody>
          <a:bodyPr/>
          <a:lstStyle/>
          <a:p>
            <a:r>
              <a:rPr lang="en-GB" b="1" dirty="0">
                <a:solidFill>
                  <a:srgbClr val="7030A0"/>
                </a:solidFill>
                <a:ea typeface="ＭＳ Ｐゴシック"/>
              </a:rPr>
              <a:t>Case study: Public Engagement</a:t>
            </a:r>
            <a:endParaRPr lang="en-US" dirty="0"/>
          </a:p>
        </p:txBody>
      </p:sp>
      <p:pic>
        <p:nvPicPr>
          <p:cNvPr id="5" name="Picture 1" descr="TAB_col_white_background.jpg">
            <a:extLst>
              <a:ext uri="{FF2B5EF4-FFF2-40B4-BE49-F238E27FC236}">
                <a16:creationId xmlns:a16="http://schemas.microsoft.com/office/drawing/2014/main" id="{7441E2B8-FDE6-6C36-8C21-C1F507F07F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4396BEB-B2F2-420C-0BC3-8D3E0BB56D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grpSp>
        <p:nvGrpSpPr>
          <p:cNvPr id="16" name="Group 15">
            <a:extLst>
              <a:ext uri="{FF2B5EF4-FFF2-40B4-BE49-F238E27FC236}">
                <a16:creationId xmlns:a16="http://schemas.microsoft.com/office/drawing/2014/main" id="{3F4359EC-B3AA-E1F6-0E64-4F8CA69E28F0}"/>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E9E02044-9D55-BC0D-7CF1-7848308212D6}"/>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Pie 4">
              <a:extLst>
                <a:ext uri="{FF2B5EF4-FFF2-40B4-BE49-F238E27FC236}">
                  <a16:creationId xmlns:a16="http://schemas.microsoft.com/office/drawing/2014/main" id="{706F507F-533A-C660-F9B7-F61AD2528178}"/>
                </a:ext>
              </a:extLst>
            </p:cNvPr>
            <p:cNvSpPr txBox="1"/>
            <p:nvPr/>
          </p:nvSpPr>
          <p:spPr>
            <a:xfrm rot="10800000">
              <a:off x="6267666" y="1169825"/>
              <a:ext cx="2325946"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3" name="Rounded Rectangle 10">
            <a:extLst>
              <a:ext uri="{FF2B5EF4-FFF2-40B4-BE49-F238E27FC236}">
                <a16:creationId xmlns:a16="http://schemas.microsoft.com/office/drawing/2014/main" id="{946C81E4-705F-7493-521E-99BB4A647443}"/>
              </a:ext>
            </a:extLst>
          </p:cNvPr>
          <p:cNvSpPr/>
          <p:nvPr/>
        </p:nvSpPr>
        <p:spPr>
          <a:xfrm flipV="1">
            <a:off x="1767590" y="1711922"/>
            <a:ext cx="8838689" cy="2613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3" name="TextBox 2">
            <a:extLst>
              <a:ext uri="{FF2B5EF4-FFF2-40B4-BE49-F238E27FC236}">
                <a16:creationId xmlns:a16="http://schemas.microsoft.com/office/drawing/2014/main" id="{1314F350-4AB3-38EA-0668-F095A7D71CC2}"/>
              </a:ext>
            </a:extLst>
          </p:cNvPr>
          <p:cNvSpPr txBox="1"/>
          <p:nvPr/>
        </p:nvSpPr>
        <p:spPr>
          <a:xfrm>
            <a:off x="38668" y="1949355"/>
            <a:ext cx="12148782"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solidFill>
                  <a:srgbClr val="28A0D8"/>
                </a:solidFill>
                <a:latin typeface="Calibri"/>
                <a:ea typeface="Open Sans"/>
                <a:cs typeface="Open Sans"/>
              </a:rPr>
              <a:t>PPIE Award Winner: Live with Scientists: </a:t>
            </a:r>
            <a:r>
              <a:rPr lang="en-US" sz="2300" dirty="0">
                <a:solidFill>
                  <a:srgbClr val="28A0D8"/>
                </a:solidFill>
                <a:latin typeface="Calibri"/>
                <a:ea typeface="+mn-lt"/>
                <a:cs typeface="+mn-lt"/>
                <a:hlinkClick r:id="rId4"/>
              </a:rPr>
              <a:t>PPIE Award Winner: Live with Scientists (manchester.ac.uk)</a:t>
            </a:r>
            <a:endParaRPr lang="en-US" sz="2300">
              <a:latin typeface="Calibri"/>
              <a:ea typeface="+mn-lt"/>
              <a:cs typeface="+mn-lt"/>
            </a:endParaRPr>
          </a:p>
          <a:p>
            <a:pPr marL="342900" indent="-342900">
              <a:buFont typeface="Arial"/>
              <a:buChar char="•"/>
            </a:pPr>
            <a:r>
              <a:rPr lang="en-US" sz="2300" dirty="0">
                <a:solidFill>
                  <a:srgbClr val="343536"/>
                </a:solidFill>
                <a:latin typeface="Calibri"/>
                <a:ea typeface="Open Sans"/>
                <a:cs typeface="Open Sans"/>
              </a:rPr>
              <a:t>a non-profit initiative launched by a group of scientists from the University </a:t>
            </a:r>
          </a:p>
          <a:p>
            <a:pPr marL="342900" indent="-342900">
              <a:buFont typeface="Arial"/>
              <a:buChar char="•"/>
            </a:pPr>
            <a:r>
              <a:rPr lang="en-US" sz="2300" dirty="0">
                <a:solidFill>
                  <a:srgbClr val="343536"/>
                </a:solidFill>
                <a:latin typeface="Calibri"/>
                <a:ea typeface="Open Sans"/>
                <a:cs typeface="Open Sans"/>
              </a:rPr>
              <a:t>Devoted to providing equal access to science for everyone and embraces EDI </a:t>
            </a:r>
          </a:p>
          <a:p>
            <a:pPr marL="342900" indent="-342900">
              <a:buFont typeface="Arial"/>
              <a:buChar char="•"/>
            </a:pPr>
            <a:r>
              <a:rPr lang="en-US" sz="2300" dirty="0">
                <a:solidFill>
                  <a:srgbClr val="343536"/>
                </a:solidFill>
                <a:latin typeface="Calibri"/>
                <a:ea typeface="Open Sans"/>
                <a:cs typeface="Open Sans"/>
              </a:rPr>
              <a:t>specifically reach out to people from underrepresented backgrounds, non-scientific communities, special needs families and younger generations.</a:t>
            </a:r>
            <a:endParaRPr lang="en-US" sz="2300">
              <a:cs typeface="Arial"/>
            </a:endParaRPr>
          </a:p>
          <a:p>
            <a:pPr marL="342900" indent="-342900">
              <a:buFont typeface="Arial"/>
              <a:buChar char="•"/>
            </a:pPr>
            <a:r>
              <a:rPr lang="en-US" sz="2300" dirty="0">
                <a:solidFill>
                  <a:srgbClr val="343536"/>
                </a:solidFill>
                <a:latin typeface="Calibri"/>
                <a:ea typeface="Open Sans"/>
                <a:cs typeface="Open Sans"/>
              </a:rPr>
              <a:t>addresses the critical need for EDI in science communication by </a:t>
            </a:r>
            <a:r>
              <a:rPr lang="en-US" sz="2300" dirty="0" err="1">
                <a:solidFill>
                  <a:srgbClr val="343536"/>
                </a:solidFill>
                <a:latin typeface="Calibri"/>
                <a:ea typeface="Open Sans"/>
                <a:cs typeface="Open Sans"/>
              </a:rPr>
              <a:t>utilising</a:t>
            </a:r>
            <a:r>
              <a:rPr lang="en-US" sz="2300" dirty="0">
                <a:solidFill>
                  <a:srgbClr val="343536"/>
                </a:solidFill>
                <a:latin typeface="Calibri"/>
                <a:ea typeface="Open Sans"/>
                <a:cs typeface="Open Sans"/>
              </a:rPr>
              <a:t> various methods of delivering content to engage a maximum diversity of groups often overlooked by other platforms. </a:t>
            </a:r>
            <a:endParaRPr lang="en-US" sz="2300">
              <a:solidFill>
                <a:srgbClr val="333333"/>
              </a:solidFill>
              <a:latin typeface="Calibri"/>
              <a:ea typeface="Open Sans"/>
              <a:cs typeface="Open Sans"/>
            </a:endParaRPr>
          </a:p>
          <a:p>
            <a:pPr marL="342900" indent="-342900">
              <a:buFont typeface="Arial"/>
              <a:buChar char="•"/>
            </a:pPr>
            <a:r>
              <a:rPr lang="en-US" sz="2300" dirty="0">
                <a:solidFill>
                  <a:srgbClr val="343536"/>
                </a:solidFill>
                <a:latin typeface="Calibri"/>
                <a:ea typeface="Open Sans"/>
                <a:cs typeface="Open Sans"/>
              </a:rPr>
              <a:t>content is subtitled and archived to ensure that everyone regardless of their time, space, circumstances have access to the available resources</a:t>
            </a:r>
            <a:endParaRPr lang="en-US" sz="2300">
              <a:solidFill>
                <a:srgbClr val="333333"/>
              </a:solidFill>
              <a:latin typeface="Calibri"/>
              <a:ea typeface="Open Sans"/>
              <a:cs typeface="Open Sans"/>
            </a:endParaRPr>
          </a:p>
          <a:p>
            <a:pPr marL="342900" indent="-342900">
              <a:buFont typeface="Arial"/>
              <a:buChar char="•"/>
            </a:pPr>
            <a:r>
              <a:rPr lang="en-US" sz="2300" dirty="0">
                <a:solidFill>
                  <a:srgbClr val="343536"/>
                </a:solidFill>
                <a:latin typeface="Calibri"/>
                <a:ea typeface="Open Sans"/>
                <a:cs typeface="Open Sans"/>
              </a:rPr>
              <a:t>resources are tailored to be accessible to </a:t>
            </a:r>
            <a:r>
              <a:rPr lang="en-US" sz="2300" dirty="0">
                <a:solidFill>
                  <a:srgbClr val="28A0D8"/>
                </a:solidFill>
                <a:latin typeface="Calibri"/>
                <a:ea typeface="Open Sans"/>
                <a:cs typeface="Open Sans"/>
                <a:hlinkClick r:id="rId5"/>
              </a:rPr>
              <a:t>neurodiverse groups</a:t>
            </a:r>
            <a:r>
              <a:rPr lang="en-US" sz="2300" dirty="0">
                <a:solidFill>
                  <a:srgbClr val="343536"/>
                </a:solidFill>
                <a:latin typeface="Calibri"/>
                <a:ea typeface="Open Sans"/>
                <a:cs typeface="Open Sans"/>
              </a:rPr>
              <a:t>, often inadequately catered for by other science communications platforms. Collaborated with </a:t>
            </a:r>
            <a:r>
              <a:rPr lang="en-US" sz="2300" dirty="0">
                <a:solidFill>
                  <a:srgbClr val="28A0D8"/>
                </a:solidFill>
                <a:latin typeface="Calibri"/>
                <a:ea typeface="Open Sans"/>
                <a:cs typeface="Open Sans"/>
                <a:hlinkClick r:id="rId6"/>
              </a:rPr>
              <a:t>autism@manchester</a:t>
            </a:r>
            <a:r>
              <a:rPr lang="en-US" sz="2300" dirty="0">
                <a:solidFill>
                  <a:srgbClr val="343536"/>
                </a:solidFill>
                <a:latin typeface="Calibri"/>
                <a:ea typeface="Open Sans"/>
                <a:cs typeface="Open Sans"/>
              </a:rPr>
              <a:t> </a:t>
            </a:r>
          </a:p>
          <a:p>
            <a:endParaRPr lang="en-US" sz="2300" dirty="0">
              <a:solidFill>
                <a:srgbClr val="666666"/>
              </a:solidFill>
              <a:latin typeface="Calibri"/>
              <a:ea typeface="Open Sans"/>
              <a:cs typeface="Open Sans"/>
            </a:endParaRPr>
          </a:p>
          <a:p>
            <a:endParaRPr lang="en-US" sz="2300" dirty="0">
              <a:solidFill>
                <a:srgbClr val="666666"/>
              </a:solidFill>
              <a:latin typeface="Calibri"/>
              <a:ea typeface="Open Sans"/>
              <a:cs typeface="Open Sans"/>
            </a:endParaRPr>
          </a:p>
        </p:txBody>
      </p:sp>
    </p:spTree>
    <p:extLst>
      <p:ext uri="{BB962C8B-B14F-4D97-AF65-F5344CB8AC3E}">
        <p14:creationId xmlns:p14="http://schemas.microsoft.com/office/powerpoint/2010/main" val="3418216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5774" y="1085008"/>
            <a:ext cx="9144000" cy="907316"/>
          </a:xfrm>
        </p:spPr>
        <p:txBody>
          <a:bodyPr>
            <a:normAutofit fontScale="90000"/>
          </a:bodyPr>
          <a:lstStyle/>
          <a:p>
            <a:r>
              <a:rPr lang="en-GB" altLang="en-US">
                <a:solidFill>
                  <a:srgbClr val="7030A0"/>
                </a:solidFill>
                <a:latin typeface="Calibri"/>
                <a:ea typeface="ＭＳ Ｐゴシック"/>
                <a:cs typeface="Calibri"/>
              </a:rPr>
              <a:t>Public Involvement in Research</a:t>
            </a:r>
            <a:endParaRPr lang="en-GB">
              <a:solidFill>
                <a:srgbClr val="7030A0"/>
              </a:solidFill>
              <a:latin typeface="Calibri"/>
              <a:ea typeface="ＭＳ Ｐゴシック"/>
              <a:cs typeface="Calibri"/>
            </a:endParaRPr>
          </a:p>
        </p:txBody>
      </p:sp>
      <p:graphicFrame>
        <p:nvGraphicFramePr>
          <p:cNvPr id="18" name="Diagram 17"/>
          <p:cNvGraphicFramePr/>
          <p:nvPr>
            <p:extLst>
              <p:ext uri="{D42A27DB-BD31-4B8C-83A1-F6EECF244321}">
                <p14:modId xmlns:p14="http://schemas.microsoft.com/office/powerpoint/2010/main" val="2277776537"/>
              </p:ext>
            </p:extLst>
          </p:nvPr>
        </p:nvGraphicFramePr>
        <p:xfrm>
          <a:off x="3052360" y="2043794"/>
          <a:ext cx="5641831" cy="4108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11152" y="4446653"/>
            <a:ext cx="2761679" cy="1477328"/>
          </a:xfrm>
          <a:prstGeom prst="rect">
            <a:avLst/>
          </a:prstGeom>
        </p:spPr>
        <p:txBody>
          <a:bodyPr wrap="square">
            <a:spAutoFit/>
          </a:bodyPr>
          <a:lstStyle/>
          <a:p>
            <a:pPr>
              <a:spcAft>
                <a:spcPts val="0"/>
              </a:spcAft>
            </a:pPr>
            <a:r>
              <a:rPr lang="en-GB"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https://www.cancerresearchuk.org/funding-for-researchers/patient-involvement-toolkit-for-researchers</a:t>
            </a:r>
            <a:endParaRPr lang="en-GB">
              <a:latin typeface="Calibri" panose="020F050202020403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091924" y="2745110"/>
            <a:ext cx="2677886" cy="2690949"/>
          </a:xfrm>
          <a:prstGeom prst="wedgeEllipse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a:ln w="0"/>
                <a:solidFill>
                  <a:schemeClr val="accent1"/>
                </a:solidFill>
                <a:effectLst>
                  <a:outerShdw blurRad="38100" dist="25400" dir="5400000" algn="ctr" rotWithShape="0">
                    <a:srgbClr val="6E747A">
                      <a:alpha val="43000"/>
                    </a:srgbClr>
                  </a:outerShdw>
                </a:effectLst>
              </a:rPr>
              <a:t>‘Nothing about us without us’</a:t>
            </a:r>
          </a:p>
        </p:txBody>
      </p:sp>
      <p:pic>
        <p:nvPicPr>
          <p:cNvPr id="6" name="Picture 5">
            <a:extLst>
              <a:ext uri="{FF2B5EF4-FFF2-40B4-BE49-F238E27FC236}">
                <a16:creationId xmlns:a16="http://schemas.microsoft.com/office/drawing/2014/main" id="{FBE187AF-73FA-C3EC-9F77-801D4CABD0E4}"/>
              </a:ext>
            </a:extLst>
          </p:cNvPr>
          <p:cNvPicPr>
            <a:picLocks noChangeAspect="1"/>
          </p:cNvPicPr>
          <p:nvPr/>
        </p:nvPicPr>
        <p:blipFill>
          <a:blip r:embed="rId9"/>
          <a:stretch>
            <a:fillRect/>
          </a:stretch>
        </p:blipFill>
        <p:spPr>
          <a:xfrm>
            <a:off x="163256" y="6252213"/>
            <a:ext cx="2103302" cy="743776"/>
          </a:xfrm>
          <a:prstGeom prst="rect">
            <a:avLst/>
          </a:prstGeom>
        </p:spPr>
      </p:pic>
      <p:pic>
        <p:nvPicPr>
          <p:cNvPr id="7" name="Picture 1" descr="TAB_col_white_background.jpg">
            <a:extLst>
              <a:ext uri="{FF2B5EF4-FFF2-40B4-BE49-F238E27FC236}">
                <a16:creationId xmlns:a16="http://schemas.microsoft.com/office/drawing/2014/main" id="{1FB0B16C-40E6-F63E-9E50-AC1DDB7BD97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7684C78-F276-9712-D1FE-46001750C1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4384" y="308919"/>
            <a:ext cx="4331215" cy="273222"/>
          </a:xfrm>
          <a:prstGeom prst="rect">
            <a:avLst/>
          </a:prstGeom>
        </p:spPr>
      </p:pic>
      <p:sp>
        <p:nvSpPr>
          <p:cNvPr id="9" name="Rectangle 8">
            <a:extLst>
              <a:ext uri="{FF2B5EF4-FFF2-40B4-BE49-F238E27FC236}">
                <a16:creationId xmlns:a16="http://schemas.microsoft.com/office/drawing/2014/main" id="{02CCC133-FDA3-4CE4-6A13-840471BD670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25" name="Rounded Rectangle 10">
            <a:extLst>
              <a:ext uri="{FF2B5EF4-FFF2-40B4-BE49-F238E27FC236}">
                <a16:creationId xmlns:a16="http://schemas.microsoft.com/office/drawing/2014/main" id="{477B1798-18FD-3B0A-04C6-60846875FC29}"/>
              </a:ext>
            </a:extLst>
          </p:cNvPr>
          <p:cNvSpPr/>
          <p:nvPr/>
        </p:nvSpPr>
        <p:spPr>
          <a:xfrm>
            <a:off x="1739713" y="1847368"/>
            <a:ext cx="8805718" cy="6100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6" name="TextBox 25">
            <a:extLst>
              <a:ext uri="{FF2B5EF4-FFF2-40B4-BE49-F238E27FC236}">
                <a16:creationId xmlns:a16="http://schemas.microsoft.com/office/drawing/2014/main" id="{88C2751C-D251-4D56-5A34-36593039214B}"/>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grpSp>
        <p:nvGrpSpPr>
          <p:cNvPr id="5" name="Group 4">
            <a:extLst>
              <a:ext uri="{FF2B5EF4-FFF2-40B4-BE49-F238E27FC236}">
                <a16:creationId xmlns:a16="http://schemas.microsoft.com/office/drawing/2014/main" id="{A763911D-ADAB-FBE4-299A-77E0862F39BC}"/>
              </a:ext>
            </a:extLst>
          </p:cNvPr>
          <p:cNvGrpSpPr/>
          <p:nvPr/>
        </p:nvGrpSpPr>
        <p:grpSpPr>
          <a:xfrm>
            <a:off x="0" y="6224588"/>
            <a:ext cx="12192000" cy="822138"/>
            <a:chOff x="56865" y="4516391"/>
            <a:chExt cx="12192000" cy="822138"/>
          </a:xfrm>
        </p:grpSpPr>
        <p:pic>
          <p:nvPicPr>
            <p:cNvPr id="10" name="Picture 9" descr="A purple rectangular object with black and white stripes&#10;&#10;Description automatically generated">
              <a:extLst>
                <a:ext uri="{FF2B5EF4-FFF2-40B4-BE49-F238E27FC236}">
                  <a16:creationId xmlns:a16="http://schemas.microsoft.com/office/drawing/2014/main" id="{5E5FFBB8-F168-5173-967E-23147583A80F}"/>
                </a:ext>
              </a:extLst>
            </p:cNvPr>
            <p:cNvPicPr>
              <a:picLocks noChangeAspect="1"/>
            </p:cNvPicPr>
            <p:nvPr userDrawn="1"/>
          </p:nvPicPr>
          <p:blipFill>
            <a:blip r:embed="rId12"/>
            <a:stretch>
              <a:fillRect/>
            </a:stretch>
          </p:blipFill>
          <p:spPr>
            <a:xfrm>
              <a:off x="56865" y="4516391"/>
              <a:ext cx="12192000" cy="822138"/>
            </a:xfrm>
            <a:prstGeom prst="rect">
              <a:avLst/>
            </a:prstGeom>
          </p:spPr>
        </p:pic>
        <p:pic>
          <p:nvPicPr>
            <p:cNvPr id="11" name="Picture 10" descr="A white x on a black background&#10;&#10;Description automatically generated">
              <a:extLst>
                <a:ext uri="{FF2B5EF4-FFF2-40B4-BE49-F238E27FC236}">
                  <a16:creationId xmlns:a16="http://schemas.microsoft.com/office/drawing/2014/main" id="{5C4CD0A4-5559-8AA7-8EAA-70AAA2DDF57C}"/>
                </a:ext>
              </a:extLst>
            </p:cNvPr>
            <p:cNvPicPr>
              <a:picLocks noChangeAspect="1"/>
            </p:cNvPicPr>
            <p:nvPr userDrawn="1"/>
          </p:nvPicPr>
          <p:blipFill rotWithShape="1">
            <a:blip r:embed="rId13"/>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402225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88036296"/>
              </p:ext>
            </p:extLst>
          </p:nvPr>
        </p:nvGraphicFramePr>
        <p:xfrm>
          <a:off x="5600147" y="1793359"/>
          <a:ext cx="7744378" cy="3972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8514598" y="5476103"/>
            <a:ext cx="3519794" cy="4722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a:t>Communication </a:t>
            </a:r>
          </a:p>
        </p:txBody>
      </p:sp>
      <p:sp>
        <p:nvSpPr>
          <p:cNvPr id="6" name="Rectangle 2"/>
          <p:cNvSpPr txBox="1">
            <a:spLocks noChangeArrowheads="1"/>
          </p:cNvSpPr>
          <p:nvPr/>
        </p:nvSpPr>
        <p:spPr>
          <a:xfrm>
            <a:off x="-291803" y="1963272"/>
            <a:ext cx="8784522" cy="411947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2800" dirty="0"/>
              <a:t>You will...</a:t>
            </a:r>
            <a:endParaRPr lang="en-US" sz="2800" dirty="0">
              <a:ea typeface="Calibri"/>
              <a:cs typeface="Calibri" panose="020F0502020204030204"/>
            </a:endParaRPr>
          </a:p>
          <a:p>
            <a:pPr marL="800100" lvl="1" indent="-342900" algn="l">
              <a:buFont typeface="Arial" panose="020B0604020202020204" pitchFamily="34" charset="0"/>
              <a:buChar char="•"/>
            </a:pPr>
            <a:r>
              <a:rPr lang="en-US" sz="2800" dirty="0"/>
              <a:t>Develop an understanding of what PPIE is and its benefits</a:t>
            </a:r>
            <a:endParaRPr lang="en-US" sz="2800">
              <a:ea typeface="Calibri"/>
              <a:cs typeface="Calibri"/>
            </a:endParaRPr>
          </a:p>
          <a:p>
            <a:pPr marL="800100" lvl="1" indent="-342900" algn="l">
              <a:buFont typeface="Arial" panose="020B0604020202020204" pitchFamily="34" charset="0"/>
              <a:buChar char="•"/>
            </a:pPr>
            <a:r>
              <a:rPr lang="en-US" sz="2800" dirty="0"/>
              <a:t>Explore different examples/case studies of PPIE at the University</a:t>
            </a:r>
            <a:endParaRPr lang="en-US" sz="2800">
              <a:ea typeface="Calibri"/>
              <a:cs typeface="Calibri"/>
            </a:endParaRPr>
          </a:p>
          <a:p>
            <a:pPr marL="800100" lvl="1" indent="-342900" algn="l">
              <a:buFont typeface="Arial" panose="020B0604020202020204" pitchFamily="34" charset="0"/>
              <a:buChar char="•"/>
            </a:pPr>
            <a:r>
              <a:rPr lang="en-US" sz="2800" dirty="0"/>
              <a:t>Discover the wide range of ways to engage the public</a:t>
            </a:r>
            <a:endParaRPr lang="en-US" sz="2800">
              <a:ea typeface="Calibri"/>
              <a:cs typeface="Calibri" panose="020F0502020204030204"/>
            </a:endParaRPr>
          </a:p>
          <a:p>
            <a:pPr marL="800100" lvl="1" indent="-342900" algn="l">
              <a:buFont typeface="Arial" panose="020B0604020202020204" pitchFamily="34" charset="0"/>
              <a:buChar char="•"/>
            </a:pPr>
            <a:r>
              <a:rPr lang="en-US" sz="2800" dirty="0"/>
              <a:t>Consider what else you need to think about when engaging the public</a:t>
            </a:r>
            <a:endParaRPr lang="en-US" sz="2800">
              <a:ea typeface="Calibri"/>
              <a:cs typeface="Calibri"/>
            </a:endParaRPr>
          </a:p>
          <a:p>
            <a:pPr marL="800100" lvl="1" indent="-342900" algn="l">
              <a:buFont typeface="Arial" panose="020B0604020202020204" pitchFamily="34" charset="0"/>
              <a:buChar char="•"/>
            </a:pPr>
            <a:r>
              <a:rPr lang="en-US" sz="2800" dirty="0"/>
              <a:t>Learn how to take the next steps/further resources</a:t>
            </a:r>
            <a:endParaRPr lang="en-US" sz="2800" dirty="0">
              <a:ea typeface="Calibri" panose="020F0502020204030204"/>
              <a:cs typeface="Calibri" panose="020F0502020204030204"/>
            </a:endParaRPr>
          </a:p>
          <a:p>
            <a:pPr marL="800100" lvl="1" indent="-342900" algn="l">
              <a:buChar char="•"/>
            </a:pPr>
            <a:endParaRPr lang="en-US" sz="2800" dirty="0">
              <a:ea typeface="Calibri" panose="020F0502020204030204"/>
              <a:cs typeface="Calibri" panose="020F0502020204030204"/>
            </a:endParaRPr>
          </a:p>
          <a:p>
            <a:pPr marL="800100" lvl="1" indent="-342900" algn="l">
              <a:buChar char="•"/>
            </a:pPr>
            <a:endParaRPr lang="en-US" sz="2800" dirty="0">
              <a:ea typeface="Calibri" panose="020F0502020204030204"/>
              <a:cs typeface="Calibri" panose="020F0502020204030204"/>
            </a:endParaRPr>
          </a:p>
          <a:p>
            <a:pPr algn="l"/>
            <a:endParaRPr lang="en-GB" dirty="0">
              <a:latin typeface="Calibri" panose="020F0502020204030204" pitchFamily="34" charset="0"/>
              <a:ea typeface="Calibri" panose="020F0502020204030204"/>
              <a:cs typeface="Calibri" panose="020F0502020204030204"/>
            </a:endParaRPr>
          </a:p>
          <a:p>
            <a:endParaRPr lang="en-GB" dirty="0">
              <a:latin typeface="Calibri" panose="020F0502020204030204" pitchFamily="34" charset="0"/>
              <a:ea typeface="Calibri" panose="020F0502020204030204"/>
              <a:cs typeface="Calibri" panose="020F0502020204030204"/>
            </a:endParaRPr>
          </a:p>
          <a:p>
            <a:pPr marL="609600" indent="-609600" algn="l">
              <a:buFontTx/>
              <a:buAutoNum type="arabicPeriod"/>
            </a:pPr>
            <a:endParaRPr lang="en-GB" altLang="en-US" sz="2800" dirty="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3" name="Picture 1" descr="TAB_col_white_background.jpg">
            <a:extLst>
              <a:ext uri="{FF2B5EF4-FFF2-40B4-BE49-F238E27FC236}">
                <a16:creationId xmlns:a16="http://schemas.microsoft.com/office/drawing/2014/main" id="{26447222-62AF-9CCF-4E0C-09E89A1560D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D58C506-A67D-A1C0-1633-602C2E5D3D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5" name="Content Placeholder 2">
            <a:extLst>
              <a:ext uri="{FF2B5EF4-FFF2-40B4-BE49-F238E27FC236}">
                <a16:creationId xmlns:a16="http://schemas.microsoft.com/office/drawing/2014/main" id="{4BA57FBA-1C2E-66ED-D768-74F286D049B9}"/>
              </a:ext>
            </a:extLst>
          </p:cNvPr>
          <p:cNvSpPr txBox="1">
            <a:spLocks/>
          </p:cNvSpPr>
          <p:nvPr/>
        </p:nvSpPr>
        <p:spPr>
          <a:xfrm>
            <a:off x="3979779" y="1092341"/>
            <a:ext cx="4178967" cy="126323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6000">
                <a:solidFill>
                  <a:srgbClr val="7030A0"/>
                </a:solidFill>
              </a:rPr>
              <a:t>Today's session</a:t>
            </a:r>
            <a:endParaRPr lang="en-GB" sz="6000" err="1">
              <a:solidFill>
                <a:srgbClr val="7030A0"/>
              </a:solidFill>
              <a:cs typeface="Calibri"/>
            </a:endParaRPr>
          </a:p>
        </p:txBody>
      </p:sp>
      <p:sp>
        <p:nvSpPr>
          <p:cNvPr id="27" name="Rounded Rectangle 10">
            <a:extLst>
              <a:ext uri="{FF2B5EF4-FFF2-40B4-BE49-F238E27FC236}">
                <a16:creationId xmlns:a16="http://schemas.microsoft.com/office/drawing/2014/main" id="{5D83E577-E129-321B-840F-65A864CBFB86}"/>
              </a:ext>
            </a:extLst>
          </p:cNvPr>
          <p:cNvSpPr/>
          <p:nvPr/>
        </p:nvSpPr>
        <p:spPr>
          <a:xfrm>
            <a:off x="3921702" y="1720695"/>
            <a:ext cx="4264694" cy="4470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2310863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49D8DB4-B1C4-11F9-95FE-F76776702FE0}"/>
              </a:ext>
            </a:extLst>
          </p:cNvPr>
          <p:cNvGrpSpPr/>
          <p:nvPr/>
        </p:nvGrpSpPr>
        <p:grpSpPr>
          <a:xfrm>
            <a:off x="1290215" y="1718556"/>
            <a:ext cx="9739735" cy="4455295"/>
            <a:chOff x="842119" y="814962"/>
            <a:chExt cx="10052662" cy="5058509"/>
          </a:xfrm>
        </p:grpSpPr>
        <p:grpSp>
          <p:nvGrpSpPr>
            <p:cNvPr id="17" name="Group 16">
              <a:extLst>
                <a:ext uri="{FF2B5EF4-FFF2-40B4-BE49-F238E27FC236}">
                  <a16:creationId xmlns:a16="http://schemas.microsoft.com/office/drawing/2014/main" id="{A7C5CE80-7381-0320-06D4-22948EAACD83}"/>
                </a:ext>
              </a:extLst>
            </p:cNvPr>
            <p:cNvGrpSpPr/>
            <p:nvPr/>
          </p:nvGrpSpPr>
          <p:grpSpPr>
            <a:xfrm>
              <a:off x="842119" y="814962"/>
              <a:ext cx="10052662" cy="5001046"/>
              <a:chOff x="842119" y="814962"/>
              <a:chExt cx="10052662" cy="5001046"/>
            </a:xfrm>
          </p:grpSpPr>
          <p:pic>
            <p:nvPicPr>
              <p:cNvPr id="5" name="Picture 4">
                <a:extLst>
                  <a:ext uri="{FF2B5EF4-FFF2-40B4-BE49-F238E27FC236}">
                    <a16:creationId xmlns:a16="http://schemas.microsoft.com/office/drawing/2014/main" id="{D5FF0C81-3EE8-B917-13AC-CBAA6A295618}"/>
                  </a:ext>
                </a:extLst>
              </p:cNvPr>
              <p:cNvPicPr>
                <a:picLocks noChangeAspect="1"/>
              </p:cNvPicPr>
              <p:nvPr/>
            </p:nvPicPr>
            <p:blipFill rotWithShape="1">
              <a:blip r:embed="rId3"/>
              <a:srcRect t="35504" b="1240"/>
              <a:stretch/>
            </p:blipFill>
            <p:spPr>
              <a:xfrm>
                <a:off x="2641058" y="1180213"/>
                <a:ext cx="6160543" cy="4635795"/>
              </a:xfrm>
              <a:prstGeom prst="rect">
                <a:avLst/>
              </a:prstGeom>
            </p:spPr>
          </p:pic>
          <p:sp>
            <p:nvSpPr>
              <p:cNvPr id="6" name="Text Box 19">
                <a:extLst>
                  <a:ext uri="{FF2B5EF4-FFF2-40B4-BE49-F238E27FC236}">
                    <a16:creationId xmlns:a16="http://schemas.microsoft.com/office/drawing/2014/main" id="{F097DB40-C4BB-51B9-FA64-B498F2EEC3CB}"/>
                  </a:ext>
                </a:extLst>
              </p:cNvPr>
              <p:cNvSpPr txBox="1">
                <a:spLocks noChangeArrowheads="1"/>
              </p:cNvSpPr>
              <p:nvPr/>
            </p:nvSpPr>
            <p:spPr bwMode="auto">
              <a:xfrm>
                <a:off x="6708422" y="4371652"/>
                <a:ext cx="4186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‘Meet the Scientist’ events</a:t>
                </a:r>
              </a:p>
            </p:txBody>
          </p:sp>
          <p:sp>
            <p:nvSpPr>
              <p:cNvPr id="7" name="Text Box 17">
                <a:extLst>
                  <a:ext uri="{FF2B5EF4-FFF2-40B4-BE49-F238E27FC236}">
                    <a16:creationId xmlns:a16="http://schemas.microsoft.com/office/drawing/2014/main" id="{54398443-6F9F-6072-D663-D2CC9C22F466}"/>
                  </a:ext>
                </a:extLst>
              </p:cNvPr>
              <p:cNvSpPr txBox="1">
                <a:spLocks noChangeArrowheads="1"/>
              </p:cNvSpPr>
              <p:nvPr/>
            </p:nvSpPr>
            <p:spPr bwMode="auto">
              <a:xfrm>
                <a:off x="7567387" y="5291096"/>
                <a:ext cx="1651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Debate</a:t>
                </a:r>
              </a:p>
            </p:txBody>
          </p:sp>
          <p:sp>
            <p:nvSpPr>
              <p:cNvPr id="8" name="Text Box 8">
                <a:extLst>
                  <a:ext uri="{FF2B5EF4-FFF2-40B4-BE49-F238E27FC236}">
                    <a16:creationId xmlns:a16="http://schemas.microsoft.com/office/drawing/2014/main" id="{A220402C-5FEB-39AF-BC81-0120F11227B1}"/>
                  </a:ext>
                </a:extLst>
              </p:cNvPr>
              <p:cNvSpPr txBox="1">
                <a:spLocks noChangeArrowheads="1"/>
              </p:cNvSpPr>
              <p:nvPr/>
            </p:nvSpPr>
            <p:spPr bwMode="auto">
              <a:xfrm>
                <a:off x="3330019" y="814962"/>
                <a:ext cx="4114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TV programme</a:t>
                </a:r>
              </a:p>
            </p:txBody>
          </p:sp>
          <p:sp>
            <p:nvSpPr>
              <p:cNvPr id="9" name="Text Box 9">
                <a:extLst>
                  <a:ext uri="{FF2B5EF4-FFF2-40B4-BE49-F238E27FC236}">
                    <a16:creationId xmlns:a16="http://schemas.microsoft.com/office/drawing/2014/main" id="{989B7376-4CCE-4025-CF31-0FAE5F1C6B71}"/>
                  </a:ext>
                </a:extLst>
              </p:cNvPr>
              <p:cNvSpPr txBox="1">
                <a:spLocks noChangeArrowheads="1"/>
              </p:cNvSpPr>
              <p:nvPr/>
            </p:nvSpPr>
            <p:spPr bwMode="auto">
              <a:xfrm>
                <a:off x="5780731" y="4800705"/>
                <a:ext cx="4617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Lab tours </a:t>
                </a:r>
              </a:p>
            </p:txBody>
          </p:sp>
          <p:sp>
            <p:nvSpPr>
              <p:cNvPr id="10" name="Text Box 11">
                <a:extLst>
                  <a:ext uri="{FF2B5EF4-FFF2-40B4-BE49-F238E27FC236}">
                    <a16:creationId xmlns:a16="http://schemas.microsoft.com/office/drawing/2014/main" id="{C7563B5E-C667-D419-B81D-EE04F8BDA2BC}"/>
                  </a:ext>
                </a:extLst>
              </p:cNvPr>
              <p:cNvSpPr txBox="1">
                <a:spLocks noChangeArrowheads="1"/>
              </p:cNvSpPr>
              <p:nvPr/>
            </p:nvSpPr>
            <p:spPr bwMode="auto">
              <a:xfrm>
                <a:off x="3865618" y="1093611"/>
                <a:ext cx="1651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Lectures</a:t>
                </a:r>
              </a:p>
            </p:txBody>
          </p:sp>
          <p:sp>
            <p:nvSpPr>
              <p:cNvPr id="11" name="Text Box 12">
                <a:extLst>
                  <a:ext uri="{FF2B5EF4-FFF2-40B4-BE49-F238E27FC236}">
                    <a16:creationId xmlns:a16="http://schemas.microsoft.com/office/drawing/2014/main" id="{BF7301E7-7E21-4B79-AC80-5770FFB97701}"/>
                  </a:ext>
                </a:extLst>
              </p:cNvPr>
              <p:cNvSpPr txBox="1">
                <a:spLocks noChangeArrowheads="1"/>
              </p:cNvSpPr>
              <p:nvPr/>
            </p:nvSpPr>
            <p:spPr bwMode="auto">
              <a:xfrm>
                <a:off x="7105469" y="1821776"/>
                <a:ext cx="1241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Surveys</a:t>
                </a:r>
              </a:p>
            </p:txBody>
          </p:sp>
          <p:sp>
            <p:nvSpPr>
              <p:cNvPr id="12" name="Text Box 13">
                <a:extLst>
                  <a:ext uri="{FF2B5EF4-FFF2-40B4-BE49-F238E27FC236}">
                    <a16:creationId xmlns:a16="http://schemas.microsoft.com/office/drawing/2014/main" id="{48390BDB-1AAF-68DC-EE8D-20552E9B6554}"/>
                  </a:ext>
                </a:extLst>
              </p:cNvPr>
              <p:cNvSpPr txBox="1">
                <a:spLocks noChangeArrowheads="1"/>
              </p:cNvSpPr>
              <p:nvPr/>
            </p:nvSpPr>
            <p:spPr bwMode="auto">
              <a:xfrm>
                <a:off x="8067804" y="3244334"/>
                <a:ext cx="17091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Citizen’s Jury</a:t>
                </a:r>
              </a:p>
            </p:txBody>
          </p:sp>
          <p:sp>
            <p:nvSpPr>
              <p:cNvPr id="13" name="Text Box 16">
                <a:extLst>
                  <a:ext uri="{FF2B5EF4-FFF2-40B4-BE49-F238E27FC236}">
                    <a16:creationId xmlns:a16="http://schemas.microsoft.com/office/drawing/2014/main" id="{B1EF1A90-6000-7C17-30FF-F1E1DA224382}"/>
                  </a:ext>
                </a:extLst>
              </p:cNvPr>
              <p:cNvSpPr txBox="1">
                <a:spLocks noChangeArrowheads="1"/>
              </p:cNvSpPr>
              <p:nvPr/>
            </p:nvSpPr>
            <p:spPr bwMode="auto">
              <a:xfrm>
                <a:off x="7895676" y="2796750"/>
                <a:ext cx="1811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People’s Panel</a:t>
                </a:r>
              </a:p>
            </p:txBody>
          </p:sp>
          <p:sp>
            <p:nvSpPr>
              <p:cNvPr id="14" name="Text Box 20">
                <a:extLst>
                  <a:ext uri="{FF2B5EF4-FFF2-40B4-BE49-F238E27FC236}">
                    <a16:creationId xmlns:a16="http://schemas.microsoft.com/office/drawing/2014/main" id="{7CAE7C95-0B9A-9F67-98FE-ED5B82DD3B35}"/>
                  </a:ext>
                </a:extLst>
              </p:cNvPr>
              <p:cNvSpPr txBox="1">
                <a:spLocks noChangeArrowheads="1"/>
              </p:cNvSpPr>
              <p:nvPr/>
            </p:nvSpPr>
            <p:spPr bwMode="auto">
              <a:xfrm>
                <a:off x="7533748" y="2298399"/>
                <a:ext cx="1534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Focus groups</a:t>
                </a:r>
              </a:p>
            </p:txBody>
          </p:sp>
          <p:sp>
            <p:nvSpPr>
              <p:cNvPr id="20" name="Text Box 9">
                <a:extLst>
                  <a:ext uri="{FF2B5EF4-FFF2-40B4-BE49-F238E27FC236}">
                    <a16:creationId xmlns:a16="http://schemas.microsoft.com/office/drawing/2014/main" id="{DFBDF46D-9F4F-2B9F-3C0C-76A09B21E990}"/>
                  </a:ext>
                </a:extLst>
              </p:cNvPr>
              <p:cNvSpPr txBox="1">
                <a:spLocks noChangeArrowheads="1"/>
              </p:cNvSpPr>
              <p:nvPr/>
            </p:nvSpPr>
            <p:spPr bwMode="auto">
              <a:xfrm>
                <a:off x="2492738" y="1383775"/>
                <a:ext cx="1964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Newspapers, blogs, etc</a:t>
                </a:r>
              </a:p>
            </p:txBody>
          </p:sp>
          <p:sp>
            <p:nvSpPr>
              <p:cNvPr id="21" name="Text Box 10">
                <a:extLst>
                  <a:ext uri="{FF2B5EF4-FFF2-40B4-BE49-F238E27FC236}">
                    <a16:creationId xmlns:a16="http://schemas.microsoft.com/office/drawing/2014/main" id="{F3238523-309F-B8AC-FB95-E0C60EDD248A}"/>
                  </a:ext>
                </a:extLst>
              </p:cNvPr>
              <p:cNvSpPr txBox="1">
                <a:spLocks noChangeArrowheads="1"/>
              </p:cNvSpPr>
              <p:nvPr/>
            </p:nvSpPr>
            <p:spPr bwMode="auto">
              <a:xfrm>
                <a:off x="1315084" y="2875002"/>
                <a:ext cx="17091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Policy input </a:t>
                </a:r>
              </a:p>
            </p:txBody>
          </p:sp>
          <p:sp>
            <p:nvSpPr>
              <p:cNvPr id="22" name="Text Box 15">
                <a:extLst>
                  <a:ext uri="{FF2B5EF4-FFF2-40B4-BE49-F238E27FC236}">
                    <a16:creationId xmlns:a16="http://schemas.microsoft.com/office/drawing/2014/main" id="{E7F1E3A1-3E6E-CCDB-7444-7E7D24B1F975}"/>
                  </a:ext>
                </a:extLst>
              </p:cNvPr>
              <p:cNvSpPr txBox="1">
                <a:spLocks noChangeArrowheads="1"/>
              </p:cNvSpPr>
              <p:nvPr/>
            </p:nvSpPr>
            <p:spPr bwMode="auto">
              <a:xfrm>
                <a:off x="1436229" y="3498110"/>
                <a:ext cx="16204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Committee Representation</a:t>
                </a:r>
              </a:p>
            </p:txBody>
          </p:sp>
          <p:sp>
            <p:nvSpPr>
              <p:cNvPr id="23" name="Text Box 10">
                <a:extLst>
                  <a:ext uri="{FF2B5EF4-FFF2-40B4-BE49-F238E27FC236}">
                    <a16:creationId xmlns:a16="http://schemas.microsoft.com/office/drawing/2014/main" id="{98D2D1DC-F57C-5293-7AC5-CE234793FDDF}"/>
                  </a:ext>
                </a:extLst>
              </p:cNvPr>
              <p:cNvSpPr txBox="1">
                <a:spLocks noChangeArrowheads="1"/>
              </p:cNvSpPr>
              <p:nvPr/>
            </p:nvSpPr>
            <p:spPr bwMode="auto">
              <a:xfrm>
                <a:off x="1851841" y="1942555"/>
                <a:ext cx="113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Calibri" panose="020F0502020204030204" pitchFamily="34" charset="0"/>
                    <a:cs typeface="Calibri" panose="020F0502020204030204" pitchFamily="34" charset="0"/>
                  </a:rPr>
                  <a:t>Websites</a:t>
                </a:r>
              </a:p>
            </p:txBody>
          </p:sp>
          <p:sp>
            <p:nvSpPr>
              <p:cNvPr id="24" name="Text Box 14">
                <a:extLst>
                  <a:ext uri="{FF2B5EF4-FFF2-40B4-BE49-F238E27FC236}">
                    <a16:creationId xmlns:a16="http://schemas.microsoft.com/office/drawing/2014/main" id="{B939E3D0-FA51-44E1-FF60-7F246512A131}"/>
                  </a:ext>
                </a:extLst>
              </p:cNvPr>
              <p:cNvSpPr txBox="1">
                <a:spLocks noChangeArrowheads="1"/>
              </p:cNvSpPr>
              <p:nvPr/>
            </p:nvSpPr>
            <p:spPr bwMode="auto">
              <a:xfrm>
                <a:off x="842119" y="4503153"/>
                <a:ext cx="26943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Patient or public advisory group for a project or research study </a:t>
                </a:r>
              </a:p>
            </p:txBody>
          </p:sp>
          <p:sp>
            <p:nvSpPr>
              <p:cNvPr id="26" name="Text Box 8">
                <a:extLst>
                  <a:ext uri="{FF2B5EF4-FFF2-40B4-BE49-F238E27FC236}">
                    <a16:creationId xmlns:a16="http://schemas.microsoft.com/office/drawing/2014/main" id="{16FA158C-8EB9-8285-0C48-06499EA0AE61}"/>
                  </a:ext>
                </a:extLst>
              </p:cNvPr>
              <p:cNvSpPr txBox="1">
                <a:spLocks noChangeArrowheads="1"/>
              </p:cNvSpPr>
              <p:nvPr/>
            </p:nvSpPr>
            <p:spPr bwMode="auto">
              <a:xfrm>
                <a:off x="4620417" y="1041793"/>
                <a:ext cx="4114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Podcasts </a:t>
                </a:r>
              </a:p>
            </p:txBody>
          </p:sp>
          <p:sp>
            <p:nvSpPr>
              <p:cNvPr id="27" name="Text Box 8">
                <a:extLst>
                  <a:ext uri="{FF2B5EF4-FFF2-40B4-BE49-F238E27FC236}">
                    <a16:creationId xmlns:a16="http://schemas.microsoft.com/office/drawing/2014/main" id="{95A39408-501C-7DB6-3E09-66D04A4F65F7}"/>
                  </a:ext>
                </a:extLst>
              </p:cNvPr>
              <p:cNvSpPr txBox="1">
                <a:spLocks noChangeArrowheads="1"/>
              </p:cNvSpPr>
              <p:nvPr/>
            </p:nvSpPr>
            <p:spPr bwMode="auto">
              <a:xfrm>
                <a:off x="5983203" y="1357409"/>
                <a:ext cx="4114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Health information broadcasts</a:t>
                </a:r>
              </a:p>
            </p:txBody>
          </p:sp>
          <p:sp>
            <p:nvSpPr>
              <p:cNvPr id="28" name="TextBox 27">
                <a:extLst>
                  <a:ext uri="{FF2B5EF4-FFF2-40B4-BE49-F238E27FC236}">
                    <a16:creationId xmlns:a16="http://schemas.microsoft.com/office/drawing/2014/main" id="{EE3381FA-EC9E-4425-B579-368BFFA11B73}"/>
                  </a:ext>
                </a:extLst>
              </p:cNvPr>
              <p:cNvSpPr txBox="1"/>
              <p:nvPr/>
            </p:nvSpPr>
            <p:spPr>
              <a:xfrm>
                <a:off x="7476364" y="3992417"/>
                <a:ext cx="1483138" cy="369332"/>
              </a:xfrm>
              <a:prstGeom prst="rect">
                <a:avLst/>
              </a:prstGeom>
              <a:noFill/>
            </p:spPr>
            <p:txBody>
              <a:bodyPr wrap="square" rtlCol="0">
                <a:spAutoFit/>
              </a:bodyPr>
              <a:lstStyle/>
              <a:p>
                <a:r>
                  <a:rPr lang="en-GB"/>
                  <a:t>Social Media </a:t>
                </a:r>
              </a:p>
            </p:txBody>
          </p:sp>
        </p:grpSp>
        <p:sp>
          <p:nvSpPr>
            <p:cNvPr id="25" name="Text Box 14">
              <a:extLst>
                <a:ext uri="{FF2B5EF4-FFF2-40B4-BE49-F238E27FC236}">
                  <a16:creationId xmlns:a16="http://schemas.microsoft.com/office/drawing/2014/main" id="{A8F5CA80-361C-4F9D-38E1-7878DED85005}"/>
                </a:ext>
              </a:extLst>
            </p:cNvPr>
            <p:cNvSpPr txBox="1">
              <a:spLocks noChangeArrowheads="1"/>
            </p:cNvSpPr>
            <p:nvPr/>
          </p:nvSpPr>
          <p:spPr bwMode="auto">
            <a:xfrm>
              <a:off x="1513000" y="5504139"/>
              <a:ext cx="2694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User-led research </a:t>
              </a:r>
            </a:p>
          </p:txBody>
        </p:sp>
      </p:grpSp>
      <p:pic>
        <p:nvPicPr>
          <p:cNvPr id="2" name="Picture 1">
            <a:extLst>
              <a:ext uri="{FF2B5EF4-FFF2-40B4-BE49-F238E27FC236}">
                <a16:creationId xmlns:a16="http://schemas.microsoft.com/office/drawing/2014/main" id="{8B86B92F-F77E-AD05-6C9A-9286A07B42C5}"/>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28482F4C-7239-4329-ADE1-F9970EED13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D20A42C-B1F7-8B2F-A4EC-DDC3913B4D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6" name="Rectangle 15">
            <a:extLst>
              <a:ext uri="{FF2B5EF4-FFF2-40B4-BE49-F238E27FC236}">
                <a16:creationId xmlns:a16="http://schemas.microsoft.com/office/drawing/2014/main" id="{D4DE40C2-B751-4A8F-281D-0CA00816599A}"/>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5" name="Text Box 19">
            <a:extLst>
              <a:ext uri="{FF2B5EF4-FFF2-40B4-BE49-F238E27FC236}">
                <a16:creationId xmlns:a16="http://schemas.microsoft.com/office/drawing/2014/main" id="{A041A52F-48E5-E03B-4BBA-D09E2EF4D53A}"/>
              </a:ext>
            </a:extLst>
          </p:cNvPr>
          <p:cNvSpPr txBox="1">
            <a:spLocks noChangeArrowheads="1"/>
          </p:cNvSpPr>
          <p:nvPr/>
        </p:nvSpPr>
        <p:spPr bwMode="auto">
          <a:xfrm>
            <a:off x="-73299" y="3317548"/>
            <a:ext cx="4186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latin typeface="Calibri" panose="020F0502020204030204" pitchFamily="34" charset="0"/>
                <a:cs typeface="Calibri" panose="020F0502020204030204" pitchFamily="34" charset="0"/>
              </a:rPr>
              <a:t>Participatory action research </a:t>
            </a:r>
          </a:p>
        </p:txBody>
      </p:sp>
      <p:sp>
        <p:nvSpPr>
          <p:cNvPr id="29" name="Title 1">
            <a:extLst>
              <a:ext uri="{FF2B5EF4-FFF2-40B4-BE49-F238E27FC236}">
                <a16:creationId xmlns:a16="http://schemas.microsoft.com/office/drawing/2014/main" id="{AB62B3DD-9018-D4EA-068A-CCC1A1B45AB7}"/>
              </a:ext>
            </a:extLst>
          </p:cNvPr>
          <p:cNvSpPr txBox="1">
            <a:spLocks/>
          </p:cNvSpPr>
          <p:nvPr/>
        </p:nvSpPr>
        <p:spPr>
          <a:xfrm>
            <a:off x="2259175" y="173542"/>
            <a:ext cx="719237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a:solidFill>
                  <a:srgbClr val="7030A0"/>
                </a:solidFill>
              </a:rPr>
              <a:t>What is your purpose?</a:t>
            </a:r>
            <a:endParaRPr lang="en-GB" sz="4400" b="1" dirty="0">
              <a:solidFill>
                <a:srgbClr val="7030A0"/>
              </a:solidFill>
              <a:cs typeface="Calibri Light"/>
            </a:endParaRPr>
          </a:p>
        </p:txBody>
      </p:sp>
      <p:sp>
        <p:nvSpPr>
          <p:cNvPr id="31" name="Rounded Rectangle 10">
            <a:extLst>
              <a:ext uri="{FF2B5EF4-FFF2-40B4-BE49-F238E27FC236}">
                <a16:creationId xmlns:a16="http://schemas.microsoft.com/office/drawing/2014/main" id="{163DAE2C-9CAF-BD23-DCF8-D77CAAAD39FC}"/>
              </a:ext>
            </a:extLst>
          </p:cNvPr>
          <p:cNvSpPr/>
          <p:nvPr/>
        </p:nvSpPr>
        <p:spPr>
          <a:xfrm>
            <a:off x="3253279" y="1413221"/>
            <a:ext cx="5294064"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9" name="Group 18">
            <a:extLst>
              <a:ext uri="{FF2B5EF4-FFF2-40B4-BE49-F238E27FC236}">
                <a16:creationId xmlns:a16="http://schemas.microsoft.com/office/drawing/2014/main" id="{B7656B82-0567-0A4F-BACA-ADFAC5006AD8}"/>
              </a:ext>
            </a:extLst>
          </p:cNvPr>
          <p:cNvGrpSpPr/>
          <p:nvPr/>
        </p:nvGrpSpPr>
        <p:grpSpPr>
          <a:xfrm>
            <a:off x="0" y="6176963"/>
            <a:ext cx="12192000" cy="822138"/>
            <a:chOff x="56865" y="4516391"/>
            <a:chExt cx="12192000" cy="822138"/>
          </a:xfrm>
        </p:grpSpPr>
        <p:pic>
          <p:nvPicPr>
            <p:cNvPr id="30" name="Picture 29" descr="A purple rectangular object with black and white stripes&#10;&#10;Description automatically generated">
              <a:extLst>
                <a:ext uri="{FF2B5EF4-FFF2-40B4-BE49-F238E27FC236}">
                  <a16:creationId xmlns:a16="http://schemas.microsoft.com/office/drawing/2014/main" id="{3BF5459F-C1DF-E053-053B-1589605E567A}"/>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32" name="Picture 31" descr="A white x on a black background&#10;&#10;Description automatically generated">
              <a:extLst>
                <a:ext uri="{FF2B5EF4-FFF2-40B4-BE49-F238E27FC236}">
                  <a16:creationId xmlns:a16="http://schemas.microsoft.com/office/drawing/2014/main" id="{59C1D889-74A2-6D8A-7961-1E8FFE27BEB3}"/>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96899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8821" y="879845"/>
            <a:ext cx="9144000" cy="907316"/>
          </a:xfrm>
        </p:spPr>
        <p:txBody>
          <a:bodyPr>
            <a:normAutofit fontScale="90000"/>
          </a:bodyPr>
          <a:lstStyle/>
          <a:p>
            <a:r>
              <a:rPr lang="en-GB" altLang="en-US">
                <a:solidFill>
                  <a:srgbClr val="7030A0"/>
                </a:solidFill>
                <a:latin typeface="Calibri"/>
                <a:ea typeface="ＭＳ Ｐゴシック"/>
                <a:cs typeface="Calibri"/>
              </a:rPr>
              <a:t>EDI in Public Engagement</a:t>
            </a:r>
          </a:p>
        </p:txBody>
      </p:sp>
      <p:grpSp>
        <p:nvGrpSpPr>
          <p:cNvPr id="11" name="Group 10"/>
          <p:cNvGrpSpPr/>
          <p:nvPr/>
        </p:nvGrpSpPr>
        <p:grpSpPr>
          <a:xfrm rot="5400000">
            <a:off x="10628126" y="-1732648"/>
            <a:ext cx="3125841" cy="3471104"/>
            <a:chOff x="4151211" y="337389"/>
            <a:chExt cx="4760710" cy="4760710"/>
          </a:xfrm>
        </p:grpSpPr>
        <p:sp>
          <p:nvSpPr>
            <p:cNvPr id="20" name="Pie 19"/>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Pie 4"/>
            <p:cNvSpPr txBox="1"/>
            <p:nvPr/>
          </p:nvSpPr>
          <p:spPr>
            <a:xfrm rot="16200000">
              <a:off x="6454409" y="2974054"/>
              <a:ext cx="204054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pic>
        <p:nvPicPr>
          <p:cNvPr id="3" name="Picture 2">
            <a:extLst>
              <a:ext uri="{FF2B5EF4-FFF2-40B4-BE49-F238E27FC236}">
                <a16:creationId xmlns:a16="http://schemas.microsoft.com/office/drawing/2014/main" id="{2E7CC934-1FE8-01F6-8124-F88CFA698E88}"/>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338BE7A5-91E7-AD9B-7516-B51795F45E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C663011-CDE6-1EF7-D0E9-8887FBEEC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181" y="409473"/>
            <a:ext cx="4331215" cy="273222"/>
          </a:xfrm>
          <a:prstGeom prst="rect">
            <a:avLst/>
          </a:prstGeom>
        </p:spPr>
      </p:pic>
      <p:sp>
        <p:nvSpPr>
          <p:cNvPr id="6" name="Rectangle 5">
            <a:extLst>
              <a:ext uri="{FF2B5EF4-FFF2-40B4-BE49-F238E27FC236}">
                <a16:creationId xmlns:a16="http://schemas.microsoft.com/office/drawing/2014/main" id="{179DBB33-EE63-FC34-B925-43C6855CB130}"/>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7" name="TextBox 6">
            <a:extLst>
              <a:ext uri="{FF2B5EF4-FFF2-40B4-BE49-F238E27FC236}">
                <a16:creationId xmlns:a16="http://schemas.microsoft.com/office/drawing/2014/main" id="{0994ACBA-4A79-F428-864E-A78843B3627A}"/>
              </a:ext>
            </a:extLst>
          </p:cNvPr>
          <p:cNvSpPr txBox="1"/>
          <p:nvPr/>
        </p:nvSpPr>
        <p:spPr>
          <a:xfrm>
            <a:off x="2680010" y="6378498"/>
            <a:ext cx="6683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A starting guide to EDI for public engagement professionals | NCCPE</a:t>
            </a:r>
            <a:endParaRPr lang="en-US"/>
          </a:p>
        </p:txBody>
      </p:sp>
      <p:sp>
        <p:nvSpPr>
          <p:cNvPr id="10" name="TextBox 9">
            <a:extLst>
              <a:ext uri="{FF2B5EF4-FFF2-40B4-BE49-F238E27FC236}">
                <a16:creationId xmlns:a16="http://schemas.microsoft.com/office/drawing/2014/main" id="{3694EDAA-206B-5FE2-A3CC-D954EC1F376B}"/>
              </a:ext>
            </a:extLst>
          </p:cNvPr>
          <p:cNvSpPr txBox="1"/>
          <p:nvPr/>
        </p:nvSpPr>
        <p:spPr>
          <a:xfrm>
            <a:off x="7266877" y="2174487"/>
            <a:ext cx="4553414"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Key principles</a:t>
            </a:r>
          </a:p>
          <a:p>
            <a:pPr marL="285750" indent="-285750">
              <a:buFont typeface="Arial"/>
              <a:buChar char="•"/>
            </a:pPr>
            <a:r>
              <a:rPr lang="en-GB" sz="2000" dirty="0">
                <a:cs typeface="Calibri"/>
              </a:rPr>
              <a:t>Take responsibility</a:t>
            </a:r>
          </a:p>
          <a:p>
            <a:pPr marL="285750" indent="-285750">
              <a:buFont typeface="Arial"/>
              <a:buChar char="•"/>
            </a:pPr>
            <a:r>
              <a:rPr lang="en-GB" sz="2000" dirty="0">
                <a:cs typeface="Calibri"/>
              </a:rPr>
              <a:t>Systematic change</a:t>
            </a:r>
          </a:p>
          <a:p>
            <a:pPr marL="285750" indent="-285750">
              <a:buFont typeface="Arial"/>
              <a:buChar char="•"/>
            </a:pPr>
            <a:r>
              <a:rPr lang="en-GB" sz="2000" dirty="0">
                <a:cs typeface="Calibri"/>
              </a:rPr>
              <a:t>Freedom of speech and equity of voices</a:t>
            </a:r>
          </a:p>
          <a:p>
            <a:pPr marL="285750" indent="-285750">
              <a:buFont typeface="Arial"/>
              <a:buChar char="•"/>
            </a:pPr>
            <a:r>
              <a:rPr lang="en-GB" sz="2000" dirty="0"/>
              <a:t>There is no neutral position</a:t>
            </a:r>
            <a:endParaRPr lang="en-GB" sz="2000" dirty="0">
              <a:cs typeface="Calibri"/>
            </a:endParaRPr>
          </a:p>
          <a:p>
            <a:pPr marL="285750" indent="-285750">
              <a:buFont typeface="Arial"/>
              <a:buChar char="•"/>
            </a:pPr>
            <a:r>
              <a:rPr lang="en-GB" sz="2000" b="1" dirty="0">
                <a:cs typeface="Calibri"/>
              </a:rPr>
              <a:t>Equity over equality</a:t>
            </a:r>
          </a:p>
          <a:p>
            <a:pPr marL="285750" indent="-285750">
              <a:buFont typeface="Arial"/>
              <a:buChar char="•"/>
            </a:pPr>
            <a:r>
              <a:rPr lang="en-GB" sz="2000" dirty="0">
                <a:cs typeface="Calibri"/>
              </a:rPr>
              <a:t>Recognising complexity</a:t>
            </a:r>
          </a:p>
          <a:p>
            <a:pPr marL="285750" indent="-285750">
              <a:buFont typeface="Arial"/>
              <a:buChar char="•"/>
            </a:pPr>
            <a:r>
              <a:rPr lang="en-GB" sz="2000" dirty="0">
                <a:cs typeface="Calibri"/>
              </a:rPr>
              <a:t>Being prepared to do the leg work </a:t>
            </a:r>
          </a:p>
          <a:p>
            <a:pPr marL="285750" indent="-285750">
              <a:buFont typeface="Arial"/>
              <a:buChar char="•"/>
            </a:pPr>
            <a:r>
              <a:rPr lang="en-GB" sz="2000" dirty="0"/>
              <a:t>Avoid drive-by engagement </a:t>
            </a:r>
            <a:endParaRPr lang="en-GB" sz="2000" dirty="0">
              <a:cs typeface="Calibri"/>
            </a:endParaRPr>
          </a:p>
          <a:p>
            <a:pPr marL="285750" indent="-285750">
              <a:buFont typeface="Arial"/>
              <a:buChar char="•"/>
            </a:pPr>
            <a:r>
              <a:rPr lang="en-GB" sz="2000" dirty="0"/>
              <a:t>Avoid generalising </a:t>
            </a: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p:txBody>
      </p:sp>
      <p:sp>
        <p:nvSpPr>
          <p:cNvPr id="22" name="Rounded Rectangle 10">
            <a:extLst>
              <a:ext uri="{FF2B5EF4-FFF2-40B4-BE49-F238E27FC236}">
                <a16:creationId xmlns:a16="http://schemas.microsoft.com/office/drawing/2014/main" id="{9BFC974A-6E4A-1D72-43DE-01335106716D}"/>
              </a:ext>
            </a:extLst>
          </p:cNvPr>
          <p:cNvSpPr/>
          <p:nvPr/>
        </p:nvSpPr>
        <p:spPr>
          <a:xfrm rot="5400000">
            <a:off x="3803504" y="3853773"/>
            <a:ext cx="4197364"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3" name="TextBox 22">
            <a:extLst>
              <a:ext uri="{FF2B5EF4-FFF2-40B4-BE49-F238E27FC236}">
                <a16:creationId xmlns:a16="http://schemas.microsoft.com/office/drawing/2014/main" id="{C17A7FC8-759E-04ED-BC13-19AE9524FBCD}"/>
              </a:ext>
            </a:extLst>
          </p:cNvPr>
          <p:cNvSpPr txBox="1"/>
          <p:nvPr/>
        </p:nvSpPr>
        <p:spPr>
          <a:xfrm>
            <a:off x="771292" y="2174487"/>
            <a:ext cx="455341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Why it's important:</a:t>
            </a:r>
          </a:p>
          <a:p>
            <a:pPr marL="285750" indent="-285750">
              <a:buFont typeface="Arial"/>
              <a:buChar char="•"/>
            </a:pPr>
            <a:r>
              <a:rPr lang="en-GB" sz="2000" dirty="0">
                <a:ea typeface="+mn-lt"/>
                <a:cs typeface="+mn-lt"/>
              </a:rPr>
              <a:t>Equal health outcomes - different groups may respond differently</a:t>
            </a:r>
            <a:endParaRPr lang="en-GB" sz="2000" dirty="0"/>
          </a:p>
          <a:p>
            <a:pPr marL="285750" indent="-285750">
              <a:buFont typeface="Arial"/>
              <a:buChar char="•"/>
            </a:pPr>
            <a:r>
              <a:rPr lang="en-GB" sz="2000" dirty="0">
                <a:ea typeface="+mn-lt"/>
                <a:cs typeface="+mn-lt"/>
              </a:rPr>
              <a:t>there are no barriers - </a:t>
            </a:r>
            <a:r>
              <a:rPr lang="en-GB" sz="2000" dirty="0">
                <a:cs typeface="Calibri"/>
              </a:rPr>
              <a:t>everyone can be involved</a:t>
            </a:r>
          </a:p>
          <a:p>
            <a:pPr marL="285750" indent="-285750">
              <a:buFont typeface="Arial"/>
              <a:buChar char="•"/>
            </a:pPr>
            <a:r>
              <a:rPr lang="en-GB" sz="2000" dirty="0">
                <a:ea typeface="+mn-lt"/>
                <a:cs typeface="+mn-lt"/>
              </a:rPr>
              <a:t>People feel supported and encouraged</a:t>
            </a:r>
            <a:endParaRPr lang="en-GB" sz="2000" dirty="0">
              <a:cs typeface="Calibri"/>
            </a:endParaRPr>
          </a:p>
          <a:p>
            <a:pPr marL="285750" indent="-285750">
              <a:buFont typeface="Arial"/>
              <a:buChar char="•"/>
            </a:pPr>
            <a:r>
              <a:rPr lang="en-GB" sz="2000" dirty="0">
                <a:cs typeface="Calibri"/>
              </a:rPr>
              <a:t>Diverse groups have different opinions, ideas and solutions</a:t>
            </a:r>
          </a:p>
          <a:p>
            <a:pPr marL="285750" indent="-285750">
              <a:buFont typeface="Arial"/>
              <a:buChar char="•"/>
            </a:pPr>
            <a:r>
              <a:rPr lang="en-GB" sz="2000" dirty="0">
                <a:ea typeface="+mn-lt"/>
                <a:cs typeface="+mn-lt"/>
              </a:rPr>
              <a:t>Representative of global population rather than a specific group</a:t>
            </a: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p:txBody>
      </p:sp>
      <p:sp>
        <p:nvSpPr>
          <p:cNvPr id="9" name="Rounded Rectangle 10">
            <a:extLst>
              <a:ext uri="{FF2B5EF4-FFF2-40B4-BE49-F238E27FC236}">
                <a16:creationId xmlns:a16="http://schemas.microsoft.com/office/drawing/2014/main" id="{527D0F20-2E37-C3F4-F1F4-F5BAADC78D98}"/>
              </a:ext>
            </a:extLst>
          </p:cNvPr>
          <p:cNvSpPr/>
          <p:nvPr/>
        </p:nvSpPr>
        <p:spPr>
          <a:xfrm>
            <a:off x="2167993" y="1632821"/>
            <a:ext cx="7524144"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8" name="Group 7">
            <a:extLst>
              <a:ext uri="{FF2B5EF4-FFF2-40B4-BE49-F238E27FC236}">
                <a16:creationId xmlns:a16="http://schemas.microsoft.com/office/drawing/2014/main" id="{1FE73058-4BF7-734F-0E8E-28ED445FF6A7}"/>
              </a:ext>
            </a:extLst>
          </p:cNvPr>
          <p:cNvGrpSpPr/>
          <p:nvPr/>
        </p:nvGrpSpPr>
        <p:grpSpPr>
          <a:xfrm>
            <a:off x="0" y="6176963"/>
            <a:ext cx="12192000" cy="822138"/>
            <a:chOff x="56865" y="4516391"/>
            <a:chExt cx="12192000" cy="822138"/>
          </a:xfrm>
        </p:grpSpPr>
        <p:pic>
          <p:nvPicPr>
            <p:cNvPr id="12" name="Picture 11" descr="A purple rectangular object with black and white stripes&#10;&#10;Description automatically generated">
              <a:extLst>
                <a:ext uri="{FF2B5EF4-FFF2-40B4-BE49-F238E27FC236}">
                  <a16:creationId xmlns:a16="http://schemas.microsoft.com/office/drawing/2014/main" id="{6940786C-79EF-0836-69E5-CC19FCD88438}"/>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5E89A335-D05D-E133-F90B-EC143FA02DD1}"/>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37772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8821" y="879845"/>
            <a:ext cx="9144000" cy="907316"/>
          </a:xfrm>
        </p:spPr>
        <p:txBody>
          <a:bodyPr>
            <a:normAutofit fontScale="90000"/>
          </a:bodyPr>
          <a:lstStyle/>
          <a:p>
            <a:r>
              <a:rPr lang="en-GB" altLang="en-US" dirty="0">
                <a:solidFill>
                  <a:srgbClr val="7030A0"/>
                </a:solidFill>
                <a:latin typeface="Calibri"/>
                <a:ea typeface="ＭＳ Ｐゴシック"/>
                <a:cs typeface="Calibri"/>
              </a:rPr>
              <a:t>Equity over equality</a:t>
            </a:r>
          </a:p>
        </p:txBody>
      </p:sp>
      <p:grpSp>
        <p:nvGrpSpPr>
          <p:cNvPr id="11" name="Group 10"/>
          <p:cNvGrpSpPr/>
          <p:nvPr/>
        </p:nvGrpSpPr>
        <p:grpSpPr>
          <a:xfrm rot="5400000">
            <a:off x="10628126" y="-1732648"/>
            <a:ext cx="3125841" cy="3471104"/>
            <a:chOff x="4151211" y="337389"/>
            <a:chExt cx="4760710" cy="4760710"/>
          </a:xfrm>
        </p:grpSpPr>
        <p:sp>
          <p:nvSpPr>
            <p:cNvPr id="20" name="Pie 19"/>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Pie 4"/>
            <p:cNvSpPr txBox="1"/>
            <p:nvPr/>
          </p:nvSpPr>
          <p:spPr>
            <a:xfrm rot="16200000">
              <a:off x="6454409" y="2974054"/>
              <a:ext cx="204054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pic>
        <p:nvPicPr>
          <p:cNvPr id="3" name="Picture 2">
            <a:extLst>
              <a:ext uri="{FF2B5EF4-FFF2-40B4-BE49-F238E27FC236}">
                <a16:creationId xmlns:a16="http://schemas.microsoft.com/office/drawing/2014/main" id="{2E7CC934-1FE8-01F6-8124-F88CFA698E88}"/>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338BE7A5-91E7-AD9B-7516-B51795F45E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C663011-CDE6-1EF7-D0E9-8887FBEEC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181" y="409473"/>
            <a:ext cx="4331215" cy="273222"/>
          </a:xfrm>
          <a:prstGeom prst="rect">
            <a:avLst/>
          </a:prstGeom>
        </p:spPr>
      </p:pic>
      <p:sp>
        <p:nvSpPr>
          <p:cNvPr id="6" name="Rectangle 5">
            <a:extLst>
              <a:ext uri="{FF2B5EF4-FFF2-40B4-BE49-F238E27FC236}">
                <a16:creationId xmlns:a16="http://schemas.microsoft.com/office/drawing/2014/main" id="{179DBB33-EE63-FC34-B925-43C6855CB130}"/>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7" name="TextBox 6">
            <a:extLst>
              <a:ext uri="{FF2B5EF4-FFF2-40B4-BE49-F238E27FC236}">
                <a16:creationId xmlns:a16="http://schemas.microsoft.com/office/drawing/2014/main" id="{0994ACBA-4A79-F428-864E-A78843B3627A}"/>
              </a:ext>
            </a:extLst>
          </p:cNvPr>
          <p:cNvSpPr txBox="1"/>
          <p:nvPr/>
        </p:nvSpPr>
        <p:spPr>
          <a:xfrm>
            <a:off x="2680010" y="6378498"/>
            <a:ext cx="6683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A starting guide to EDI for public engagement professionals | NCCPE</a:t>
            </a:r>
            <a:endParaRPr lang="en-US"/>
          </a:p>
        </p:txBody>
      </p:sp>
      <p:sp>
        <p:nvSpPr>
          <p:cNvPr id="10" name="TextBox 9">
            <a:extLst>
              <a:ext uri="{FF2B5EF4-FFF2-40B4-BE49-F238E27FC236}">
                <a16:creationId xmlns:a16="http://schemas.microsoft.com/office/drawing/2014/main" id="{3694EDAA-206B-5FE2-A3CC-D954EC1F376B}"/>
              </a:ext>
            </a:extLst>
          </p:cNvPr>
          <p:cNvSpPr txBox="1"/>
          <p:nvPr/>
        </p:nvSpPr>
        <p:spPr>
          <a:xfrm>
            <a:off x="373473" y="2778425"/>
            <a:ext cx="326248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Equality</a:t>
            </a:r>
          </a:p>
          <a:p>
            <a:pPr marL="285750" indent="-285750">
              <a:buFont typeface="Arial"/>
              <a:buChar char="•"/>
            </a:pPr>
            <a:r>
              <a:rPr lang="en-GB" sz="2000" dirty="0">
                <a:cs typeface="Calibri"/>
              </a:rPr>
              <a:t>Equality means each individual or group of people is given the same resources or opportunities. </a:t>
            </a:r>
          </a:p>
          <a:p>
            <a:pPr marL="285750" indent="-285750">
              <a:buFont typeface="Arial"/>
              <a:buChar char="•"/>
            </a:pPr>
            <a:endParaRPr lang="en-GB" sz="2000" dirty="0">
              <a:cs typeface="Calibri"/>
            </a:endParaRPr>
          </a:p>
        </p:txBody>
      </p:sp>
      <p:sp>
        <p:nvSpPr>
          <p:cNvPr id="22" name="Rounded Rectangle 10">
            <a:extLst>
              <a:ext uri="{FF2B5EF4-FFF2-40B4-BE49-F238E27FC236}">
                <a16:creationId xmlns:a16="http://schemas.microsoft.com/office/drawing/2014/main" id="{9BFC974A-6E4A-1D72-43DE-01335106716D}"/>
              </a:ext>
            </a:extLst>
          </p:cNvPr>
          <p:cNvSpPr/>
          <p:nvPr/>
        </p:nvSpPr>
        <p:spPr>
          <a:xfrm rot="5400000">
            <a:off x="3803504" y="3853773"/>
            <a:ext cx="4197364"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3" name="TextBox 22">
            <a:extLst>
              <a:ext uri="{FF2B5EF4-FFF2-40B4-BE49-F238E27FC236}">
                <a16:creationId xmlns:a16="http://schemas.microsoft.com/office/drawing/2014/main" id="{C17A7FC8-759E-04ED-BC13-19AE9524FBCD}"/>
              </a:ext>
            </a:extLst>
          </p:cNvPr>
          <p:cNvSpPr txBox="1"/>
          <p:nvPr/>
        </p:nvSpPr>
        <p:spPr>
          <a:xfrm>
            <a:off x="8368156" y="2745538"/>
            <a:ext cx="365011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Equity</a:t>
            </a:r>
          </a:p>
          <a:p>
            <a:pPr marL="285750" indent="-285750">
              <a:buFont typeface="Arial"/>
              <a:buChar char="•"/>
            </a:pPr>
            <a:r>
              <a:rPr lang="en-GB" sz="2000" dirty="0">
                <a:ea typeface="+mn-lt"/>
                <a:cs typeface="+mn-lt"/>
              </a:rPr>
              <a:t>Equity recognizes that each person has different circumstances and allocates the exact resources and opportunities needed to reach an equal outcome.</a:t>
            </a: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a:p>
            <a:pPr marL="285750" indent="-285750">
              <a:buFont typeface="Arial"/>
              <a:buChar char="•"/>
            </a:pPr>
            <a:endParaRPr lang="en-GB" sz="2000" dirty="0">
              <a:cs typeface="Calibri"/>
            </a:endParaRPr>
          </a:p>
        </p:txBody>
      </p:sp>
      <p:sp>
        <p:nvSpPr>
          <p:cNvPr id="9" name="Rounded Rectangle 10">
            <a:extLst>
              <a:ext uri="{FF2B5EF4-FFF2-40B4-BE49-F238E27FC236}">
                <a16:creationId xmlns:a16="http://schemas.microsoft.com/office/drawing/2014/main" id="{527D0F20-2E37-C3F4-F1F4-F5BAADC78D98}"/>
              </a:ext>
            </a:extLst>
          </p:cNvPr>
          <p:cNvSpPr/>
          <p:nvPr/>
        </p:nvSpPr>
        <p:spPr>
          <a:xfrm>
            <a:off x="2167993" y="1632821"/>
            <a:ext cx="7524144"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8" name="Group 7">
            <a:extLst>
              <a:ext uri="{FF2B5EF4-FFF2-40B4-BE49-F238E27FC236}">
                <a16:creationId xmlns:a16="http://schemas.microsoft.com/office/drawing/2014/main" id="{1FE73058-4BF7-734F-0E8E-28ED445FF6A7}"/>
              </a:ext>
            </a:extLst>
          </p:cNvPr>
          <p:cNvGrpSpPr/>
          <p:nvPr/>
        </p:nvGrpSpPr>
        <p:grpSpPr>
          <a:xfrm>
            <a:off x="0" y="6176963"/>
            <a:ext cx="12192000" cy="822138"/>
            <a:chOff x="56865" y="4516391"/>
            <a:chExt cx="12192000" cy="822138"/>
          </a:xfrm>
        </p:grpSpPr>
        <p:pic>
          <p:nvPicPr>
            <p:cNvPr id="12" name="Picture 11" descr="A purple rectangular object with black and white stripes&#10;&#10;Description automatically generated">
              <a:extLst>
                <a:ext uri="{FF2B5EF4-FFF2-40B4-BE49-F238E27FC236}">
                  <a16:creationId xmlns:a16="http://schemas.microsoft.com/office/drawing/2014/main" id="{6940786C-79EF-0836-69E5-CC19FCD88438}"/>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5E89A335-D05D-E133-F90B-EC143FA02DD1}"/>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pic>
        <p:nvPicPr>
          <p:cNvPr id="3074" name="Picture 2" descr="Illustrating Equality VS Equity - Interaction Institute for Social ...">
            <a:extLst>
              <a:ext uri="{FF2B5EF4-FFF2-40B4-BE49-F238E27FC236}">
                <a16:creationId xmlns:a16="http://schemas.microsoft.com/office/drawing/2014/main" id="{41FBA326-6946-23E4-6A92-D1EF3377AF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6297" y="2240538"/>
            <a:ext cx="45148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59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714" y="1189319"/>
            <a:ext cx="11171702" cy="1061563"/>
          </a:xfrm>
        </p:spPr>
        <p:txBody>
          <a:bodyPr>
            <a:normAutofit/>
          </a:bodyPr>
          <a:lstStyle/>
          <a:p>
            <a:r>
              <a:rPr lang="en-GB" altLang="en-US" sz="5400">
                <a:solidFill>
                  <a:srgbClr val="7030A0"/>
                </a:solidFill>
                <a:latin typeface="Calibri"/>
                <a:ea typeface="ＭＳ Ｐゴシック"/>
                <a:cs typeface="Calibri"/>
              </a:rPr>
              <a:t>Who might you want to engage with?</a:t>
            </a:r>
          </a:p>
        </p:txBody>
      </p:sp>
      <p:pic>
        <p:nvPicPr>
          <p:cNvPr id="3" name="Picture 2"/>
          <p:cNvPicPr>
            <a:picLocks noChangeAspect="1"/>
          </p:cNvPicPr>
          <p:nvPr/>
        </p:nvPicPr>
        <p:blipFill>
          <a:blip r:embed="rId3"/>
          <a:stretch>
            <a:fillRect/>
          </a:stretch>
        </p:blipFill>
        <p:spPr>
          <a:xfrm>
            <a:off x="261200" y="2794581"/>
            <a:ext cx="4152880" cy="2430446"/>
          </a:xfrm>
          <a:prstGeom prst="rect">
            <a:avLst/>
          </a:prstGeom>
        </p:spPr>
      </p:pic>
      <p:sp>
        <p:nvSpPr>
          <p:cNvPr id="4" name="TextBox 3"/>
          <p:cNvSpPr txBox="1"/>
          <p:nvPr/>
        </p:nvSpPr>
        <p:spPr>
          <a:xfrm>
            <a:off x="4536384" y="2279182"/>
            <a:ext cx="7521015" cy="3785652"/>
          </a:xfrm>
          <a:prstGeom prst="rect">
            <a:avLst/>
          </a:prstGeom>
          <a:noFill/>
        </p:spPr>
        <p:txBody>
          <a:bodyPr wrap="square" lIns="91440" tIns="45720" rIns="91440" bIns="45720" rtlCol="0" anchor="t">
            <a:spAutoFit/>
          </a:bodyPr>
          <a:lstStyle/>
          <a:p>
            <a:r>
              <a:rPr lang="en-GB" sz="2400" b="1" dirty="0"/>
              <a:t>Who?</a:t>
            </a:r>
            <a:r>
              <a:rPr lang="en-GB" sz="2400" dirty="0"/>
              <a:t> Get specific – age, experience, health condition</a:t>
            </a:r>
          </a:p>
          <a:p>
            <a:r>
              <a:rPr lang="en-GB" sz="2400" b="1" dirty="0"/>
              <a:t>Why this particular group?</a:t>
            </a:r>
            <a:endParaRPr lang="en-GB" sz="2400" b="1" dirty="0">
              <a:cs typeface="Calibri"/>
            </a:endParaRPr>
          </a:p>
          <a:p>
            <a:r>
              <a:rPr lang="en-GB" sz="2400" b="1" dirty="0"/>
              <a:t>What might you need to find out about them? </a:t>
            </a:r>
            <a:r>
              <a:rPr lang="en-GB" sz="2400" dirty="0"/>
              <a:t>- what is the communities view on this topic?</a:t>
            </a:r>
            <a:endParaRPr lang="en-GB" sz="2400" dirty="0">
              <a:cs typeface="Calibri"/>
            </a:endParaRPr>
          </a:p>
          <a:p>
            <a:r>
              <a:rPr lang="en-GB" sz="2400" b="1" dirty="0"/>
              <a:t>Why might they want to engage with you/your subject?</a:t>
            </a:r>
            <a:r>
              <a:rPr lang="en-GB" sz="2400" dirty="0"/>
              <a:t> Experiencing this health condition or carer for someone</a:t>
            </a:r>
            <a:endParaRPr lang="en-GB" sz="2400" dirty="0">
              <a:cs typeface="Calibri"/>
            </a:endParaRPr>
          </a:p>
          <a:p>
            <a:r>
              <a:rPr lang="en-GB" sz="2400" b="1" dirty="0"/>
              <a:t>What assumptions might you be making about them? </a:t>
            </a:r>
            <a:r>
              <a:rPr lang="en-GB" sz="2400" dirty="0"/>
              <a:t>- do they want to be engaged/involved?</a:t>
            </a:r>
            <a:endParaRPr lang="en-GB" sz="2400" b="1">
              <a:ea typeface="Calibri"/>
              <a:cs typeface="Calibri"/>
            </a:endParaRPr>
          </a:p>
          <a:p>
            <a:r>
              <a:rPr lang="en-GB" sz="2400" b="1" dirty="0"/>
              <a:t>What potential challenges might you need to consider?</a:t>
            </a:r>
            <a:r>
              <a:rPr lang="en-GB" sz="2400" dirty="0"/>
              <a:t> - language, cultural, location, understanding </a:t>
            </a:r>
            <a:endParaRPr lang="en-GB" sz="2400" dirty="0">
              <a:cs typeface="Calibri"/>
            </a:endParaRPr>
          </a:p>
        </p:txBody>
      </p:sp>
      <p:pic>
        <p:nvPicPr>
          <p:cNvPr id="5" name="Picture 4">
            <a:extLst>
              <a:ext uri="{FF2B5EF4-FFF2-40B4-BE49-F238E27FC236}">
                <a16:creationId xmlns:a16="http://schemas.microsoft.com/office/drawing/2014/main" id="{702E2A49-4D5D-239C-BE00-78F15AF86EDE}"/>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6" name="Picture 1" descr="TAB_col_white_background.jpg">
            <a:extLst>
              <a:ext uri="{FF2B5EF4-FFF2-40B4-BE49-F238E27FC236}">
                <a16:creationId xmlns:a16="http://schemas.microsoft.com/office/drawing/2014/main" id="{4147677C-588A-643F-F346-02A061AF07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D8220D3-76D7-212B-580D-DF61C1412D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8781" y="584424"/>
            <a:ext cx="4331215" cy="273222"/>
          </a:xfrm>
          <a:prstGeom prst="rect">
            <a:avLst/>
          </a:prstGeom>
        </p:spPr>
      </p:pic>
      <p:sp>
        <p:nvSpPr>
          <p:cNvPr id="8" name="Rectangle 7">
            <a:extLst>
              <a:ext uri="{FF2B5EF4-FFF2-40B4-BE49-F238E27FC236}">
                <a16:creationId xmlns:a16="http://schemas.microsoft.com/office/drawing/2014/main" id="{BA2F6906-345F-9CC8-EE51-B953A40CBC9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3" name="Group 12">
            <a:extLst>
              <a:ext uri="{FF2B5EF4-FFF2-40B4-BE49-F238E27FC236}">
                <a16:creationId xmlns:a16="http://schemas.microsoft.com/office/drawing/2014/main" id="{D983EC28-6F45-B3DE-FB97-DFDA3BFFC452}"/>
              </a:ext>
            </a:extLst>
          </p:cNvPr>
          <p:cNvGrpSpPr/>
          <p:nvPr/>
        </p:nvGrpSpPr>
        <p:grpSpPr>
          <a:xfrm rot="5400000">
            <a:off x="10628126" y="-1732648"/>
            <a:ext cx="3125841" cy="3471104"/>
            <a:chOff x="4151211" y="337389"/>
            <a:chExt cx="4760710" cy="4760710"/>
          </a:xfrm>
        </p:grpSpPr>
        <p:sp>
          <p:nvSpPr>
            <p:cNvPr id="10" name="Pie 19">
              <a:extLst>
                <a:ext uri="{FF2B5EF4-FFF2-40B4-BE49-F238E27FC236}">
                  <a16:creationId xmlns:a16="http://schemas.microsoft.com/office/drawing/2014/main" id="{181CEA20-C3F3-DCA7-BC57-79D9246C9BE9}"/>
                </a:ext>
              </a:extLst>
            </p:cNvPr>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Pie 4">
              <a:extLst>
                <a:ext uri="{FF2B5EF4-FFF2-40B4-BE49-F238E27FC236}">
                  <a16:creationId xmlns:a16="http://schemas.microsoft.com/office/drawing/2014/main" id="{EEF4ADC3-B1DC-6E51-5D70-C62FABEF4D9E}"/>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sp>
        <p:nvSpPr>
          <p:cNvPr id="11" name="Rounded Rectangle 10">
            <a:extLst>
              <a:ext uri="{FF2B5EF4-FFF2-40B4-BE49-F238E27FC236}">
                <a16:creationId xmlns:a16="http://schemas.microsoft.com/office/drawing/2014/main" id="{88AD2408-0BD3-9097-2425-A8D0931DB51D}"/>
              </a:ext>
            </a:extLst>
          </p:cNvPr>
          <p:cNvSpPr/>
          <p:nvPr/>
        </p:nvSpPr>
        <p:spPr>
          <a:xfrm>
            <a:off x="941358" y="2162504"/>
            <a:ext cx="10525681"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9" name="Group 8">
            <a:extLst>
              <a:ext uri="{FF2B5EF4-FFF2-40B4-BE49-F238E27FC236}">
                <a16:creationId xmlns:a16="http://schemas.microsoft.com/office/drawing/2014/main" id="{C169BA09-A54E-72AC-515B-704B355C4924}"/>
              </a:ext>
            </a:extLst>
          </p:cNvPr>
          <p:cNvGrpSpPr/>
          <p:nvPr/>
        </p:nvGrpSpPr>
        <p:grpSpPr>
          <a:xfrm>
            <a:off x="0" y="6176963"/>
            <a:ext cx="12192000" cy="822138"/>
            <a:chOff x="56865" y="4516391"/>
            <a:chExt cx="12192000" cy="822138"/>
          </a:xfrm>
        </p:grpSpPr>
        <p:pic>
          <p:nvPicPr>
            <p:cNvPr id="14" name="Picture 13" descr="A purple rectangular object with black and white stripes&#10;&#10;Description automatically generated">
              <a:extLst>
                <a:ext uri="{FF2B5EF4-FFF2-40B4-BE49-F238E27FC236}">
                  <a16:creationId xmlns:a16="http://schemas.microsoft.com/office/drawing/2014/main" id="{70533143-1ADF-8B3B-389B-A4BF1DCE59AD}"/>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03C896B6-B51D-E4E8-395E-74DA1EF3E407}"/>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534126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3872" y="1122477"/>
            <a:ext cx="2869913" cy="1061563"/>
          </a:xfrm>
        </p:spPr>
        <p:txBody>
          <a:bodyPr>
            <a:normAutofit/>
          </a:bodyPr>
          <a:lstStyle/>
          <a:p>
            <a:r>
              <a:rPr lang="en-GB" altLang="en-US" sz="5400" b="1">
                <a:solidFill>
                  <a:srgbClr val="7030A0"/>
                </a:solidFill>
                <a:latin typeface="Calibri"/>
                <a:ea typeface="ＭＳ Ｐゴシック"/>
                <a:cs typeface="Calibri"/>
              </a:rPr>
              <a:t>Activity</a:t>
            </a:r>
            <a:endParaRPr lang="en-US" b="1"/>
          </a:p>
        </p:txBody>
      </p:sp>
      <p:pic>
        <p:nvPicPr>
          <p:cNvPr id="5" name="Picture 4">
            <a:extLst>
              <a:ext uri="{FF2B5EF4-FFF2-40B4-BE49-F238E27FC236}">
                <a16:creationId xmlns:a16="http://schemas.microsoft.com/office/drawing/2014/main" id="{702E2A49-4D5D-239C-BE00-78F15AF86EDE}"/>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6" name="Picture 1" descr="TAB_col_white_background.jpg">
            <a:extLst>
              <a:ext uri="{FF2B5EF4-FFF2-40B4-BE49-F238E27FC236}">
                <a16:creationId xmlns:a16="http://schemas.microsoft.com/office/drawing/2014/main" id="{4147677C-588A-643F-F346-02A061AF07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D8220D3-76D7-212B-580D-DF61C1412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781" y="584424"/>
            <a:ext cx="4331215" cy="273222"/>
          </a:xfrm>
          <a:prstGeom prst="rect">
            <a:avLst/>
          </a:prstGeom>
        </p:spPr>
      </p:pic>
      <p:sp>
        <p:nvSpPr>
          <p:cNvPr id="8" name="Rectangle 7">
            <a:extLst>
              <a:ext uri="{FF2B5EF4-FFF2-40B4-BE49-F238E27FC236}">
                <a16:creationId xmlns:a16="http://schemas.microsoft.com/office/drawing/2014/main" id="{BA2F6906-345F-9CC8-EE51-B953A40CBC9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3" name="Group 12">
            <a:extLst>
              <a:ext uri="{FF2B5EF4-FFF2-40B4-BE49-F238E27FC236}">
                <a16:creationId xmlns:a16="http://schemas.microsoft.com/office/drawing/2014/main" id="{D983EC28-6F45-B3DE-FB97-DFDA3BFFC452}"/>
              </a:ext>
            </a:extLst>
          </p:cNvPr>
          <p:cNvGrpSpPr/>
          <p:nvPr/>
        </p:nvGrpSpPr>
        <p:grpSpPr>
          <a:xfrm rot="5400000">
            <a:off x="10628126" y="-1732648"/>
            <a:ext cx="3125841" cy="3471104"/>
            <a:chOff x="4151211" y="337389"/>
            <a:chExt cx="4760710" cy="4760710"/>
          </a:xfrm>
        </p:grpSpPr>
        <p:sp>
          <p:nvSpPr>
            <p:cNvPr id="10" name="Pie 19">
              <a:extLst>
                <a:ext uri="{FF2B5EF4-FFF2-40B4-BE49-F238E27FC236}">
                  <a16:creationId xmlns:a16="http://schemas.microsoft.com/office/drawing/2014/main" id="{181CEA20-C3F3-DCA7-BC57-79D9246C9BE9}"/>
                </a:ext>
              </a:extLst>
            </p:cNvPr>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Pie 4">
              <a:extLst>
                <a:ext uri="{FF2B5EF4-FFF2-40B4-BE49-F238E27FC236}">
                  <a16:creationId xmlns:a16="http://schemas.microsoft.com/office/drawing/2014/main" id="{EEF4ADC3-B1DC-6E51-5D70-C62FABEF4D9E}"/>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sp>
        <p:nvSpPr>
          <p:cNvPr id="9" name="TextBox 8">
            <a:extLst>
              <a:ext uri="{FF2B5EF4-FFF2-40B4-BE49-F238E27FC236}">
                <a16:creationId xmlns:a16="http://schemas.microsoft.com/office/drawing/2014/main" id="{D6B0374A-0633-67BC-0FBA-92FA9774C5A1}"/>
              </a:ext>
            </a:extLst>
          </p:cNvPr>
          <p:cNvSpPr txBox="1"/>
          <p:nvPr/>
        </p:nvSpPr>
        <p:spPr>
          <a:xfrm>
            <a:off x="774700" y="2099786"/>
            <a:ext cx="11150599"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Times New Roman"/>
              </a:rPr>
              <a:t>In groups… </a:t>
            </a:r>
          </a:p>
          <a:p>
            <a:r>
              <a:rPr lang="en-US" sz="3200" dirty="0">
                <a:ea typeface="+mn-lt"/>
                <a:cs typeface="Times New Roman"/>
              </a:rPr>
              <a:t>Choose</a:t>
            </a:r>
            <a:r>
              <a:rPr lang="en-US" sz="3200" dirty="0">
                <a:cs typeface="Times New Roman"/>
              </a:rPr>
              <a:t> a topic e.g. cancer, dentistry, mental health, midwifery etc.</a:t>
            </a:r>
          </a:p>
          <a:p>
            <a:r>
              <a:rPr lang="en-US" sz="3200" dirty="0">
                <a:cs typeface="Times New Roman"/>
              </a:rPr>
              <a:t>then choose an audience and discuss their: </a:t>
            </a:r>
            <a:endParaRPr lang="en-US" dirty="0">
              <a:cs typeface="Calibri" panose="020F0502020204030204"/>
            </a:endParaRPr>
          </a:p>
          <a:p>
            <a:pPr marL="457200" indent="-457200">
              <a:buFont typeface="Arial"/>
              <a:buChar char="•"/>
            </a:pPr>
            <a:r>
              <a:rPr lang="en-US" sz="3200" dirty="0">
                <a:ea typeface="+mn-lt"/>
                <a:cs typeface="+mn-lt"/>
              </a:rPr>
              <a:t>Motivations for engagement </a:t>
            </a:r>
            <a:endParaRPr lang="en-US" dirty="0">
              <a:ea typeface="+mn-lt"/>
              <a:cs typeface="+mn-lt"/>
            </a:endParaRPr>
          </a:p>
          <a:p>
            <a:pPr marL="457200" indent="-457200">
              <a:buFont typeface="Arial"/>
              <a:buChar char="•"/>
            </a:pPr>
            <a:r>
              <a:rPr lang="en-US" sz="3200" dirty="0">
                <a:ea typeface="+mn-lt"/>
                <a:cs typeface="+mn-lt"/>
              </a:rPr>
              <a:t>understanding and perceptions of your topic/research </a:t>
            </a:r>
            <a:endParaRPr lang="en-US" dirty="0">
              <a:ea typeface="+mn-lt"/>
              <a:cs typeface="+mn-lt"/>
            </a:endParaRPr>
          </a:p>
          <a:p>
            <a:pPr marL="457200" indent="-457200">
              <a:buFont typeface="Arial"/>
              <a:buChar char="•"/>
            </a:pPr>
            <a:r>
              <a:rPr lang="en-US" sz="3200" dirty="0">
                <a:ea typeface="+mn-lt"/>
                <a:cs typeface="+mn-lt"/>
              </a:rPr>
              <a:t>interests</a:t>
            </a:r>
          </a:p>
          <a:p>
            <a:pPr marL="457200" indent="-457200">
              <a:buFont typeface="Arial"/>
              <a:buChar char="•"/>
            </a:pPr>
            <a:r>
              <a:rPr lang="en-US" sz="3200" dirty="0">
                <a:ea typeface="+mn-lt"/>
                <a:cs typeface="+mn-lt"/>
              </a:rPr>
              <a:t>capacity to engage  </a:t>
            </a:r>
            <a:r>
              <a:rPr lang="en-US" sz="3200" dirty="0">
                <a:cs typeface="Times New Roman"/>
              </a:rPr>
              <a:t>  </a:t>
            </a:r>
          </a:p>
          <a:p>
            <a:r>
              <a:rPr lang="en-US" sz="3200" dirty="0">
                <a:cs typeface="Times New Roman"/>
              </a:rPr>
              <a:t>Groups could include: children, teenagers, adults, 60+, 80+ </a:t>
            </a:r>
          </a:p>
        </p:txBody>
      </p:sp>
      <p:sp>
        <p:nvSpPr>
          <p:cNvPr id="4" name="Rounded Rectangle 10">
            <a:extLst>
              <a:ext uri="{FF2B5EF4-FFF2-40B4-BE49-F238E27FC236}">
                <a16:creationId xmlns:a16="http://schemas.microsoft.com/office/drawing/2014/main" id="{E345ACE3-28D9-0B38-72BC-08F8F344E405}"/>
              </a:ext>
            </a:extLst>
          </p:cNvPr>
          <p:cNvSpPr/>
          <p:nvPr/>
        </p:nvSpPr>
        <p:spPr>
          <a:xfrm>
            <a:off x="4429701" y="2041537"/>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3" name="Group 2">
            <a:extLst>
              <a:ext uri="{FF2B5EF4-FFF2-40B4-BE49-F238E27FC236}">
                <a16:creationId xmlns:a16="http://schemas.microsoft.com/office/drawing/2014/main" id="{96C41DBD-A5DA-2F77-3779-E1E4C76AF82E}"/>
              </a:ext>
            </a:extLst>
          </p:cNvPr>
          <p:cNvGrpSpPr/>
          <p:nvPr/>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D79D3388-7763-169C-8B3C-5D4A2BE687B4}"/>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4" name="Picture 13" descr="A white x on a black background&#10;&#10;Description automatically generated">
              <a:extLst>
                <a:ext uri="{FF2B5EF4-FFF2-40B4-BE49-F238E27FC236}">
                  <a16:creationId xmlns:a16="http://schemas.microsoft.com/office/drawing/2014/main" id="{D63FC8CE-0ACE-65FB-D65C-1F66F2EEDAB3}"/>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169855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672" y="837843"/>
            <a:ext cx="8092102" cy="1074931"/>
          </a:xfrm>
        </p:spPr>
        <p:txBody>
          <a:bodyPr>
            <a:normAutofit fontScale="90000"/>
          </a:bodyPr>
          <a:lstStyle/>
          <a:p>
            <a:r>
              <a:rPr lang="en-GB" altLang="en-US" sz="5400" dirty="0">
                <a:solidFill>
                  <a:srgbClr val="7030A0"/>
                </a:solidFill>
                <a:latin typeface="Calibri"/>
                <a:ea typeface="ＭＳ Ｐゴシック"/>
                <a:cs typeface="Calibri"/>
              </a:rPr>
              <a:t>Potential challenges/barriers </a:t>
            </a:r>
            <a:endParaRPr lang="en-GB" altLang="en-US" sz="5400" dirty="0">
              <a:solidFill>
                <a:srgbClr val="7030A0"/>
              </a:solidFill>
              <a:latin typeface="Calibri" panose="020F0502020204030204" pitchFamily="34" charset="0"/>
              <a:ea typeface="ＭＳ Ｐゴシック" panose="020B0600070205080204" pitchFamily="34" charset="-128"/>
              <a:cs typeface="Calibri"/>
            </a:endParaRPr>
          </a:p>
        </p:txBody>
      </p:sp>
      <p:pic>
        <p:nvPicPr>
          <p:cNvPr id="5" name="Picture 4"/>
          <p:cNvPicPr>
            <a:picLocks noChangeAspect="1"/>
          </p:cNvPicPr>
          <p:nvPr/>
        </p:nvPicPr>
        <p:blipFill rotWithShape="1">
          <a:blip r:embed="rId3"/>
          <a:srcRect t="25864"/>
          <a:stretch/>
        </p:blipFill>
        <p:spPr>
          <a:xfrm>
            <a:off x="2334416" y="1830059"/>
            <a:ext cx="7525273" cy="4147505"/>
          </a:xfrm>
          <a:prstGeom prst="rect">
            <a:avLst/>
          </a:prstGeom>
        </p:spPr>
      </p:pic>
      <p:pic>
        <p:nvPicPr>
          <p:cNvPr id="3" name="Picture 2">
            <a:extLst>
              <a:ext uri="{FF2B5EF4-FFF2-40B4-BE49-F238E27FC236}">
                <a16:creationId xmlns:a16="http://schemas.microsoft.com/office/drawing/2014/main" id="{EBA24D96-6B13-BFE0-62EB-4C70017C9317}"/>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6DC25BB6-3CB1-45F6-3202-23037AC936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43FAF97-DE14-7D1C-2F3E-22AF588358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8570" y="450740"/>
            <a:ext cx="4331215" cy="273222"/>
          </a:xfrm>
          <a:prstGeom prst="rect">
            <a:avLst/>
          </a:prstGeom>
        </p:spPr>
      </p:pic>
      <p:sp>
        <p:nvSpPr>
          <p:cNvPr id="7" name="Rectangle 6">
            <a:extLst>
              <a:ext uri="{FF2B5EF4-FFF2-40B4-BE49-F238E27FC236}">
                <a16:creationId xmlns:a16="http://schemas.microsoft.com/office/drawing/2014/main" id="{1DB4F22B-D3B4-BE38-1665-418698F7B8FC}"/>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0" name="Pie 4">
            <a:extLst>
              <a:ext uri="{FF2B5EF4-FFF2-40B4-BE49-F238E27FC236}">
                <a16:creationId xmlns:a16="http://schemas.microsoft.com/office/drawing/2014/main" id="{8FF66FA3-B7C7-2973-B19A-1E65A32E58C8}"/>
              </a:ext>
            </a:extLst>
          </p:cNvPr>
          <p:cNvSpPr txBox="1"/>
          <p:nvPr/>
        </p:nvSpPr>
        <p:spPr>
          <a:xfrm>
            <a:off x="11035738" y="118981"/>
            <a:ext cx="1153584" cy="1033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1400" kern="1200"/>
              <a:t>Communities</a:t>
            </a:r>
            <a:r>
              <a:rPr lang="en-US" sz="2400" kern="1200"/>
              <a:t> </a:t>
            </a:r>
          </a:p>
        </p:txBody>
      </p:sp>
      <p:sp>
        <p:nvSpPr>
          <p:cNvPr id="16" name="Pie 4">
            <a:extLst>
              <a:ext uri="{FF2B5EF4-FFF2-40B4-BE49-F238E27FC236}">
                <a16:creationId xmlns:a16="http://schemas.microsoft.com/office/drawing/2014/main" id="{1FEB55DB-3368-3595-D6DE-343E9C007B5D}"/>
              </a:ext>
            </a:extLst>
          </p:cNvPr>
          <p:cNvSpPr txBox="1"/>
          <p:nvPr/>
        </p:nvSpPr>
        <p:spPr>
          <a:xfrm>
            <a:off x="10755002" y="118980"/>
            <a:ext cx="1434320" cy="10063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nvGrpSpPr>
          <p:cNvPr id="22" name="Group 21">
            <a:extLst>
              <a:ext uri="{FF2B5EF4-FFF2-40B4-BE49-F238E27FC236}">
                <a16:creationId xmlns:a16="http://schemas.microsoft.com/office/drawing/2014/main" id="{B4C0EE3C-AF68-58ED-1D8F-81A5A722C5F4}"/>
              </a:ext>
            </a:extLst>
          </p:cNvPr>
          <p:cNvGrpSpPr/>
          <p:nvPr/>
        </p:nvGrpSpPr>
        <p:grpSpPr>
          <a:xfrm rot="5400000">
            <a:off x="10628126" y="-1732648"/>
            <a:ext cx="3125841" cy="3471104"/>
            <a:chOff x="4151211" y="337389"/>
            <a:chExt cx="4760710" cy="4760710"/>
          </a:xfrm>
        </p:grpSpPr>
        <p:sp>
          <p:nvSpPr>
            <p:cNvPr id="18" name="Pie 19">
              <a:extLst>
                <a:ext uri="{FF2B5EF4-FFF2-40B4-BE49-F238E27FC236}">
                  <a16:creationId xmlns:a16="http://schemas.microsoft.com/office/drawing/2014/main" id="{C9C8B439-1A6A-AB91-3689-45468C0FBE64}"/>
                </a:ext>
              </a:extLst>
            </p:cNvPr>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9" name="Pie 4">
              <a:extLst>
                <a:ext uri="{FF2B5EF4-FFF2-40B4-BE49-F238E27FC236}">
                  <a16:creationId xmlns:a16="http://schemas.microsoft.com/office/drawing/2014/main" id="{F59CBEDA-E5C4-758C-BF03-CF5B7779C7FD}"/>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sp>
        <p:nvSpPr>
          <p:cNvPr id="9" name="Rounded Rectangle 10">
            <a:extLst>
              <a:ext uri="{FF2B5EF4-FFF2-40B4-BE49-F238E27FC236}">
                <a16:creationId xmlns:a16="http://schemas.microsoft.com/office/drawing/2014/main" id="{3DAA974A-0190-0A35-E72C-3B4F6DBA2C9B}"/>
              </a:ext>
            </a:extLst>
          </p:cNvPr>
          <p:cNvSpPr/>
          <p:nvPr/>
        </p:nvSpPr>
        <p:spPr>
          <a:xfrm>
            <a:off x="2744139" y="1827968"/>
            <a:ext cx="6223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8" name="Group 7">
            <a:extLst>
              <a:ext uri="{FF2B5EF4-FFF2-40B4-BE49-F238E27FC236}">
                <a16:creationId xmlns:a16="http://schemas.microsoft.com/office/drawing/2014/main" id="{408432B9-D7BE-406D-3406-0EC78FA4D7B6}"/>
              </a:ext>
            </a:extLst>
          </p:cNvPr>
          <p:cNvGrpSpPr/>
          <p:nvPr/>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57DDAD7B-AC0C-7B63-583F-78F23429F6C9}"/>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CFDDB9A2-013E-EDAF-036E-C0EFFB513757}"/>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890352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3728" y="1042753"/>
            <a:ext cx="9415391" cy="907316"/>
          </a:xfrm>
        </p:spPr>
        <p:txBody>
          <a:bodyPr>
            <a:normAutofit fontScale="90000"/>
          </a:bodyPr>
          <a:lstStyle/>
          <a:p>
            <a:r>
              <a:rPr lang="en-GB" altLang="en-US">
                <a:solidFill>
                  <a:srgbClr val="7030A0"/>
                </a:solidFill>
                <a:latin typeface="Calibri"/>
                <a:ea typeface="ＭＳ Ｐゴシック"/>
                <a:cs typeface="Calibri"/>
              </a:rPr>
              <a:t>What does it look like?</a:t>
            </a: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0722"/>
          <p:cNvGrpSpPr>
            <a:grpSpLocks/>
          </p:cNvGrpSpPr>
          <p:nvPr/>
        </p:nvGrpSpPr>
        <p:grpSpPr bwMode="auto">
          <a:xfrm>
            <a:off x="163256" y="1757709"/>
            <a:ext cx="6315142" cy="3768571"/>
            <a:chOff x="0" y="0"/>
            <a:chExt cx="9144000" cy="5979567"/>
          </a:xfrm>
        </p:grpSpPr>
        <p:sp>
          <p:nvSpPr>
            <p:cNvPr id="13"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nvGrpSpPr>
            <p:cNvPr id="14" name="Group 19"/>
            <p:cNvGrpSpPr>
              <a:grpSpLocks/>
            </p:cNvGrpSpPr>
            <p:nvPr/>
          </p:nvGrpSpPr>
          <p:grpSpPr bwMode="auto">
            <a:xfrm>
              <a:off x="899592" y="44624"/>
              <a:ext cx="7416824" cy="5934943"/>
              <a:chOff x="251520" y="241036"/>
              <a:chExt cx="8675962" cy="6356316"/>
            </a:xfrm>
          </p:grpSpPr>
          <p:sp>
            <p:nvSpPr>
              <p:cNvPr id="21" name="Rectangle 20"/>
              <p:cNvSpPr/>
              <p:nvPr/>
            </p:nvSpPr>
            <p:spPr>
              <a:xfrm>
                <a:off x="2461313" y="1668343"/>
                <a:ext cx="654760" cy="227862"/>
              </a:xfrm>
              <a:prstGeom prst="rect">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2" name="Oval 12"/>
              <p:cNvSpPr>
                <a:spLocks noChangeArrowheads="1"/>
              </p:cNvSpPr>
              <p:nvPr/>
            </p:nvSpPr>
            <p:spPr bwMode="auto">
              <a:xfrm>
                <a:off x="251520" y="241036"/>
                <a:ext cx="8675962" cy="6356316"/>
              </a:xfrm>
              <a:prstGeom prst="ellipse">
                <a:avLst/>
              </a:prstGeom>
              <a:solidFill>
                <a:srgbClr val="C84732"/>
              </a:solidFill>
              <a:ln w="9525">
                <a:solidFill>
                  <a:srgbClr val="FFFFFF"/>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3" name="Oval 11"/>
              <p:cNvSpPr>
                <a:spLocks noChangeArrowheads="1"/>
              </p:cNvSpPr>
              <p:nvPr/>
            </p:nvSpPr>
            <p:spPr bwMode="auto">
              <a:xfrm>
                <a:off x="251520" y="696567"/>
                <a:ext cx="7144425" cy="5300449"/>
              </a:xfrm>
              <a:prstGeom prst="ellipse">
                <a:avLst/>
              </a:prstGeom>
              <a:solidFill>
                <a:srgbClr val="3399FF"/>
              </a:solidFill>
              <a:ln w="9525">
                <a:solidFill>
                  <a:srgbClr val="FFFFFF"/>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4" name="Oval 10"/>
              <p:cNvSpPr>
                <a:spLocks noChangeArrowheads="1"/>
              </p:cNvSpPr>
              <p:nvPr/>
            </p:nvSpPr>
            <p:spPr bwMode="auto">
              <a:xfrm>
                <a:off x="251520" y="1236567"/>
                <a:ext cx="5816955" cy="4164136"/>
              </a:xfrm>
              <a:prstGeom prst="ellipse">
                <a:avLst/>
              </a:prstGeom>
              <a:solidFill>
                <a:srgbClr val="FF9933"/>
              </a:solidFill>
              <a:ln w="9525">
                <a:solidFill>
                  <a:srgbClr val="FFFFFF"/>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5" name="Oval 9"/>
              <p:cNvSpPr>
                <a:spLocks noChangeArrowheads="1"/>
              </p:cNvSpPr>
              <p:nvPr/>
            </p:nvSpPr>
            <p:spPr bwMode="auto">
              <a:xfrm>
                <a:off x="265949" y="1683048"/>
                <a:ext cx="4224610" cy="3281231"/>
              </a:xfrm>
              <a:prstGeom prst="ellipse">
                <a:avLst/>
              </a:prstGeom>
              <a:solidFill>
                <a:srgbClr val="339966"/>
              </a:solidFill>
              <a:ln w="9525">
                <a:solidFill>
                  <a:srgbClr val="FFFFFF"/>
                </a:solidFill>
                <a:round/>
                <a:headEnd/>
                <a:tailEnd/>
              </a:ln>
            </p:spPr>
            <p:txBody>
              <a:bodyPr anchor="b"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1">
                  <a:solidFill>
                    <a:schemeClr val="bg1"/>
                  </a:solidFill>
                </a:endParaRPr>
              </a:p>
            </p:txBody>
          </p:sp>
          <p:sp>
            <p:nvSpPr>
              <p:cNvPr id="26" name="Oval 8"/>
              <p:cNvSpPr>
                <a:spLocks noChangeArrowheads="1"/>
              </p:cNvSpPr>
              <p:nvPr/>
            </p:nvSpPr>
            <p:spPr bwMode="auto">
              <a:xfrm>
                <a:off x="251520" y="2430199"/>
                <a:ext cx="2661123" cy="1768827"/>
              </a:xfrm>
              <a:prstGeom prst="ellipse">
                <a:avLst/>
              </a:prstGeom>
              <a:solidFill>
                <a:srgbClr val="3366FF"/>
              </a:solidFill>
              <a:ln w="9525">
                <a:solidFill>
                  <a:srgbClr val="FFFFFF"/>
                </a:solidFill>
                <a:round/>
                <a:headEnd/>
                <a:tailEnd/>
              </a:ln>
            </p:spPr>
            <p:txBody>
              <a:bodyPr anchor="b"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1">
                  <a:solidFill>
                    <a:schemeClr val="bg1"/>
                  </a:solidFill>
                  <a:cs typeface="Arial" panose="020B0604020202020204" pitchFamily="34" charset="0"/>
                </a:endParaRPr>
              </a:p>
            </p:txBody>
          </p:sp>
        </p:grpSp>
        <p:sp>
          <p:nvSpPr>
            <p:cNvPr id="15" name="Text Box 6"/>
            <p:cNvSpPr txBox="1">
              <a:spLocks noChangeArrowheads="1"/>
            </p:cNvSpPr>
            <p:nvPr/>
          </p:nvSpPr>
          <p:spPr bwMode="auto">
            <a:xfrm rot="20053319">
              <a:off x="1090843" y="3338830"/>
              <a:ext cx="4120808" cy="53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INFORMING DECISION </a:t>
              </a:r>
            </a:p>
            <a:p>
              <a:pPr algn="ctr" eaLnBrk="1" hangingPunct="1">
                <a:defRPr/>
              </a:pPr>
              <a:r>
                <a:rPr lang="en-US" altLang="en-US" sz="1600" b="1">
                  <a:solidFill>
                    <a:srgbClr val="FFFFFF"/>
                  </a:solidFill>
                  <a:latin typeface="+mn-lt"/>
                  <a:ea typeface="Calibri" pitchFamily="34" charset="0"/>
                  <a:cs typeface="Times New Roman" pitchFamily="18" charset="0"/>
                </a:rPr>
                <a:t>MAKING</a:t>
              </a:r>
              <a:endParaRPr lang="en-US" altLang="en-US" sz="1400" b="1">
                <a:latin typeface="+mn-lt"/>
                <a:ea typeface="ＭＳ Ｐゴシック" charset="0"/>
                <a:cs typeface="Arial" pitchFamily="34" charset="0"/>
              </a:endParaRPr>
            </a:p>
          </p:txBody>
        </p:sp>
        <p:sp>
          <p:nvSpPr>
            <p:cNvPr id="16" name="Text Box 5"/>
            <p:cNvSpPr txBox="1">
              <a:spLocks noChangeArrowheads="1"/>
            </p:cNvSpPr>
            <p:nvPr/>
          </p:nvSpPr>
          <p:spPr bwMode="auto">
            <a:xfrm rot="20009903">
              <a:off x="3160139" y="3805699"/>
              <a:ext cx="2520473" cy="64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UNDERSTANDING THINKING</a:t>
              </a:r>
              <a:endParaRPr lang="en-US" altLang="en-US" sz="1400" b="1">
                <a:latin typeface="+mn-lt"/>
                <a:ea typeface="ＭＳ Ｐゴシック" charset="0"/>
                <a:cs typeface="Arial" pitchFamily="34" charset="0"/>
              </a:endParaRPr>
            </a:p>
          </p:txBody>
        </p:sp>
        <p:sp>
          <p:nvSpPr>
            <p:cNvPr id="17" name="Text Box 4"/>
            <p:cNvSpPr txBox="1">
              <a:spLocks noChangeArrowheads="1"/>
            </p:cNvSpPr>
            <p:nvPr/>
          </p:nvSpPr>
          <p:spPr bwMode="auto">
            <a:xfrm rot="20760000">
              <a:off x="3806837" y="4485706"/>
              <a:ext cx="2204545" cy="38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STIMULATING THINKING</a:t>
              </a:r>
              <a:endParaRPr lang="en-US" altLang="en-US" sz="1400" b="1">
                <a:latin typeface="+mn-lt"/>
                <a:ea typeface="ＭＳ Ｐゴシック" charset="0"/>
                <a:cs typeface="Arial" pitchFamily="34" charset="0"/>
              </a:endParaRPr>
            </a:p>
          </p:txBody>
        </p:sp>
        <p:sp>
          <p:nvSpPr>
            <p:cNvPr id="19" name="Text Box 3"/>
            <p:cNvSpPr txBox="1">
              <a:spLocks noChangeArrowheads="1"/>
            </p:cNvSpPr>
            <p:nvPr/>
          </p:nvSpPr>
          <p:spPr bwMode="auto">
            <a:xfrm rot="20760000">
              <a:off x="4280647" y="5246386"/>
              <a:ext cx="2403860" cy="50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INFORMATION</a:t>
              </a:r>
              <a:endParaRPr lang="en-US" altLang="en-US" sz="1400" b="1">
                <a:latin typeface="+mn-lt"/>
                <a:ea typeface="ＭＳ Ｐゴシック" charset="0"/>
                <a:cs typeface="Arial" pitchFamily="34" charset="0"/>
              </a:endParaRPr>
            </a:p>
          </p:txBody>
        </p:sp>
        <p:sp>
          <p:nvSpPr>
            <p:cNvPr id="20" name="Text Box 6"/>
            <p:cNvSpPr txBox="1">
              <a:spLocks noChangeArrowheads="1"/>
            </p:cNvSpPr>
            <p:nvPr/>
          </p:nvSpPr>
          <p:spPr bwMode="auto">
            <a:xfrm rot="20760000">
              <a:off x="493722" y="2553327"/>
              <a:ext cx="2878636" cy="46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altLang="en-US" sz="1600" b="1">
                  <a:solidFill>
                    <a:srgbClr val="FFFFFF"/>
                  </a:solidFill>
                  <a:latin typeface="+mn-lt"/>
                  <a:ea typeface="Calibri" pitchFamily="34" charset="0"/>
                  <a:cs typeface="Times New Roman" pitchFamily="18" charset="0"/>
                </a:rPr>
                <a:t>MAKING </a:t>
              </a:r>
            </a:p>
            <a:p>
              <a:pPr algn="ctr" eaLnBrk="1" hangingPunct="1">
                <a:defRPr/>
              </a:pPr>
              <a:r>
                <a:rPr lang="en-US" altLang="en-US" sz="1600" b="1">
                  <a:solidFill>
                    <a:srgbClr val="FFFFFF"/>
                  </a:solidFill>
                  <a:latin typeface="+mn-lt"/>
                  <a:ea typeface="Calibri" pitchFamily="34" charset="0"/>
                  <a:cs typeface="Times New Roman" pitchFamily="18" charset="0"/>
                </a:rPr>
                <a:t>DECISIONS</a:t>
              </a:r>
              <a:endParaRPr lang="en-US" altLang="en-US" sz="1400" b="1">
                <a:latin typeface="+mn-lt"/>
                <a:ea typeface="ＭＳ Ｐゴシック" charset="0"/>
                <a:cs typeface="Arial" pitchFamily="34" charset="0"/>
              </a:endParaRPr>
            </a:p>
          </p:txBody>
        </p:sp>
      </p:grpSp>
      <p:cxnSp>
        <p:nvCxnSpPr>
          <p:cNvPr id="27" name="Straight Arrow Connector 26"/>
          <p:cNvCxnSpPr/>
          <p:nvPr/>
        </p:nvCxnSpPr>
        <p:spPr>
          <a:xfrm flipH="1">
            <a:off x="629132" y="5991945"/>
            <a:ext cx="5316289" cy="40104"/>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30719"/>
          <p:cNvSpPr txBox="1">
            <a:spLocks noChangeArrowheads="1"/>
          </p:cNvSpPr>
          <p:nvPr/>
        </p:nvSpPr>
        <p:spPr bwMode="auto">
          <a:xfrm>
            <a:off x="6349506" y="2325300"/>
            <a:ext cx="5329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dirty="0"/>
              <a:t>Public impact on research/policy/clinical treatment </a:t>
            </a:r>
          </a:p>
        </p:txBody>
      </p:sp>
      <p:sp>
        <p:nvSpPr>
          <p:cNvPr id="29" name="TextBox 33"/>
          <p:cNvSpPr txBox="1">
            <a:spLocks noChangeArrowheads="1"/>
          </p:cNvSpPr>
          <p:nvPr/>
        </p:nvSpPr>
        <p:spPr bwMode="auto">
          <a:xfrm>
            <a:off x="690958" y="5428696"/>
            <a:ext cx="5320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GB" altLang="en-US" sz="1600" dirty="0">
                <a:latin typeface="Arial"/>
                <a:ea typeface="ＭＳ Ｐゴシック"/>
                <a:cs typeface="Arial"/>
              </a:rPr>
              <a:t>Dialogue                                                          Information</a:t>
            </a:r>
          </a:p>
        </p:txBody>
      </p:sp>
      <p:cxnSp>
        <p:nvCxnSpPr>
          <p:cNvPr id="30" name="Straight Arrow Connector 29"/>
          <p:cNvCxnSpPr/>
          <p:nvPr/>
        </p:nvCxnSpPr>
        <p:spPr>
          <a:xfrm flipH="1">
            <a:off x="5965863" y="2134310"/>
            <a:ext cx="5224297" cy="40104"/>
          </a:xfrm>
          <a:prstGeom prst="straightConnector1">
            <a:avLst/>
          </a:prstGeom>
          <a:ln w="571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D7CDDA-049D-0721-5DBC-2469659AE178}"/>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ED3BFE8F-1B47-0C38-1A3C-F4D44B5102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01F10C1-EBE6-6E2E-6BD5-6B163F4FB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1860" y="444494"/>
            <a:ext cx="4331215" cy="273222"/>
          </a:xfrm>
          <a:prstGeom prst="rect">
            <a:avLst/>
          </a:prstGeom>
        </p:spPr>
      </p:pic>
      <p:sp>
        <p:nvSpPr>
          <p:cNvPr id="6" name="Rectangle 5">
            <a:extLst>
              <a:ext uri="{FF2B5EF4-FFF2-40B4-BE49-F238E27FC236}">
                <a16:creationId xmlns:a16="http://schemas.microsoft.com/office/drawing/2014/main" id="{97FC6675-4631-3A8F-5CFE-D5E3CF1C491D}"/>
              </a:ext>
            </a:extLst>
          </p:cNvPr>
          <p:cNvSpPr/>
          <p:nvPr/>
        </p:nvSpPr>
        <p:spPr>
          <a:xfrm>
            <a:off x="9414082" y="6435194"/>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7" name="Group 6">
            <a:extLst>
              <a:ext uri="{FF2B5EF4-FFF2-40B4-BE49-F238E27FC236}">
                <a16:creationId xmlns:a16="http://schemas.microsoft.com/office/drawing/2014/main" id="{3DB7A591-4C37-672F-9672-33409CEC98CD}"/>
              </a:ext>
            </a:extLst>
          </p:cNvPr>
          <p:cNvGrpSpPr/>
          <p:nvPr/>
        </p:nvGrpSpPr>
        <p:grpSpPr>
          <a:xfrm rot="10800000">
            <a:off x="10719119" y="-1476879"/>
            <a:ext cx="2945761" cy="2905630"/>
            <a:chOff x="4145369" y="251825"/>
            <a:chExt cx="4760710" cy="4760710"/>
          </a:xfrm>
        </p:grpSpPr>
        <p:sp>
          <p:nvSpPr>
            <p:cNvPr id="9" name="Pie 5">
              <a:extLst>
                <a:ext uri="{FF2B5EF4-FFF2-40B4-BE49-F238E27FC236}">
                  <a16:creationId xmlns:a16="http://schemas.microsoft.com/office/drawing/2014/main" id="{42BA4FC3-7D07-FDA5-61C0-E6D55565E4AD}"/>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Pie 4">
              <a:extLst>
                <a:ext uri="{FF2B5EF4-FFF2-40B4-BE49-F238E27FC236}">
                  <a16:creationId xmlns:a16="http://schemas.microsoft.com/office/drawing/2014/main" id="{8728509E-5BC6-0869-E535-7684993812FA}"/>
                </a:ext>
              </a:extLst>
            </p:cNvPr>
            <p:cNvSpPr txBox="1"/>
            <p:nvPr/>
          </p:nvSpPr>
          <p:spPr>
            <a:xfrm rot="10800000">
              <a:off x="6580132" y="1132557"/>
              <a:ext cx="1756929"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8" name="Rounded Rectangle 10">
            <a:extLst>
              <a:ext uri="{FF2B5EF4-FFF2-40B4-BE49-F238E27FC236}">
                <a16:creationId xmlns:a16="http://schemas.microsoft.com/office/drawing/2014/main" id="{9E406E77-DF05-8319-F299-746A79407217}"/>
              </a:ext>
            </a:extLst>
          </p:cNvPr>
          <p:cNvSpPr/>
          <p:nvPr/>
        </p:nvSpPr>
        <p:spPr>
          <a:xfrm>
            <a:off x="2697676" y="1790797"/>
            <a:ext cx="6613461"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0" name="Group 9">
            <a:extLst>
              <a:ext uri="{FF2B5EF4-FFF2-40B4-BE49-F238E27FC236}">
                <a16:creationId xmlns:a16="http://schemas.microsoft.com/office/drawing/2014/main" id="{C2564725-8EC0-634B-6E1E-AEB9CCF647B9}"/>
              </a:ext>
            </a:extLst>
          </p:cNvPr>
          <p:cNvGrpSpPr/>
          <p:nvPr/>
        </p:nvGrpSpPr>
        <p:grpSpPr>
          <a:xfrm>
            <a:off x="-3736" y="6210127"/>
            <a:ext cx="12192000" cy="822138"/>
            <a:chOff x="56865" y="4516391"/>
            <a:chExt cx="12192000" cy="822138"/>
          </a:xfrm>
        </p:grpSpPr>
        <p:pic>
          <p:nvPicPr>
            <p:cNvPr id="31" name="Picture 30" descr="A purple rectangular object with black and white stripes&#10;&#10;Description automatically generated">
              <a:extLst>
                <a:ext uri="{FF2B5EF4-FFF2-40B4-BE49-F238E27FC236}">
                  <a16:creationId xmlns:a16="http://schemas.microsoft.com/office/drawing/2014/main" id="{7EA0D4F5-574F-29C8-8E53-F75BA7026485}"/>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32" name="Picture 31" descr="A white x on a black background&#10;&#10;Description automatically generated">
              <a:extLst>
                <a:ext uri="{FF2B5EF4-FFF2-40B4-BE49-F238E27FC236}">
                  <a16:creationId xmlns:a16="http://schemas.microsoft.com/office/drawing/2014/main" id="{7F1B3532-CB70-9330-4214-00316FAD82DB}"/>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527714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292" y="746978"/>
            <a:ext cx="9615858" cy="1346314"/>
          </a:xfrm>
        </p:spPr>
        <p:txBody>
          <a:bodyPr/>
          <a:lstStyle/>
          <a:p>
            <a:r>
              <a:rPr lang="en-GB" b="1" dirty="0">
                <a:solidFill>
                  <a:srgbClr val="7030A0"/>
                </a:solidFill>
                <a:ea typeface="ＭＳ Ｐゴシック"/>
              </a:rPr>
              <a:t>Case study: Public Involvement</a:t>
            </a:r>
            <a:endParaRPr lang="en-US" dirty="0"/>
          </a:p>
        </p:txBody>
      </p:sp>
      <p:pic>
        <p:nvPicPr>
          <p:cNvPr id="5" name="Picture 1" descr="TAB_col_white_background.jpg">
            <a:extLst>
              <a:ext uri="{FF2B5EF4-FFF2-40B4-BE49-F238E27FC236}">
                <a16:creationId xmlns:a16="http://schemas.microsoft.com/office/drawing/2014/main" id="{A7938205-0A6B-3EC5-AC36-9482EFF0BB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9A5AB01-944B-240A-C4DE-3BCA5F504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grpSp>
        <p:nvGrpSpPr>
          <p:cNvPr id="16" name="Group 15">
            <a:extLst>
              <a:ext uri="{FF2B5EF4-FFF2-40B4-BE49-F238E27FC236}">
                <a16:creationId xmlns:a16="http://schemas.microsoft.com/office/drawing/2014/main" id="{F807E3AE-C45E-3290-6D25-4A3259B24871}"/>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0202AD5D-FE6C-D9B3-FD9A-D7DE03196295}"/>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Pie 4">
              <a:extLst>
                <a:ext uri="{FF2B5EF4-FFF2-40B4-BE49-F238E27FC236}">
                  <a16:creationId xmlns:a16="http://schemas.microsoft.com/office/drawing/2014/main" id="{18987148-BAEF-36E4-E88D-5B60EE4E5E02}"/>
                </a:ext>
              </a:extLst>
            </p:cNvPr>
            <p:cNvSpPr txBox="1"/>
            <p:nvPr/>
          </p:nvSpPr>
          <p:spPr>
            <a:xfrm rot="10800000">
              <a:off x="6267666" y="1169825"/>
              <a:ext cx="2325946"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3" name="Rounded Rectangle 10">
            <a:extLst>
              <a:ext uri="{FF2B5EF4-FFF2-40B4-BE49-F238E27FC236}">
                <a16:creationId xmlns:a16="http://schemas.microsoft.com/office/drawing/2014/main" id="{6877A02F-192E-1330-B3B8-087C8E51C2AB}"/>
              </a:ext>
            </a:extLst>
          </p:cNvPr>
          <p:cNvSpPr/>
          <p:nvPr/>
        </p:nvSpPr>
        <p:spPr>
          <a:xfrm flipV="1">
            <a:off x="1767590" y="1711922"/>
            <a:ext cx="8838689" cy="2613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3" name="TextBox 2">
            <a:extLst>
              <a:ext uri="{FF2B5EF4-FFF2-40B4-BE49-F238E27FC236}">
                <a16:creationId xmlns:a16="http://schemas.microsoft.com/office/drawing/2014/main" id="{D8A61367-2CE9-B083-3604-2A17FFEB3FF9}"/>
              </a:ext>
            </a:extLst>
          </p:cNvPr>
          <p:cNvSpPr txBox="1"/>
          <p:nvPr/>
        </p:nvSpPr>
        <p:spPr>
          <a:xfrm>
            <a:off x="254758" y="1881117"/>
            <a:ext cx="11716603"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28A0D8"/>
                </a:solidFill>
                <a:latin typeface="Calibri"/>
                <a:ea typeface="Open Sans"/>
                <a:cs typeface="Open Sans"/>
              </a:rPr>
              <a:t>“Community experiences in Greater Manchester during Covid-19 and attitudes towards vaccinations</a:t>
            </a:r>
            <a:endParaRPr lang="en-US" sz="2200" i="1">
              <a:solidFill>
                <a:srgbClr val="343536"/>
              </a:solidFill>
              <a:latin typeface="Calibri"/>
              <a:ea typeface="Open Sans"/>
              <a:cs typeface="Arial"/>
            </a:endParaRPr>
          </a:p>
          <a:p>
            <a:endParaRPr lang="en-US" sz="2200" dirty="0">
              <a:solidFill>
                <a:srgbClr val="28A0D8"/>
              </a:solidFill>
              <a:latin typeface="Calibri"/>
              <a:ea typeface="Open Sans"/>
              <a:cs typeface="Open Sans"/>
            </a:endParaRPr>
          </a:p>
          <a:p>
            <a:pPr marL="285750" indent="-285750">
              <a:buFont typeface="Arial"/>
              <a:buChar char="•"/>
            </a:pPr>
            <a:r>
              <a:rPr lang="en-US" sz="2200" dirty="0">
                <a:solidFill>
                  <a:srgbClr val="343536"/>
                </a:solidFill>
                <a:latin typeface="Calibri"/>
                <a:ea typeface="Open Sans"/>
                <a:cs typeface="Open Sans"/>
              </a:rPr>
              <a:t>Aim: to better understand the experiences of </a:t>
            </a:r>
            <a:r>
              <a:rPr lang="en-US" sz="2200" dirty="0" err="1">
                <a:solidFill>
                  <a:srgbClr val="343536"/>
                </a:solidFill>
                <a:latin typeface="Calibri"/>
                <a:ea typeface="Open Sans"/>
                <a:cs typeface="Open Sans"/>
              </a:rPr>
              <a:t>marginalised</a:t>
            </a:r>
            <a:r>
              <a:rPr lang="en-US" sz="2200" dirty="0">
                <a:solidFill>
                  <a:srgbClr val="343536"/>
                </a:solidFill>
                <a:latin typeface="Calibri"/>
                <a:ea typeface="Open Sans"/>
                <a:cs typeface="Open Sans"/>
              </a:rPr>
              <a:t> groups who've been disproportionately impacted by the pandemic and to gain an understanding of the barriers to the vaccination. </a:t>
            </a:r>
          </a:p>
          <a:p>
            <a:pPr marL="285750" indent="-285750">
              <a:buFont typeface="Arial"/>
              <a:buChar char="•"/>
            </a:pPr>
            <a:r>
              <a:rPr lang="en-US" sz="2200" dirty="0">
                <a:solidFill>
                  <a:srgbClr val="343536"/>
                </a:solidFill>
                <a:latin typeface="Calibri"/>
                <a:ea typeface="Open Sans"/>
                <a:cs typeface="Open Sans"/>
              </a:rPr>
              <a:t>advisory group co-designed the research project, including scope, materials for participants, supported recruitment to the study, co-facilitated research focus groups and </a:t>
            </a:r>
            <a:r>
              <a:rPr lang="en-US" sz="2200" dirty="0" err="1">
                <a:solidFill>
                  <a:srgbClr val="343536"/>
                </a:solidFill>
                <a:latin typeface="Calibri"/>
                <a:ea typeface="Open Sans"/>
                <a:cs typeface="Open Sans"/>
              </a:rPr>
              <a:t>analysed</a:t>
            </a:r>
            <a:r>
              <a:rPr lang="en-US" sz="2200" dirty="0">
                <a:solidFill>
                  <a:srgbClr val="343536"/>
                </a:solidFill>
                <a:latin typeface="Calibri"/>
                <a:ea typeface="Open Sans"/>
                <a:cs typeface="Open Sans"/>
              </a:rPr>
              <a:t> findings. </a:t>
            </a:r>
            <a:endParaRPr lang="en-US" sz="2200">
              <a:solidFill>
                <a:srgbClr val="000000"/>
              </a:solidFill>
              <a:latin typeface="Calibri"/>
              <a:ea typeface="Open Sans"/>
              <a:cs typeface="Arial"/>
            </a:endParaRPr>
          </a:p>
          <a:p>
            <a:pPr marL="285750" indent="-285750">
              <a:buFont typeface="Arial"/>
              <a:buChar char="•"/>
            </a:pPr>
            <a:r>
              <a:rPr lang="en-US" sz="2200" dirty="0">
                <a:solidFill>
                  <a:srgbClr val="343536"/>
                </a:solidFill>
                <a:latin typeface="Calibri"/>
                <a:ea typeface="Open Sans"/>
                <a:cs typeface="Open Sans"/>
              </a:rPr>
              <a:t>team worked with young adults to generate understanding of their attitudes to the COVID-19 vaccination </a:t>
            </a:r>
            <a:r>
              <a:rPr lang="en-US" sz="2200" dirty="0" err="1">
                <a:solidFill>
                  <a:srgbClr val="343536"/>
                </a:solidFill>
                <a:latin typeface="Calibri"/>
                <a:ea typeface="Open Sans"/>
                <a:cs typeface="Open Sans"/>
              </a:rPr>
              <a:t>programme</a:t>
            </a:r>
            <a:r>
              <a:rPr lang="en-US" sz="2200" dirty="0">
                <a:solidFill>
                  <a:srgbClr val="343536"/>
                </a:solidFill>
                <a:latin typeface="Calibri"/>
                <a:ea typeface="Open Sans"/>
                <a:cs typeface="Open Sans"/>
              </a:rPr>
              <a:t>. Included online discussion groups composed of young carers and members of the Caribbean African Health Network and Made By Mortals.</a:t>
            </a:r>
            <a:endParaRPr lang="en-US" sz="2200">
              <a:solidFill>
                <a:srgbClr val="000000"/>
              </a:solidFill>
              <a:latin typeface="Calibri"/>
              <a:ea typeface="Open Sans"/>
              <a:cs typeface="Arial"/>
            </a:endParaRPr>
          </a:p>
          <a:p>
            <a:pPr marL="285750" indent="-285750">
              <a:buFont typeface="Arial"/>
              <a:buChar char="•"/>
            </a:pPr>
            <a:r>
              <a:rPr lang="en-US" sz="2200" dirty="0">
                <a:solidFill>
                  <a:srgbClr val="343536"/>
                </a:solidFill>
                <a:latin typeface="Calibri"/>
                <a:ea typeface="Open Sans"/>
                <a:cs typeface="Open Sans"/>
              </a:rPr>
              <a:t>helped to inform a regional vaccine delivery </a:t>
            </a:r>
            <a:r>
              <a:rPr lang="en-US" sz="2200" dirty="0" err="1">
                <a:solidFill>
                  <a:srgbClr val="343536"/>
                </a:solidFill>
                <a:latin typeface="Calibri"/>
                <a:ea typeface="Open Sans"/>
                <a:cs typeface="Open Sans"/>
              </a:rPr>
              <a:t>programme</a:t>
            </a:r>
            <a:r>
              <a:rPr lang="en-US" sz="2200" dirty="0">
                <a:solidFill>
                  <a:srgbClr val="343536"/>
                </a:solidFill>
                <a:latin typeface="Calibri"/>
                <a:ea typeface="Open Sans"/>
                <a:cs typeface="Open Sans"/>
              </a:rPr>
              <a:t> and demonstrated how public and community support can be applied to wider health interventions.</a:t>
            </a:r>
            <a:endParaRPr lang="en-US" sz="2200">
              <a:solidFill>
                <a:srgbClr val="000000"/>
              </a:solidFill>
              <a:latin typeface="Calibri"/>
              <a:ea typeface="Open Sans"/>
              <a:cs typeface="Arial"/>
            </a:endParaRPr>
          </a:p>
          <a:p>
            <a:pPr marL="285750" indent="-285750">
              <a:buFont typeface="Arial"/>
              <a:buChar char="•"/>
            </a:pPr>
            <a:r>
              <a:rPr lang="en-US" sz="2200" dirty="0">
                <a:solidFill>
                  <a:srgbClr val="343536"/>
                </a:solidFill>
                <a:latin typeface="Calibri"/>
                <a:ea typeface="+mn-lt"/>
                <a:cs typeface="+mn-lt"/>
                <a:hlinkClick r:id="rId4"/>
              </a:rPr>
              <a:t>Blog</a:t>
            </a:r>
            <a:r>
              <a:rPr lang="en-US" sz="2200" dirty="0">
                <a:solidFill>
                  <a:srgbClr val="343536"/>
                </a:solidFill>
                <a:latin typeface="Calibri"/>
                <a:ea typeface="+mn-lt"/>
                <a:cs typeface="+mn-lt"/>
              </a:rPr>
              <a:t>: </a:t>
            </a:r>
            <a:r>
              <a:rPr lang="en-US" sz="2200" dirty="0">
                <a:solidFill>
                  <a:srgbClr val="343536"/>
                </a:solidFill>
                <a:latin typeface="Calibri"/>
                <a:ea typeface="+mn-lt"/>
                <a:cs typeface="+mn-lt"/>
                <a:hlinkClick r:id="rId4">
                  <a:extLst>
                    <a:ext uri="{A12FA001-AC4F-418D-AE19-62706E023703}">
                      <ahyp:hlinkClr xmlns:ahyp="http://schemas.microsoft.com/office/drawing/2018/hyperlinkcolor" val="tx"/>
                    </a:ext>
                  </a:extLst>
                </a:hlinkClick>
              </a:rPr>
              <a:t>“Community experiences in Greater Manchester during Covid-19 </a:t>
            </a:r>
            <a:endParaRPr lang="en-US" sz="2200">
              <a:solidFill>
                <a:srgbClr val="343536"/>
              </a:solidFill>
              <a:latin typeface="Calibri"/>
              <a:ea typeface="Open Sans"/>
              <a:cs typeface="Arial"/>
            </a:endParaRPr>
          </a:p>
          <a:p>
            <a:endParaRPr lang="en-US" sz="2200" dirty="0">
              <a:solidFill>
                <a:srgbClr val="666666"/>
              </a:solidFill>
              <a:latin typeface="Calibri"/>
              <a:ea typeface="Open Sans"/>
              <a:cs typeface="Open Sans"/>
            </a:endParaRPr>
          </a:p>
        </p:txBody>
      </p:sp>
    </p:spTree>
    <p:extLst>
      <p:ext uri="{BB962C8B-B14F-4D97-AF65-F5344CB8AC3E}">
        <p14:creationId xmlns:p14="http://schemas.microsoft.com/office/powerpoint/2010/main" val="3447507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042" y="1117121"/>
            <a:ext cx="9144000" cy="907316"/>
          </a:xfrm>
        </p:spPr>
        <p:txBody>
          <a:bodyPr>
            <a:normAutofit fontScale="90000"/>
          </a:bodyPr>
          <a:lstStyle/>
          <a:p>
            <a:r>
              <a:rPr lang="en-GB" altLang="en-US" dirty="0">
                <a:solidFill>
                  <a:srgbClr val="7030A0"/>
                </a:solidFill>
                <a:latin typeface="Calibri"/>
                <a:ea typeface="ＭＳ Ｐゴシック"/>
                <a:cs typeface="Calibri"/>
              </a:rPr>
              <a:t>Developing a plan</a:t>
            </a:r>
            <a:endParaRPr lang="en-US" dirty="0"/>
          </a:p>
        </p:txBody>
      </p:sp>
      <p:pic>
        <p:nvPicPr>
          <p:cNvPr id="4" name="Picture 3">
            <a:extLst>
              <a:ext uri="{FF2B5EF4-FFF2-40B4-BE49-F238E27FC236}">
                <a16:creationId xmlns:a16="http://schemas.microsoft.com/office/drawing/2014/main" id="{0995A65C-308C-0BC2-CF44-39886FD9969E}"/>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CA3599B0-4A31-2F61-C7F1-C149A67A41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2975019-413A-3224-1A33-E2D425835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781" y="490845"/>
            <a:ext cx="4331215" cy="273222"/>
          </a:xfrm>
          <a:prstGeom prst="rect">
            <a:avLst/>
          </a:prstGeom>
        </p:spPr>
      </p:pic>
      <p:sp>
        <p:nvSpPr>
          <p:cNvPr id="7" name="Rectangle 6">
            <a:extLst>
              <a:ext uri="{FF2B5EF4-FFF2-40B4-BE49-F238E27FC236}">
                <a16:creationId xmlns:a16="http://schemas.microsoft.com/office/drawing/2014/main" id="{E4521C29-E95B-0BBF-49F4-6FAB6F208D4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4" name="Group 13">
            <a:extLst>
              <a:ext uri="{FF2B5EF4-FFF2-40B4-BE49-F238E27FC236}">
                <a16:creationId xmlns:a16="http://schemas.microsoft.com/office/drawing/2014/main" id="{48749464-DF4A-F191-F9E7-5910FD7CDFDB}"/>
              </a:ext>
            </a:extLst>
          </p:cNvPr>
          <p:cNvGrpSpPr/>
          <p:nvPr/>
        </p:nvGrpSpPr>
        <p:grpSpPr>
          <a:xfrm rot="5400000">
            <a:off x="10628126" y="-1732648"/>
            <a:ext cx="3125841" cy="3471104"/>
            <a:chOff x="4151211" y="337389"/>
            <a:chExt cx="4760710" cy="4760710"/>
          </a:xfrm>
        </p:grpSpPr>
        <p:sp>
          <p:nvSpPr>
            <p:cNvPr id="12" name="Pie 19">
              <a:extLst>
                <a:ext uri="{FF2B5EF4-FFF2-40B4-BE49-F238E27FC236}">
                  <a16:creationId xmlns:a16="http://schemas.microsoft.com/office/drawing/2014/main" id="{A0979AB8-A86F-EFA2-978F-E52DA129769D}"/>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Pie 4">
              <a:extLst>
                <a:ext uri="{FF2B5EF4-FFF2-40B4-BE49-F238E27FC236}">
                  <a16:creationId xmlns:a16="http://schemas.microsoft.com/office/drawing/2014/main" id="{F83ABEF9-35A7-7A85-32F7-AE9225239087}"/>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sp>
        <p:nvSpPr>
          <p:cNvPr id="8" name="TextBox 7">
            <a:extLst>
              <a:ext uri="{FF2B5EF4-FFF2-40B4-BE49-F238E27FC236}">
                <a16:creationId xmlns:a16="http://schemas.microsoft.com/office/drawing/2014/main" id="{80B2DA7A-29BB-2F3A-B0A6-EAD07C8021D5}"/>
              </a:ext>
            </a:extLst>
          </p:cNvPr>
          <p:cNvSpPr txBox="1"/>
          <p:nvPr/>
        </p:nvSpPr>
        <p:spPr>
          <a:xfrm>
            <a:off x="352927" y="2130926"/>
            <a:ext cx="11552987"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Times New Roman"/>
              </a:rPr>
              <a:t>It is important to develop a plan to... </a:t>
            </a:r>
          </a:p>
          <a:p>
            <a:pPr marL="571500" indent="-571500">
              <a:buFont typeface="Arial"/>
              <a:buChar char="•"/>
            </a:pPr>
            <a:r>
              <a:rPr lang="en-US" sz="3200" dirty="0">
                <a:cs typeface="Times New Roman"/>
              </a:rPr>
              <a:t>Have a clear idea of what you want to achieve</a:t>
            </a:r>
          </a:p>
          <a:p>
            <a:pPr marL="571500" indent="-571500">
              <a:buFont typeface="Arial"/>
              <a:buChar char="•"/>
            </a:pPr>
            <a:r>
              <a:rPr lang="en-US" sz="3200" dirty="0">
                <a:cs typeface="Times New Roman"/>
              </a:rPr>
              <a:t>Identify your audience and the best way to engage with them</a:t>
            </a:r>
          </a:p>
          <a:p>
            <a:pPr marL="571500" indent="-571500">
              <a:buFont typeface="Arial"/>
              <a:buChar char="•"/>
            </a:pPr>
            <a:r>
              <a:rPr lang="en-US" sz="3200" dirty="0">
                <a:cs typeface="Times New Roman"/>
              </a:rPr>
              <a:t>Have a clear process of how you will conduct your PPIE</a:t>
            </a:r>
          </a:p>
          <a:p>
            <a:pPr marL="571500" indent="-571500">
              <a:buFont typeface="Arial"/>
              <a:buChar char="•"/>
            </a:pPr>
            <a:r>
              <a:rPr lang="en-US" sz="3200" dirty="0">
                <a:cs typeface="Times New Roman"/>
              </a:rPr>
              <a:t>Identify and mitigate any risks (risk assess/ethical review)</a:t>
            </a:r>
            <a:endParaRPr lang="en-US" sz="3200" dirty="0">
              <a:ea typeface="Calibri"/>
              <a:cs typeface="Times New Roman"/>
            </a:endParaRPr>
          </a:p>
          <a:p>
            <a:pPr marL="571500" indent="-571500">
              <a:buFont typeface="Arial"/>
              <a:buChar char="•"/>
            </a:pPr>
            <a:r>
              <a:rPr lang="en-US" sz="3200" dirty="0">
                <a:cs typeface="Times New Roman"/>
              </a:rPr>
              <a:t>Ensure that you stick within the timeframe</a:t>
            </a:r>
          </a:p>
          <a:p>
            <a:pPr marL="571500" indent="-571500">
              <a:buFont typeface="Arial"/>
              <a:buChar char="•"/>
            </a:pPr>
            <a:endParaRPr lang="en-US" sz="3600" dirty="0">
              <a:cs typeface="Times New Roman"/>
            </a:endParaRPr>
          </a:p>
          <a:p>
            <a:pPr marL="571500" indent="-571500">
              <a:buFont typeface="Arial"/>
              <a:buChar char="•"/>
            </a:pPr>
            <a:endParaRPr lang="en-US" sz="3600" dirty="0">
              <a:cs typeface="Times New Roman"/>
            </a:endParaRPr>
          </a:p>
          <a:p>
            <a:pPr marL="571500" indent="-571500">
              <a:buFont typeface="Arial"/>
              <a:buChar char="•"/>
            </a:pPr>
            <a:endParaRPr lang="en-US" sz="3600" dirty="0">
              <a:cs typeface="Times New Roman"/>
            </a:endParaRPr>
          </a:p>
        </p:txBody>
      </p:sp>
      <p:sp>
        <p:nvSpPr>
          <p:cNvPr id="9" name="Rounded Rectangle 10">
            <a:extLst>
              <a:ext uri="{FF2B5EF4-FFF2-40B4-BE49-F238E27FC236}">
                <a16:creationId xmlns:a16="http://schemas.microsoft.com/office/drawing/2014/main" id="{E9E1930D-2E28-6B14-A69C-967297B168F3}"/>
              </a:ext>
            </a:extLst>
          </p:cNvPr>
          <p:cNvSpPr/>
          <p:nvPr/>
        </p:nvSpPr>
        <p:spPr>
          <a:xfrm>
            <a:off x="2976456" y="1911601"/>
            <a:ext cx="6167412"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3" name="Group 2">
            <a:extLst>
              <a:ext uri="{FF2B5EF4-FFF2-40B4-BE49-F238E27FC236}">
                <a16:creationId xmlns:a16="http://schemas.microsoft.com/office/drawing/2014/main" id="{A0BFE630-3437-8DBA-3416-824381043D39}"/>
              </a:ext>
            </a:extLst>
          </p:cNvPr>
          <p:cNvGrpSpPr/>
          <p:nvPr/>
        </p:nvGrpSpPr>
        <p:grpSpPr>
          <a:xfrm>
            <a:off x="0" y="6176963"/>
            <a:ext cx="12192000" cy="822138"/>
            <a:chOff x="56865" y="4516391"/>
            <a:chExt cx="12192000" cy="822138"/>
          </a:xfrm>
        </p:grpSpPr>
        <p:pic>
          <p:nvPicPr>
            <p:cNvPr id="10" name="Picture 9" descr="A purple rectangular object with black and white stripes&#10;&#10;Description automatically generated">
              <a:extLst>
                <a:ext uri="{FF2B5EF4-FFF2-40B4-BE49-F238E27FC236}">
                  <a16:creationId xmlns:a16="http://schemas.microsoft.com/office/drawing/2014/main" id="{F7F1C6BB-81B0-1BBE-5E75-24581CE21A37}"/>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1" name="Picture 10" descr="A white x on a black background&#10;&#10;Description automatically generated">
              <a:extLst>
                <a:ext uri="{FF2B5EF4-FFF2-40B4-BE49-F238E27FC236}">
                  <a16:creationId xmlns:a16="http://schemas.microsoft.com/office/drawing/2014/main" id="{82E70A48-D59B-B4B5-9DA4-CA053FD34463}"/>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949295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699" y="1358130"/>
            <a:ext cx="11774744" cy="1325563"/>
          </a:xfrm>
        </p:spPr>
        <p:txBody>
          <a:bodyPr>
            <a:normAutofit/>
          </a:bodyPr>
          <a:lstStyle/>
          <a:p>
            <a:r>
              <a:rPr lang="en-GB" b="1" dirty="0">
                <a:solidFill>
                  <a:srgbClr val="7030A0"/>
                </a:solidFill>
                <a:ea typeface="+mj-lt"/>
                <a:cs typeface="+mj-lt"/>
              </a:rPr>
              <a:t>What do I need to consider for high quality PPIE?</a:t>
            </a:r>
            <a:br>
              <a:rPr lang="en-GB" b="1" dirty="0">
                <a:solidFill>
                  <a:srgbClr val="7030A0"/>
                </a:solidFill>
                <a:ea typeface="+mj-lt"/>
                <a:cs typeface="+mj-lt"/>
              </a:rPr>
            </a:br>
            <a:endParaRPr lang="en-GB" dirty="0">
              <a:cs typeface="Calibri Light"/>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0" name="Content Placeholder 9">
            <a:extLst>
              <a:ext uri="{FF2B5EF4-FFF2-40B4-BE49-F238E27FC236}">
                <a16:creationId xmlns:a16="http://schemas.microsoft.com/office/drawing/2014/main" id="{3AC29A4B-BBD7-C2FA-2762-57EE1694E110}"/>
              </a:ext>
            </a:extLst>
          </p:cNvPr>
          <p:cNvSpPr>
            <a:spLocks noGrp="1"/>
          </p:cNvSpPr>
          <p:nvPr>
            <p:ph idx="1"/>
          </p:nvPr>
        </p:nvSpPr>
        <p:spPr>
          <a:xfrm>
            <a:off x="774699" y="2529657"/>
            <a:ext cx="10515600" cy="3096263"/>
          </a:xfrm>
        </p:spPr>
        <p:txBody>
          <a:bodyPr vert="horz" lIns="91440" tIns="45720" rIns="91440" bIns="45720" rtlCol="0" anchor="t">
            <a:normAutofit/>
          </a:bodyPr>
          <a:lstStyle/>
          <a:p>
            <a:r>
              <a:rPr lang="en-US" dirty="0">
                <a:ea typeface="+mn-lt"/>
                <a:cs typeface="+mn-lt"/>
              </a:rPr>
              <a:t>GDPR and data protection act 2018</a:t>
            </a:r>
            <a:endParaRPr lang="en-GB" dirty="0">
              <a:ea typeface="+mn-lt"/>
              <a:cs typeface="+mn-lt"/>
            </a:endParaRPr>
          </a:p>
          <a:p>
            <a:r>
              <a:rPr lang="en-US" dirty="0">
                <a:ea typeface="+mn-lt"/>
                <a:cs typeface="+mn-lt"/>
              </a:rPr>
              <a:t>Informed consent</a:t>
            </a:r>
            <a:endParaRPr lang="en-GB" dirty="0">
              <a:ea typeface="+mn-lt"/>
              <a:cs typeface="+mn-lt"/>
            </a:endParaRPr>
          </a:p>
          <a:p>
            <a:r>
              <a:rPr lang="en-US" dirty="0">
                <a:ea typeface="+mn-lt"/>
                <a:cs typeface="+mn-lt"/>
              </a:rPr>
              <a:t>risk assessments</a:t>
            </a:r>
            <a:endParaRPr lang="en-GB" dirty="0">
              <a:ea typeface="+mn-lt"/>
              <a:cs typeface="+mn-lt"/>
            </a:endParaRPr>
          </a:p>
          <a:p>
            <a:r>
              <a:rPr lang="en-US" dirty="0">
                <a:ea typeface="+mn-lt"/>
                <a:cs typeface="+mn-lt"/>
              </a:rPr>
              <a:t>accessibility </a:t>
            </a:r>
          </a:p>
          <a:p>
            <a:r>
              <a:rPr lang="en-US" dirty="0">
                <a:ea typeface="+mn-lt"/>
                <a:cs typeface="+mn-lt"/>
              </a:rPr>
              <a:t>inclusion </a:t>
            </a:r>
          </a:p>
          <a:p>
            <a:r>
              <a:rPr lang="en-US" dirty="0">
                <a:ea typeface="+mn-lt"/>
                <a:cs typeface="+mn-lt"/>
              </a:rPr>
              <a:t>ethics</a:t>
            </a:r>
            <a:endParaRPr lang="en-GB" dirty="0">
              <a:cs typeface="Calibri"/>
            </a:endParaRPr>
          </a:p>
          <a:p>
            <a:pPr marL="0" indent="0">
              <a:buNone/>
            </a:pPr>
            <a:endParaRPr lang="en-US" dirty="0">
              <a:ea typeface="+mn-lt"/>
              <a:cs typeface="+mn-lt"/>
            </a:endParaRPr>
          </a:p>
          <a:p>
            <a:pPr marL="0" indent="0">
              <a:buNone/>
            </a:pPr>
            <a:endParaRPr lang="en-US" dirty="0">
              <a:cs typeface="Calibri" panose="020F0502020204030204"/>
            </a:endParaRPr>
          </a:p>
        </p:txBody>
      </p:sp>
      <p:sp>
        <p:nvSpPr>
          <p:cNvPr id="3" name="TextBox 2">
            <a:extLst>
              <a:ext uri="{FF2B5EF4-FFF2-40B4-BE49-F238E27FC236}">
                <a16:creationId xmlns:a16="http://schemas.microsoft.com/office/drawing/2014/main" id="{D198ABB8-9D23-1BE5-085E-E886D7102C76}"/>
              </a:ext>
            </a:extLst>
          </p:cNvPr>
          <p:cNvSpPr txBox="1"/>
          <p:nvPr/>
        </p:nvSpPr>
        <p:spPr>
          <a:xfrm>
            <a:off x="2478505" y="6368716"/>
            <a:ext cx="6767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563C1"/>
                </a:solidFill>
                <a:cs typeface="Arial"/>
                <a:hlinkClick r:id="rId5"/>
              </a:rPr>
              <a:t>A policy framework for inclusive research design | News | Wellcome</a:t>
            </a:r>
            <a:endParaRPr lang="en-GB"/>
          </a:p>
        </p:txBody>
      </p:sp>
      <p:sp>
        <p:nvSpPr>
          <p:cNvPr id="9" name="Rounded Rectangle 10">
            <a:extLst>
              <a:ext uri="{FF2B5EF4-FFF2-40B4-BE49-F238E27FC236}">
                <a16:creationId xmlns:a16="http://schemas.microsoft.com/office/drawing/2014/main" id="{BAC30F79-473F-865C-382E-9E9E11F19A88}"/>
              </a:ext>
            </a:extLst>
          </p:cNvPr>
          <p:cNvSpPr/>
          <p:nvPr/>
        </p:nvSpPr>
        <p:spPr>
          <a:xfrm>
            <a:off x="596901" y="2006600"/>
            <a:ext cx="11188700" cy="50800"/>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8" name="Group 7">
            <a:extLst>
              <a:ext uri="{FF2B5EF4-FFF2-40B4-BE49-F238E27FC236}">
                <a16:creationId xmlns:a16="http://schemas.microsoft.com/office/drawing/2014/main" id="{57BB734F-45E6-C525-C515-FF2BBD7A31F6}"/>
              </a:ext>
            </a:extLst>
          </p:cNvPr>
          <p:cNvGrpSpPr/>
          <p:nvPr/>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2C58DD1F-9DD2-7B85-AD2E-77ED58A63075}"/>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8D59CEAE-BF10-69BC-2954-D59CE82C75D7}"/>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981560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473" y="161146"/>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9833" y="303687"/>
            <a:ext cx="4331215" cy="273222"/>
          </a:xfrm>
          <a:prstGeom prst="rect">
            <a:avLst/>
          </a:prstGeom>
        </p:spPr>
      </p:pic>
      <p:pic>
        <p:nvPicPr>
          <p:cNvPr id="6" name="Picture 5"/>
          <p:cNvPicPr>
            <a:picLocks noChangeAspect="1"/>
          </p:cNvPicPr>
          <p:nvPr/>
        </p:nvPicPr>
        <p:blipFill rotWithShape="1">
          <a:blip r:embed="rId5"/>
          <a:srcRect t="5534"/>
          <a:stretch/>
        </p:blipFill>
        <p:spPr>
          <a:xfrm>
            <a:off x="6252056" y="2272221"/>
            <a:ext cx="2341038" cy="1156779"/>
          </a:xfrm>
          <a:prstGeom prst="rect">
            <a:avLst/>
          </a:prstGeom>
        </p:spPr>
      </p:pic>
      <p:grpSp>
        <p:nvGrpSpPr>
          <p:cNvPr id="12" name="Group 11">
            <a:extLst>
              <a:ext uri="{FF2B5EF4-FFF2-40B4-BE49-F238E27FC236}">
                <a16:creationId xmlns:a16="http://schemas.microsoft.com/office/drawing/2014/main" id="{B9719A77-5653-2223-D953-FF0C75795E2B}"/>
              </a:ext>
            </a:extLst>
          </p:cNvPr>
          <p:cNvGrpSpPr/>
          <p:nvPr/>
        </p:nvGrpSpPr>
        <p:grpSpPr>
          <a:xfrm>
            <a:off x="572519" y="1767870"/>
            <a:ext cx="11046961" cy="4459053"/>
            <a:chOff x="1103843" y="1253120"/>
            <a:chExt cx="12199577" cy="5540800"/>
          </a:xfrm>
        </p:grpSpPr>
        <p:pic>
          <p:nvPicPr>
            <p:cNvPr id="4" name="Picture 3"/>
            <p:cNvPicPr>
              <a:picLocks noChangeAspect="1"/>
            </p:cNvPicPr>
            <p:nvPr/>
          </p:nvPicPr>
          <p:blipFill rotWithShape="1">
            <a:blip r:embed="rId6"/>
            <a:srcRect l="35906" t="4861"/>
            <a:stretch/>
          </p:blipFill>
          <p:spPr>
            <a:xfrm>
              <a:off x="1103843" y="1410600"/>
              <a:ext cx="6132330" cy="5383320"/>
            </a:xfrm>
            <a:prstGeom prst="rect">
              <a:avLst/>
            </a:prstGeom>
          </p:spPr>
        </p:pic>
        <p:pic>
          <p:nvPicPr>
            <p:cNvPr id="11" name="Picture 10"/>
            <p:cNvPicPr>
              <a:picLocks noChangeAspect="1"/>
            </p:cNvPicPr>
            <p:nvPr/>
          </p:nvPicPr>
          <p:blipFill rotWithShape="1">
            <a:blip r:embed="rId6"/>
            <a:srcRect t="4861" r="66141"/>
            <a:stretch/>
          </p:blipFill>
          <p:spPr>
            <a:xfrm>
              <a:off x="10063892" y="1253120"/>
              <a:ext cx="3239528" cy="5383320"/>
            </a:xfrm>
            <a:prstGeom prst="rect">
              <a:avLst/>
            </a:prstGeom>
          </p:spPr>
        </p:pic>
      </p:grpSp>
      <p:sp>
        <p:nvSpPr>
          <p:cNvPr id="10" name="Rectangle 9">
            <a:extLst>
              <a:ext uri="{FF2B5EF4-FFF2-40B4-BE49-F238E27FC236}">
                <a16:creationId xmlns:a16="http://schemas.microsoft.com/office/drawing/2014/main" id="{DE3558CD-FC8F-6F1E-A8FB-CC979E765486}"/>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7" name="Picture 6"/>
          <p:cNvPicPr>
            <a:picLocks noChangeAspect="1"/>
          </p:cNvPicPr>
          <p:nvPr/>
        </p:nvPicPr>
        <p:blipFill>
          <a:blip r:embed="rId7"/>
          <a:stretch>
            <a:fillRect/>
          </a:stretch>
        </p:blipFill>
        <p:spPr>
          <a:xfrm>
            <a:off x="280823" y="6252213"/>
            <a:ext cx="2103302" cy="743776"/>
          </a:xfrm>
          <a:prstGeom prst="rect">
            <a:avLst/>
          </a:prstGeom>
        </p:spPr>
      </p:pic>
      <p:sp>
        <p:nvSpPr>
          <p:cNvPr id="2" name="TextBox 1">
            <a:extLst>
              <a:ext uri="{FF2B5EF4-FFF2-40B4-BE49-F238E27FC236}">
                <a16:creationId xmlns:a16="http://schemas.microsoft.com/office/drawing/2014/main" id="{4FC6D500-8400-9C4B-9EC5-67BED51E340C}"/>
              </a:ext>
            </a:extLst>
          </p:cNvPr>
          <p:cNvSpPr txBox="1"/>
          <p:nvPr/>
        </p:nvSpPr>
        <p:spPr>
          <a:xfrm>
            <a:off x="2704573" y="878881"/>
            <a:ext cx="3704924" cy="657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7030A0"/>
                </a:solidFill>
                <a:cs typeface="Times New Roman"/>
              </a:rPr>
              <a:t>What is PPI/PPIE?</a:t>
            </a:r>
          </a:p>
        </p:txBody>
      </p:sp>
      <p:sp>
        <p:nvSpPr>
          <p:cNvPr id="14" name="Rounded Rectangle 10">
            <a:extLst>
              <a:ext uri="{FF2B5EF4-FFF2-40B4-BE49-F238E27FC236}">
                <a16:creationId xmlns:a16="http://schemas.microsoft.com/office/drawing/2014/main" id="{ADF8B21B-1338-B97C-C095-ACB19FC66979}"/>
              </a:ext>
            </a:extLst>
          </p:cNvPr>
          <p:cNvSpPr/>
          <p:nvPr/>
        </p:nvSpPr>
        <p:spPr>
          <a:xfrm>
            <a:off x="2661875" y="1451929"/>
            <a:ext cx="4086717" cy="107552"/>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 name="TextBox 4">
            <a:extLst>
              <a:ext uri="{FF2B5EF4-FFF2-40B4-BE49-F238E27FC236}">
                <a16:creationId xmlns:a16="http://schemas.microsoft.com/office/drawing/2014/main" id="{832F5BF0-7BE3-BBE5-D788-2199B994A072}"/>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grpSp>
        <p:nvGrpSpPr>
          <p:cNvPr id="3" name="Group 2">
            <a:extLst>
              <a:ext uri="{FF2B5EF4-FFF2-40B4-BE49-F238E27FC236}">
                <a16:creationId xmlns:a16="http://schemas.microsoft.com/office/drawing/2014/main" id="{33AA9409-C5C1-7734-A032-FAC75A079CE6}"/>
              </a:ext>
            </a:extLst>
          </p:cNvPr>
          <p:cNvGrpSpPr/>
          <p:nvPr/>
        </p:nvGrpSpPr>
        <p:grpSpPr>
          <a:xfrm>
            <a:off x="0" y="6176963"/>
            <a:ext cx="12192000" cy="822138"/>
            <a:chOff x="56865" y="4516391"/>
            <a:chExt cx="12192000" cy="822138"/>
          </a:xfrm>
        </p:grpSpPr>
        <p:pic>
          <p:nvPicPr>
            <p:cNvPr id="13" name="Picture 12" descr="A purple rectangular object with black and white stripes&#10;&#10;Description automatically generated">
              <a:extLst>
                <a:ext uri="{FF2B5EF4-FFF2-40B4-BE49-F238E27FC236}">
                  <a16:creationId xmlns:a16="http://schemas.microsoft.com/office/drawing/2014/main" id="{9065EED9-2EDE-A67E-3F18-5D125B3C8833}"/>
                </a:ext>
              </a:extLst>
            </p:cNvPr>
            <p:cNvPicPr>
              <a:picLocks noChangeAspect="1"/>
            </p:cNvPicPr>
            <p:nvPr userDrawn="1"/>
          </p:nvPicPr>
          <p:blipFill>
            <a:blip r:embed="rId8"/>
            <a:stretch>
              <a:fillRect/>
            </a:stretch>
          </p:blipFill>
          <p:spPr>
            <a:xfrm>
              <a:off x="56865" y="4516391"/>
              <a:ext cx="12192000" cy="822138"/>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1D6AD501-84CB-79C7-5BB9-76E9B719FF64}"/>
                </a:ext>
              </a:extLst>
            </p:cNvPr>
            <p:cNvPicPr>
              <a:picLocks noChangeAspect="1"/>
            </p:cNvPicPr>
            <p:nvPr userDrawn="1"/>
          </p:nvPicPr>
          <p:blipFill rotWithShape="1">
            <a:blip r:embed="rId9"/>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4223859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4253" y="1003390"/>
            <a:ext cx="9144000" cy="907316"/>
          </a:xfrm>
        </p:spPr>
        <p:txBody>
          <a:bodyPr>
            <a:normAutofit fontScale="90000"/>
          </a:bodyPr>
          <a:lstStyle/>
          <a:p>
            <a:r>
              <a:rPr lang="en-GB" altLang="en-US" dirty="0">
                <a:solidFill>
                  <a:srgbClr val="7030A0"/>
                </a:solidFill>
                <a:latin typeface="Calibri"/>
                <a:ea typeface="ＭＳ Ｐゴシック"/>
                <a:cs typeface="Calibri"/>
              </a:rPr>
              <a:t>Ethics</a:t>
            </a:r>
          </a:p>
        </p:txBody>
      </p:sp>
      <p:sp>
        <p:nvSpPr>
          <p:cNvPr id="16" name="Content Placeholder 2"/>
          <p:cNvSpPr txBox="1">
            <a:spLocks/>
          </p:cNvSpPr>
          <p:nvPr/>
        </p:nvSpPr>
        <p:spPr>
          <a:xfrm>
            <a:off x="253200" y="1916616"/>
            <a:ext cx="8057881" cy="45259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dirty="0">
                <a:ea typeface="ＭＳ Ｐゴシック" panose="020B0600070205080204" pitchFamily="34" charset="-128"/>
              </a:rPr>
              <a:t>Vulnerable or dependent groups</a:t>
            </a:r>
          </a:p>
          <a:p>
            <a:pPr marL="457200" indent="-457200" algn="l">
              <a:buFont typeface="Arial" panose="020B0604020202020204" pitchFamily="34" charset="0"/>
              <a:buChar char="•"/>
            </a:pPr>
            <a:r>
              <a:rPr lang="en-US" altLang="en-US" sz="2800" dirty="0">
                <a:ea typeface="ＭＳ Ｐゴシック" panose="020B0600070205080204" pitchFamily="34" charset="-128"/>
              </a:rPr>
              <a:t>Activities which pose a significant risk of having an adverse effect on the personal, social or economic well-being of participants</a:t>
            </a:r>
          </a:p>
          <a:p>
            <a:pPr marL="457200" indent="-457200" algn="l">
              <a:buFont typeface="Arial" panose="020B0604020202020204" pitchFamily="34" charset="0"/>
              <a:buChar char="•"/>
            </a:pPr>
            <a:r>
              <a:rPr lang="en-US" altLang="en-US" sz="2800" dirty="0">
                <a:ea typeface="ＭＳ Ｐゴシック" panose="020B0600070205080204" pitchFamily="34" charset="-128"/>
              </a:rPr>
              <a:t>Topics which may cause a significant level of embarrassment, distress, anxiety or fatigue</a:t>
            </a:r>
          </a:p>
          <a:p>
            <a:pPr marL="457200" indent="-457200" algn="l">
              <a:buFont typeface="Arial" panose="020B0604020202020204" pitchFamily="34" charset="0"/>
              <a:buChar char="•"/>
            </a:pPr>
            <a:r>
              <a:rPr lang="en-US" altLang="en-US" sz="2800" dirty="0">
                <a:ea typeface="ＭＳ Ｐゴシック" panose="020B0600070205080204" pitchFamily="34" charset="-128"/>
              </a:rPr>
              <a:t>Topics which are socially or personally sensitive</a:t>
            </a:r>
          </a:p>
          <a:p>
            <a:pPr marL="457200" indent="-457200" algn="l">
              <a:buFont typeface="Arial" panose="020B0604020202020204" pitchFamily="34" charset="0"/>
              <a:buChar char="•"/>
            </a:pPr>
            <a:r>
              <a:rPr lang="en-US" altLang="en-US" sz="2800" dirty="0">
                <a:ea typeface="ＭＳ Ｐゴシック" panose="020B0600070205080204" pitchFamily="34" charset="-128"/>
              </a:rPr>
              <a:t>Topics which are likely to uncover illegal or potentially harmful activities</a:t>
            </a:r>
          </a:p>
          <a:p>
            <a:pPr marL="457200" indent="-457200" algn="l">
              <a:buFont typeface="Arial" panose="020B0604020202020204" pitchFamily="34" charset="0"/>
              <a:buChar char="•"/>
            </a:pPr>
            <a:r>
              <a:rPr lang="en-US" altLang="en-US" sz="2800" dirty="0">
                <a:ea typeface="ＭＳ Ｐゴシック" panose="020B0600070205080204" pitchFamily="34" charset="-128"/>
              </a:rPr>
              <a:t>If you want to publish your work</a:t>
            </a:r>
          </a:p>
          <a:p>
            <a:endParaRPr lang="en-US" altLang="en-US" sz="2800" dirty="0">
              <a:latin typeface="Calibri" panose="020F0502020204030204" pitchFamily="34" charset="0"/>
              <a:ea typeface="ＭＳ Ｐゴシック" panose="020B0600070205080204" pitchFamily="34" charset="-128"/>
            </a:endParaRPr>
          </a:p>
          <a:p>
            <a:endParaRPr lang="en-US" altLang="en-US" sz="2800" dirty="0">
              <a:latin typeface="Calibri" panose="020F0502020204030204" pitchFamily="34" charset="0"/>
              <a:ea typeface="ＭＳ Ｐゴシック" panose="020B0600070205080204" pitchFamily="34" charset="-128"/>
            </a:endParaRPr>
          </a:p>
        </p:txBody>
      </p:sp>
      <p:pic>
        <p:nvPicPr>
          <p:cNvPr id="3" name="Picture 2"/>
          <p:cNvPicPr>
            <a:picLocks noChangeAspect="1"/>
          </p:cNvPicPr>
          <p:nvPr/>
        </p:nvPicPr>
        <p:blipFill rotWithShape="1">
          <a:blip r:embed="rId3"/>
          <a:srcRect l="9560" t="33131" r="66292" b="34498"/>
          <a:stretch/>
        </p:blipFill>
        <p:spPr>
          <a:xfrm>
            <a:off x="7952263" y="3520056"/>
            <a:ext cx="3987840" cy="1896312"/>
          </a:xfrm>
          <a:prstGeom prst="rect">
            <a:avLst/>
          </a:prstGeom>
        </p:spPr>
      </p:pic>
      <p:pic>
        <p:nvPicPr>
          <p:cNvPr id="4" name="Picture 3">
            <a:extLst>
              <a:ext uri="{FF2B5EF4-FFF2-40B4-BE49-F238E27FC236}">
                <a16:creationId xmlns:a16="http://schemas.microsoft.com/office/drawing/2014/main" id="{0995A65C-308C-0BC2-CF44-39886FD9969E}"/>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CA3599B0-4A31-2F61-C7F1-C149A67A41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2975019-413A-3224-1A33-E2D425835F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8781" y="490845"/>
            <a:ext cx="4331215" cy="273222"/>
          </a:xfrm>
          <a:prstGeom prst="rect">
            <a:avLst/>
          </a:prstGeom>
        </p:spPr>
      </p:pic>
      <p:sp>
        <p:nvSpPr>
          <p:cNvPr id="7" name="Rectangle 6">
            <a:extLst>
              <a:ext uri="{FF2B5EF4-FFF2-40B4-BE49-F238E27FC236}">
                <a16:creationId xmlns:a16="http://schemas.microsoft.com/office/drawing/2014/main" id="{E4521C29-E95B-0BBF-49F4-6FAB6F208D4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4" name="Group 13">
            <a:extLst>
              <a:ext uri="{FF2B5EF4-FFF2-40B4-BE49-F238E27FC236}">
                <a16:creationId xmlns:a16="http://schemas.microsoft.com/office/drawing/2014/main" id="{48749464-DF4A-F191-F9E7-5910FD7CDFDB}"/>
              </a:ext>
            </a:extLst>
          </p:cNvPr>
          <p:cNvGrpSpPr/>
          <p:nvPr/>
        </p:nvGrpSpPr>
        <p:grpSpPr>
          <a:xfrm rot="5400000">
            <a:off x="10628126" y="-1732648"/>
            <a:ext cx="3125841" cy="3471104"/>
            <a:chOff x="4151211" y="337389"/>
            <a:chExt cx="4760710" cy="4760710"/>
          </a:xfrm>
        </p:grpSpPr>
        <p:sp>
          <p:nvSpPr>
            <p:cNvPr id="12" name="Pie 19">
              <a:extLst>
                <a:ext uri="{FF2B5EF4-FFF2-40B4-BE49-F238E27FC236}">
                  <a16:creationId xmlns:a16="http://schemas.microsoft.com/office/drawing/2014/main" id="{A0979AB8-A86F-EFA2-978F-E52DA129769D}"/>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Pie 4">
              <a:extLst>
                <a:ext uri="{FF2B5EF4-FFF2-40B4-BE49-F238E27FC236}">
                  <a16:creationId xmlns:a16="http://schemas.microsoft.com/office/drawing/2014/main" id="{F83ABEF9-35A7-7A85-32F7-AE9225239087}"/>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sp>
        <p:nvSpPr>
          <p:cNvPr id="9" name="Rounded Rectangle 10">
            <a:extLst>
              <a:ext uri="{FF2B5EF4-FFF2-40B4-BE49-F238E27FC236}">
                <a16:creationId xmlns:a16="http://schemas.microsoft.com/office/drawing/2014/main" id="{EEE9057D-C5E1-DA7F-1A38-6AF8414A3FA5}"/>
              </a:ext>
            </a:extLst>
          </p:cNvPr>
          <p:cNvSpPr/>
          <p:nvPr/>
        </p:nvSpPr>
        <p:spPr>
          <a:xfrm>
            <a:off x="4699000" y="1753169"/>
            <a:ext cx="1968500" cy="45719"/>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8" name="Group 7">
            <a:extLst>
              <a:ext uri="{FF2B5EF4-FFF2-40B4-BE49-F238E27FC236}">
                <a16:creationId xmlns:a16="http://schemas.microsoft.com/office/drawing/2014/main" id="{C5654E71-5D64-FDBB-6B9E-56E60A8E8EB8}"/>
              </a:ext>
            </a:extLst>
          </p:cNvPr>
          <p:cNvGrpSpPr/>
          <p:nvPr/>
        </p:nvGrpSpPr>
        <p:grpSpPr>
          <a:xfrm>
            <a:off x="0" y="6176963"/>
            <a:ext cx="12192000" cy="822138"/>
            <a:chOff x="56865" y="4516391"/>
            <a:chExt cx="12192000" cy="822138"/>
          </a:xfrm>
        </p:grpSpPr>
        <p:pic>
          <p:nvPicPr>
            <p:cNvPr id="10" name="Picture 9" descr="A purple rectangular object with black and white stripes&#10;&#10;Description automatically generated">
              <a:extLst>
                <a:ext uri="{FF2B5EF4-FFF2-40B4-BE49-F238E27FC236}">
                  <a16:creationId xmlns:a16="http://schemas.microsoft.com/office/drawing/2014/main" id="{08EEF844-6439-F161-6A2D-D2411D6BD38E}"/>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1" name="Picture 10" descr="A white x on a black background&#10;&#10;Description automatically generated">
              <a:extLst>
                <a:ext uri="{FF2B5EF4-FFF2-40B4-BE49-F238E27FC236}">
                  <a16:creationId xmlns:a16="http://schemas.microsoft.com/office/drawing/2014/main" id="{630BAC78-300E-2E40-EDC6-B71D099980D1}"/>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57835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06727" y="1907892"/>
            <a:ext cx="6758274" cy="3952481"/>
          </a:xfrm>
          <a:prstGeom prst="rect">
            <a:avLst/>
          </a:prstGeom>
        </p:spPr>
      </p:pic>
      <p:sp>
        <p:nvSpPr>
          <p:cNvPr id="2" name="Title 1"/>
          <p:cNvSpPr>
            <a:spLocks noGrp="1"/>
          </p:cNvSpPr>
          <p:nvPr>
            <p:ph type="title"/>
          </p:nvPr>
        </p:nvSpPr>
        <p:spPr>
          <a:xfrm>
            <a:off x="2913440" y="793836"/>
            <a:ext cx="7139973" cy="1312195"/>
          </a:xfrm>
        </p:spPr>
        <p:txBody>
          <a:bodyPr>
            <a:normAutofit/>
          </a:bodyPr>
          <a:lstStyle/>
          <a:p>
            <a:r>
              <a:rPr lang="en-GB" sz="5400" b="1">
                <a:solidFill>
                  <a:srgbClr val="7030A0"/>
                </a:solidFill>
              </a:rPr>
              <a:t>Planning tool examples</a:t>
            </a:r>
          </a:p>
        </p:txBody>
      </p:sp>
      <p:pic>
        <p:nvPicPr>
          <p:cNvPr id="8" name="Picture 7"/>
          <p:cNvPicPr>
            <a:picLocks noChangeAspect="1"/>
          </p:cNvPicPr>
          <p:nvPr/>
        </p:nvPicPr>
        <p:blipFill rotWithShape="1">
          <a:blip r:embed="rId3"/>
          <a:srcRect t="8108" r="304" b="-300"/>
          <a:stretch/>
        </p:blipFill>
        <p:spPr>
          <a:xfrm>
            <a:off x="463884" y="1978659"/>
            <a:ext cx="3516363" cy="4338754"/>
          </a:xfrm>
          <a:prstGeom prst="rect">
            <a:avLst/>
          </a:prstGeom>
        </p:spPr>
      </p:pic>
      <p:pic>
        <p:nvPicPr>
          <p:cNvPr id="3" name="Picture 2">
            <a:extLst>
              <a:ext uri="{FF2B5EF4-FFF2-40B4-BE49-F238E27FC236}">
                <a16:creationId xmlns:a16="http://schemas.microsoft.com/office/drawing/2014/main" id="{06177CC0-603C-A305-55FB-DDA76AE39498}"/>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10" name="Picture 1" descr="TAB_col_white_background.jpg">
            <a:extLst>
              <a:ext uri="{FF2B5EF4-FFF2-40B4-BE49-F238E27FC236}">
                <a16:creationId xmlns:a16="http://schemas.microsoft.com/office/drawing/2014/main" id="{9BD7E239-3704-E530-33BB-DFB8D78A8A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728449E-3030-5C25-98E5-94F700A155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5624" y="517582"/>
            <a:ext cx="4331215" cy="273222"/>
          </a:xfrm>
          <a:prstGeom prst="rect">
            <a:avLst/>
          </a:prstGeom>
        </p:spPr>
      </p:pic>
      <p:sp>
        <p:nvSpPr>
          <p:cNvPr id="12" name="Rectangle 11">
            <a:extLst>
              <a:ext uri="{FF2B5EF4-FFF2-40B4-BE49-F238E27FC236}">
                <a16:creationId xmlns:a16="http://schemas.microsoft.com/office/drawing/2014/main" id="{6F826DBD-2327-E3E6-DC83-C90566E3A87C}"/>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6" name="Group 15">
            <a:extLst>
              <a:ext uri="{FF2B5EF4-FFF2-40B4-BE49-F238E27FC236}">
                <a16:creationId xmlns:a16="http://schemas.microsoft.com/office/drawing/2014/main" id="{A0F5EC85-A909-0D95-04EF-05DE35FE8EA7}"/>
              </a:ext>
            </a:extLst>
          </p:cNvPr>
          <p:cNvGrpSpPr/>
          <p:nvPr/>
        </p:nvGrpSpPr>
        <p:grpSpPr>
          <a:xfrm rot="5400000">
            <a:off x="10628126" y="-1732648"/>
            <a:ext cx="3125841" cy="3471104"/>
            <a:chOff x="4151211" y="337389"/>
            <a:chExt cx="4760710" cy="4760710"/>
          </a:xfrm>
        </p:grpSpPr>
        <p:sp>
          <p:nvSpPr>
            <p:cNvPr id="14" name="Pie 19">
              <a:extLst>
                <a:ext uri="{FF2B5EF4-FFF2-40B4-BE49-F238E27FC236}">
                  <a16:creationId xmlns:a16="http://schemas.microsoft.com/office/drawing/2014/main" id="{AEE06888-C3BD-C7ED-19EB-A9F857154072}"/>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Pie 4">
              <a:extLst>
                <a:ext uri="{FF2B5EF4-FFF2-40B4-BE49-F238E27FC236}">
                  <a16:creationId xmlns:a16="http://schemas.microsoft.com/office/drawing/2014/main" id="{104B81A8-F42C-00F3-7333-6CF28F37A77C}"/>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pic>
        <p:nvPicPr>
          <p:cNvPr id="4" name="Picture 3">
            <a:extLst>
              <a:ext uri="{FF2B5EF4-FFF2-40B4-BE49-F238E27FC236}">
                <a16:creationId xmlns:a16="http://schemas.microsoft.com/office/drawing/2014/main" id="{A7527403-8008-50BD-C061-3CCAF052D15A}"/>
              </a:ext>
            </a:extLst>
          </p:cNvPr>
          <p:cNvPicPr>
            <a:picLocks noChangeAspect="1"/>
          </p:cNvPicPr>
          <p:nvPr/>
        </p:nvPicPr>
        <p:blipFill rotWithShape="1">
          <a:blip r:embed="rId3"/>
          <a:srcRect l="468" r="69470" b="93057"/>
          <a:stretch/>
        </p:blipFill>
        <p:spPr>
          <a:xfrm>
            <a:off x="457209" y="1573994"/>
            <a:ext cx="1289384" cy="404935"/>
          </a:xfrm>
          <a:prstGeom prst="rect">
            <a:avLst/>
          </a:prstGeom>
        </p:spPr>
      </p:pic>
      <p:sp>
        <p:nvSpPr>
          <p:cNvPr id="6" name="Rounded Rectangle 10">
            <a:extLst>
              <a:ext uri="{FF2B5EF4-FFF2-40B4-BE49-F238E27FC236}">
                <a16:creationId xmlns:a16="http://schemas.microsoft.com/office/drawing/2014/main" id="{DC312B61-F3ED-48AC-E2A7-9853DC7CE4C8}"/>
              </a:ext>
            </a:extLst>
          </p:cNvPr>
          <p:cNvSpPr/>
          <p:nvPr/>
        </p:nvSpPr>
        <p:spPr>
          <a:xfrm flipV="1">
            <a:off x="2790602" y="1810554"/>
            <a:ext cx="6706388" cy="5458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5" name="Group 4">
            <a:extLst>
              <a:ext uri="{FF2B5EF4-FFF2-40B4-BE49-F238E27FC236}">
                <a16:creationId xmlns:a16="http://schemas.microsoft.com/office/drawing/2014/main" id="{22F63962-944A-1A1C-8709-C5CB7DB6FAAC}"/>
              </a:ext>
            </a:extLst>
          </p:cNvPr>
          <p:cNvGrpSpPr/>
          <p:nvPr/>
        </p:nvGrpSpPr>
        <p:grpSpPr>
          <a:xfrm>
            <a:off x="0" y="6186488"/>
            <a:ext cx="12192000" cy="822138"/>
            <a:chOff x="56865" y="4516391"/>
            <a:chExt cx="12192000" cy="822138"/>
          </a:xfrm>
        </p:grpSpPr>
        <p:pic>
          <p:nvPicPr>
            <p:cNvPr id="7" name="Picture 6" descr="A purple rectangular object with black and white stripes&#10;&#10;Description automatically generated">
              <a:extLst>
                <a:ext uri="{FF2B5EF4-FFF2-40B4-BE49-F238E27FC236}">
                  <a16:creationId xmlns:a16="http://schemas.microsoft.com/office/drawing/2014/main" id="{BE0A0694-5BB2-77B1-AAFB-88E412D8E7E5}"/>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6ACE73F8-89FC-7B4D-23B2-07027E1BCC69}"/>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4030727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9095" y="2373752"/>
            <a:ext cx="6015790" cy="893948"/>
          </a:xfrm>
        </p:spPr>
        <p:txBody>
          <a:bodyPr>
            <a:normAutofit fontScale="90000"/>
          </a:bodyPr>
          <a:lstStyle/>
          <a:p>
            <a:r>
              <a:rPr lang="en-GB" altLang="en-US">
                <a:solidFill>
                  <a:srgbClr val="7030A0"/>
                </a:solidFill>
                <a:latin typeface="Calibri"/>
                <a:ea typeface="ＭＳ Ｐゴシック"/>
                <a:cs typeface="Calibri"/>
              </a:rPr>
              <a:t>Break</a:t>
            </a:r>
            <a:r>
              <a:rPr lang="en-GB" altLang="en-US">
                <a:solidFill>
                  <a:srgbClr val="800080"/>
                </a:solidFill>
                <a:latin typeface="Calibri"/>
                <a:ea typeface="ＭＳ Ｐゴシック"/>
                <a:cs typeface="Calibri"/>
              </a:rPr>
              <a:t> </a:t>
            </a:r>
            <a:endParaRPr lang="en-GB" altLang="en-US">
              <a:solidFill>
                <a:srgbClr val="800080"/>
              </a:solidFill>
              <a:latin typeface="Calibri" panose="020F050202020403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6A18E5C7-6B2B-FE30-FCF6-36B9F63B024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92745200-0A37-0B27-207F-988230508C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6FFE0E-171A-904E-D21B-8745C1B44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202" y="504213"/>
            <a:ext cx="4331215" cy="273222"/>
          </a:xfrm>
          <a:prstGeom prst="rect">
            <a:avLst/>
          </a:prstGeom>
        </p:spPr>
      </p:pic>
      <p:sp>
        <p:nvSpPr>
          <p:cNvPr id="14" name="Rectangle 13">
            <a:extLst>
              <a:ext uri="{FF2B5EF4-FFF2-40B4-BE49-F238E27FC236}">
                <a16:creationId xmlns:a16="http://schemas.microsoft.com/office/drawing/2014/main" id="{CCCD3806-BD98-9F22-20CA-66D347B3A81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5" name="Group 4">
            <a:extLst>
              <a:ext uri="{FF2B5EF4-FFF2-40B4-BE49-F238E27FC236}">
                <a16:creationId xmlns:a16="http://schemas.microsoft.com/office/drawing/2014/main" id="{33A15EC6-2A42-330B-B0CE-3D11DEE07458}"/>
              </a:ext>
            </a:extLst>
          </p:cNvPr>
          <p:cNvGrpSpPr/>
          <p:nvPr/>
        </p:nvGrpSpPr>
        <p:grpSpPr>
          <a:xfrm>
            <a:off x="0" y="6176963"/>
            <a:ext cx="12192000" cy="822138"/>
            <a:chOff x="56865" y="4516391"/>
            <a:chExt cx="12192000" cy="822138"/>
          </a:xfrm>
        </p:grpSpPr>
        <p:pic>
          <p:nvPicPr>
            <p:cNvPr id="6" name="Picture 5" descr="A purple rectangular object with black and white stripes&#10;&#10;Description automatically generated">
              <a:extLst>
                <a:ext uri="{FF2B5EF4-FFF2-40B4-BE49-F238E27FC236}">
                  <a16:creationId xmlns:a16="http://schemas.microsoft.com/office/drawing/2014/main" id="{BC1A620C-11A6-E6F6-2D1D-D9600E7B5C34}"/>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8" name="Picture 7" descr="A white x on a black background&#10;&#10;Description automatically generated">
              <a:extLst>
                <a:ext uri="{FF2B5EF4-FFF2-40B4-BE49-F238E27FC236}">
                  <a16:creationId xmlns:a16="http://schemas.microsoft.com/office/drawing/2014/main" id="{4179E47A-D5E2-348D-4B91-BED2AFF656A1}"/>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89152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379811" y="3588296"/>
            <a:ext cx="9191498" cy="3012639"/>
          </a:xfrm>
          <a:prstGeom prst="rect">
            <a:avLst/>
          </a:prstGeom>
        </p:spPr>
      </p:pic>
      <p:sp>
        <p:nvSpPr>
          <p:cNvPr id="2" name="Title 1"/>
          <p:cNvSpPr>
            <a:spLocks noGrp="1"/>
          </p:cNvSpPr>
          <p:nvPr>
            <p:ph type="ctrTitle"/>
          </p:nvPr>
        </p:nvSpPr>
        <p:spPr>
          <a:xfrm>
            <a:off x="2925727" y="996805"/>
            <a:ext cx="6015790" cy="893948"/>
          </a:xfrm>
        </p:spPr>
        <p:txBody>
          <a:bodyPr>
            <a:normAutofit fontScale="90000"/>
          </a:bodyPr>
          <a:lstStyle/>
          <a:p>
            <a:r>
              <a:rPr lang="en-GB" altLang="en-US">
                <a:solidFill>
                  <a:srgbClr val="7030A0"/>
                </a:solidFill>
                <a:latin typeface="Calibri"/>
                <a:ea typeface="ＭＳ Ｐゴシック"/>
                <a:cs typeface="Calibri"/>
              </a:rPr>
              <a:t>Activity</a:t>
            </a:r>
            <a:r>
              <a:rPr lang="en-GB" altLang="en-US">
                <a:solidFill>
                  <a:srgbClr val="800080"/>
                </a:solidFill>
                <a:latin typeface="Calibri"/>
                <a:ea typeface="ＭＳ Ｐゴシック"/>
                <a:cs typeface="Calibri"/>
              </a:rPr>
              <a:t> </a:t>
            </a:r>
            <a:endParaRPr lang="en-GB" altLang="en-US">
              <a:solidFill>
                <a:srgbClr val="800080"/>
              </a:solidFill>
              <a:latin typeface="Calibri" panose="020F0502020204030204" pitchFamily="34" charset="0"/>
              <a:ea typeface="ＭＳ Ｐゴシック" panose="020B0600070205080204" pitchFamily="34" charset="-128"/>
            </a:endParaRPr>
          </a:p>
        </p:txBody>
      </p:sp>
      <p:sp>
        <p:nvSpPr>
          <p:cNvPr id="5" name="TextBox 4"/>
          <p:cNvSpPr txBox="1"/>
          <p:nvPr/>
        </p:nvSpPr>
        <p:spPr>
          <a:xfrm>
            <a:off x="4430448" y="4238443"/>
            <a:ext cx="2547257" cy="1754326"/>
          </a:xfrm>
          <a:prstGeom prst="rect">
            <a:avLst/>
          </a:prstGeom>
          <a:solidFill>
            <a:schemeClr val="accent2">
              <a:lumMod val="60000"/>
              <a:lumOff val="40000"/>
            </a:schemeClr>
          </a:solidFill>
          <a:ln>
            <a:solidFill>
              <a:srgbClr val="7030A0"/>
            </a:solidFill>
          </a:ln>
        </p:spPr>
        <p:txBody>
          <a:bodyPr wrap="square" rtlCol="0">
            <a:spAutoFit/>
          </a:bodyPr>
          <a:lstStyle/>
          <a:p>
            <a:r>
              <a:rPr lang="en-GB" b="1" dirty="0"/>
              <a:t>Collaborator </a:t>
            </a:r>
            <a:r>
              <a:rPr lang="en-GB" dirty="0"/>
              <a:t> </a:t>
            </a:r>
          </a:p>
          <a:p>
            <a:pPr marL="342900" indent="-342900">
              <a:buAutoNum type="arabicPeriod"/>
            </a:pPr>
            <a:r>
              <a:rPr lang="en-GB" dirty="0"/>
              <a:t>Dancer </a:t>
            </a:r>
          </a:p>
          <a:p>
            <a:pPr marL="342900" indent="-342900">
              <a:buAutoNum type="arabicPeriod"/>
            </a:pPr>
            <a:r>
              <a:rPr lang="en-GB" dirty="0"/>
              <a:t>Puppeteer </a:t>
            </a:r>
          </a:p>
          <a:p>
            <a:pPr marL="342900" indent="-342900">
              <a:buAutoNum type="arabicPeriod"/>
            </a:pPr>
            <a:r>
              <a:rPr lang="en-GB" dirty="0"/>
              <a:t>Artist </a:t>
            </a:r>
          </a:p>
          <a:p>
            <a:pPr marL="342900" indent="-342900">
              <a:buAutoNum type="arabicPeriod"/>
            </a:pPr>
            <a:r>
              <a:rPr lang="en-GB" dirty="0"/>
              <a:t>Poet </a:t>
            </a:r>
          </a:p>
          <a:p>
            <a:pPr marL="342900" indent="-342900">
              <a:buAutoNum type="arabicPeriod"/>
            </a:pPr>
            <a:r>
              <a:rPr lang="en-GB" dirty="0"/>
              <a:t>Architect  </a:t>
            </a:r>
          </a:p>
        </p:txBody>
      </p:sp>
      <p:sp>
        <p:nvSpPr>
          <p:cNvPr id="10" name="TextBox 9"/>
          <p:cNvSpPr txBox="1"/>
          <p:nvPr/>
        </p:nvSpPr>
        <p:spPr>
          <a:xfrm>
            <a:off x="948928" y="4225075"/>
            <a:ext cx="3139441" cy="1754326"/>
          </a:xfrm>
          <a:prstGeom prst="rect">
            <a:avLst/>
          </a:prstGeom>
          <a:solidFill>
            <a:schemeClr val="accent4">
              <a:lumMod val="40000"/>
              <a:lumOff val="60000"/>
            </a:schemeClr>
          </a:solidFill>
          <a:ln>
            <a:solidFill>
              <a:srgbClr val="7030A0"/>
            </a:solidFill>
          </a:ln>
        </p:spPr>
        <p:txBody>
          <a:bodyPr wrap="square" rtlCol="0">
            <a:spAutoFit/>
          </a:bodyPr>
          <a:lstStyle/>
          <a:p>
            <a:r>
              <a:rPr lang="en-GB" b="1" dirty="0"/>
              <a:t>Content </a:t>
            </a:r>
          </a:p>
          <a:p>
            <a:pPr marL="342900" indent="-342900">
              <a:buAutoNum type="arabicPeriod"/>
            </a:pPr>
            <a:r>
              <a:rPr lang="en-GB" dirty="0"/>
              <a:t>Diabetes</a:t>
            </a:r>
          </a:p>
          <a:p>
            <a:pPr marL="342900" indent="-342900">
              <a:buAutoNum type="arabicPeriod"/>
            </a:pPr>
            <a:r>
              <a:rPr lang="en-GB" dirty="0"/>
              <a:t>Artificial intelligence </a:t>
            </a:r>
          </a:p>
          <a:p>
            <a:pPr marL="342900" indent="-342900">
              <a:buAutoNum type="arabicPeriod"/>
            </a:pPr>
            <a:r>
              <a:rPr lang="en-GB" dirty="0"/>
              <a:t>Infectious diseases </a:t>
            </a:r>
          </a:p>
          <a:p>
            <a:pPr marL="342900" indent="-342900">
              <a:buAutoNum type="arabicPeriod"/>
            </a:pPr>
            <a:r>
              <a:rPr lang="en-GB" dirty="0"/>
              <a:t>Our brilliant brains </a:t>
            </a:r>
          </a:p>
          <a:p>
            <a:pPr marL="342900" indent="-342900">
              <a:buAutoNum type="arabicPeriod"/>
            </a:pPr>
            <a:r>
              <a:rPr lang="en-GB" dirty="0"/>
              <a:t>Genetics and mental health </a:t>
            </a:r>
          </a:p>
        </p:txBody>
      </p:sp>
      <p:sp>
        <p:nvSpPr>
          <p:cNvPr id="12" name="TextBox 11"/>
          <p:cNvSpPr txBox="1"/>
          <p:nvPr/>
        </p:nvSpPr>
        <p:spPr>
          <a:xfrm>
            <a:off x="7317175" y="4225075"/>
            <a:ext cx="3254134" cy="1754326"/>
          </a:xfrm>
          <a:prstGeom prst="rect">
            <a:avLst/>
          </a:prstGeom>
          <a:solidFill>
            <a:schemeClr val="accent3">
              <a:lumMod val="60000"/>
              <a:lumOff val="40000"/>
            </a:schemeClr>
          </a:solidFill>
          <a:ln>
            <a:solidFill>
              <a:srgbClr val="7030A0"/>
            </a:solidFill>
          </a:ln>
        </p:spPr>
        <p:txBody>
          <a:bodyPr wrap="square" rtlCol="0">
            <a:spAutoFit/>
          </a:bodyPr>
          <a:lstStyle/>
          <a:p>
            <a:r>
              <a:rPr lang="en-GB" b="1" dirty="0"/>
              <a:t>Context  </a:t>
            </a:r>
            <a:r>
              <a:rPr lang="en-GB" dirty="0"/>
              <a:t> </a:t>
            </a:r>
          </a:p>
          <a:p>
            <a:pPr marL="342900" indent="-342900">
              <a:buAutoNum type="arabicPeriod"/>
            </a:pPr>
            <a:r>
              <a:rPr lang="en-GB" dirty="0"/>
              <a:t>Music/arts festival </a:t>
            </a:r>
          </a:p>
          <a:p>
            <a:pPr marL="342900" indent="-342900">
              <a:buAutoNum type="arabicPeriod"/>
            </a:pPr>
            <a:r>
              <a:rPr lang="en-GB" dirty="0"/>
              <a:t>School science fair</a:t>
            </a:r>
          </a:p>
          <a:p>
            <a:pPr marL="342900" indent="-342900">
              <a:buAutoNum type="arabicPeriod"/>
            </a:pPr>
            <a:r>
              <a:rPr lang="en-GB" dirty="0"/>
              <a:t>Agricultural show</a:t>
            </a:r>
          </a:p>
          <a:p>
            <a:pPr marL="342900" indent="-342900">
              <a:buAutoNum type="arabicPeriod"/>
            </a:pPr>
            <a:r>
              <a:rPr lang="en-GB" dirty="0"/>
              <a:t>Playground</a:t>
            </a:r>
          </a:p>
          <a:p>
            <a:pPr marL="342900" indent="-342900">
              <a:buAutoNum type="arabicPeriod"/>
            </a:pPr>
            <a:r>
              <a:rPr lang="en-GB" dirty="0"/>
              <a:t>Shopping centre  </a:t>
            </a:r>
          </a:p>
        </p:txBody>
      </p:sp>
      <p:sp>
        <p:nvSpPr>
          <p:cNvPr id="6" name="TextBox 5"/>
          <p:cNvSpPr txBox="1"/>
          <p:nvPr/>
        </p:nvSpPr>
        <p:spPr>
          <a:xfrm>
            <a:off x="1005840" y="1768438"/>
            <a:ext cx="8778240" cy="2554545"/>
          </a:xfrm>
          <a:prstGeom prst="rect">
            <a:avLst/>
          </a:prstGeom>
          <a:noFill/>
        </p:spPr>
        <p:txBody>
          <a:bodyPr wrap="square" lIns="91440" tIns="45720" rIns="91440" bIns="45720" rtlCol="0" anchor="t">
            <a:spAutoFit/>
          </a:bodyPr>
          <a:lstStyle/>
          <a:p>
            <a:r>
              <a:rPr lang="en-GB" sz="2000" b="1" dirty="0"/>
              <a:t>In your group:</a:t>
            </a:r>
            <a:endParaRPr lang="en-US" b="1" dirty="0"/>
          </a:p>
          <a:p>
            <a:pPr marL="342900" indent="-342900">
              <a:buFont typeface="Arial"/>
              <a:buChar char="•"/>
            </a:pPr>
            <a:r>
              <a:rPr lang="en-GB" sz="2000" dirty="0"/>
              <a:t>Select an option under each of the 3 headings (content, collaborator and context)</a:t>
            </a:r>
            <a:endParaRPr lang="en-GB" sz="2000" dirty="0">
              <a:cs typeface="Calibri"/>
            </a:endParaRPr>
          </a:p>
          <a:p>
            <a:pPr marL="342900" indent="-342900">
              <a:buFont typeface="Arial"/>
              <a:buChar char="•"/>
            </a:pPr>
            <a:r>
              <a:rPr lang="en-GB" sz="2000" dirty="0"/>
              <a:t>Design an engaging activity (what, how and when)</a:t>
            </a:r>
            <a:endParaRPr lang="en-GB" sz="2000" dirty="0">
              <a:cs typeface="Calibri"/>
            </a:endParaRPr>
          </a:p>
          <a:p>
            <a:pPr marL="342900" indent="-342900">
              <a:buFont typeface="Arial"/>
              <a:buChar char="•"/>
            </a:pPr>
            <a:r>
              <a:rPr lang="en-GB" sz="2000" dirty="0"/>
              <a:t>Consider key aspects of engaging with your audience </a:t>
            </a:r>
            <a:endParaRPr lang="en-GB" sz="2000" dirty="0">
              <a:cs typeface="Calibri"/>
            </a:endParaRPr>
          </a:p>
          <a:p>
            <a:pPr marL="342900" indent="-342900">
              <a:buFont typeface="Arial"/>
              <a:buChar char="•"/>
            </a:pPr>
            <a:r>
              <a:rPr lang="en-GB" sz="2000" dirty="0"/>
              <a:t>What do you want people to know/take away?</a:t>
            </a:r>
            <a:endParaRPr lang="en-GB" sz="2000" dirty="0">
              <a:ea typeface="Calibri"/>
              <a:cs typeface="Calibri"/>
            </a:endParaRPr>
          </a:p>
          <a:p>
            <a:pPr marL="342900" indent="-342900">
              <a:buFont typeface="Arial"/>
              <a:buChar char="•"/>
            </a:pPr>
            <a:r>
              <a:rPr lang="en-GB" sz="2000" dirty="0">
                <a:cs typeface="Calibri"/>
              </a:rPr>
              <a:t>Feedback to group</a:t>
            </a:r>
          </a:p>
          <a:p>
            <a:endParaRPr lang="en-GB" sz="2000" dirty="0"/>
          </a:p>
        </p:txBody>
      </p:sp>
      <p:pic>
        <p:nvPicPr>
          <p:cNvPr id="3" name="Picture 2">
            <a:extLst>
              <a:ext uri="{FF2B5EF4-FFF2-40B4-BE49-F238E27FC236}">
                <a16:creationId xmlns:a16="http://schemas.microsoft.com/office/drawing/2014/main" id="{6A18E5C7-6B2B-FE30-FCF6-36B9F63B0245}"/>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92745200-0A37-0B27-207F-988230508C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46FFE0E-171A-904E-D21B-8745C1B448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5307" y="437371"/>
            <a:ext cx="4331215" cy="273222"/>
          </a:xfrm>
          <a:prstGeom prst="rect">
            <a:avLst/>
          </a:prstGeom>
        </p:spPr>
      </p:pic>
      <p:sp>
        <p:nvSpPr>
          <p:cNvPr id="14" name="Rectangle 13">
            <a:extLst>
              <a:ext uri="{FF2B5EF4-FFF2-40B4-BE49-F238E27FC236}">
                <a16:creationId xmlns:a16="http://schemas.microsoft.com/office/drawing/2014/main" id="{CCCD3806-BD98-9F22-20CA-66D347B3A81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8" name="Group 17">
            <a:extLst>
              <a:ext uri="{FF2B5EF4-FFF2-40B4-BE49-F238E27FC236}">
                <a16:creationId xmlns:a16="http://schemas.microsoft.com/office/drawing/2014/main" id="{03933DB8-D669-590F-D050-2B5BC2C29484}"/>
              </a:ext>
            </a:extLst>
          </p:cNvPr>
          <p:cNvGrpSpPr/>
          <p:nvPr/>
        </p:nvGrpSpPr>
        <p:grpSpPr>
          <a:xfrm rot="5400000">
            <a:off x="10628126" y="-1732648"/>
            <a:ext cx="3125841" cy="3471104"/>
            <a:chOff x="4151211" y="337389"/>
            <a:chExt cx="4760710" cy="4760710"/>
          </a:xfrm>
        </p:grpSpPr>
        <p:sp>
          <p:nvSpPr>
            <p:cNvPr id="16" name="Pie 19">
              <a:extLst>
                <a:ext uri="{FF2B5EF4-FFF2-40B4-BE49-F238E27FC236}">
                  <a16:creationId xmlns:a16="http://schemas.microsoft.com/office/drawing/2014/main" id="{7891B10B-1027-8D7C-2353-0BBDD0E73D07}"/>
                </a:ext>
              </a:extLst>
            </p:cNvPr>
            <p:cNvSpPr/>
            <p:nvPr/>
          </p:nvSpPr>
          <p:spPr>
            <a:xfrm>
              <a:off x="4151211" y="337389"/>
              <a:ext cx="4760710" cy="4760710"/>
            </a:xfrm>
            <a:prstGeom prst="pie">
              <a:avLst>
                <a:gd name="adj1" fmla="val 0"/>
                <a:gd name="adj2" fmla="val 540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7" name="Pie 4">
              <a:extLst>
                <a:ext uri="{FF2B5EF4-FFF2-40B4-BE49-F238E27FC236}">
                  <a16:creationId xmlns:a16="http://schemas.microsoft.com/office/drawing/2014/main" id="{755DC4FD-659F-6DD7-A53E-12D2DCF12A3E}"/>
                </a:ext>
              </a:extLst>
            </p:cNvPr>
            <p:cNvSpPr txBox="1"/>
            <p:nvPr/>
          </p:nvSpPr>
          <p:spPr>
            <a:xfrm rot="16200000">
              <a:off x="6491079" y="2937383"/>
              <a:ext cx="1967207"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Approach</a:t>
              </a:r>
              <a:endParaRPr lang="en-US" sz="2400" kern="1200">
                <a:cs typeface="Calibri" panose="020F0502020204030204"/>
              </a:endParaRPr>
            </a:p>
          </p:txBody>
        </p:sp>
      </p:grpSp>
      <p:sp>
        <p:nvSpPr>
          <p:cNvPr id="9" name="Rounded Rectangle 10">
            <a:extLst>
              <a:ext uri="{FF2B5EF4-FFF2-40B4-BE49-F238E27FC236}">
                <a16:creationId xmlns:a16="http://schemas.microsoft.com/office/drawing/2014/main" id="{0857439D-E35C-8C63-EC1E-945151AE65CF}"/>
              </a:ext>
            </a:extLst>
          </p:cNvPr>
          <p:cNvSpPr/>
          <p:nvPr/>
        </p:nvSpPr>
        <p:spPr>
          <a:xfrm>
            <a:off x="4463285" y="1725748"/>
            <a:ext cx="2794169"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8" name="Group 7">
            <a:extLst>
              <a:ext uri="{FF2B5EF4-FFF2-40B4-BE49-F238E27FC236}">
                <a16:creationId xmlns:a16="http://schemas.microsoft.com/office/drawing/2014/main" id="{6EBF660C-E9A6-1575-99A7-12A73F044247}"/>
              </a:ext>
            </a:extLst>
          </p:cNvPr>
          <p:cNvGrpSpPr/>
          <p:nvPr/>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F6DB08C1-1A2B-55EA-0185-931CD75FF24A}"/>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019CE007-0D45-31E9-4CA7-BF47283143A1}"/>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285098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843275" y="997980"/>
            <a:ext cx="9379284" cy="817563"/>
          </a:xfrm>
        </p:spPr>
        <p:txBody>
          <a:bodyPr>
            <a:normAutofit/>
          </a:bodyPr>
          <a:lstStyle/>
          <a:p>
            <a:r>
              <a:rPr lang="en-US" b="1">
                <a:solidFill>
                  <a:srgbClr val="7030A0"/>
                </a:solidFill>
                <a:ea typeface="+mj-lt"/>
                <a:cs typeface="+mj-lt"/>
              </a:rPr>
              <a:t>Principles for effective communication</a:t>
            </a:r>
            <a:endParaRPr lang="en-GB" b="1">
              <a:solidFill>
                <a:srgbClr val="7030A0"/>
              </a:solidFill>
              <a:ea typeface="+mj-lt"/>
              <a:cs typeface="+mj-lt"/>
            </a:endParaRPr>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graphicFrame>
        <p:nvGraphicFramePr>
          <p:cNvPr id="19" name="TextBox 5">
            <a:extLst>
              <a:ext uri="{FF2B5EF4-FFF2-40B4-BE49-F238E27FC236}">
                <a16:creationId xmlns:a16="http://schemas.microsoft.com/office/drawing/2014/main" id="{00A8BE52-EDCB-6978-6E02-7ED2B9398F4A}"/>
              </a:ext>
            </a:extLst>
          </p:cNvPr>
          <p:cNvGraphicFramePr/>
          <p:nvPr/>
        </p:nvGraphicFramePr>
        <p:xfrm>
          <a:off x="523186" y="1721045"/>
          <a:ext cx="11189770" cy="45297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11">
            <a:extLst>
              <a:ext uri="{FF2B5EF4-FFF2-40B4-BE49-F238E27FC236}">
                <a16:creationId xmlns:a16="http://schemas.microsoft.com/office/drawing/2014/main" id="{997B045F-FCEC-FE77-3A36-CA184958B467}"/>
              </a:ext>
            </a:extLst>
          </p:cNvPr>
          <p:cNvPicPr>
            <a:picLocks noChangeAspect="1"/>
          </p:cNvPicPr>
          <p:nvPr/>
        </p:nvPicPr>
        <p:blipFill>
          <a:blip r:embed="rId10"/>
          <a:stretch>
            <a:fillRect/>
          </a:stretch>
        </p:blipFill>
        <p:spPr>
          <a:xfrm>
            <a:off x="9828361" y="1717188"/>
            <a:ext cx="2024334" cy="821321"/>
          </a:xfrm>
          <a:prstGeom prst="rect">
            <a:avLst/>
          </a:prstGeom>
        </p:spPr>
      </p:pic>
      <p:sp>
        <p:nvSpPr>
          <p:cNvPr id="32" name="Rounded Rectangle 10">
            <a:extLst>
              <a:ext uri="{FF2B5EF4-FFF2-40B4-BE49-F238E27FC236}">
                <a16:creationId xmlns:a16="http://schemas.microsoft.com/office/drawing/2014/main" id="{C9FF1481-82F6-591A-08B3-C857912D94CF}"/>
              </a:ext>
            </a:extLst>
          </p:cNvPr>
          <p:cNvSpPr/>
          <p:nvPr/>
        </p:nvSpPr>
        <p:spPr>
          <a:xfrm>
            <a:off x="1814871" y="1604943"/>
            <a:ext cx="8852998"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6" name="Group 5">
            <a:extLst>
              <a:ext uri="{FF2B5EF4-FFF2-40B4-BE49-F238E27FC236}">
                <a16:creationId xmlns:a16="http://schemas.microsoft.com/office/drawing/2014/main" id="{FBB00CB7-3054-7366-762C-1B248FCA21BB}"/>
              </a:ext>
            </a:extLst>
          </p:cNvPr>
          <p:cNvGrpSpPr/>
          <p:nvPr/>
        </p:nvGrpSpPr>
        <p:grpSpPr>
          <a:xfrm>
            <a:off x="0" y="6176963"/>
            <a:ext cx="12192000" cy="822138"/>
            <a:chOff x="56865" y="4516391"/>
            <a:chExt cx="12192000" cy="822138"/>
          </a:xfrm>
        </p:grpSpPr>
        <p:pic>
          <p:nvPicPr>
            <p:cNvPr id="12" name="Picture 11" descr="A purple rectangular object with black and white stripes&#10;&#10;Description automatically generated">
              <a:extLst>
                <a:ext uri="{FF2B5EF4-FFF2-40B4-BE49-F238E27FC236}">
                  <a16:creationId xmlns:a16="http://schemas.microsoft.com/office/drawing/2014/main" id="{AB864E05-5F5B-1437-B42E-C44968C4A65B}"/>
                </a:ext>
              </a:extLst>
            </p:cNvPr>
            <p:cNvPicPr>
              <a:picLocks noChangeAspect="1"/>
            </p:cNvPicPr>
            <p:nvPr userDrawn="1"/>
          </p:nvPicPr>
          <p:blipFill>
            <a:blip r:embed="rId11"/>
            <a:stretch>
              <a:fillRect/>
            </a:stretch>
          </p:blipFill>
          <p:spPr>
            <a:xfrm>
              <a:off x="56865" y="4516391"/>
              <a:ext cx="12192000" cy="822138"/>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0A5E5A49-2065-17D9-A50F-173BE5C036C9}"/>
                </a:ext>
              </a:extLst>
            </p:cNvPr>
            <p:cNvPicPr>
              <a:picLocks noChangeAspect="1"/>
            </p:cNvPicPr>
            <p:nvPr userDrawn="1"/>
          </p:nvPicPr>
          <p:blipFill rotWithShape="1">
            <a:blip r:embed="rId12"/>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572561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754960" y="993440"/>
            <a:ext cx="4686969" cy="1325563"/>
          </a:xfrm>
        </p:spPr>
        <p:txBody>
          <a:bodyPr/>
          <a:lstStyle/>
          <a:p>
            <a:r>
              <a:rPr lang="en-GB" b="1">
                <a:solidFill>
                  <a:srgbClr val="7030A0"/>
                </a:solidFill>
              </a:rPr>
              <a:t>Mind your language</a:t>
            </a:r>
            <a:endParaRPr lang="en-US"/>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6" name="TextBox 5">
            <a:extLst>
              <a:ext uri="{FF2B5EF4-FFF2-40B4-BE49-F238E27FC236}">
                <a16:creationId xmlns:a16="http://schemas.microsoft.com/office/drawing/2014/main" id="{52009942-543C-D564-ED17-9E04DA1E9ABA}"/>
              </a:ext>
            </a:extLst>
          </p:cNvPr>
          <p:cNvSpPr txBox="1"/>
          <p:nvPr/>
        </p:nvSpPr>
        <p:spPr>
          <a:xfrm>
            <a:off x="4751137" y="4871453"/>
            <a:ext cx="2743200"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Times New Roman"/>
              </a:rPr>
              <a:t>Show film: Beware double meanings when you talk science (running time: 2:11 min) </a:t>
            </a:r>
            <a:r>
              <a:rPr lang="en-US" sz="1100" dirty="0">
                <a:cs typeface="Times New Roman"/>
                <a:hlinkClick r:id="rId6"/>
              </a:rPr>
              <a:t>https://www.youtube.com/watch?v=Mscn8QBu2Ws</a:t>
            </a:r>
            <a:r>
              <a:rPr lang="en-US" sz="1100" dirty="0">
                <a:cs typeface="Times New Roman"/>
              </a:rPr>
              <a:t> </a:t>
            </a:r>
          </a:p>
          <a:p>
            <a:endParaRPr lang="en-US" sz="1100" dirty="0">
              <a:cs typeface="Times New Roman"/>
            </a:endParaRPr>
          </a:p>
        </p:txBody>
      </p:sp>
      <p:pic>
        <p:nvPicPr>
          <p:cNvPr id="10" name="Picture 12" descr="A picture containing text&#10;&#10;Description automatically generated">
            <a:extLst>
              <a:ext uri="{FF2B5EF4-FFF2-40B4-BE49-F238E27FC236}">
                <a16:creationId xmlns:a16="http://schemas.microsoft.com/office/drawing/2014/main" id="{B51012C4-AE2D-93E3-BCEF-EF6398EB04F3}"/>
              </a:ext>
            </a:extLst>
          </p:cNvPr>
          <p:cNvPicPr>
            <a:picLocks noChangeAspect="1"/>
          </p:cNvPicPr>
          <p:nvPr/>
        </p:nvPicPr>
        <p:blipFill>
          <a:blip r:embed="rId7"/>
          <a:stretch>
            <a:fillRect/>
          </a:stretch>
        </p:blipFill>
        <p:spPr>
          <a:xfrm>
            <a:off x="4724400" y="2236304"/>
            <a:ext cx="2743200" cy="2385391"/>
          </a:xfrm>
          <a:prstGeom prst="rect">
            <a:avLst/>
          </a:prstGeom>
        </p:spPr>
      </p:pic>
      <p:sp>
        <p:nvSpPr>
          <p:cNvPr id="13" name="Rounded Rectangle 10">
            <a:extLst>
              <a:ext uri="{FF2B5EF4-FFF2-40B4-BE49-F238E27FC236}">
                <a16:creationId xmlns:a16="http://schemas.microsoft.com/office/drawing/2014/main" id="{E5F31217-834C-2FBC-410E-F67536E9897A}"/>
              </a:ext>
            </a:extLst>
          </p:cNvPr>
          <p:cNvSpPr/>
          <p:nvPr/>
        </p:nvSpPr>
        <p:spPr>
          <a:xfrm>
            <a:off x="3636236" y="1865138"/>
            <a:ext cx="4922193"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2" name="Group 11">
            <a:extLst>
              <a:ext uri="{FF2B5EF4-FFF2-40B4-BE49-F238E27FC236}">
                <a16:creationId xmlns:a16="http://schemas.microsoft.com/office/drawing/2014/main" id="{BF131EED-61B8-5563-4DB5-A60D8B02721B}"/>
              </a:ext>
            </a:extLst>
          </p:cNvPr>
          <p:cNvGrpSpPr/>
          <p:nvPr/>
        </p:nvGrpSpPr>
        <p:grpSpPr>
          <a:xfrm>
            <a:off x="0" y="6176963"/>
            <a:ext cx="12192000" cy="822138"/>
            <a:chOff x="56865" y="4516391"/>
            <a:chExt cx="12192000" cy="822138"/>
          </a:xfrm>
        </p:grpSpPr>
        <p:pic>
          <p:nvPicPr>
            <p:cNvPr id="14" name="Picture 13" descr="A purple rectangular object with black and white stripes&#10;&#10;Description automatically generated">
              <a:extLst>
                <a:ext uri="{FF2B5EF4-FFF2-40B4-BE49-F238E27FC236}">
                  <a16:creationId xmlns:a16="http://schemas.microsoft.com/office/drawing/2014/main" id="{FF1D0C69-4073-A148-3351-26FC7DDE2A3F}"/>
                </a:ext>
              </a:extLst>
            </p:cNvPr>
            <p:cNvPicPr>
              <a:picLocks noChangeAspect="1"/>
            </p:cNvPicPr>
            <p:nvPr userDrawn="1"/>
          </p:nvPicPr>
          <p:blipFill>
            <a:blip r:embed="rId8"/>
            <a:stretch>
              <a:fillRect/>
            </a:stretch>
          </p:blipFill>
          <p:spPr>
            <a:xfrm>
              <a:off x="56865" y="4516391"/>
              <a:ext cx="12192000" cy="822138"/>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5C19E114-098C-354E-AE5B-64C65535AF66}"/>
                </a:ext>
              </a:extLst>
            </p:cNvPr>
            <p:cNvPicPr>
              <a:picLocks noChangeAspect="1"/>
            </p:cNvPicPr>
            <p:nvPr userDrawn="1"/>
          </p:nvPicPr>
          <p:blipFill rotWithShape="1">
            <a:blip r:embed="rId9"/>
            <a:srcRect l="18574" t="16389" r="18726" b="18504"/>
            <a:stretch/>
          </p:blipFill>
          <p:spPr>
            <a:xfrm>
              <a:off x="173190" y="4588774"/>
              <a:ext cx="515008" cy="520794"/>
            </a:xfrm>
            <a:prstGeom prst="rect">
              <a:avLst/>
            </a:prstGeom>
          </p:spPr>
        </p:pic>
      </p:grpSp>
      <p:pic>
        <p:nvPicPr>
          <p:cNvPr id="16" name="Online Media 15" title="Beware double meanings when you talk science | Wellcome">
            <a:hlinkClick r:id="" action="ppaction://media"/>
            <a:extLst>
              <a:ext uri="{FF2B5EF4-FFF2-40B4-BE49-F238E27FC236}">
                <a16:creationId xmlns:a16="http://schemas.microsoft.com/office/drawing/2014/main" id="{15008712-6A0D-AA6C-5494-1B48C406080F}"/>
              </a:ext>
            </a:extLst>
          </p:cNvPr>
          <p:cNvPicPr>
            <a:picLocks noRot="1" noChangeAspect="1"/>
          </p:cNvPicPr>
          <p:nvPr>
            <a:videoFile r:link="rId1"/>
          </p:nvPr>
        </p:nvPicPr>
        <p:blipFill>
          <a:blip r:embed="rId10"/>
          <a:stretch>
            <a:fillRect/>
          </a:stretch>
        </p:blipFill>
        <p:spPr>
          <a:xfrm>
            <a:off x="2438400" y="685800"/>
            <a:ext cx="7315200" cy="5486400"/>
          </a:xfrm>
          <a:prstGeom prst="rect">
            <a:avLst/>
          </a:prstGeom>
        </p:spPr>
      </p:pic>
    </p:spTree>
    <p:extLst>
      <p:ext uri="{BB962C8B-B14F-4D97-AF65-F5344CB8AC3E}">
        <p14:creationId xmlns:p14="http://schemas.microsoft.com/office/powerpoint/2010/main" val="1975487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70539" y="845631"/>
            <a:ext cx="8055811" cy="1325563"/>
          </a:xfrm>
        </p:spPr>
        <p:txBody>
          <a:bodyPr/>
          <a:lstStyle/>
          <a:p>
            <a:r>
              <a:rPr lang="en-GB" b="1">
                <a:solidFill>
                  <a:srgbClr val="7030A0"/>
                </a:solidFill>
              </a:rPr>
              <a:t>Made to stick: </a:t>
            </a:r>
            <a:r>
              <a:rPr lang="en-US">
                <a:solidFill>
                  <a:srgbClr val="7030A0"/>
                </a:solidFill>
                <a:latin typeface="Calibri"/>
                <a:cs typeface="Calibri"/>
              </a:rPr>
              <a:t>Chip and Dan Heath</a:t>
            </a:r>
            <a:endParaRPr lang="en-US">
              <a:solidFill>
                <a:srgbClr val="7030A0"/>
              </a:solidFill>
            </a:endParaRPr>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10" name="TextBox 1">
            <a:extLst>
              <a:ext uri="{FF2B5EF4-FFF2-40B4-BE49-F238E27FC236}">
                <a16:creationId xmlns:a16="http://schemas.microsoft.com/office/drawing/2014/main" id="{4A0CA8BD-E5BC-5BA4-6141-6779FDB2B0A6}"/>
              </a:ext>
            </a:extLst>
          </p:cNvPr>
          <p:cNvSpPr txBox="1"/>
          <p:nvPr/>
        </p:nvSpPr>
        <p:spPr>
          <a:xfrm>
            <a:off x="163752" y="1820678"/>
            <a:ext cx="10070857"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00" b="1">
                <a:ea typeface="+mn-lt"/>
                <a:cs typeface="+mn-lt"/>
              </a:rPr>
              <a:t>6 principles to make your ideas stick:</a:t>
            </a:r>
          </a:p>
          <a:p>
            <a:pPr marL="285750" indent="-285750">
              <a:buFont typeface="Arial"/>
              <a:buChar char="•"/>
            </a:pPr>
            <a:r>
              <a:rPr lang="en-US" sz="1900" b="1">
                <a:ea typeface="+mn-lt"/>
                <a:cs typeface="+mn-lt"/>
              </a:rPr>
              <a:t>Simple:</a:t>
            </a:r>
            <a:r>
              <a:rPr lang="en-US" sz="1900">
                <a:ea typeface="+mn-lt"/>
                <a:cs typeface="+mn-lt"/>
              </a:rPr>
              <a:t> focus on highlighting the single most important thing or essential elements.</a:t>
            </a:r>
            <a:endParaRPr lang="en-US" sz="1900">
              <a:cs typeface="Calibri"/>
            </a:endParaRPr>
          </a:p>
          <a:p>
            <a:pPr marL="285750" indent="-285750">
              <a:buFont typeface="Arial"/>
              <a:buChar char="•"/>
            </a:pPr>
            <a:r>
              <a:rPr lang="en-US" sz="1900" b="1">
                <a:ea typeface="+mn-lt"/>
                <a:cs typeface="+mn-lt"/>
              </a:rPr>
              <a:t>Unexpected:</a:t>
            </a:r>
            <a:r>
              <a:rPr lang="en-US" sz="1900">
                <a:ea typeface="+mn-lt"/>
                <a:cs typeface="+mn-lt"/>
              </a:rPr>
              <a:t> present ideas that represent a break from the everyday and ordinary. Once our attention is grabbed, sticky ideas refuse to let go, as we need to discover the outcome.</a:t>
            </a:r>
            <a:endParaRPr lang="en-US" sz="1900">
              <a:cs typeface="Calibri"/>
            </a:endParaRPr>
          </a:p>
          <a:p>
            <a:pPr marL="285750" indent="-285750">
              <a:buFont typeface="Arial"/>
              <a:buChar char="•"/>
            </a:pPr>
            <a:r>
              <a:rPr lang="en-US" sz="1900" b="1">
                <a:ea typeface="+mn-lt"/>
                <a:cs typeface="+mn-lt"/>
              </a:rPr>
              <a:t>Concrete:</a:t>
            </a:r>
            <a:r>
              <a:rPr lang="en-US" sz="1900">
                <a:ea typeface="+mn-lt"/>
                <a:cs typeface="+mn-lt"/>
              </a:rPr>
              <a:t> present ideas in terms of sensory information and speak concretely to ensure your idea </a:t>
            </a:r>
          </a:p>
          <a:p>
            <a:r>
              <a:rPr lang="en-US" sz="1900">
                <a:ea typeface="+mn-lt"/>
                <a:cs typeface="+mn-lt"/>
              </a:rPr>
              <a:t>means the same to everyone </a:t>
            </a:r>
          </a:p>
          <a:p>
            <a:pPr marL="285750" indent="-285750">
              <a:buFont typeface="Arial"/>
              <a:buChar char="•"/>
            </a:pPr>
            <a:r>
              <a:rPr lang="en-US" sz="1900" b="1">
                <a:ea typeface="+mn-lt"/>
                <a:cs typeface="+mn-lt"/>
              </a:rPr>
              <a:t>Credible:</a:t>
            </a:r>
            <a:r>
              <a:rPr lang="en-US" sz="1900">
                <a:ea typeface="+mn-lt"/>
                <a:cs typeface="+mn-lt"/>
              </a:rPr>
              <a:t> Sticky ideas give us a reason to believe they’re true (even when not). Statistics are useful, though they suffer from a lack of concreteness. Consider presenting your personal experience or ideas that can be put to question </a:t>
            </a:r>
            <a:endParaRPr lang="en-US" sz="1900">
              <a:cs typeface="Calibri"/>
            </a:endParaRPr>
          </a:p>
          <a:p>
            <a:pPr marL="285750" indent="-285750">
              <a:buFont typeface="Arial"/>
              <a:buChar char="•"/>
            </a:pPr>
            <a:r>
              <a:rPr lang="en-US" sz="1900" b="1">
                <a:ea typeface="+mn-lt"/>
                <a:cs typeface="+mn-lt"/>
              </a:rPr>
              <a:t>Emotions:</a:t>
            </a:r>
            <a:r>
              <a:rPr lang="en-US" sz="1900">
                <a:ea typeface="+mn-lt"/>
                <a:cs typeface="+mn-lt"/>
              </a:rPr>
              <a:t> Give your audience a reason to care about your idea. Appealing to our wishes, desires, </a:t>
            </a:r>
          </a:p>
          <a:p>
            <a:r>
              <a:rPr lang="en-US" sz="1900">
                <a:ea typeface="+mn-lt"/>
                <a:cs typeface="+mn-lt"/>
              </a:rPr>
              <a:t>and hopes. We are wired to feel things for people not abstractions.</a:t>
            </a:r>
            <a:endParaRPr lang="en-US" sz="1900">
              <a:cs typeface="Calibri"/>
            </a:endParaRPr>
          </a:p>
          <a:p>
            <a:pPr marL="285750" indent="-285750">
              <a:buFont typeface="Arial"/>
              <a:buChar char="•"/>
            </a:pPr>
            <a:r>
              <a:rPr lang="en-US" sz="1900" b="1">
                <a:ea typeface="+mn-lt"/>
                <a:cs typeface="+mn-lt"/>
              </a:rPr>
              <a:t>Stories:</a:t>
            </a:r>
            <a:r>
              <a:rPr lang="en-US" sz="1900">
                <a:ea typeface="+mn-lt"/>
                <a:cs typeface="+mn-lt"/>
              </a:rPr>
              <a:t> Stories foster our imagination to widen our horizon of dwelling into different thoughts and feelings. Offering surprises, concrete details, and emotional resonance — stories act as simulation chambers, allowing us to come to their morals on our own terms.</a:t>
            </a:r>
          </a:p>
          <a:p>
            <a:endParaRPr lang="en-US" sz="1100">
              <a:ea typeface="+mn-lt"/>
              <a:cs typeface="+mn-lt"/>
            </a:endParaRPr>
          </a:p>
          <a:p>
            <a:endParaRPr lang="en-US" sz="1100">
              <a:cs typeface="Times New Roman"/>
            </a:endParaRPr>
          </a:p>
        </p:txBody>
      </p:sp>
      <p:pic>
        <p:nvPicPr>
          <p:cNvPr id="6" name="Picture 12" descr="Diagram, text&#10;&#10;Description automatically generated">
            <a:extLst>
              <a:ext uri="{FF2B5EF4-FFF2-40B4-BE49-F238E27FC236}">
                <a16:creationId xmlns:a16="http://schemas.microsoft.com/office/drawing/2014/main" id="{151EF579-BA5F-7530-DB51-D24B0F2218B2}"/>
              </a:ext>
            </a:extLst>
          </p:cNvPr>
          <p:cNvPicPr>
            <a:picLocks noChangeAspect="1"/>
          </p:cNvPicPr>
          <p:nvPr/>
        </p:nvPicPr>
        <p:blipFill>
          <a:blip r:embed="rId5"/>
          <a:stretch>
            <a:fillRect/>
          </a:stretch>
        </p:blipFill>
        <p:spPr>
          <a:xfrm>
            <a:off x="10246923" y="2555306"/>
            <a:ext cx="1733550" cy="2581275"/>
          </a:xfrm>
          <a:prstGeom prst="rect">
            <a:avLst/>
          </a:prstGeom>
        </p:spPr>
      </p:pic>
      <p:sp>
        <p:nvSpPr>
          <p:cNvPr id="13" name="Rounded Rectangle 10">
            <a:extLst>
              <a:ext uri="{FF2B5EF4-FFF2-40B4-BE49-F238E27FC236}">
                <a16:creationId xmlns:a16="http://schemas.microsoft.com/office/drawing/2014/main" id="{4B6BBE6C-5A45-1F13-6415-2C1E1B6D6831}"/>
              </a:ext>
            </a:extLst>
          </p:cNvPr>
          <p:cNvSpPr/>
          <p:nvPr/>
        </p:nvSpPr>
        <p:spPr>
          <a:xfrm>
            <a:off x="1907797" y="1716456"/>
            <a:ext cx="8332608" cy="7551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2" name="Group 11">
            <a:extLst>
              <a:ext uri="{FF2B5EF4-FFF2-40B4-BE49-F238E27FC236}">
                <a16:creationId xmlns:a16="http://schemas.microsoft.com/office/drawing/2014/main" id="{AECE12B9-21A7-4E44-2D99-9937FDC0DE12}"/>
              </a:ext>
            </a:extLst>
          </p:cNvPr>
          <p:cNvGrpSpPr/>
          <p:nvPr/>
        </p:nvGrpSpPr>
        <p:grpSpPr>
          <a:xfrm>
            <a:off x="0" y="6176963"/>
            <a:ext cx="12192000" cy="822138"/>
            <a:chOff x="56865" y="4516391"/>
            <a:chExt cx="12192000" cy="822138"/>
          </a:xfrm>
        </p:grpSpPr>
        <p:pic>
          <p:nvPicPr>
            <p:cNvPr id="14" name="Picture 13" descr="A purple rectangular object with black and white stripes&#10;&#10;Description automatically generated">
              <a:extLst>
                <a:ext uri="{FF2B5EF4-FFF2-40B4-BE49-F238E27FC236}">
                  <a16:creationId xmlns:a16="http://schemas.microsoft.com/office/drawing/2014/main" id="{94ED9912-41A6-DBC9-1D14-F664670E6385}"/>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926E9AEF-4CF4-7933-A86F-1404D6B47DCD}"/>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718838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0433" y="1889124"/>
            <a:ext cx="10956758" cy="4159667"/>
          </a:xfrm>
        </p:spPr>
        <p:txBody>
          <a:bodyPr vert="horz" lIns="91440" tIns="45720" rIns="91440" bIns="45720" rtlCol="0" anchor="ctr">
            <a:noAutofit/>
          </a:bodyPr>
          <a:lstStyle/>
          <a:p>
            <a:endParaRPr lang="en-US" sz="3600" b="1" dirty="0">
              <a:solidFill>
                <a:srgbClr val="7030A0"/>
              </a:solidFill>
              <a:ea typeface="+mj-lt"/>
              <a:cs typeface="+mj-lt"/>
            </a:endParaRPr>
          </a:p>
          <a:p>
            <a:br>
              <a:rPr lang="en-US" sz="1800" b="1" dirty="0">
                <a:ea typeface="+mj-lt"/>
                <a:cs typeface="+mj-lt"/>
              </a:rPr>
            </a:br>
            <a:r>
              <a:rPr lang="en-US" sz="2400" b="1" dirty="0">
                <a:ea typeface="+mj-lt"/>
                <a:cs typeface="+mj-lt"/>
              </a:rPr>
              <a:t>What might this mean for your own communication practice? Think about presenting your research topic to your audience in an elevator pitch</a:t>
            </a:r>
            <a:br>
              <a:rPr lang="en-US" sz="2400" b="1" dirty="0">
                <a:ea typeface="+mj-lt"/>
                <a:cs typeface="+mj-lt"/>
              </a:rPr>
            </a:br>
            <a:endParaRPr lang="en-US" sz="2400" b="1" dirty="0">
              <a:ea typeface="+mj-lt"/>
              <a:cs typeface="+mj-lt"/>
            </a:endParaRPr>
          </a:p>
          <a:p>
            <a:r>
              <a:rPr lang="en-US" sz="2400" b="1" dirty="0">
                <a:ea typeface="+mj-lt"/>
                <a:cs typeface="+mj-lt"/>
              </a:rPr>
              <a:t>Spend a few minutes reflecting on your own </a:t>
            </a:r>
          </a:p>
          <a:p>
            <a:endParaRPr lang="en-US" sz="2400" b="1" dirty="0">
              <a:ea typeface="+mj-lt"/>
              <a:cs typeface="+mj-lt"/>
            </a:endParaRPr>
          </a:p>
          <a:p>
            <a:r>
              <a:rPr lang="en-US" sz="2400" b="1" dirty="0">
                <a:ea typeface="+mj-lt"/>
                <a:cs typeface="+mj-lt"/>
              </a:rPr>
              <a:t>Consider:  </a:t>
            </a:r>
            <a:br>
              <a:rPr lang="en-US" sz="2400" b="1" dirty="0">
                <a:ea typeface="+mj-lt"/>
                <a:cs typeface="+mj-lt"/>
              </a:rPr>
            </a:br>
            <a:r>
              <a:rPr lang="en-GB" sz="2400" b="1" dirty="0">
                <a:ea typeface="+mj-lt"/>
                <a:cs typeface="+mj-lt"/>
              </a:rPr>
              <a:t>What key messages do you want your audience to takeaway?</a:t>
            </a:r>
            <a:br>
              <a:rPr lang="en-GB" sz="2400" b="1" dirty="0">
                <a:ea typeface="+mj-lt"/>
                <a:cs typeface="+mj-lt"/>
              </a:rPr>
            </a:br>
            <a:br>
              <a:rPr lang="en-GB" sz="2400" b="1" dirty="0">
                <a:ea typeface="+mj-lt"/>
                <a:cs typeface="+mj-lt"/>
              </a:rPr>
            </a:br>
            <a:r>
              <a:rPr lang="en-GB" sz="2400" b="1" dirty="0">
                <a:ea typeface="+mj-lt"/>
                <a:cs typeface="+mj-lt"/>
              </a:rPr>
              <a:t>Is your topic easy to understand or would your audience need to know any additional information?</a:t>
            </a:r>
            <a:br>
              <a:rPr lang="en-GB" sz="2400" b="1" dirty="0">
                <a:ea typeface="+mj-lt"/>
                <a:cs typeface="+mj-lt"/>
              </a:rPr>
            </a:br>
            <a:br>
              <a:rPr lang="en-GB" sz="2400" b="1" dirty="0">
                <a:ea typeface="+mj-lt"/>
                <a:cs typeface="+mj-lt"/>
              </a:rPr>
            </a:br>
            <a:r>
              <a:rPr lang="en-GB" sz="2400" b="1" dirty="0">
                <a:ea typeface="+mj-lt"/>
                <a:cs typeface="+mj-lt"/>
              </a:rPr>
              <a:t>How would you present this?</a:t>
            </a:r>
            <a:br>
              <a:rPr lang="en-GB" sz="1800" b="1" dirty="0">
                <a:ea typeface="+mj-lt"/>
                <a:cs typeface="+mj-lt"/>
              </a:rPr>
            </a:br>
            <a:endParaRPr lang="en-US" sz="1800" b="1" dirty="0">
              <a:ea typeface="+mj-lt"/>
              <a:cs typeface="+mj-lt"/>
            </a:endParaRPr>
          </a:p>
          <a:p>
            <a:endParaRPr lang="en-US" sz="1800" b="1" dirty="0">
              <a:cs typeface="Calibri Light" panose="020F0302020204030204"/>
            </a:endParaRPr>
          </a:p>
        </p:txBody>
      </p:sp>
      <p:pic>
        <p:nvPicPr>
          <p:cNvPr id="2" name="Picture 1">
            <a:extLst>
              <a:ext uri="{FF2B5EF4-FFF2-40B4-BE49-F238E27FC236}">
                <a16:creationId xmlns:a16="http://schemas.microsoft.com/office/drawing/2014/main" id="{68D92473-6537-01D2-8FA2-A48137D49F39}"/>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3" name="Picture 1" descr="TAB_col_white_background.jpg">
            <a:extLst>
              <a:ext uri="{FF2B5EF4-FFF2-40B4-BE49-F238E27FC236}">
                <a16:creationId xmlns:a16="http://schemas.microsoft.com/office/drawing/2014/main" id="{F77BC286-FDD7-6932-A7BE-2849A031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8DB733-82D3-11E1-784A-B3A488DD1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90845"/>
            <a:ext cx="4331215" cy="273222"/>
          </a:xfrm>
          <a:prstGeom prst="rect">
            <a:avLst/>
          </a:prstGeom>
        </p:spPr>
      </p:pic>
      <p:sp>
        <p:nvSpPr>
          <p:cNvPr id="5" name="Rectangle 4">
            <a:extLst>
              <a:ext uri="{FF2B5EF4-FFF2-40B4-BE49-F238E27FC236}">
                <a16:creationId xmlns:a16="http://schemas.microsoft.com/office/drawing/2014/main" id="{B345BFF6-4A68-2670-DACC-7D853C9D0B3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9" name="Group 8">
            <a:extLst>
              <a:ext uri="{FF2B5EF4-FFF2-40B4-BE49-F238E27FC236}">
                <a16:creationId xmlns:a16="http://schemas.microsoft.com/office/drawing/2014/main" id="{1679720D-E700-5E7D-8BD7-0B4B0795C8CF}"/>
              </a:ext>
            </a:extLst>
          </p:cNvPr>
          <p:cNvGrpSpPr/>
          <p:nvPr/>
        </p:nvGrpSpPr>
        <p:grpSpPr>
          <a:xfrm rot="5400000">
            <a:off x="10628126" y="-1732648"/>
            <a:ext cx="3125841" cy="3471104"/>
            <a:chOff x="4151211" y="337389"/>
            <a:chExt cx="4760710" cy="4760710"/>
          </a:xfrm>
        </p:grpSpPr>
        <p:sp>
          <p:nvSpPr>
            <p:cNvPr id="7" name="Pie 19">
              <a:extLst>
                <a:ext uri="{FF2B5EF4-FFF2-40B4-BE49-F238E27FC236}">
                  <a16:creationId xmlns:a16="http://schemas.microsoft.com/office/drawing/2014/main" id="{A5AD3BF0-39E9-D8E3-28D8-6FB22BAF96BD}"/>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Pie 4">
              <a:extLst>
                <a:ext uri="{FF2B5EF4-FFF2-40B4-BE49-F238E27FC236}">
                  <a16:creationId xmlns:a16="http://schemas.microsoft.com/office/drawing/2014/main" id="{0934C2BC-01E3-2DB6-8D05-41E09C968C39}"/>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6" name="TextBox 5">
            <a:extLst>
              <a:ext uri="{FF2B5EF4-FFF2-40B4-BE49-F238E27FC236}">
                <a16:creationId xmlns:a16="http://schemas.microsoft.com/office/drawing/2014/main" id="{E4B9D601-21FF-A38E-9472-133E020F5A7C}"/>
              </a:ext>
            </a:extLst>
          </p:cNvPr>
          <p:cNvSpPr txBox="1"/>
          <p:nvPr/>
        </p:nvSpPr>
        <p:spPr>
          <a:xfrm>
            <a:off x="4684295" y="1235242"/>
            <a:ext cx="192772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7030A0"/>
                </a:solidFill>
                <a:latin typeface="Calibri Light"/>
                <a:cs typeface="Calibri Light"/>
              </a:rPr>
              <a:t>Activity</a:t>
            </a:r>
            <a:endParaRPr lang="en-US" sz="3200" b="1">
              <a:cs typeface="Calibri" panose="020F0502020204030204"/>
            </a:endParaRPr>
          </a:p>
        </p:txBody>
      </p:sp>
      <p:sp>
        <p:nvSpPr>
          <p:cNvPr id="12" name="Rounded Rectangle 10">
            <a:extLst>
              <a:ext uri="{FF2B5EF4-FFF2-40B4-BE49-F238E27FC236}">
                <a16:creationId xmlns:a16="http://schemas.microsoft.com/office/drawing/2014/main" id="{1EF79B5D-1862-59E5-FC4A-04367E84A358}"/>
              </a:ext>
            </a:extLst>
          </p:cNvPr>
          <p:cNvSpPr/>
          <p:nvPr/>
        </p:nvSpPr>
        <p:spPr>
          <a:xfrm>
            <a:off x="4435407" y="1893016"/>
            <a:ext cx="2180852"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0" name="Group 9">
            <a:extLst>
              <a:ext uri="{FF2B5EF4-FFF2-40B4-BE49-F238E27FC236}">
                <a16:creationId xmlns:a16="http://schemas.microsoft.com/office/drawing/2014/main" id="{A8CBFF91-C319-37CA-344B-27CE53828512}"/>
              </a:ext>
            </a:extLst>
          </p:cNvPr>
          <p:cNvGrpSpPr/>
          <p:nvPr/>
        </p:nvGrpSpPr>
        <p:grpSpPr>
          <a:xfrm>
            <a:off x="0" y="6176963"/>
            <a:ext cx="12192000" cy="822138"/>
            <a:chOff x="56865" y="4516391"/>
            <a:chExt cx="12192000" cy="822138"/>
          </a:xfrm>
        </p:grpSpPr>
        <p:pic>
          <p:nvPicPr>
            <p:cNvPr id="13" name="Picture 12" descr="A purple rectangular object with black and white stripes&#10;&#10;Description automatically generated">
              <a:extLst>
                <a:ext uri="{FF2B5EF4-FFF2-40B4-BE49-F238E27FC236}">
                  <a16:creationId xmlns:a16="http://schemas.microsoft.com/office/drawing/2014/main" id="{3B226A4C-BD45-8A5C-95DB-C036D0576D42}"/>
                </a:ext>
              </a:extLst>
            </p:cNvPr>
            <p:cNvPicPr>
              <a:picLocks noChangeAspect="1"/>
            </p:cNvPicPr>
            <p:nvPr userDrawn="1"/>
          </p:nvPicPr>
          <p:blipFill>
            <a:blip r:embed="rId5"/>
            <a:stretch>
              <a:fillRect/>
            </a:stretch>
          </p:blipFill>
          <p:spPr>
            <a:xfrm>
              <a:off x="56865" y="4516391"/>
              <a:ext cx="12192000" cy="822138"/>
            </a:xfrm>
            <a:prstGeom prst="rect">
              <a:avLst/>
            </a:prstGeom>
          </p:spPr>
        </p:pic>
        <p:pic>
          <p:nvPicPr>
            <p:cNvPr id="14" name="Picture 13" descr="A white x on a black background&#10;&#10;Description automatically generated">
              <a:extLst>
                <a:ext uri="{FF2B5EF4-FFF2-40B4-BE49-F238E27FC236}">
                  <a16:creationId xmlns:a16="http://schemas.microsoft.com/office/drawing/2014/main" id="{D00BBB61-E32B-F9D4-AC7C-CD9CBB24A45E}"/>
                </a:ext>
              </a:extLst>
            </p:cNvPr>
            <p:cNvPicPr>
              <a:picLocks noChangeAspect="1"/>
            </p:cNvPicPr>
            <p:nvPr userDrawn="1"/>
          </p:nvPicPr>
          <p:blipFill rotWithShape="1">
            <a:blip r:embed="rId6"/>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7956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093" y="712705"/>
            <a:ext cx="3564023" cy="1325563"/>
          </a:xfrm>
        </p:spPr>
        <p:txBody>
          <a:bodyPr/>
          <a:lstStyle/>
          <a:p>
            <a:r>
              <a:rPr lang="en-GB" b="1">
                <a:solidFill>
                  <a:srgbClr val="7030A0"/>
                </a:solidFill>
                <a:cs typeface="Calibri Light"/>
              </a:rPr>
              <a:t>Lay summaries</a:t>
            </a:r>
          </a:p>
        </p:txBody>
      </p:sp>
      <p:pic>
        <p:nvPicPr>
          <p:cNvPr id="4" name="Picture 3">
            <a:extLst>
              <a:ext uri="{FF2B5EF4-FFF2-40B4-BE49-F238E27FC236}">
                <a16:creationId xmlns:a16="http://schemas.microsoft.com/office/drawing/2014/main" id="{E7B3B6AE-869E-6E81-656C-506709CA319D}"/>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6CE362A1-E729-5F04-007C-D84FA35591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A0DF9-BB22-9210-3817-2209AE13B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50740"/>
            <a:ext cx="4331215" cy="273222"/>
          </a:xfrm>
          <a:prstGeom prst="rect">
            <a:avLst/>
          </a:prstGeom>
        </p:spPr>
      </p:pic>
      <p:sp>
        <p:nvSpPr>
          <p:cNvPr id="7" name="Rectangle 6">
            <a:extLst>
              <a:ext uri="{FF2B5EF4-FFF2-40B4-BE49-F238E27FC236}">
                <a16:creationId xmlns:a16="http://schemas.microsoft.com/office/drawing/2014/main" id="{1892CA3E-6F93-538A-D00A-DF78CB3942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2" name="Group 11">
            <a:extLst>
              <a:ext uri="{FF2B5EF4-FFF2-40B4-BE49-F238E27FC236}">
                <a16:creationId xmlns:a16="http://schemas.microsoft.com/office/drawing/2014/main" id="{09F5FFFA-7D3B-677D-F1C6-97C67C5C44E3}"/>
              </a:ext>
            </a:extLst>
          </p:cNvPr>
          <p:cNvGrpSpPr/>
          <p:nvPr/>
        </p:nvGrpSpPr>
        <p:grpSpPr>
          <a:xfrm rot="5400000">
            <a:off x="10628126" y="-1732648"/>
            <a:ext cx="3125841" cy="3471104"/>
            <a:chOff x="4151211" y="337389"/>
            <a:chExt cx="4760710" cy="4760710"/>
          </a:xfrm>
        </p:grpSpPr>
        <p:sp>
          <p:nvSpPr>
            <p:cNvPr id="9" name="Pie 19">
              <a:extLst>
                <a:ext uri="{FF2B5EF4-FFF2-40B4-BE49-F238E27FC236}">
                  <a16:creationId xmlns:a16="http://schemas.microsoft.com/office/drawing/2014/main" id="{22ABE151-4F65-1C93-44B5-2F461E86DC3E}"/>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Pie 4">
              <a:extLst>
                <a:ext uri="{FF2B5EF4-FFF2-40B4-BE49-F238E27FC236}">
                  <a16:creationId xmlns:a16="http://schemas.microsoft.com/office/drawing/2014/main" id="{5CEE14FF-684B-B2C7-3D78-2BB8C191C21C}"/>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pic>
        <p:nvPicPr>
          <p:cNvPr id="3" name="Picture 9" descr="Text&#10;&#10;Description automatically generated">
            <a:extLst>
              <a:ext uri="{FF2B5EF4-FFF2-40B4-BE49-F238E27FC236}">
                <a16:creationId xmlns:a16="http://schemas.microsoft.com/office/drawing/2014/main" id="{99279EDF-6D8F-5CBD-0BD1-07AE0CD7E8EC}"/>
              </a:ext>
            </a:extLst>
          </p:cNvPr>
          <p:cNvPicPr>
            <a:picLocks noChangeAspect="1"/>
          </p:cNvPicPr>
          <p:nvPr/>
        </p:nvPicPr>
        <p:blipFill>
          <a:blip r:embed="rId5"/>
          <a:stretch>
            <a:fillRect/>
          </a:stretch>
        </p:blipFill>
        <p:spPr>
          <a:xfrm>
            <a:off x="423504" y="4913912"/>
            <a:ext cx="2085975" cy="1285875"/>
          </a:xfrm>
          <a:prstGeom prst="rect">
            <a:avLst/>
          </a:prstGeom>
        </p:spPr>
      </p:pic>
      <p:graphicFrame>
        <p:nvGraphicFramePr>
          <p:cNvPr id="18" name="TextBox 7">
            <a:extLst>
              <a:ext uri="{FF2B5EF4-FFF2-40B4-BE49-F238E27FC236}">
                <a16:creationId xmlns:a16="http://schemas.microsoft.com/office/drawing/2014/main" id="{7E48CFDD-272F-C0A8-C607-8BF8C6A2E18C}"/>
              </a:ext>
            </a:extLst>
          </p:cNvPr>
          <p:cNvGraphicFramePr/>
          <p:nvPr/>
        </p:nvGraphicFramePr>
        <p:xfrm>
          <a:off x="368314" y="1827741"/>
          <a:ext cx="11512882" cy="42473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 name="Rounded Rectangle 10">
            <a:extLst>
              <a:ext uri="{FF2B5EF4-FFF2-40B4-BE49-F238E27FC236}">
                <a16:creationId xmlns:a16="http://schemas.microsoft.com/office/drawing/2014/main" id="{17B6ADA7-6E04-3807-5E59-FE6D657CE44C}"/>
              </a:ext>
            </a:extLst>
          </p:cNvPr>
          <p:cNvSpPr/>
          <p:nvPr/>
        </p:nvSpPr>
        <p:spPr>
          <a:xfrm>
            <a:off x="3747749" y="1595650"/>
            <a:ext cx="3658388"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8" name="Group 7">
            <a:extLst>
              <a:ext uri="{FF2B5EF4-FFF2-40B4-BE49-F238E27FC236}">
                <a16:creationId xmlns:a16="http://schemas.microsoft.com/office/drawing/2014/main" id="{A2F93EDC-B606-8EA2-CBC3-56FE641D58DC}"/>
              </a:ext>
            </a:extLst>
          </p:cNvPr>
          <p:cNvGrpSpPr/>
          <p:nvPr/>
        </p:nvGrpSpPr>
        <p:grpSpPr>
          <a:xfrm>
            <a:off x="0" y="6176963"/>
            <a:ext cx="12192000" cy="822138"/>
            <a:chOff x="56865" y="4516391"/>
            <a:chExt cx="12192000" cy="822138"/>
          </a:xfrm>
        </p:grpSpPr>
        <p:pic>
          <p:nvPicPr>
            <p:cNvPr id="10" name="Picture 9" descr="A purple rectangular object with black and white stripes&#10;&#10;Description automatically generated">
              <a:extLst>
                <a:ext uri="{FF2B5EF4-FFF2-40B4-BE49-F238E27FC236}">
                  <a16:creationId xmlns:a16="http://schemas.microsoft.com/office/drawing/2014/main" id="{90DCF095-D9DC-2D5D-4A4D-7873D5992A12}"/>
                </a:ext>
              </a:extLst>
            </p:cNvPr>
            <p:cNvPicPr>
              <a:picLocks noChangeAspect="1"/>
            </p:cNvPicPr>
            <p:nvPr userDrawn="1"/>
          </p:nvPicPr>
          <p:blipFill>
            <a:blip r:embed="rId11"/>
            <a:stretch>
              <a:fillRect/>
            </a:stretch>
          </p:blipFill>
          <p:spPr>
            <a:xfrm>
              <a:off x="56865" y="4516391"/>
              <a:ext cx="12192000" cy="822138"/>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DC1AAAE4-5018-BE46-B948-47BE12467F35}"/>
                </a:ext>
              </a:extLst>
            </p:cNvPr>
            <p:cNvPicPr>
              <a:picLocks noChangeAspect="1"/>
            </p:cNvPicPr>
            <p:nvPr userDrawn="1"/>
          </p:nvPicPr>
          <p:blipFill rotWithShape="1">
            <a:blip r:embed="rId12"/>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510090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3357" y="980073"/>
            <a:ext cx="6652127" cy="1325563"/>
          </a:xfrm>
        </p:spPr>
        <p:txBody>
          <a:bodyPr/>
          <a:lstStyle/>
          <a:p>
            <a:r>
              <a:rPr lang="en-GB" b="1">
                <a:solidFill>
                  <a:srgbClr val="7030A0"/>
                </a:solidFill>
              </a:rPr>
              <a:t>The importance of language </a:t>
            </a:r>
            <a:endParaRPr lang="en-GB" b="1"/>
          </a:p>
        </p:txBody>
      </p:sp>
      <p:pic>
        <p:nvPicPr>
          <p:cNvPr id="4" name="Picture 3">
            <a:extLst>
              <a:ext uri="{FF2B5EF4-FFF2-40B4-BE49-F238E27FC236}">
                <a16:creationId xmlns:a16="http://schemas.microsoft.com/office/drawing/2014/main" id="{E7B3B6AE-869E-6E81-656C-506709CA319D}"/>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6CE362A1-E729-5F04-007C-D84FA35591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A0DF9-BB22-9210-3817-2209AE13BD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5517" y="450740"/>
            <a:ext cx="4331215" cy="273222"/>
          </a:xfrm>
          <a:prstGeom prst="rect">
            <a:avLst/>
          </a:prstGeom>
        </p:spPr>
      </p:pic>
      <p:sp>
        <p:nvSpPr>
          <p:cNvPr id="7" name="Rectangle 6">
            <a:extLst>
              <a:ext uri="{FF2B5EF4-FFF2-40B4-BE49-F238E27FC236}">
                <a16:creationId xmlns:a16="http://schemas.microsoft.com/office/drawing/2014/main" id="{1892CA3E-6F93-538A-D00A-DF78CB3942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2" name="Group 11">
            <a:extLst>
              <a:ext uri="{FF2B5EF4-FFF2-40B4-BE49-F238E27FC236}">
                <a16:creationId xmlns:a16="http://schemas.microsoft.com/office/drawing/2014/main" id="{09F5FFFA-7D3B-677D-F1C6-97C67C5C44E3}"/>
              </a:ext>
            </a:extLst>
          </p:cNvPr>
          <p:cNvGrpSpPr/>
          <p:nvPr/>
        </p:nvGrpSpPr>
        <p:grpSpPr>
          <a:xfrm rot="5400000">
            <a:off x="10628126" y="-1732648"/>
            <a:ext cx="3125841" cy="3471104"/>
            <a:chOff x="4151211" y="337389"/>
            <a:chExt cx="4760710" cy="4760710"/>
          </a:xfrm>
        </p:grpSpPr>
        <p:sp>
          <p:nvSpPr>
            <p:cNvPr id="9" name="Pie 19">
              <a:extLst>
                <a:ext uri="{FF2B5EF4-FFF2-40B4-BE49-F238E27FC236}">
                  <a16:creationId xmlns:a16="http://schemas.microsoft.com/office/drawing/2014/main" id="{22ABE151-4F65-1C93-44B5-2F461E86DC3E}"/>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Pie 4">
              <a:extLst>
                <a:ext uri="{FF2B5EF4-FFF2-40B4-BE49-F238E27FC236}">
                  <a16:creationId xmlns:a16="http://schemas.microsoft.com/office/drawing/2014/main" id="{5CEE14FF-684B-B2C7-3D78-2BB8C191C21C}"/>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sp>
        <p:nvSpPr>
          <p:cNvPr id="8" name="TextBox 7">
            <a:extLst>
              <a:ext uri="{FF2B5EF4-FFF2-40B4-BE49-F238E27FC236}">
                <a16:creationId xmlns:a16="http://schemas.microsoft.com/office/drawing/2014/main" id="{FDE25616-1EFB-2D93-EECE-70EECF7B63BB}"/>
              </a:ext>
            </a:extLst>
          </p:cNvPr>
          <p:cNvSpPr txBox="1"/>
          <p:nvPr/>
        </p:nvSpPr>
        <p:spPr>
          <a:xfrm>
            <a:off x="4216400" y="384208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WordsforHealth Medical - YouTube</a:t>
            </a:r>
            <a:endParaRPr lang="en-US"/>
          </a:p>
        </p:txBody>
      </p:sp>
      <p:sp>
        <p:nvSpPr>
          <p:cNvPr id="3" name="TextBox 2">
            <a:extLst>
              <a:ext uri="{FF2B5EF4-FFF2-40B4-BE49-F238E27FC236}">
                <a16:creationId xmlns:a16="http://schemas.microsoft.com/office/drawing/2014/main" id="{82CA65A2-9277-8C71-8B9D-CCDA66DACEE6}"/>
              </a:ext>
            </a:extLst>
          </p:cNvPr>
          <p:cNvSpPr txBox="1"/>
          <p:nvPr/>
        </p:nvSpPr>
        <p:spPr>
          <a:xfrm>
            <a:off x="9387534" y="2682292"/>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hlinkClick r:id="rId7"/>
              </a:rPr>
              <a:t>Survey: https://tinyurl.com/BeforePlusTwo</a:t>
            </a:r>
          </a:p>
        </p:txBody>
      </p:sp>
      <p:sp>
        <p:nvSpPr>
          <p:cNvPr id="13" name="Rounded Rectangle 10">
            <a:extLst>
              <a:ext uri="{FF2B5EF4-FFF2-40B4-BE49-F238E27FC236}">
                <a16:creationId xmlns:a16="http://schemas.microsoft.com/office/drawing/2014/main" id="{27332D67-5645-0A5D-6E91-63F0EF91861D}"/>
              </a:ext>
            </a:extLst>
          </p:cNvPr>
          <p:cNvSpPr/>
          <p:nvPr/>
        </p:nvSpPr>
        <p:spPr>
          <a:xfrm flipV="1">
            <a:off x="2697676" y="1838432"/>
            <a:ext cx="6724973" cy="5458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5" name="Online Media 14" title="WordsforHealth Medical">
            <a:hlinkClick r:id="" action="ppaction://media"/>
            <a:extLst>
              <a:ext uri="{FF2B5EF4-FFF2-40B4-BE49-F238E27FC236}">
                <a16:creationId xmlns:a16="http://schemas.microsoft.com/office/drawing/2014/main" id="{E1E5AF53-0423-62A3-5A12-498BA6B4A91C}"/>
              </a:ext>
            </a:extLst>
          </p:cNvPr>
          <p:cNvPicPr>
            <a:picLocks noRot="1" noChangeAspect="1"/>
          </p:cNvPicPr>
          <p:nvPr>
            <a:videoFile r:link="rId1"/>
          </p:nvPr>
        </p:nvPicPr>
        <p:blipFill>
          <a:blip r:embed="rId8"/>
          <a:stretch>
            <a:fillRect/>
          </a:stretch>
        </p:blipFill>
        <p:spPr>
          <a:xfrm>
            <a:off x="0" y="-15240"/>
            <a:ext cx="12192000" cy="6888480"/>
          </a:xfrm>
          <a:prstGeom prst="rect">
            <a:avLst/>
          </a:prstGeom>
        </p:spPr>
      </p:pic>
      <p:grpSp>
        <p:nvGrpSpPr>
          <p:cNvPr id="17" name="Group 16">
            <a:extLst>
              <a:ext uri="{FF2B5EF4-FFF2-40B4-BE49-F238E27FC236}">
                <a16:creationId xmlns:a16="http://schemas.microsoft.com/office/drawing/2014/main" id="{D972C54F-33B1-D220-DCC4-E00EF35F2FB4}"/>
              </a:ext>
            </a:extLst>
          </p:cNvPr>
          <p:cNvGrpSpPr/>
          <p:nvPr/>
        </p:nvGrpSpPr>
        <p:grpSpPr>
          <a:xfrm>
            <a:off x="0" y="6176963"/>
            <a:ext cx="12192000" cy="822138"/>
            <a:chOff x="56865" y="4516391"/>
            <a:chExt cx="12192000" cy="822138"/>
          </a:xfrm>
        </p:grpSpPr>
        <p:pic>
          <p:nvPicPr>
            <p:cNvPr id="18" name="Picture 17" descr="A purple rectangular object with black and white stripes&#10;&#10;Description automatically generated">
              <a:extLst>
                <a:ext uri="{FF2B5EF4-FFF2-40B4-BE49-F238E27FC236}">
                  <a16:creationId xmlns:a16="http://schemas.microsoft.com/office/drawing/2014/main" id="{AA4AF701-9B46-08DF-CEFE-9189827BDEC8}"/>
                </a:ext>
              </a:extLst>
            </p:cNvPr>
            <p:cNvPicPr>
              <a:picLocks noChangeAspect="1"/>
            </p:cNvPicPr>
            <p:nvPr userDrawn="1"/>
          </p:nvPicPr>
          <p:blipFill>
            <a:blip r:embed="rId9"/>
            <a:stretch>
              <a:fillRect/>
            </a:stretch>
          </p:blipFill>
          <p:spPr>
            <a:xfrm>
              <a:off x="56865" y="4516391"/>
              <a:ext cx="12192000" cy="822138"/>
            </a:xfrm>
            <a:prstGeom prst="rect">
              <a:avLst/>
            </a:prstGeom>
          </p:spPr>
        </p:pic>
        <p:pic>
          <p:nvPicPr>
            <p:cNvPr id="19" name="Picture 18" descr="A white x on a black background&#10;&#10;Description automatically generated">
              <a:extLst>
                <a:ext uri="{FF2B5EF4-FFF2-40B4-BE49-F238E27FC236}">
                  <a16:creationId xmlns:a16="http://schemas.microsoft.com/office/drawing/2014/main" id="{0CD0C610-A280-692B-AB3A-E3F1E54B1585}"/>
                </a:ext>
              </a:extLst>
            </p:cNvPr>
            <p:cNvPicPr>
              <a:picLocks noChangeAspect="1"/>
            </p:cNvPicPr>
            <p:nvPr userDrawn="1"/>
          </p:nvPicPr>
          <p:blipFill rotWithShape="1">
            <a:blip r:embed="rId10"/>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6697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8821" y="879845"/>
            <a:ext cx="9144000" cy="907316"/>
          </a:xfrm>
        </p:spPr>
        <p:txBody>
          <a:bodyPr>
            <a:normAutofit fontScale="90000"/>
          </a:bodyPr>
          <a:lstStyle/>
          <a:p>
            <a:r>
              <a:rPr lang="en-GB" altLang="en-US">
                <a:solidFill>
                  <a:srgbClr val="7030A0"/>
                </a:solidFill>
                <a:latin typeface="Calibri"/>
                <a:ea typeface="ＭＳ Ｐゴシック"/>
                <a:cs typeface="Calibri"/>
              </a:rPr>
              <a:t>Who are the public?</a:t>
            </a:r>
          </a:p>
        </p:txBody>
      </p:sp>
      <p:pic>
        <p:nvPicPr>
          <p:cNvPr id="13" name="Picture 6" descr="http://www.publicengagement.ac.uk/sites/default/files/resize/potential%20partners%20and%20stakeholders%20map_1-650x4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400" y="1719536"/>
            <a:ext cx="6023403" cy="45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872289" y="6493294"/>
            <a:ext cx="4735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GB" altLang="en-US" sz="1400">
                <a:hlinkClick r:id="rId4"/>
              </a:rPr>
              <a:t>www.publicengagement.ac.uk/explore-it/who-are-public</a:t>
            </a:r>
            <a:r>
              <a:rPr lang="en-GB" altLang="en-US" sz="1400"/>
              <a:t> </a:t>
            </a:r>
          </a:p>
        </p:txBody>
      </p:sp>
      <p:sp>
        <p:nvSpPr>
          <p:cNvPr id="15" name="Rectangle 7"/>
          <p:cNvSpPr>
            <a:spLocks noChangeArrowheads="1"/>
          </p:cNvSpPr>
          <p:nvPr/>
        </p:nvSpPr>
        <p:spPr bwMode="auto">
          <a:xfrm>
            <a:off x="3475121" y="6314837"/>
            <a:ext cx="35290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900"/>
              <a:t>© 2014 National Co-ordinating Centre for Public Engagement</a:t>
            </a:r>
          </a:p>
        </p:txBody>
      </p:sp>
      <p:grpSp>
        <p:nvGrpSpPr>
          <p:cNvPr id="9" name="Group 8">
            <a:extLst>
              <a:ext uri="{FF2B5EF4-FFF2-40B4-BE49-F238E27FC236}">
                <a16:creationId xmlns:a16="http://schemas.microsoft.com/office/drawing/2014/main" id="{D5BBC8A4-96C2-C8C2-4D4D-8AC28F510190}"/>
              </a:ext>
            </a:extLst>
          </p:cNvPr>
          <p:cNvGrpSpPr/>
          <p:nvPr/>
        </p:nvGrpSpPr>
        <p:grpSpPr>
          <a:xfrm>
            <a:off x="9914282" y="1654240"/>
            <a:ext cx="2071889" cy="4479625"/>
            <a:chOff x="9874177" y="1908240"/>
            <a:chExt cx="2071889" cy="4479625"/>
          </a:xfrm>
        </p:grpSpPr>
        <p:pic>
          <p:nvPicPr>
            <p:cNvPr id="16" name="Picture 9" descr="http://i.telegraph.co.uk/multimedia/archive/01007/england-population_1007441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4177" y="3982922"/>
              <a:ext cx="2029503" cy="127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Image result for tine buffel and engage"/>
            <p:cNvPicPr>
              <a:picLocks noChangeAspect="1" noChangeArrowheads="1"/>
            </p:cNvPicPr>
            <p:nvPr/>
          </p:nvPicPr>
          <p:blipFill rotWithShape="1">
            <a:blip r:embed="rId6">
              <a:extLst>
                <a:ext uri="{28A0092B-C50C-407E-A947-70E740481C1C}">
                  <a14:useLocalDpi xmlns:a14="http://schemas.microsoft.com/office/drawing/2010/main" val="0"/>
                </a:ext>
              </a:extLst>
            </a:blip>
            <a:srcRect b="26022"/>
            <a:stretch/>
          </p:blipFill>
          <p:spPr bwMode="auto">
            <a:xfrm>
              <a:off x="9895335" y="5342654"/>
              <a:ext cx="2050731" cy="104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rotWithShape="1">
            <a:blip r:embed="rId7">
              <a:extLst>
                <a:ext uri="{28A0092B-C50C-407E-A947-70E740481C1C}">
                  <a14:useLocalDpi xmlns:a14="http://schemas.microsoft.com/office/drawing/2010/main" val="0"/>
                </a:ext>
              </a:extLst>
            </a:blip>
            <a:srcRect t="4627" b="6133"/>
            <a:stretch/>
          </p:blipFill>
          <p:spPr bwMode="auto">
            <a:xfrm>
              <a:off x="9895335" y="1908240"/>
              <a:ext cx="2008345" cy="115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p:cNvPicPr>
            <p:nvPr/>
          </p:nvPicPr>
          <p:blipFill rotWithShape="1">
            <a:blip r:embed="rId8">
              <a:extLst>
                <a:ext uri="{28A0092B-C50C-407E-A947-70E740481C1C}">
                  <a14:useLocalDpi xmlns:a14="http://schemas.microsoft.com/office/drawing/2010/main" val="0"/>
                </a:ext>
              </a:extLst>
            </a:blip>
            <a:srcRect t="18360" b="27992"/>
            <a:stretch/>
          </p:blipFill>
          <p:spPr bwMode="auto">
            <a:xfrm>
              <a:off x="9895499" y="3145544"/>
              <a:ext cx="2008181" cy="75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rot="5400000">
            <a:off x="10628126" y="-1732648"/>
            <a:ext cx="3125841" cy="3471104"/>
            <a:chOff x="4151211" y="337389"/>
            <a:chExt cx="4760710" cy="4760710"/>
          </a:xfrm>
        </p:grpSpPr>
        <p:sp>
          <p:nvSpPr>
            <p:cNvPr id="20" name="Pie 19"/>
            <p:cNvSpPr/>
            <p:nvPr/>
          </p:nvSpPr>
          <p:spPr>
            <a:xfrm>
              <a:off x="4151211" y="337389"/>
              <a:ext cx="4760710" cy="4760710"/>
            </a:xfrm>
            <a:prstGeom prst="pie">
              <a:avLst>
                <a:gd name="adj1" fmla="val 0"/>
                <a:gd name="adj2" fmla="val 5400000"/>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Pie 4"/>
            <p:cNvSpPr txBox="1"/>
            <p:nvPr/>
          </p:nvSpPr>
          <p:spPr>
            <a:xfrm rot="16200000">
              <a:off x="6454409" y="2974054"/>
              <a:ext cx="204054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kern="1200"/>
                <a:t>Communities</a:t>
              </a:r>
              <a:r>
                <a:rPr lang="en-US" sz="3200"/>
                <a:t> </a:t>
              </a:r>
              <a:endParaRPr lang="en-US" sz="3200" kern="1200"/>
            </a:p>
          </p:txBody>
        </p:sp>
      </p:grpSp>
      <p:pic>
        <p:nvPicPr>
          <p:cNvPr id="3" name="Picture 2">
            <a:extLst>
              <a:ext uri="{FF2B5EF4-FFF2-40B4-BE49-F238E27FC236}">
                <a16:creationId xmlns:a16="http://schemas.microsoft.com/office/drawing/2014/main" id="{2E7CC934-1FE8-01F6-8124-F88CFA698E88}"/>
              </a:ext>
            </a:extLst>
          </p:cNvPr>
          <p:cNvPicPr>
            <a:picLocks noChangeAspect="1"/>
          </p:cNvPicPr>
          <p:nvPr/>
        </p:nvPicPr>
        <p:blipFill>
          <a:blip r:embed="rId9"/>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338BE7A5-91E7-AD9B-7516-B51795F45E1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C663011-CDE6-1EF7-D0E9-8887FBEEC4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2181" y="409473"/>
            <a:ext cx="4331215" cy="273222"/>
          </a:xfrm>
          <a:prstGeom prst="rect">
            <a:avLst/>
          </a:prstGeom>
        </p:spPr>
      </p:pic>
      <p:sp>
        <p:nvSpPr>
          <p:cNvPr id="6" name="Rectangle 5">
            <a:extLst>
              <a:ext uri="{FF2B5EF4-FFF2-40B4-BE49-F238E27FC236}">
                <a16:creationId xmlns:a16="http://schemas.microsoft.com/office/drawing/2014/main" id="{179DBB33-EE63-FC34-B925-43C6855CB130}"/>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8" name="Picture 8">
            <a:extLst>
              <a:ext uri="{FF2B5EF4-FFF2-40B4-BE49-F238E27FC236}">
                <a16:creationId xmlns:a16="http://schemas.microsoft.com/office/drawing/2014/main" id="{6D2E3A73-C064-9C31-F773-9D01A48C64FE}"/>
              </a:ext>
            </a:extLst>
          </p:cNvPr>
          <p:cNvPicPr>
            <a:picLocks noChangeAspect="1"/>
          </p:cNvPicPr>
          <p:nvPr/>
        </p:nvPicPr>
        <p:blipFill rotWithShape="1">
          <a:blip r:embed="rId12"/>
          <a:srcRect t="87" r="68105" b="287"/>
          <a:stretch/>
        </p:blipFill>
        <p:spPr>
          <a:xfrm>
            <a:off x="326190" y="1508161"/>
            <a:ext cx="1778854" cy="4634460"/>
          </a:xfrm>
          <a:prstGeom prst="rect">
            <a:avLst/>
          </a:prstGeom>
        </p:spPr>
      </p:pic>
      <p:sp>
        <p:nvSpPr>
          <p:cNvPr id="10" name="Rounded Rectangle 10">
            <a:extLst>
              <a:ext uri="{FF2B5EF4-FFF2-40B4-BE49-F238E27FC236}">
                <a16:creationId xmlns:a16="http://schemas.microsoft.com/office/drawing/2014/main" id="{C146CD57-3A20-AB8A-5BC5-F23860DE91D1}"/>
              </a:ext>
            </a:extLst>
          </p:cNvPr>
          <p:cNvSpPr/>
          <p:nvPr/>
        </p:nvSpPr>
        <p:spPr>
          <a:xfrm>
            <a:off x="2874236" y="1614236"/>
            <a:ext cx="5981559"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7" name="Group 6">
            <a:extLst>
              <a:ext uri="{FF2B5EF4-FFF2-40B4-BE49-F238E27FC236}">
                <a16:creationId xmlns:a16="http://schemas.microsoft.com/office/drawing/2014/main" id="{D5F89CEC-274D-0FA8-B49D-EC8703AB0DA4}"/>
              </a:ext>
            </a:extLst>
          </p:cNvPr>
          <p:cNvGrpSpPr/>
          <p:nvPr/>
        </p:nvGrpSpPr>
        <p:grpSpPr>
          <a:xfrm>
            <a:off x="0" y="6196013"/>
            <a:ext cx="12192000" cy="822138"/>
            <a:chOff x="56865" y="4516391"/>
            <a:chExt cx="12192000" cy="822138"/>
          </a:xfrm>
        </p:grpSpPr>
        <p:pic>
          <p:nvPicPr>
            <p:cNvPr id="12" name="Picture 11" descr="A purple rectangular object with black and white stripes&#10;&#10;Description automatically generated">
              <a:extLst>
                <a:ext uri="{FF2B5EF4-FFF2-40B4-BE49-F238E27FC236}">
                  <a16:creationId xmlns:a16="http://schemas.microsoft.com/office/drawing/2014/main" id="{505CEFA4-246C-60F2-94D1-B3EE6D4FA766}"/>
                </a:ext>
              </a:extLst>
            </p:cNvPr>
            <p:cNvPicPr>
              <a:picLocks noChangeAspect="1"/>
            </p:cNvPicPr>
            <p:nvPr userDrawn="1"/>
          </p:nvPicPr>
          <p:blipFill>
            <a:blip r:embed="rId13"/>
            <a:stretch>
              <a:fillRect/>
            </a:stretch>
          </p:blipFill>
          <p:spPr>
            <a:xfrm>
              <a:off x="56865" y="4516391"/>
              <a:ext cx="12192000" cy="822138"/>
            </a:xfrm>
            <a:prstGeom prst="rect">
              <a:avLst/>
            </a:prstGeom>
          </p:spPr>
        </p:pic>
        <p:pic>
          <p:nvPicPr>
            <p:cNvPr id="22" name="Picture 21" descr="A white x on a black background&#10;&#10;Description automatically generated">
              <a:extLst>
                <a:ext uri="{FF2B5EF4-FFF2-40B4-BE49-F238E27FC236}">
                  <a16:creationId xmlns:a16="http://schemas.microsoft.com/office/drawing/2014/main" id="{6917D15F-2CA2-146C-167B-8ABF6B67D27F}"/>
                </a:ext>
              </a:extLst>
            </p:cNvPr>
            <p:cNvPicPr>
              <a:picLocks noChangeAspect="1"/>
            </p:cNvPicPr>
            <p:nvPr userDrawn="1"/>
          </p:nvPicPr>
          <p:blipFill rotWithShape="1">
            <a:blip r:embed="rId14"/>
            <a:srcRect l="18574" t="16389" r="18726" b="18504"/>
            <a:stretch/>
          </p:blipFill>
          <p:spPr>
            <a:xfrm>
              <a:off x="173190" y="4588774"/>
              <a:ext cx="515008" cy="520794"/>
            </a:xfrm>
            <a:prstGeom prst="rect">
              <a:avLst/>
            </a:prstGeom>
          </p:spPr>
        </p:pic>
      </p:grpSp>
      <p:sp>
        <p:nvSpPr>
          <p:cNvPr id="24" name="TextBox 23">
            <a:extLst>
              <a:ext uri="{FF2B5EF4-FFF2-40B4-BE49-F238E27FC236}">
                <a16:creationId xmlns:a16="http://schemas.microsoft.com/office/drawing/2014/main" id="{A176B3AA-43F4-2299-90B3-E67F8DE2FC6E}"/>
              </a:ext>
            </a:extLst>
          </p:cNvPr>
          <p:cNvSpPr txBox="1"/>
          <p:nvPr/>
        </p:nvSpPr>
        <p:spPr>
          <a:xfrm>
            <a:off x="2265074" y="1986298"/>
            <a:ext cx="13714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Public contributors </a:t>
            </a:r>
            <a:endParaRPr lang="en-GB" dirty="0"/>
          </a:p>
        </p:txBody>
      </p:sp>
      <p:sp>
        <p:nvSpPr>
          <p:cNvPr id="25" name="TextBox 24">
            <a:extLst>
              <a:ext uri="{FF2B5EF4-FFF2-40B4-BE49-F238E27FC236}">
                <a16:creationId xmlns:a16="http://schemas.microsoft.com/office/drawing/2014/main" id="{DB5E5FEC-372B-A684-A658-89C0FCE3C693}"/>
              </a:ext>
            </a:extLst>
          </p:cNvPr>
          <p:cNvSpPr txBox="1"/>
          <p:nvPr/>
        </p:nvSpPr>
        <p:spPr>
          <a:xfrm>
            <a:off x="8536919" y="5210143"/>
            <a:ext cx="137142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Patients with lived experience </a:t>
            </a:r>
            <a:endParaRPr lang="en-GB" dirty="0"/>
          </a:p>
        </p:txBody>
      </p:sp>
      <p:sp>
        <p:nvSpPr>
          <p:cNvPr id="26" name="TextBox 25">
            <a:extLst>
              <a:ext uri="{FF2B5EF4-FFF2-40B4-BE49-F238E27FC236}">
                <a16:creationId xmlns:a16="http://schemas.microsoft.com/office/drawing/2014/main" id="{192F0773-2682-93D4-1433-5666131C3CC4}"/>
              </a:ext>
            </a:extLst>
          </p:cNvPr>
          <p:cNvSpPr txBox="1"/>
          <p:nvPr/>
        </p:nvSpPr>
        <p:spPr>
          <a:xfrm>
            <a:off x="8396242" y="1986297"/>
            <a:ext cx="13714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Lay members</a:t>
            </a:r>
            <a:endParaRPr lang="en-US" dirty="0"/>
          </a:p>
        </p:txBody>
      </p:sp>
      <p:sp>
        <p:nvSpPr>
          <p:cNvPr id="27" name="TextBox 26">
            <a:extLst>
              <a:ext uri="{FF2B5EF4-FFF2-40B4-BE49-F238E27FC236}">
                <a16:creationId xmlns:a16="http://schemas.microsoft.com/office/drawing/2014/main" id="{EAD76CD8-896F-6FFD-708C-476C50F83055}"/>
              </a:ext>
            </a:extLst>
          </p:cNvPr>
          <p:cNvSpPr txBox="1"/>
          <p:nvPr/>
        </p:nvSpPr>
        <p:spPr>
          <a:xfrm>
            <a:off x="2358858" y="5339097"/>
            <a:ext cx="13714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Expert by experience</a:t>
            </a:r>
            <a:endParaRPr lang="en-US" dirty="0"/>
          </a:p>
        </p:txBody>
      </p:sp>
    </p:spTree>
    <p:extLst>
      <p:ext uri="{BB962C8B-B14F-4D97-AF65-F5344CB8AC3E}">
        <p14:creationId xmlns:p14="http://schemas.microsoft.com/office/powerpoint/2010/main" val="3610669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83" y="913231"/>
            <a:ext cx="8162758" cy="1325563"/>
          </a:xfrm>
        </p:spPr>
        <p:txBody>
          <a:bodyPr/>
          <a:lstStyle/>
          <a:p>
            <a:r>
              <a:rPr lang="en-GB" b="1">
                <a:solidFill>
                  <a:srgbClr val="7030A0"/>
                </a:solidFill>
              </a:rPr>
              <a:t>Top tips on writing a lay summary </a:t>
            </a:r>
            <a:endParaRPr lang="en-GB" b="1"/>
          </a:p>
        </p:txBody>
      </p:sp>
      <p:pic>
        <p:nvPicPr>
          <p:cNvPr id="4" name="Picture 3">
            <a:extLst>
              <a:ext uri="{FF2B5EF4-FFF2-40B4-BE49-F238E27FC236}">
                <a16:creationId xmlns:a16="http://schemas.microsoft.com/office/drawing/2014/main" id="{E7B3B6AE-869E-6E81-656C-506709CA319D}"/>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6CE362A1-E729-5F04-007C-D84FA35591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A0DF9-BB22-9210-3817-2209AE13B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517" y="450740"/>
            <a:ext cx="4331215" cy="273222"/>
          </a:xfrm>
          <a:prstGeom prst="rect">
            <a:avLst/>
          </a:prstGeom>
        </p:spPr>
      </p:pic>
      <p:sp>
        <p:nvSpPr>
          <p:cNvPr id="7" name="Rectangle 6">
            <a:extLst>
              <a:ext uri="{FF2B5EF4-FFF2-40B4-BE49-F238E27FC236}">
                <a16:creationId xmlns:a16="http://schemas.microsoft.com/office/drawing/2014/main" id="{1892CA3E-6F93-538A-D00A-DF78CB3942EF}"/>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2" name="Group 11">
            <a:extLst>
              <a:ext uri="{FF2B5EF4-FFF2-40B4-BE49-F238E27FC236}">
                <a16:creationId xmlns:a16="http://schemas.microsoft.com/office/drawing/2014/main" id="{09F5FFFA-7D3B-677D-F1C6-97C67C5C44E3}"/>
              </a:ext>
            </a:extLst>
          </p:cNvPr>
          <p:cNvGrpSpPr/>
          <p:nvPr/>
        </p:nvGrpSpPr>
        <p:grpSpPr>
          <a:xfrm rot="5400000">
            <a:off x="10628126" y="-1732648"/>
            <a:ext cx="3125841" cy="3471104"/>
            <a:chOff x="4151211" y="337389"/>
            <a:chExt cx="4760710" cy="4760710"/>
          </a:xfrm>
        </p:grpSpPr>
        <p:sp>
          <p:nvSpPr>
            <p:cNvPr id="9" name="Pie 19">
              <a:extLst>
                <a:ext uri="{FF2B5EF4-FFF2-40B4-BE49-F238E27FC236}">
                  <a16:creationId xmlns:a16="http://schemas.microsoft.com/office/drawing/2014/main" id="{22ABE151-4F65-1C93-44B5-2F461E86DC3E}"/>
                </a:ext>
              </a:extLst>
            </p:cNvPr>
            <p:cNvSpPr/>
            <p:nvPr/>
          </p:nvSpPr>
          <p:spPr>
            <a:xfrm>
              <a:off x="4151211" y="337389"/>
              <a:ext cx="4760710" cy="4760710"/>
            </a:xfrm>
            <a:prstGeom prst="pie">
              <a:avLst>
                <a:gd name="adj1" fmla="val 0"/>
                <a:gd name="adj2" fmla="val 5400000"/>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Pie 4">
              <a:extLst>
                <a:ext uri="{FF2B5EF4-FFF2-40B4-BE49-F238E27FC236}">
                  <a16:creationId xmlns:a16="http://schemas.microsoft.com/office/drawing/2014/main" id="{5CEE14FF-684B-B2C7-3D78-2BB8C191C21C}"/>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a:cs typeface="Calibri"/>
                </a:rPr>
                <a:t>Communication</a:t>
              </a:r>
              <a:endParaRPr lang="en-US" kern="1200">
                <a:cs typeface="Calibri" panose="020F0502020204030204"/>
              </a:endParaRPr>
            </a:p>
          </p:txBody>
        </p:sp>
      </p:grpSp>
      <p:graphicFrame>
        <p:nvGraphicFramePr>
          <p:cNvPr id="14" name="TextBox 7">
            <a:extLst>
              <a:ext uri="{FF2B5EF4-FFF2-40B4-BE49-F238E27FC236}">
                <a16:creationId xmlns:a16="http://schemas.microsoft.com/office/drawing/2014/main" id="{195E0FBC-D01A-D07E-7228-5D6213B23A61}"/>
              </a:ext>
            </a:extLst>
          </p:cNvPr>
          <p:cNvGraphicFramePr/>
          <p:nvPr/>
        </p:nvGraphicFramePr>
        <p:xfrm>
          <a:off x="325938" y="1901898"/>
          <a:ext cx="11531801" cy="4173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2" name="TextBox 111">
            <a:extLst>
              <a:ext uri="{FF2B5EF4-FFF2-40B4-BE49-F238E27FC236}">
                <a16:creationId xmlns:a16="http://schemas.microsoft.com/office/drawing/2014/main" id="{4D56C802-3BC5-C446-4736-F52782215A61}"/>
              </a:ext>
            </a:extLst>
          </p:cNvPr>
          <p:cNvSpPr txBox="1"/>
          <p:nvPr/>
        </p:nvSpPr>
        <p:spPr>
          <a:xfrm>
            <a:off x="2438400" y="6208295"/>
            <a:ext cx="70077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0"/>
              </a:rPr>
              <a:t>Writing a plain language (lay) summary of your research findings - Health Research Authority (hra.nhs.uk)</a:t>
            </a:r>
            <a:endParaRPr lang="en-US"/>
          </a:p>
        </p:txBody>
      </p:sp>
      <p:sp>
        <p:nvSpPr>
          <p:cNvPr id="37" name="Rounded Rectangle 10">
            <a:extLst>
              <a:ext uri="{FF2B5EF4-FFF2-40B4-BE49-F238E27FC236}">
                <a16:creationId xmlns:a16="http://schemas.microsoft.com/office/drawing/2014/main" id="{AA1E2AA0-71A7-FC0B-B356-95814F2F91FD}"/>
              </a:ext>
            </a:extLst>
          </p:cNvPr>
          <p:cNvSpPr/>
          <p:nvPr/>
        </p:nvSpPr>
        <p:spPr>
          <a:xfrm>
            <a:off x="1991432" y="1781504"/>
            <a:ext cx="7737876"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3" name="Group 2">
            <a:extLst>
              <a:ext uri="{FF2B5EF4-FFF2-40B4-BE49-F238E27FC236}">
                <a16:creationId xmlns:a16="http://schemas.microsoft.com/office/drawing/2014/main" id="{8C87DD2C-66BB-1AE8-0B74-E84ED2274378}"/>
              </a:ext>
            </a:extLst>
          </p:cNvPr>
          <p:cNvGrpSpPr/>
          <p:nvPr/>
        </p:nvGrpSpPr>
        <p:grpSpPr>
          <a:xfrm>
            <a:off x="0" y="6176963"/>
            <a:ext cx="12192000" cy="822138"/>
            <a:chOff x="56865" y="4516391"/>
            <a:chExt cx="12192000" cy="822138"/>
          </a:xfrm>
        </p:grpSpPr>
        <p:pic>
          <p:nvPicPr>
            <p:cNvPr id="8" name="Picture 7" descr="A purple rectangular object with black and white stripes&#10;&#10;Description automatically generated">
              <a:extLst>
                <a:ext uri="{FF2B5EF4-FFF2-40B4-BE49-F238E27FC236}">
                  <a16:creationId xmlns:a16="http://schemas.microsoft.com/office/drawing/2014/main" id="{3AB6254A-FDFE-3881-3372-8DE3CEA1D53A}"/>
                </a:ext>
              </a:extLst>
            </p:cNvPr>
            <p:cNvPicPr>
              <a:picLocks noChangeAspect="1"/>
            </p:cNvPicPr>
            <p:nvPr userDrawn="1"/>
          </p:nvPicPr>
          <p:blipFill>
            <a:blip r:embed="rId11"/>
            <a:stretch>
              <a:fillRect/>
            </a:stretch>
          </p:blipFill>
          <p:spPr>
            <a:xfrm>
              <a:off x="56865" y="4516391"/>
              <a:ext cx="12192000" cy="822138"/>
            </a:xfrm>
            <a:prstGeom prst="rect">
              <a:avLst/>
            </a:prstGeom>
          </p:spPr>
        </p:pic>
        <p:pic>
          <p:nvPicPr>
            <p:cNvPr id="10" name="Picture 9" descr="A white x on a black background&#10;&#10;Description automatically generated">
              <a:extLst>
                <a:ext uri="{FF2B5EF4-FFF2-40B4-BE49-F238E27FC236}">
                  <a16:creationId xmlns:a16="http://schemas.microsoft.com/office/drawing/2014/main" id="{51D82401-8E66-059F-8C44-8C7BEE80E38F}"/>
                </a:ext>
              </a:extLst>
            </p:cNvPr>
            <p:cNvPicPr>
              <a:picLocks noChangeAspect="1"/>
            </p:cNvPicPr>
            <p:nvPr userDrawn="1"/>
          </p:nvPicPr>
          <p:blipFill rotWithShape="1">
            <a:blip r:embed="rId12"/>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579619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7885" y="659230"/>
            <a:ext cx="10716126" cy="1325563"/>
          </a:xfrm>
        </p:spPr>
        <p:txBody>
          <a:bodyPr>
            <a:normAutofit/>
          </a:bodyPr>
          <a:lstStyle/>
          <a:p>
            <a:r>
              <a:rPr lang="en-GB" b="1">
                <a:solidFill>
                  <a:srgbClr val="7030A0"/>
                </a:solidFill>
              </a:rPr>
              <a:t>Controversial Subjects </a:t>
            </a:r>
            <a:endParaRPr lang="en-GB" b="1">
              <a:solidFill>
                <a:srgbClr val="7030A0"/>
              </a:solidFill>
              <a:cs typeface="Calibri Light"/>
            </a:endParaRPr>
          </a:p>
        </p:txBody>
      </p:sp>
      <p:sp>
        <p:nvSpPr>
          <p:cNvPr id="3" name="Content Placeholder 2"/>
          <p:cNvSpPr>
            <a:spLocks noGrp="1"/>
          </p:cNvSpPr>
          <p:nvPr>
            <p:ph idx="1"/>
          </p:nvPr>
        </p:nvSpPr>
        <p:spPr>
          <a:xfrm>
            <a:off x="343568" y="1905836"/>
            <a:ext cx="11598442" cy="4351338"/>
          </a:xfrm>
        </p:spPr>
        <p:txBody>
          <a:bodyPr vert="horz" lIns="91440" tIns="45720" rIns="91440" bIns="45720" rtlCol="0" anchor="t">
            <a:normAutofit/>
          </a:bodyPr>
          <a:lstStyle/>
          <a:p>
            <a:endParaRPr lang="en-GB">
              <a:cs typeface="Calibri"/>
            </a:endParaRPr>
          </a:p>
          <a:p>
            <a:endParaRPr lang="en-GB">
              <a:cs typeface="Calibri"/>
            </a:endParaRPr>
          </a:p>
          <a:p>
            <a:endParaRPr lang="en-GB">
              <a:cs typeface="Calibri"/>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8" name="TextBox 7">
            <a:extLst>
              <a:ext uri="{FF2B5EF4-FFF2-40B4-BE49-F238E27FC236}">
                <a16:creationId xmlns:a16="http://schemas.microsoft.com/office/drawing/2014/main" id="{5AFEA750-6D96-6B2F-69C4-5C468465B670}"/>
              </a:ext>
            </a:extLst>
          </p:cNvPr>
          <p:cNvSpPr txBox="1"/>
          <p:nvPr/>
        </p:nvSpPr>
        <p:spPr>
          <a:xfrm>
            <a:off x="794084" y="2144295"/>
            <a:ext cx="1100488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Times New Roman"/>
              </a:rPr>
              <a:t>Some subjects may be controversial to different people/community groups</a:t>
            </a:r>
            <a:endParaRPr lang="en-US" dirty="0"/>
          </a:p>
          <a:p>
            <a:endParaRPr lang="en-US" sz="2800" dirty="0">
              <a:cs typeface="Times New Roman"/>
            </a:endParaRPr>
          </a:p>
          <a:p>
            <a:r>
              <a:rPr lang="en-US" sz="2800" dirty="0">
                <a:cs typeface="Times New Roman"/>
              </a:rPr>
              <a:t>What makes a subject controversial?</a:t>
            </a:r>
            <a:endParaRPr lang="en-US" dirty="0">
              <a:ea typeface="Calibri"/>
              <a:cs typeface="Calibri"/>
            </a:endParaRPr>
          </a:p>
          <a:p>
            <a:pPr marL="457200" indent="-457200">
              <a:buFont typeface="Arial"/>
              <a:buChar char="•"/>
            </a:pPr>
            <a:r>
              <a:rPr lang="en-US" sz="2800" dirty="0">
                <a:cs typeface="Times New Roman"/>
              </a:rPr>
              <a:t>Subjects that create strong differences of opinions</a:t>
            </a:r>
            <a:endParaRPr lang="en-US" sz="2800" dirty="0">
              <a:ea typeface="Calibri"/>
              <a:cs typeface="Times New Roman"/>
            </a:endParaRPr>
          </a:p>
          <a:p>
            <a:pPr marL="457200" indent="-457200">
              <a:buFont typeface="Arial"/>
              <a:buChar char="•"/>
            </a:pPr>
            <a:r>
              <a:rPr lang="en-US" sz="2800" dirty="0">
                <a:ea typeface="+mn-lt"/>
                <a:cs typeface="+mn-lt"/>
              </a:rPr>
              <a:t>Is the subject of intense public argument, disagreement, or disapproval</a:t>
            </a:r>
          </a:p>
          <a:p>
            <a:pPr marL="457200" indent="-457200">
              <a:buFont typeface="Arial"/>
              <a:buChar char="•"/>
            </a:pPr>
            <a:endParaRPr lang="en-US" sz="2800">
              <a:cs typeface="Calibri"/>
            </a:endParaRPr>
          </a:p>
          <a:p>
            <a:pPr marL="457200" indent="-457200">
              <a:buFont typeface="Arial"/>
              <a:buChar char="•"/>
            </a:pPr>
            <a:endParaRPr lang="en-US" sz="2800">
              <a:cs typeface="Calibri"/>
            </a:endParaRPr>
          </a:p>
        </p:txBody>
      </p:sp>
      <p:sp>
        <p:nvSpPr>
          <p:cNvPr id="10" name="Rounded Rectangle 10">
            <a:extLst>
              <a:ext uri="{FF2B5EF4-FFF2-40B4-BE49-F238E27FC236}">
                <a16:creationId xmlns:a16="http://schemas.microsoft.com/office/drawing/2014/main" id="{0E88F531-AA65-A0B2-7CE9-8938C6DDD268}"/>
              </a:ext>
            </a:extLst>
          </p:cNvPr>
          <p:cNvSpPr/>
          <p:nvPr/>
        </p:nvSpPr>
        <p:spPr>
          <a:xfrm>
            <a:off x="3180895" y="1549187"/>
            <a:ext cx="5331071"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9" name="Group 8">
            <a:extLst>
              <a:ext uri="{FF2B5EF4-FFF2-40B4-BE49-F238E27FC236}">
                <a16:creationId xmlns:a16="http://schemas.microsoft.com/office/drawing/2014/main" id="{CBB23E21-DA29-DA9D-C613-5B4A511E6980}"/>
              </a:ext>
            </a:extLst>
          </p:cNvPr>
          <p:cNvGrpSpPr/>
          <p:nvPr/>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C63779B7-E70B-0ED6-E150-0D08F5D3AFC8}"/>
                </a:ext>
              </a:extLst>
            </p:cNvPr>
            <p:cNvPicPr>
              <a:picLocks noChangeAspect="1"/>
            </p:cNvPicPr>
            <p:nvPr userDrawn="1"/>
          </p:nvPicPr>
          <p:blipFill>
            <a:blip r:embed="rId5"/>
            <a:stretch>
              <a:fillRect/>
            </a:stretch>
          </p:blipFill>
          <p:spPr>
            <a:xfrm>
              <a:off x="56865" y="4516391"/>
              <a:ext cx="12192000" cy="822138"/>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77191849-1B5D-32DB-8FE9-5E14C498FEFE}"/>
                </a:ext>
              </a:extLst>
            </p:cNvPr>
            <p:cNvPicPr>
              <a:picLocks noChangeAspect="1"/>
            </p:cNvPicPr>
            <p:nvPr userDrawn="1"/>
          </p:nvPicPr>
          <p:blipFill rotWithShape="1">
            <a:blip r:embed="rId6"/>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1496998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623" y="1287545"/>
            <a:ext cx="7146758" cy="1325563"/>
          </a:xfrm>
        </p:spPr>
        <p:txBody>
          <a:bodyPr>
            <a:normAutofit/>
          </a:bodyPr>
          <a:lstStyle/>
          <a:p>
            <a:pPr algn="ctr"/>
            <a:r>
              <a:rPr lang="en-GB" b="1">
                <a:solidFill>
                  <a:srgbClr val="7030A0"/>
                </a:solidFill>
              </a:rPr>
              <a:t>Principles</a:t>
            </a:r>
            <a:r>
              <a:rPr lang="en-GB" b="1">
                <a:solidFill>
                  <a:srgbClr val="7030A0"/>
                </a:solidFill>
                <a:ea typeface="+mj-lt"/>
                <a:cs typeface="+mj-lt"/>
              </a:rPr>
              <a:t>: engaging the public </a:t>
            </a:r>
            <a:br>
              <a:rPr lang="en-GB" b="1">
                <a:solidFill>
                  <a:srgbClr val="7030A0"/>
                </a:solidFill>
                <a:ea typeface="+mj-lt"/>
                <a:cs typeface="+mj-lt"/>
              </a:rPr>
            </a:br>
            <a:r>
              <a:rPr lang="en-GB" b="1">
                <a:solidFill>
                  <a:srgbClr val="7030A0"/>
                </a:solidFill>
                <a:ea typeface="+mj-lt"/>
                <a:cs typeface="+mj-lt"/>
              </a:rPr>
              <a:t>with c</a:t>
            </a:r>
            <a:r>
              <a:rPr lang="en-GB" b="1">
                <a:solidFill>
                  <a:srgbClr val="7030A0"/>
                </a:solidFill>
              </a:rPr>
              <a:t>ontroversial subjects </a:t>
            </a:r>
            <a:endParaRPr lang="en-GB" b="1">
              <a:solidFill>
                <a:srgbClr val="7030A0"/>
              </a:solidFill>
              <a:cs typeface="Calibri Light"/>
            </a:endParaRPr>
          </a:p>
        </p:txBody>
      </p:sp>
      <p:sp>
        <p:nvSpPr>
          <p:cNvPr id="3" name="Content Placeholder 2"/>
          <p:cNvSpPr>
            <a:spLocks noGrp="1"/>
          </p:cNvSpPr>
          <p:nvPr>
            <p:ph idx="1"/>
          </p:nvPr>
        </p:nvSpPr>
        <p:spPr>
          <a:xfrm>
            <a:off x="343568" y="1905836"/>
            <a:ext cx="11598442" cy="4351338"/>
          </a:xfrm>
        </p:spPr>
        <p:txBody>
          <a:bodyPr vert="horz" lIns="91440" tIns="45720" rIns="91440" bIns="45720" rtlCol="0" anchor="t">
            <a:normAutofit/>
          </a:bodyPr>
          <a:lstStyle/>
          <a:p>
            <a:endParaRPr lang="en-GB">
              <a:cs typeface="Calibri"/>
            </a:endParaRPr>
          </a:p>
          <a:p>
            <a:endParaRPr lang="en-GB">
              <a:cs typeface="Calibri"/>
            </a:endParaRPr>
          </a:p>
          <a:p>
            <a:endParaRPr lang="en-GB">
              <a:cs typeface="Calibri"/>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8" name="TextBox 7">
            <a:extLst>
              <a:ext uri="{FF2B5EF4-FFF2-40B4-BE49-F238E27FC236}">
                <a16:creationId xmlns:a16="http://schemas.microsoft.com/office/drawing/2014/main" id="{5AFEA750-6D96-6B2F-69C4-5C468465B670}"/>
              </a:ext>
            </a:extLst>
          </p:cNvPr>
          <p:cNvSpPr txBox="1"/>
          <p:nvPr/>
        </p:nvSpPr>
        <p:spPr>
          <a:xfrm>
            <a:off x="755576" y="2614783"/>
            <a:ext cx="1076425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cs typeface="Times New Roman"/>
              </a:rPr>
              <a:t>Share your thoughts and be honest about your research e.g. boundaries, negative outcomes, fact vs opinion etc.</a:t>
            </a:r>
            <a:endParaRPr lang="en-US" dirty="0">
              <a:cs typeface="Calibri" panose="020F0502020204030204"/>
            </a:endParaRPr>
          </a:p>
          <a:p>
            <a:pPr marL="457200" indent="-457200">
              <a:buFont typeface="Arial"/>
              <a:buChar char="•"/>
            </a:pPr>
            <a:r>
              <a:rPr lang="en-US" sz="2800" dirty="0">
                <a:cs typeface="Times New Roman"/>
              </a:rPr>
              <a:t>Listen, ask questions and allow people to be heard</a:t>
            </a:r>
            <a:endParaRPr lang="en-US" dirty="0">
              <a:cs typeface="Calibri" panose="020F0502020204030204"/>
            </a:endParaRPr>
          </a:p>
          <a:p>
            <a:pPr marL="457200" indent="-457200">
              <a:buFont typeface="Arial"/>
              <a:buChar char="•"/>
            </a:pPr>
            <a:r>
              <a:rPr lang="en-US" sz="2800" dirty="0">
                <a:cs typeface="Times New Roman"/>
              </a:rPr>
              <a:t>Address concerns and highlight steps you plan to take</a:t>
            </a:r>
            <a:endParaRPr lang="en-US" dirty="0">
              <a:cs typeface="Calibri" panose="020F0502020204030204"/>
            </a:endParaRPr>
          </a:p>
          <a:p>
            <a:pPr marL="457200" indent="-457200">
              <a:buFont typeface="Arial"/>
              <a:buChar char="•"/>
            </a:pPr>
            <a:r>
              <a:rPr lang="en-US" sz="2800" dirty="0">
                <a:cs typeface="Times New Roman"/>
              </a:rPr>
              <a:t>Clarify your key ideas and be clear on what you are discussing</a:t>
            </a:r>
            <a:endParaRPr lang="en-US" dirty="0">
              <a:cs typeface="Calibri" panose="020F0502020204030204"/>
            </a:endParaRPr>
          </a:p>
          <a:p>
            <a:pPr marL="457200" indent="-457200">
              <a:buFont typeface="Arial"/>
              <a:buChar char="•"/>
            </a:pPr>
            <a:r>
              <a:rPr lang="en-US" sz="2800" dirty="0">
                <a:cs typeface="Times New Roman"/>
              </a:rPr>
              <a:t>Have an open mindset and be prepared to find out and consider other peoples ideas</a:t>
            </a:r>
            <a:endParaRPr lang="en-US" dirty="0">
              <a:cs typeface="Calibri"/>
            </a:endParaRPr>
          </a:p>
        </p:txBody>
      </p:sp>
      <p:sp>
        <p:nvSpPr>
          <p:cNvPr id="9" name="TextBox 8">
            <a:extLst>
              <a:ext uri="{FF2B5EF4-FFF2-40B4-BE49-F238E27FC236}">
                <a16:creationId xmlns:a16="http://schemas.microsoft.com/office/drawing/2014/main" id="{4DF9D0DD-C4B6-1A3E-0421-F615EAC60BD5}"/>
              </a:ext>
            </a:extLst>
          </p:cNvPr>
          <p:cNvSpPr txBox="1"/>
          <p:nvPr/>
        </p:nvSpPr>
        <p:spPr>
          <a:xfrm>
            <a:off x="2144294" y="6435558"/>
            <a:ext cx="7341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How-do-I-engage-the-public-with-a-controversial-issue.pdf (imperial.ac.uk)</a:t>
            </a:r>
            <a:endParaRPr lang="en-US"/>
          </a:p>
        </p:txBody>
      </p:sp>
      <p:sp>
        <p:nvSpPr>
          <p:cNvPr id="11" name="Rounded Rectangle 10">
            <a:extLst>
              <a:ext uri="{FF2B5EF4-FFF2-40B4-BE49-F238E27FC236}">
                <a16:creationId xmlns:a16="http://schemas.microsoft.com/office/drawing/2014/main" id="{025DDCF7-850C-B9EF-37AE-4EFDF938F561}"/>
              </a:ext>
            </a:extLst>
          </p:cNvPr>
          <p:cNvSpPr/>
          <p:nvPr/>
        </p:nvSpPr>
        <p:spPr>
          <a:xfrm>
            <a:off x="2864944" y="2524919"/>
            <a:ext cx="6343973"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0" name="Group 9">
            <a:extLst>
              <a:ext uri="{FF2B5EF4-FFF2-40B4-BE49-F238E27FC236}">
                <a16:creationId xmlns:a16="http://schemas.microsoft.com/office/drawing/2014/main" id="{7C8CBFC1-6388-DE71-0FB1-F648E747F747}"/>
              </a:ext>
            </a:extLst>
          </p:cNvPr>
          <p:cNvGrpSpPr/>
          <p:nvPr/>
        </p:nvGrpSpPr>
        <p:grpSpPr>
          <a:xfrm>
            <a:off x="0" y="6176963"/>
            <a:ext cx="12192000" cy="822138"/>
            <a:chOff x="56865" y="4516391"/>
            <a:chExt cx="12192000" cy="822138"/>
          </a:xfrm>
        </p:grpSpPr>
        <p:pic>
          <p:nvPicPr>
            <p:cNvPr id="12" name="Picture 11" descr="A purple rectangular object with black and white stripes&#10;&#10;Description automatically generated">
              <a:extLst>
                <a:ext uri="{FF2B5EF4-FFF2-40B4-BE49-F238E27FC236}">
                  <a16:creationId xmlns:a16="http://schemas.microsoft.com/office/drawing/2014/main" id="{8CAC3D6E-3476-1F2C-0A41-9A4B04645FE4}"/>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4C794333-A67F-A04D-42FA-A4FBE858C27F}"/>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968362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411" y="1127125"/>
            <a:ext cx="8550442" cy="1325563"/>
          </a:xfrm>
        </p:spPr>
        <p:txBody>
          <a:bodyPr>
            <a:normAutofit/>
          </a:bodyPr>
          <a:lstStyle/>
          <a:p>
            <a:r>
              <a:rPr lang="en-GB" b="1">
                <a:solidFill>
                  <a:srgbClr val="7030A0"/>
                </a:solidFill>
              </a:rPr>
              <a:t>Case study: </a:t>
            </a:r>
            <a:r>
              <a:rPr lang="en-GB" b="1">
                <a:solidFill>
                  <a:srgbClr val="7030A0"/>
                </a:solidFill>
                <a:ea typeface="+mj-lt"/>
                <a:cs typeface="+mj-lt"/>
              </a:rPr>
              <a:t>Animal Research at UoM</a:t>
            </a:r>
          </a:p>
          <a:p>
            <a:endParaRPr lang="en-GB">
              <a:cs typeface="Calibri Light"/>
            </a:endParaRPr>
          </a:p>
        </p:txBody>
      </p:sp>
      <p:sp>
        <p:nvSpPr>
          <p:cNvPr id="3" name="Content Placeholder 2"/>
          <p:cNvSpPr>
            <a:spLocks noGrp="1"/>
          </p:cNvSpPr>
          <p:nvPr>
            <p:ph idx="1"/>
          </p:nvPr>
        </p:nvSpPr>
        <p:spPr>
          <a:xfrm>
            <a:off x="343568" y="1905836"/>
            <a:ext cx="11718757" cy="4351338"/>
          </a:xfrm>
        </p:spPr>
        <p:txBody>
          <a:bodyPr vert="horz" lIns="91440" tIns="45720" rIns="91440" bIns="45720" rtlCol="0" anchor="t">
            <a:normAutofit lnSpcReduction="10000"/>
          </a:bodyPr>
          <a:lstStyle/>
          <a:p>
            <a:pPr marL="0" indent="0">
              <a:buNone/>
            </a:pPr>
            <a:r>
              <a:rPr lang="en-GB" dirty="0">
                <a:ea typeface="+mn-lt"/>
                <a:cs typeface="+mn-lt"/>
              </a:rPr>
              <a:t>UoM's pledge to openness with 127 other organisations: </a:t>
            </a:r>
            <a:endParaRPr lang="en-US">
              <a:ea typeface="+mn-lt"/>
              <a:cs typeface="+mn-lt"/>
            </a:endParaRPr>
          </a:p>
          <a:p>
            <a:pPr marL="0" indent="0">
              <a:buNone/>
            </a:pPr>
            <a:r>
              <a:rPr lang="en-GB" u="sng" dirty="0">
                <a:ea typeface="+mn-lt"/>
                <a:cs typeface="+mn-lt"/>
                <a:hlinkClick r:id="rId2"/>
              </a:rPr>
              <a:t>Concordat on Openness in Animal Research</a:t>
            </a:r>
            <a:endParaRPr lang="en-US">
              <a:ea typeface="+mn-lt"/>
              <a:cs typeface="+mn-lt"/>
            </a:endParaRPr>
          </a:p>
          <a:p>
            <a:pPr marL="0" indent="0">
              <a:buNone/>
            </a:pPr>
            <a:r>
              <a:rPr lang="en-GB" dirty="0">
                <a:ea typeface="+mn-lt"/>
                <a:cs typeface="+mn-lt"/>
              </a:rPr>
              <a:t>We:</a:t>
            </a:r>
            <a:endParaRPr lang="en-US">
              <a:ea typeface="+mn-lt"/>
              <a:cs typeface="+mn-lt"/>
            </a:endParaRPr>
          </a:p>
          <a:p>
            <a:r>
              <a:rPr lang="en-GB" dirty="0">
                <a:ea typeface="+mn-lt"/>
                <a:cs typeface="+mn-lt"/>
              </a:rPr>
              <a:t>are committed to transparency and public engagement </a:t>
            </a:r>
          </a:p>
          <a:p>
            <a:r>
              <a:rPr lang="en-GB" dirty="0">
                <a:ea typeface="+mn-lt"/>
                <a:cs typeface="+mn-lt"/>
              </a:rPr>
              <a:t>will be clear about when, how and why we use animals in research</a:t>
            </a:r>
            <a:endParaRPr lang="en-GB">
              <a:cs typeface="Calibri"/>
            </a:endParaRPr>
          </a:p>
          <a:p>
            <a:r>
              <a:rPr lang="en-GB" dirty="0">
                <a:ea typeface="+mn-lt"/>
                <a:cs typeface="+mn-lt"/>
              </a:rPr>
              <a:t>will enhance our communications with the media and the public </a:t>
            </a:r>
            <a:endParaRPr lang="en-GB"/>
          </a:p>
          <a:p>
            <a:r>
              <a:rPr lang="en-GB" dirty="0">
                <a:ea typeface="+mn-lt"/>
                <a:cs typeface="+mn-lt"/>
              </a:rPr>
              <a:t>will be proactive in providing opportunities for the public to find out about research using animals;</a:t>
            </a:r>
            <a:endParaRPr lang="en-GB"/>
          </a:p>
          <a:p>
            <a:r>
              <a:rPr lang="en-GB" dirty="0">
                <a:ea typeface="+mn-lt"/>
                <a:cs typeface="+mn-lt"/>
              </a:rPr>
              <a:t>Will report on progress annually and share our experiences</a:t>
            </a:r>
            <a:endParaRPr lang="en-GB" dirty="0"/>
          </a:p>
          <a:p>
            <a:endParaRPr lang="en-GB">
              <a:cs typeface="Calibri"/>
            </a:endParaRPr>
          </a:p>
          <a:p>
            <a:endParaRPr lang="en-GB">
              <a:cs typeface="Calibri"/>
            </a:endParaRPr>
          </a:p>
          <a:p>
            <a:endParaRPr lang="en-GB">
              <a:cs typeface="Calibri"/>
            </a:endParaRPr>
          </a:p>
        </p:txBody>
      </p:sp>
      <p:pic>
        <p:nvPicPr>
          <p:cNvPr id="4" name="Picture 3">
            <a:extLst>
              <a:ext uri="{FF2B5EF4-FFF2-40B4-BE49-F238E27FC236}">
                <a16:creationId xmlns:a16="http://schemas.microsoft.com/office/drawing/2014/main" id="{9C1DE66C-5EE4-E040-CFD9-28BC0E120713}"/>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AC16B18-28DE-8B65-5DD5-543BB2E71A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74AFE1-F5C1-DAC7-1C78-BED2138A7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E8B2CC74-6984-E094-0273-F0C2C74E25CE}"/>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8" name="Picture 8" descr="Text&#10;&#10;Description automatically generated">
            <a:extLst>
              <a:ext uri="{FF2B5EF4-FFF2-40B4-BE49-F238E27FC236}">
                <a16:creationId xmlns:a16="http://schemas.microsoft.com/office/drawing/2014/main" id="{ED50BAAE-5DBB-0090-0B26-8E45410AE556}"/>
              </a:ext>
            </a:extLst>
          </p:cNvPr>
          <p:cNvPicPr>
            <a:picLocks noChangeAspect="1"/>
          </p:cNvPicPr>
          <p:nvPr/>
        </p:nvPicPr>
        <p:blipFill>
          <a:blip r:embed="rId6"/>
          <a:stretch>
            <a:fillRect/>
          </a:stretch>
        </p:blipFill>
        <p:spPr>
          <a:xfrm>
            <a:off x="8681452" y="2022315"/>
            <a:ext cx="3358147" cy="1650316"/>
          </a:xfrm>
          <a:prstGeom prst="rect">
            <a:avLst/>
          </a:prstGeom>
        </p:spPr>
      </p:pic>
      <p:sp>
        <p:nvSpPr>
          <p:cNvPr id="10" name="Rounded Rectangle 10">
            <a:extLst>
              <a:ext uri="{FF2B5EF4-FFF2-40B4-BE49-F238E27FC236}">
                <a16:creationId xmlns:a16="http://schemas.microsoft.com/office/drawing/2014/main" id="{ECB625FD-033B-9A47-A7F3-FEEF68E61E3A}"/>
              </a:ext>
            </a:extLst>
          </p:cNvPr>
          <p:cNvSpPr/>
          <p:nvPr/>
        </p:nvSpPr>
        <p:spPr>
          <a:xfrm>
            <a:off x="2167993" y="1716455"/>
            <a:ext cx="8518461" cy="4763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9" name="Group 8">
            <a:extLst>
              <a:ext uri="{FF2B5EF4-FFF2-40B4-BE49-F238E27FC236}">
                <a16:creationId xmlns:a16="http://schemas.microsoft.com/office/drawing/2014/main" id="{1F6C53ED-C661-BAFE-C0A5-4DCC3A637326}"/>
              </a:ext>
            </a:extLst>
          </p:cNvPr>
          <p:cNvGrpSpPr/>
          <p:nvPr/>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C30575E5-E571-64F5-4E82-7089F0DE8FFC}"/>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14547637-1A28-2676-B8B2-722DDDC88B61}"/>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723657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0569" y="602273"/>
            <a:ext cx="10275006" cy="1495526"/>
          </a:xfrm>
        </p:spPr>
        <p:txBody>
          <a:bodyPr>
            <a:normAutofit fontScale="90000"/>
          </a:bodyPr>
          <a:lstStyle/>
          <a:p>
            <a:r>
              <a:rPr lang="en-GB" altLang="en-US">
                <a:solidFill>
                  <a:srgbClr val="7030A0"/>
                </a:solidFill>
                <a:latin typeface="Calibri"/>
                <a:ea typeface="ＭＳ Ｐゴシック"/>
                <a:cs typeface="Calibri"/>
              </a:rPr>
              <a:t>Evaluation: Measuring Your Success</a:t>
            </a:r>
          </a:p>
        </p:txBody>
      </p:sp>
      <p:sp>
        <p:nvSpPr>
          <p:cNvPr id="12" name="Content Placeholder 2"/>
          <p:cNvSpPr txBox="1">
            <a:spLocks/>
          </p:cNvSpPr>
          <p:nvPr/>
        </p:nvSpPr>
        <p:spPr>
          <a:xfrm>
            <a:off x="336884" y="2269939"/>
            <a:ext cx="11603743" cy="371685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defRPr/>
            </a:pPr>
            <a:r>
              <a:rPr lang="en-US" sz="2800" b="1">
                <a:latin typeface="Calibri"/>
                <a:cs typeface="Calibri"/>
              </a:rPr>
              <a:t>What should you think about?</a:t>
            </a:r>
          </a:p>
          <a:p>
            <a:pPr algn="l">
              <a:defRPr/>
            </a:pPr>
            <a:r>
              <a:rPr lang="en-US" sz="2000" b="1">
                <a:solidFill>
                  <a:srgbClr val="7030A0"/>
                </a:solidFill>
                <a:latin typeface="Calibri"/>
                <a:cs typeface="Calibri"/>
              </a:rPr>
              <a:t>Your aim</a:t>
            </a:r>
            <a:r>
              <a:rPr lang="en-US" sz="2000" b="1">
                <a:solidFill>
                  <a:srgbClr val="FF6600"/>
                </a:solidFill>
                <a:latin typeface="Calibri"/>
                <a:cs typeface="Calibri"/>
              </a:rPr>
              <a:t>  </a:t>
            </a:r>
            <a:r>
              <a:rPr lang="en-US" sz="1800">
                <a:latin typeface="Calibri"/>
                <a:cs typeface="Calibri"/>
              </a:rPr>
              <a:t>(what do you want to achieve? The </a:t>
            </a:r>
            <a:r>
              <a:rPr lang="en-US" sz="1800" b="1">
                <a:latin typeface="Calibri"/>
                <a:cs typeface="Calibri"/>
              </a:rPr>
              <a:t>purpose</a:t>
            </a:r>
            <a:r>
              <a:rPr lang="en-US" sz="1800">
                <a:latin typeface="Calibri"/>
                <a:cs typeface="Calibri"/>
              </a:rPr>
              <a:t> of your activity)</a:t>
            </a:r>
          </a:p>
          <a:p>
            <a:pPr algn="l">
              <a:defRPr/>
            </a:pPr>
            <a:r>
              <a:rPr lang="en-US" sz="2000" b="1">
                <a:solidFill>
                  <a:srgbClr val="7030A0"/>
                </a:solidFill>
                <a:latin typeface="Calibri"/>
                <a:cs typeface="Calibri"/>
              </a:rPr>
              <a:t>Your objectives</a:t>
            </a:r>
            <a:r>
              <a:rPr lang="en-US" sz="2000" b="1">
                <a:solidFill>
                  <a:srgbClr val="FF6600"/>
                </a:solidFill>
                <a:latin typeface="Calibri"/>
                <a:cs typeface="Calibri"/>
              </a:rPr>
              <a:t>  </a:t>
            </a:r>
            <a:r>
              <a:rPr lang="en-US" sz="1800">
                <a:latin typeface="Calibri"/>
                <a:cs typeface="Calibri"/>
              </a:rPr>
              <a:t>(what you </a:t>
            </a:r>
            <a:r>
              <a:rPr lang="en-US" sz="1800" b="1">
                <a:latin typeface="Calibri"/>
                <a:cs typeface="Calibri"/>
              </a:rPr>
              <a:t>need to do to </a:t>
            </a:r>
            <a:r>
              <a:rPr lang="en-US" sz="1800">
                <a:latin typeface="Calibri"/>
                <a:cs typeface="Calibri"/>
              </a:rPr>
              <a:t>achieve your aim?)</a:t>
            </a:r>
          </a:p>
          <a:p>
            <a:pPr algn="l">
              <a:defRPr/>
            </a:pPr>
            <a:r>
              <a:rPr lang="en-US" sz="2000" b="1">
                <a:solidFill>
                  <a:srgbClr val="7030A0"/>
                </a:solidFill>
                <a:latin typeface="Calibri"/>
                <a:cs typeface="Calibri"/>
              </a:rPr>
              <a:t>Stakeholders/audience</a:t>
            </a:r>
            <a:r>
              <a:rPr lang="en-US" sz="2000" b="1">
                <a:solidFill>
                  <a:srgbClr val="FF6600"/>
                </a:solidFill>
                <a:latin typeface="Calibri"/>
                <a:cs typeface="Calibri"/>
              </a:rPr>
              <a:t> </a:t>
            </a:r>
            <a:r>
              <a:rPr lang="en-US" sz="1800">
                <a:latin typeface="Calibri"/>
                <a:cs typeface="Calibri"/>
              </a:rPr>
              <a:t>(</a:t>
            </a:r>
            <a:r>
              <a:rPr lang="en-US" sz="1800" b="1">
                <a:latin typeface="Calibri"/>
                <a:cs typeface="Calibri"/>
              </a:rPr>
              <a:t>who</a:t>
            </a:r>
            <a:r>
              <a:rPr lang="en-US" sz="1800">
                <a:latin typeface="Calibri"/>
                <a:cs typeface="Calibri"/>
              </a:rPr>
              <a:t> do you want to include in the evaluation?)</a:t>
            </a:r>
          </a:p>
          <a:p>
            <a:pPr algn="l">
              <a:defRPr/>
            </a:pPr>
            <a:r>
              <a:rPr lang="en-US" sz="2000" b="1">
                <a:solidFill>
                  <a:srgbClr val="7030A0"/>
                </a:solidFill>
                <a:latin typeface="Calibri"/>
                <a:cs typeface="Calibri"/>
              </a:rPr>
              <a:t>Evaluation questions  </a:t>
            </a:r>
            <a:r>
              <a:rPr lang="en-US" sz="1800">
                <a:latin typeface="Calibri"/>
                <a:cs typeface="Calibri"/>
              </a:rPr>
              <a:t>(what do you </a:t>
            </a:r>
            <a:r>
              <a:rPr lang="en-US" sz="1800" b="1">
                <a:latin typeface="Calibri"/>
                <a:cs typeface="Calibri"/>
              </a:rPr>
              <a:t>want to know</a:t>
            </a:r>
            <a:r>
              <a:rPr lang="en-US" sz="1800">
                <a:latin typeface="Calibri"/>
                <a:cs typeface="Calibri"/>
              </a:rPr>
              <a:t>?)</a:t>
            </a:r>
          </a:p>
          <a:p>
            <a:pPr algn="l">
              <a:defRPr/>
            </a:pPr>
            <a:r>
              <a:rPr lang="en-US" sz="2000" b="1">
                <a:solidFill>
                  <a:srgbClr val="7030A0"/>
                </a:solidFill>
                <a:latin typeface="Calibri"/>
                <a:cs typeface="Calibri"/>
              </a:rPr>
              <a:t>Approach/considerations </a:t>
            </a:r>
            <a:r>
              <a:rPr lang="en-US" sz="2000" b="1">
                <a:solidFill>
                  <a:srgbClr val="FF6600"/>
                </a:solidFill>
                <a:latin typeface="Calibri"/>
                <a:cs typeface="Calibri"/>
              </a:rPr>
              <a:t> </a:t>
            </a:r>
            <a:r>
              <a:rPr lang="en-US" sz="1800">
                <a:latin typeface="Calibri"/>
                <a:cs typeface="Calibri"/>
              </a:rPr>
              <a:t>(</a:t>
            </a:r>
            <a:r>
              <a:rPr lang="en-US" sz="1800" b="1">
                <a:latin typeface="Calibri"/>
                <a:cs typeface="Calibri"/>
              </a:rPr>
              <a:t>how will you go about your evaluation </a:t>
            </a:r>
            <a:r>
              <a:rPr lang="en-US" sz="1800" err="1">
                <a:latin typeface="Calibri"/>
                <a:cs typeface="Calibri"/>
              </a:rPr>
              <a:t>eg.</a:t>
            </a:r>
            <a:r>
              <a:rPr lang="en-US" sz="1800">
                <a:latin typeface="Calibri"/>
                <a:cs typeface="Calibri"/>
              </a:rPr>
              <a:t> sampling, triangulation, creating a baseline?)</a:t>
            </a:r>
          </a:p>
          <a:p>
            <a:pPr algn="l">
              <a:defRPr/>
            </a:pPr>
            <a:r>
              <a:rPr lang="en-US" sz="2000" b="1">
                <a:solidFill>
                  <a:srgbClr val="7030A0"/>
                </a:solidFill>
                <a:latin typeface="Calibri"/>
                <a:cs typeface="Calibri"/>
              </a:rPr>
              <a:t>Data collection</a:t>
            </a:r>
            <a:r>
              <a:rPr lang="en-US" sz="2000" b="1">
                <a:solidFill>
                  <a:srgbClr val="FF6600"/>
                </a:solidFill>
                <a:latin typeface="Calibri"/>
                <a:cs typeface="Calibri"/>
              </a:rPr>
              <a:t> </a:t>
            </a:r>
            <a:r>
              <a:rPr lang="en-US" sz="1800">
                <a:latin typeface="Calibri"/>
                <a:cs typeface="Calibri"/>
              </a:rPr>
              <a:t>(how will you </a:t>
            </a:r>
            <a:r>
              <a:rPr lang="en-US" sz="1800" b="1">
                <a:latin typeface="Calibri"/>
                <a:cs typeface="Calibri"/>
              </a:rPr>
              <a:t>collect the evidence</a:t>
            </a:r>
            <a:r>
              <a:rPr lang="en-US" sz="1800">
                <a:latin typeface="Calibri"/>
                <a:cs typeface="Calibri"/>
              </a:rPr>
              <a:t>?)</a:t>
            </a:r>
          </a:p>
          <a:p>
            <a:pPr algn="l">
              <a:defRPr/>
            </a:pPr>
            <a:r>
              <a:rPr lang="en-US" sz="2000" b="1">
                <a:solidFill>
                  <a:srgbClr val="7030A0"/>
                </a:solidFill>
                <a:latin typeface="Calibri"/>
                <a:cs typeface="Calibri"/>
              </a:rPr>
              <a:t>Data analysis</a:t>
            </a:r>
            <a:r>
              <a:rPr lang="en-US" sz="2000" b="1">
                <a:solidFill>
                  <a:srgbClr val="FF6600"/>
                </a:solidFill>
                <a:latin typeface="Calibri"/>
                <a:cs typeface="Calibri"/>
              </a:rPr>
              <a:t> </a:t>
            </a:r>
            <a:r>
              <a:rPr lang="en-US" sz="1800">
                <a:latin typeface="Calibri"/>
                <a:cs typeface="Calibri"/>
              </a:rPr>
              <a:t>(how will you </a:t>
            </a:r>
            <a:r>
              <a:rPr lang="en-US" sz="1800" b="1" err="1">
                <a:latin typeface="Calibri"/>
                <a:cs typeface="Calibri"/>
              </a:rPr>
              <a:t>analyse</a:t>
            </a:r>
            <a:r>
              <a:rPr lang="en-US" sz="1800" b="1">
                <a:latin typeface="Calibri"/>
                <a:cs typeface="Calibri"/>
              </a:rPr>
              <a:t> and reflect </a:t>
            </a:r>
            <a:r>
              <a:rPr lang="en-US" sz="1800">
                <a:latin typeface="Calibri"/>
                <a:cs typeface="Calibri"/>
              </a:rPr>
              <a:t>on your findings; do you have enough time or resource?)</a:t>
            </a:r>
          </a:p>
          <a:p>
            <a:pPr algn="l">
              <a:defRPr/>
            </a:pPr>
            <a:r>
              <a:rPr lang="en-US" sz="2000" b="1">
                <a:solidFill>
                  <a:srgbClr val="7030A0"/>
                </a:solidFill>
                <a:latin typeface="Calibri"/>
                <a:cs typeface="Calibri"/>
              </a:rPr>
              <a:t>Reporting</a:t>
            </a:r>
            <a:r>
              <a:rPr lang="en-US" sz="2000" b="1">
                <a:solidFill>
                  <a:schemeClr val="accent3">
                    <a:lumMod val="75000"/>
                  </a:schemeClr>
                </a:solidFill>
                <a:latin typeface="Calibri"/>
                <a:cs typeface="Calibri"/>
              </a:rPr>
              <a:t> </a:t>
            </a:r>
            <a:r>
              <a:rPr lang="en-US" sz="1800">
                <a:latin typeface="Calibri"/>
                <a:cs typeface="Calibri"/>
              </a:rPr>
              <a:t>(how will you </a:t>
            </a:r>
            <a:r>
              <a:rPr lang="en-US" sz="1800" b="1">
                <a:latin typeface="Calibri"/>
                <a:cs typeface="Calibri"/>
              </a:rPr>
              <a:t>make use </a:t>
            </a:r>
            <a:r>
              <a:rPr lang="en-US" sz="1800">
                <a:latin typeface="Calibri"/>
                <a:cs typeface="Calibri"/>
              </a:rPr>
              <a:t>of your findings? Who will you </a:t>
            </a:r>
            <a:r>
              <a:rPr lang="en-US" sz="1800" b="1">
                <a:latin typeface="Calibri"/>
                <a:cs typeface="Calibri"/>
              </a:rPr>
              <a:t>report to and how</a:t>
            </a:r>
            <a:r>
              <a:rPr lang="en-US" sz="1800">
                <a:latin typeface="Calibri"/>
                <a:cs typeface="Calibri"/>
              </a:rPr>
              <a:t>?)</a:t>
            </a:r>
          </a:p>
        </p:txBody>
      </p:sp>
      <p:pic>
        <p:nvPicPr>
          <p:cNvPr id="3" name="Picture 2">
            <a:extLst>
              <a:ext uri="{FF2B5EF4-FFF2-40B4-BE49-F238E27FC236}">
                <a16:creationId xmlns:a16="http://schemas.microsoft.com/office/drawing/2014/main" id="{6BB88549-C1FB-3D29-CFEA-069EED84C55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D49187B1-1B8D-5EF4-C065-9E853CA35E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9FBA2F-9237-84C7-43C2-72A3DCAA6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202" y="597792"/>
            <a:ext cx="4331215" cy="273222"/>
          </a:xfrm>
          <a:prstGeom prst="rect">
            <a:avLst/>
          </a:prstGeom>
        </p:spPr>
      </p:pic>
      <p:sp>
        <p:nvSpPr>
          <p:cNvPr id="6" name="Rectangle 5">
            <a:extLst>
              <a:ext uri="{FF2B5EF4-FFF2-40B4-BE49-F238E27FC236}">
                <a16:creationId xmlns:a16="http://schemas.microsoft.com/office/drawing/2014/main" id="{B2B2DA7F-2487-D653-EC24-01C41DEDA6A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3F22622C-12FC-178E-E761-24A875C3271E}"/>
              </a:ext>
            </a:extLst>
          </p:cNvPr>
          <p:cNvGrpSpPr/>
          <p:nvPr/>
        </p:nvGrpSpPr>
        <p:grpSpPr>
          <a:xfrm rot="5400000">
            <a:off x="10628126" y="-1732648"/>
            <a:ext cx="3125841" cy="3471104"/>
            <a:chOff x="4151211" y="337389"/>
            <a:chExt cx="4760710" cy="4760710"/>
          </a:xfrm>
        </p:grpSpPr>
        <p:sp>
          <p:nvSpPr>
            <p:cNvPr id="8" name="Pie 19">
              <a:extLst>
                <a:ext uri="{FF2B5EF4-FFF2-40B4-BE49-F238E27FC236}">
                  <a16:creationId xmlns:a16="http://schemas.microsoft.com/office/drawing/2014/main" id="{5A7798FE-C34A-86E6-6177-900A7CEDA4A7}"/>
                </a:ext>
              </a:extLst>
            </p:cNvPr>
            <p:cNvSpPr/>
            <p:nvPr/>
          </p:nvSpPr>
          <p:spPr>
            <a:xfrm>
              <a:off x="4151211" y="337389"/>
              <a:ext cx="4760710" cy="4760710"/>
            </a:xfrm>
            <a:prstGeom prst="pie">
              <a:avLst>
                <a:gd name="adj1" fmla="val 0"/>
                <a:gd name="adj2" fmla="val 54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9" name="Pie 4">
              <a:extLst>
                <a:ext uri="{FF2B5EF4-FFF2-40B4-BE49-F238E27FC236}">
                  <a16:creationId xmlns:a16="http://schemas.microsoft.com/office/drawing/2014/main" id="{F8CA224E-FA82-7F20-6BBC-20DB70F58313}"/>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Evaluation</a:t>
              </a:r>
              <a:endParaRPr lang="en-US" sz="2000" kern="1200">
                <a:cs typeface="Calibri" panose="020F0502020204030204"/>
              </a:endParaRPr>
            </a:p>
          </p:txBody>
        </p:sp>
      </p:grpSp>
      <p:sp>
        <p:nvSpPr>
          <p:cNvPr id="11" name="Rounded Rectangle 10">
            <a:extLst>
              <a:ext uri="{FF2B5EF4-FFF2-40B4-BE49-F238E27FC236}">
                <a16:creationId xmlns:a16="http://schemas.microsoft.com/office/drawing/2014/main" id="{2B2D0077-F7D1-900B-0AD4-DDD0ED3B22DA}"/>
              </a:ext>
            </a:extLst>
          </p:cNvPr>
          <p:cNvSpPr/>
          <p:nvPr/>
        </p:nvSpPr>
        <p:spPr>
          <a:xfrm>
            <a:off x="959944" y="1985943"/>
            <a:ext cx="10265486"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7" name="Group 6">
            <a:extLst>
              <a:ext uri="{FF2B5EF4-FFF2-40B4-BE49-F238E27FC236}">
                <a16:creationId xmlns:a16="http://schemas.microsoft.com/office/drawing/2014/main" id="{E444F7FD-064A-A773-91A2-200E260D30D8}"/>
              </a:ext>
            </a:extLst>
          </p:cNvPr>
          <p:cNvGrpSpPr/>
          <p:nvPr/>
        </p:nvGrpSpPr>
        <p:grpSpPr>
          <a:xfrm>
            <a:off x="0" y="6176963"/>
            <a:ext cx="12192000" cy="822138"/>
            <a:chOff x="56865" y="4516391"/>
            <a:chExt cx="12192000" cy="822138"/>
          </a:xfrm>
        </p:grpSpPr>
        <p:pic>
          <p:nvPicPr>
            <p:cNvPr id="13" name="Picture 12" descr="A purple rectangular object with black and white stripes&#10;&#10;Description automatically generated">
              <a:extLst>
                <a:ext uri="{FF2B5EF4-FFF2-40B4-BE49-F238E27FC236}">
                  <a16:creationId xmlns:a16="http://schemas.microsoft.com/office/drawing/2014/main" id="{4421AD10-DFB3-1AB8-415F-117D3FD2471C}"/>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4" name="Picture 13" descr="A white x on a black background&#10;&#10;Description automatically generated">
              <a:extLst>
                <a:ext uri="{FF2B5EF4-FFF2-40B4-BE49-F238E27FC236}">
                  <a16:creationId xmlns:a16="http://schemas.microsoft.com/office/drawing/2014/main" id="{BA4E02FD-CC1F-C3B7-5C6B-D5B4AF9F1B7E}"/>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732365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0569" y="602273"/>
            <a:ext cx="10275006" cy="1495526"/>
          </a:xfrm>
        </p:spPr>
        <p:txBody>
          <a:bodyPr>
            <a:normAutofit/>
          </a:bodyPr>
          <a:lstStyle/>
          <a:p>
            <a:r>
              <a:rPr lang="en-GB" altLang="en-US">
                <a:solidFill>
                  <a:srgbClr val="7030A0"/>
                </a:solidFill>
                <a:latin typeface="Calibri"/>
                <a:ea typeface="ＭＳ Ｐゴシック"/>
                <a:cs typeface="Calibri"/>
              </a:rPr>
              <a:t>Top tips for evaluation</a:t>
            </a:r>
            <a:endParaRPr lang="en-US"/>
          </a:p>
        </p:txBody>
      </p:sp>
      <p:pic>
        <p:nvPicPr>
          <p:cNvPr id="3" name="Picture 2">
            <a:extLst>
              <a:ext uri="{FF2B5EF4-FFF2-40B4-BE49-F238E27FC236}">
                <a16:creationId xmlns:a16="http://schemas.microsoft.com/office/drawing/2014/main" id="{6BB88549-C1FB-3D29-CFEA-069EED84C55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D49187B1-1B8D-5EF4-C065-9E853CA35E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9FBA2F-9237-84C7-43C2-72A3DCAA6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202" y="597792"/>
            <a:ext cx="4331215" cy="273222"/>
          </a:xfrm>
          <a:prstGeom prst="rect">
            <a:avLst/>
          </a:prstGeom>
        </p:spPr>
      </p:pic>
      <p:sp>
        <p:nvSpPr>
          <p:cNvPr id="6" name="Rectangle 5">
            <a:extLst>
              <a:ext uri="{FF2B5EF4-FFF2-40B4-BE49-F238E27FC236}">
                <a16:creationId xmlns:a16="http://schemas.microsoft.com/office/drawing/2014/main" id="{B2B2DA7F-2487-D653-EC24-01C41DEDA6A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3F22622C-12FC-178E-E761-24A875C3271E}"/>
              </a:ext>
            </a:extLst>
          </p:cNvPr>
          <p:cNvGrpSpPr/>
          <p:nvPr/>
        </p:nvGrpSpPr>
        <p:grpSpPr>
          <a:xfrm rot="5400000">
            <a:off x="10628126" y="-1732648"/>
            <a:ext cx="3125841" cy="3471104"/>
            <a:chOff x="4151211" y="337389"/>
            <a:chExt cx="4760710" cy="4760710"/>
          </a:xfrm>
        </p:grpSpPr>
        <p:sp>
          <p:nvSpPr>
            <p:cNvPr id="8" name="Pie 19">
              <a:extLst>
                <a:ext uri="{FF2B5EF4-FFF2-40B4-BE49-F238E27FC236}">
                  <a16:creationId xmlns:a16="http://schemas.microsoft.com/office/drawing/2014/main" id="{5A7798FE-C34A-86E6-6177-900A7CEDA4A7}"/>
                </a:ext>
              </a:extLst>
            </p:cNvPr>
            <p:cNvSpPr/>
            <p:nvPr/>
          </p:nvSpPr>
          <p:spPr>
            <a:xfrm>
              <a:off x="4151211" y="337389"/>
              <a:ext cx="4760710" cy="4760710"/>
            </a:xfrm>
            <a:prstGeom prst="pie">
              <a:avLst>
                <a:gd name="adj1" fmla="val 0"/>
                <a:gd name="adj2" fmla="val 54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9" name="Pie 4">
              <a:extLst>
                <a:ext uri="{FF2B5EF4-FFF2-40B4-BE49-F238E27FC236}">
                  <a16:creationId xmlns:a16="http://schemas.microsoft.com/office/drawing/2014/main" id="{F8CA224E-FA82-7F20-6BBC-20DB70F58313}"/>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Evaluation</a:t>
              </a:r>
              <a:endParaRPr lang="en-US" sz="2000" kern="1200">
                <a:cs typeface="Calibri" panose="020F0502020204030204"/>
              </a:endParaRPr>
            </a:p>
          </p:txBody>
        </p:sp>
      </p:grpSp>
      <p:sp>
        <p:nvSpPr>
          <p:cNvPr id="7" name="TextBox 6">
            <a:extLst>
              <a:ext uri="{FF2B5EF4-FFF2-40B4-BE49-F238E27FC236}">
                <a16:creationId xmlns:a16="http://schemas.microsoft.com/office/drawing/2014/main" id="{FAD6E457-DE26-AC6F-2E39-74DA54D17213}"/>
              </a:ext>
            </a:extLst>
          </p:cNvPr>
          <p:cNvSpPr txBox="1"/>
          <p:nvPr/>
        </p:nvSpPr>
        <p:spPr>
          <a:xfrm>
            <a:off x="1844842" y="2232526"/>
            <a:ext cx="898357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a:rPr>
              <a:t>Plan from the start </a:t>
            </a:r>
            <a:endParaRPr lang="en-US">
              <a:cs typeface="Calibri"/>
            </a:endParaRPr>
          </a:p>
          <a:p>
            <a:pPr marL="342900" indent="-342900">
              <a:buFont typeface="Arial"/>
              <a:buChar char="•"/>
            </a:pPr>
            <a:r>
              <a:rPr lang="en-GB" sz="2400">
                <a:cs typeface="Calibri"/>
              </a:rPr>
              <a:t>Be specific and set clear objectives</a:t>
            </a:r>
          </a:p>
          <a:p>
            <a:pPr marL="342900" indent="-342900">
              <a:buFont typeface="Arial"/>
              <a:buChar char="•"/>
            </a:pPr>
            <a:r>
              <a:rPr lang="en-GB" sz="2400">
                <a:cs typeface="Calibri"/>
              </a:rPr>
              <a:t>Think creatively</a:t>
            </a:r>
            <a:endParaRPr lang="en-GB"/>
          </a:p>
          <a:p>
            <a:pPr marL="342900" indent="-342900">
              <a:buFont typeface="Arial"/>
              <a:buChar char="•"/>
            </a:pPr>
            <a:r>
              <a:rPr lang="en-GB" sz="2400">
                <a:cs typeface="Calibri"/>
              </a:rPr>
              <a:t>Consider your audience </a:t>
            </a:r>
          </a:p>
          <a:p>
            <a:pPr marL="342900" indent="-342900">
              <a:buFont typeface="Arial"/>
              <a:buChar char="•"/>
            </a:pPr>
            <a:r>
              <a:rPr lang="en-GB" sz="2400">
                <a:cs typeface="Calibri"/>
              </a:rPr>
              <a:t>Use appropriate methods</a:t>
            </a:r>
            <a:endParaRPr lang="en-GB"/>
          </a:p>
          <a:p>
            <a:pPr marL="342900" indent="-342900">
              <a:buFont typeface="Arial"/>
              <a:buChar char="•"/>
            </a:pPr>
            <a:endParaRPr lang="en-GB" sz="2400">
              <a:cs typeface="Calibri"/>
            </a:endParaRPr>
          </a:p>
          <a:p>
            <a:pPr marL="342900" indent="-342900">
              <a:buFont typeface="Arial"/>
              <a:buChar char="•"/>
            </a:pPr>
            <a:endParaRPr lang="en-GB" sz="2400">
              <a:cs typeface="Calibri"/>
            </a:endParaRPr>
          </a:p>
        </p:txBody>
      </p:sp>
      <p:sp>
        <p:nvSpPr>
          <p:cNvPr id="12" name="Rounded Rectangle 10">
            <a:extLst>
              <a:ext uri="{FF2B5EF4-FFF2-40B4-BE49-F238E27FC236}">
                <a16:creationId xmlns:a16="http://schemas.microsoft.com/office/drawing/2014/main" id="{2C1A3492-5468-4FFA-A8DA-4B4740EED404}"/>
              </a:ext>
            </a:extLst>
          </p:cNvPr>
          <p:cNvSpPr/>
          <p:nvPr/>
        </p:nvSpPr>
        <p:spPr>
          <a:xfrm flipV="1">
            <a:off x="2511822" y="1959237"/>
            <a:ext cx="7189608" cy="54584"/>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1" name="Group 10">
            <a:extLst>
              <a:ext uri="{FF2B5EF4-FFF2-40B4-BE49-F238E27FC236}">
                <a16:creationId xmlns:a16="http://schemas.microsoft.com/office/drawing/2014/main" id="{02F543B8-AAAD-22F0-16AB-92DD2E79A574}"/>
              </a:ext>
            </a:extLst>
          </p:cNvPr>
          <p:cNvGrpSpPr/>
          <p:nvPr/>
        </p:nvGrpSpPr>
        <p:grpSpPr>
          <a:xfrm>
            <a:off x="0" y="6176963"/>
            <a:ext cx="12192000" cy="822138"/>
            <a:chOff x="56865" y="4516391"/>
            <a:chExt cx="12192000" cy="822138"/>
          </a:xfrm>
        </p:grpSpPr>
        <p:pic>
          <p:nvPicPr>
            <p:cNvPr id="13" name="Picture 12" descr="A purple rectangular object with black and white stripes&#10;&#10;Description automatically generated">
              <a:extLst>
                <a:ext uri="{FF2B5EF4-FFF2-40B4-BE49-F238E27FC236}">
                  <a16:creationId xmlns:a16="http://schemas.microsoft.com/office/drawing/2014/main" id="{2EB718BB-6CAA-43D4-2F21-7FD50F18D38D}"/>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4" name="Picture 13" descr="A white x on a black background&#10;&#10;Description automatically generated">
              <a:extLst>
                <a:ext uri="{FF2B5EF4-FFF2-40B4-BE49-F238E27FC236}">
                  <a16:creationId xmlns:a16="http://schemas.microsoft.com/office/drawing/2014/main" id="{4907F021-0567-55E5-5A96-EC3C9EDE596A}"/>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859552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5516" y="981938"/>
            <a:ext cx="10221532" cy="907316"/>
          </a:xfrm>
        </p:spPr>
        <p:txBody>
          <a:bodyPr>
            <a:normAutofit fontScale="90000"/>
          </a:bodyPr>
          <a:lstStyle/>
          <a:p>
            <a:r>
              <a:rPr lang="en-GB" altLang="en-US">
                <a:solidFill>
                  <a:srgbClr val="7030A0"/>
                </a:solidFill>
                <a:latin typeface="Calibri"/>
                <a:ea typeface="ＭＳ Ｐゴシック"/>
                <a:cs typeface="Calibri"/>
              </a:rPr>
              <a:t>Evaluation: Examples</a:t>
            </a:r>
          </a:p>
        </p:txBody>
      </p:sp>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1" name="Rounded Rectangle 10"/>
          <p:cNvSpPr/>
          <p:nvPr/>
        </p:nvSpPr>
        <p:spPr>
          <a:xfrm>
            <a:off x="1974761" y="1815946"/>
            <a:ext cx="8569325" cy="7143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24" y="1989457"/>
            <a:ext cx="15843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images.wisegeek.com/woman-with-clipboard.jpg"/>
          <p:cNvPicPr>
            <a:picLocks noChangeAspect="1" noChangeArrowheads="1"/>
          </p:cNvPicPr>
          <p:nvPr/>
        </p:nvPicPr>
        <p:blipFill>
          <a:blip r:embed="rId4">
            <a:extLst>
              <a:ext uri="{28A0092B-C50C-407E-A947-70E740481C1C}">
                <a14:useLocalDpi xmlns:a14="http://schemas.microsoft.com/office/drawing/2010/main" val="0"/>
              </a:ext>
            </a:extLst>
          </a:blip>
          <a:srcRect b="6750"/>
          <a:stretch>
            <a:fillRect/>
          </a:stretch>
        </p:blipFill>
        <p:spPr bwMode="auto">
          <a:xfrm>
            <a:off x="8301062" y="3986713"/>
            <a:ext cx="157321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1.bp.blogspot.com/-oVfyT0d0l0g/UCWm4lsTvEI/AAAAAAAADE4/Ryi46EAkobg/s1600/observati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862" y="2049499"/>
            <a:ext cx="123825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5333" y="1983978"/>
            <a:ext cx="1953474" cy="146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ttp://photos.gograph.com/thumbs/CSP/CSP635/k63558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650" y="1983978"/>
            <a:ext cx="1122362" cy="14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ttp://www.powercomars.com/images/2011/Reply-Mini-Keypad-Voting.jpg"/>
          <p:cNvPicPr>
            <a:picLocks noChangeAspect="1" noChangeArrowheads="1"/>
          </p:cNvPicPr>
          <p:nvPr/>
        </p:nvPicPr>
        <p:blipFill>
          <a:blip r:embed="rId8">
            <a:extLst>
              <a:ext uri="{28A0092B-C50C-407E-A947-70E740481C1C}">
                <a14:useLocalDpi xmlns:a14="http://schemas.microsoft.com/office/drawing/2010/main" val="0"/>
              </a:ext>
            </a:extLst>
          </a:blip>
          <a:srcRect r="29851"/>
          <a:stretch>
            <a:fillRect/>
          </a:stretch>
        </p:blipFill>
        <p:spPr bwMode="auto">
          <a:xfrm>
            <a:off x="4180099" y="3930500"/>
            <a:ext cx="17907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p:cNvSpPr>
            <a:spLocks noChangeArrowheads="1"/>
          </p:cNvSpPr>
          <p:nvPr/>
        </p:nvSpPr>
        <p:spPr bwMode="auto">
          <a:xfrm>
            <a:off x="778946" y="4521250"/>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a:solidFill>
                  <a:srgbClr val="0070C0"/>
                </a:solidFill>
              </a:rPr>
              <a:t>#hashtag</a:t>
            </a:r>
          </a:p>
        </p:txBody>
      </p:sp>
      <p:pic>
        <p:nvPicPr>
          <p:cNvPr id="20" name="Picture 12" descr="http://images.dailykos.com/images/82517/story_image/show-of-hands-e1375683870929.jpg?1399475609"/>
          <p:cNvPicPr>
            <a:picLocks noChangeAspect="1" noChangeArrowheads="1"/>
          </p:cNvPicPr>
          <p:nvPr/>
        </p:nvPicPr>
        <p:blipFill rotWithShape="1">
          <a:blip r:embed="rId9">
            <a:extLst>
              <a:ext uri="{28A0092B-C50C-407E-A947-70E740481C1C}">
                <a14:useLocalDpi xmlns:a14="http://schemas.microsoft.com/office/drawing/2010/main" val="0"/>
              </a:ext>
            </a:extLst>
          </a:blip>
          <a:srcRect l="18342" r="18596"/>
          <a:stretch/>
        </p:blipFill>
        <p:spPr bwMode="auto">
          <a:xfrm>
            <a:off x="9854595" y="2240900"/>
            <a:ext cx="187406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466212" y="3402332"/>
            <a:ext cx="1155700" cy="307975"/>
          </a:xfrm>
          <a:prstGeom prst="rect">
            <a:avLst/>
          </a:prstGeom>
        </p:spPr>
        <p:txBody>
          <a:bodyPr wrap="none">
            <a:spAutoFit/>
          </a:bodyPr>
          <a:lstStyle/>
          <a:p>
            <a:pPr>
              <a:defRPr/>
            </a:pPr>
            <a:r>
              <a:rPr lang="en-GB" sz="1400">
                <a:latin typeface="+mn-lt"/>
                <a:ea typeface="ＭＳ Ｐゴシック" charset="0"/>
                <a:cs typeface="ＭＳ Ｐゴシック" charset="0"/>
              </a:rPr>
              <a:t>1. Dart Board</a:t>
            </a:r>
          </a:p>
        </p:txBody>
      </p:sp>
      <p:sp>
        <p:nvSpPr>
          <p:cNvPr id="22" name="Rectangle 21"/>
          <p:cNvSpPr/>
          <p:nvPr/>
        </p:nvSpPr>
        <p:spPr>
          <a:xfrm>
            <a:off x="2345333" y="3489842"/>
            <a:ext cx="2281418" cy="307777"/>
          </a:xfrm>
          <a:prstGeom prst="rect">
            <a:avLst/>
          </a:prstGeom>
        </p:spPr>
        <p:txBody>
          <a:bodyPr wrap="square">
            <a:spAutoFit/>
          </a:bodyPr>
          <a:lstStyle/>
          <a:p>
            <a:pPr>
              <a:defRPr/>
            </a:pPr>
            <a:r>
              <a:rPr lang="en-GB" sz="1400">
                <a:latin typeface="+mn-lt"/>
                <a:ea typeface="ＭＳ Ｐゴシック" charset="0"/>
                <a:cs typeface="ＭＳ Ｐゴシック" charset="0"/>
              </a:rPr>
              <a:t>2. Modelling/ sculpture</a:t>
            </a:r>
          </a:p>
        </p:txBody>
      </p:sp>
      <p:sp>
        <p:nvSpPr>
          <p:cNvPr id="23" name="Rectangle 22"/>
          <p:cNvSpPr/>
          <p:nvPr/>
        </p:nvSpPr>
        <p:spPr>
          <a:xfrm>
            <a:off x="6035712" y="3287749"/>
            <a:ext cx="1254125" cy="307975"/>
          </a:xfrm>
          <a:prstGeom prst="rect">
            <a:avLst/>
          </a:prstGeom>
        </p:spPr>
        <p:txBody>
          <a:bodyPr wrap="none">
            <a:spAutoFit/>
          </a:bodyPr>
          <a:lstStyle/>
          <a:p>
            <a:pPr>
              <a:defRPr/>
            </a:pPr>
            <a:r>
              <a:rPr lang="en-GB" sz="1400">
                <a:latin typeface="+mn-lt"/>
                <a:ea typeface="ＭＳ Ｐゴシック" charset="0"/>
                <a:cs typeface="ＭＳ Ｐゴシック" charset="0"/>
              </a:rPr>
              <a:t>4. Observation</a:t>
            </a:r>
          </a:p>
        </p:txBody>
      </p:sp>
      <p:sp>
        <p:nvSpPr>
          <p:cNvPr id="24" name="Rectangle 23"/>
          <p:cNvSpPr/>
          <p:nvPr/>
        </p:nvSpPr>
        <p:spPr>
          <a:xfrm>
            <a:off x="4541820" y="3463138"/>
            <a:ext cx="1239838" cy="307975"/>
          </a:xfrm>
          <a:prstGeom prst="rect">
            <a:avLst/>
          </a:prstGeom>
        </p:spPr>
        <p:txBody>
          <a:bodyPr wrap="none">
            <a:spAutoFit/>
          </a:bodyPr>
          <a:lstStyle/>
          <a:p>
            <a:pPr>
              <a:defRPr/>
            </a:pPr>
            <a:r>
              <a:rPr lang="en-GB" sz="1400">
                <a:latin typeface="+mn-lt"/>
                <a:ea typeface="ＭＳ Ｐゴシック" charset="0"/>
                <a:cs typeface="ＭＳ Ｐゴシック" charset="0"/>
              </a:rPr>
              <a:t>3. Traffic lights</a:t>
            </a:r>
          </a:p>
        </p:txBody>
      </p:sp>
      <p:sp>
        <p:nvSpPr>
          <p:cNvPr id="25" name="Rectangle 24"/>
          <p:cNvSpPr/>
          <p:nvPr/>
        </p:nvSpPr>
        <p:spPr>
          <a:xfrm>
            <a:off x="8019041" y="3525285"/>
            <a:ext cx="1398588" cy="307975"/>
          </a:xfrm>
          <a:prstGeom prst="rect">
            <a:avLst/>
          </a:prstGeom>
        </p:spPr>
        <p:txBody>
          <a:bodyPr wrap="none">
            <a:spAutoFit/>
          </a:bodyPr>
          <a:lstStyle/>
          <a:p>
            <a:pPr>
              <a:defRPr/>
            </a:pPr>
            <a:r>
              <a:rPr lang="en-GB" sz="1400">
                <a:latin typeface="+mn-lt"/>
                <a:ea typeface="ＭＳ Ｐゴシック" charset="0"/>
                <a:cs typeface="ＭＳ Ｐゴシック" charset="0"/>
              </a:rPr>
              <a:t>5. Questionnaire</a:t>
            </a:r>
          </a:p>
        </p:txBody>
      </p:sp>
      <p:sp>
        <p:nvSpPr>
          <p:cNvPr id="26" name="Rectangle 25"/>
          <p:cNvSpPr/>
          <p:nvPr/>
        </p:nvSpPr>
        <p:spPr>
          <a:xfrm>
            <a:off x="10129641" y="3323040"/>
            <a:ext cx="1323975" cy="307975"/>
          </a:xfrm>
          <a:prstGeom prst="rect">
            <a:avLst/>
          </a:prstGeom>
        </p:spPr>
        <p:txBody>
          <a:bodyPr wrap="none">
            <a:spAutoFit/>
          </a:bodyPr>
          <a:lstStyle/>
          <a:p>
            <a:pPr>
              <a:defRPr/>
            </a:pPr>
            <a:r>
              <a:rPr lang="en-GB" sz="1400">
                <a:latin typeface="+mn-lt"/>
                <a:ea typeface="ＭＳ Ｐゴシック" charset="0"/>
                <a:cs typeface="ＭＳ Ｐゴシック" charset="0"/>
              </a:rPr>
              <a:t>6. Raised hands</a:t>
            </a:r>
          </a:p>
        </p:txBody>
      </p:sp>
      <p:sp>
        <p:nvSpPr>
          <p:cNvPr id="27" name="Rectangle 26"/>
          <p:cNvSpPr/>
          <p:nvPr/>
        </p:nvSpPr>
        <p:spPr>
          <a:xfrm>
            <a:off x="283646" y="5058179"/>
            <a:ext cx="1495425" cy="307975"/>
          </a:xfrm>
          <a:prstGeom prst="rect">
            <a:avLst/>
          </a:prstGeom>
        </p:spPr>
        <p:txBody>
          <a:bodyPr wrap="none">
            <a:spAutoFit/>
          </a:bodyPr>
          <a:lstStyle/>
          <a:p>
            <a:pPr>
              <a:defRPr/>
            </a:pPr>
            <a:r>
              <a:rPr lang="en-GB" sz="1400">
                <a:latin typeface="+mn-lt"/>
                <a:ea typeface="ＭＳ Ｐゴシック" charset="0"/>
                <a:cs typeface="ＭＳ Ｐゴシック" charset="0"/>
              </a:rPr>
              <a:t>7. Twitter hashtag</a:t>
            </a:r>
          </a:p>
        </p:txBody>
      </p:sp>
      <p:pic>
        <p:nvPicPr>
          <p:cNvPr id="28" name="Picture 21" descr="https://lh3.ggpht.com/lSLM0xhCA1RZOwaQcjhlwmsvaIQYaP3c5qbDKCgLALhydrgExnaSKZdGa8S3YtRuVA=w3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08" y="4446135"/>
            <a:ext cx="554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descr="http://www.clipartbest.com/cliparts/9c4/o5y/9c4o5yeni.jpeg"/>
          <p:cNvPicPr>
            <a:picLocks noChangeAspect="1" noChangeArrowheads="1"/>
          </p:cNvPicPr>
          <p:nvPr/>
        </p:nvPicPr>
        <p:blipFill>
          <a:blip r:embed="rId11">
            <a:extLst>
              <a:ext uri="{28A0092B-C50C-407E-A947-70E740481C1C}">
                <a14:useLocalDpi xmlns:a14="http://schemas.microsoft.com/office/drawing/2010/main" val="0"/>
              </a:ext>
            </a:extLst>
          </a:blip>
          <a:srcRect r="24564"/>
          <a:stretch>
            <a:fillRect/>
          </a:stretch>
        </p:blipFill>
        <p:spPr bwMode="auto">
          <a:xfrm>
            <a:off x="6103028" y="4379267"/>
            <a:ext cx="20383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6253840" y="5107930"/>
            <a:ext cx="1863725" cy="307975"/>
          </a:xfrm>
          <a:prstGeom prst="rect">
            <a:avLst/>
          </a:prstGeom>
        </p:spPr>
        <p:txBody>
          <a:bodyPr wrap="none">
            <a:spAutoFit/>
          </a:bodyPr>
          <a:lstStyle/>
          <a:p>
            <a:pPr>
              <a:defRPr/>
            </a:pPr>
            <a:r>
              <a:rPr lang="en-GB" sz="1400">
                <a:latin typeface="+mn-lt"/>
                <a:ea typeface="ＭＳ Ｐゴシック" charset="0"/>
                <a:cs typeface="ＭＳ Ｐゴシック" charset="0"/>
              </a:rPr>
              <a:t>10. Physical movement</a:t>
            </a:r>
          </a:p>
        </p:txBody>
      </p:sp>
      <p:sp>
        <p:nvSpPr>
          <p:cNvPr id="31" name="Rectangle 30"/>
          <p:cNvSpPr/>
          <p:nvPr/>
        </p:nvSpPr>
        <p:spPr>
          <a:xfrm>
            <a:off x="8547691" y="5817793"/>
            <a:ext cx="1143000" cy="307975"/>
          </a:xfrm>
          <a:prstGeom prst="rect">
            <a:avLst/>
          </a:prstGeom>
        </p:spPr>
        <p:txBody>
          <a:bodyPr wrap="none">
            <a:spAutoFit/>
          </a:bodyPr>
          <a:lstStyle/>
          <a:p>
            <a:pPr>
              <a:defRPr/>
            </a:pPr>
            <a:r>
              <a:rPr lang="en-GB" sz="1400">
                <a:latin typeface="+mn-lt"/>
                <a:ea typeface="ＭＳ Ｐゴシック" charset="0"/>
                <a:cs typeface="ＭＳ Ｐゴシック" charset="0"/>
              </a:rPr>
              <a:t>11. Interview</a:t>
            </a:r>
          </a:p>
        </p:txBody>
      </p:sp>
      <p:pic>
        <p:nvPicPr>
          <p:cNvPr id="32" name="Picture 5" descr="images.jpg"/>
          <p:cNvPicPr>
            <a:picLocks noChangeAspect="1" noChangeArrowheads="1"/>
          </p:cNvPicPr>
          <p:nvPr/>
        </p:nvPicPr>
        <p:blipFill rotWithShape="1">
          <a:blip r:embed="rId12">
            <a:extLst>
              <a:ext uri="{28A0092B-C50C-407E-A947-70E740481C1C}">
                <a14:useLocalDpi xmlns:a14="http://schemas.microsoft.com/office/drawing/2010/main" val="0"/>
              </a:ext>
            </a:extLst>
          </a:blip>
          <a:srcRect l="11706" r="8146"/>
          <a:stretch/>
        </p:blipFill>
        <p:spPr bwMode="auto">
          <a:xfrm>
            <a:off x="7866100" y="2018840"/>
            <a:ext cx="1511929" cy="137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 descr="https://entrepreneurialambitions.files.wordpress.com/2014/11/journal.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35922" y="4414349"/>
            <a:ext cx="1123130" cy="86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2197610" y="5349022"/>
            <a:ext cx="1982489" cy="307777"/>
          </a:xfrm>
          <a:prstGeom prst="rect">
            <a:avLst/>
          </a:prstGeom>
        </p:spPr>
        <p:txBody>
          <a:bodyPr wrap="square">
            <a:spAutoFit/>
          </a:bodyPr>
          <a:lstStyle/>
          <a:p>
            <a:pPr>
              <a:defRPr/>
            </a:pPr>
            <a:r>
              <a:rPr lang="en-GB" sz="1400">
                <a:latin typeface="+mn-lt"/>
                <a:ea typeface="ＭＳ Ｐゴシック" charset="0"/>
                <a:cs typeface="ＭＳ Ｐゴシック" charset="0"/>
              </a:rPr>
              <a:t>8. Personal journal/diary</a:t>
            </a:r>
          </a:p>
        </p:txBody>
      </p:sp>
      <p:sp>
        <p:nvSpPr>
          <p:cNvPr id="37" name="Rectangle 36"/>
          <p:cNvSpPr/>
          <p:nvPr/>
        </p:nvSpPr>
        <p:spPr>
          <a:xfrm>
            <a:off x="4180099" y="5931327"/>
            <a:ext cx="1895475" cy="306387"/>
          </a:xfrm>
          <a:prstGeom prst="rect">
            <a:avLst/>
          </a:prstGeom>
        </p:spPr>
        <p:txBody>
          <a:bodyPr wrap="none">
            <a:spAutoFit/>
          </a:bodyPr>
          <a:lstStyle/>
          <a:p>
            <a:pPr>
              <a:defRPr/>
            </a:pPr>
            <a:r>
              <a:rPr lang="en-GB" sz="1400" dirty="0">
                <a:latin typeface="+mn-lt"/>
                <a:ea typeface="ＭＳ Ｐゴシック" charset="0"/>
                <a:cs typeface="ＭＳ Ｐゴシック" charset="0"/>
              </a:rPr>
              <a:t>9. Electronic voting pad</a:t>
            </a:r>
          </a:p>
        </p:txBody>
      </p:sp>
      <p:pic>
        <p:nvPicPr>
          <p:cNvPr id="38" name="Picture 26" descr="https://encrypted-tbn0.gstatic.com/images?q=tbn:ANd9GcRyCJ8sTiv1B5PmU-dpcPxsu8nXtkj2ZurCA8rhX_Y_c6bHPU8Yv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3958" y="4181920"/>
            <a:ext cx="19335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10532433" y="5455095"/>
            <a:ext cx="874712" cy="307975"/>
          </a:xfrm>
          <a:prstGeom prst="rect">
            <a:avLst/>
          </a:prstGeom>
        </p:spPr>
        <p:txBody>
          <a:bodyPr wrap="none">
            <a:spAutoFit/>
          </a:bodyPr>
          <a:lstStyle/>
          <a:p>
            <a:pPr>
              <a:defRPr/>
            </a:pPr>
            <a:r>
              <a:rPr lang="en-GB" sz="1400">
                <a:latin typeface="+mn-lt"/>
                <a:ea typeface="ＭＳ Ｐゴシック" charset="0"/>
                <a:cs typeface="ＭＳ Ｐゴシック" charset="0"/>
              </a:rPr>
              <a:t>12. Video</a:t>
            </a:r>
          </a:p>
        </p:txBody>
      </p:sp>
      <p:pic>
        <p:nvPicPr>
          <p:cNvPr id="3" name="Picture 2">
            <a:extLst>
              <a:ext uri="{FF2B5EF4-FFF2-40B4-BE49-F238E27FC236}">
                <a16:creationId xmlns:a16="http://schemas.microsoft.com/office/drawing/2014/main" id="{500FC297-6CC2-A399-2918-497BCD3EEBD5}"/>
              </a:ext>
            </a:extLst>
          </p:cNvPr>
          <p:cNvPicPr>
            <a:picLocks noChangeAspect="1"/>
          </p:cNvPicPr>
          <p:nvPr/>
        </p:nvPicPr>
        <p:blipFill>
          <a:blip r:embed="rId15"/>
          <a:stretch>
            <a:fillRect/>
          </a:stretch>
        </p:blipFill>
        <p:spPr>
          <a:xfrm>
            <a:off x="155235" y="6244192"/>
            <a:ext cx="2103302" cy="743776"/>
          </a:xfrm>
          <a:prstGeom prst="rect">
            <a:avLst/>
          </a:prstGeom>
        </p:spPr>
      </p:pic>
      <p:pic>
        <p:nvPicPr>
          <p:cNvPr id="4" name="Picture 1" descr="TAB_col_white_background.jpg">
            <a:extLst>
              <a:ext uri="{FF2B5EF4-FFF2-40B4-BE49-F238E27FC236}">
                <a16:creationId xmlns:a16="http://schemas.microsoft.com/office/drawing/2014/main" id="{8FCE1A20-BAFF-539A-294C-829A01AFF09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09083" y="4605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A5C524-10A3-CF0D-F3B3-BA22F1BDBB3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4549" y="549666"/>
            <a:ext cx="4331215" cy="273222"/>
          </a:xfrm>
          <a:prstGeom prst="rect">
            <a:avLst/>
          </a:prstGeom>
        </p:spPr>
      </p:pic>
      <p:grpSp>
        <p:nvGrpSpPr>
          <p:cNvPr id="6" name="Group 5">
            <a:extLst>
              <a:ext uri="{FF2B5EF4-FFF2-40B4-BE49-F238E27FC236}">
                <a16:creationId xmlns:a16="http://schemas.microsoft.com/office/drawing/2014/main" id="{A06B9A02-A547-4E8D-AABA-61B99012D461}"/>
              </a:ext>
            </a:extLst>
          </p:cNvPr>
          <p:cNvGrpSpPr/>
          <p:nvPr/>
        </p:nvGrpSpPr>
        <p:grpSpPr>
          <a:xfrm>
            <a:off x="0" y="6176963"/>
            <a:ext cx="12192000" cy="822138"/>
            <a:chOff x="56865" y="4516391"/>
            <a:chExt cx="12192000" cy="822138"/>
          </a:xfrm>
        </p:grpSpPr>
        <p:pic>
          <p:nvPicPr>
            <p:cNvPr id="7" name="Picture 6" descr="A purple rectangular object with black and white stripes&#10;&#10;Description automatically generated">
              <a:extLst>
                <a:ext uri="{FF2B5EF4-FFF2-40B4-BE49-F238E27FC236}">
                  <a16:creationId xmlns:a16="http://schemas.microsoft.com/office/drawing/2014/main" id="{04637241-EE8E-2BC6-8160-F5E7327684EE}"/>
                </a:ext>
              </a:extLst>
            </p:cNvPr>
            <p:cNvPicPr>
              <a:picLocks noChangeAspect="1"/>
            </p:cNvPicPr>
            <p:nvPr userDrawn="1"/>
          </p:nvPicPr>
          <p:blipFill>
            <a:blip r:embed="rId18"/>
            <a:stretch>
              <a:fillRect/>
            </a:stretch>
          </p:blipFill>
          <p:spPr>
            <a:xfrm>
              <a:off x="56865" y="4516391"/>
              <a:ext cx="12192000" cy="822138"/>
            </a:xfrm>
            <a:prstGeom prst="rect">
              <a:avLst/>
            </a:prstGeom>
          </p:spPr>
        </p:pic>
        <p:pic>
          <p:nvPicPr>
            <p:cNvPr id="8" name="Picture 7" descr="A white x on a black background&#10;&#10;Description automatically generated">
              <a:extLst>
                <a:ext uri="{FF2B5EF4-FFF2-40B4-BE49-F238E27FC236}">
                  <a16:creationId xmlns:a16="http://schemas.microsoft.com/office/drawing/2014/main" id="{E6362C22-FE5A-0D14-276D-75B93A777DA0}"/>
                </a:ext>
              </a:extLst>
            </p:cNvPr>
            <p:cNvPicPr>
              <a:picLocks noChangeAspect="1"/>
            </p:cNvPicPr>
            <p:nvPr userDrawn="1"/>
          </p:nvPicPr>
          <p:blipFill rotWithShape="1">
            <a:blip r:embed="rId19"/>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502211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60569" y="3489852"/>
            <a:ext cx="10275006" cy="1495526"/>
          </a:xfrm>
        </p:spPr>
        <p:txBody>
          <a:bodyPr>
            <a:normAutofit fontScale="90000"/>
          </a:bodyPr>
          <a:lstStyle/>
          <a:p>
            <a:r>
              <a:rPr lang="en-GB" altLang="en-US" dirty="0">
                <a:solidFill>
                  <a:srgbClr val="7030A0"/>
                </a:solidFill>
                <a:latin typeface="Calibri"/>
                <a:ea typeface="ＭＳ Ｐゴシック"/>
                <a:cs typeface="Calibri"/>
              </a:rPr>
              <a:t>Activity</a:t>
            </a:r>
            <a:br>
              <a:rPr lang="en-GB" altLang="en-US" dirty="0">
                <a:solidFill>
                  <a:srgbClr val="7030A0"/>
                </a:solidFill>
                <a:latin typeface="Calibri"/>
                <a:ea typeface="ＭＳ Ｐゴシック"/>
                <a:cs typeface="Calibri"/>
              </a:rPr>
            </a:br>
            <a:r>
              <a:rPr lang="en-US" dirty="0">
                <a:ea typeface="+mj-lt"/>
                <a:cs typeface="+mj-lt"/>
              </a:rPr>
              <a:t>Going back to the activity you created in groups, what types of evaluation would you use?</a:t>
            </a:r>
            <a:endParaRPr lang="en-US" dirty="0"/>
          </a:p>
        </p:txBody>
      </p:sp>
      <p:pic>
        <p:nvPicPr>
          <p:cNvPr id="3" name="Picture 2">
            <a:extLst>
              <a:ext uri="{FF2B5EF4-FFF2-40B4-BE49-F238E27FC236}">
                <a16:creationId xmlns:a16="http://schemas.microsoft.com/office/drawing/2014/main" id="{6BB88549-C1FB-3D29-CFEA-069EED84C555}"/>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D49187B1-1B8D-5EF4-C065-9E853CA35E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B9FBA2F-9237-84C7-43C2-72A3DCAA6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202" y="597792"/>
            <a:ext cx="4331215" cy="273222"/>
          </a:xfrm>
          <a:prstGeom prst="rect">
            <a:avLst/>
          </a:prstGeom>
        </p:spPr>
      </p:pic>
      <p:sp>
        <p:nvSpPr>
          <p:cNvPr id="6" name="Rectangle 5">
            <a:extLst>
              <a:ext uri="{FF2B5EF4-FFF2-40B4-BE49-F238E27FC236}">
                <a16:creationId xmlns:a16="http://schemas.microsoft.com/office/drawing/2014/main" id="{B2B2DA7F-2487-D653-EC24-01C41DEDA6A9}"/>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10" name="Group 9">
            <a:extLst>
              <a:ext uri="{FF2B5EF4-FFF2-40B4-BE49-F238E27FC236}">
                <a16:creationId xmlns:a16="http://schemas.microsoft.com/office/drawing/2014/main" id="{3F22622C-12FC-178E-E761-24A875C3271E}"/>
              </a:ext>
            </a:extLst>
          </p:cNvPr>
          <p:cNvGrpSpPr/>
          <p:nvPr/>
        </p:nvGrpSpPr>
        <p:grpSpPr>
          <a:xfrm rot="5400000">
            <a:off x="10628126" y="-1732648"/>
            <a:ext cx="3125841" cy="3471104"/>
            <a:chOff x="4151211" y="337389"/>
            <a:chExt cx="4760710" cy="4760710"/>
          </a:xfrm>
        </p:grpSpPr>
        <p:sp>
          <p:nvSpPr>
            <p:cNvPr id="8" name="Pie 19">
              <a:extLst>
                <a:ext uri="{FF2B5EF4-FFF2-40B4-BE49-F238E27FC236}">
                  <a16:creationId xmlns:a16="http://schemas.microsoft.com/office/drawing/2014/main" id="{5A7798FE-C34A-86E6-6177-900A7CEDA4A7}"/>
                </a:ext>
              </a:extLst>
            </p:cNvPr>
            <p:cNvSpPr/>
            <p:nvPr/>
          </p:nvSpPr>
          <p:spPr>
            <a:xfrm>
              <a:off x="4151211" y="337389"/>
              <a:ext cx="4760710" cy="4760710"/>
            </a:xfrm>
            <a:prstGeom prst="pie">
              <a:avLst>
                <a:gd name="adj1" fmla="val 0"/>
                <a:gd name="adj2" fmla="val 540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9" name="Pie 4">
              <a:extLst>
                <a:ext uri="{FF2B5EF4-FFF2-40B4-BE49-F238E27FC236}">
                  <a16:creationId xmlns:a16="http://schemas.microsoft.com/office/drawing/2014/main" id="{F8CA224E-FA82-7F20-6BBC-20DB70F58313}"/>
                </a:ext>
              </a:extLst>
            </p:cNvPr>
            <p:cNvSpPr txBox="1"/>
            <p:nvPr/>
          </p:nvSpPr>
          <p:spPr>
            <a:xfrm rot="16200000">
              <a:off x="6362732" y="3029058"/>
              <a:ext cx="2223898" cy="1532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a:cs typeface="Calibri"/>
                </a:rPr>
                <a:t>Evaluation</a:t>
              </a:r>
              <a:endParaRPr lang="en-US" sz="2000" kern="1200">
                <a:cs typeface="Calibri" panose="020F0502020204030204"/>
              </a:endParaRPr>
            </a:p>
          </p:txBody>
        </p:sp>
      </p:grpSp>
      <p:sp>
        <p:nvSpPr>
          <p:cNvPr id="11" name="Rounded Rectangle 10">
            <a:extLst>
              <a:ext uri="{FF2B5EF4-FFF2-40B4-BE49-F238E27FC236}">
                <a16:creationId xmlns:a16="http://schemas.microsoft.com/office/drawing/2014/main" id="{CB3BA3B8-C23A-1490-A705-0CB34CFF8EA7}"/>
              </a:ext>
            </a:extLst>
          </p:cNvPr>
          <p:cNvSpPr/>
          <p:nvPr/>
        </p:nvSpPr>
        <p:spPr>
          <a:xfrm>
            <a:off x="4918626" y="2608553"/>
            <a:ext cx="2301658" cy="66221"/>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7" name="Group 6">
            <a:extLst>
              <a:ext uri="{FF2B5EF4-FFF2-40B4-BE49-F238E27FC236}">
                <a16:creationId xmlns:a16="http://schemas.microsoft.com/office/drawing/2014/main" id="{9C7017A1-8C51-7357-F3F5-60BE5D52C42D}"/>
              </a:ext>
            </a:extLst>
          </p:cNvPr>
          <p:cNvGrpSpPr/>
          <p:nvPr/>
        </p:nvGrpSpPr>
        <p:grpSpPr>
          <a:xfrm>
            <a:off x="0" y="6176963"/>
            <a:ext cx="12192000" cy="822138"/>
            <a:chOff x="56865" y="4516391"/>
            <a:chExt cx="12192000" cy="822138"/>
          </a:xfrm>
        </p:grpSpPr>
        <p:pic>
          <p:nvPicPr>
            <p:cNvPr id="12" name="Picture 11" descr="A purple rectangular object with black and white stripes&#10;&#10;Description automatically generated">
              <a:extLst>
                <a:ext uri="{FF2B5EF4-FFF2-40B4-BE49-F238E27FC236}">
                  <a16:creationId xmlns:a16="http://schemas.microsoft.com/office/drawing/2014/main" id="{0A502ADF-EC24-AA74-E1B5-E1B1EE3CCDF2}"/>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371CB817-B71B-191D-7B28-E38DF2A240C1}"/>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988259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0117" y="869638"/>
            <a:ext cx="10221532" cy="907316"/>
          </a:xfrm>
        </p:spPr>
        <p:txBody>
          <a:bodyPr>
            <a:normAutofit fontScale="90000"/>
          </a:bodyPr>
          <a:lstStyle/>
          <a:p>
            <a:r>
              <a:rPr lang="en-GB" altLang="en-US" dirty="0">
                <a:solidFill>
                  <a:srgbClr val="7030A0"/>
                </a:solidFill>
                <a:latin typeface="Calibri"/>
                <a:ea typeface="ＭＳ Ｐゴシック"/>
                <a:cs typeface="Calibri"/>
              </a:rPr>
              <a:t>Top Tips: PPIE</a:t>
            </a:r>
          </a:p>
        </p:txBody>
      </p:sp>
      <p:sp>
        <p:nvSpPr>
          <p:cNvPr id="13" name="Content Placeholder 2"/>
          <p:cNvSpPr txBox="1">
            <a:spLocks/>
          </p:cNvSpPr>
          <p:nvPr/>
        </p:nvSpPr>
        <p:spPr>
          <a:xfrm>
            <a:off x="1146525" y="2039025"/>
            <a:ext cx="10079772" cy="4525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Plan from the very start -  don’t wait until the end </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Put yourself in their shoes…. consider audience and surroundings</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Think creatively…..</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Not just about the impact on your audience -  what about collaborators, researchers and you</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It doesn’t have to be complicated….</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Ethics and GDPR: be respectful</a:t>
            </a:r>
          </a:p>
          <a:p>
            <a:pPr marL="457200" indent="-457200" algn="l">
              <a:buFont typeface="Arial" panose="020B0604020202020204" pitchFamily="34" charset="0"/>
              <a:buChar char="•"/>
            </a:pPr>
            <a:r>
              <a:rPr lang="en-US" altLang="en-US" sz="2800">
                <a:latin typeface="Calibri" panose="020F0502020204030204" pitchFamily="34" charset="0"/>
                <a:ea typeface="ＭＳ Ｐゴシック" panose="020B0600070205080204" pitchFamily="34" charset="-128"/>
              </a:rPr>
              <a:t>Get advice</a:t>
            </a:r>
          </a:p>
          <a:p>
            <a:endParaRPr lang="en-US" altLang="en-US" sz="2800">
              <a:latin typeface="Calibri" panose="020F050202020403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BFB4D867-ABD4-E697-D390-8254C1742F5D}"/>
              </a:ext>
            </a:extLst>
          </p:cNvPr>
          <p:cNvPicPr>
            <a:picLocks noChangeAspect="1"/>
          </p:cNvPicPr>
          <p:nvPr/>
        </p:nvPicPr>
        <p:blipFill>
          <a:blip r:embed="rId3"/>
          <a:stretch>
            <a:fillRect/>
          </a:stretch>
        </p:blipFill>
        <p:spPr>
          <a:xfrm>
            <a:off x="163256" y="6252213"/>
            <a:ext cx="2103302" cy="743776"/>
          </a:xfrm>
          <a:prstGeom prst="rect">
            <a:avLst/>
          </a:prstGeom>
        </p:spPr>
      </p:pic>
      <p:pic>
        <p:nvPicPr>
          <p:cNvPr id="4" name="Picture 1" descr="TAB_col_white_background.jpg">
            <a:extLst>
              <a:ext uri="{FF2B5EF4-FFF2-40B4-BE49-F238E27FC236}">
                <a16:creationId xmlns:a16="http://schemas.microsoft.com/office/drawing/2014/main" id="{1FDE3013-3B1F-A5ED-8097-37E8695BDD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6718829-0937-2267-BBED-243CB5714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6" name="Rectangle 5">
            <a:extLst>
              <a:ext uri="{FF2B5EF4-FFF2-40B4-BE49-F238E27FC236}">
                <a16:creationId xmlns:a16="http://schemas.microsoft.com/office/drawing/2014/main" id="{63A2D82E-700F-EEFC-0632-9DC421055CB1}"/>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8" name="Rounded Rectangle 10">
            <a:extLst>
              <a:ext uri="{FF2B5EF4-FFF2-40B4-BE49-F238E27FC236}">
                <a16:creationId xmlns:a16="http://schemas.microsoft.com/office/drawing/2014/main" id="{6B893EE8-16CD-245C-08EC-39AAC75E8F49}"/>
              </a:ext>
            </a:extLst>
          </p:cNvPr>
          <p:cNvSpPr/>
          <p:nvPr/>
        </p:nvSpPr>
        <p:spPr>
          <a:xfrm>
            <a:off x="4024588" y="1701059"/>
            <a:ext cx="4204436" cy="7343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7" name="Group 6">
            <a:extLst>
              <a:ext uri="{FF2B5EF4-FFF2-40B4-BE49-F238E27FC236}">
                <a16:creationId xmlns:a16="http://schemas.microsoft.com/office/drawing/2014/main" id="{ECBA3FC2-3AD8-1632-081C-A2A0D6DB5EBC}"/>
              </a:ext>
            </a:extLst>
          </p:cNvPr>
          <p:cNvGrpSpPr/>
          <p:nvPr/>
        </p:nvGrpSpPr>
        <p:grpSpPr>
          <a:xfrm>
            <a:off x="0" y="6176963"/>
            <a:ext cx="12192000" cy="822138"/>
            <a:chOff x="56865" y="4516391"/>
            <a:chExt cx="12192000" cy="822138"/>
          </a:xfrm>
        </p:grpSpPr>
        <p:pic>
          <p:nvPicPr>
            <p:cNvPr id="9" name="Picture 8" descr="A purple rectangular object with black and white stripes&#10;&#10;Description automatically generated">
              <a:extLst>
                <a:ext uri="{FF2B5EF4-FFF2-40B4-BE49-F238E27FC236}">
                  <a16:creationId xmlns:a16="http://schemas.microsoft.com/office/drawing/2014/main" id="{BA54619C-74F0-2530-CC12-04CFF21BB8BD}"/>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10" name="Picture 9" descr="A white x on a black background&#10;&#10;Description automatically generated">
              <a:extLst>
                <a:ext uri="{FF2B5EF4-FFF2-40B4-BE49-F238E27FC236}">
                  <a16:creationId xmlns:a16="http://schemas.microsoft.com/office/drawing/2014/main" id="{482DDC83-1D11-EC17-67F9-7BC2A96AC66B}"/>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2988805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 person, person, male&#10;&#10;Description automatically generated">
            <a:extLst>
              <a:ext uri="{FF2B5EF4-FFF2-40B4-BE49-F238E27FC236}">
                <a16:creationId xmlns:a16="http://schemas.microsoft.com/office/drawing/2014/main" id="{133B3186-B6A9-868E-93A0-825BDE3B5441}"/>
              </a:ext>
            </a:extLst>
          </p:cNvPr>
          <p:cNvPicPr>
            <a:picLocks noGrp="1" noChangeAspect="1"/>
          </p:cNvPicPr>
          <p:nvPr>
            <p:ph idx="1"/>
          </p:nvPr>
        </p:nvPicPr>
        <p:blipFill>
          <a:blip r:embed="rId2"/>
          <a:stretch>
            <a:fillRect/>
          </a:stretch>
        </p:blipFill>
        <p:spPr>
          <a:xfrm>
            <a:off x="443225" y="1642039"/>
            <a:ext cx="3302298" cy="20043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6FECF033-9A37-FEB8-7663-067A8115BD11}"/>
              </a:ext>
            </a:extLst>
          </p:cNvPr>
          <p:cNvSpPr txBox="1">
            <a:spLocks/>
          </p:cNvSpPr>
          <p:nvPr/>
        </p:nvSpPr>
        <p:spPr>
          <a:xfrm>
            <a:off x="2499807" y="317607"/>
            <a:ext cx="71923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7030A0"/>
                </a:solidFill>
                <a:cs typeface="Calibri Light"/>
              </a:rPr>
              <a:t>Academic Public Engagers </a:t>
            </a:r>
            <a:endParaRPr lang="en-GB" b="1">
              <a:solidFill>
                <a:srgbClr val="7030A0"/>
              </a:solidFill>
            </a:endParaRPr>
          </a:p>
        </p:txBody>
      </p:sp>
      <p:sp>
        <p:nvSpPr>
          <p:cNvPr id="7" name="Rounded Rectangle 10">
            <a:extLst>
              <a:ext uri="{FF2B5EF4-FFF2-40B4-BE49-F238E27FC236}">
                <a16:creationId xmlns:a16="http://schemas.microsoft.com/office/drawing/2014/main" id="{A4F01091-F732-83F3-ECE1-E9F8F1E4914F}"/>
              </a:ext>
            </a:extLst>
          </p:cNvPr>
          <p:cNvSpPr/>
          <p:nvPr/>
        </p:nvSpPr>
        <p:spPr>
          <a:xfrm>
            <a:off x="2670573" y="1269786"/>
            <a:ext cx="5724369" cy="93770"/>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9" name="Picture 9">
            <a:extLst>
              <a:ext uri="{FF2B5EF4-FFF2-40B4-BE49-F238E27FC236}">
                <a16:creationId xmlns:a16="http://schemas.microsoft.com/office/drawing/2014/main" id="{18C19010-8DF1-403A-53FC-1F50BE19F567}"/>
              </a:ext>
            </a:extLst>
          </p:cNvPr>
          <p:cNvPicPr>
            <a:picLocks noChangeAspect="1"/>
          </p:cNvPicPr>
          <p:nvPr/>
        </p:nvPicPr>
        <p:blipFill>
          <a:blip r:embed="rId3"/>
          <a:stretch>
            <a:fillRect/>
          </a:stretch>
        </p:blipFill>
        <p:spPr>
          <a:xfrm>
            <a:off x="7443284" y="1509366"/>
            <a:ext cx="3253627" cy="22904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1">
            <a:extLst>
              <a:ext uri="{FF2B5EF4-FFF2-40B4-BE49-F238E27FC236}">
                <a16:creationId xmlns:a16="http://schemas.microsoft.com/office/drawing/2014/main" id="{591B9C5A-2E31-17CB-FEDA-534161824D94}"/>
              </a:ext>
            </a:extLst>
          </p:cNvPr>
          <p:cNvPicPr>
            <a:picLocks noChangeAspect="1"/>
          </p:cNvPicPr>
          <p:nvPr/>
        </p:nvPicPr>
        <p:blipFill>
          <a:blip r:embed="rId4"/>
          <a:stretch>
            <a:fillRect/>
          </a:stretch>
        </p:blipFill>
        <p:spPr>
          <a:xfrm>
            <a:off x="4002611" y="3902351"/>
            <a:ext cx="3064808" cy="21857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TAB_col_white_background.jpg">
            <a:extLst>
              <a:ext uri="{FF2B5EF4-FFF2-40B4-BE49-F238E27FC236}">
                <a16:creationId xmlns:a16="http://schemas.microsoft.com/office/drawing/2014/main" id="{F6ED90E3-1878-AAFE-2441-B188BEC9F8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473" y="161146"/>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34C0E05-8DD4-234E-4321-95BA8198E0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9833" y="303687"/>
            <a:ext cx="4331215" cy="273222"/>
          </a:xfrm>
          <a:prstGeom prst="rect">
            <a:avLst/>
          </a:prstGeom>
        </p:spPr>
      </p:pic>
      <p:sp>
        <p:nvSpPr>
          <p:cNvPr id="14" name="Rectangle 13">
            <a:extLst>
              <a:ext uri="{FF2B5EF4-FFF2-40B4-BE49-F238E27FC236}">
                <a16:creationId xmlns:a16="http://schemas.microsoft.com/office/drawing/2014/main" id="{D129A912-E091-DACD-2C57-873B4FCF7E86}"/>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16" name="Picture 15" descr="Text&#10;&#10;Description automatically generated">
            <a:extLst>
              <a:ext uri="{FF2B5EF4-FFF2-40B4-BE49-F238E27FC236}">
                <a16:creationId xmlns:a16="http://schemas.microsoft.com/office/drawing/2014/main" id="{3BE559C0-0AE5-DC57-722B-A6D546065598}"/>
              </a:ext>
            </a:extLst>
          </p:cNvPr>
          <p:cNvPicPr>
            <a:picLocks noChangeAspect="1"/>
          </p:cNvPicPr>
          <p:nvPr/>
        </p:nvPicPr>
        <p:blipFill>
          <a:blip r:embed="rId7"/>
          <a:stretch>
            <a:fillRect/>
          </a:stretch>
        </p:blipFill>
        <p:spPr>
          <a:xfrm>
            <a:off x="280823" y="6252213"/>
            <a:ext cx="2103302" cy="743776"/>
          </a:xfrm>
          <a:prstGeom prst="rect">
            <a:avLst/>
          </a:prstGeom>
        </p:spPr>
      </p:pic>
      <p:sp>
        <p:nvSpPr>
          <p:cNvPr id="2" name="TextBox 1">
            <a:extLst>
              <a:ext uri="{FF2B5EF4-FFF2-40B4-BE49-F238E27FC236}">
                <a16:creationId xmlns:a16="http://schemas.microsoft.com/office/drawing/2014/main" id="{8BDF015C-CC88-2796-6C2B-12612F3CF2B8}"/>
              </a:ext>
            </a:extLst>
          </p:cNvPr>
          <p:cNvSpPr txBox="1"/>
          <p:nvPr/>
        </p:nvSpPr>
        <p:spPr>
          <a:xfrm>
            <a:off x="10749770" y="2004918"/>
            <a:ext cx="1359895" cy="923330"/>
          </a:xfrm>
          <a:prstGeom prst="rect">
            <a:avLst/>
          </a:prstGeom>
          <a:noFill/>
        </p:spPr>
        <p:txBody>
          <a:bodyPr wrap="square" rtlCol="0">
            <a:spAutoFit/>
          </a:bodyPr>
          <a:lstStyle/>
          <a:p>
            <a:r>
              <a:rPr lang="en-GB" dirty="0"/>
              <a:t>Prof. Sheena Cruickshank, UoM</a:t>
            </a:r>
          </a:p>
        </p:txBody>
      </p:sp>
      <p:sp>
        <p:nvSpPr>
          <p:cNvPr id="3" name="TextBox 2">
            <a:extLst>
              <a:ext uri="{FF2B5EF4-FFF2-40B4-BE49-F238E27FC236}">
                <a16:creationId xmlns:a16="http://schemas.microsoft.com/office/drawing/2014/main" id="{C3D3D221-DAE4-0B38-E221-A8C614014792}"/>
              </a:ext>
            </a:extLst>
          </p:cNvPr>
          <p:cNvSpPr txBox="1"/>
          <p:nvPr/>
        </p:nvSpPr>
        <p:spPr>
          <a:xfrm>
            <a:off x="854179" y="3897597"/>
            <a:ext cx="2349343" cy="369332"/>
          </a:xfrm>
          <a:prstGeom prst="rect">
            <a:avLst/>
          </a:prstGeom>
          <a:noFill/>
        </p:spPr>
        <p:txBody>
          <a:bodyPr wrap="square" rtlCol="0">
            <a:spAutoFit/>
          </a:bodyPr>
          <a:lstStyle/>
          <a:p>
            <a:r>
              <a:rPr lang="en-GB" dirty="0"/>
              <a:t>Prof. Brian Cox, UoM</a:t>
            </a:r>
          </a:p>
        </p:txBody>
      </p:sp>
      <p:sp>
        <p:nvSpPr>
          <p:cNvPr id="13" name="TextBox 12">
            <a:extLst>
              <a:ext uri="{FF2B5EF4-FFF2-40B4-BE49-F238E27FC236}">
                <a16:creationId xmlns:a16="http://schemas.microsoft.com/office/drawing/2014/main" id="{788731F9-3834-5785-A68D-36EAB6163586}"/>
              </a:ext>
            </a:extLst>
          </p:cNvPr>
          <p:cNvSpPr txBox="1"/>
          <p:nvPr/>
        </p:nvSpPr>
        <p:spPr>
          <a:xfrm>
            <a:off x="7207983" y="4457505"/>
            <a:ext cx="2732072" cy="1077218"/>
          </a:xfrm>
          <a:prstGeom prst="rect">
            <a:avLst/>
          </a:prstGeom>
          <a:noFill/>
        </p:spPr>
        <p:txBody>
          <a:bodyPr wrap="square">
            <a:spAutoFit/>
          </a:bodyPr>
          <a:lstStyle/>
          <a:p>
            <a:r>
              <a:rPr lang="en-GB" sz="1600" dirty="0"/>
              <a:t>Prof. Alice Roberts, Professor of the Public Engagement in Science, University of Birmingham</a:t>
            </a:r>
          </a:p>
        </p:txBody>
      </p:sp>
      <p:grpSp>
        <p:nvGrpSpPr>
          <p:cNvPr id="6" name="Group 5">
            <a:extLst>
              <a:ext uri="{FF2B5EF4-FFF2-40B4-BE49-F238E27FC236}">
                <a16:creationId xmlns:a16="http://schemas.microsoft.com/office/drawing/2014/main" id="{823566A7-3669-2027-1B88-544C0479BBD1}"/>
              </a:ext>
            </a:extLst>
          </p:cNvPr>
          <p:cNvGrpSpPr/>
          <p:nvPr/>
        </p:nvGrpSpPr>
        <p:grpSpPr>
          <a:xfrm>
            <a:off x="0" y="6176963"/>
            <a:ext cx="12192000" cy="822138"/>
            <a:chOff x="56865" y="4516391"/>
            <a:chExt cx="12192000" cy="822138"/>
          </a:xfrm>
        </p:grpSpPr>
        <p:pic>
          <p:nvPicPr>
            <p:cNvPr id="10" name="Picture 9" descr="A purple rectangular object with black and white stripes&#10;&#10;Description automatically generated">
              <a:extLst>
                <a:ext uri="{FF2B5EF4-FFF2-40B4-BE49-F238E27FC236}">
                  <a16:creationId xmlns:a16="http://schemas.microsoft.com/office/drawing/2014/main" id="{912BA2E6-BDF6-C8CB-66ED-AD640E06A8E4}"/>
                </a:ext>
              </a:extLst>
            </p:cNvPr>
            <p:cNvPicPr>
              <a:picLocks noChangeAspect="1"/>
            </p:cNvPicPr>
            <p:nvPr userDrawn="1"/>
          </p:nvPicPr>
          <p:blipFill>
            <a:blip r:embed="rId8"/>
            <a:stretch>
              <a:fillRect/>
            </a:stretch>
          </p:blipFill>
          <p:spPr>
            <a:xfrm>
              <a:off x="56865" y="4516391"/>
              <a:ext cx="12192000" cy="822138"/>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21887F00-EB6E-F8ED-B2BC-3F851D95EBD7}"/>
                </a:ext>
              </a:extLst>
            </p:cNvPr>
            <p:cNvPicPr>
              <a:picLocks noChangeAspect="1"/>
            </p:cNvPicPr>
            <p:nvPr userDrawn="1"/>
          </p:nvPicPr>
          <p:blipFill rotWithShape="1">
            <a:blip r:embed="rId9"/>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957342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807" y="760357"/>
            <a:ext cx="8250080" cy="1393801"/>
          </a:xfrm>
        </p:spPr>
        <p:txBody>
          <a:bodyPr/>
          <a:lstStyle/>
          <a:p>
            <a:r>
              <a:rPr lang="en-GB" b="1">
                <a:solidFill>
                  <a:srgbClr val="7030A0"/>
                </a:solidFill>
              </a:rPr>
              <a:t>Working with our Communities </a:t>
            </a:r>
          </a:p>
        </p:txBody>
      </p:sp>
      <p:pic>
        <p:nvPicPr>
          <p:cNvPr id="6" name="Picture 5"/>
          <p:cNvPicPr>
            <a:picLocks noChangeAspect="1"/>
          </p:cNvPicPr>
          <p:nvPr/>
        </p:nvPicPr>
        <p:blipFill>
          <a:blip r:embed="rId3"/>
          <a:stretch>
            <a:fillRect/>
          </a:stretch>
        </p:blipFill>
        <p:spPr>
          <a:xfrm>
            <a:off x="2355431" y="1733743"/>
            <a:ext cx="7192379" cy="4191585"/>
          </a:xfrm>
          <a:prstGeom prst="rect">
            <a:avLst/>
          </a:prstGeom>
        </p:spPr>
      </p:pic>
      <p:pic>
        <p:nvPicPr>
          <p:cNvPr id="5" name="Picture 4">
            <a:extLst>
              <a:ext uri="{FF2B5EF4-FFF2-40B4-BE49-F238E27FC236}">
                <a16:creationId xmlns:a16="http://schemas.microsoft.com/office/drawing/2014/main" id="{9F162ACA-FB77-E0CF-6EC0-47971D51A54A}"/>
              </a:ext>
            </a:extLst>
          </p:cNvPr>
          <p:cNvPicPr>
            <a:picLocks noChangeAspect="1"/>
          </p:cNvPicPr>
          <p:nvPr/>
        </p:nvPicPr>
        <p:blipFill>
          <a:blip r:embed="rId4"/>
          <a:stretch>
            <a:fillRect/>
          </a:stretch>
        </p:blipFill>
        <p:spPr>
          <a:xfrm>
            <a:off x="163256" y="6252213"/>
            <a:ext cx="2103302" cy="743776"/>
          </a:xfrm>
          <a:prstGeom prst="rect">
            <a:avLst/>
          </a:prstGeom>
        </p:spPr>
      </p:pic>
      <p:pic>
        <p:nvPicPr>
          <p:cNvPr id="7" name="Picture 1" descr="TAB_col_white_background.jpg">
            <a:extLst>
              <a:ext uri="{FF2B5EF4-FFF2-40B4-BE49-F238E27FC236}">
                <a16:creationId xmlns:a16="http://schemas.microsoft.com/office/drawing/2014/main" id="{C6DF0140-6D13-469F-8A03-C6E35BD03D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A839305-BEC4-851F-852D-3CC5BDAA1D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9" name="Rectangle 8">
            <a:extLst>
              <a:ext uri="{FF2B5EF4-FFF2-40B4-BE49-F238E27FC236}">
                <a16:creationId xmlns:a16="http://schemas.microsoft.com/office/drawing/2014/main" id="{38F8BF61-8C3C-4D31-E8BC-824AE8B6B683}"/>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4" name="Rectangle 3"/>
          <p:cNvSpPr/>
          <p:nvPr/>
        </p:nvSpPr>
        <p:spPr>
          <a:xfrm>
            <a:off x="1414487" y="5664071"/>
            <a:ext cx="9363021" cy="522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FBMH Working with our Communities: https://www.youtube.com/watch?v=WQN2YzK_agY </a:t>
            </a:r>
          </a:p>
        </p:txBody>
      </p:sp>
      <p:sp>
        <p:nvSpPr>
          <p:cNvPr id="10" name="Rounded Rectangle 10">
            <a:extLst>
              <a:ext uri="{FF2B5EF4-FFF2-40B4-BE49-F238E27FC236}">
                <a16:creationId xmlns:a16="http://schemas.microsoft.com/office/drawing/2014/main" id="{1E53B215-3FDD-D2FE-6282-EE5C8CABEE29}"/>
              </a:ext>
            </a:extLst>
          </p:cNvPr>
          <p:cNvSpPr/>
          <p:nvPr/>
        </p:nvSpPr>
        <p:spPr>
          <a:xfrm>
            <a:off x="2504648" y="1720695"/>
            <a:ext cx="7232484"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3" name="Group 2">
            <a:extLst>
              <a:ext uri="{FF2B5EF4-FFF2-40B4-BE49-F238E27FC236}">
                <a16:creationId xmlns:a16="http://schemas.microsoft.com/office/drawing/2014/main" id="{E2E31702-2D13-7A95-C05B-46FCE194E798}"/>
              </a:ext>
            </a:extLst>
          </p:cNvPr>
          <p:cNvGrpSpPr/>
          <p:nvPr/>
        </p:nvGrpSpPr>
        <p:grpSpPr>
          <a:xfrm>
            <a:off x="0" y="6176963"/>
            <a:ext cx="12192000" cy="822138"/>
            <a:chOff x="56865" y="4516391"/>
            <a:chExt cx="12192000" cy="822138"/>
          </a:xfrm>
        </p:grpSpPr>
        <p:pic>
          <p:nvPicPr>
            <p:cNvPr id="11" name="Picture 10" descr="A purple rectangular object with black and white stripes&#10;&#10;Description automatically generated">
              <a:extLst>
                <a:ext uri="{FF2B5EF4-FFF2-40B4-BE49-F238E27FC236}">
                  <a16:creationId xmlns:a16="http://schemas.microsoft.com/office/drawing/2014/main" id="{0AB8B28D-F2C8-3D4E-EDA0-8B3ADD461969}"/>
                </a:ext>
              </a:extLst>
            </p:cNvPr>
            <p:cNvPicPr>
              <a:picLocks noChangeAspect="1"/>
            </p:cNvPicPr>
            <p:nvPr userDrawn="1"/>
          </p:nvPicPr>
          <p:blipFill>
            <a:blip r:embed="rId7"/>
            <a:stretch>
              <a:fillRect/>
            </a:stretch>
          </p:blipFill>
          <p:spPr>
            <a:xfrm>
              <a:off x="56865" y="4516391"/>
              <a:ext cx="12192000" cy="822138"/>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339B3258-5353-FF53-B07E-0BF49AA873F1}"/>
                </a:ext>
              </a:extLst>
            </p:cNvPr>
            <p:cNvPicPr>
              <a:picLocks noChangeAspect="1"/>
            </p:cNvPicPr>
            <p:nvPr userDrawn="1"/>
          </p:nvPicPr>
          <p:blipFill rotWithShape="1">
            <a:blip r:embed="rId8"/>
            <a:srcRect l="18574" t="16389" r="18726" b="18504"/>
            <a:stretch/>
          </p:blipFill>
          <p:spPr>
            <a:xfrm>
              <a:off x="173190" y="4588774"/>
              <a:ext cx="515008" cy="520794"/>
            </a:xfrm>
            <a:prstGeom prst="rect">
              <a:avLst/>
            </a:prstGeom>
          </p:spPr>
        </p:pic>
      </p:grpSp>
      <p:pic>
        <p:nvPicPr>
          <p:cNvPr id="13" name="Online Media 12" title="PPIE: Working with our communities">
            <a:hlinkClick r:id="" action="ppaction://media"/>
            <a:extLst>
              <a:ext uri="{FF2B5EF4-FFF2-40B4-BE49-F238E27FC236}">
                <a16:creationId xmlns:a16="http://schemas.microsoft.com/office/drawing/2014/main" id="{126E4DBD-9969-AD4A-FB99-BC68B1030095}"/>
              </a:ext>
            </a:extLst>
          </p:cNvPr>
          <p:cNvPicPr>
            <a:picLocks noRot="1" noChangeAspect="1"/>
          </p:cNvPicPr>
          <p:nvPr>
            <a:videoFile r:link="rId1"/>
          </p:nvPr>
        </p:nvPicPr>
        <p:blipFill>
          <a:blip r:embed="rId9"/>
          <a:stretch>
            <a:fillRect/>
          </a:stretch>
        </p:blipFill>
        <p:spPr>
          <a:xfrm>
            <a:off x="-1837" y="4011"/>
            <a:ext cx="12197263" cy="6849978"/>
          </a:xfrm>
          <a:prstGeom prst="rect">
            <a:avLst/>
          </a:prstGeom>
        </p:spPr>
      </p:pic>
    </p:spTree>
    <p:extLst>
      <p:ext uri="{BB962C8B-B14F-4D97-AF65-F5344CB8AC3E}">
        <p14:creationId xmlns:p14="http://schemas.microsoft.com/office/powerpoint/2010/main" val="2649196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6989" y="1128991"/>
            <a:ext cx="5395532" cy="907316"/>
          </a:xfrm>
        </p:spPr>
        <p:txBody>
          <a:bodyPr>
            <a:normAutofit fontScale="90000"/>
          </a:bodyPr>
          <a:lstStyle/>
          <a:p>
            <a:r>
              <a:rPr lang="en-GB" altLang="en-US">
                <a:solidFill>
                  <a:srgbClr val="7030A0"/>
                </a:solidFill>
                <a:latin typeface="Calibri"/>
                <a:ea typeface="ＭＳ Ｐゴシック"/>
                <a:cs typeface="Calibri"/>
              </a:rPr>
              <a:t>Your reflections... </a:t>
            </a:r>
            <a:endParaRPr lang="en-GB" altLang="en-US">
              <a:solidFill>
                <a:srgbClr val="7030A0"/>
              </a:solidFill>
              <a:latin typeface="Calibri" panose="020F0502020204030204" pitchFamily="34" charset="0"/>
              <a:ea typeface="ＭＳ Ｐゴシック" panose="020B0600070205080204" pitchFamily="34" charset="-128"/>
              <a:cs typeface="Calibri"/>
            </a:endParaRPr>
          </a:p>
        </p:txBody>
      </p:sp>
      <p:pic>
        <p:nvPicPr>
          <p:cNvPr id="7" name="Picture 6"/>
          <p:cNvPicPr>
            <a:picLocks noChangeAspect="1"/>
          </p:cNvPicPr>
          <p:nvPr/>
        </p:nvPicPr>
        <p:blipFill>
          <a:blip r:embed="rId3"/>
          <a:stretch>
            <a:fillRect/>
          </a:stretch>
        </p:blipFill>
        <p:spPr>
          <a:xfrm>
            <a:off x="163256" y="6252213"/>
            <a:ext cx="2103302" cy="743776"/>
          </a:xfrm>
          <a:prstGeom prst="rect">
            <a:avLst/>
          </a:prstGeom>
        </p:spPr>
      </p:pic>
      <p:pic>
        <p:nvPicPr>
          <p:cNvPr id="8" name="Picture 1" descr="TAB_col_white_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10" name="Rectangle 9"/>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sp>
        <p:nvSpPr>
          <p:cNvPr id="13" name="Content Placeholder 2"/>
          <p:cNvSpPr txBox="1">
            <a:spLocks/>
          </p:cNvSpPr>
          <p:nvPr/>
        </p:nvSpPr>
        <p:spPr>
          <a:xfrm>
            <a:off x="1052946" y="2279657"/>
            <a:ext cx="10079772" cy="22800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3200" dirty="0">
                <a:latin typeface="Calibri"/>
                <a:ea typeface="ＭＳ Ｐゴシック"/>
                <a:cs typeface="Calibri"/>
              </a:rPr>
              <a:t>Reflect on your approach to engagement and involvement</a:t>
            </a:r>
          </a:p>
          <a:p>
            <a:pPr marL="457200" indent="-457200" algn="l">
              <a:buFont typeface="Arial" panose="020B0604020202020204" pitchFamily="34" charset="0"/>
              <a:buChar char="•"/>
            </a:pPr>
            <a:r>
              <a:rPr lang="en-US" altLang="en-US" sz="3200" dirty="0">
                <a:latin typeface="Calibri"/>
                <a:ea typeface="ＭＳ Ｐゴシック"/>
                <a:cs typeface="Calibri"/>
              </a:rPr>
              <a:t>What benefits can you see? To yourself, public, research</a:t>
            </a:r>
          </a:p>
          <a:p>
            <a:pPr marL="457200" indent="-457200" algn="l">
              <a:buFont typeface="Arial" panose="020B0604020202020204" pitchFamily="34" charset="0"/>
              <a:buChar char="•"/>
            </a:pPr>
            <a:r>
              <a:rPr lang="en-US" altLang="en-US" sz="3200" dirty="0">
                <a:latin typeface="Calibri"/>
                <a:ea typeface="ＭＳ Ｐゴシック"/>
                <a:cs typeface="Calibri"/>
              </a:rPr>
              <a:t>What challenges?</a:t>
            </a:r>
          </a:p>
          <a:p>
            <a:pPr marL="457200" indent="-457200" algn="l">
              <a:buFont typeface="Arial" panose="020B0604020202020204" pitchFamily="34" charset="0"/>
              <a:buChar char="•"/>
            </a:pPr>
            <a:r>
              <a:rPr lang="en-US" altLang="en-US" sz="3200" dirty="0">
                <a:latin typeface="Calibri"/>
                <a:ea typeface="ＭＳ Ｐゴシック"/>
                <a:cs typeface="Calibri"/>
              </a:rPr>
              <a:t>How might you address these?</a:t>
            </a:r>
          </a:p>
          <a:p>
            <a:pPr marL="285750" indent="-285750" algn="l">
              <a:buFont typeface="Arial" panose="020B0604020202020204" pitchFamily="34" charset="0"/>
              <a:buChar char="•"/>
            </a:pPr>
            <a:r>
              <a:rPr lang="en-US" sz="3200" dirty="0">
                <a:latin typeface="Calibri"/>
                <a:ea typeface="Calibri"/>
                <a:cs typeface="Calibri"/>
              </a:rPr>
              <a:t>What is your one take-away from the session?</a:t>
            </a:r>
          </a:p>
          <a:p>
            <a:pPr marL="285750" indent="-285750" algn="l">
              <a:buFont typeface="Arial" panose="020B0604020202020204" pitchFamily="34" charset="0"/>
              <a:buChar char="•"/>
            </a:pPr>
            <a:r>
              <a:rPr lang="en-US" sz="3200" dirty="0">
                <a:latin typeface="Calibri"/>
                <a:ea typeface="Calibri"/>
                <a:cs typeface="Calibri"/>
              </a:rPr>
              <a:t>What one thing do you want to find out more about?</a:t>
            </a:r>
            <a:endParaRPr lang="en-US" sz="3400" dirty="0">
              <a:latin typeface="Calibri"/>
              <a:ea typeface="Calibri"/>
              <a:cs typeface="Calibri"/>
            </a:endParaRPr>
          </a:p>
          <a:p>
            <a:pPr marL="457200" indent="-457200" algn="l">
              <a:buChar char="•"/>
            </a:pPr>
            <a:endParaRPr lang="en-US" altLang="en-US" sz="2800">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z="280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 name="Rounded Rectangle 10">
            <a:extLst>
              <a:ext uri="{FF2B5EF4-FFF2-40B4-BE49-F238E27FC236}">
                <a16:creationId xmlns:a16="http://schemas.microsoft.com/office/drawing/2014/main" id="{19B8541B-4411-782D-9089-0BCF44C1901A}"/>
              </a:ext>
            </a:extLst>
          </p:cNvPr>
          <p:cNvSpPr/>
          <p:nvPr/>
        </p:nvSpPr>
        <p:spPr>
          <a:xfrm>
            <a:off x="3468968" y="1911602"/>
            <a:ext cx="5182388" cy="56928"/>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3" name="Group 2">
            <a:extLst>
              <a:ext uri="{FF2B5EF4-FFF2-40B4-BE49-F238E27FC236}">
                <a16:creationId xmlns:a16="http://schemas.microsoft.com/office/drawing/2014/main" id="{E0C31141-7923-65DE-AE50-E510FC1681F8}"/>
              </a:ext>
            </a:extLst>
          </p:cNvPr>
          <p:cNvGrpSpPr/>
          <p:nvPr/>
        </p:nvGrpSpPr>
        <p:grpSpPr>
          <a:xfrm>
            <a:off x="0" y="6176963"/>
            <a:ext cx="12192000" cy="822138"/>
            <a:chOff x="56865" y="4516391"/>
            <a:chExt cx="12192000" cy="822138"/>
          </a:xfrm>
        </p:grpSpPr>
        <p:pic>
          <p:nvPicPr>
            <p:cNvPr id="5" name="Picture 4" descr="A purple rectangular object with black and white stripes&#10;&#10;Description automatically generated">
              <a:extLst>
                <a:ext uri="{FF2B5EF4-FFF2-40B4-BE49-F238E27FC236}">
                  <a16:creationId xmlns:a16="http://schemas.microsoft.com/office/drawing/2014/main" id="{269C46E1-323F-FFF4-17C7-D9E60E804E02}"/>
                </a:ext>
              </a:extLst>
            </p:cNvPr>
            <p:cNvPicPr>
              <a:picLocks noChangeAspect="1"/>
            </p:cNvPicPr>
            <p:nvPr userDrawn="1"/>
          </p:nvPicPr>
          <p:blipFill>
            <a:blip r:embed="rId6"/>
            <a:stretch>
              <a:fillRect/>
            </a:stretch>
          </p:blipFill>
          <p:spPr>
            <a:xfrm>
              <a:off x="56865" y="4516391"/>
              <a:ext cx="12192000" cy="822138"/>
            </a:xfrm>
            <a:prstGeom prst="rect">
              <a:avLst/>
            </a:prstGeom>
          </p:spPr>
        </p:pic>
        <p:pic>
          <p:nvPicPr>
            <p:cNvPr id="6" name="Picture 5" descr="A white x on a black background&#10;&#10;Description automatically generated">
              <a:extLst>
                <a:ext uri="{FF2B5EF4-FFF2-40B4-BE49-F238E27FC236}">
                  <a16:creationId xmlns:a16="http://schemas.microsoft.com/office/drawing/2014/main" id="{6234C488-2CD7-F7BF-B352-9C5E474EF15A}"/>
                </a:ext>
              </a:extLst>
            </p:cNvPr>
            <p:cNvPicPr>
              <a:picLocks noChangeAspect="1"/>
            </p:cNvPicPr>
            <p:nvPr userDrawn="1"/>
          </p:nvPicPr>
          <p:blipFill rotWithShape="1">
            <a:blip r:embed="rId7"/>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179492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2542" y="1058309"/>
            <a:ext cx="10820514" cy="907316"/>
          </a:xfrm>
        </p:spPr>
        <p:txBody>
          <a:bodyPr>
            <a:normAutofit fontScale="90000"/>
          </a:bodyPr>
          <a:lstStyle/>
          <a:p>
            <a:r>
              <a:rPr lang="en-GB" altLang="en-US" dirty="0">
                <a:solidFill>
                  <a:srgbClr val="800080"/>
                </a:solidFill>
                <a:latin typeface="Calibri" panose="020F0502020204030204" pitchFamily="34" charset="0"/>
                <a:ea typeface="ＭＳ Ｐゴシック" panose="020B0600070205080204" pitchFamily="34" charset="-128"/>
              </a:rPr>
              <a:t>FBMH PPIE support</a:t>
            </a: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5" name="TextBox 4">
            <a:extLst>
              <a:ext uri="{FF2B5EF4-FFF2-40B4-BE49-F238E27FC236}">
                <a16:creationId xmlns:a16="http://schemas.microsoft.com/office/drawing/2014/main" id="{347702A9-FF2F-2EA7-891B-D2077377ECB4}"/>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
        <p:nvSpPr>
          <p:cNvPr id="6" name="Subtitle 2">
            <a:extLst>
              <a:ext uri="{FF2B5EF4-FFF2-40B4-BE49-F238E27FC236}">
                <a16:creationId xmlns:a16="http://schemas.microsoft.com/office/drawing/2014/main" id="{D6102F57-3622-3253-C828-09FE9DA37DBE}"/>
              </a:ext>
            </a:extLst>
          </p:cNvPr>
          <p:cNvSpPr txBox="1">
            <a:spLocks/>
          </p:cNvSpPr>
          <p:nvPr/>
        </p:nvSpPr>
        <p:spPr bwMode="auto">
          <a:xfrm>
            <a:off x="256683" y="1885675"/>
            <a:ext cx="11579717" cy="434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Clr>
                <a:schemeClr val="tx1"/>
              </a:buClr>
              <a:buFontTx/>
              <a:buNone/>
              <a:tabLst>
                <a:tab pos="4919663" algn="l"/>
              </a:tabLst>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lvl="0"/>
            <a:r>
              <a:rPr lang="en-US" dirty="0"/>
              <a:t>Dedicated infrastructure:</a:t>
            </a:r>
            <a:endParaRPr lang="en-GB" dirty="0"/>
          </a:p>
          <a:p>
            <a:pPr marL="342900" indent="-342900">
              <a:buFont typeface="Arial" panose="020B0604020202020204" pitchFamily="34" charset="0"/>
              <a:buChar char="•"/>
            </a:pPr>
            <a:r>
              <a:rPr lang="en-GB" dirty="0"/>
              <a:t>Advice and guidance</a:t>
            </a:r>
            <a:r>
              <a:rPr lang="en-US" dirty="0"/>
              <a:t> - SRPE team and PPIE Forum</a:t>
            </a:r>
          </a:p>
          <a:p>
            <a:pPr marL="342900" indent="-342900">
              <a:buFont typeface="Arial" panose="020B0604020202020204" pitchFamily="34" charset="0"/>
              <a:buChar char="•"/>
            </a:pPr>
            <a:r>
              <a:rPr lang="en-US" dirty="0"/>
              <a:t>Signposting to support</a:t>
            </a:r>
          </a:p>
          <a:p>
            <a:pPr marL="342900" indent="-342900">
              <a:buFont typeface="Arial" panose="020B0604020202020204" pitchFamily="34" charset="0"/>
              <a:buChar char="•"/>
            </a:pPr>
            <a:r>
              <a:rPr lang="en-US" dirty="0"/>
              <a:t>Toolkit and creating a quality mark/checklist</a:t>
            </a:r>
          </a:p>
          <a:p>
            <a:pPr marL="342900" indent="-342900">
              <a:buFont typeface="Arial" panose="020B0604020202020204" pitchFamily="34" charset="0"/>
              <a:buChar char="•"/>
            </a:pPr>
            <a:r>
              <a:rPr lang="en-US" dirty="0"/>
              <a:t>Opportunities to get involved – 3MT, community festival etc. </a:t>
            </a:r>
            <a:endParaRPr lang="en-GB" dirty="0"/>
          </a:p>
          <a:p>
            <a:pPr marL="342900" indent="-342900">
              <a:buClr>
                <a:srgbClr val="000000"/>
              </a:buClr>
              <a:buFont typeface="Arial,Sans-Serif" panose="020B0604020202020204" pitchFamily="34" charset="0"/>
              <a:buChar char="•"/>
            </a:pPr>
            <a:r>
              <a:rPr lang="en-US" dirty="0"/>
              <a:t>Resources including: </a:t>
            </a:r>
            <a:r>
              <a:rPr lang="en-US" u="sng" dirty="0">
                <a:solidFill>
                  <a:srgbClr val="0563C1"/>
                </a:solidFill>
                <a:hlinkClick r:id="rId5">
                  <a:extLst>
                    <a:ext uri="{A12FA001-AC4F-418D-AE19-62706E023703}">
                      <ahyp:hlinkClr xmlns:ahyp="http://schemas.microsoft.com/office/drawing/2018/hyperlinkcolor" val="tx"/>
                    </a:ext>
                  </a:extLst>
                </a:hlinkClick>
              </a:rPr>
              <a:t>costings tool for PPIE</a:t>
            </a:r>
            <a:r>
              <a:rPr lang="en-US" u="sng" dirty="0">
                <a:solidFill>
                  <a:srgbClr val="0563C1"/>
                </a:solidFill>
              </a:rPr>
              <a:t>, </a:t>
            </a:r>
            <a:r>
              <a:rPr lang="en-US" u="sng" dirty="0">
                <a:solidFill>
                  <a:srgbClr val="0563C1"/>
                </a:solidFill>
                <a:hlinkClick r:id="rId6"/>
              </a:rPr>
              <a:t>Induction guide, </a:t>
            </a:r>
            <a:r>
              <a:rPr lang="en-US" u="sng" dirty="0">
                <a:solidFill>
                  <a:srgbClr val="0563C1"/>
                </a:solidFill>
                <a:hlinkClick r:id="rId7"/>
              </a:rPr>
              <a:t>PPIE standards</a:t>
            </a:r>
            <a:endParaRPr lang="en-US" dirty="0">
              <a:cs typeface="Calibri"/>
            </a:endParaRPr>
          </a:p>
          <a:p>
            <a:pPr marL="342900" indent="-342900">
              <a:buFont typeface="Arial" panose="020B0604020202020204" pitchFamily="34" charset="0"/>
              <a:buChar char="•"/>
            </a:pPr>
            <a:r>
              <a:rPr lang="en-US" u="sng" dirty="0">
                <a:hlinkClick r:id="rId8"/>
              </a:rPr>
              <a:t>Training</a:t>
            </a:r>
            <a:r>
              <a:rPr lang="en-US" u="sng" dirty="0"/>
              <a:t> </a:t>
            </a:r>
            <a:r>
              <a:rPr lang="en-US" dirty="0"/>
              <a:t>and events – getting started with Public Engagement, Celebration event, awards</a:t>
            </a:r>
            <a:endParaRPr lang="en-US" dirty="0">
              <a:cs typeface="Calibri"/>
            </a:endParaRPr>
          </a:p>
          <a:p>
            <a:pPr marL="342900" indent="-342900">
              <a:buFont typeface="Arial" panose="020B0604020202020204" pitchFamily="34" charset="0"/>
              <a:buChar char="•"/>
            </a:pPr>
            <a:r>
              <a:rPr lang="en-US" dirty="0"/>
              <a:t>Communications – Twitter, monthly newsletter, blog</a:t>
            </a:r>
          </a:p>
          <a:p>
            <a:endParaRPr lang="en-GB" dirty="0"/>
          </a:p>
        </p:txBody>
      </p:sp>
    </p:spTree>
    <p:extLst>
      <p:ext uri="{BB962C8B-B14F-4D97-AF65-F5344CB8AC3E}">
        <p14:creationId xmlns:p14="http://schemas.microsoft.com/office/powerpoint/2010/main" val="112688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6B386-BD66-ADBB-2E27-6D93F080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3C85A-D4A9-056E-15E5-79CCCDE2C1F0}"/>
              </a:ext>
            </a:extLst>
          </p:cNvPr>
          <p:cNvSpPr>
            <a:spLocks noGrp="1"/>
          </p:cNvSpPr>
          <p:nvPr>
            <p:ph type="ctrTitle"/>
          </p:nvPr>
        </p:nvSpPr>
        <p:spPr>
          <a:xfrm>
            <a:off x="482542" y="1058309"/>
            <a:ext cx="10820514" cy="907316"/>
          </a:xfrm>
        </p:spPr>
        <p:txBody>
          <a:bodyPr>
            <a:normAutofit fontScale="90000"/>
          </a:bodyPr>
          <a:lstStyle/>
          <a:p>
            <a:r>
              <a:rPr lang="en-GB" altLang="en-US" dirty="0">
                <a:solidFill>
                  <a:srgbClr val="800080"/>
                </a:solidFill>
                <a:latin typeface="Calibri"/>
                <a:ea typeface="ＭＳ Ｐゴシック"/>
                <a:cs typeface="Calibri"/>
              </a:rPr>
              <a:t>PPIE Quality Mark</a:t>
            </a:r>
          </a:p>
        </p:txBody>
      </p:sp>
      <p:pic>
        <p:nvPicPr>
          <p:cNvPr id="8" name="Picture 1" descr="TAB_col_white_background.jpg">
            <a:extLst>
              <a:ext uri="{FF2B5EF4-FFF2-40B4-BE49-F238E27FC236}">
                <a16:creationId xmlns:a16="http://schemas.microsoft.com/office/drawing/2014/main" id="{787DF743-60EC-4D1F-F936-E60293D2E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8E490AF-969C-8306-EFA2-E9A1FCA3B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5" name="TextBox 4">
            <a:extLst>
              <a:ext uri="{FF2B5EF4-FFF2-40B4-BE49-F238E27FC236}">
                <a16:creationId xmlns:a16="http://schemas.microsoft.com/office/drawing/2014/main" id="{5DF347D8-A449-1B16-1B2E-03DEC520A820}"/>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
        <p:nvSpPr>
          <p:cNvPr id="4" name="TextBox 3">
            <a:extLst>
              <a:ext uri="{FF2B5EF4-FFF2-40B4-BE49-F238E27FC236}">
                <a16:creationId xmlns:a16="http://schemas.microsoft.com/office/drawing/2014/main" id="{78A7F932-D8AB-CDDD-B89A-FF6F9F575439}"/>
              </a:ext>
            </a:extLst>
          </p:cNvPr>
          <p:cNvSpPr txBox="1"/>
          <p:nvPr/>
        </p:nvSpPr>
        <p:spPr>
          <a:xfrm>
            <a:off x="252334" y="1963711"/>
            <a:ext cx="1153742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43536"/>
                </a:solidFill>
                <a:latin typeface="Calibri"/>
                <a:ea typeface="Open Sans"/>
                <a:cs typeface="Open Sans"/>
              </a:rPr>
              <a:t>The Quality Mark...</a:t>
            </a:r>
            <a:endParaRPr lang="en-US" dirty="0"/>
          </a:p>
          <a:p>
            <a:pPr marL="342900" indent="-342900">
              <a:buFont typeface="Arial"/>
              <a:buChar char="•"/>
            </a:pPr>
            <a:r>
              <a:rPr lang="en-US" sz="2400" dirty="0">
                <a:solidFill>
                  <a:srgbClr val="343536"/>
                </a:solidFill>
                <a:latin typeface="Calibri"/>
                <a:ea typeface="Open Sans"/>
                <a:cs typeface="Open Sans"/>
              </a:rPr>
              <a:t>is a standard/tool created to improve the quality of PPIE. </a:t>
            </a:r>
            <a:endParaRPr lang="en-US">
              <a:solidFill>
                <a:srgbClr val="000000"/>
              </a:solidFill>
              <a:latin typeface="Calibri"/>
              <a:ea typeface="Calibri" panose="020F0502020204030204"/>
              <a:cs typeface="Calibri" panose="020F0502020204030204"/>
            </a:endParaRPr>
          </a:p>
          <a:p>
            <a:pPr marL="342900" indent="-342900">
              <a:buFont typeface="Arial"/>
              <a:buChar char="•"/>
            </a:pPr>
            <a:r>
              <a:rPr lang="en-US" sz="2400" dirty="0">
                <a:solidFill>
                  <a:srgbClr val="343536"/>
                </a:solidFill>
                <a:latin typeface="Calibri"/>
                <a:ea typeface="Open Sans"/>
                <a:cs typeface="Open Sans"/>
              </a:rPr>
              <a:t>aims to aid you in self-assessing, self-reflection or the planning and implementation of your PPIE activity/project.</a:t>
            </a:r>
            <a:endParaRPr lang="en-US" dirty="0">
              <a:solidFill>
                <a:srgbClr val="000000"/>
              </a:solidFill>
              <a:latin typeface="Calibri"/>
              <a:ea typeface="Calibri" panose="020F0502020204030204"/>
              <a:cs typeface="Calibri" panose="020F0502020204030204"/>
            </a:endParaRPr>
          </a:p>
          <a:p>
            <a:pPr marL="342900" indent="-342900">
              <a:buFont typeface="Arial"/>
              <a:buChar char="•"/>
            </a:pPr>
            <a:r>
              <a:rPr lang="en-US" sz="2400" dirty="0">
                <a:solidFill>
                  <a:srgbClr val="343536"/>
                </a:solidFill>
                <a:latin typeface="Calibri"/>
                <a:ea typeface="Open Sans"/>
                <a:cs typeface="Open Sans"/>
              </a:rPr>
              <a:t>features a clear set of standards in the form of 10 criteria and can be used in many different ways, including as a;</a:t>
            </a:r>
            <a:endParaRPr lang="en-US" dirty="0">
              <a:solidFill>
                <a:srgbClr val="000000"/>
              </a:solidFill>
              <a:latin typeface="Calibri"/>
              <a:ea typeface="Calibri" panose="020F0502020204030204"/>
              <a:cs typeface="Calibri" panose="020F0502020204030204"/>
            </a:endParaRPr>
          </a:p>
          <a:p>
            <a:pPr marL="800100" lvl="1" indent="-342900">
              <a:buFont typeface="Courier New"/>
              <a:buChar char="o"/>
            </a:pPr>
            <a:r>
              <a:rPr lang="en-US" sz="2400" dirty="0">
                <a:solidFill>
                  <a:srgbClr val="343536"/>
                </a:solidFill>
                <a:latin typeface="Calibri"/>
                <a:ea typeface="Open Sans"/>
                <a:cs typeface="Open Sans"/>
              </a:rPr>
              <a:t>self-assessment tool, checklist for conducting PPIE, self-reflection tool or for signposting to resources.</a:t>
            </a:r>
            <a:endParaRPr lang="en-US" dirty="0">
              <a:solidFill>
                <a:srgbClr val="000000"/>
              </a:solidFill>
              <a:latin typeface="Calibri"/>
              <a:ea typeface="Calibri" panose="020F0502020204030204"/>
              <a:cs typeface="Calibri" panose="020F0502020204030204"/>
            </a:endParaRPr>
          </a:p>
          <a:p>
            <a:pPr lvl="1"/>
            <a:r>
              <a:rPr lang="en-US" sz="2400" dirty="0">
                <a:solidFill>
                  <a:srgbClr val="343536"/>
                </a:solidFill>
                <a:latin typeface="Calibri"/>
                <a:ea typeface="Open Sans"/>
                <a:cs typeface="Open Sans"/>
              </a:rPr>
              <a:t> can award yourself a bronze, silver or gold award. This is dependent on the level of criteria you can attribute to your project/activity.</a:t>
            </a:r>
            <a:endParaRPr lang="en-US">
              <a:solidFill>
                <a:srgbClr val="000000"/>
              </a:solidFill>
              <a:latin typeface="Calibri"/>
              <a:ea typeface="Calibri" panose="020F0502020204030204"/>
              <a:cs typeface="Calibri" panose="020F0502020204030204"/>
            </a:endParaRPr>
          </a:p>
          <a:p>
            <a:r>
              <a:rPr lang="en-US" sz="2400" dirty="0">
                <a:solidFill>
                  <a:srgbClr val="343536"/>
                </a:solidFill>
                <a:latin typeface="Calibri"/>
                <a:ea typeface="Open Sans"/>
                <a:cs typeface="Open Sans"/>
              </a:rPr>
              <a:t>hope the different award levels will encourage accountability and continued improvement.</a:t>
            </a:r>
          </a:p>
        </p:txBody>
      </p:sp>
      <p:sp>
        <p:nvSpPr>
          <p:cNvPr id="7" name="TextBox 6">
            <a:extLst>
              <a:ext uri="{FF2B5EF4-FFF2-40B4-BE49-F238E27FC236}">
                <a16:creationId xmlns:a16="http://schemas.microsoft.com/office/drawing/2014/main" id="{8CF45074-5C06-D6C6-13A4-31DAA6A6356E}"/>
              </a:ext>
            </a:extLst>
          </p:cNvPr>
          <p:cNvSpPr txBox="1"/>
          <p:nvPr/>
        </p:nvSpPr>
        <p:spPr>
          <a:xfrm>
            <a:off x="2263514" y="6210925"/>
            <a:ext cx="71902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PPIE Quality mark | Faculty of Biology, Medicine and Health | StaffNet | The University of Manchester</a:t>
            </a:r>
          </a:p>
        </p:txBody>
      </p:sp>
    </p:spTree>
    <p:extLst>
      <p:ext uri="{BB962C8B-B14F-4D97-AF65-F5344CB8AC3E}">
        <p14:creationId xmlns:p14="http://schemas.microsoft.com/office/powerpoint/2010/main" val="4083997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1A3D3-9A2A-E1BD-707E-4CAB24AB5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86F536-C869-9BD6-E01B-146CD654F006}"/>
              </a:ext>
            </a:extLst>
          </p:cNvPr>
          <p:cNvSpPr>
            <a:spLocks noGrp="1"/>
          </p:cNvSpPr>
          <p:nvPr>
            <p:ph type="ctrTitle"/>
          </p:nvPr>
        </p:nvSpPr>
        <p:spPr>
          <a:xfrm>
            <a:off x="482542" y="1058309"/>
            <a:ext cx="10820514" cy="907316"/>
          </a:xfrm>
        </p:spPr>
        <p:txBody>
          <a:bodyPr>
            <a:normAutofit fontScale="90000"/>
          </a:bodyPr>
          <a:lstStyle/>
          <a:p>
            <a:r>
              <a:rPr lang="en-GB" altLang="en-US" dirty="0">
                <a:solidFill>
                  <a:srgbClr val="800080"/>
                </a:solidFill>
                <a:latin typeface="Calibri"/>
                <a:ea typeface="ＭＳ Ｐゴシック"/>
                <a:cs typeface="Calibri"/>
              </a:rPr>
              <a:t>University PPIE support</a:t>
            </a:r>
          </a:p>
        </p:txBody>
      </p:sp>
      <p:pic>
        <p:nvPicPr>
          <p:cNvPr id="8" name="Picture 1" descr="TAB_col_white_background.jpg">
            <a:extLst>
              <a:ext uri="{FF2B5EF4-FFF2-40B4-BE49-F238E27FC236}">
                <a16:creationId xmlns:a16="http://schemas.microsoft.com/office/drawing/2014/main" id="{24C870E1-4EA9-96D1-E6E3-6914743E2A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06CE1D0-7B61-2E7A-7E89-32674A6BF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5" name="TextBox 4">
            <a:extLst>
              <a:ext uri="{FF2B5EF4-FFF2-40B4-BE49-F238E27FC236}">
                <a16:creationId xmlns:a16="http://schemas.microsoft.com/office/drawing/2014/main" id="{B3278604-DD95-2F7E-99EC-3A592C581A13}"/>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
        <p:nvSpPr>
          <p:cNvPr id="6" name="Subtitle 2">
            <a:extLst>
              <a:ext uri="{FF2B5EF4-FFF2-40B4-BE49-F238E27FC236}">
                <a16:creationId xmlns:a16="http://schemas.microsoft.com/office/drawing/2014/main" id="{37403681-E19D-7082-BA33-3D30F84527C5}"/>
              </a:ext>
            </a:extLst>
          </p:cNvPr>
          <p:cNvSpPr txBox="1">
            <a:spLocks/>
          </p:cNvSpPr>
          <p:nvPr/>
        </p:nvSpPr>
        <p:spPr bwMode="auto">
          <a:xfrm>
            <a:off x="256683" y="1885675"/>
            <a:ext cx="11579717" cy="434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Clr>
                <a:schemeClr val="tx1"/>
              </a:buClr>
              <a:buFontTx/>
              <a:buNone/>
              <a:tabLst>
                <a:tab pos="4919663" algn="l"/>
              </a:tabLst>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r>
              <a:rPr lang="en-US" dirty="0" err="1"/>
              <a:t>Engagement@manchester</a:t>
            </a:r>
            <a:r>
              <a:rPr lang="en-US" dirty="0"/>
              <a:t> network</a:t>
            </a:r>
          </a:p>
          <a:p>
            <a:pPr marL="285750" indent="-285750">
              <a:buFont typeface="Arial"/>
              <a:buChar char="•"/>
            </a:pPr>
            <a:r>
              <a:rPr lang="en-US" dirty="0">
                <a:ea typeface="+mn-lt"/>
                <a:cs typeface="+mn-lt"/>
              </a:rPr>
              <a:t>Collaborative Practice on Wednesday 25 June 12.30-1.40pm, Room 2.220 University Place – </a:t>
            </a:r>
            <a:r>
              <a:rPr lang="en-US" u="sng" dirty="0">
                <a:ea typeface="+mn-lt"/>
                <a:cs typeface="+mn-lt"/>
                <a:hlinkClick r:id="rId5"/>
              </a:rPr>
              <a:t>sign up for this session</a:t>
            </a:r>
            <a:endParaRPr lang="en-US" dirty="0"/>
          </a:p>
          <a:p>
            <a:r>
              <a:rPr lang="en-US" dirty="0">
                <a:ea typeface="Calibri" panose="020F0502020204030204"/>
                <a:cs typeface="Calibri" panose="020F0502020204030204"/>
                <a:hlinkClick r:id="rId6"/>
              </a:rPr>
              <a:t>Vocal</a:t>
            </a:r>
            <a:r>
              <a:rPr lang="en-US">
                <a:ea typeface="Calibri" panose="020F0502020204030204"/>
                <a:cs typeface="Calibri" panose="020F0502020204030204"/>
              </a:rPr>
              <a:t>: </a:t>
            </a:r>
            <a:r>
              <a:rPr lang="en-US" dirty="0">
                <a:solidFill>
                  <a:srgbClr val="000000"/>
                </a:solidFill>
                <a:ea typeface="+mn-lt"/>
                <a:cs typeface="+mn-lt"/>
              </a:rPr>
              <a:t>We are experts in delivering services and innovative projects that bring patients, </a:t>
            </a:r>
            <a:r>
              <a:rPr lang="en-US">
                <a:solidFill>
                  <a:srgbClr val="000000"/>
                </a:solidFill>
                <a:ea typeface="+mn-lt"/>
                <a:cs typeface="+mn-lt"/>
              </a:rPr>
              <a:t>researchers, scientists and communities together to enhance health research.</a:t>
            </a:r>
            <a:endParaRPr lang="en-US">
              <a:solidFill>
                <a:srgbClr val="000000"/>
              </a:solidFill>
              <a:ea typeface="Calibri" panose="020F0502020204030204"/>
              <a:cs typeface="Calibri" panose="020F0502020204030204"/>
            </a:endParaRPr>
          </a:p>
          <a:p>
            <a:r>
              <a:rPr lang="en-US" b="1" dirty="0"/>
              <a:t>PPIE training </a:t>
            </a:r>
            <a:endParaRPr lang="en-US" b="1" dirty="0">
              <a:ea typeface="Calibri" panose="020F0502020204030204"/>
              <a:cs typeface="Calibri" panose="020F0502020204030204"/>
            </a:endParaRPr>
          </a:p>
          <a:p>
            <a:r>
              <a:rPr lang="en-GB" dirty="0">
                <a:ea typeface="+mn-lt"/>
                <a:cs typeface="+mn-lt"/>
              </a:rPr>
              <a:t>Lay Summaries with Impact: </a:t>
            </a:r>
            <a:r>
              <a:rPr lang="en-GB" u="sng" dirty="0">
                <a:ea typeface="+mn-lt"/>
                <a:cs typeface="+mn-lt"/>
                <a:hlinkClick r:id="rId7"/>
              </a:rPr>
              <a:t>Register for the session</a:t>
            </a:r>
            <a:endParaRPr lang="en-GB"/>
          </a:p>
          <a:p>
            <a:r>
              <a:rPr lang="en-GB" dirty="0">
                <a:ea typeface="+mn-lt"/>
                <a:cs typeface="+mn-lt"/>
              </a:rPr>
              <a:t>Getting Started with Public Engagement  </a:t>
            </a:r>
            <a:r>
              <a:rPr lang="en-GB" u="sng" dirty="0">
                <a:ea typeface="+mn-lt"/>
                <a:cs typeface="+mn-lt"/>
                <a:hlinkClick r:id="rId8"/>
              </a:rPr>
              <a:t>Register for the session </a:t>
            </a:r>
            <a:r>
              <a:rPr lang="en-GB" dirty="0">
                <a:ea typeface="+mn-lt"/>
                <a:cs typeface="+mn-lt"/>
              </a:rPr>
              <a:t> </a:t>
            </a:r>
            <a:endParaRPr lang="en-GB" dirty="0"/>
          </a:p>
          <a:p>
            <a:r>
              <a:rPr lang="en-GB" dirty="0">
                <a:ea typeface="+mn-lt"/>
                <a:cs typeface="+mn-lt"/>
              </a:rPr>
              <a:t>New Scientist Live: Science Engagement and Impact: </a:t>
            </a:r>
            <a:r>
              <a:rPr lang="en-GB" u="sng" dirty="0">
                <a:ea typeface="+mn-lt"/>
                <a:cs typeface="+mn-lt"/>
                <a:hlinkClick r:id="rId9"/>
              </a:rPr>
              <a:t>Register for the session</a:t>
            </a:r>
            <a:endParaRPr lang="en-GB"/>
          </a:p>
          <a:p>
            <a:r>
              <a:rPr lang="en-GB" dirty="0">
                <a:ea typeface="+mn-lt"/>
                <a:cs typeface="+mn-lt"/>
              </a:rPr>
              <a:t>Getting Started with Public &amp; Patient Involvement (PPI): </a:t>
            </a:r>
            <a:r>
              <a:rPr lang="en-GB" u="sng" dirty="0">
                <a:ea typeface="+mn-lt"/>
                <a:cs typeface="+mn-lt"/>
                <a:hlinkClick r:id="rId10"/>
              </a:rPr>
              <a:t>Register for the session</a:t>
            </a:r>
            <a:endParaRPr lang="en-GB" dirty="0"/>
          </a:p>
        </p:txBody>
      </p:sp>
    </p:spTree>
    <p:extLst>
      <p:ext uri="{BB962C8B-B14F-4D97-AF65-F5344CB8AC3E}">
        <p14:creationId xmlns:p14="http://schemas.microsoft.com/office/powerpoint/2010/main" val="526157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614A9-47DF-9E5A-5A44-66D87BB12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1385B-A67D-7982-4046-C968025F9FB7}"/>
              </a:ext>
            </a:extLst>
          </p:cNvPr>
          <p:cNvSpPr>
            <a:spLocks noGrp="1"/>
          </p:cNvSpPr>
          <p:nvPr>
            <p:ph type="ctrTitle"/>
          </p:nvPr>
        </p:nvSpPr>
        <p:spPr>
          <a:xfrm>
            <a:off x="482542" y="1058309"/>
            <a:ext cx="10820514" cy="907316"/>
          </a:xfrm>
        </p:spPr>
        <p:txBody>
          <a:bodyPr>
            <a:normAutofit fontScale="90000"/>
          </a:bodyPr>
          <a:lstStyle/>
          <a:p>
            <a:r>
              <a:rPr lang="en-GB" altLang="en-US" dirty="0">
                <a:solidFill>
                  <a:srgbClr val="800080"/>
                </a:solidFill>
                <a:latin typeface="Calibri"/>
                <a:ea typeface="ＭＳ Ｐゴシック"/>
                <a:cs typeface="Calibri"/>
              </a:rPr>
              <a:t>Upcoming events</a:t>
            </a:r>
            <a:endParaRPr lang="en-GB" altLang="en-US" dirty="0">
              <a:solidFill>
                <a:srgbClr val="800080"/>
              </a:solidFill>
              <a:latin typeface="Calibri" panose="020F0502020204030204" pitchFamily="34" charset="0"/>
              <a:ea typeface="ＭＳ Ｐゴシック" panose="020B0600070205080204" pitchFamily="34" charset="-128"/>
            </a:endParaRPr>
          </a:p>
        </p:txBody>
      </p:sp>
      <p:pic>
        <p:nvPicPr>
          <p:cNvPr id="8" name="Picture 1" descr="TAB_col_white_background.jpg">
            <a:extLst>
              <a:ext uri="{FF2B5EF4-FFF2-40B4-BE49-F238E27FC236}">
                <a16:creationId xmlns:a16="http://schemas.microsoft.com/office/drawing/2014/main" id="{5A6E2CC8-F104-470A-3B33-10208A9906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75C8D33-3A28-0AA4-E4CC-26A1CA0106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5" name="TextBox 4">
            <a:extLst>
              <a:ext uri="{FF2B5EF4-FFF2-40B4-BE49-F238E27FC236}">
                <a16:creationId xmlns:a16="http://schemas.microsoft.com/office/drawing/2014/main" id="{7C637DB7-5D2C-0B5C-531F-ED86C198932B}"/>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
        <p:nvSpPr>
          <p:cNvPr id="6" name="Subtitle 2">
            <a:extLst>
              <a:ext uri="{FF2B5EF4-FFF2-40B4-BE49-F238E27FC236}">
                <a16:creationId xmlns:a16="http://schemas.microsoft.com/office/drawing/2014/main" id="{C654F217-BE6A-C633-1819-248AB4567583}"/>
              </a:ext>
            </a:extLst>
          </p:cNvPr>
          <p:cNvSpPr txBox="1">
            <a:spLocks/>
          </p:cNvSpPr>
          <p:nvPr/>
        </p:nvSpPr>
        <p:spPr bwMode="auto">
          <a:xfrm>
            <a:off x="2730060" y="1710790"/>
            <a:ext cx="11579717" cy="434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Clr>
                <a:schemeClr val="tx1"/>
              </a:buClr>
              <a:buFontTx/>
              <a:buNone/>
              <a:tabLst>
                <a:tab pos="4919663" algn="l"/>
              </a:tabLst>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r>
              <a:rPr lang="en-US" dirty="0"/>
              <a:t>Community festival: Saturday 14th June</a:t>
            </a:r>
          </a:p>
          <a:p>
            <a:endParaRPr lang="en-US" dirty="0">
              <a:ea typeface="Calibri"/>
              <a:cs typeface="Calibri"/>
            </a:endParaRPr>
          </a:p>
          <a:p>
            <a:endParaRPr lang="en-US" dirty="0">
              <a:ea typeface="Calibri"/>
              <a:cs typeface="Calibri"/>
            </a:endParaRPr>
          </a:p>
          <a:p>
            <a:endParaRPr lang="en-US" dirty="0"/>
          </a:p>
          <a:p>
            <a:endParaRPr lang="en-US" dirty="0"/>
          </a:p>
          <a:p>
            <a:r>
              <a:rPr lang="en-US" dirty="0"/>
              <a:t>PPIE celebration event: Thursday 10th July</a:t>
            </a:r>
            <a:endParaRPr lang="en-US" dirty="0">
              <a:ea typeface="Calibri" panose="020F0502020204030204"/>
              <a:cs typeface="Calibri" panose="020F0502020204030204"/>
            </a:endParaRPr>
          </a:p>
        </p:txBody>
      </p:sp>
      <p:pic>
        <p:nvPicPr>
          <p:cNvPr id="3" name="Picture 2" descr="A group of people posing for a photo&#10;&#10;AI-generated content may be incorrect.">
            <a:extLst>
              <a:ext uri="{FF2B5EF4-FFF2-40B4-BE49-F238E27FC236}">
                <a16:creationId xmlns:a16="http://schemas.microsoft.com/office/drawing/2014/main" id="{4FDEDB5A-DE7A-6A42-B2A9-A26008E07B9A}"/>
              </a:ext>
            </a:extLst>
          </p:cNvPr>
          <p:cNvPicPr>
            <a:picLocks noChangeAspect="1"/>
          </p:cNvPicPr>
          <p:nvPr/>
        </p:nvPicPr>
        <p:blipFill>
          <a:blip r:embed="rId5"/>
          <a:stretch>
            <a:fillRect/>
          </a:stretch>
        </p:blipFill>
        <p:spPr>
          <a:xfrm>
            <a:off x="359999" y="2224634"/>
            <a:ext cx="1815840" cy="1709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9" descr="A person sitting at a table with people in the background&#10;&#10;AI-generated content may be incorrect.">
            <a:extLst>
              <a:ext uri="{FF2B5EF4-FFF2-40B4-BE49-F238E27FC236}">
                <a16:creationId xmlns:a16="http://schemas.microsoft.com/office/drawing/2014/main" id="{CF2D53B0-0DFF-20CF-FEC7-B77ED75DFEA5}"/>
              </a:ext>
            </a:extLst>
          </p:cNvPr>
          <p:cNvPicPr>
            <a:picLocks noChangeAspect="1"/>
          </p:cNvPicPr>
          <p:nvPr/>
        </p:nvPicPr>
        <p:blipFill>
          <a:blip r:embed="rId6"/>
          <a:stretch>
            <a:fillRect/>
          </a:stretch>
        </p:blipFill>
        <p:spPr>
          <a:xfrm>
            <a:off x="9004268" y="4404807"/>
            <a:ext cx="2302043" cy="1548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oup of women holding balloons&#10;&#10;AI-generated content may be incorrect.">
            <a:extLst>
              <a:ext uri="{FF2B5EF4-FFF2-40B4-BE49-F238E27FC236}">
                <a16:creationId xmlns:a16="http://schemas.microsoft.com/office/drawing/2014/main" id="{FD610388-ACE5-AFA3-FE8A-CBCCF85449D2}"/>
              </a:ext>
            </a:extLst>
          </p:cNvPr>
          <p:cNvPicPr>
            <a:picLocks noChangeAspect="1"/>
          </p:cNvPicPr>
          <p:nvPr/>
        </p:nvPicPr>
        <p:blipFill>
          <a:blip r:embed="rId7"/>
          <a:stretch>
            <a:fillRect/>
          </a:stretch>
        </p:blipFill>
        <p:spPr>
          <a:xfrm>
            <a:off x="363446" y="4400521"/>
            <a:ext cx="2171208" cy="1444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2196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2272" y="1114856"/>
            <a:ext cx="10820514" cy="907316"/>
          </a:xfrm>
        </p:spPr>
        <p:txBody>
          <a:bodyPr>
            <a:normAutofit/>
          </a:bodyPr>
          <a:lstStyle/>
          <a:p>
            <a:r>
              <a:rPr lang="en-GB" altLang="en-US" sz="4800">
                <a:solidFill>
                  <a:srgbClr val="7030A0"/>
                </a:solidFill>
                <a:latin typeface="Calibri"/>
                <a:ea typeface="ＭＳ Ｐゴシック"/>
                <a:cs typeface="Calibri"/>
              </a:rPr>
              <a:t>Who to contact/further information </a:t>
            </a:r>
            <a:endParaRPr lang="en-GB" altLang="en-US" sz="4800">
              <a:solidFill>
                <a:srgbClr val="7030A0"/>
              </a:solidFill>
              <a:latin typeface="Calibri" panose="020F0502020204030204" pitchFamily="34" charset="0"/>
              <a:ea typeface="ＭＳ Ｐゴシック" panose="020B0600070205080204" pitchFamily="34" charset="-128"/>
              <a:cs typeface="Calibri"/>
            </a:endParaRPr>
          </a:p>
        </p:txBody>
      </p:sp>
      <p:sp>
        <p:nvSpPr>
          <p:cNvPr id="3" name="TextBox 2"/>
          <p:cNvSpPr txBox="1"/>
          <p:nvPr/>
        </p:nvSpPr>
        <p:spPr>
          <a:xfrm>
            <a:off x="296788" y="2029167"/>
            <a:ext cx="11797155" cy="4431983"/>
          </a:xfrm>
          <a:prstGeom prst="rect">
            <a:avLst/>
          </a:prstGeom>
          <a:noFill/>
        </p:spPr>
        <p:txBody>
          <a:bodyPr wrap="square" lIns="91440" tIns="45720" rIns="91440" bIns="45720" rtlCol="0" anchor="t">
            <a:spAutoFit/>
          </a:bodyPr>
          <a:lstStyle/>
          <a:p>
            <a:r>
              <a:rPr lang="en-GB" sz="2400" b="1"/>
              <a:t>Faculty/University</a:t>
            </a:r>
          </a:p>
          <a:p>
            <a:pPr marL="285750" indent="-285750">
              <a:buFont typeface="Arial" panose="020B0604020202020204" pitchFamily="34" charset="0"/>
              <a:buChar char="•"/>
            </a:pPr>
            <a:r>
              <a:rPr lang="en-GB" sz="2400"/>
              <a:t>Social Responsibility and Public Engagement Team – </a:t>
            </a:r>
            <a:r>
              <a:rPr lang="en-GB" sz="2400">
                <a:hlinkClick r:id="rId3"/>
              </a:rPr>
              <a:t>srbmh@manchester.ac.uk</a:t>
            </a:r>
            <a:r>
              <a:rPr lang="en-GB" sz="2400"/>
              <a:t> </a:t>
            </a:r>
            <a:endParaRPr lang="en-GB" sz="2400">
              <a:cs typeface="Calibri"/>
            </a:endParaRPr>
          </a:p>
          <a:p>
            <a:pPr marL="285750" indent="-285750">
              <a:buFont typeface="Arial" panose="020B0604020202020204" pitchFamily="34" charset="0"/>
              <a:buChar char="•"/>
            </a:pPr>
            <a:r>
              <a:rPr lang="en-GB" sz="2400"/>
              <a:t>PPIE toolkit: </a:t>
            </a:r>
            <a:r>
              <a:rPr lang="en-GB" sz="2400">
                <a:hlinkClick r:id="rId4"/>
              </a:rPr>
              <a:t>https://www.staffnet.manchester.ac.uk/bmh/social-responsibility/ppie</a:t>
            </a:r>
            <a:endParaRPr lang="en-GB" sz="2400">
              <a:cs typeface="Calibri"/>
            </a:endParaRPr>
          </a:p>
          <a:p>
            <a:pPr marL="285750" indent="-285750">
              <a:buFont typeface="Arial" panose="020B0604020202020204" pitchFamily="34" charset="0"/>
              <a:buChar char="•"/>
            </a:pPr>
            <a:r>
              <a:rPr lang="en-GB" sz="2400"/>
              <a:t>Monthly email: </a:t>
            </a:r>
            <a:r>
              <a:rPr lang="en-GB" sz="2400">
                <a:hlinkClick r:id="rId5"/>
              </a:rPr>
              <a:t>https://www.bmh.manchester.ac.uk/connect/social-responsibility/contact/</a:t>
            </a:r>
            <a:r>
              <a:rPr lang="en-GB" sz="2400"/>
              <a:t>   </a:t>
            </a:r>
            <a:endParaRPr lang="en-GB" sz="2400">
              <a:cs typeface="Calibri"/>
            </a:endParaRPr>
          </a:p>
          <a:p>
            <a:pPr marL="285750" indent="-285750">
              <a:buFont typeface="Arial" panose="020B0604020202020204" pitchFamily="34" charset="0"/>
              <a:buChar char="•"/>
            </a:pPr>
            <a:r>
              <a:rPr lang="en-GB" sz="2400" err="1"/>
              <a:t>Engagement@manchester</a:t>
            </a:r>
            <a:r>
              <a:rPr lang="en-GB" sz="2400"/>
              <a:t> </a:t>
            </a:r>
            <a:r>
              <a:rPr lang="en-GB" sz="2400">
                <a:hlinkClick r:id="rId6"/>
              </a:rPr>
              <a:t>http://www.engagement.manchester.ac.uk/</a:t>
            </a:r>
            <a:r>
              <a:rPr lang="en-GB" sz="2400"/>
              <a:t> </a:t>
            </a:r>
            <a:endParaRPr lang="en-GB" sz="2400">
              <a:cs typeface="Calibri"/>
            </a:endParaRPr>
          </a:p>
          <a:p>
            <a:pPr marL="285750" indent="-285750">
              <a:buFont typeface="Arial" panose="020B0604020202020204" pitchFamily="34" charset="0"/>
              <a:buChar char="•"/>
            </a:pPr>
            <a:endParaRPr lang="en-GB" sz="2400"/>
          </a:p>
          <a:p>
            <a:r>
              <a:rPr lang="en-GB" sz="2400" b="1"/>
              <a:t>External:</a:t>
            </a:r>
            <a:endParaRPr lang="en-GB" sz="2400" b="1">
              <a:cs typeface="Calibri"/>
            </a:endParaRPr>
          </a:p>
          <a:p>
            <a:pPr marL="342900" indent="-342900">
              <a:buFont typeface="Arial" panose="020B0604020202020204" pitchFamily="34" charset="0"/>
              <a:buChar char="•"/>
            </a:pPr>
            <a:r>
              <a:rPr lang="en-GB" sz="2400"/>
              <a:t>European Patient Forum </a:t>
            </a:r>
            <a:r>
              <a:rPr lang="en-GB" sz="2400">
                <a:hlinkClick r:id="rId7"/>
              </a:rPr>
              <a:t>https://www.eu-patient.eu/</a:t>
            </a:r>
            <a:endParaRPr lang="en-GB" sz="2400">
              <a:cs typeface="Calibri" panose="020F0502020204030204"/>
            </a:endParaRPr>
          </a:p>
          <a:p>
            <a:pPr marL="285750" indent="-285750">
              <a:buFont typeface="Arial" panose="020B0604020202020204" pitchFamily="34" charset="0"/>
              <a:buChar char="•"/>
            </a:pPr>
            <a:r>
              <a:rPr lang="en-GB" sz="2400"/>
              <a:t> NCCPE </a:t>
            </a:r>
            <a:r>
              <a:rPr lang="en-GB" sz="2400">
                <a:hlinkClick r:id="rId8"/>
              </a:rPr>
              <a:t>https://www.publicengagement.ac.uk/</a:t>
            </a:r>
            <a:r>
              <a:rPr lang="en-GB" sz="2400"/>
              <a:t> </a:t>
            </a:r>
            <a:endParaRPr lang="en-GB" sz="2400">
              <a:cs typeface="Calibri"/>
            </a:endParaRPr>
          </a:p>
          <a:p>
            <a:pPr marL="285750" indent="-285750">
              <a:buFont typeface="Arial" panose="020B0604020202020204" pitchFamily="34" charset="0"/>
              <a:buChar char="•"/>
            </a:pPr>
            <a:r>
              <a:rPr lang="en-GB" sz="2400"/>
              <a:t> NIHR </a:t>
            </a:r>
            <a:r>
              <a:rPr lang="en-GB" sz="2400">
                <a:hlinkClick r:id="rId9"/>
              </a:rPr>
              <a:t>https://www.nihr.ac.uk/patients-carers-and-the-public/</a:t>
            </a:r>
            <a:r>
              <a:rPr lang="en-GB" sz="2400"/>
              <a:t> </a:t>
            </a:r>
            <a:endParaRPr lang="en-GB" sz="2400">
              <a:cs typeface="Calibri"/>
            </a:endParaRPr>
          </a:p>
          <a:p>
            <a:endParaRPr lang="en-GB"/>
          </a:p>
        </p:txBody>
      </p:sp>
      <p:pic>
        <p:nvPicPr>
          <p:cNvPr id="4" name="Picture 3">
            <a:extLst>
              <a:ext uri="{FF2B5EF4-FFF2-40B4-BE49-F238E27FC236}">
                <a16:creationId xmlns:a16="http://schemas.microsoft.com/office/drawing/2014/main" id="{157ADC25-D0C3-6E91-9D1A-A9B604DE1C1B}"/>
              </a:ext>
            </a:extLst>
          </p:cNvPr>
          <p:cNvPicPr>
            <a:picLocks noChangeAspect="1"/>
          </p:cNvPicPr>
          <p:nvPr/>
        </p:nvPicPr>
        <p:blipFill>
          <a:blip r:embed="rId10"/>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B67FD841-5E36-3098-225E-3A00855819A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2DE269B-659D-5CA8-93E5-01626FE852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0C13B0DE-6053-554D-E5CA-52C185DB5138}"/>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grpSp>
        <p:nvGrpSpPr>
          <p:cNvPr id="8" name="Group 7">
            <a:extLst>
              <a:ext uri="{FF2B5EF4-FFF2-40B4-BE49-F238E27FC236}">
                <a16:creationId xmlns:a16="http://schemas.microsoft.com/office/drawing/2014/main" id="{434EBBCB-AA66-A45C-B482-7F5E3E05FBA5}"/>
              </a:ext>
            </a:extLst>
          </p:cNvPr>
          <p:cNvGrpSpPr/>
          <p:nvPr/>
        </p:nvGrpSpPr>
        <p:grpSpPr>
          <a:xfrm>
            <a:off x="0" y="6176963"/>
            <a:ext cx="12192000" cy="822138"/>
            <a:chOff x="56865" y="4516391"/>
            <a:chExt cx="12192000" cy="822138"/>
          </a:xfrm>
        </p:grpSpPr>
        <p:pic>
          <p:nvPicPr>
            <p:cNvPr id="9" name="Picture 8" descr="A purple rectangular object with black and white stripes&#10;&#10;Description automatically generated">
              <a:extLst>
                <a:ext uri="{FF2B5EF4-FFF2-40B4-BE49-F238E27FC236}">
                  <a16:creationId xmlns:a16="http://schemas.microsoft.com/office/drawing/2014/main" id="{4AE72BC7-C5D5-8373-161A-3580AD23E646}"/>
                </a:ext>
              </a:extLst>
            </p:cNvPr>
            <p:cNvPicPr>
              <a:picLocks noChangeAspect="1"/>
            </p:cNvPicPr>
            <p:nvPr userDrawn="1"/>
          </p:nvPicPr>
          <p:blipFill>
            <a:blip r:embed="rId13"/>
            <a:stretch>
              <a:fillRect/>
            </a:stretch>
          </p:blipFill>
          <p:spPr>
            <a:xfrm>
              <a:off x="56865" y="4516391"/>
              <a:ext cx="12192000" cy="822138"/>
            </a:xfrm>
            <a:prstGeom prst="rect">
              <a:avLst/>
            </a:prstGeom>
          </p:spPr>
        </p:pic>
        <p:pic>
          <p:nvPicPr>
            <p:cNvPr id="10" name="Picture 9" descr="A white x on a black background&#10;&#10;Description automatically generated">
              <a:extLst>
                <a:ext uri="{FF2B5EF4-FFF2-40B4-BE49-F238E27FC236}">
                  <a16:creationId xmlns:a16="http://schemas.microsoft.com/office/drawing/2014/main" id="{5E67C670-D6F3-5401-F78E-86CC6CB62A40}"/>
                </a:ext>
              </a:extLst>
            </p:cNvPr>
            <p:cNvPicPr>
              <a:picLocks noChangeAspect="1"/>
            </p:cNvPicPr>
            <p:nvPr userDrawn="1"/>
          </p:nvPicPr>
          <p:blipFill rotWithShape="1">
            <a:blip r:embed="rId14"/>
            <a:srcRect l="18574" t="16389" r="18726" b="18504"/>
            <a:stretch/>
          </p:blipFill>
          <p:spPr>
            <a:xfrm>
              <a:off x="173190" y="4588774"/>
              <a:ext cx="515008" cy="520794"/>
            </a:xfrm>
            <a:prstGeom prst="rect">
              <a:avLst/>
            </a:prstGeom>
          </p:spPr>
        </p:pic>
      </p:grpSp>
    </p:spTree>
    <p:extLst>
      <p:ext uri="{BB962C8B-B14F-4D97-AF65-F5344CB8AC3E}">
        <p14:creationId xmlns:p14="http://schemas.microsoft.com/office/powerpoint/2010/main" val="3221758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43" y="1000725"/>
            <a:ext cx="10820514" cy="907316"/>
          </a:xfrm>
        </p:spPr>
        <p:txBody>
          <a:bodyPr>
            <a:normAutofit fontScale="90000"/>
          </a:bodyPr>
          <a:lstStyle/>
          <a:p>
            <a:r>
              <a:rPr lang="en-GB" altLang="en-US" dirty="0">
                <a:solidFill>
                  <a:srgbClr val="800080"/>
                </a:solidFill>
                <a:latin typeface="Calibri"/>
                <a:ea typeface="ＭＳ Ｐゴシック"/>
                <a:cs typeface="Calibri"/>
              </a:rPr>
              <a:t>Thank you</a:t>
            </a:r>
            <a:endParaRPr lang="en-GB" altLang="en-US" dirty="0">
              <a:solidFill>
                <a:srgbClr val="800080"/>
              </a:solidFill>
              <a:latin typeface="Calibri" panose="020F0502020204030204" pitchFamily="34" charset="0"/>
              <a:ea typeface="ＭＳ Ｐゴシック" panose="020B0600070205080204" pitchFamily="34" charset="-128"/>
            </a:endParaRPr>
          </a:p>
        </p:txBody>
      </p:sp>
      <p:pic>
        <p:nvPicPr>
          <p:cNvPr id="8" name="Picture 1" descr="TAB_col_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5" name="TextBox 4">
            <a:extLst>
              <a:ext uri="{FF2B5EF4-FFF2-40B4-BE49-F238E27FC236}">
                <a16:creationId xmlns:a16="http://schemas.microsoft.com/office/drawing/2014/main" id="{347702A9-FF2F-2EA7-891B-D2077377ECB4}"/>
              </a:ext>
            </a:extLst>
          </p:cNvPr>
          <p:cNvSpPr txBox="1"/>
          <p:nvPr/>
        </p:nvSpPr>
        <p:spPr>
          <a:xfrm>
            <a:off x="6758435" y="693276"/>
            <a:ext cx="6096000" cy="369332"/>
          </a:xfrm>
          <a:prstGeom prst="rect">
            <a:avLst/>
          </a:prstGeom>
          <a:noFill/>
        </p:spPr>
        <p:txBody>
          <a:bodyPr wrap="square">
            <a:spAutoFit/>
          </a:bodyPr>
          <a:lstStyle/>
          <a:p>
            <a:r>
              <a:rPr lang="en-US" i="1" dirty="0">
                <a:solidFill>
                  <a:srgbClr val="7030A0"/>
                </a:solidFill>
                <a:effectLst/>
                <a:latin typeface="Bahnschrift" panose="020B0502040204020203" pitchFamily="34" charset="0"/>
                <a:ea typeface="MS Mincho" panose="02020609040205080304" pitchFamily="49" charset="-128"/>
                <a:cs typeface="Calibri" panose="020F0502020204030204" pitchFamily="34" charset="0"/>
              </a:rPr>
              <a:t>Social Responsibility and Public Engagement Team </a:t>
            </a:r>
            <a:endParaRPr lang="en-GB" dirty="0"/>
          </a:p>
        </p:txBody>
      </p:sp>
      <p:sp>
        <p:nvSpPr>
          <p:cNvPr id="6" name="Subtitle 2">
            <a:extLst>
              <a:ext uri="{FF2B5EF4-FFF2-40B4-BE49-F238E27FC236}">
                <a16:creationId xmlns:a16="http://schemas.microsoft.com/office/drawing/2014/main" id="{D6102F57-3622-3253-C828-09FE9DA37DBE}"/>
              </a:ext>
            </a:extLst>
          </p:cNvPr>
          <p:cNvSpPr txBox="1">
            <a:spLocks/>
          </p:cNvSpPr>
          <p:nvPr/>
        </p:nvSpPr>
        <p:spPr bwMode="auto">
          <a:xfrm>
            <a:off x="1396040" y="2568988"/>
            <a:ext cx="9171319" cy="208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Clr>
                <a:schemeClr val="tx1"/>
              </a:buClr>
              <a:buFontTx/>
              <a:buNone/>
              <a:tabLst>
                <a:tab pos="4919663" algn="l"/>
              </a:tabLst>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defRPr>
            </a:lvl9pPr>
          </a:lstStyle>
          <a:p>
            <a:pPr algn="ctr">
              <a:spcBef>
                <a:spcPct val="0"/>
              </a:spcBef>
            </a:pPr>
            <a:endParaRPr lang="en-GB" altLang="en-US" i="1" dirty="0">
              <a:solidFill>
                <a:srgbClr val="009999"/>
              </a:solidFill>
              <a:latin typeface="Calibri" pitchFamily="34" charset="0"/>
            </a:endParaRPr>
          </a:p>
        </p:txBody>
      </p:sp>
      <p:sp>
        <p:nvSpPr>
          <p:cNvPr id="3" name="Subtitle 2">
            <a:extLst>
              <a:ext uri="{FF2B5EF4-FFF2-40B4-BE49-F238E27FC236}">
                <a16:creationId xmlns:a16="http://schemas.microsoft.com/office/drawing/2014/main" id="{BC6484EE-6DD6-BC41-4706-36E8DE90BD64}"/>
              </a:ext>
            </a:extLst>
          </p:cNvPr>
          <p:cNvSpPr>
            <a:spLocks noGrp="1"/>
          </p:cNvSpPr>
          <p:nvPr>
            <p:ph type="subTitle" idx="1"/>
          </p:nvPr>
        </p:nvSpPr>
        <p:spPr>
          <a:xfrm>
            <a:off x="152400" y="2071096"/>
            <a:ext cx="11908543" cy="4583704"/>
          </a:xfrm>
        </p:spPr>
        <p:txBody>
          <a:bodyPr vert="horz" lIns="91440" tIns="45720" rIns="91440" bIns="45720" rtlCol="0" anchor="t">
            <a:normAutofit/>
          </a:bodyPr>
          <a:lstStyle/>
          <a:p>
            <a:pPr algn="l"/>
            <a:r>
              <a:rPr lang="en-GB" sz="2800" dirty="0">
                <a:cs typeface="Calibri"/>
              </a:rPr>
              <a:t>Useful contacts</a:t>
            </a:r>
          </a:p>
          <a:p>
            <a:pPr algn="l"/>
            <a:r>
              <a:rPr lang="en-GB" sz="2800" dirty="0">
                <a:cs typeface="Calibri"/>
              </a:rPr>
              <a:t>Social Responsibility and Public Engagement Manager: </a:t>
            </a:r>
            <a:r>
              <a:rPr lang="en-GB" sz="2800" dirty="0">
                <a:cs typeface="Calibri"/>
                <a:hlinkClick r:id="rId5"/>
              </a:rPr>
              <a:t>Hawys.williams@manchester.ac.uk</a:t>
            </a:r>
            <a:r>
              <a:rPr lang="en-GB" sz="2800" dirty="0">
                <a:cs typeface="Calibri"/>
              </a:rPr>
              <a:t> </a:t>
            </a:r>
          </a:p>
          <a:p>
            <a:pPr algn="l"/>
            <a:endParaRPr lang="en-GB" sz="2800" dirty="0">
              <a:cs typeface="Calibri"/>
            </a:endParaRPr>
          </a:p>
          <a:p>
            <a:pPr algn="l"/>
            <a:r>
              <a:rPr lang="en-GB" sz="2800" dirty="0">
                <a:cs typeface="Calibri"/>
              </a:rPr>
              <a:t>Social Responsibility Project Officer: </a:t>
            </a:r>
            <a:r>
              <a:rPr lang="en-GB" sz="2800" dirty="0">
                <a:cs typeface="Calibri"/>
                <a:hlinkClick r:id="rId6"/>
              </a:rPr>
              <a:t>samantha.franklin@manchester.ac.uk</a:t>
            </a:r>
            <a:r>
              <a:rPr lang="en-GB" sz="2800" dirty="0">
                <a:cs typeface="Calibri"/>
              </a:rPr>
              <a:t> </a:t>
            </a:r>
          </a:p>
          <a:p>
            <a:pPr algn="l"/>
            <a:endParaRPr lang="en-GB" sz="2800" dirty="0">
              <a:ea typeface="+mn-lt"/>
              <a:cs typeface="+mn-lt"/>
            </a:endParaRPr>
          </a:p>
          <a:p>
            <a:pPr algn="l"/>
            <a:r>
              <a:rPr lang="en-GB" sz="2800" dirty="0">
                <a:ea typeface="+mn-lt"/>
                <a:cs typeface="+mn-lt"/>
              </a:rPr>
              <a:t>To find out more about PPIE: watch our </a:t>
            </a:r>
            <a:r>
              <a:rPr lang="en-GB" sz="2800" dirty="0">
                <a:ea typeface="+mn-lt"/>
                <a:cs typeface="+mn-lt"/>
                <a:hlinkClick r:id="rId7"/>
              </a:rPr>
              <a:t>short film</a:t>
            </a:r>
            <a:r>
              <a:rPr lang="en-GB" sz="2800" dirty="0">
                <a:ea typeface="+mn-lt"/>
                <a:cs typeface="+mn-lt"/>
              </a:rPr>
              <a:t>, sign up to the monthly </a:t>
            </a:r>
            <a:r>
              <a:rPr lang="en-GB" sz="2800" dirty="0">
                <a:ea typeface="+mn-lt"/>
                <a:cs typeface="+mn-lt"/>
                <a:hlinkClick r:id="rId8"/>
              </a:rPr>
              <a:t>Public Engagement Digest</a:t>
            </a:r>
            <a:r>
              <a:rPr lang="en-GB" sz="2800" dirty="0">
                <a:ea typeface="+mn-lt"/>
                <a:cs typeface="+mn-lt"/>
              </a:rPr>
              <a:t>, visit the </a:t>
            </a:r>
            <a:r>
              <a:rPr lang="en-GB" sz="2800" dirty="0">
                <a:ea typeface="+mn-lt"/>
                <a:cs typeface="+mn-lt"/>
                <a:hlinkClick r:id="rId9"/>
              </a:rPr>
              <a:t>PPIE blog</a:t>
            </a:r>
            <a:r>
              <a:rPr lang="en-GB" sz="2800" dirty="0">
                <a:ea typeface="+mn-lt"/>
                <a:cs typeface="+mn-lt"/>
              </a:rPr>
              <a:t>, or contact </a:t>
            </a:r>
            <a:r>
              <a:rPr lang="en-GB" sz="2800" dirty="0">
                <a:ea typeface="+mn-lt"/>
                <a:cs typeface="+mn-lt"/>
                <a:hlinkClick r:id="rId10"/>
              </a:rPr>
              <a:t>srbmh@manchester.ac.uk</a:t>
            </a:r>
            <a:r>
              <a:rPr lang="en-GB" sz="2800" dirty="0">
                <a:ea typeface="+mn-lt"/>
                <a:cs typeface="+mn-lt"/>
              </a:rPr>
              <a:t>.</a:t>
            </a:r>
            <a:endParaRPr lang="en-GB" dirty="0">
              <a:ea typeface="+mn-lt"/>
              <a:cs typeface="+mn-lt"/>
            </a:endParaRPr>
          </a:p>
        </p:txBody>
      </p:sp>
      <p:sp>
        <p:nvSpPr>
          <p:cNvPr id="4" name="Rounded Rectangle 10">
            <a:extLst>
              <a:ext uri="{FF2B5EF4-FFF2-40B4-BE49-F238E27FC236}">
                <a16:creationId xmlns:a16="http://schemas.microsoft.com/office/drawing/2014/main" id="{020787FB-374A-B985-AE34-39ED5FFC9FE5}"/>
              </a:ext>
            </a:extLst>
          </p:cNvPr>
          <p:cNvSpPr/>
          <p:nvPr/>
        </p:nvSpPr>
        <p:spPr>
          <a:xfrm>
            <a:off x="4083968" y="1779747"/>
            <a:ext cx="4024063"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58918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7728" y="2499263"/>
            <a:ext cx="5270333" cy="2048361"/>
          </a:xfrm>
          <a:ln>
            <a:noFill/>
          </a:ln>
        </p:spPr>
        <p:txBody>
          <a:bodyPr vert="horz" lIns="91440" tIns="45720" rIns="91440" bIns="45720" rtlCol="0" anchor="t">
            <a:normAutofit fontScale="47500" lnSpcReduction="20000"/>
          </a:bodyPr>
          <a:lstStyle/>
          <a:p>
            <a:pPr marL="0" indent="0" algn="ctr">
              <a:buNone/>
            </a:pPr>
            <a:r>
              <a:rPr lang="en-GB" sz="6600" b="1" dirty="0">
                <a:solidFill>
                  <a:srgbClr val="7030A0"/>
                </a:solidFill>
                <a:cs typeface="Calibri"/>
              </a:rPr>
              <a:t>Activity</a:t>
            </a:r>
          </a:p>
          <a:p>
            <a:pPr marL="0" indent="0" algn="ctr">
              <a:buNone/>
            </a:pPr>
            <a:r>
              <a:rPr lang="en-GB" sz="6600" dirty="0"/>
              <a:t>What public engagement activities have you been involved with or what sparked your interest?</a:t>
            </a:r>
            <a:endParaRPr lang="en-GB" dirty="0"/>
          </a:p>
        </p:txBody>
      </p:sp>
      <p:pic>
        <p:nvPicPr>
          <p:cNvPr id="4" name="Picture 3">
            <a:extLst>
              <a:ext uri="{FF2B5EF4-FFF2-40B4-BE49-F238E27FC236}">
                <a16:creationId xmlns:a16="http://schemas.microsoft.com/office/drawing/2014/main" id="{B4ADCE78-2E59-2C06-0C25-2719A6774C80}"/>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99DEA69C-F493-DA01-5253-0BCF0DCBD4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F34EAA0-AC65-3E45-2DD3-3906E4AA0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FDB9C552-AB34-9F57-A528-BA5C50B20AD7}"/>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2" name="Picture 7">
            <a:extLst>
              <a:ext uri="{FF2B5EF4-FFF2-40B4-BE49-F238E27FC236}">
                <a16:creationId xmlns:a16="http://schemas.microsoft.com/office/drawing/2014/main" id="{566F0C6A-F1E5-E354-2FA7-85B449FE9F5D}"/>
              </a:ext>
            </a:extLst>
          </p:cNvPr>
          <p:cNvPicPr>
            <a:picLocks noChangeAspect="1"/>
          </p:cNvPicPr>
          <p:nvPr/>
        </p:nvPicPr>
        <p:blipFill>
          <a:blip r:embed="rId5"/>
          <a:stretch>
            <a:fillRect/>
          </a:stretch>
        </p:blipFill>
        <p:spPr>
          <a:xfrm>
            <a:off x="553453" y="1540492"/>
            <a:ext cx="2743200" cy="1825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8">
            <a:extLst>
              <a:ext uri="{FF2B5EF4-FFF2-40B4-BE49-F238E27FC236}">
                <a16:creationId xmlns:a16="http://schemas.microsoft.com/office/drawing/2014/main" id="{3298E218-E852-909B-593C-101DA4291F82}"/>
              </a:ext>
            </a:extLst>
          </p:cNvPr>
          <p:cNvPicPr>
            <a:picLocks noChangeAspect="1"/>
          </p:cNvPicPr>
          <p:nvPr/>
        </p:nvPicPr>
        <p:blipFill>
          <a:blip r:embed="rId6"/>
          <a:stretch>
            <a:fillRect/>
          </a:stretch>
        </p:blipFill>
        <p:spPr>
          <a:xfrm>
            <a:off x="9309768" y="1552073"/>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9">
            <a:extLst>
              <a:ext uri="{FF2B5EF4-FFF2-40B4-BE49-F238E27FC236}">
                <a16:creationId xmlns:a16="http://schemas.microsoft.com/office/drawing/2014/main" id="{B4E26496-589F-9596-99B5-CEDEF2248C34}"/>
              </a:ext>
            </a:extLst>
          </p:cNvPr>
          <p:cNvPicPr>
            <a:picLocks noChangeAspect="1"/>
          </p:cNvPicPr>
          <p:nvPr/>
        </p:nvPicPr>
        <p:blipFill>
          <a:blip r:embed="rId7"/>
          <a:stretch>
            <a:fillRect/>
          </a:stretch>
        </p:blipFill>
        <p:spPr>
          <a:xfrm>
            <a:off x="5031874" y="669758"/>
            <a:ext cx="2302043" cy="1548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10">
            <a:extLst>
              <a:ext uri="{FF2B5EF4-FFF2-40B4-BE49-F238E27FC236}">
                <a16:creationId xmlns:a16="http://schemas.microsoft.com/office/drawing/2014/main" id="{6D4CF34A-7F2B-7F27-9E1E-24FD22B0FF7B}"/>
              </a:ext>
            </a:extLst>
          </p:cNvPr>
          <p:cNvPicPr>
            <a:picLocks noChangeAspect="1"/>
          </p:cNvPicPr>
          <p:nvPr/>
        </p:nvPicPr>
        <p:blipFill>
          <a:blip r:embed="rId8"/>
          <a:stretch>
            <a:fillRect/>
          </a:stretch>
        </p:blipFill>
        <p:spPr>
          <a:xfrm>
            <a:off x="5010396" y="4550423"/>
            <a:ext cx="2171208" cy="1444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3">
            <a:extLst>
              <a:ext uri="{FF2B5EF4-FFF2-40B4-BE49-F238E27FC236}">
                <a16:creationId xmlns:a16="http://schemas.microsoft.com/office/drawing/2014/main" id="{4F979490-3BA7-FBE2-A51E-D29D7443E762}"/>
              </a:ext>
            </a:extLst>
          </p:cNvPr>
          <p:cNvPicPr>
            <a:picLocks noChangeAspect="1"/>
          </p:cNvPicPr>
          <p:nvPr/>
        </p:nvPicPr>
        <p:blipFill rotWithShape="1">
          <a:blip r:embed="rId9"/>
          <a:srcRect l="-488" t="38881" b="365"/>
          <a:stretch/>
        </p:blipFill>
        <p:spPr>
          <a:xfrm>
            <a:off x="9443454" y="3933439"/>
            <a:ext cx="2462477" cy="2048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4" descr="A group of people posing for a photo&#10;&#10;Description automatically generated">
            <a:extLst>
              <a:ext uri="{FF2B5EF4-FFF2-40B4-BE49-F238E27FC236}">
                <a16:creationId xmlns:a16="http://schemas.microsoft.com/office/drawing/2014/main" id="{9D0A2DD4-28CA-F7A2-2F25-051587B48D36}"/>
              </a:ext>
            </a:extLst>
          </p:cNvPr>
          <p:cNvPicPr>
            <a:picLocks noChangeAspect="1"/>
          </p:cNvPicPr>
          <p:nvPr/>
        </p:nvPicPr>
        <p:blipFill>
          <a:blip r:embed="rId10"/>
          <a:stretch>
            <a:fillRect/>
          </a:stretch>
        </p:blipFill>
        <p:spPr>
          <a:xfrm>
            <a:off x="553453" y="3937668"/>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ounded Rectangle 10">
            <a:extLst>
              <a:ext uri="{FF2B5EF4-FFF2-40B4-BE49-F238E27FC236}">
                <a16:creationId xmlns:a16="http://schemas.microsoft.com/office/drawing/2014/main" id="{4E207CC6-D297-B030-8320-51AC849AC47C}"/>
              </a:ext>
            </a:extLst>
          </p:cNvPr>
          <p:cNvSpPr/>
          <p:nvPr/>
        </p:nvSpPr>
        <p:spPr>
          <a:xfrm>
            <a:off x="5258542" y="2830274"/>
            <a:ext cx="2018801"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1" name="Group 10">
            <a:extLst>
              <a:ext uri="{FF2B5EF4-FFF2-40B4-BE49-F238E27FC236}">
                <a16:creationId xmlns:a16="http://schemas.microsoft.com/office/drawing/2014/main" id="{734DCAB0-F0B2-7CE7-E6F5-E51BBEAD90E8}"/>
              </a:ext>
            </a:extLst>
          </p:cNvPr>
          <p:cNvGrpSpPr/>
          <p:nvPr/>
        </p:nvGrpSpPr>
        <p:grpSpPr>
          <a:xfrm>
            <a:off x="0" y="6176963"/>
            <a:ext cx="12192000" cy="822138"/>
            <a:chOff x="56865" y="4516391"/>
            <a:chExt cx="12192000" cy="822138"/>
          </a:xfrm>
        </p:grpSpPr>
        <p:pic>
          <p:nvPicPr>
            <p:cNvPr id="15" name="Picture 14" descr="A purple rectangular object with black and white stripes&#10;&#10;Description automatically generated">
              <a:extLst>
                <a:ext uri="{FF2B5EF4-FFF2-40B4-BE49-F238E27FC236}">
                  <a16:creationId xmlns:a16="http://schemas.microsoft.com/office/drawing/2014/main" id="{83C8C8B8-C5BB-A9FC-11D6-6C9F2D9C0774}"/>
                </a:ext>
              </a:extLst>
            </p:cNvPr>
            <p:cNvPicPr>
              <a:picLocks noChangeAspect="1"/>
            </p:cNvPicPr>
            <p:nvPr userDrawn="1"/>
          </p:nvPicPr>
          <p:blipFill>
            <a:blip r:embed="rId11"/>
            <a:stretch>
              <a:fillRect/>
            </a:stretch>
          </p:blipFill>
          <p:spPr>
            <a:xfrm>
              <a:off x="56865" y="4516391"/>
              <a:ext cx="12192000" cy="822138"/>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6D913062-A478-ABC2-0E3D-970958DDFA74}"/>
                </a:ext>
              </a:extLst>
            </p:cNvPr>
            <p:cNvPicPr>
              <a:picLocks noChangeAspect="1"/>
            </p:cNvPicPr>
            <p:nvPr userDrawn="1"/>
          </p:nvPicPr>
          <p:blipFill rotWithShape="1">
            <a:blip r:embed="rId12"/>
            <a:srcRect l="18574" t="16389" r="18726" b="18504"/>
            <a:stretch/>
          </p:blipFill>
          <p:spPr>
            <a:xfrm>
              <a:off x="173190" y="4588774"/>
              <a:ext cx="515008" cy="520794"/>
            </a:xfrm>
            <a:prstGeom prst="rect">
              <a:avLst/>
            </a:prstGeom>
          </p:spPr>
        </p:pic>
      </p:grpSp>
      <p:sp>
        <p:nvSpPr>
          <p:cNvPr id="18" name="Text Box 9">
            <a:extLst>
              <a:ext uri="{FF2B5EF4-FFF2-40B4-BE49-F238E27FC236}">
                <a16:creationId xmlns:a16="http://schemas.microsoft.com/office/drawing/2014/main" id="{F93F733C-21C3-CF13-DDE0-61AC4CE4EAE7}"/>
              </a:ext>
            </a:extLst>
          </p:cNvPr>
          <p:cNvSpPr txBox="1">
            <a:spLocks noChangeArrowheads="1"/>
          </p:cNvSpPr>
          <p:nvPr/>
        </p:nvSpPr>
        <p:spPr bwMode="auto">
          <a:xfrm>
            <a:off x="973265" y="3419796"/>
            <a:ext cx="1903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GB" altLang="en-US" sz="1800" dirty="0">
                <a:latin typeface="Calibri"/>
                <a:ea typeface="Calibri"/>
                <a:cs typeface="Calibri"/>
              </a:rPr>
              <a:t>Public lecture</a:t>
            </a:r>
            <a:endParaRPr lang="en-GB" altLang="en-US" sz="1800" dirty="0">
              <a:latin typeface="Calibri" panose="020F0502020204030204" pitchFamily="34" charset="0"/>
              <a:cs typeface="Calibri" panose="020F0502020204030204" pitchFamily="34" charset="0"/>
            </a:endParaRPr>
          </a:p>
        </p:txBody>
      </p:sp>
      <p:sp>
        <p:nvSpPr>
          <p:cNvPr id="20" name="Text Box 9">
            <a:extLst>
              <a:ext uri="{FF2B5EF4-FFF2-40B4-BE49-F238E27FC236}">
                <a16:creationId xmlns:a16="http://schemas.microsoft.com/office/drawing/2014/main" id="{4431A753-C729-310F-F88F-A14C7244C849}"/>
              </a:ext>
            </a:extLst>
          </p:cNvPr>
          <p:cNvSpPr txBox="1">
            <a:spLocks noChangeArrowheads="1"/>
          </p:cNvSpPr>
          <p:nvPr/>
        </p:nvSpPr>
        <p:spPr bwMode="auto">
          <a:xfrm>
            <a:off x="3201737" y="4738838"/>
            <a:ext cx="19035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Community Fair/Bicentenary Festival</a:t>
            </a:r>
          </a:p>
        </p:txBody>
      </p:sp>
      <p:sp>
        <p:nvSpPr>
          <p:cNvPr id="22" name="Text Box 9">
            <a:extLst>
              <a:ext uri="{FF2B5EF4-FFF2-40B4-BE49-F238E27FC236}">
                <a16:creationId xmlns:a16="http://schemas.microsoft.com/office/drawing/2014/main" id="{FF851950-FF45-F6CF-A3C9-DD6F7A12096C}"/>
              </a:ext>
            </a:extLst>
          </p:cNvPr>
          <p:cNvSpPr txBox="1">
            <a:spLocks noChangeArrowheads="1"/>
          </p:cNvSpPr>
          <p:nvPr/>
        </p:nvSpPr>
        <p:spPr bwMode="auto">
          <a:xfrm>
            <a:off x="7278886" y="4968689"/>
            <a:ext cx="1903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PPIE Celebration event</a:t>
            </a:r>
          </a:p>
        </p:txBody>
      </p:sp>
      <p:sp>
        <p:nvSpPr>
          <p:cNvPr id="24" name="Text Box 9">
            <a:extLst>
              <a:ext uri="{FF2B5EF4-FFF2-40B4-BE49-F238E27FC236}">
                <a16:creationId xmlns:a16="http://schemas.microsoft.com/office/drawing/2014/main" id="{0FC6BFB9-2C4E-B380-0D1B-558BDB90340E}"/>
              </a:ext>
            </a:extLst>
          </p:cNvPr>
          <p:cNvSpPr txBox="1">
            <a:spLocks noChangeArrowheads="1"/>
          </p:cNvSpPr>
          <p:nvPr/>
        </p:nvSpPr>
        <p:spPr bwMode="auto">
          <a:xfrm>
            <a:off x="9627058" y="828360"/>
            <a:ext cx="1903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Schools engagement</a:t>
            </a:r>
          </a:p>
        </p:txBody>
      </p:sp>
      <p:sp>
        <p:nvSpPr>
          <p:cNvPr id="26" name="Text Box 9">
            <a:extLst>
              <a:ext uri="{FF2B5EF4-FFF2-40B4-BE49-F238E27FC236}">
                <a16:creationId xmlns:a16="http://schemas.microsoft.com/office/drawing/2014/main" id="{8F8F8DA3-92DC-87FB-B485-C07E651EFEFD}"/>
              </a:ext>
            </a:extLst>
          </p:cNvPr>
          <p:cNvSpPr txBox="1">
            <a:spLocks noChangeArrowheads="1"/>
          </p:cNvSpPr>
          <p:nvPr/>
        </p:nvSpPr>
        <p:spPr bwMode="auto">
          <a:xfrm>
            <a:off x="7866273" y="4116814"/>
            <a:ext cx="1903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Lab tours</a:t>
            </a:r>
          </a:p>
        </p:txBody>
      </p:sp>
      <p:sp>
        <p:nvSpPr>
          <p:cNvPr id="28" name="Text Box 9">
            <a:extLst>
              <a:ext uri="{FF2B5EF4-FFF2-40B4-BE49-F238E27FC236}">
                <a16:creationId xmlns:a16="http://schemas.microsoft.com/office/drawing/2014/main" id="{A77BA468-A532-7167-1D07-D48D18758470}"/>
              </a:ext>
            </a:extLst>
          </p:cNvPr>
          <p:cNvSpPr txBox="1">
            <a:spLocks noChangeArrowheads="1"/>
          </p:cNvSpPr>
          <p:nvPr/>
        </p:nvSpPr>
        <p:spPr bwMode="auto">
          <a:xfrm>
            <a:off x="7160339" y="1604477"/>
            <a:ext cx="1903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PPIE Forum</a:t>
            </a:r>
          </a:p>
        </p:txBody>
      </p:sp>
    </p:spTree>
    <p:extLst>
      <p:ext uri="{BB962C8B-B14F-4D97-AF65-F5344CB8AC3E}">
        <p14:creationId xmlns:p14="http://schemas.microsoft.com/office/powerpoint/2010/main" val="136290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7728" y="2442397"/>
            <a:ext cx="5270333" cy="2048361"/>
          </a:xfrm>
          <a:ln>
            <a:noFill/>
          </a:ln>
        </p:spPr>
        <p:txBody>
          <a:bodyPr vert="horz" lIns="91440" tIns="45720" rIns="91440" bIns="45720" rtlCol="0" anchor="t">
            <a:normAutofit/>
          </a:bodyPr>
          <a:lstStyle/>
          <a:p>
            <a:pPr marL="0" indent="0" algn="ctr">
              <a:buNone/>
            </a:pPr>
            <a:r>
              <a:rPr lang="en-GB" sz="6600" b="1" dirty="0">
                <a:solidFill>
                  <a:srgbClr val="7030A0"/>
                </a:solidFill>
                <a:ea typeface="Calibri"/>
                <a:cs typeface="Calibri"/>
              </a:rPr>
              <a:t>Activities</a:t>
            </a:r>
          </a:p>
        </p:txBody>
      </p:sp>
      <p:pic>
        <p:nvPicPr>
          <p:cNvPr id="4" name="Picture 3">
            <a:extLst>
              <a:ext uri="{FF2B5EF4-FFF2-40B4-BE49-F238E27FC236}">
                <a16:creationId xmlns:a16="http://schemas.microsoft.com/office/drawing/2014/main" id="{B4ADCE78-2E59-2C06-0C25-2719A6774C80}"/>
              </a:ext>
            </a:extLst>
          </p:cNvPr>
          <p:cNvPicPr>
            <a:picLocks noChangeAspect="1"/>
          </p:cNvPicPr>
          <p:nvPr/>
        </p:nvPicPr>
        <p:blipFill>
          <a:blip r:embed="rId2"/>
          <a:stretch>
            <a:fillRect/>
          </a:stretch>
        </p:blipFill>
        <p:spPr>
          <a:xfrm>
            <a:off x="163256" y="6252213"/>
            <a:ext cx="2103302" cy="743776"/>
          </a:xfrm>
          <a:prstGeom prst="rect">
            <a:avLst/>
          </a:prstGeom>
        </p:spPr>
      </p:pic>
      <p:pic>
        <p:nvPicPr>
          <p:cNvPr id="5" name="Picture 1" descr="TAB_col_white_background.jpg">
            <a:extLst>
              <a:ext uri="{FF2B5EF4-FFF2-40B4-BE49-F238E27FC236}">
                <a16:creationId xmlns:a16="http://schemas.microsoft.com/office/drawing/2014/main" id="{99DEA69C-F493-DA01-5253-0BCF0DCBD4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F34EAA0-AC65-3E45-2DD3-3906E4AA0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397266"/>
            <a:ext cx="4331215" cy="273222"/>
          </a:xfrm>
          <a:prstGeom prst="rect">
            <a:avLst/>
          </a:prstGeom>
        </p:spPr>
      </p:pic>
      <p:sp>
        <p:nvSpPr>
          <p:cNvPr id="7" name="Rectangle 6">
            <a:extLst>
              <a:ext uri="{FF2B5EF4-FFF2-40B4-BE49-F238E27FC236}">
                <a16:creationId xmlns:a16="http://schemas.microsoft.com/office/drawing/2014/main" id="{FDB9C552-AB34-9F57-A528-BA5C50B20AD7}"/>
              </a:ext>
            </a:extLst>
          </p:cNvPr>
          <p:cNvSpPr/>
          <p:nvPr/>
        </p:nvSpPr>
        <p:spPr>
          <a:xfrm>
            <a:off x="9450870" y="6430379"/>
            <a:ext cx="2610073" cy="369332"/>
          </a:xfrm>
          <a:prstGeom prst="rect">
            <a:avLst/>
          </a:prstGeom>
        </p:spPr>
        <p:txBody>
          <a:bodyPr wrap="none">
            <a:spAutoFit/>
          </a:bodyPr>
          <a:lstStyle/>
          <a:p>
            <a:r>
              <a:rPr lang="en-GB" altLang="en-US" i="1">
                <a:solidFill>
                  <a:srgbClr val="009999"/>
                </a:solidFill>
                <a:latin typeface="Calibri" panose="020F0502020204030204" pitchFamily="34" charset="0"/>
              </a:rPr>
              <a:t>srbmh@manchester.ac.uk</a:t>
            </a:r>
            <a:endParaRPr lang="en-GB"/>
          </a:p>
        </p:txBody>
      </p:sp>
      <p:pic>
        <p:nvPicPr>
          <p:cNvPr id="2" name="Picture 7">
            <a:extLst>
              <a:ext uri="{FF2B5EF4-FFF2-40B4-BE49-F238E27FC236}">
                <a16:creationId xmlns:a16="http://schemas.microsoft.com/office/drawing/2014/main" id="{566F0C6A-F1E5-E354-2FA7-85B449FE9F5D}"/>
              </a:ext>
            </a:extLst>
          </p:cNvPr>
          <p:cNvPicPr>
            <a:picLocks noChangeAspect="1"/>
          </p:cNvPicPr>
          <p:nvPr/>
        </p:nvPicPr>
        <p:blipFill>
          <a:blip r:embed="rId5"/>
          <a:stretch>
            <a:fillRect/>
          </a:stretch>
        </p:blipFill>
        <p:spPr>
          <a:xfrm>
            <a:off x="553453" y="1540492"/>
            <a:ext cx="2743200" cy="1825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8">
            <a:extLst>
              <a:ext uri="{FF2B5EF4-FFF2-40B4-BE49-F238E27FC236}">
                <a16:creationId xmlns:a16="http://schemas.microsoft.com/office/drawing/2014/main" id="{3298E218-E852-909B-593C-101DA4291F82}"/>
              </a:ext>
            </a:extLst>
          </p:cNvPr>
          <p:cNvPicPr>
            <a:picLocks noChangeAspect="1"/>
          </p:cNvPicPr>
          <p:nvPr/>
        </p:nvPicPr>
        <p:blipFill>
          <a:blip r:embed="rId6"/>
          <a:stretch>
            <a:fillRect/>
          </a:stretch>
        </p:blipFill>
        <p:spPr>
          <a:xfrm>
            <a:off x="9309768" y="1552073"/>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9">
            <a:extLst>
              <a:ext uri="{FF2B5EF4-FFF2-40B4-BE49-F238E27FC236}">
                <a16:creationId xmlns:a16="http://schemas.microsoft.com/office/drawing/2014/main" id="{B4E26496-589F-9596-99B5-CEDEF2248C34}"/>
              </a:ext>
            </a:extLst>
          </p:cNvPr>
          <p:cNvPicPr>
            <a:picLocks noChangeAspect="1"/>
          </p:cNvPicPr>
          <p:nvPr/>
        </p:nvPicPr>
        <p:blipFill>
          <a:blip r:embed="rId7"/>
          <a:stretch>
            <a:fillRect/>
          </a:stretch>
        </p:blipFill>
        <p:spPr>
          <a:xfrm>
            <a:off x="5031874" y="669758"/>
            <a:ext cx="2302043" cy="1548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10">
            <a:extLst>
              <a:ext uri="{FF2B5EF4-FFF2-40B4-BE49-F238E27FC236}">
                <a16:creationId xmlns:a16="http://schemas.microsoft.com/office/drawing/2014/main" id="{6D4CF34A-7F2B-7F27-9E1E-24FD22B0FF7B}"/>
              </a:ext>
            </a:extLst>
          </p:cNvPr>
          <p:cNvPicPr>
            <a:picLocks noChangeAspect="1"/>
          </p:cNvPicPr>
          <p:nvPr/>
        </p:nvPicPr>
        <p:blipFill>
          <a:blip r:embed="rId8"/>
          <a:stretch>
            <a:fillRect/>
          </a:stretch>
        </p:blipFill>
        <p:spPr>
          <a:xfrm>
            <a:off x="5010396" y="4550423"/>
            <a:ext cx="2171208" cy="1444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3">
            <a:extLst>
              <a:ext uri="{FF2B5EF4-FFF2-40B4-BE49-F238E27FC236}">
                <a16:creationId xmlns:a16="http://schemas.microsoft.com/office/drawing/2014/main" id="{4F979490-3BA7-FBE2-A51E-D29D7443E762}"/>
              </a:ext>
            </a:extLst>
          </p:cNvPr>
          <p:cNvPicPr>
            <a:picLocks noChangeAspect="1"/>
          </p:cNvPicPr>
          <p:nvPr/>
        </p:nvPicPr>
        <p:blipFill rotWithShape="1">
          <a:blip r:embed="rId9"/>
          <a:srcRect l="-488" t="38881" b="365"/>
          <a:stretch/>
        </p:blipFill>
        <p:spPr>
          <a:xfrm>
            <a:off x="9443454" y="3933439"/>
            <a:ext cx="2462477" cy="2048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4" descr="A group of people posing for a photo&#10;&#10;Description automatically generated">
            <a:extLst>
              <a:ext uri="{FF2B5EF4-FFF2-40B4-BE49-F238E27FC236}">
                <a16:creationId xmlns:a16="http://schemas.microsoft.com/office/drawing/2014/main" id="{9D0A2DD4-28CA-F7A2-2F25-051587B48D36}"/>
              </a:ext>
            </a:extLst>
          </p:cNvPr>
          <p:cNvPicPr>
            <a:picLocks noChangeAspect="1"/>
          </p:cNvPicPr>
          <p:nvPr/>
        </p:nvPicPr>
        <p:blipFill>
          <a:blip r:embed="rId10"/>
          <a:stretch>
            <a:fillRect/>
          </a:stretch>
        </p:blipFill>
        <p:spPr>
          <a:xfrm>
            <a:off x="553453" y="3937668"/>
            <a:ext cx="27432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ounded Rectangle 10">
            <a:extLst>
              <a:ext uri="{FF2B5EF4-FFF2-40B4-BE49-F238E27FC236}">
                <a16:creationId xmlns:a16="http://schemas.microsoft.com/office/drawing/2014/main" id="{4E207CC6-D297-B030-8320-51AC849AC47C}"/>
              </a:ext>
            </a:extLst>
          </p:cNvPr>
          <p:cNvSpPr/>
          <p:nvPr/>
        </p:nvSpPr>
        <p:spPr>
          <a:xfrm>
            <a:off x="4448917" y="3280914"/>
            <a:ext cx="3494933" cy="84806"/>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11" name="Group 10">
            <a:extLst>
              <a:ext uri="{FF2B5EF4-FFF2-40B4-BE49-F238E27FC236}">
                <a16:creationId xmlns:a16="http://schemas.microsoft.com/office/drawing/2014/main" id="{734DCAB0-F0B2-7CE7-E6F5-E51BBEAD90E8}"/>
              </a:ext>
            </a:extLst>
          </p:cNvPr>
          <p:cNvGrpSpPr/>
          <p:nvPr/>
        </p:nvGrpSpPr>
        <p:grpSpPr>
          <a:xfrm>
            <a:off x="0" y="6176963"/>
            <a:ext cx="12192000" cy="822138"/>
            <a:chOff x="56865" y="4516391"/>
            <a:chExt cx="12192000" cy="822138"/>
          </a:xfrm>
        </p:grpSpPr>
        <p:pic>
          <p:nvPicPr>
            <p:cNvPr id="15" name="Picture 14" descr="A purple rectangular object with black and white stripes&#10;&#10;Description automatically generated">
              <a:extLst>
                <a:ext uri="{FF2B5EF4-FFF2-40B4-BE49-F238E27FC236}">
                  <a16:creationId xmlns:a16="http://schemas.microsoft.com/office/drawing/2014/main" id="{83C8C8B8-C5BB-A9FC-11D6-6C9F2D9C0774}"/>
                </a:ext>
              </a:extLst>
            </p:cNvPr>
            <p:cNvPicPr>
              <a:picLocks noChangeAspect="1"/>
            </p:cNvPicPr>
            <p:nvPr userDrawn="1"/>
          </p:nvPicPr>
          <p:blipFill>
            <a:blip r:embed="rId11"/>
            <a:stretch>
              <a:fillRect/>
            </a:stretch>
          </p:blipFill>
          <p:spPr>
            <a:xfrm>
              <a:off x="56865" y="4516391"/>
              <a:ext cx="12192000" cy="822138"/>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6D913062-A478-ABC2-0E3D-970958DDFA74}"/>
                </a:ext>
              </a:extLst>
            </p:cNvPr>
            <p:cNvPicPr>
              <a:picLocks noChangeAspect="1"/>
            </p:cNvPicPr>
            <p:nvPr userDrawn="1"/>
          </p:nvPicPr>
          <p:blipFill rotWithShape="1">
            <a:blip r:embed="rId12"/>
            <a:srcRect l="18574" t="16389" r="18726" b="18504"/>
            <a:stretch/>
          </p:blipFill>
          <p:spPr>
            <a:xfrm>
              <a:off x="173190" y="4588774"/>
              <a:ext cx="515008" cy="520794"/>
            </a:xfrm>
            <a:prstGeom prst="rect">
              <a:avLst/>
            </a:prstGeom>
          </p:spPr>
        </p:pic>
      </p:grpSp>
      <p:sp>
        <p:nvSpPr>
          <p:cNvPr id="17" name="Text Box 9">
            <a:extLst>
              <a:ext uri="{FF2B5EF4-FFF2-40B4-BE49-F238E27FC236}">
                <a16:creationId xmlns:a16="http://schemas.microsoft.com/office/drawing/2014/main" id="{78B2FAAA-23CB-D2C9-CCFA-D7BCBDB8B634}"/>
              </a:ext>
            </a:extLst>
          </p:cNvPr>
          <p:cNvSpPr txBox="1">
            <a:spLocks noChangeArrowheads="1"/>
          </p:cNvSpPr>
          <p:nvPr/>
        </p:nvSpPr>
        <p:spPr bwMode="auto">
          <a:xfrm>
            <a:off x="973265" y="3419796"/>
            <a:ext cx="1903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GB" altLang="en-US" sz="1800" dirty="0">
                <a:latin typeface="Calibri"/>
                <a:ea typeface="Calibri"/>
                <a:cs typeface="Calibri"/>
              </a:rPr>
              <a:t>Public lecture</a:t>
            </a:r>
            <a:endParaRPr lang="en-GB" altLang="en-US" sz="1800" dirty="0">
              <a:latin typeface="Calibri" panose="020F0502020204030204" pitchFamily="34" charset="0"/>
              <a:cs typeface="Calibri" panose="020F0502020204030204" pitchFamily="34" charset="0"/>
            </a:endParaRPr>
          </a:p>
        </p:txBody>
      </p:sp>
      <p:sp>
        <p:nvSpPr>
          <p:cNvPr id="18" name="Text Box 9">
            <a:extLst>
              <a:ext uri="{FF2B5EF4-FFF2-40B4-BE49-F238E27FC236}">
                <a16:creationId xmlns:a16="http://schemas.microsoft.com/office/drawing/2014/main" id="{CFA6AAFE-494F-6DB8-74F4-2AF513E498B1}"/>
              </a:ext>
            </a:extLst>
          </p:cNvPr>
          <p:cNvSpPr txBox="1">
            <a:spLocks noChangeArrowheads="1"/>
          </p:cNvSpPr>
          <p:nvPr/>
        </p:nvSpPr>
        <p:spPr bwMode="auto">
          <a:xfrm>
            <a:off x="3201737" y="4738838"/>
            <a:ext cx="19035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Community Fair/Bicentenary Festival</a:t>
            </a:r>
          </a:p>
        </p:txBody>
      </p:sp>
      <p:sp>
        <p:nvSpPr>
          <p:cNvPr id="19" name="Text Box 9">
            <a:extLst>
              <a:ext uri="{FF2B5EF4-FFF2-40B4-BE49-F238E27FC236}">
                <a16:creationId xmlns:a16="http://schemas.microsoft.com/office/drawing/2014/main" id="{65C262A1-466A-2349-7230-8C3C2BB6DB5A}"/>
              </a:ext>
            </a:extLst>
          </p:cNvPr>
          <p:cNvSpPr txBox="1">
            <a:spLocks noChangeArrowheads="1"/>
          </p:cNvSpPr>
          <p:nvPr/>
        </p:nvSpPr>
        <p:spPr bwMode="auto">
          <a:xfrm>
            <a:off x="5105312" y="3844427"/>
            <a:ext cx="1903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PPIE Celebration event</a:t>
            </a:r>
          </a:p>
        </p:txBody>
      </p:sp>
      <p:sp>
        <p:nvSpPr>
          <p:cNvPr id="20" name="Text Box 9">
            <a:extLst>
              <a:ext uri="{FF2B5EF4-FFF2-40B4-BE49-F238E27FC236}">
                <a16:creationId xmlns:a16="http://schemas.microsoft.com/office/drawing/2014/main" id="{7FD7BED1-2D9C-A68D-1CB7-359EAFB3A756}"/>
              </a:ext>
            </a:extLst>
          </p:cNvPr>
          <p:cNvSpPr txBox="1">
            <a:spLocks noChangeArrowheads="1"/>
          </p:cNvSpPr>
          <p:nvPr/>
        </p:nvSpPr>
        <p:spPr bwMode="auto">
          <a:xfrm>
            <a:off x="9627058" y="828360"/>
            <a:ext cx="1903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Schools engagement</a:t>
            </a:r>
          </a:p>
        </p:txBody>
      </p:sp>
      <p:sp>
        <p:nvSpPr>
          <p:cNvPr id="21" name="Text Box 9">
            <a:extLst>
              <a:ext uri="{FF2B5EF4-FFF2-40B4-BE49-F238E27FC236}">
                <a16:creationId xmlns:a16="http://schemas.microsoft.com/office/drawing/2014/main" id="{06091527-91F2-C35B-85E4-02DE2FF77A6D}"/>
              </a:ext>
            </a:extLst>
          </p:cNvPr>
          <p:cNvSpPr txBox="1">
            <a:spLocks noChangeArrowheads="1"/>
          </p:cNvSpPr>
          <p:nvPr/>
        </p:nvSpPr>
        <p:spPr bwMode="auto">
          <a:xfrm>
            <a:off x="7866273" y="4116814"/>
            <a:ext cx="1903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Lab tours</a:t>
            </a:r>
          </a:p>
        </p:txBody>
      </p:sp>
      <p:sp>
        <p:nvSpPr>
          <p:cNvPr id="22" name="Text Box 9">
            <a:extLst>
              <a:ext uri="{FF2B5EF4-FFF2-40B4-BE49-F238E27FC236}">
                <a16:creationId xmlns:a16="http://schemas.microsoft.com/office/drawing/2014/main" id="{D2CA19BF-E758-4897-6D52-67DA8F4F95A6}"/>
              </a:ext>
            </a:extLst>
          </p:cNvPr>
          <p:cNvSpPr txBox="1">
            <a:spLocks noChangeArrowheads="1"/>
          </p:cNvSpPr>
          <p:nvPr/>
        </p:nvSpPr>
        <p:spPr bwMode="auto">
          <a:xfrm>
            <a:off x="7160339" y="1604477"/>
            <a:ext cx="1903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dirty="0">
                <a:latin typeface="Calibri" panose="020F0502020204030204" pitchFamily="34" charset="0"/>
                <a:cs typeface="Calibri" panose="020F0502020204030204" pitchFamily="34" charset="0"/>
              </a:rPr>
              <a:t>PPIE Forum</a:t>
            </a:r>
          </a:p>
        </p:txBody>
      </p:sp>
    </p:spTree>
    <p:extLst>
      <p:ext uri="{BB962C8B-B14F-4D97-AF65-F5344CB8AC3E}">
        <p14:creationId xmlns:p14="http://schemas.microsoft.com/office/powerpoint/2010/main" val="341268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292" y="746978"/>
            <a:ext cx="9615858" cy="1346314"/>
          </a:xfrm>
        </p:spPr>
        <p:txBody>
          <a:bodyPr/>
          <a:lstStyle/>
          <a:p>
            <a:r>
              <a:rPr lang="en-GB" b="1" dirty="0">
                <a:solidFill>
                  <a:srgbClr val="7030A0"/>
                </a:solidFill>
                <a:ea typeface="ＭＳ Ｐゴシック"/>
              </a:rPr>
              <a:t>Case study: Public Engagement</a:t>
            </a:r>
            <a:endParaRPr lang="en-US" dirty="0"/>
          </a:p>
        </p:txBody>
      </p:sp>
      <p:pic>
        <p:nvPicPr>
          <p:cNvPr id="5" name="Picture 1" descr="TAB_col_white_background.jpg">
            <a:extLst>
              <a:ext uri="{FF2B5EF4-FFF2-40B4-BE49-F238E27FC236}">
                <a16:creationId xmlns:a16="http://schemas.microsoft.com/office/drawing/2014/main" id="{A7938205-0A6B-3EC5-AC36-9482EFF0BB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9A5AB01-944B-240A-C4DE-3BCA5F504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grpSp>
        <p:nvGrpSpPr>
          <p:cNvPr id="16" name="Group 15">
            <a:extLst>
              <a:ext uri="{FF2B5EF4-FFF2-40B4-BE49-F238E27FC236}">
                <a16:creationId xmlns:a16="http://schemas.microsoft.com/office/drawing/2014/main" id="{F807E3AE-C45E-3290-6D25-4A3259B24871}"/>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0202AD5D-FE6C-D9B3-FD9A-D7DE03196295}"/>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Pie 4">
              <a:extLst>
                <a:ext uri="{FF2B5EF4-FFF2-40B4-BE49-F238E27FC236}">
                  <a16:creationId xmlns:a16="http://schemas.microsoft.com/office/drawing/2014/main" id="{18987148-BAEF-36E4-E88D-5B60EE4E5E02}"/>
                </a:ext>
              </a:extLst>
            </p:cNvPr>
            <p:cNvSpPr txBox="1"/>
            <p:nvPr/>
          </p:nvSpPr>
          <p:spPr>
            <a:xfrm rot="10800000">
              <a:off x="6267666" y="1169825"/>
              <a:ext cx="2325946"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3" name="Rounded Rectangle 10">
            <a:extLst>
              <a:ext uri="{FF2B5EF4-FFF2-40B4-BE49-F238E27FC236}">
                <a16:creationId xmlns:a16="http://schemas.microsoft.com/office/drawing/2014/main" id="{6877A02F-192E-1330-B3B8-087C8E51C2AB}"/>
              </a:ext>
            </a:extLst>
          </p:cNvPr>
          <p:cNvSpPr/>
          <p:nvPr/>
        </p:nvSpPr>
        <p:spPr>
          <a:xfrm flipV="1">
            <a:off x="1767590" y="1711922"/>
            <a:ext cx="8838689" cy="2613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3" name="TextBox 2">
            <a:extLst>
              <a:ext uri="{FF2B5EF4-FFF2-40B4-BE49-F238E27FC236}">
                <a16:creationId xmlns:a16="http://schemas.microsoft.com/office/drawing/2014/main" id="{F9B670B4-0D7C-45BA-8F49-9E54DB4A529D}"/>
              </a:ext>
            </a:extLst>
          </p:cNvPr>
          <p:cNvSpPr txBox="1"/>
          <p:nvPr/>
        </p:nvSpPr>
        <p:spPr>
          <a:xfrm>
            <a:off x="38668" y="1949355"/>
            <a:ext cx="12148782"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solidFill>
                  <a:srgbClr val="28A0D8"/>
                </a:solidFill>
                <a:latin typeface="Arial"/>
                <a:ea typeface="Open Sans"/>
                <a:cs typeface="Open Sans"/>
              </a:rPr>
              <a:t>Universally Manchester festival:</a:t>
            </a:r>
            <a:r>
              <a:rPr lang="en-US" sz="2400" dirty="0">
                <a:solidFill>
                  <a:srgbClr val="28A0D8"/>
                </a:solidFill>
                <a:latin typeface="Arial"/>
                <a:ea typeface="Open Sans"/>
                <a:cs typeface="Open Sans"/>
              </a:rPr>
              <a:t> </a:t>
            </a:r>
            <a:r>
              <a:rPr lang="en-US" sz="2000" dirty="0">
                <a:solidFill>
                  <a:srgbClr val="111111"/>
                </a:solidFill>
                <a:latin typeface="Arial"/>
                <a:ea typeface="Open Sans"/>
                <a:cs typeface="Arial"/>
              </a:rPr>
              <a:t> </a:t>
            </a:r>
            <a:r>
              <a:rPr lang="en-US" sz="2300" dirty="0">
                <a:solidFill>
                  <a:srgbClr val="111111"/>
                </a:solidFill>
                <a:ea typeface="Open Sans"/>
              </a:rPr>
              <a:t>The University's free</a:t>
            </a:r>
            <a:r>
              <a:rPr lang="en-US" sz="2300" dirty="0">
                <a:solidFill>
                  <a:srgbClr val="111111"/>
                </a:solidFill>
              </a:rPr>
              <a:t> community day for all </a:t>
            </a:r>
            <a:endParaRPr lang="en-US" sz="2300" dirty="0">
              <a:solidFill>
                <a:srgbClr val="000000"/>
              </a:solidFill>
              <a:ea typeface="+mn-lt"/>
              <a:cs typeface="+mn-lt"/>
            </a:endParaRPr>
          </a:p>
          <a:p>
            <a:pPr marL="342900" indent="-342900">
              <a:buFont typeface="Arial"/>
              <a:buChar char="•"/>
            </a:pPr>
            <a:r>
              <a:rPr lang="en-US" sz="2300" dirty="0">
                <a:solidFill>
                  <a:srgbClr val="343536"/>
                </a:solidFill>
                <a:ea typeface="+mn-lt"/>
                <a:cs typeface="+mn-lt"/>
              </a:rPr>
              <a:t>jam-packed day of inspiring Bee Curious talks, hands-on science activities, creative sessions, performances, heritage tours, and the chance to meet with our staff, students and community partners.</a:t>
            </a:r>
            <a:endParaRPr lang="en-US" dirty="0">
              <a:solidFill>
                <a:srgbClr val="000000"/>
              </a:solidFill>
              <a:ea typeface="+mn-lt"/>
              <a:cs typeface="+mn-lt"/>
            </a:endParaRPr>
          </a:p>
          <a:p>
            <a:pPr marL="342900" indent="-342900">
              <a:buFont typeface="Arial"/>
              <a:buChar char="•"/>
            </a:pPr>
            <a:r>
              <a:rPr lang="en-US" sz="2300" dirty="0">
                <a:solidFill>
                  <a:srgbClr val="343536"/>
                </a:solidFill>
                <a:ea typeface="+mn-lt"/>
                <a:cs typeface="+mn-lt"/>
              </a:rPr>
              <a:t>Features over 80 interactive stalls; from poetry to physics, music to medicine and computing to creative writing, there’s loads to discover and do – with activities on offer for all ages. </a:t>
            </a:r>
            <a:endParaRPr lang="en-US" dirty="0">
              <a:cs typeface="Arial"/>
            </a:endParaRPr>
          </a:p>
          <a:p>
            <a:pPr>
              <a:buFont typeface="Arial"/>
              <a:buChar char="•"/>
            </a:pPr>
            <a:r>
              <a:rPr lang="en-US" sz="2300" dirty="0">
                <a:solidFill>
                  <a:srgbClr val="343536"/>
                </a:solidFill>
                <a:ea typeface="+mn-lt"/>
                <a:cs typeface="+mn-lt"/>
              </a:rPr>
              <a:t>   Theme: together we’ll explore what makes for a</a:t>
            </a:r>
            <a:r>
              <a:rPr lang="en-US" sz="2400" dirty="0">
                <a:solidFill>
                  <a:srgbClr val="343536"/>
                </a:solidFill>
                <a:ea typeface="+mn-lt"/>
                <a:cs typeface="+mn-lt"/>
              </a:rPr>
              <a:t> </a:t>
            </a:r>
            <a:r>
              <a:rPr lang="en-US" sz="2300" b="1" dirty="0">
                <a:solidFill>
                  <a:srgbClr val="343536"/>
                </a:solidFill>
                <a:ea typeface="+mn-lt"/>
                <a:cs typeface="+mn-lt"/>
              </a:rPr>
              <a:t>greener</a:t>
            </a:r>
            <a:r>
              <a:rPr lang="en-US" sz="2300" dirty="0">
                <a:solidFill>
                  <a:srgbClr val="343536"/>
                </a:solidFill>
                <a:ea typeface="+mn-lt"/>
                <a:cs typeface="+mn-lt"/>
              </a:rPr>
              <a:t>, </a:t>
            </a:r>
            <a:r>
              <a:rPr lang="en-US" sz="2300" b="1" dirty="0">
                <a:solidFill>
                  <a:srgbClr val="343536"/>
                </a:solidFill>
                <a:ea typeface="+mn-lt"/>
                <a:cs typeface="+mn-lt"/>
              </a:rPr>
              <a:t>healthier</a:t>
            </a:r>
            <a:r>
              <a:rPr lang="en-US" sz="2400" dirty="0">
                <a:solidFill>
                  <a:srgbClr val="343536"/>
                </a:solidFill>
                <a:ea typeface="+mn-lt"/>
                <a:cs typeface="+mn-lt"/>
              </a:rPr>
              <a:t> and </a:t>
            </a:r>
            <a:r>
              <a:rPr lang="en-US" sz="2300" b="1" dirty="0">
                <a:solidFill>
                  <a:srgbClr val="343536"/>
                </a:solidFill>
                <a:ea typeface="+mn-lt"/>
                <a:cs typeface="+mn-lt"/>
              </a:rPr>
              <a:t>fairer</a:t>
            </a:r>
            <a:r>
              <a:rPr lang="en-US" sz="2300" dirty="0">
                <a:solidFill>
                  <a:srgbClr val="343536"/>
                </a:solidFill>
                <a:ea typeface="+mn-lt"/>
                <a:cs typeface="+mn-lt"/>
              </a:rPr>
              <a:t> world for everyone.</a:t>
            </a:r>
            <a:endParaRPr lang="en-US">
              <a:ea typeface="+mn-lt"/>
              <a:cs typeface="+mn-lt"/>
            </a:endParaRPr>
          </a:p>
          <a:p>
            <a:endParaRPr lang="en-US" sz="2300" dirty="0">
              <a:solidFill>
                <a:srgbClr val="666666"/>
              </a:solidFill>
              <a:ea typeface="Open Sans"/>
              <a:cs typeface="Open Sans"/>
            </a:endParaRPr>
          </a:p>
          <a:p>
            <a:endParaRPr lang="en-US" sz="2300" dirty="0">
              <a:solidFill>
                <a:srgbClr val="666666"/>
              </a:solidFill>
              <a:latin typeface="Arial"/>
              <a:ea typeface="Open Sans"/>
              <a:cs typeface="Open Sans"/>
            </a:endParaRPr>
          </a:p>
        </p:txBody>
      </p:sp>
    </p:spTree>
    <p:extLst>
      <p:ext uri="{BB962C8B-B14F-4D97-AF65-F5344CB8AC3E}">
        <p14:creationId xmlns:p14="http://schemas.microsoft.com/office/powerpoint/2010/main" val="3161205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4738A-ACAD-6EAA-258E-7A03C8447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85D39-7767-E8C2-37D1-5F485C3A7DC5}"/>
              </a:ext>
            </a:extLst>
          </p:cNvPr>
          <p:cNvSpPr>
            <a:spLocks noGrp="1"/>
          </p:cNvSpPr>
          <p:nvPr>
            <p:ph type="title"/>
          </p:nvPr>
        </p:nvSpPr>
        <p:spPr>
          <a:xfrm>
            <a:off x="1286292" y="746978"/>
            <a:ext cx="9615858" cy="1346314"/>
          </a:xfrm>
        </p:spPr>
        <p:txBody>
          <a:bodyPr/>
          <a:lstStyle/>
          <a:p>
            <a:r>
              <a:rPr lang="en-GB" b="1" dirty="0">
                <a:solidFill>
                  <a:srgbClr val="7030A0"/>
                </a:solidFill>
                <a:ea typeface="ＭＳ Ｐゴシック"/>
              </a:rPr>
              <a:t>Case study: Public Engagement</a:t>
            </a:r>
            <a:endParaRPr lang="en-US" dirty="0"/>
          </a:p>
        </p:txBody>
      </p:sp>
      <p:pic>
        <p:nvPicPr>
          <p:cNvPr id="5" name="Picture 1" descr="TAB_col_white_background.jpg">
            <a:extLst>
              <a:ext uri="{FF2B5EF4-FFF2-40B4-BE49-F238E27FC236}">
                <a16:creationId xmlns:a16="http://schemas.microsoft.com/office/drawing/2014/main" id="{52044DAD-1824-5260-2BE0-17E0FCE8A8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83" y="308199"/>
            <a:ext cx="1919364" cy="8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57380FF-C7BC-29D9-0773-396581F43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6880" y="335008"/>
            <a:ext cx="4331215" cy="273222"/>
          </a:xfrm>
          <a:prstGeom prst="rect">
            <a:avLst/>
          </a:prstGeom>
        </p:spPr>
      </p:pic>
      <p:grpSp>
        <p:nvGrpSpPr>
          <p:cNvPr id="16" name="Group 15">
            <a:extLst>
              <a:ext uri="{FF2B5EF4-FFF2-40B4-BE49-F238E27FC236}">
                <a16:creationId xmlns:a16="http://schemas.microsoft.com/office/drawing/2014/main" id="{AFD00F6F-B9D0-0745-DF09-547E96F3E763}"/>
              </a:ext>
            </a:extLst>
          </p:cNvPr>
          <p:cNvGrpSpPr/>
          <p:nvPr/>
        </p:nvGrpSpPr>
        <p:grpSpPr>
          <a:xfrm rot="10800000">
            <a:off x="10719119" y="-1476879"/>
            <a:ext cx="2945761" cy="2905630"/>
            <a:chOff x="4145369" y="251825"/>
            <a:chExt cx="4760710" cy="4760710"/>
          </a:xfrm>
        </p:grpSpPr>
        <p:sp>
          <p:nvSpPr>
            <p:cNvPr id="17" name="Pie 5">
              <a:extLst>
                <a:ext uri="{FF2B5EF4-FFF2-40B4-BE49-F238E27FC236}">
                  <a16:creationId xmlns:a16="http://schemas.microsoft.com/office/drawing/2014/main" id="{F5E15705-4439-66DB-B582-045324F358CF}"/>
                </a:ext>
              </a:extLst>
            </p:cNvPr>
            <p:cNvSpPr/>
            <p:nvPr/>
          </p:nvSpPr>
          <p:spPr>
            <a:xfrm>
              <a:off x="4145369" y="251825"/>
              <a:ext cx="4760710" cy="4760710"/>
            </a:xfrm>
            <a:prstGeom prst="pie">
              <a:avLst>
                <a:gd name="adj1" fmla="val 16200000"/>
                <a:gd name="adj2" fmla="val 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8" name="Pie 4">
              <a:extLst>
                <a:ext uri="{FF2B5EF4-FFF2-40B4-BE49-F238E27FC236}">
                  <a16:creationId xmlns:a16="http://schemas.microsoft.com/office/drawing/2014/main" id="{08A5920C-4E64-871E-5DD4-3CF8021DB692}"/>
                </a:ext>
              </a:extLst>
            </p:cNvPr>
            <p:cNvSpPr txBox="1"/>
            <p:nvPr/>
          </p:nvSpPr>
          <p:spPr>
            <a:xfrm rot="10800000">
              <a:off x="6267666" y="1169825"/>
              <a:ext cx="2325946" cy="1416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t>Purpose </a:t>
              </a:r>
            </a:p>
          </p:txBody>
        </p:sp>
      </p:grpSp>
      <p:sp>
        <p:nvSpPr>
          <p:cNvPr id="13" name="Rounded Rectangle 10">
            <a:extLst>
              <a:ext uri="{FF2B5EF4-FFF2-40B4-BE49-F238E27FC236}">
                <a16:creationId xmlns:a16="http://schemas.microsoft.com/office/drawing/2014/main" id="{4E117274-B9EE-66FF-842D-5CEE91300A17}"/>
              </a:ext>
            </a:extLst>
          </p:cNvPr>
          <p:cNvSpPr/>
          <p:nvPr/>
        </p:nvSpPr>
        <p:spPr>
          <a:xfrm flipV="1">
            <a:off x="1767590" y="1711922"/>
            <a:ext cx="8838689" cy="26133"/>
          </a:xfrm>
          <a:prstGeom prst="roundRect">
            <a:avLst/>
          </a:prstGeom>
          <a:solidFill>
            <a:srgbClr val="0099A2"/>
          </a:solidFill>
          <a:ln>
            <a:solidFill>
              <a:srgbClr val="0099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4" name="Online Media 3" title="University of Manchester Community Festival 2017">
            <a:hlinkClick r:id="" action="ppaction://media"/>
            <a:extLst>
              <a:ext uri="{FF2B5EF4-FFF2-40B4-BE49-F238E27FC236}">
                <a16:creationId xmlns:a16="http://schemas.microsoft.com/office/drawing/2014/main" id="{9089B8EC-A726-0DF6-3740-54553AA25A00}"/>
              </a:ext>
            </a:extLst>
          </p:cNvPr>
          <p:cNvPicPr>
            <a:picLocks noRot="1" noChangeAspect="1"/>
          </p:cNvPicPr>
          <p:nvPr>
            <a:videoFile r:link="rId1"/>
          </p:nvPr>
        </p:nvPicPr>
        <p:blipFill>
          <a:blip r:embed="rId5"/>
          <a:stretch>
            <a:fillRect/>
          </a:stretch>
        </p:blipFill>
        <p:spPr>
          <a:xfrm>
            <a:off x="4928" y="-24118"/>
            <a:ext cx="12171623" cy="6885481"/>
          </a:xfrm>
          <a:prstGeom prst="rect">
            <a:avLst/>
          </a:prstGeom>
        </p:spPr>
      </p:pic>
    </p:spTree>
    <p:extLst>
      <p:ext uri="{BB962C8B-B14F-4D97-AF65-F5344CB8AC3E}">
        <p14:creationId xmlns:p14="http://schemas.microsoft.com/office/powerpoint/2010/main" val="234297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ef42204-ddd4-45ed-8881-ecfaca3d0700" xsi:nil="true"/>
    <lcf76f155ced4ddcb4097134ff3c332f xmlns="6637f567-d4f0-4507-9720-0740b85dd76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A089CDEB492C488C240576F281AECA" ma:contentTypeVersion="16" ma:contentTypeDescription="Create a new document." ma:contentTypeScope="" ma:versionID="eba65820d02b8fc83783a05a79c1d0c7">
  <xsd:schema xmlns:xsd="http://www.w3.org/2001/XMLSchema" xmlns:xs="http://www.w3.org/2001/XMLSchema" xmlns:p="http://schemas.microsoft.com/office/2006/metadata/properties" xmlns:ns2="6637f567-d4f0-4507-9720-0740b85dd76b" xmlns:ns3="3ef42204-ddd4-45ed-8881-ecfaca3d0700" targetNamespace="http://schemas.microsoft.com/office/2006/metadata/properties" ma:root="true" ma:fieldsID="00a54400d7257a0cd4dcb37616875dfb" ns2:_="" ns3:_="">
    <xsd:import namespace="6637f567-d4f0-4507-9720-0740b85dd76b"/>
    <xsd:import namespace="3ef42204-ddd4-45ed-8881-ecfaca3d07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7f567-d4f0-4507-9720-0740b85dd7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f42204-ddd4-45ed-8881-ecfaca3d070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1f25f00-6dfc-4b23-b773-b9c4d7b63665}" ma:internalName="TaxCatchAll" ma:showField="CatchAllData" ma:web="3ef42204-ddd4-45ed-8881-ecfaca3d07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83141D-25E2-4B87-9320-49E6339710B8}">
  <ds:schemaRefs>
    <ds:schemaRef ds:uri="http://purl.org/dc/elements/1.1/"/>
    <ds:schemaRef ds:uri="http://schemas.openxmlformats.org/package/2006/metadata/core-properties"/>
    <ds:schemaRef ds:uri="http://purl.org/dc/terms/"/>
    <ds:schemaRef ds:uri="3ef42204-ddd4-45ed-8881-ecfaca3d0700"/>
    <ds:schemaRef ds:uri="http://schemas.microsoft.com/office/2006/documentManagement/types"/>
    <ds:schemaRef ds:uri="http://schemas.microsoft.com/office/2006/metadata/properties"/>
    <ds:schemaRef ds:uri="http://schemas.microsoft.com/office/infopath/2007/PartnerControls"/>
    <ds:schemaRef ds:uri="6637f567-d4f0-4507-9720-0740b85dd76b"/>
    <ds:schemaRef ds:uri="http://www.w3.org/XML/1998/namespace"/>
    <ds:schemaRef ds:uri="http://purl.org/dc/dcmitype/"/>
  </ds:schemaRefs>
</ds:datastoreItem>
</file>

<file path=customXml/itemProps2.xml><?xml version="1.0" encoding="utf-8"?>
<ds:datastoreItem xmlns:ds="http://schemas.openxmlformats.org/officeDocument/2006/customXml" ds:itemID="{95450254-EC12-4645-AF7B-3E4B2EB718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37f567-d4f0-4507-9720-0740b85dd76b"/>
    <ds:schemaRef ds:uri="3ef42204-ddd4-45ed-8881-ecfaca3d07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43C505-85A5-49B0-88B0-2DDB112A2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1096</TotalTime>
  <Words>3463</Words>
  <Application>Microsoft Office PowerPoint</Application>
  <PresentationFormat>Widescreen</PresentationFormat>
  <Paragraphs>486</Paragraphs>
  <Slides>56</Slides>
  <Notes>29</Notes>
  <HiddenSlides>3</HiddenSlides>
  <MMClips>1</MMClips>
  <ScaleCrop>false</ScaleCrop>
  <HeadingPairs>
    <vt:vector size="4" baseType="variant">
      <vt:variant>
        <vt:lpstr>Theme</vt:lpstr>
      </vt:variant>
      <vt:variant>
        <vt:i4>3</vt:i4>
      </vt:variant>
      <vt:variant>
        <vt:lpstr>Slide Titles</vt:lpstr>
      </vt:variant>
      <vt:variant>
        <vt:i4>56</vt:i4>
      </vt:variant>
    </vt:vector>
  </HeadingPairs>
  <TitlesOfParts>
    <vt:vector size="59" baseType="lpstr">
      <vt:lpstr>Office Theme</vt:lpstr>
      <vt:lpstr>Office Theme</vt:lpstr>
      <vt:lpstr>1_Default Design</vt:lpstr>
      <vt:lpstr>Patient and Public Involvement and Engagement (PPIE) in FBMH</vt:lpstr>
      <vt:lpstr>PowerPoint Presentation</vt:lpstr>
      <vt:lpstr>PowerPoint Presentation</vt:lpstr>
      <vt:lpstr>Who are the public?</vt:lpstr>
      <vt:lpstr>Working with our Communities </vt:lpstr>
      <vt:lpstr>PowerPoint Presentation</vt:lpstr>
      <vt:lpstr>PowerPoint Presentation</vt:lpstr>
      <vt:lpstr>Case study: Public Engagement</vt:lpstr>
      <vt:lpstr>Case study: Public Engagement</vt:lpstr>
      <vt:lpstr>Why engage the Public? </vt:lpstr>
      <vt:lpstr>Drivers: funders</vt:lpstr>
      <vt:lpstr>Drivers: strategy</vt:lpstr>
      <vt:lpstr>Your University....</vt:lpstr>
      <vt:lpstr>Your University....</vt:lpstr>
      <vt:lpstr>Case study: Making a Difference awards </vt:lpstr>
      <vt:lpstr>PowerPoint Presentation</vt:lpstr>
      <vt:lpstr>PowerPoint Presentation</vt:lpstr>
      <vt:lpstr>Case study: Public Engagement</vt:lpstr>
      <vt:lpstr>Public Involvement in Research</vt:lpstr>
      <vt:lpstr>PowerPoint Presentation</vt:lpstr>
      <vt:lpstr>EDI in Public Engagement</vt:lpstr>
      <vt:lpstr>Equity over equality</vt:lpstr>
      <vt:lpstr>Who might you want to engage with?</vt:lpstr>
      <vt:lpstr>Activity</vt:lpstr>
      <vt:lpstr>Potential challenges/barriers </vt:lpstr>
      <vt:lpstr>What does it look like?</vt:lpstr>
      <vt:lpstr>Case study: Public Involvement</vt:lpstr>
      <vt:lpstr>Developing a plan</vt:lpstr>
      <vt:lpstr>What do I need to consider for high quality PPIE? </vt:lpstr>
      <vt:lpstr>Ethics</vt:lpstr>
      <vt:lpstr>Planning tool examples</vt:lpstr>
      <vt:lpstr>Break </vt:lpstr>
      <vt:lpstr>Activity </vt:lpstr>
      <vt:lpstr>Principles for effective communication</vt:lpstr>
      <vt:lpstr>Mind your language</vt:lpstr>
      <vt:lpstr>Made to stick: Chip and Dan Heath</vt:lpstr>
      <vt:lpstr>  What might this mean for your own communication practice? Think about presenting your research topic to your audience in an elevator pitch  Spend a few minutes reflecting on your own   Consider:   What key messages do you want your audience to takeaway?  Is your topic easy to understand or would your audience need to know any additional information?  How would you present this?  </vt:lpstr>
      <vt:lpstr>Lay summaries</vt:lpstr>
      <vt:lpstr>The importance of language </vt:lpstr>
      <vt:lpstr>Top tips on writing a lay summary </vt:lpstr>
      <vt:lpstr>Controversial Subjects </vt:lpstr>
      <vt:lpstr>Principles: engaging the public  with controversial subjects </vt:lpstr>
      <vt:lpstr>Case study: Animal Research at UoM </vt:lpstr>
      <vt:lpstr>Evaluation: Measuring Your Success</vt:lpstr>
      <vt:lpstr>Top tips for evaluation</vt:lpstr>
      <vt:lpstr>Evaluation: Examples</vt:lpstr>
      <vt:lpstr>Activity Going back to the activity you created in groups, what types of evaluation would you use?</vt:lpstr>
      <vt:lpstr>Top Tips: PPIE</vt:lpstr>
      <vt:lpstr>PowerPoint Presentation</vt:lpstr>
      <vt:lpstr>Your reflections... </vt:lpstr>
      <vt:lpstr>FBMH PPIE support</vt:lpstr>
      <vt:lpstr>PPIE Quality Mark</vt:lpstr>
      <vt:lpstr>University PPIE support</vt:lpstr>
      <vt:lpstr>Upcoming events</vt:lpstr>
      <vt:lpstr>Who to contact/further information </vt:lpstr>
      <vt:lpstr>Thank you</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to contact/Further information</dc:title>
  <dc:creator>Samantha Franklin</dc:creator>
  <cp:lastModifiedBy>Samantha Franklin</cp:lastModifiedBy>
  <cp:revision>547</cp:revision>
  <dcterms:created xsi:type="dcterms:W3CDTF">2023-01-18T14:19:18Z</dcterms:created>
  <dcterms:modified xsi:type="dcterms:W3CDTF">2025-06-05T11:43:40Z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0x0101009BA089CDEB492C488C240576F281AECA</vt:lpwstr>
  </property>
  <property fmtid="{D5CDD505-2E9C-101B-9397-08002B2CF9AE}" pid="3" name="MediaServiceImageTags">
    <vt:lpwstr/>
  </property>
</Properties>
</file>