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Default Extension="wmf" ContentType="image/x-wmf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22"/>
  </p:notesMasterIdLst>
  <p:sldIdLst>
    <p:sldId id="562" r:id="rId2"/>
    <p:sldId id="522" r:id="rId3"/>
    <p:sldId id="524" r:id="rId4"/>
    <p:sldId id="549" r:id="rId5"/>
    <p:sldId id="548" r:id="rId6"/>
    <p:sldId id="550" r:id="rId7"/>
    <p:sldId id="552" r:id="rId8"/>
    <p:sldId id="551" r:id="rId9"/>
    <p:sldId id="553" r:id="rId10"/>
    <p:sldId id="561" r:id="rId11"/>
    <p:sldId id="546" r:id="rId12"/>
    <p:sldId id="560" r:id="rId13"/>
    <p:sldId id="547" r:id="rId14"/>
    <p:sldId id="554" r:id="rId15"/>
    <p:sldId id="555" r:id="rId16"/>
    <p:sldId id="556" r:id="rId17"/>
    <p:sldId id="559" r:id="rId18"/>
    <p:sldId id="557" r:id="rId19"/>
    <p:sldId id="526" r:id="rId20"/>
    <p:sldId id="564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mbesscw3" initials="c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prstClr val="red"/>
    </p:penClr>
    <p:extLst>
      <p:ext uri="{EC167BDD-8182-4AB7-AECC-EB403E3ABB37}">
        <p14:laserClr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"/>
      </p:ext>
    </p:extLst>
  </p:showPr>
  <p:clrMru>
    <a:srgbClr val="DC00FA"/>
    <a:srgbClr val="961A99"/>
    <a:srgbClr val="E428E5"/>
    <a:srgbClr val="C924C7"/>
    <a:srgbClr val="BD23BA"/>
    <a:srgbClr val="2D25FE"/>
    <a:srgbClr val="843195"/>
  </p:clrMru>
  <p:extLst>
    <p:ext uri="{E76CE94A-603C-4142-B9EB-6D1370010A27}">
      <p14:discardImageEditData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0"/>
    </p:ext>
    <p:ext uri="{D31A062A-798A-4329-ABDD-BBA856620510}">
      <p14:defaultImageDpi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385" autoAdjust="0"/>
    <p:restoredTop sz="94687" autoAdjust="0"/>
  </p:normalViewPr>
  <p:slideViewPr>
    <p:cSldViewPr>
      <p:cViewPr varScale="1">
        <p:scale>
          <a:sx n="84" d="100"/>
          <a:sy n="84" d="100"/>
        </p:scale>
        <p:origin x="-105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commentAuthors" Target="commentAuthor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E415E-18D7-4327-8EA2-D609B0A81A06}" type="datetimeFigureOut">
              <a:rPr lang="en-GB" smtClean="0"/>
              <a:pPr/>
              <a:t>2/18/14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C71EB-1090-4A1A-81BD-C4F84D4F97F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2507684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CB1A7E-062E-B64E-AACC-FA763D3BB82B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1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858" indent="-285715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2859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002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146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289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433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8576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5719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CD69DF8E-AF21-456E-A3DE-76E14C108524}" type="slidenum">
              <a:rPr lang="en-US" sz="1200" b="0"/>
              <a:pPr eaLnBrk="1" hangingPunct="1">
                <a:defRPr/>
              </a:pPr>
              <a:t>10</a:t>
            </a:fld>
            <a:endParaRPr lang="en-US" sz="1200" b="0"/>
          </a:p>
        </p:txBody>
      </p:sp>
      <p:sp>
        <p:nvSpPr>
          <p:cNvPr id="203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  <a:extLst/>
        </p:spPr>
      </p:sp>
      <p:sp>
        <p:nvSpPr>
          <p:cNvPr id="203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858" indent="-285715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2859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002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146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289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433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8576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5719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CD69DF8E-AF21-456E-A3DE-76E14C108524}" type="slidenum">
              <a:rPr lang="en-US" sz="1200" b="0"/>
              <a:pPr eaLnBrk="1" hangingPunct="1">
                <a:defRPr/>
              </a:pPr>
              <a:t>11</a:t>
            </a:fld>
            <a:endParaRPr lang="en-US" sz="1200" b="0"/>
          </a:p>
        </p:txBody>
      </p:sp>
      <p:sp>
        <p:nvSpPr>
          <p:cNvPr id="203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  <a:extLst/>
        </p:spPr>
      </p:sp>
      <p:sp>
        <p:nvSpPr>
          <p:cNvPr id="203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858" indent="-285715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2859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002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146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289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433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8576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5719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CD69DF8E-AF21-456E-A3DE-76E14C108524}" type="slidenum">
              <a:rPr lang="en-US" sz="1200" b="0"/>
              <a:pPr eaLnBrk="1" hangingPunct="1">
                <a:defRPr/>
              </a:pPr>
              <a:t>12</a:t>
            </a:fld>
            <a:endParaRPr lang="en-US" sz="1200" b="0"/>
          </a:p>
        </p:txBody>
      </p:sp>
      <p:sp>
        <p:nvSpPr>
          <p:cNvPr id="203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  <a:extLst/>
        </p:spPr>
      </p:sp>
      <p:sp>
        <p:nvSpPr>
          <p:cNvPr id="203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858" indent="-285715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2859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002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146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289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433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8576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5719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CD69DF8E-AF21-456E-A3DE-76E14C108524}" type="slidenum">
              <a:rPr lang="en-US" sz="1200" b="0"/>
              <a:pPr eaLnBrk="1" hangingPunct="1">
                <a:defRPr/>
              </a:pPr>
              <a:t>13</a:t>
            </a:fld>
            <a:endParaRPr lang="en-US" sz="1200" b="0"/>
          </a:p>
        </p:txBody>
      </p:sp>
      <p:sp>
        <p:nvSpPr>
          <p:cNvPr id="203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  <a:extLst/>
        </p:spPr>
      </p:sp>
      <p:sp>
        <p:nvSpPr>
          <p:cNvPr id="203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858" indent="-285715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2859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002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146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289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433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8576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5719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CD69DF8E-AF21-456E-A3DE-76E14C108524}" type="slidenum">
              <a:rPr lang="en-US" sz="1200" b="0"/>
              <a:pPr eaLnBrk="1" hangingPunct="1">
                <a:defRPr/>
              </a:pPr>
              <a:t>14</a:t>
            </a:fld>
            <a:endParaRPr lang="en-US" sz="1200" b="0"/>
          </a:p>
        </p:txBody>
      </p:sp>
      <p:sp>
        <p:nvSpPr>
          <p:cNvPr id="203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  <a:extLst/>
        </p:spPr>
      </p:sp>
      <p:sp>
        <p:nvSpPr>
          <p:cNvPr id="203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858" indent="-285715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2859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002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146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289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433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8576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5719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CD69DF8E-AF21-456E-A3DE-76E14C108524}" type="slidenum">
              <a:rPr lang="en-US" sz="1200" b="0"/>
              <a:pPr eaLnBrk="1" hangingPunct="1">
                <a:defRPr/>
              </a:pPr>
              <a:t>15</a:t>
            </a:fld>
            <a:endParaRPr lang="en-US" sz="1200" b="0"/>
          </a:p>
        </p:txBody>
      </p:sp>
      <p:sp>
        <p:nvSpPr>
          <p:cNvPr id="203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  <a:extLst/>
        </p:spPr>
      </p:sp>
      <p:sp>
        <p:nvSpPr>
          <p:cNvPr id="203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858" indent="-285715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2859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002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146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289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433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8576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5719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CD69DF8E-AF21-456E-A3DE-76E14C108524}" type="slidenum">
              <a:rPr lang="en-US" sz="1200" b="0"/>
              <a:pPr eaLnBrk="1" hangingPunct="1">
                <a:defRPr/>
              </a:pPr>
              <a:t>16</a:t>
            </a:fld>
            <a:endParaRPr lang="en-US" sz="1200" b="0"/>
          </a:p>
        </p:txBody>
      </p:sp>
      <p:sp>
        <p:nvSpPr>
          <p:cNvPr id="203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  <a:extLst/>
        </p:spPr>
      </p:sp>
      <p:sp>
        <p:nvSpPr>
          <p:cNvPr id="203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858" indent="-285715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2859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002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146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289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433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8576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5719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CD69DF8E-AF21-456E-A3DE-76E14C108524}" type="slidenum">
              <a:rPr lang="en-US" sz="1200" b="0"/>
              <a:pPr eaLnBrk="1" hangingPunct="1">
                <a:defRPr/>
              </a:pPr>
              <a:t>17</a:t>
            </a:fld>
            <a:endParaRPr lang="en-US" sz="1200" b="0"/>
          </a:p>
        </p:txBody>
      </p:sp>
      <p:sp>
        <p:nvSpPr>
          <p:cNvPr id="203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  <a:extLst/>
        </p:spPr>
      </p:sp>
      <p:sp>
        <p:nvSpPr>
          <p:cNvPr id="203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858" indent="-285715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2859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002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146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289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433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8576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5719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CD69DF8E-AF21-456E-A3DE-76E14C108524}" type="slidenum">
              <a:rPr lang="en-US" sz="1200" b="0"/>
              <a:pPr eaLnBrk="1" hangingPunct="1">
                <a:defRPr/>
              </a:pPr>
              <a:t>18</a:t>
            </a:fld>
            <a:endParaRPr lang="en-US" sz="1200" b="0"/>
          </a:p>
        </p:txBody>
      </p:sp>
      <p:sp>
        <p:nvSpPr>
          <p:cNvPr id="203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  <a:extLst/>
        </p:spPr>
      </p:sp>
      <p:sp>
        <p:nvSpPr>
          <p:cNvPr id="203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858" indent="-285715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2859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002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146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289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433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8576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5719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25DF1E3B-FA89-4BDB-AE25-F9ABAC35DA20}" type="slidenum">
              <a:rPr lang="en-US" sz="1200" b="0"/>
              <a:pPr eaLnBrk="1" hangingPunct="1">
                <a:defRPr/>
              </a:pPr>
              <a:t>19</a:t>
            </a:fld>
            <a:endParaRPr lang="en-US" sz="1200" b="0"/>
          </a:p>
        </p:txBody>
      </p:sp>
      <p:sp>
        <p:nvSpPr>
          <p:cNvPr id="195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  <a:extLst/>
        </p:spPr>
      </p:sp>
      <p:sp>
        <p:nvSpPr>
          <p:cNvPr id="195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fld id="{67081F28-2C14-E04D-96FB-2882601B1087}" type="slidenum">
              <a:rPr lang="en-US" sz="1200">
                <a:latin typeface="Times New Roman" charset="0"/>
                <a:ea typeface="ＭＳ Ｐゴシック" charset="0"/>
              </a:rPr>
              <a:pPr eaLnBrk="1" hangingPunct="1">
                <a:lnSpc>
                  <a:spcPct val="95000"/>
                </a:lnSpc>
              </a:pPr>
              <a:t>2</a:t>
            </a:fld>
            <a:endParaRPr lang="en-US" sz="1200">
              <a:latin typeface="Times New Roman" charset="0"/>
              <a:ea typeface="ＭＳ Ｐゴシック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947E80-A875-F94B-BB9D-D7230221B2A0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20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858" indent="-285715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2859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002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146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289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433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8576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5719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CD69DF8E-AF21-456E-A3DE-76E14C108524}" type="slidenum">
              <a:rPr lang="en-US" sz="1200" b="0"/>
              <a:pPr eaLnBrk="1" hangingPunct="1">
                <a:defRPr/>
              </a:pPr>
              <a:t>3</a:t>
            </a:fld>
            <a:endParaRPr lang="en-US" sz="1200" b="0"/>
          </a:p>
        </p:txBody>
      </p:sp>
      <p:sp>
        <p:nvSpPr>
          <p:cNvPr id="203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  <a:extLst/>
        </p:spPr>
      </p:sp>
      <p:sp>
        <p:nvSpPr>
          <p:cNvPr id="203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858" indent="-285715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2859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002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146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289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433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8576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5719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CD69DF8E-AF21-456E-A3DE-76E14C108524}" type="slidenum">
              <a:rPr lang="en-US" sz="1200" b="0"/>
              <a:pPr eaLnBrk="1" hangingPunct="1">
                <a:defRPr/>
              </a:pPr>
              <a:t>4</a:t>
            </a:fld>
            <a:endParaRPr lang="en-US" sz="1200" b="0"/>
          </a:p>
        </p:txBody>
      </p:sp>
      <p:sp>
        <p:nvSpPr>
          <p:cNvPr id="203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  <a:extLst/>
        </p:spPr>
      </p:sp>
      <p:sp>
        <p:nvSpPr>
          <p:cNvPr id="203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858" indent="-285715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2859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002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146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289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433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8576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5719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CD69DF8E-AF21-456E-A3DE-76E14C108524}" type="slidenum">
              <a:rPr lang="en-US" sz="1200" b="0"/>
              <a:pPr eaLnBrk="1" hangingPunct="1">
                <a:defRPr/>
              </a:pPr>
              <a:t>5</a:t>
            </a:fld>
            <a:endParaRPr lang="en-US" sz="1200" b="0"/>
          </a:p>
        </p:txBody>
      </p:sp>
      <p:sp>
        <p:nvSpPr>
          <p:cNvPr id="203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  <a:extLst/>
        </p:spPr>
      </p:sp>
      <p:sp>
        <p:nvSpPr>
          <p:cNvPr id="203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858" indent="-285715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2859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002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146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289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433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8576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5719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CD69DF8E-AF21-456E-A3DE-76E14C108524}" type="slidenum">
              <a:rPr lang="en-US" sz="1200" b="0"/>
              <a:pPr eaLnBrk="1" hangingPunct="1">
                <a:defRPr/>
              </a:pPr>
              <a:t>6</a:t>
            </a:fld>
            <a:endParaRPr lang="en-US" sz="1200" b="0"/>
          </a:p>
        </p:txBody>
      </p:sp>
      <p:sp>
        <p:nvSpPr>
          <p:cNvPr id="203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  <a:extLst/>
        </p:spPr>
      </p:sp>
      <p:sp>
        <p:nvSpPr>
          <p:cNvPr id="203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858" indent="-285715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2859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002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146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289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433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8576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5719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CD69DF8E-AF21-456E-A3DE-76E14C108524}" type="slidenum">
              <a:rPr lang="en-US" sz="1200" b="0"/>
              <a:pPr eaLnBrk="1" hangingPunct="1">
                <a:defRPr/>
              </a:pPr>
              <a:t>7</a:t>
            </a:fld>
            <a:endParaRPr lang="en-US" sz="1200" b="0"/>
          </a:p>
        </p:txBody>
      </p:sp>
      <p:sp>
        <p:nvSpPr>
          <p:cNvPr id="203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  <a:extLst/>
        </p:spPr>
      </p:sp>
      <p:sp>
        <p:nvSpPr>
          <p:cNvPr id="203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858" indent="-285715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2859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002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146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289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433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8576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5719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CD69DF8E-AF21-456E-A3DE-76E14C108524}" type="slidenum">
              <a:rPr lang="en-US" sz="1200" b="0"/>
              <a:pPr eaLnBrk="1" hangingPunct="1">
                <a:defRPr/>
              </a:pPr>
              <a:t>8</a:t>
            </a:fld>
            <a:endParaRPr lang="en-US" sz="1200" b="0"/>
          </a:p>
        </p:txBody>
      </p:sp>
      <p:sp>
        <p:nvSpPr>
          <p:cNvPr id="203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  <a:extLst/>
        </p:spPr>
      </p:sp>
      <p:sp>
        <p:nvSpPr>
          <p:cNvPr id="203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858" indent="-285715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2859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002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146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289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433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8576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5719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CD69DF8E-AF21-456E-A3DE-76E14C108524}" type="slidenum">
              <a:rPr lang="en-US" sz="1200" b="0"/>
              <a:pPr eaLnBrk="1" hangingPunct="1">
                <a:defRPr/>
              </a:pPr>
              <a:t>9</a:t>
            </a:fld>
            <a:endParaRPr lang="en-US" sz="1200" b="0"/>
          </a:p>
        </p:txBody>
      </p:sp>
      <p:sp>
        <p:nvSpPr>
          <p:cNvPr id="203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  <a:extLst/>
        </p:spPr>
      </p:sp>
      <p:sp>
        <p:nvSpPr>
          <p:cNvPr id="203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2130425"/>
            <a:ext cx="7198568" cy="866527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3356992"/>
            <a:ext cx="6524674" cy="1198984"/>
          </a:xfrm>
        </p:spPr>
        <p:txBody>
          <a:bodyPr>
            <a:normAutofit/>
          </a:bodyPr>
          <a:lstStyle>
            <a:lvl1pPr marL="0" indent="0" algn="l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47E1038-A098-4D01-A6AD-40F5283C53EB}" type="datetimeFigureOut">
              <a:rPr lang="en-GB"/>
              <a:pPr>
                <a:defRPr/>
              </a:pPr>
              <a:t>2/18/14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4654F-109C-4010-AF60-68AAD2E51C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48428-A6CD-49DD-9F0B-93F4FF116F37}" type="datetimeFigureOut">
              <a:rPr lang="en-GB"/>
              <a:pPr>
                <a:defRPr/>
              </a:pPr>
              <a:t>2/18/14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FEEC3-9A24-4D8F-BE36-A32B224E72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C3902-8EA5-4E74-BCF1-B314DD9C6EE7}" type="datetimeFigureOut">
              <a:rPr lang="en-GB"/>
              <a:pPr>
                <a:defRPr/>
              </a:pPr>
              <a:t>2/18/14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83316-3FD7-4122-8389-8C50EE216D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612775" y="1333500"/>
            <a:ext cx="7916863" cy="123825"/>
          </a:xfrm>
          <a:prstGeom prst="rect">
            <a:avLst/>
          </a:prstGeom>
          <a:gradFill rotWithShape="1">
            <a:gsLst>
              <a:gs pos="0">
                <a:srgbClr val="6D009D"/>
              </a:gs>
              <a:gs pos="100000">
                <a:srgbClr val="FD3521"/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5" name="Picture 2" descr="Tyndall°Centre for Climate Change Research ®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3450" y="6189663"/>
            <a:ext cx="1692275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Limited space 300DPI jpe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038" y="6189663"/>
            <a:ext cx="12334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920880" cy="1143000"/>
          </a:xfrm>
        </p:spPr>
        <p:txBody>
          <a:bodyPr>
            <a:normAutofit/>
          </a:bodyPr>
          <a:lstStyle>
            <a:lvl1pPr algn="l"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00200"/>
            <a:ext cx="7848872" cy="4525963"/>
          </a:xfrm>
        </p:spPr>
        <p:txBody>
          <a:bodyPr/>
          <a:lstStyle>
            <a:lvl1pPr>
              <a:buClr>
                <a:srgbClr val="6D009D"/>
              </a:buClr>
              <a:buFont typeface="Wingdings" pitchFamily="2" charset="2"/>
              <a:buChar char="§"/>
              <a:defRPr sz="2400"/>
            </a:lvl1pPr>
            <a:lvl2pPr>
              <a:buClr>
                <a:srgbClr val="6D009D"/>
              </a:buClr>
              <a:buFont typeface="Arial" pitchFamily="34" charset="0"/>
              <a:buChar char="»"/>
              <a:defRPr sz="1800"/>
            </a:lvl2pPr>
            <a:lvl3pPr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00611-5244-40E1-9478-95C46B3965EF}" type="datetimeFigureOut">
              <a:rPr lang="en-GB"/>
              <a:pPr>
                <a:defRPr/>
              </a:pPr>
              <a:t>2/18/14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FEB61-FB4C-4AD9-BDDE-D0BF637948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BE47A-0F50-4AD7-BE0A-BC2BDD674B31}" type="datetimeFigureOut">
              <a:rPr lang="en-GB"/>
              <a:pPr>
                <a:defRPr/>
              </a:pPr>
              <a:t>2/18/14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2D072-DDE1-4FDD-91CC-DA974FF40D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EA4E2-A46C-44FE-8170-72A2245CA0A4}" type="datetimeFigureOut">
              <a:rPr lang="en-GB"/>
              <a:pPr>
                <a:defRPr/>
              </a:pPr>
              <a:t>2/18/14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D30B9-0DAB-4686-9452-916BD74BCF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6A354-92EC-432C-938C-BCA072CE6D6E}" type="datetimeFigureOut">
              <a:rPr lang="en-GB"/>
              <a:pPr>
                <a:defRPr/>
              </a:pPr>
              <a:t>2/18/14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F7886-01AC-4CA7-8201-F7E8C5665F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E16DF-335C-468B-B3D7-AEBAE9D4F6B7}" type="datetimeFigureOut">
              <a:rPr lang="en-GB"/>
              <a:pPr>
                <a:defRPr/>
              </a:pPr>
              <a:t>2/18/14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D70F0-5839-4B77-A8A7-78C123389A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F17CC-CF27-4D1F-AACE-F249319180CB}" type="datetimeFigureOut">
              <a:rPr lang="en-GB"/>
              <a:pPr>
                <a:defRPr/>
              </a:pPr>
              <a:t>2/18/14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9299F-91A9-4857-8CE6-2DD3FC3A0B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D87A1-A841-4E44-98A7-E21E57F4D5FE}" type="datetimeFigureOut">
              <a:rPr lang="en-GB"/>
              <a:pPr>
                <a:defRPr/>
              </a:pPr>
              <a:t>2/18/14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811EA-F1FB-4DDC-A303-927C445443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AEB25-CF08-4163-993F-45A05D3BF233}" type="datetimeFigureOut">
              <a:rPr lang="en-GB"/>
              <a:pPr>
                <a:defRPr/>
              </a:pPr>
              <a:t>2/18/14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A1C8D-E837-4836-B487-EF9E1FD680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1F548D1-B630-478C-A792-79CCB958B6A8}" type="datetimeFigureOut">
              <a:rPr lang="en-GB"/>
              <a:pPr>
                <a:defRPr/>
              </a:pPr>
              <a:t>2/18/14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BB3C9A-EC86-4717-A33E-270F0F355F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ffnet.manchester.ac.uk/employment/training/personal-development/academic-staff/" TargetMode="External"/><Relationship Id="rId4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ffnet.manchester.ac.uk/employment/training/personal-development/academic-staff/" TargetMode="External"/><Relationship Id="rId4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81200"/>
            <a:ext cx="8458200" cy="2819400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000000"/>
                </a:solidFill>
              </a:rPr>
              <a:t>CPD 1 Academic Staff </a:t>
            </a:r>
            <a:r>
              <a:rPr lang="en-US" b="1" dirty="0" err="1" smtClean="0">
                <a:solidFill>
                  <a:srgbClr val="000000"/>
                </a:solidFill>
              </a:rPr>
              <a:t>Masterclass</a:t>
            </a:r>
            <a:r>
              <a:rPr lang="en-US" b="1" dirty="0" smtClean="0">
                <a:solidFill>
                  <a:srgbClr val="000000"/>
                </a:solidFill>
              </a:rPr>
              <a:t/>
            </a:r>
            <a:br>
              <a:rPr lang="en-US" b="1" dirty="0" smtClean="0">
                <a:solidFill>
                  <a:srgbClr val="000000"/>
                </a:solidFill>
              </a:rPr>
            </a:br>
            <a:r>
              <a:rPr lang="en-US" sz="2667" b="1" dirty="0" smtClean="0">
                <a:solidFill>
                  <a:srgbClr val="000000"/>
                </a:solidFill>
              </a:rPr>
              <a:t>Principal Investigator Skills 1 - Successful Research </a:t>
            </a:r>
            <a:r>
              <a:rPr lang="en-US" sz="2667" b="1" dirty="0" err="1" smtClean="0">
                <a:solidFill>
                  <a:srgbClr val="000000"/>
                </a:solidFill>
              </a:rPr>
              <a:t>Centres</a:t>
            </a:r>
            <a:r>
              <a:rPr lang="en-US" sz="2667" b="1" dirty="0" smtClean="0">
                <a:solidFill>
                  <a:srgbClr val="000000"/>
                </a:solidFill>
              </a:rPr>
              <a:t> and Building Sustainable Funding Streams</a:t>
            </a:r>
            <a:r>
              <a:rPr lang="en-US" b="1" dirty="0" smtClean="0">
                <a:solidFill>
                  <a:srgbClr val="000000"/>
                </a:solidFill>
              </a:rPr>
              <a:t/>
            </a:r>
            <a:br>
              <a:rPr lang="en-US" b="1" dirty="0" smtClean="0">
                <a:solidFill>
                  <a:srgbClr val="000000"/>
                </a:solidFill>
              </a:rPr>
            </a:br>
            <a:r>
              <a:rPr lang="en-US" sz="2800" b="1" i="1" dirty="0" smtClean="0">
                <a:solidFill>
                  <a:srgbClr val="000000"/>
                </a:solidFill>
              </a:rPr>
              <a:t/>
            </a:r>
            <a:br>
              <a:rPr lang="en-US" sz="2800" b="1" i="1" dirty="0" smtClean="0">
                <a:solidFill>
                  <a:srgbClr val="000000"/>
                </a:solidFill>
              </a:rPr>
            </a:br>
            <a:r>
              <a:rPr lang="en-US" sz="2800" b="1" i="1" dirty="0" smtClean="0">
                <a:solidFill>
                  <a:srgbClr val="000000"/>
                </a:solidFill>
              </a:rPr>
              <a:t/>
            </a:r>
            <a:br>
              <a:rPr lang="en-US" sz="2800" b="1" i="1" dirty="0" smtClean="0">
                <a:solidFill>
                  <a:srgbClr val="000000"/>
                </a:solidFill>
              </a:rPr>
            </a:br>
            <a:r>
              <a:rPr lang="en-US" sz="2800" b="1" i="1" dirty="0" smtClean="0"/>
              <a:t/>
            </a:r>
            <a:br>
              <a:rPr lang="en-US" sz="2800" b="1" i="1" dirty="0" smtClean="0"/>
            </a:br>
            <a:r>
              <a:rPr lang="en-US" sz="1600" b="1" dirty="0" smtClean="0">
                <a:solidFill>
                  <a:srgbClr val="3366FF"/>
                </a:solidFill>
              </a:rPr>
              <a:t/>
            </a:r>
            <a:br>
              <a:rPr lang="en-US" sz="1600" b="1" dirty="0" smtClean="0">
                <a:solidFill>
                  <a:srgbClr val="3366FF"/>
                </a:solidFill>
              </a:rPr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b="1" dirty="0" smtClean="0">
                <a:solidFill>
                  <a:srgbClr val="3366FF"/>
                </a:solidFill>
              </a:rPr>
              <a:t/>
            </a:r>
            <a:br>
              <a:rPr lang="en-US" b="1" dirty="0" smtClean="0">
                <a:solidFill>
                  <a:srgbClr val="3366FF"/>
                </a:solidFill>
              </a:rPr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>
            <a:normAutofit lnSpcReduction="10000"/>
          </a:bodyPr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sz="2000" b="1" dirty="0" smtClean="0">
                <a:solidFill>
                  <a:srgbClr val="000000"/>
                </a:solidFill>
              </a:rPr>
              <a:t/>
            </a:r>
            <a:br>
              <a:rPr lang="en-US" sz="2000" b="1" dirty="0" smtClean="0">
                <a:solidFill>
                  <a:srgbClr val="000000"/>
                </a:solidFill>
              </a:rPr>
            </a:br>
            <a:r>
              <a:rPr lang="en-US" sz="2000" b="1" i="0" dirty="0" smtClean="0">
                <a:solidFill>
                  <a:srgbClr val="000000"/>
                </a:solidFill>
              </a:rPr>
              <a:t>Professor Kevin Anderson, Tyndall Centre</a:t>
            </a:r>
            <a:endParaRPr lang="en-US" sz="2000" i="0" dirty="0" smtClean="0">
              <a:hlinkClick r:id="rId3"/>
            </a:endParaRPr>
          </a:p>
          <a:p>
            <a:pPr eaLnBrk="1" hangingPunct="1"/>
            <a:r>
              <a:rPr lang="en-US" sz="2000" dirty="0" smtClean="0">
                <a:hlinkClick r:id="rId3"/>
              </a:rPr>
              <a:t>http://www.staffnet.manchester.ac.uk/employment/training/personal-development/academic-staff/</a:t>
            </a:r>
            <a:endParaRPr lang="en-US" sz="2000" dirty="0" smtClean="0"/>
          </a:p>
          <a:p>
            <a:pPr eaLnBrk="1" hangingPunct="1"/>
            <a:endParaRPr lang="en-US" sz="2000" dirty="0" smtClean="0"/>
          </a:p>
        </p:txBody>
      </p:sp>
      <p:pic>
        <p:nvPicPr>
          <p:cNvPr id="14340" name="Picture 3" descr="TUOM_4CO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57200"/>
            <a:ext cx="15049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 </a:t>
            </a:r>
            <a:endParaRPr lang="en-GB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3728" y="579221"/>
            <a:ext cx="9000000" cy="684709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 smtClean="0"/>
              <a:t> Role &amp; structure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3200" dirty="0" smtClean="0"/>
              <a:t> </a:t>
            </a:r>
            <a:endParaRPr lang="en-GB" sz="1600" dirty="0" smtClean="0"/>
          </a:p>
          <a:p>
            <a:pPr>
              <a:buFont typeface="Arial"/>
              <a:buChar char="•"/>
            </a:pPr>
            <a:r>
              <a:rPr lang="en-GB" sz="2800" dirty="0" smtClean="0"/>
              <a:t>Fortnightly team meeting attended by all</a:t>
            </a:r>
          </a:p>
          <a:p>
            <a:pPr lvl="1">
              <a:buFont typeface="Arial"/>
              <a:buChar char="•"/>
            </a:pPr>
            <a:r>
              <a:rPr lang="en-GB" sz="2200" dirty="0" smtClean="0"/>
              <a:t>Every second meeting we have round robin of what we’re up to</a:t>
            </a:r>
          </a:p>
          <a:p>
            <a:pPr lvl="1">
              <a:buFont typeface="Arial"/>
              <a:buChar char="•"/>
            </a:pPr>
            <a:endParaRPr lang="en-GB" sz="2200" dirty="0"/>
          </a:p>
          <a:p>
            <a:pPr marL="354013" lvl="1" indent="-354013">
              <a:buFont typeface="Arial"/>
              <a:buChar char="•"/>
              <a:tabLst>
                <a:tab pos="354013" algn="l"/>
              </a:tabLst>
            </a:pPr>
            <a:r>
              <a:rPr lang="en-GB" sz="2800" dirty="0" smtClean="0"/>
              <a:t>Strategy </a:t>
            </a:r>
            <a:r>
              <a:rPr lang="en-GB" sz="2800" dirty="0"/>
              <a:t>group (representatives + </a:t>
            </a:r>
            <a:r>
              <a:rPr lang="en-GB" sz="2800" dirty="0" smtClean="0"/>
              <a:t>other volunteers)</a:t>
            </a:r>
          </a:p>
          <a:p>
            <a:pPr marL="754063" lvl="2" indent="-354013">
              <a:buFont typeface="Arial"/>
              <a:buChar char="•"/>
              <a:tabLst>
                <a:tab pos="354013" algn="l"/>
              </a:tabLst>
            </a:pPr>
            <a:r>
              <a:rPr lang="en-GB" sz="2000" dirty="0" smtClean="0"/>
              <a:t>Meet every 4-6 weeks, oversee contracts, research proposals space, </a:t>
            </a:r>
            <a:r>
              <a:rPr lang="en-GB" sz="2000" dirty="0" err="1" smtClean="0"/>
              <a:t>etc</a:t>
            </a:r>
            <a:endParaRPr lang="en-GB" sz="2000" dirty="0" smtClean="0"/>
          </a:p>
          <a:p>
            <a:pPr marL="400050" lvl="2" indent="0">
              <a:buNone/>
              <a:tabLst>
                <a:tab pos="354013" algn="l"/>
              </a:tabLst>
            </a:pPr>
            <a:endParaRPr lang="en-GB" sz="2000" dirty="0"/>
          </a:p>
          <a:p>
            <a:pPr marL="0" lvl="2" indent="400050">
              <a:buFont typeface="Arial"/>
              <a:buChar char="•"/>
              <a:tabLst>
                <a:tab pos="354013" algn="l"/>
              </a:tabLst>
            </a:pPr>
            <a:r>
              <a:rPr lang="en-GB" sz="2800" dirty="0" smtClean="0"/>
              <a:t>Director model</a:t>
            </a:r>
          </a:p>
          <a:p>
            <a:pPr marL="457200" lvl="3" indent="400050">
              <a:buFont typeface="Arial"/>
              <a:buChar char="•"/>
              <a:tabLst>
                <a:tab pos="354013" algn="l"/>
              </a:tabLst>
            </a:pPr>
            <a:r>
              <a:rPr lang="en-GB" sz="2400" dirty="0" smtClean="0"/>
              <a:t>Director, 2 co-directors, (operation &amp; research)</a:t>
            </a: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215233176"/>
      </p:ext>
    </p:extLst>
  </p:cSld>
  <p:clrMapOvr>
    <a:masterClrMapping/>
  </p:clrMapOvr>
  <mc:AlternateContent>
    <mc:Choice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 </a:t>
            </a:r>
            <a:endParaRPr lang="en-GB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3728" y="579221"/>
            <a:ext cx="8711999" cy="684709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 smtClean="0"/>
              <a:t>   PhDs as researchers not students</a:t>
            </a:r>
            <a:endParaRPr lang="en-GB" sz="3200" dirty="0"/>
          </a:p>
          <a:p>
            <a:endParaRPr lang="en-GB" sz="3000" dirty="0" smtClean="0"/>
          </a:p>
          <a:p>
            <a:r>
              <a:rPr lang="en-GB" sz="2800" dirty="0" smtClean="0"/>
              <a:t>PhDs are integral part of the team</a:t>
            </a:r>
          </a:p>
          <a:p>
            <a:r>
              <a:rPr lang="en-GB" sz="2800" dirty="0" smtClean="0"/>
              <a:t>Co-located with researchers</a:t>
            </a:r>
          </a:p>
          <a:p>
            <a:r>
              <a:rPr lang="en-GB" sz="2800" dirty="0" smtClean="0"/>
              <a:t>Financial assistance given for extending 3yr PhDs</a:t>
            </a:r>
          </a:p>
          <a:p>
            <a:r>
              <a:rPr lang="en-GB" sz="2800" dirty="0" smtClean="0"/>
              <a:t>Good quality equipment, computers, laptops</a:t>
            </a:r>
          </a:p>
          <a:p>
            <a:r>
              <a:rPr lang="en-GB" sz="2800" dirty="0" smtClean="0"/>
              <a:t>As part of the team they contribute as do all researchers</a:t>
            </a:r>
          </a:p>
          <a:p>
            <a:endParaRPr lang="en-GB" sz="3000" dirty="0" smtClean="0"/>
          </a:p>
          <a:p>
            <a:pPr marL="0" indent="0">
              <a:buNone/>
            </a:pPr>
            <a:endParaRPr lang="en-GB" sz="3200" dirty="0" smtClean="0"/>
          </a:p>
          <a:p>
            <a:endParaRPr lang="en-GB" sz="3200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998367504"/>
      </p:ext>
    </p:extLst>
  </p:cSld>
  <p:clrMapOvr>
    <a:masterClrMapping/>
  </p:clrMapOvr>
  <mc:AlternateContent>
    <mc:Choice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 </a:t>
            </a:r>
            <a:endParaRPr lang="en-GB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3728" y="579221"/>
            <a:ext cx="8711999" cy="684709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 smtClean="0"/>
              <a:t>   Support staff</a:t>
            </a:r>
            <a:endParaRPr lang="en-GB" sz="3200" dirty="0"/>
          </a:p>
          <a:p>
            <a:endParaRPr lang="en-GB" sz="3000" dirty="0" smtClean="0"/>
          </a:p>
          <a:p>
            <a:r>
              <a:rPr lang="en-GB" sz="2800" dirty="0" smtClean="0"/>
              <a:t>Pivotal to a successful groups </a:t>
            </a:r>
          </a:p>
          <a:p>
            <a:r>
              <a:rPr lang="en-GB" sz="2800" dirty="0" smtClean="0"/>
              <a:t>Research councils have no problem in funding them</a:t>
            </a:r>
          </a:p>
          <a:p>
            <a:pPr lvl="1"/>
            <a:r>
              <a:rPr lang="en-GB" sz="2200" dirty="0"/>
              <a:t>r</a:t>
            </a:r>
            <a:r>
              <a:rPr lang="en-GB" sz="2200" dirty="0" smtClean="0"/>
              <a:t>elatively cheap as no FEC!</a:t>
            </a:r>
          </a:p>
          <a:p>
            <a:r>
              <a:rPr lang="en-GB" sz="2800" dirty="0" smtClean="0"/>
              <a:t>Recognise their value &amp; treat them accordingly</a:t>
            </a:r>
          </a:p>
          <a:p>
            <a:pPr lvl="1"/>
            <a:r>
              <a:rPr lang="en-GB" sz="2200" dirty="0" smtClean="0"/>
              <a:t>They’re not lackeys!</a:t>
            </a:r>
          </a:p>
          <a:p>
            <a:pPr lvl="1"/>
            <a:r>
              <a:rPr lang="en-GB" sz="2200" dirty="0" smtClean="0"/>
              <a:t>Look for promotion opportunities, courses, etc.</a:t>
            </a:r>
          </a:p>
          <a:p>
            <a:pPr lvl="1"/>
            <a:r>
              <a:rPr lang="en-GB" sz="2200" dirty="0" smtClean="0"/>
              <a:t>Don’t just stick to the job description – encourage them do the things they are keen to pursue (where helpful to the Centre)</a:t>
            </a:r>
            <a:endParaRPr lang="en-GB" sz="3200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38190047"/>
      </p:ext>
    </p:extLst>
  </p:cSld>
  <p:clrMapOvr>
    <a:masterClrMapping/>
  </p:clrMapOvr>
  <mc:AlternateContent>
    <mc:Choice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 </a:t>
            </a:r>
            <a:endParaRPr lang="en-GB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3728" y="579221"/>
            <a:ext cx="8819999" cy="684709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 smtClean="0"/>
              <a:t>   Consultancy</a:t>
            </a:r>
          </a:p>
          <a:p>
            <a:endParaRPr lang="en-GB" sz="3200" dirty="0"/>
          </a:p>
          <a:p>
            <a:r>
              <a:rPr lang="en-GB" sz="2700" dirty="0" smtClean="0"/>
              <a:t>Consultancy undertaken from director to PhDs</a:t>
            </a:r>
          </a:p>
          <a:p>
            <a:r>
              <a:rPr lang="en-GB" sz="2700" dirty="0" smtClean="0"/>
              <a:t>After </a:t>
            </a:r>
            <a:r>
              <a:rPr lang="en-GB" sz="2700" dirty="0" err="1" smtClean="0"/>
              <a:t>UoM</a:t>
            </a:r>
            <a:r>
              <a:rPr lang="en-GB" sz="2700" dirty="0" smtClean="0"/>
              <a:t> cut, no monies taken personally by ‘senior’ staff</a:t>
            </a:r>
          </a:p>
          <a:p>
            <a:r>
              <a:rPr lang="en-GB" sz="2700" dirty="0" smtClean="0"/>
              <a:t>Surplus used to fund: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2700" dirty="0"/>
              <a:t>	</a:t>
            </a:r>
            <a:r>
              <a:rPr lang="en-GB" dirty="0" smtClean="0"/>
              <a:t>1. PhD extensions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dirty="0"/>
              <a:t>	</a:t>
            </a:r>
            <a:r>
              <a:rPr lang="en-GB" dirty="0" smtClean="0"/>
              <a:t>2. PhD travel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dirty="0"/>
              <a:t>	</a:t>
            </a:r>
            <a:r>
              <a:rPr lang="en-GB" dirty="0" smtClean="0"/>
              <a:t>3. additional cost of trains (&amp; hotels) over planes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dirty="0"/>
              <a:t>	</a:t>
            </a:r>
            <a:r>
              <a:rPr lang="en-GB" dirty="0" smtClean="0"/>
              <a:t>4. </a:t>
            </a:r>
            <a:r>
              <a:rPr lang="en-GB" dirty="0" err="1" smtClean="0"/>
              <a:t>Awayday</a:t>
            </a:r>
            <a:r>
              <a:rPr lang="en-GB" dirty="0" smtClean="0"/>
              <a:t> event/s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dirty="0"/>
              <a:t>	</a:t>
            </a:r>
            <a:r>
              <a:rPr lang="en-GB" dirty="0" smtClean="0"/>
              <a:t>5. good office equipment </a:t>
            </a:r>
            <a:r>
              <a:rPr lang="en-GB" dirty="0" err="1" smtClean="0"/>
              <a:t>etc</a:t>
            </a:r>
            <a:endParaRPr lang="en-GB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GB" dirty="0"/>
              <a:t>	</a:t>
            </a:r>
            <a:r>
              <a:rPr lang="en-GB" dirty="0" smtClean="0"/>
              <a:t>6. small income for interns (so not free labour)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dirty="0"/>
              <a:t>	</a:t>
            </a:r>
            <a:r>
              <a:rPr lang="en-GB" dirty="0" smtClean="0"/>
              <a:t>7. seminar series</a:t>
            </a:r>
            <a:endParaRPr lang="en-GB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400793957"/>
      </p:ext>
    </p:extLst>
  </p:cSld>
  <p:clrMapOvr>
    <a:masterClrMapping/>
  </p:clrMapOvr>
  <mc:AlternateContent>
    <mc:Choice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 </a:t>
            </a:r>
            <a:endParaRPr lang="en-GB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3728" y="579221"/>
            <a:ext cx="8855999" cy="684709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 smtClean="0"/>
              <a:t>   External &amp; Internal Seminars</a:t>
            </a:r>
          </a:p>
          <a:p>
            <a:pPr marL="0" indent="0">
              <a:buNone/>
            </a:pPr>
            <a:endParaRPr lang="en-GB" sz="3200" dirty="0"/>
          </a:p>
          <a:p>
            <a:r>
              <a:rPr lang="en-GB" sz="2700" dirty="0" smtClean="0"/>
              <a:t>Run (&amp; fund) a vibrant seminar series</a:t>
            </a:r>
          </a:p>
          <a:p>
            <a:r>
              <a:rPr lang="en-GB" sz="2700" dirty="0" smtClean="0"/>
              <a:t>Have an internal seminar/discussions (GF4PT) to: </a:t>
            </a:r>
          </a:p>
          <a:p>
            <a:pPr marL="857250" lvl="1" indent="-457200">
              <a:buFont typeface="Arial"/>
              <a:buChar char="•"/>
            </a:pPr>
            <a:r>
              <a:rPr lang="en-GB" sz="2200" dirty="0" smtClean="0"/>
              <a:t>Understand each others research, language, jargon</a:t>
            </a:r>
          </a:p>
          <a:p>
            <a:pPr marL="857250" lvl="1" indent="-457200">
              <a:buFont typeface="Arial"/>
              <a:buChar char="•"/>
            </a:pPr>
            <a:r>
              <a:rPr lang="en-GB" sz="2200" dirty="0" smtClean="0"/>
              <a:t>Provide critical but friendly format for less experienced researchers</a:t>
            </a:r>
          </a:p>
          <a:p>
            <a:pPr marL="857250" lvl="1" indent="-457200">
              <a:buFont typeface="Arial"/>
              <a:buChar char="•"/>
            </a:pPr>
            <a:r>
              <a:rPr lang="en-GB" sz="2200" dirty="0" smtClean="0"/>
              <a:t>Foster team engagement/spirit</a:t>
            </a:r>
          </a:p>
          <a:p>
            <a:pPr marL="857250" lvl="1" indent="-457200">
              <a:buFont typeface="Arial"/>
              <a:buChar char="•"/>
            </a:pPr>
            <a:r>
              <a:rPr lang="en-GB" sz="2200" dirty="0" smtClean="0"/>
              <a:t>To test fledgling ideas, bid proposals, viva presentations </a:t>
            </a:r>
            <a:r>
              <a:rPr lang="en-GB" sz="2200" dirty="0" err="1" smtClean="0"/>
              <a:t>etc</a:t>
            </a:r>
            <a:endParaRPr lang="en-GB" sz="2200" dirty="0" smtClean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713348712"/>
      </p:ext>
    </p:extLst>
  </p:cSld>
  <p:clrMapOvr>
    <a:masterClrMapping/>
  </p:clrMapOvr>
  <mc:AlternateContent>
    <mc:Choice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 </a:t>
            </a:r>
            <a:endParaRPr lang="en-GB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3728" y="579221"/>
            <a:ext cx="8855999" cy="684709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 smtClean="0"/>
              <a:t>   Fair attribution of effort &amp; credit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2700" dirty="0" smtClean="0">
                <a:solidFill>
                  <a:srgbClr val="0000FF"/>
                </a:solidFill>
              </a:rPr>
              <a:t>Researchers (</a:t>
            </a:r>
            <a:r>
              <a:rPr lang="en-GB" sz="2700" dirty="0" err="1" smtClean="0">
                <a:solidFill>
                  <a:srgbClr val="0000FF"/>
                </a:solidFill>
              </a:rPr>
              <a:t>inc.</a:t>
            </a:r>
            <a:r>
              <a:rPr lang="en-GB" sz="2700" dirty="0" smtClean="0">
                <a:solidFill>
                  <a:srgbClr val="0000FF"/>
                </a:solidFill>
              </a:rPr>
              <a:t> PhDs) contribute to:</a:t>
            </a:r>
          </a:p>
          <a:p>
            <a:r>
              <a:rPr lang="en-GB" sz="2700" dirty="0" smtClean="0"/>
              <a:t>Teaching, marking coursework, </a:t>
            </a:r>
            <a:r>
              <a:rPr lang="en-GB" sz="2700" dirty="0" err="1" smtClean="0"/>
              <a:t>etc</a:t>
            </a:r>
            <a:endParaRPr lang="en-GB" sz="2700" dirty="0" smtClean="0"/>
          </a:p>
          <a:p>
            <a:pPr lvl="1"/>
            <a:r>
              <a:rPr lang="en-GB" sz="2100" dirty="0" smtClean="0"/>
              <a:t>They are always named on official forms etc</a:t>
            </a:r>
            <a:r>
              <a:rPr lang="en-GB" sz="2100" dirty="0"/>
              <a:t>.</a:t>
            </a:r>
            <a:endParaRPr lang="en-GB" sz="2100" dirty="0" smtClean="0"/>
          </a:p>
          <a:p>
            <a:r>
              <a:rPr lang="en-GB" sz="2700" dirty="0" smtClean="0"/>
              <a:t>Research papers, reports, evidence, etc.</a:t>
            </a:r>
          </a:p>
          <a:p>
            <a:pPr lvl="1"/>
            <a:r>
              <a:rPr lang="en-GB" sz="2100" dirty="0" smtClean="0"/>
              <a:t>Authors reflect effort. Senior staff aren’t automatically included</a:t>
            </a:r>
          </a:p>
          <a:p>
            <a:r>
              <a:rPr lang="en-GB" sz="2700" dirty="0" smtClean="0"/>
              <a:t>Service/admin</a:t>
            </a:r>
          </a:p>
          <a:p>
            <a:pPr lvl="1"/>
            <a:r>
              <a:rPr lang="en-GB" sz="2100" dirty="0" smtClean="0"/>
              <a:t>Where possible, researchers (</a:t>
            </a:r>
            <a:r>
              <a:rPr lang="en-GB" sz="2100" dirty="0" err="1" smtClean="0"/>
              <a:t>inc.</a:t>
            </a:r>
            <a:r>
              <a:rPr lang="en-GB" sz="2100" dirty="0" smtClean="0"/>
              <a:t> PhDs) are on boards, committees, etc.</a:t>
            </a: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976105524"/>
      </p:ext>
    </p:extLst>
  </p:cSld>
  <p:clrMapOvr>
    <a:masterClrMapping/>
  </p:clrMapOvr>
  <mc:AlternateContent>
    <mc:Choice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 </a:t>
            </a:r>
            <a:endParaRPr lang="en-GB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3728" y="579221"/>
            <a:ext cx="8855999" cy="684709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GB" sz="3200" dirty="0" smtClean="0"/>
              <a:t>   Delivering h</a:t>
            </a:r>
            <a:r>
              <a:rPr lang="en-GB" sz="3200" dirty="0" smtClean="0">
                <a:solidFill>
                  <a:srgbClr val="000000"/>
                </a:solidFill>
              </a:rPr>
              <a:t>igh impact</a:t>
            </a:r>
          </a:p>
          <a:p>
            <a:pPr marL="0" indent="0">
              <a:spcBef>
                <a:spcPts val="1800"/>
              </a:spcBef>
              <a:buNone/>
            </a:pPr>
            <a:endParaRPr lang="en-GB" sz="2700" dirty="0" smtClean="0">
              <a:solidFill>
                <a:srgbClr val="0000FF"/>
              </a:solidFill>
            </a:endParaRPr>
          </a:p>
          <a:p>
            <a:pPr marL="263525" lvl="1" indent="0">
              <a:buNone/>
            </a:pPr>
            <a:r>
              <a:rPr lang="en-GB" sz="2600" dirty="0" smtClean="0"/>
              <a:t>Tyndall has always had strong engagement with non-academic audiences/stakeholders. </a:t>
            </a:r>
          </a:p>
          <a:p>
            <a:pPr marL="263525" lvl="1" indent="0">
              <a:buNone/>
            </a:pPr>
            <a:r>
              <a:rPr lang="en-GB" sz="2600" dirty="0" smtClean="0"/>
              <a:t>All researchers are expected to contribute, depending on knowledge, ability to present clearly, confidence to respond to often hostile questioning etc.:</a:t>
            </a:r>
          </a:p>
          <a:p>
            <a:pPr marL="263525" lvl="1" indent="0">
              <a:buNone/>
            </a:pPr>
            <a:endParaRPr lang="en-GB" sz="1200" dirty="0" smtClean="0"/>
          </a:p>
          <a:p>
            <a:pPr lvl="4" indent="-342900">
              <a:lnSpc>
                <a:spcPct val="90000"/>
              </a:lnSpc>
              <a:buFont typeface="Arial"/>
              <a:buChar char="•"/>
            </a:pPr>
            <a:r>
              <a:rPr lang="en-GB" sz="2400" dirty="0" smtClean="0"/>
              <a:t>Industrial conferences</a:t>
            </a:r>
          </a:p>
          <a:p>
            <a:pPr lvl="4" indent="-342900">
              <a:lnSpc>
                <a:spcPct val="90000"/>
              </a:lnSpc>
              <a:buFont typeface="Arial"/>
              <a:buChar char="•"/>
            </a:pPr>
            <a:r>
              <a:rPr lang="en-GB" sz="2400" dirty="0" smtClean="0"/>
              <a:t>House of Commons, EU Parliament</a:t>
            </a:r>
          </a:p>
          <a:p>
            <a:pPr lvl="4" indent="-342900">
              <a:lnSpc>
                <a:spcPct val="90000"/>
              </a:lnSpc>
              <a:buFont typeface="Arial"/>
              <a:buChar char="•"/>
            </a:pPr>
            <a:r>
              <a:rPr lang="en-GB" sz="2400" dirty="0" smtClean="0"/>
              <a:t>Select Committee hearings</a:t>
            </a:r>
          </a:p>
          <a:p>
            <a:pPr lvl="4" indent="-342900">
              <a:lnSpc>
                <a:spcPct val="90000"/>
              </a:lnSpc>
              <a:buFont typeface="Arial"/>
              <a:buChar char="•"/>
            </a:pPr>
            <a:r>
              <a:rPr lang="en-GB" sz="2400" dirty="0" smtClean="0"/>
              <a:t>Public talks</a:t>
            </a:r>
          </a:p>
          <a:p>
            <a:pPr lvl="4" indent="-342900">
              <a:lnSpc>
                <a:spcPct val="90000"/>
              </a:lnSpc>
              <a:buFont typeface="Arial"/>
              <a:buChar char="•"/>
            </a:pPr>
            <a:r>
              <a:rPr lang="en-GB" sz="2400" dirty="0" smtClean="0"/>
              <a:t>Media (TV, radio &amp; print)</a:t>
            </a: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277156022"/>
      </p:ext>
    </p:extLst>
  </p:cSld>
  <p:clrMapOvr>
    <a:masterClrMapping/>
  </p:clrMapOvr>
  <mc:AlternateContent>
    <mc:Choice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 </a:t>
            </a:r>
            <a:endParaRPr lang="en-GB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3728" y="579221"/>
            <a:ext cx="8855999" cy="684709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 smtClean="0"/>
              <a:t>   Delivering high impact</a:t>
            </a:r>
          </a:p>
          <a:p>
            <a:pPr marL="0" indent="0">
              <a:buNone/>
            </a:pPr>
            <a:endParaRPr lang="en-GB" sz="3200" dirty="0"/>
          </a:p>
          <a:p>
            <a:r>
              <a:rPr lang="en-GB" sz="2700" dirty="0" smtClean="0"/>
              <a:t>Papers to be followed by 1-page lay summary</a:t>
            </a:r>
          </a:p>
          <a:p>
            <a:r>
              <a:rPr lang="en-GB" sz="2700" dirty="0" smtClean="0"/>
              <a:t>Employed journalist to write research theme documents</a:t>
            </a:r>
          </a:p>
          <a:p>
            <a:r>
              <a:rPr lang="en-GB" sz="2700" dirty="0" smtClean="0"/>
              <a:t>Respond to issues raised by others (e.g. proposed legislation, targets, new technologies, etc.)</a:t>
            </a:r>
          </a:p>
          <a:p>
            <a:r>
              <a:rPr lang="en-GB" sz="2700" dirty="0" smtClean="0"/>
              <a:t>Secured funding for a Knowledge Exchange fellow </a:t>
            </a:r>
          </a:p>
          <a:p>
            <a:pPr marL="0" indent="0">
              <a:buNone/>
            </a:pPr>
            <a:r>
              <a:rPr lang="en-GB" sz="2700" dirty="0"/>
              <a:t>	</a:t>
            </a:r>
            <a:r>
              <a:rPr lang="en-GB" sz="2700" dirty="0" smtClean="0"/>
              <a:t>					(now self funded)</a:t>
            </a:r>
            <a:endParaRPr lang="en-GB" sz="2100" dirty="0" smtClean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45405550"/>
      </p:ext>
    </p:extLst>
  </p:cSld>
  <p:clrMapOvr>
    <a:masterClrMapping/>
  </p:clrMapOvr>
  <mc:AlternateContent>
    <mc:Choice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 </a:t>
            </a:r>
            <a:endParaRPr lang="en-GB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3728" y="579221"/>
            <a:ext cx="8855999" cy="684709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 smtClean="0"/>
              <a:t>   Other activity that fosters a vibrant team</a:t>
            </a:r>
          </a:p>
          <a:p>
            <a:pPr marL="0" indent="0">
              <a:buNone/>
            </a:pPr>
            <a:endParaRPr lang="en-GB" sz="3200" dirty="0"/>
          </a:p>
          <a:p>
            <a:r>
              <a:rPr lang="en-GB" sz="2700" dirty="0" smtClean="0"/>
              <a:t>Annual TCM 3 day </a:t>
            </a:r>
            <a:r>
              <a:rPr lang="en-GB" sz="2700" dirty="0" err="1" smtClean="0"/>
              <a:t>awayday</a:t>
            </a:r>
            <a:r>
              <a:rPr lang="en-GB" sz="2700" dirty="0" smtClean="0"/>
              <a:t> (not always easy to organise)</a:t>
            </a:r>
          </a:p>
          <a:p>
            <a:r>
              <a:rPr lang="en-GB" sz="2700" dirty="0" smtClean="0"/>
              <a:t>Annual Tyndall Assembly (2 days for all Tyndall partners)</a:t>
            </a:r>
          </a:p>
          <a:p>
            <a:r>
              <a:rPr lang="en-GB" sz="2700" dirty="0" smtClean="0"/>
              <a:t>Website – challenging without dedicated support</a:t>
            </a:r>
          </a:p>
          <a:p>
            <a:pPr marL="1828800" lvl="4" indent="0">
              <a:buNone/>
            </a:pPr>
            <a:r>
              <a:rPr lang="en-GB" sz="2300" dirty="0" smtClean="0"/>
              <a:t>Good visibility for the group, enables researchers to highlight their work, summarise impact/outreach</a:t>
            </a:r>
            <a:endParaRPr lang="en-GB" sz="2700" dirty="0" smtClean="0"/>
          </a:p>
          <a:p>
            <a:r>
              <a:rPr lang="en-GB" sz="2700" dirty="0" smtClean="0"/>
              <a:t>Training encouraged &amp; </a:t>
            </a:r>
            <a:r>
              <a:rPr lang="en-GB" sz="2800" dirty="0" smtClean="0"/>
              <a:t>funded </a:t>
            </a:r>
            <a:r>
              <a:rPr lang="en-GB" sz="2000" dirty="0" smtClean="0"/>
              <a:t>(from media to support staff courses)</a:t>
            </a:r>
          </a:p>
          <a:p>
            <a:r>
              <a:rPr lang="en-GB" sz="2700" dirty="0" smtClean="0"/>
              <a:t>Writing club, reading group, debates, etc.</a:t>
            </a:r>
          </a:p>
          <a:p>
            <a:r>
              <a:rPr lang="en-GB" sz="2700" dirty="0" smtClean="0"/>
              <a:t>Organise “green impact” for the building</a:t>
            </a:r>
            <a:endParaRPr lang="en-GB" sz="2100" dirty="0" smtClean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781167503"/>
      </p:ext>
    </p:extLst>
  </p:cSld>
  <p:clrMapOvr>
    <a:masterClrMapping/>
  </p:clrMapOvr>
  <mc:AlternateContent>
    <mc:Choice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59" y="692696"/>
            <a:ext cx="8224063" cy="529399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GB" sz="3200" dirty="0" smtClean="0">
                <a:solidFill>
                  <a:srgbClr val="000000"/>
                </a:solidFill>
              </a:rPr>
              <a:t>Principal issues</a:t>
            </a:r>
          </a:p>
        </p:txBody>
      </p:sp>
      <p:sp>
        <p:nvSpPr>
          <p:cNvPr id="1949700" name="Rectangle 4"/>
          <p:cNvSpPr>
            <a:spLocks noChangeArrowheads="1"/>
          </p:cNvSpPr>
          <p:nvPr/>
        </p:nvSpPr>
        <p:spPr bwMode="auto">
          <a:xfrm>
            <a:off x="550334" y="2996293"/>
            <a:ext cx="8593666" cy="576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7629" tIns="33815" rIns="67629" bIns="33815">
            <a:spAutoFit/>
          </a:bodyPr>
          <a:lstStyle/>
          <a:p>
            <a:pPr algn="just">
              <a:lnSpc>
                <a:spcPct val="120000"/>
              </a:lnSpc>
              <a:defRPr/>
            </a:pPr>
            <a:endParaRPr lang="en-GB" sz="1500" dirty="0">
              <a:solidFill>
                <a:srgbClr val="9623B5"/>
              </a:solidFill>
              <a:latin typeface="Tahoma" charset="0"/>
              <a:ea typeface="ＭＳ Ｐゴシック" charset="0"/>
            </a:endParaRPr>
          </a:p>
          <a:p>
            <a:pPr algn="just">
              <a:defRPr/>
            </a:pPr>
            <a:endParaRPr lang="en-GB" sz="1500" i="1" dirty="0">
              <a:solidFill>
                <a:srgbClr val="ED5025"/>
              </a:solidFill>
              <a:ea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536" y="1628800"/>
            <a:ext cx="8460432" cy="5219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40000"/>
              </a:lnSpc>
              <a:buFont typeface="Wingdings" charset="2"/>
              <a:buChar char="§"/>
            </a:pPr>
            <a:r>
              <a:rPr lang="en-GB" sz="2000" dirty="0" smtClean="0"/>
              <a:t>Build a strong team ethos around the purpose of the Centre</a:t>
            </a:r>
          </a:p>
          <a:p>
            <a:pPr marL="285750" indent="-285750">
              <a:lnSpc>
                <a:spcPct val="140000"/>
              </a:lnSpc>
              <a:buFont typeface="Wingdings" charset="2"/>
              <a:buChar char="§"/>
            </a:pPr>
            <a:r>
              <a:rPr lang="en-GB" sz="2000" dirty="0" smtClean="0"/>
              <a:t>Collegiate rather than competitive with </a:t>
            </a:r>
            <a:r>
              <a:rPr lang="en-GB" sz="2000" dirty="0"/>
              <a:t>colleagues</a:t>
            </a:r>
          </a:p>
          <a:p>
            <a:pPr marL="285750" indent="-285750">
              <a:lnSpc>
                <a:spcPct val="140000"/>
              </a:lnSpc>
              <a:buFont typeface="Wingdings" charset="2"/>
              <a:buChar char="§"/>
            </a:pPr>
            <a:r>
              <a:rPr lang="en-GB" sz="2000" dirty="0"/>
              <a:t>Non- hierarchical </a:t>
            </a:r>
            <a:r>
              <a:rPr lang="en-GB" sz="2000" dirty="0" smtClean="0"/>
              <a:t>and actively supportive</a:t>
            </a:r>
          </a:p>
          <a:p>
            <a:pPr marL="285750" indent="-285750">
              <a:lnSpc>
                <a:spcPct val="140000"/>
              </a:lnSpc>
              <a:buFont typeface="Wingdings" charset="2"/>
              <a:buChar char="§"/>
            </a:pPr>
            <a:r>
              <a:rPr lang="en-GB" sz="2000" dirty="0" smtClean="0"/>
              <a:t>Clear roles – playing to peoples strengths/interests</a:t>
            </a:r>
          </a:p>
          <a:p>
            <a:pPr marL="285750" indent="-285750">
              <a:lnSpc>
                <a:spcPct val="140000"/>
              </a:lnSpc>
              <a:buFont typeface="Wingdings" charset="2"/>
              <a:buChar char="§"/>
            </a:pPr>
            <a:r>
              <a:rPr lang="en-GB" sz="2000" dirty="0" smtClean="0"/>
              <a:t>Open &amp; transparent decision making</a:t>
            </a:r>
            <a:endParaRPr lang="en-GB" sz="2000" dirty="0"/>
          </a:p>
          <a:p>
            <a:pPr marL="285750" indent="-285750">
              <a:lnSpc>
                <a:spcPct val="140000"/>
              </a:lnSpc>
              <a:buFont typeface="Wingdings" charset="2"/>
              <a:buChar char="§"/>
            </a:pPr>
            <a:r>
              <a:rPr lang="en-GB" sz="2000" dirty="0" smtClean="0"/>
              <a:t>Always critical but constructive over research, ideas etc.</a:t>
            </a:r>
          </a:p>
          <a:p>
            <a:pPr marL="285750" indent="-285750">
              <a:lnSpc>
                <a:spcPct val="140000"/>
              </a:lnSpc>
              <a:buFont typeface="Wingdings" charset="2"/>
              <a:buChar char="§"/>
            </a:pPr>
            <a:r>
              <a:rPr lang="en-GB" sz="2000" dirty="0" smtClean="0"/>
              <a:t>Pool </a:t>
            </a:r>
            <a:r>
              <a:rPr lang="en-GB" sz="2000" dirty="0"/>
              <a:t>resources (don’t take them home)</a:t>
            </a:r>
          </a:p>
          <a:p>
            <a:pPr marL="285750" indent="-285750">
              <a:lnSpc>
                <a:spcPct val="140000"/>
              </a:lnSpc>
              <a:buFont typeface="Wingdings" charset="2"/>
              <a:buChar char="§"/>
            </a:pPr>
            <a:r>
              <a:rPr lang="en-GB" sz="2000" dirty="0" smtClean="0"/>
              <a:t>Value good support staff – they’re the glue that holds the Centre together</a:t>
            </a:r>
          </a:p>
          <a:p>
            <a:pPr marL="285750" indent="-285750">
              <a:lnSpc>
                <a:spcPct val="140000"/>
              </a:lnSpc>
              <a:buFont typeface="Wingdings" charset="2"/>
              <a:buChar char="§"/>
            </a:pPr>
            <a:r>
              <a:rPr lang="en-GB" sz="2000" dirty="0" smtClean="0"/>
              <a:t>Contribute to </a:t>
            </a:r>
            <a:r>
              <a:rPr lang="en-GB" sz="2000" smtClean="0"/>
              <a:t>the School, Faculty </a:t>
            </a:r>
            <a:r>
              <a:rPr lang="en-GB" sz="2000" dirty="0" smtClean="0"/>
              <a:t>&amp; UoM (spread the load!)</a:t>
            </a:r>
          </a:p>
          <a:p>
            <a:pPr marL="285750" indent="-285750">
              <a:lnSpc>
                <a:spcPct val="140000"/>
              </a:lnSpc>
              <a:buFont typeface="Wingdings" charset="2"/>
              <a:buChar char="§"/>
            </a:pPr>
            <a:r>
              <a:rPr lang="en-GB" sz="2000" dirty="0" smtClean="0"/>
              <a:t>Have fun, socialise, lots of T, cake, Christmas/Birthday parties etc.</a:t>
            </a:r>
          </a:p>
          <a:p>
            <a:pPr>
              <a:lnSpc>
                <a:spcPct val="140000"/>
              </a:lnSpc>
            </a:pPr>
            <a:endParaRPr lang="en-GB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2398179971"/>
      </p:ext>
    </p:extLst>
  </p:cSld>
  <p:clrMapOvr>
    <a:masterClrMapping/>
  </p:clrMapOvr>
  <mc:AlternateContent>
    <mc:Choice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5865576"/>
          </a:xfrm>
          <a:prstGeom prst="rect">
            <a:avLst/>
          </a:prstGeom>
        </p:spPr>
      </p:pic>
      <p:sp>
        <p:nvSpPr>
          <p:cNvPr id="3074" name="Subtitle 5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en-GB">
                <a:latin typeface="Georgia" charset="0"/>
                <a:ea typeface="Microsoft YaHei" charset="0"/>
                <a:cs typeface="Microsoft YaHei" charset="0"/>
              </a:rPr>
              <a:t> 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275856" y="-96548"/>
            <a:ext cx="5760939" cy="1365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720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6000" tIns="106200" rIns="126000" bIns="81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>
              <a:lnSpc>
                <a:spcPct val="11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3400" b="1" dirty="0" smtClean="0">
                <a:solidFill>
                  <a:srgbClr val="FFFFFF"/>
                </a:solidFill>
                <a:latin typeface="Georgia" pitchFamily="16" charset="0"/>
                <a:cs typeface="+mn-cs"/>
              </a:rPr>
              <a:t>The ups, downs &amp; ups </a:t>
            </a:r>
          </a:p>
          <a:p>
            <a:pPr algn="r" eaLnBrk="1">
              <a:lnSpc>
                <a:spcPct val="11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3400" b="1" dirty="0" smtClean="0">
                <a:solidFill>
                  <a:srgbClr val="FFFFFF"/>
                </a:solidFill>
                <a:latin typeface="Georgia" pitchFamily="16" charset="0"/>
                <a:cs typeface="+mn-cs"/>
              </a:rPr>
              <a:t>of  running a </a:t>
            </a:r>
          </a:p>
          <a:p>
            <a:pPr algn="r" eaLnBrk="1">
              <a:lnSpc>
                <a:spcPct val="11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3400" b="1" dirty="0" smtClean="0">
                <a:solidFill>
                  <a:srgbClr val="FFFFFF"/>
                </a:solidFill>
                <a:latin typeface="Georgia" pitchFamily="16" charset="0"/>
                <a:cs typeface="+mn-cs"/>
              </a:rPr>
              <a:t>research </a:t>
            </a:r>
            <a:r>
              <a:rPr lang="en-US" sz="3400" b="1" dirty="0" err="1" smtClean="0">
                <a:solidFill>
                  <a:srgbClr val="FFFFFF"/>
                </a:solidFill>
                <a:latin typeface="Georgia" pitchFamily="16" charset="0"/>
                <a:cs typeface="+mn-cs"/>
              </a:rPr>
              <a:t>centre</a:t>
            </a:r>
            <a:endParaRPr lang="en-US" sz="3400" dirty="0">
              <a:cs typeface="+mn-cs"/>
            </a:endParaRP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940153" y="5993942"/>
            <a:ext cx="3124474" cy="757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2"/>
          <p:cNvSpPr txBox="1">
            <a:spLocks noChangeArrowheads="1"/>
          </p:cNvSpPr>
          <p:nvPr/>
        </p:nvSpPr>
        <p:spPr bwMode="auto">
          <a:xfrm>
            <a:off x="9526" y="6140451"/>
            <a:ext cx="2828925" cy="472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720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6000" tIns="106200" rIns="126000" bIns="81000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>
              <a:lnSpc>
                <a:spcPct val="95000"/>
              </a:lnSpc>
            </a:pPr>
            <a:r>
              <a:rPr lang="en-GB" sz="1600" dirty="0">
                <a:solidFill>
                  <a:srgbClr val="000000"/>
                </a:solidFill>
                <a:latin typeface="Georgia" charset="0"/>
              </a:rPr>
              <a:t>University of Manchester</a:t>
            </a:r>
          </a:p>
          <a:p>
            <a:pPr eaLnBrk="1">
              <a:lnSpc>
                <a:spcPct val="95000"/>
              </a:lnSpc>
            </a:pPr>
            <a:r>
              <a:rPr lang="en-GB" sz="1400" dirty="0" smtClean="0">
                <a:solidFill>
                  <a:srgbClr val="000000"/>
                </a:solidFill>
                <a:latin typeface="Georgia" charset="0"/>
              </a:rPr>
              <a:t>Jan 2014</a:t>
            </a:r>
            <a:endParaRPr lang="en-GB" sz="1400" dirty="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3078" name="Text Box 2"/>
          <p:cNvSpPr txBox="1">
            <a:spLocks noChangeArrowheads="1"/>
          </p:cNvSpPr>
          <p:nvPr/>
        </p:nvSpPr>
        <p:spPr bwMode="auto">
          <a:xfrm>
            <a:off x="1" y="5803901"/>
            <a:ext cx="6011863" cy="472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720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6000" tIns="106200" rIns="126000" bIns="81000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>
              <a:lnSpc>
                <a:spcPct val="95000"/>
              </a:lnSpc>
            </a:pPr>
            <a:r>
              <a:rPr lang="en-GB" sz="2000" dirty="0" smtClean="0">
                <a:solidFill>
                  <a:srgbClr val="000000"/>
                </a:solidFill>
                <a:latin typeface="Georgia" charset="0"/>
              </a:rPr>
              <a:t>Kevin </a:t>
            </a:r>
            <a:r>
              <a:rPr lang="en-GB" sz="2000" dirty="0">
                <a:solidFill>
                  <a:srgbClr val="000000"/>
                </a:solidFill>
                <a:latin typeface="Georgia" charset="0"/>
              </a:rPr>
              <a:t>Anderson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4275789" cy="152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31" tIns="40816" rIns="81631" bIns="40816">
            <a:spAutoFit/>
          </a:bodyPr>
          <a:lstStyle/>
          <a:p>
            <a:pPr defTabSz="816010">
              <a:lnSpc>
                <a:spcPct val="110000"/>
              </a:lnSpc>
              <a:spcBef>
                <a:spcPct val="70000"/>
              </a:spcBef>
              <a:tabLst>
                <a:tab pos="5770776" algn="l"/>
              </a:tabLst>
            </a:pPr>
            <a:r>
              <a:rPr lang="en-US" sz="2000" dirty="0" smtClean="0">
                <a:solidFill>
                  <a:srgbClr val="FFFFFF"/>
                </a:solidFill>
                <a:latin typeface="+mj-lt"/>
                <a:cs typeface="Tahoma" charset="0"/>
              </a:rPr>
              <a:t>web: </a:t>
            </a:r>
            <a:r>
              <a:rPr lang="en-US" sz="2000" u="sng" dirty="0" err="1" smtClean="0">
                <a:solidFill>
                  <a:srgbClr val="FFFFFF"/>
                </a:solidFill>
                <a:latin typeface="+mj-lt"/>
                <a:cs typeface="Tahoma" charset="0"/>
              </a:rPr>
              <a:t>kevinanderson.info</a:t>
            </a:r>
            <a:endParaRPr lang="en-US" sz="2000" u="sng" dirty="0" smtClean="0">
              <a:solidFill>
                <a:srgbClr val="FFFFFF"/>
              </a:solidFill>
              <a:latin typeface="+mj-lt"/>
              <a:cs typeface="Tahoma" charset="0"/>
            </a:endParaRPr>
          </a:p>
          <a:p>
            <a:pPr defTabSz="816010">
              <a:lnSpc>
                <a:spcPct val="110000"/>
              </a:lnSpc>
              <a:spcBef>
                <a:spcPct val="70000"/>
              </a:spcBef>
              <a:tabLst>
                <a:tab pos="5770776" algn="l"/>
              </a:tabLst>
            </a:pPr>
            <a:r>
              <a:rPr lang="en-US" sz="2000" dirty="0" smtClean="0">
                <a:solidFill>
                  <a:srgbClr val="FFFFFF"/>
                </a:solidFill>
                <a:latin typeface="+mj-lt"/>
                <a:cs typeface="Tahoma" charset="0"/>
              </a:rPr>
              <a:t>twitter: @</a:t>
            </a:r>
            <a:r>
              <a:rPr lang="en-US" sz="2000" dirty="0">
                <a:solidFill>
                  <a:srgbClr val="FFFFFF"/>
                </a:solidFill>
                <a:latin typeface="+mj-lt"/>
                <a:cs typeface="Tahoma" charset="0"/>
              </a:rPr>
              <a:t>KevinClimate</a:t>
            </a:r>
          </a:p>
          <a:p>
            <a:pPr defTabSz="816010">
              <a:lnSpc>
                <a:spcPct val="110000"/>
              </a:lnSpc>
              <a:spcBef>
                <a:spcPct val="70000"/>
              </a:spcBef>
              <a:tabLst>
                <a:tab pos="5770776" algn="l"/>
              </a:tabLst>
            </a:pPr>
            <a:endParaRPr lang="en-GB" dirty="0">
              <a:solidFill>
                <a:srgbClr val="FFFFFF"/>
              </a:solidFill>
              <a:latin typeface="+mj-lt"/>
              <a:cs typeface="Tahoma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8421650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28194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5400" b="1" smtClean="0"/>
              <a:t/>
            </a:r>
            <a:br>
              <a:rPr lang="en-US" sz="5400" b="1" smtClean="0"/>
            </a:br>
            <a:r>
              <a:rPr lang="en-US" sz="5400" b="1" smtClean="0"/>
              <a:t/>
            </a:r>
            <a:br>
              <a:rPr lang="en-US" sz="5400" b="1" smtClean="0"/>
            </a:br>
            <a:r>
              <a:rPr lang="en-US" sz="5400" b="1" smtClean="0"/>
              <a:t/>
            </a:r>
            <a:br>
              <a:rPr lang="en-US" sz="5400" b="1" smtClean="0"/>
            </a:br>
            <a:r>
              <a:rPr lang="en-US" b="1" smtClean="0"/>
              <a:t/>
            </a:r>
            <a:br>
              <a:rPr lang="en-US" b="1" smtClean="0"/>
            </a:br>
            <a:r>
              <a:rPr lang="en-US" b="1" smtClean="0"/>
              <a:t/>
            </a:r>
            <a:br>
              <a:rPr lang="en-US" b="1" smtClean="0"/>
            </a:br>
            <a:r>
              <a:rPr lang="en-US" b="1" smtClean="0"/>
              <a:t/>
            </a:r>
            <a:br>
              <a:rPr lang="en-US" b="1" smtClean="0"/>
            </a:br>
            <a:r>
              <a:rPr lang="en-US" b="1" smtClean="0"/>
              <a:t>   </a:t>
            </a:r>
            <a:r>
              <a:rPr lang="en-US" sz="3200" b="1" smtClean="0"/>
              <a:t>Questions and ideas to share</a:t>
            </a:r>
            <a:r>
              <a:rPr lang="en-US" b="1" smtClean="0"/>
              <a:t/>
            </a:r>
            <a:br>
              <a:rPr lang="en-US" b="1" smtClean="0"/>
            </a:br>
            <a:r>
              <a:rPr lang="en-US" sz="2400" b="1" smtClean="0">
                <a:solidFill>
                  <a:srgbClr val="3366FF"/>
                </a:solidFill>
              </a:rPr>
              <a:t/>
            </a:r>
            <a:br>
              <a:rPr lang="en-US" sz="2400" b="1" smtClean="0">
                <a:solidFill>
                  <a:srgbClr val="3366FF"/>
                </a:solidFill>
              </a:rPr>
            </a:br>
            <a:r>
              <a:rPr lang="en-US" sz="2400" b="1" smtClean="0"/>
              <a:t/>
            </a:r>
            <a:br>
              <a:rPr lang="en-US" sz="2400" b="1" smtClean="0"/>
            </a:br>
            <a:r>
              <a:rPr lang="en-US" b="1" smtClean="0">
                <a:solidFill>
                  <a:srgbClr val="3366FF"/>
                </a:solidFill>
              </a:rPr>
              <a:t/>
            </a:r>
            <a:br>
              <a:rPr lang="en-US" b="1" smtClean="0">
                <a:solidFill>
                  <a:srgbClr val="3366FF"/>
                </a:solidFill>
              </a:rPr>
            </a:br>
            <a:r>
              <a:rPr lang="en-US" b="1" smtClean="0"/>
              <a:t/>
            </a:r>
            <a:br>
              <a:rPr lang="en-US" b="1" smtClean="0"/>
            </a:br>
            <a:r>
              <a:rPr lang="en-US" b="1" smtClean="0"/>
              <a:t/>
            </a:r>
            <a:br>
              <a:rPr lang="en-US" b="1" smtClean="0"/>
            </a:br>
            <a:r>
              <a:rPr lang="en-US" b="1" smtClean="0"/>
              <a:t/>
            </a:r>
            <a:br>
              <a:rPr lang="en-US" b="1" smtClean="0"/>
            </a:br>
            <a:r>
              <a:rPr lang="en-US" sz="2400" smtClean="0"/>
              <a:t/>
            </a:r>
            <a:br>
              <a:rPr lang="en-US" sz="2400" smtClean="0"/>
            </a:br>
            <a:endParaRPr 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886200"/>
            <a:ext cx="8077200" cy="1752600"/>
          </a:xfrm>
        </p:spPr>
        <p:txBody>
          <a:bodyPr/>
          <a:lstStyle/>
          <a:p>
            <a:pPr eaLnBrk="1" hangingPunct="1"/>
            <a:r>
              <a:rPr lang="en-US" sz="2400" smtClean="0">
                <a:hlinkClick r:id="rId3"/>
              </a:rPr>
              <a:t>http://www.staffnet.manchester.ac.uk/employment/training/personal-development/academic-staff/</a:t>
            </a:r>
            <a:endParaRPr lang="en-US" sz="2400" smtClean="0"/>
          </a:p>
          <a:p>
            <a:pPr eaLnBrk="1" hangingPunct="1"/>
            <a:endParaRPr lang="en-US" smtClean="0"/>
          </a:p>
        </p:txBody>
      </p:sp>
      <p:pic>
        <p:nvPicPr>
          <p:cNvPr id="17412" name="Picture 3" descr="TUOM_4CO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57200"/>
            <a:ext cx="15049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 </a:t>
            </a:r>
            <a:endParaRPr lang="en-GB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3728" y="579221"/>
            <a:ext cx="8680760" cy="684709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 smtClean="0"/>
              <a:t>   The Tyndall Centre for Climate Change Research</a:t>
            </a:r>
          </a:p>
          <a:p>
            <a:endParaRPr lang="en-GB" sz="3200" dirty="0"/>
          </a:p>
          <a:p>
            <a:pPr>
              <a:lnSpc>
                <a:spcPct val="120000"/>
              </a:lnSpc>
            </a:pPr>
            <a:r>
              <a:rPr lang="en-GB" sz="3000" dirty="0" smtClean="0"/>
              <a:t>Established in 2000 with core grant from RCUK </a:t>
            </a:r>
          </a:p>
          <a:p>
            <a:pPr>
              <a:lnSpc>
                <a:spcPct val="120000"/>
              </a:lnSpc>
            </a:pPr>
            <a:r>
              <a:rPr lang="en-GB" sz="3000" dirty="0" smtClean="0"/>
              <a:t>Undertakes climate change research</a:t>
            </a:r>
          </a:p>
          <a:p>
            <a:pPr>
              <a:lnSpc>
                <a:spcPct val="120000"/>
              </a:lnSpc>
            </a:pPr>
            <a:r>
              <a:rPr lang="en-GB" sz="3000" dirty="0" smtClean="0"/>
              <a:t>Interdisciplinary research team</a:t>
            </a:r>
          </a:p>
          <a:p>
            <a:pPr>
              <a:lnSpc>
                <a:spcPct val="120000"/>
              </a:lnSpc>
            </a:pPr>
            <a:r>
              <a:rPr lang="en-GB" sz="3000" dirty="0" smtClean="0"/>
              <a:t>Explicit remit to be policy-focussed</a:t>
            </a:r>
          </a:p>
          <a:p>
            <a:pPr>
              <a:lnSpc>
                <a:spcPct val="120000"/>
              </a:lnSpc>
            </a:pPr>
            <a:r>
              <a:rPr lang="en-GB" sz="3000" dirty="0" smtClean="0"/>
              <a:t>Four UK university partners (competitive process)</a:t>
            </a:r>
            <a:endParaRPr lang="en-GB" sz="3000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972712470"/>
      </p:ext>
    </p:extLst>
  </p:cSld>
  <p:clrMapOvr>
    <a:masterClrMapping/>
  </p:clrMapOvr>
  <mc:AlternateContent>
    <mc:Choice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 </a:t>
            </a:r>
            <a:endParaRPr lang="en-GB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3728" y="579221"/>
            <a:ext cx="8228013" cy="684709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 smtClean="0"/>
              <a:t>   The Tyndall Centre - today</a:t>
            </a:r>
          </a:p>
          <a:p>
            <a:endParaRPr lang="en-GB" sz="3200" dirty="0"/>
          </a:p>
          <a:p>
            <a:pPr>
              <a:lnSpc>
                <a:spcPct val="120000"/>
              </a:lnSpc>
            </a:pPr>
            <a:r>
              <a:rPr lang="en-GB" sz="3000" dirty="0" smtClean="0"/>
              <a:t>8 UK partners (soon 9) &amp; 1 in China</a:t>
            </a:r>
          </a:p>
          <a:p>
            <a:pPr>
              <a:lnSpc>
                <a:spcPct val="120000"/>
              </a:lnSpc>
            </a:pPr>
            <a:r>
              <a:rPr lang="en-GB" sz="3000" dirty="0" smtClean="0"/>
              <a:t>No core grant for 5 years</a:t>
            </a:r>
          </a:p>
          <a:p>
            <a:pPr>
              <a:lnSpc>
                <a:spcPct val="120000"/>
              </a:lnSpc>
            </a:pPr>
            <a:r>
              <a:rPr lang="en-GB" sz="3000" dirty="0" smtClean="0"/>
              <a:t>Funding from multiple sources (private &amp; public)</a:t>
            </a:r>
          </a:p>
          <a:p>
            <a:pPr>
              <a:lnSpc>
                <a:spcPct val="120000"/>
              </a:lnSpc>
            </a:pPr>
            <a:r>
              <a:rPr lang="en-GB" sz="3000" dirty="0" smtClean="0"/>
              <a:t>Reputation maintained/enhanced</a:t>
            </a: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383672527"/>
      </p:ext>
    </p:extLst>
  </p:cSld>
  <p:clrMapOvr>
    <a:masterClrMapping/>
  </p:clrMapOvr>
  <mc:AlternateContent>
    <mc:Choice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 </a:t>
            </a:r>
            <a:endParaRPr lang="en-GB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3728" y="579221"/>
            <a:ext cx="8228013" cy="684709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 smtClean="0"/>
              <a:t>   The Tyndall Centre – Manchester (TCM)</a:t>
            </a:r>
          </a:p>
          <a:p>
            <a:endParaRPr lang="en-GB" sz="3200" dirty="0"/>
          </a:p>
          <a:p>
            <a:r>
              <a:rPr lang="en-GB" sz="3000" dirty="0" smtClean="0"/>
              <a:t>Leads on energy &amp; climate change</a:t>
            </a:r>
          </a:p>
          <a:p>
            <a:r>
              <a:rPr lang="en-GB" sz="3000" dirty="0" smtClean="0"/>
              <a:t>Was about 8 people, now  around 30</a:t>
            </a:r>
          </a:p>
          <a:p>
            <a:r>
              <a:rPr lang="en-GB" sz="3000" dirty="0" smtClean="0"/>
              <a:t>Based in MACE (initially included MBS)</a:t>
            </a:r>
          </a:p>
          <a:p>
            <a:r>
              <a:rPr lang="en-GB" sz="3000" dirty="0" smtClean="0"/>
              <a:t>7 academics, 13 researchers, 8 PhDs, 2 support</a:t>
            </a:r>
          </a:p>
          <a:p>
            <a:r>
              <a:rPr lang="en-GB" sz="3000" dirty="0" smtClean="0"/>
              <a:t>Interdisciplinary: physicists</a:t>
            </a:r>
            <a:r>
              <a:rPr lang="en-GB" sz="3000" dirty="0"/>
              <a:t>, mechanical &amp; chemical engineers, biologists, psychologists, social scientists, geographers … amongst others</a:t>
            </a:r>
          </a:p>
          <a:p>
            <a:endParaRPr lang="en-GB" sz="3000" dirty="0" smtClean="0"/>
          </a:p>
          <a:p>
            <a:endParaRPr lang="en-GB" sz="3000" dirty="0" smtClean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793226739"/>
      </p:ext>
    </p:extLst>
  </p:cSld>
  <p:clrMapOvr>
    <a:masterClrMapping/>
  </p:clrMapOvr>
  <mc:AlternateContent>
    <mc:Choice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 </a:t>
            </a:r>
            <a:endParaRPr lang="en-GB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3728" y="579221"/>
            <a:ext cx="8279999" cy="684709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 smtClean="0"/>
              <a:t>   Why one school for an interdisciplinary centre?</a:t>
            </a:r>
          </a:p>
          <a:p>
            <a:endParaRPr lang="en-GB" sz="3200" b="1" dirty="0"/>
          </a:p>
          <a:p>
            <a:r>
              <a:rPr lang="en-GB" sz="2800" b="1" dirty="0" smtClean="0">
                <a:solidFill>
                  <a:srgbClr val="0000FF"/>
                </a:solidFill>
              </a:rPr>
              <a:t>Problem: </a:t>
            </a:r>
            <a:r>
              <a:rPr lang="en-GB" sz="2700" dirty="0" smtClean="0"/>
              <a:t>despite the rhetoric, </a:t>
            </a:r>
            <a:r>
              <a:rPr lang="en-GB" sz="2700" dirty="0" err="1" smtClean="0"/>
              <a:t>UoM</a:t>
            </a:r>
            <a:r>
              <a:rPr lang="en-GB" sz="2700" dirty="0" smtClean="0"/>
              <a:t> does not support cross faculty working (major problems in moving monies, trust, covering space charges, etc.)</a:t>
            </a:r>
          </a:p>
          <a:p>
            <a:r>
              <a:rPr lang="en-GB" sz="2800" b="1" dirty="0" smtClean="0">
                <a:solidFill>
                  <a:srgbClr val="0000FF"/>
                </a:solidFill>
              </a:rPr>
              <a:t>Solution:</a:t>
            </a:r>
            <a:r>
              <a:rPr lang="en-GB" sz="2800" b="1" dirty="0" smtClean="0"/>
              <a:t> </a:t>
            </a:r>
            <a:r>
              <a:rPr lang="en-GB" sz="2700" dirty="0" smtClean="0"/>
              <a:t>persuade one school to house staff from a range of backgrounds. This is about developing personal relationships with senior academics in the school &amp; demonstrating the income from &amp; impact of interdisciplinary research</a:t>
            </a:r>
          </a:p>
          <a:p>
            <a:r>
              <a:rPr lang="en-GB" sz="2700" dirty="0" smtClean="0"/>
              <a:t>MACE has proved very supportive of Tyndall for 13yrs</a:t>
            </a:r>
          </a:p>
          <a:p>
            <a:endParaRPr lang="en-GB" sz="3000" dirty="0" smtClean="0"/>
          </a:p>
          <a:p>
            <a:pPr marL="0" indent="0">
              <a:buNone/>
            </a:pPr>
            <a:endParaRPr lang="en-GB" sz="3200" dirty="0" smtClean="0"/>
          </a:p>
          <a:p>
            <a:endParaRPr lang="en-GB" sz="3200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240798975"/>
      </p:ext>
    </p:extLst>
  </p:cSld>
  <p:clrMapOvr>
    <a:masterClrMapping/>
  </p:clrMapOvr>
  <mc:AlternateContent>
    <mc:Choice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 </a:t>
            </a:r>
            <a:endParaRPr lang="en-GB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3728" y="579221"/>
            <a:ext cx="8680760" cy="684709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 smtClean="0"/>
              <a:t>   </a:t>
            </a:r>
            <a:r>
              <a:rPr lang="en-GB" sz="3200" dirty="0"/>
              <a:t>A universal problem of interdisciplinary research</a:t>
            </a:r>
            <a:endParaRPr lang="en-GB" sz="3200" b="1" dirty="0"/>
          </a:p>
          <a:p>
            <a:endParaRPr lang="en-GB" sz="2800" b="1" dirty="0" smtClean="0">
              <a:solidFill>
                <a:srgbClr val="0000FF"/>
              </a:solidFill>
            </a:endParaRPr>
          </a:p>
          <a:p>
            <a:r>
              <a:rPr lang="en-GB" sz="2800" b="1" dirty="0" smtClean="0">
                <a:solidFill>
                  <a:srgbClr val="0000FF"/>
                </a:solidFill>
              </a:rPr>
              <a:t>Problem: </a:t>
            </a:r>
            <a:r>
              <a:rPr lang="en-GB" sz="2800" dirty="0" smtClean="0"/>
              <a:t>there is a strong sense of not being an expert, of not belonging to a specific discipline</a:t>
            </a:r>
          </a:p>
          <a:p>
            <a:endParaRPr lang="en-GB" sz="2800" b="1" dirty="0">
              <a:solidFill>
                <a:srgbClr val="0000FF"/>
              </a:solidFill>
            </a:endParaRPr>
          </a:p>
          <a:p>
            <a:r>
              <a:rPr lang="en-GB" sz="2800" b="1" dirty="0" smtClean="0">
                <a:solidFill>
                  <a:srgbClr val="0000FF"/>
                </a:solidFill>
              </a:rPr>
              <a:t>Solution:</a:t>
            </a:r>
            <a:r>
              <a:rPr lang="en-GB" sz="2800" b="1" dirty="0" smtClean="0"/>
              <a:t> </a:t>
            </a:r>
            <a:r>
              <a:rPr lang="en-GB" sz="2800" dirty="0" smtClean="0"/>
              <a:t>requires a lot of team support, valuing each other, publishing strong academic papers, developing resilient, innovative &amp; confident researchers</a:t>
            </a:r>
            <a:endParaRPr lang="en-GB" sz="3200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950217855"/>
      </p:ext>
    </p:extLst>
  </p:cSld>
  <p:clrMapOvr>
    <a:masterClrMapping/>
  </p:clrMapOvr>
  <mc:AlternateContent>
    <mc:Choice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 </a:t>
            </a:r>
            <a:endParaRPr lang="en-GB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3728" y="579221"/>
            <a:ext cx="8860272" cy="684709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 smtClean="0"/>
              <a:t> Why has TCM succeeded whilst others have failed?</a:t>
            </a:r>
          </a:p>
          <a:p>
            <a:pPr marL="0" indent="0">
              <a:buNone/>
            </a:pPr>
            <a:r>
              <a:rPr lang="en-GB" sz="3200" dirty="0" smtClean="0"/>
              <a:t> 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rgbClr val="0000FF"/>
                </a:solidFill>
              </a:rPr>
              <a:t>Physical location </a:t>
            </a:r>
          </a:p>
          <a:p>
            <a:pPr>
              <a:buFont typeface="Arial"/>
              <a:buChar char="•"/>
            </a:pPr>
            <a:r>
              <a:rPr lang="en-GB" sz="2800" dirty="0" smtClean="0"/>
              <a:t>cave &amp; commons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800" dirty="0" smtClean="0"/>
              <a:t>	</a:t>
            </a:r>
            <a:r>
              <a:rPr lang="en-GB" dirty="0" smtClean="0"/>
              <a:t>permits solitude &amp; communal working/socialising (Tea!)</a:t>
            </a:r>
          </a:p>
          <a:p>
            <a:pPr>
              <a:buFont typeface="Arial"/>
              <a:buChar char="•"/>
            </a:pPr>
            <a:r>
              <a:rPr lang="en-GB" sz="2800" dirty="0" smtClean="0"/>
              <a:t>shared (reasonable quality) offices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800" dirty="0" smtClean="0"/>
              <a:t>	</a:t>
            </a:r>
            <a:r>
              <a:rPr lang="en-GB" dirty="0" smtClean="0"/>
              <a:t>brings disciplines together (learn each others language/jargon)</a:t>
            </a:r>
            <a:endParaRPr lang="en-GB" sz="2800" dirty="0" smtClean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117230738"/>
      </p:ext>
    </p:extLst>
  </p:cSld>
  <p:clrMapOvr>
    <a:masterClrMapping/>
  </p:clrMapOvr>
  <mc:AlternateContent>
    <mc:Choice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 </a:t>
            </a:r>
            <a:endParaRPr lang="en-GB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3728" y="579221"/>
            <a:ext cx="9000000" cy="684709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 smtClean="0"/>
              <a:t> Why has TCM succeeded whilst others have failed?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3200" dirty="0" smtClean="0"/>
              <a:t> </a:t>
            </a:r>
            <a:endParaRPr lang="en-GB" sz="1600" dirty="0" smtClean="0"/>
          </a:p>
          <a:p>
            <a:pPr marL="0" indent="0">
              <a:buNone/>
            </a:pPr>
            <a:r>
              <a:rPr lang="en-GB" sz="2800" dirty="0" smtClean="0">
                <a:solidFill>
                  <a:srgbClr val="0000FF"/>
                </a:solidFill>
              </a:rPr>
              <a:t>Non-hierarchical </a:t>
            </a:r>
          </a:p>
          <a:p>
            <a:pPr>
              <a:buFont typeface="Arial"/>
              <a:buChar char="•"/>
            </a:pPr>
            <a:r>
              <a:rPr lang="en-GB" sz="2800" dirty="0" smtClean="0"/>
              <a:t>it is a valued team 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GB" sz="2200" dirty="0"/>
              <a:t>	</a:t>
            </a:r>
            <a:r>
              <a:rPr lang="en-GB" sz="2200" dirty="0" smtClean="0"/>
              <a:t>actively oppose deference, no pulling rank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200" dirty="0"/>
              <a:t>	</a:t>
            </a:r>
            <a:r>
              <a:rPr lang="en-GB" sz="2200" dirty="0" smtClean="0"/>
              <a:t>PhDs are researchers not students</a:t>
            </a:r>
          </a:p>
          <a:p>
            <a:pPr>
              <a:buFont typeface="Arial"/>
              <a:buChar char="•"/>
            </a:pPr>
            <a:r>
              <a:rPr lang="en-GB" sz="2800" dirty="0" smtClean="0"/>
              <a:t>Argument &amp; critical scrutiny are encouraged </a:t>
            </a:r>
            <a:r>
              <a:rPr lang="en-GB" sz="2800" i="1" dirty="0" smtClean="0"/>
              <a:t>by all of all</a:t>
            </a:r>
          </a:p>
          <a:p>
            <a:pPr marL="914400" lvl="2" indent="0">
              <a:lnSpc>
                <a:spcPct val="110000"/>
              </a:lnSpc>
              <a:buNone/>
            </a:pPr>
            <a:r>
              <a:rPr lang="en-GB" sz="2200" dirty="0"/>
              <a:t>t</a:t>
            </a:r>
            <a:r>
              <a:rPr lang="en-GB" sz="2200" dirty="0" smtClean="0"/>
              <a:t>his is challenging to instil – having invested often months/years in </a:t>
            </a:r>
          </a:p>
          <a:p>
            <a:pPr marL="914400" lvl="2" indent="0">
              <a:lnSpc>
                <a:spcPct val="110000"/>
              </a:lnSpc>
              <a:buNone/>
            </a:pPr>
            <a:r>
              <a:rPr lang="en-GB" sz="2200" dirty="0" smtClean="0"/>
              <a:t>an idea academics are typically sensitive to critical comment</a:t>
            </a:r>
            <a:endParaRPr lang="en-GB" sz="2200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421214933"/>
      </p:ext>
    </p:extLst>
  </p:cSld>
  <p:clrMapOvr>
    <a:masterClrMapping/>
  </p:clrMapOvr>
  <mc:AlternateContent>
    <mc:Choice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.6|7.|12.6|6.9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D009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19969</TotalTime>
  <Words>1230</Words>
  <Application>Microsoft Macintosh PowerPoint</Application>
  <PresentationFormat>On-screen Show (4:3)</PresentationFormat>
  <Paragraphs>191</Paragraphs>
  <Slides>20</Slides>
  <Notes>20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      CPD 1 Academic Staff Masterclass Principal Investigator Skills 1 - Successful Research Centres and Building Sustainable Funding Streams           </vt:lpstr>
      <vt:lpstr>Slide 2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Slide 19</vt:lpstr>
      <vt:lpstr>         Questions and ideas to share       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Broderick</dc:creator>
  <cp:lastModifiedBy>Kingsley Purdam</cp:lastModifiedBy>
  <cp:revision>217</cp:revision>
  <dcterms:created xsi:type="dcterms:W3CDTF">2014-02-18T15:15:53Z</dcterms:created>
  <dcterms:modified xsi:type="dcterms:W3CDTF">2014-02-18T15:16:27Z</dcterms:modified>
</cp:coreProperties>
</file>