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46" r:id="rId5"/>
    <p:sldMasterId id="2147483758" r:id="rId6"/>
  </p:sldMasterIdLst>
  <p:notesMasterIdLst>
    <p:notesMasterId r:id="rId65"/>
  </p:notesMasterIdLst>
  <p:sldIdLst>
    <p:sldId id="380" r:id="rId7"/>
    <p:sldId id="381" r:id="rId8"/>
    <p:sldId id="395" r:id="rId9"/>
    <p:sldId id="439" r:id="rId10"/>
    <p:sldId id="382" r:id="rId11"/>
    <p:sldId id="383" r:id="rId12"/>
    <p:sldId id="385" r:id="rId13"/>
    <p:sldId id="386" r:id="rId14"/>
    <p:sldId id="387" r:id="rId15"/>
    <p:sldId id="388" r:id="rId16"/>
    <p:sldId id="440" r:id="rId17"/>
    <p:sldId id="441" r:id="rId18"/>
    <p:sldId id="400" r:id="rId19"/>
    <p:sldId id="399" r:id="rId20"/>
    <p:sldId id="402" r:id="rId21"/>
    <p:sldId id="403" r:id="rId22"/>
    <p:sldId id="404" r:id="rId23"/>
    <p:sldId id="389" r:id="rId24"/>
    <p:sldId id="405" r:id="rId25"/>
    <p:sldId id="396" r:id="rId26"/>
    <p:sldId id="391" r:id="rId27"/>
    <p:sldId id="392" r:id="rId28"/>
    <p:sldId id="393" r:id="rId29"/>
    <p:sldId id="394" r:id="rId30"/>
    <p:sldId id="397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37" r:id="rId63"/>
    <p:sldId id="438" r:id="rId64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Ashcroft Clarke" initials="LAC" lastIdx="3" clrIdx="0">
    <p:extLst>
      <p:ext uri="{19B8F6BF-5375-455C-9EA6-DF929625EA0E}">
        <p15:presenceInfo xmlns:p15="http://schemas.microsoft.com/office/powerpoint/2012/main" userId="Laura Ashcroft Clar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CEA"/>
    <a:srgbClr val="E9E8F8"/>
    <a:srgbClr val="DDDCF4"/>
    <a:srgbClr val="FF3300"/>
    <a:srgbClr val="D6DCE5"/>
    <a:srgbClr val="CFCDEF"/>
    <a:srgbClr val="FCCCD2"/>
    <a:srgbClr val="FD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E4016-E77A-4F8D-9739-98594AE30862}" v="2" dt="2021-05-07T11:05:01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7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664" y="44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Lack of  IT Equipment/Technical Issues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level'!$H$12:$H$14</c:f>
              <c:strCache>
                <c:ptCount val="3"/>
                <c:pt idx="0">
                  <c:v>Lack of IT equipment </c:v>
                </c:pt>
                <c:pt idx="1">
                  <c:v>IT Support responsiveness</c:v>
                </c:pt>
                <c:pt idx="2">
                  <c:v>Internet-WiFi issues</c:v>
                </c:pt>
              </c:strCache>
            </c:strRef>
          </c:cat>
          <c:val>
            <c:numRef>
              <c:f>'sub-category level'!$I$12:$I$14</c:f>
              <c:numCache>
                <c:formatCode>0%</c:formatCode>
                <c:ptCount val="3"/>
                <c:pt idx="0">
                  <c:v>0.5</c:v>
                </c:pt>
                <c:pt idx="1">
                  <c:v>0.35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3-44A9-BCAE-8911513669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8376287"/>
        <c:axId val="748385439"/>
      </c:barChart>
      <c:catAx>
        <c:axId val="74837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385439"/>
        <c:crosses val="autoZero"/>
        <c:auto val="1"/>
        <c:lblAlgn val="ctr"/>
        <c:lblOffset val="100"/>
        <c:noMultiLvlLbl val="0"/>
      </c:catAx>
      <c:valAx>
        <c:axId val="7483854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837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2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Greater Flexibility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'Sub-Category'!$H$40:$H$41</c:f>
              <c:strCache>
                <c:ptCount val="2"/>
                <c:pt idx="0">
                  <c:v>Overall Greater Flexibility</c:v>
                </c:pt>
                <c:pt idx="1">
                  <c:v>Better Childcare due to Flexibility</c:v>
                </c:pt>
              </c:strCache>
            </c:strRef>
          </c:cat>
          <c:val>
            <c:numRef>
              <c:f>'Sub-Category'!$I$40:$I$41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2-4859-AFB4-D4D4CF39C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29680"/>
        <c:axId val="15834672"/>
      </c:barChart>
      <c:catAx>
        <c:axId val="1582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4672"/>
        <c:crosses val="autoZero"/>
        <c:auto val="1"/>
        <c:lblAlgn val="ctr"/>
        <c:lblOffset val="100"/>
        <c:noMultiLvlLbl val="0"/>
      </c:catAx>
      <c:valAx>
        <c:axId val="15834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82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Categories!$H$6:$H$9</c:f>
              <c:strCache>
                <c:ptCount val="4"/>
                <c:pt idx="0">
                  <c:v>Not given option to work flexibly</c:v>
                </c:pt>
                <c:pt idx="1">
                  <c:v>Yes, Provided Fully WFH</c:v>
                </c:pt>
                <c:pt idx="2">
                  <c:v>Yes, but partial WFH</c:v>
                </c:pt>
                <c:pt idx="3">
                  <c:v>Yes, but on medical grounds</c:v>
                </c:pt>
              </c:strCache>
            </c:strRef>
          </c:cat>
          <c:val>
            <c:numRef>
              <c:f>Categories!$I$6:$I$9</c:f>
              <c:numCache>
                <c:formatCode>0%</c:formatCode>
                <c:ptCount val="4"/>
                <c:pt idx="0">
                  <c:v>0.38</c:v>
                </c:pt>
                <c:pt idx="1">
                  <c:v>0.28999999999999998</c:v>
                </c:pt>
                <c:pt idx="2">
                  <c:v>0.28999999999999998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9-4F25-BAA8-4E975F6115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14617679"/>
        <c:axId val="1214621423"/>
      </c:barChart>
      <c:catAx>
        <c:axId val="121461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621423"/>
        <c:crosses val="autoZero"/>
        <c:auto val="1"/>
        <c:lblAlgn val="ctr"/>
        <c:lblOffset val="100"/>
        <c:noMultiLvlLbl val="0"/>
      </c:catAx>
      <c:valAx>
        <c:axId val="12146214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14617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tx1">
                    <a:lumMod val="85000"/>
                    <a:lumOff val="15000"/>
                  </a:schemeClr>
                </a:solidFill>
              </a:rPr>
              <a:t>Yes, but partial WFH</a:t>
            </a:r>
          </a:p>
        </c:rich>
      </c:tx>
      <c:layout>
        <c:manualLayout>
          <c:xMode val="edge"/>
          <c:yMode val="edge"/>
          <c:x val="0.26449946608384978"/>
          <c:y val="0.12379110251450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4D1-4887-85A9-8DEA21384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4D1-4887-85A9-8DEA213842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Sheet2!$G$10:$G$11</c:f>
              <c:strCache>
                <c:ptCount val="2"/>
                <c:pt idx="0">
                  <c:v>WFH 1-2 days a week</c:v>
                </c:pt>
                <c:pt idx="1">
                  <c:v>Partially in campus when required</c:v>
                </c:pt>
              </c:strCache>
            </c:strRef>
          </c:cat>
          <c:val>
            <c:numRef>
              <c:f>Sheet2!$H$10:$H$11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1-4887-85A9-8DEA213842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049858786663072"/>
          <c:y val="0.28318859562283921"/>
          <c:w val="0.4490831611827989"/>
          <c:h val="0.5976843997014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Category!$I$3:$I$6</c:f>
              <c:strCache>
                <c:ptCount val="4"/>
                <c:pt idx="0">
                  <c:v>NA/Not part of the pilot</c:v>
                </c:pt>
                <c:pt idx="1">
                  <c:v>No Communication about Pilot Scheme</c:v>
                </c:pt>
                <c:pt idx="2">
                  <c:v>Pilot has been beneficial</c:v>
                </c:pt>
                <c:pt idx="3">
                  <c:v>No changes due to pilot/Not Beneficial</c:v>
                </c:pt>
              </c:strCache>
            </c:strRef>
          </c:cat>
          <c:val>
            <c:numRef>
              <c:f>Category!$J$3:$J$6</c:f>
              <c:numCache>
                <c:formatCode>0%</c:formatCode>
                <c:ptCount val="4"/>
                <c:pt idx="0">
                  <c:v>0.56999999999999995</c:v>
                </c:pt>
                <c:pt idx="1">
                  <c:v>0.11</c:v>
                </c:pt>
                <c:pt idx="2">
                  <c:v>0.26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3-4D83-B656-89494BF01A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5503615"/>
        <c:axId val="1065496543"/>
      </c:barChart>
      <c:catAx>
        <c:axId val="106550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496543"/>
        <c:crosses val="autoZero"/>
        <c:auto val="1"/>
        <c:lblAlgn val="ctr"/>
        <c:lblOffset val="100"/>
        <c:noMultiLvlLbl val="0"/>
      </c:catAx>
      <c:valAx>
        <c:axId val="10654965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65503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bg2">
                    <a:lumMod val="25000"/>
                  </a:schemeClr>
                </a:solidFill>
              </a:rPr>
              <a:t>Pilot has been Beneficial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2533292897218"/>
          <c:y val="0.28412339767503586"/>
          <c:w val="0.36280624139859613"/>
          <c:h val="0.655983002124734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8BE-4D64-9B12-3D4FFB5A86B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8BE-4D64-9B12-3D4FFB5A86B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48BE-4D64-9B12-3D4FFB5A86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Subcategory!$G$6:$G$8</c:f>
              <c:strCache>
                <c:ptCount val="3"/>
                <c:pt idx="0">
                  <c:v>Hybrid Working provides flexibility, efficiency</c:v>
                </c:pt>
                <c:pt idx="1">
                  <c:v>Hybrid Working should be extended to Customer Service, Technical Staffs</c:v>
                </c:pt>
                <c:pt idx="2">
                  <c:v>Would like to have WFH in future</c:v>
                </c:pt>
              </c:strCache>
            </c:strRef>
          </c:cat>
          <c:val>
            <c:numRef>
              <c:f>Subcategory!$H$6:$H$8</c:f>
              <c:numCache>
                <c:formatCode>0%</c:formatCode>
                <c:ptCount val="3"/>
                <c:pt idx="0">
                  <c:v>0.62</c:v>
                </c:pt>
                <c:pt idx="1">
                  <c:v>0.27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BE-4D64-9B12-3D4FFB5A86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569413754712253"/>
          <c:y val="0.11648150324613725"/>
          <c:w val="0.50381602324319796"/>
          <c:h val="0.84483380190925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Communication/Collaboration with team/Wellbeing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'Sub-Category'!$F$6:$F$8</c:f>
              <c:strCache>
                <c:ptCount val="3"/>
                <c:pt idx="0">
                  <c:v>More Social team building events</c:v>
                </c:pt>
                <c:pt idx="1">
                  <c:v>Better Organization Wide Communication</c:v>
                </c:pt>
                <c:pt idx="2">
                  <c:v>Support Wellbeing</c:v>
                </c:pt>
              </c:strCache>
            </c:strRef>
          </c:cat>
          <c:val>
            <c:numRef>
              <c:f>'Sub-Category'!$G$6:$G$8</c:f>
              <c:numCache>
                <c:formatCode>0%</c:formatCode>
                <c:ptCount val="3"/>
                <c:pt idx="0">
                  <c:v>0.52</c:v>
                </c:pt>
                <c:pt idx="1">
                  <c:v>0.34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9-4B0D-B671-45917013E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03508960"/>
        <c:axId val="1303527264"/>
      </c:barChart>
      <c:catAx>
        <c:axId val="130350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527264"/>
        <c:crosses val="autoZero"/>
        <c:auto val="1"/>
        <c:lblAlgn val="ctr"/>
        <c:lblOffset val="100"/>
        <c:noMultiLvlLbl val="0"/>
      </c:catAx>
      <c:valAx>
        <c:axId val="13035272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0350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Flexible approach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'Sub-Category'!$F$13:$F$14</c:f>
              <c:strCache>
                <c:ptCount val="2"/>
                <c:pt idx="0">
                  <c:v>Clear Working Schedule for team</c:v>
                </c:pt>
                <c:pt idx="1">
                  <c:v>Clear Hybrid Working Policies</c:v>
                </c:pt>
              </c:strCache>
            </c:strRef>
          </c:cat>
          <c:val>
            <c:numRef>
              <c:f>'Sub-Category'!$G$13:$G$14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8-4916-B2DA-6162CEC0C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5197856"/>
        <c:axId val="1275186208"/>
      </c:barChart>
      <c:catAx>
        <c:axId val="12751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186208"/>
        <c:crosses val="autoZero"/>
        <c:auto val="1"/>
        <c:lblAlgn val="ctr"/>
        <c:lblOffset val="100"/>
        <c:noMultiLvlLbl val="0"/>
      </c:catAx>
      <c:valAx>
        <c:axId val="1275186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519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Training /Resources/Staffs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159569917972735E-2"/>
          <c:y val="0.16415100006507471"/>
          <c:w val="0.88168086016405456"/>
          <c:h val="0.4645484531819236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'Sub-Category'!$F$18:$F$19</c:f>
              <c:strCache>
                <c:ptCount val="2"/>
                <c:pt idx="0">
                  <c:v>Better Training/Tools/Resources</c:v>
                </c:pt>
                <c:pt idx="1">
                  <c:v>Need Additional Staffs</c:v>
                </c:pt>
              </c:strCache>
            </c:strRef>
          </c:cat>
          <c:val>
            <c:numRef>
              <c:f>'Sub-Category'!$G$18:$G$19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5-42B4-92B6-F1DF635E99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2805856"/>
        <c:axId val="1002816256"/>
      </c:barChart>
      <c:catAx>
        <c:axId val="10028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2816256"/>
        <c:crosses val="autoZero"/>
        <c:auto val="1"/>
        <c:lblAlgn val="ctr"/>
        <c:lblOffset val="100"/>
        <c:noMultiLvlLbl val="0"/>
      </c:catAx>
      <c:valAx>
        <c:axId val="1002816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280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Provide more support for flexible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262629592995566E-2"/>
          <c:y val="0.17315973502613391"/>
          <c:w val="0.95347474081400885"/>
          <c:h val="0.28885742121322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Subcategory!$I$7:$I$11</c:f>
              <c:strCache>
                <c:ptCount val="5"/>
                <c:pt idx="0">
                  <c:v>Spend atmost 1-2 campus days per week</c:v>
                </c:pt>
                <c:pt idx="1">
                  <c:v>Structured Flexible Working</c:v>
                </c:pt>
                <c:pt idx="2">
                  <c:v>More Face to Face Interaction</c:v>
                </c:pt>
                <c:pt idx="3">
                  <c:v>Require more trust from peers</c:v>
                </c:pt>
                <c:pt idx="4">
                  <c:v>Compensation/Monetary Support</c:v>
                </c:pt>
              </c:strCache>
            </c:strRef>
          </c:cat>
          <c:val>
            <c:numRef>
              <c:f>Subcategory!$J$7:$J$11</c:f>
              <c:numCache>
                <c:formatCode>0%</c:formatCode>
                <c:ptCount val="5"/>
                <c:pt idx="0">
                  <c:v>0.43</c:v>
                </c:pt>
                <c:pt idx="1">
                  <c:v>0.37</c:v>
                </c:pt>
                <c:pt idx="2">
                  <c:v>0.08</c:v>
                </c:pt>
                <c:pt idx="3">
                  <c:v>0.06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40B3-99AF-716B1E4DB6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0361504"/>
        <c:axId val="1960365664"/>
      </c:barChart>
      <c:catAx>
        <c:axId val="19603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365664"/>
        <c:crosses val="autoZero"/>
        <c:auto val="1"/>
        <c:lblAlgn val="ctr"/>
        <c:lblOffset val="100"/>
        <c:noMultiLvlLbl val="0"/>
      </c:catAx>
      <c:valAx>
        <c:axId val="1960365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6036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Overall Positive Experience on Hybrid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824261356581294E-2"/>
          <c:y val="0.13158203153172646"/>
          <c:w val="0.95435147728683745"/>
          <c:h val="0.5811345146912457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Subcategory!$I$19:$I$23</c:f>
              <c:strCache>
                <c:ptCount val="5"/>
                <c:pt idx="0">
                  <c:v>Hybrid Working has been great!</c:v>
                </c:pt>
                <c:pt idx="1">
                  <c:v>Hybrid Working should continue in future</c:v>
                </c:pt>
                <c:pt idx="2">
                  <c:v>Increased Productivity</c:v>
                </c:pt>
                <c:pt idx="3">
                  <c:v>Hybrid Working supports team/colleague</c:v>
                </c:pt>
                <c:pt idx="4">
                  <c:v>Need Autonomy around campus days/hours</c:v>
                </c:pt>
              </c:strCache>
            </c:strRef>
          </c:cat>
          <c:val>
            <c:numRef>
              <c:f>Subcategory!$J$19:$J$23</c:f>
              <c:numCache>
                <c:formatCode>0%</c:formatCode>
                <c:ptCount val="5"/>
                <c:pt idx="0">
                  <c:v>0.36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0.12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4-4F88-B94D-99A3E7E724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6430672"/>
        <c:axId val="146428592"/>
      </c:barChart>
      <c:catAx>
        <c:axId val="14643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28592"/>
        <c:crosses val="autoZero"/>
        <c:auto val="1"/>
        <c:lblAlgn val="ctr"/>
        <c:lblOffset val="100"/>
        <c:noMultiLvlLbl val="0"/>
      </c:catAx>
      <c:valAx>
        <c:axId val="1464285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643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Improper Setup for Hot Desking/Issues with Flexible/Remote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level'!$H$21:$H$23</c:f>
              <c:strCache>
                <c:ptCount val="3"/>
                <c:pt idx="0">
                  <c:v>Adapting to hybrid working</c:v>
                </c:pt>
                <c:pt idx="1">
                  <c:v>Improper Hot Desking</c:v>
                </c:pt>
                <c:pt idx="2">
                  <c:v>Other Flexibility Issues</c:v>
                </c:pt>
              </c:strCache>
            </c:strRef>
          </c:cat>
          <c:val>
            <c:numRef>
              <c:f>'sub-category level'!$I$21:$I$23</c:f>
              <c:numCache>
                <c:formatCode>0%</c:formatCode>
                <c:ptCount val="3"/>
                <c:pt idx="0">
                  <c:v>0.54</c:v>
                </c:pt>
                <c:pt idx="1">
                  <c:v>0.25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2-40F1-9BD8-4DBEBD8BEF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91695"/>
        <c:axId val="929780879"/>
      </c:barChart>
      <c:catAx>
        <c:axId val="92979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80879"/>
        <c:crosses val="autoZero"/>
        <c:auto val="1"/>
        <c:lblAlgn val="ctr"/>
        <c:lblOffset val="100"/>
        <c:noMultiLvlLbl val="0"/>
      </c:catAx>
      <c:valAx>
        <c:axId val="9297808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9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Struggling to achieve Work-life balance/Health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level'!$H$31:$H$33</c:f>
              <c:strCache>
                <c:ptCount val="3"/>
                <c:pt idx="0">
                  <c:v>Working longer hours</c:v>
                </c:pt>
                <c:pt idx="1">
                  <c:v>Other Work-Life balance Issues</c:v>
                </c:pt>
                <c:pt idx="2">
                  <c:v>Struggled with mental health</c:v>
                </c:pt>
              </c:strCache>
            </c:strRef>
          </c:cat>
          <c:val>
            <c:numRef>
              <c:f>'sub-category level'!$I$31:$I$33</c:f>
              <c:numCache>
                <c:formatCode>0%</c:formatCode>
                <c:ptCount val="3"/>
                <c:pt idx="0">
                  <c:v>0.6</c:v>
                </c:pt>
                <c:pt idx="1">
                  <c:v>0.24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F-4FCA-B444-4F6B0277FB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41519"/>
        <c:axId val="742040271"/>
      </c:barChart>
      <c:catAx>
        <c:axId val="74204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40271"/>
        <c:crosses val="autoZero"/>
        <c:auto val="1"/>
        <c:lblAlgn val="ctr"/>
        <c:lblOffset val="100"/>
        <c:noMultiLvlLbl val="0"/>
      </c:catAx>
      <c:valAx>
        <c:axId val="74204027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41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Issues around training new staff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level'!$H$42:$H$43</c:f>
              <c:strCache>
                <c:ptCount val="2"/>
                <c:pt idx="0">
                  <c:v>Organising Traininigs</c:v>
                </c:pt>
                <c:pt idx="1">
                  <c:v>Getting to know new starters</c:v>
                </c:pt>
              </c:strCache>
            </c:strRef>
          </c:cat>
          <c:val>
            <c:numRef>
              <c:f>'sub-category level'!$I$42:$I$43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5-48C5-85F7-861DC54A1F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805423"/>
        <c:axId val="929813743"/>
      </c:barChart>
      <c:catAx>
        <c:axId val="92980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813743"/>
        <c:crosses val="autoZero"/>
        <c:auto val="1"/>
        <c:lblAlgn val="ctr"/>
        <c:lblOffset val="100"/>
        <c:noMultiLvlLbl val="0"/>
      </c:catAx>
      <c:valAx>
        <c:axId val="9298137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8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Not Ideal Space/Room to WFH/Distractions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level'!$H$50:$H$52</c:f>
              <c:strCache>
                <c:ptCount val="3"/>
                <c:pt idx="0">
                  <c:v>Distractions at Home</c:v>
                </c:pt>
                <c:pt idx="1">
                  <c:v>Lack of space at home</c:v>
                </c:pt>
                <c:pt idx="2">
                  <c:v>Others Issues</c:v>
                </c:pt>
              </c:strCache>
            </c:strRef>
          </c:cat>
          <c:val>
            <c:numRef>
              <c:f>'sub-category level'!$I$50:$I$52</c:f>
              <c:numCache>
                <c:formatCode>0%</c:formatCode>
                <c:ptCount val="3"/>
                <c:pt idx="0">
                  <c:v>0.4</c:v>
                </c:pt>
                <c:pt idx="1">
                  <c:v>0.34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D-4E97-B52E-CE0D978AB8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58575"/>
        <c:axId val="742058991"/>
      </c:barChart>
      <c:catAx>
        <c:axId val="74205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58991"/>
        <c:crosses val="autoZero"/>
        <c:auto val="1"/>
        <c:lblAlgn val="ctr"/>
        <c:lblOffset val="100"/>
        <c:noMultiLvlLbl val="0"/>
      </c:catAx>
      <c:valAx>
        <c:axId val="7420589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5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Lack of Social Connect/F2F Gatherings</a:t>
            </a:r>
            <a:endParaRPr lang="en-IN" sz="900" b="1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9700654225832764"/>
          <c:y val="3.8897663751277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level'!$H$5:$H$6</c:f>
              <c:strCache>
                <c:ptCount val="2"/>
                <c:pt idx="0">
                  <c:v>Missing the social/F2F interaction</c:v>
                </c:pt>
                <c:pt idx="1">
                  <c:v>Lack of Team Dynamics/Slow Communication</c:v>
                </c:pt>
              </c:strCache>
            </c:strRef>
          </c:cat>
          <c:val>
            <c:numRef>
              <c:f>'sub-category level'!$I$5:$I$6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9-4F02-AA5F-39D5858E10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88783"/>
        <c:axId val="929779631"/>
      </c:barChart>
      <c:catAx>
        <c:axId val="92978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79631"/>
        <c:crosses val="autoZero"/>
        <c:auto val="1"/>
        <c:lblAlgn val="ctr"/>
        <c:lblOffset val="100"/>
        <c:noMultiLvlLbl val="0"/>
      </c:catAx>
      <c:valAx>
        <c:axId val="9297796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88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Reduced Commuting time/Stress/Pollution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'Sub-Category'!$H$6:$H$9</c:f>
              <c:strCache>
                <c:ptCount val="4"/>
                <c:pt idx="0">
                  <c:v>Saving Commuting Time</c:v>
                </c:pt>
                <c:pt idx="1">
                  <c:v>Less Stress because of Travel</c:v>
                </c:pt>
                <c:pt idx="2">
                  <c:v>Reduced Pollution Level</c:v>
                </c:pt>
                <c:pt idx="3">
                  <c:v>Saving Travelling Cost</c:v>
                </c:pt>
              </c:strCache>
            </c:strRef>
          </c:cat>
          <c:val>
            <c:numRef>
              <c:f>'Sub-Category'!$I$6:$I$9</c:f>
              <c:numCache>
                <c:formatCode>0%</c:formatCode>
                <c:ptCount val="4"/>
                <c:pt idx="0">
                  <c:v>0.67</c:v>
                </c:pt>
                <c:pt idx="1">
                  <c:v>0.25</c:v>
                </c:pt>
                <c:pt idx="2">
                  <c:v>0.05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1-447E-8228-1F0BFF46B9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604800"/>
        <c:axId val="32607712"/>
      </c:barChart>
      <c:catAx>
        <c:axId val="326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07712"/>
        <c:crosses val="autoZero"/>
        <c:auto val="1"/>
        <c:lblAlgn val="ctr"/>
        <c:lblOffset val="100"/>
        <c:noMultiLvlLbl val="0"/>
      </c:catAx>
      <c:valAx>
        <c:axId val="32607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6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Increased Productivity level/Better 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'Sub-Category'!$H$15:$H$17</c:f>
              <c:strCache>
                <c:ptCount val="3"/>
                <c:pt idx="0">
                  <c:v>Overall Enhanced Efficiency</c:v>
                </c:pt>
                <c:pt idx="1">
                  <c:v>Increased Productivity due to less travel</c:v>
                </c:pt>
                <c:pt idx="2">
                  <c:v>Better Productivity due to worklife balance</c:v>
                </c:pt>
              </c:strCache>
            </c:strRef>
          </c:cat>
          <c:val>
            <c:numRef>
              <c:f>'Sub-Category'!$I$15:$I$17</c:f>
              <c:numCache>
                <c:formatCode>0%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6-4C67-9F3B-23712A6D27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67680256"/>
        <c:axId val="2067678176"/>
      </c:barChart>
      <c:catAx>
        <c:axId val="206768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678176"/>
        <c:crosses val="autoZero"/>
        <c:auto val="1"/>
        <c:lblAlgn val="ctr"/>
        <c:lblOffset val="100"/>
        <c:noMultiLvlLbl val="0"/>
      </c:catAx>
      <c:valAx>
        <c:axId val="20676781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6768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Improved Work life balance/Wellbeing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'Sub-Category'!$H$28:$H$31</c:f>
              <c:strCache>
                <c:ptCount val="4"/>
                <c:pt idx="0">
                  <c:v>Overall greater Work-Lefe Balance</c:v>
                </c:pt>
                <c:pt idx="1">
                  <c:v>Better Work-Life Balance due to flexiblilty</c:v>
                </c:pt>
                <c:pt idx="2">
                  <c:v>Better Work-Life Balance due to less travel</c:v>
                </c:pt>
                <c:pt idx="3">
                  <c:v>Better Work-Life Balance due to less distraction</c:v>
                </c:pt>
              </c:strCache>
            </c:strRef>
          </c:cat>
          <c:val>
            <c:numRef>
              <c:f>'Sub-Category'!$I$28:$I$31</c:f>
              <c:numCache>
                <c:formatCode>0%</c:formatCode>
                <c:ptCount val="4"/>
                <c:pt idx="0">
                  <c:v>0.72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A-4C7D-B1D5-CF64F00BD1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302496"/>
        <c:axId val="20305408"/>
      </c:barChart>
      <c:catAx>
        <c:axId val="203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5408"/>
        <c:crosses val="autoZero"/>
        <c:auto val="1"/>
        <c:lblAlgn val="ctr"/>
        <c:lblOffset val="100"/>
        <c:noMultiLvlLbl val="0"/>
      </c:catAx>
      <c:valAx>
        <c:axId val="203054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3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r">
              <a:defRPr sz="1200"/>
            </a:lvl1pPr>
          </a:lstStyle>
          <a:p>
            <a:fld id="{BCDD81F6-0601-49D8-99A6-E792F7298874}" type="datetimeFigureOut">
              <a:rPr lang="en-GB" smtClean="0"/>
              <a:t>02/03/2022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6" tIns="46343" rIns="92686" bIns="4634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2686" tIns="46343" rIns="92686" bIns="463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r">
              <a:defRPr sz="1200"/>
            </a:lvl1pPr>
          </a:lstStyle>
          <a:p>
            <a:fld id="{6AE7E254-2361-4223-B29B-378837433C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8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8560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51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47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64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83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74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4572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57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46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05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02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014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51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3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3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Which hybrid category are you piloting?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what % of your contractual hours have you spent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how many days do spend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After the hybrid working pilot, how many days a week would you ideally like to work on campus?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07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82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90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8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44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0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7082-9DC2-43F3-9F2A-A37521BBE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2E145-970F-4837-AB1D-0F5E487F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7A6EF-C30D-4ADF-9341-ECC7F4EC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5A14-04C4-4908-9641-D6FF6D4037E0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A472-7878-479E-A615-2A1D828A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5A0B-7951-4DE8-B1C8-0C05742E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1782-E8E7-46DE-A0C5-E3A3EBBA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EDD63-16D2-45F8-A3D3-139ABD13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6205-752A-45ED-ACE1-E6BD6D59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F22-AAB5-4B40-A187-EE2AF3BA9149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4172F-49AE-4218-B320-A3523F67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5F58-081C-47CD-80A1-E48BAE5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FD30-C425-46E9-A18B-954F344C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63673-C40D-45C2-AEF7-6CF6F30BB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AC5D9-85C6-4F84-B7D6-07C05184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240C-2488-4F72-A6EB-FC0D78811FDA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ADBA-E02D-4201-8A75-BA0D14F9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222A-4A23-4527-8F00-F4D58C75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182A-6499-4AEA-A29B-053BD762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651A-75C0-4F71-9447-4FDAB4C33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B83B1-4ED5-4B47-8695-A3D0E6A4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9A3E4-3F25-448D-92AB-547E3841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0C9A-5990-43DE-B89E-043940F968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1A36D-8507-468A-9D52-9576CFE6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3B425-AB7F-4C30-B42B-64F8DE22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08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9FBA-B304-4DA1-A1D1-64A35497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8105-953D-4ADB-8203-23596A17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86EF-7BC9-41A4-BA22-ED614725B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E782A-1C80-4C66-B54E-5D29C8AE7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9ABD4-F620-4D2B-ACBF-EDDF9402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9A39C-F3A2-4360-8F3E-5224747A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6E4F-46CF-4B69-A75B-E22FF1C67A0E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0CB49-B7F2-41C5-960C-0009CA86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13964-B4C5-4537-B7C9-F62777F3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099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598F-91D2-4000-8C34-FADA4F5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0021B-5F8F-4CE1-BE13-8CD5F598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6E2F-B4CD-4109-8F9D-027C6AEB2BEF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5D76-4AE2-4B31-866D-D9EEB8B8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0EE66-8392-4267-B670-23EFC3D3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40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386E3-CA7F-44D0-B72C-070FAFA3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7E0A-50E6-4723-8C8B-17C5BBC7578A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CCB54-9B4C-4F54-98FA-972E703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45D14-5955-46E5-81B7-9EF54947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FC11-B195-41A8-A55A-A25DC01B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1419-874D-41C1-8B3C-C568F13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0C8C3-9DA0-481A-ADA8-ED6EC6B7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C8A3D-4A6B-46F9-A605-C59C0CB7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4A11-02B7-4651-95C6-A628FC3698E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9DB93-FE8B-489C-825A-CE0C03E1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F26FE-195D-4AF2-B187-9A2D3364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4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22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9077-FBA2-4510-88FF-334211F4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B20F2-634D-468F-9337-C9034C9FF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BF95-9568-4CC3-9078-812A3AB4A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E4032-9B01-42B1-8D3B-F6C716A7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4BDC-B83C-4744-8906-ADD020D88E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30D74-6BBE-48D0-8F61-56E5F603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DFB16-11C1-4235-B195-5476612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08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E7B2-142C-4AB9-88B3-7B5E615E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DF2DC-1D1D-4EE6-AF6C-403D91400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3747-F42C-4BD1-BC5C-F7CD721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066E-F80F-4C10-A1B1-AE2EBAAA14D6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3FD49-52AB-4689-A458-73A1E499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0E1AF-C1BA-456A-A025-FA50C913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30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476AC-8DE1-4983-9F2A-66EDAC003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6F1B6-045D-4D50-8E23-8ADCA720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C4BE-94D1-4163-877B-45C42F6C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5C73-CE25-450E-9B95-CE7AC0857EC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66200-FDB8-4623-B9E2-B3D61469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6E3-1945-4920-8FF0-52C7747C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67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006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868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16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859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196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045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07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72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31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72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657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4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5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6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7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1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0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78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7B8B6-97BC-4A80-AEC8-C3C7F6F3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177C5-FC93-4BCB-A556-A18B20B9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502F-1BD8-4CD4-AE32-5437DF258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026F-7327-436D-8BF9-0EC225E2DBE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B26F-5F21-42D3-8C57-E58661EF1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56144-4786-41D8-A243-2FCFF2DA2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4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49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officeapps.live.com/op/view.aspx?src=https%3A%2F%2Fdocuments.manchester.ac.uk%2Fdisplay.aspx%3FDocID%3D58952&amp;wdOrigin=BROWSELINK" TargetMode="External"/><Relationship Id="rId3" Type="http://schemas.openxmlformats.org/officeDocument/2006/relationships/image" Target="../media/image3.emf"/><Relationship Id="rId7" Type="http://schemas.openxmlformats.org/officeDocument/2006/relationships/hyperlink" Target="mailto:hybrid@manchester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4.jpeg"/><Relationship Id="rId4" Type="http://schemas.openxmlformats.org/officeDocument/2006/relationships/chart" Target="../charts/chart2.xml"/><Relationship Id="rId9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.e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emf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prstClr val="white"/>
                </a:solidFill>
                <a:latin typeface="Arial"/>
                <a:cs typeface="Arial"/>
              </a:rPr>
              <a:t>Introduction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B55EEF-03D1-4A82-82A1-683DE5BB16BA}"/>
              </a:ext>
            </a:extLst>
          </p:cNvPr>
          <p:cNvSpPr txBox="1">
            <a:spLocks/>
          </p:cNvSpPr>
          <p:nvPr/>
        </p:nvSpPr>
        <p:spPr>
          <a:xfrm>
            <a:off x="546681" y="3224366"/>
            <a:ext cx="11167263" cy="276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Hybrid Working </a:t>
            </a:r>
            <a:r>
              <a:rPr lang="en-GB" b="1" dirty="0" err="1">
                <a:solidFill>
                  <a:schemeClr val="bg1"/>
                </a:solidFill>
                <a:latin typeface="Arial"/>
                <a:cs typeface="Arial"/>
              </a:rPr>
              <a:t>StaffNet</a:t>
            </a: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 site: </a:t>
            </a: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algn="l"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https://www.staffnet.manchester.ac.uk/people-and-od/current-staff/leave-working-arrangements/hybrid-working/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1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3" y="0"/>
            <a:ext cx="11929897" cy="6833975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26367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6" y="381000"/>
            <a:ext cx="11051844" cy="6203949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234147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9" y="451624"/>
            <a:ext cx="10767249" cy="5974576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100289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9" y="225812"/>
            <a:ext cx="11339468" cy="62489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412528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4" y="165100"/>
            <a:ext cx="11417900" cy="63060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212465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7" y="273050"/>
            <a:ext cx="11224239" cy="61854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149657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" y="225812"/>
            <a:ext cx="11371910" cy="62806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359844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11359568" cy="11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Directorate of Estates and Facilities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5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295662"/>
            <a:ext cx="11237747" cy="6437481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Estates &amp; Facilities</a:t>
            </a:r>
          </a:p>
        </p:txBody>
      </p:sp>
    </p:spTree>
    <p:extLst>
      <p:ext uri="{BB962C8B-B14F-4D97-AF65-F5344CB8AC3E}">
        <p14:creationId xmlns:p14="http://schemas.microsoft.com/office/powerpoint/2010/main" val="283247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" y="327588"/>
            <a:ext cx="11199647" cy="6415655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Estates &amp; Facilities</a:t>
            </a:r>
          </a:p>
        </p:txBody>
      </p:sp>
    </p:spTree>
    <p:extLst>
      <p:ext uri="{BB962C8B-B14F-4D97-AF65-F5344CB8AC3E}">
        <p14:creationId xmlns:p14="http://schemas.microsoft.com/office/powerpoint/2010/main" val="362391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PSLT Introduction and forward actions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</a:t>
            </a:fld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0709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95630" y="3960251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330817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39191" y="2175297"/>
            <a:ext cx="2742937" cy="1367895"/>
            <a:chOff x="4051299" y="4000500"/>
            <a:chExt cx="2742937" cy="13678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1299" y="4000500"/>
              <a:ext cx="192722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7011" y="4248150"/>
              <a:ext cx="1927225" cy="112024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070100" y="787138"/>
            <a:ext cx="761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materials provided, we ask that you please: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8961" y="1324288"/>
            <a:ext cx="520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Read</a:t>
            </a:r>
            <a:r>
              <a:rPr lang="en-GB" sz="1600" dirty="0"/>
              <a:t> through the survey results focusing on responses and feedback in your </a:t>
            </a:r>
            <a:r>
              <a:rPr lang="en-GB" sz="1600" b="1" dirty="0"/>
              <a:t>local area</a:t>
            </a:r>
            <a:r>
              <a:rPr lang="en-GB" sz="1600" dirty="0"/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8961" y="3884735"/>
            <a:ext cx="5200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Share</a:t>
            </a:r>
            <a:r>
              <a:rPr lang="en-GB" sz="1600" dirty="0"/>
              <a:t> and </a:t>
            </a:r>
            <a:r>
              <a:rPr lang="en-GB" sz="1600" b="1" dirty="0"/>
              <a:t>discuss</a:t>
            </a:r>
            <a:r>
              <a:rPr lang="en-GB" sz="1600" dirty="0"/>
              <a:t> the key survey insights with your teams, explore what could be </a:t>
            </a:r>
            <a:r>
              <a:rPr lang="en-GB" sz="1600" b="1" dirty="0"/>
              <a:t>improved or actioned </a:t>
            </a:r>
            <a:r>
              <a:rPr lang="en-GB" sz="1600" dirty="0"/>
              <a:t>in the coming weeks. Please use the below slide pack and edit where needed. If you require support on this, please contact the Hybrid Working </a:t>
            </a:r>
            <a:r>
              <a:rPr lang="en-GB" sz="1600" b="1" dirty="0"/>
              <a:t>project team </a:t>
            </a:r>
            <a:r>
              <a:rPr lang="en-GB" sz="1600" dirty="0"/>
              <a:t>and/or partner with your </a:t>
            </a:r>
            <a:r>
              <a:rPr lang="en-GB" sz="1600" b="1" dirty="0"/>
              <a:t>Senior Flexible Champions</a:t>
            </a:r>
            <a:r>
              <a:rPr lang="en-GB" sz="1600" dirty="0"/>
              <a:t>. </a:t>
            </a:r>
          </a:p>
          <a:p>
            <a:pPr>
              <a:spcAft>
                <a:spcPts val="0"/>
              </a:spcAft>
            </a:pPr>
            <a:endParaRPr lang="en-GB" sz="1600" dirty="0"/>
          </a:p>
          <a:p>
            <a:pPr>
              <a:spcAft>
                <a:spcPts val="0"/>
              </a:spcAft>
            </a:pPr>
            <a:r>
              <a:rPr lang="en-GB" sz="1400" dirty="0"/>
              <a:t>Please use: </a:t>
            </a:r>
            <a:r>
              <a:rPr lang="en-GB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hybrid@manchester.ac.uk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/>
              <a:t>and the list of Senior Flexible Working Champions which are now live here: </a:t>
            </a:r>
            <a:r>
              <a:rPr lang="en-GB" sz="1400" u="sng" dirty="0">
                <a:hlinkClick r:id="rId8"/>
              </a:rPr>
              <a:t>Senior Flexible Working Champions.xlsx (live.com)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3975" y="1384045"/>
            <a:ext cx="481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/>
              <a:t>The hybrid working survey results and reports will be posted on </a:t>
            </a:r>
            <a:r>
              <a:rPr lang="en-GB" sz="1600" b="1" dirty="0" err="1"/>
              <a:t>StaffNet</a:t>
            </a:r>
            <a:r>
              <a:rPr lang="en-GB" sz="1600" b="1" dirty="0"/>
              <a:t> on Wednesday, 9 March</a:t>
            </a:r>
            <a:r>
              <a:rPr lang="en-GB" sz="1600" dirty="0"/>
              <a:t>. Reflections and priority actions will be discussed with </a:t>
            </a:r>
            <a:r>
              <a:rPr lang="en-GB" sz="1600" b="1" dirty="0"/>
              <a:t>PSLT on Monday 21 March</a:t>
            </a:r>
            <a:r>
              <a:rPr lang="en-GB" sz="1600" dirty="0"/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060113" y="2793869"/>
            <a:ext cx="2651111" cy="1970061"/>
            <a:chOff x="7976479" y="2892061"/>
            <a:chExt cx="2651111" cy="1970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6479" y="2892061"/>
              <a:ext cx="1624917" cy="1636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1925" y="3758793"/>
              <a:ext cx="197566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5984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Sentiment analysis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5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910732" y="324272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Challenges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902620" y="940625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challenge of working in a hybrid way??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3391F28-D6D8-4E02-8727-5DE5F0E58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337089"/>
              </p:ext>
            </p:extLst>
          </p:nvPr>
        </p:nvGraphicFramePr>
        <p:xfrm>
          <a:off x="4418826" y="3564632"/>
          <a:ext cx="2794113" cy="143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6C7F7F2-AFB6-4489-8B1E-6D2FDB293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927734"/>
              </p:ext>
            </p:extLst>
          </p:nvPr>
        </p:nvGraphicFramePr>
        <p:xfrm>
          <a:off x="4449637" y="5107567"/>
          <a:ext cx="2794114" cy="156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91B24E6-8829-4B8B-9784-F9DB9CF544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07343"/>
              </p:ext>
            </p:extLst>
          </p:nvPr>
        </p:nvGraphicFramePr>
        <p:xfrm>
          <a:off x="7274562" y="1991952"/>
          <a:ext cx="2598635" cy="171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1C024AC-36AC-466B-B306-09C5C85A0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890661"/>
              </p:ext>
            </p:extLst>
          </p:nvPr>
        </p:nvGraphicFramePr>
        <p:xfrm>
          <a:off x="7428091" y="3601821"/>
          <a:ext cx="2411760" cy="144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DE8FF77-9A94-45B3-B0FB-AE4671EF6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962205"/>
              </p:ext>
            </p:extLst>
          </p:nvPr>
        </p:nvGraphicFramePr>
        <p:xfrm>
          <a:off x="7243751" y="5107567"/>
          <a:ext cx="2596100" cy="156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1105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359004" y="1530287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E3E9155-5F9A-48D1-8672-ECDF1AFD0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192699"/>
              </p:ext>
            </p:extLst>
          </p:nvPr>
        </p:nvGraphicFramePr>
        <p:xfrm>
          <a:off x="4678294" y="2067193"/>
          <a:ext cx="2336800" cy="153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BEB628E-5403-4ABA-B768-29CFFC1D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22696"/>
              </p:ext>
            </p:extLst>
          </p:nvPr>
        </p:nvGraphicFramePr>
        <p:xfrm>
          <a:off x="1396226" y="1961728"/>
          <a:ext cx="3022600" cy="426720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197197696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13570055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1181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Social Connect/F2F Gatherings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5778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Do not have any challenges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3043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 IT Equipment/Technical Issues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28822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Online Meetings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7576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Improper Setup for Hot Desking/Issues with Flexible/Remote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5499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Struggling to achieve Work-life balance/Health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4326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Issues around training new staff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84062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Ideal Space/Room to WFH/Distractions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297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Office environment not good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355527"/>
                  </a:ext>
                </a:extLst>
              </a:tr>
              <a:tr h="330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Commuting to Office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582284"/>
                  </a:ext>
                </a:extLst>
              </a:tr>
            </a:tbl>
          </a:graphicData>
        </a:graphic>
      </p:graphicFrame>
      <p:sp>
        <p:nvSpPr>
          <p:cNvPr id="28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620378" y="1789838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55677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3618632" y="451624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Benefits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2610520" y="1067977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benefit of working in a hybrid way?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1818432" y="1657538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066904" y="165763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328278" y="1917190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78841D0-A0E8-4452-91E2-EE4953196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381487"/>
              </p:ext>
            </p:extLst>
          </p:nvPr>
        </p:nvGraphicFramePr>
        <p:xfrm>
          <a:off x="4194696" y="2523857"/>
          <a:ext cx="2893442" cy="165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4A893C41-98F0-400B-A6D1-47ADC8930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063842"/>
              </p:ext>
            </p:extLst>
          </p:nvPr>
        </p:nvGraphicFramePr>
        <p:xfrm>
          <a:off x="4142308" y="4613329"/>
          <a:ext cx="3070225" cy="174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C1AC5288-2EB0-432C-8621-83FD0784E8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391419"/>
              </p:ext>
            </p:extLst>
          </p:nvPr>
        </p:nvGraphicFramePr>
        <p:xfrm>
          <a:off x="6922401" y="2434742"/>
          <a:ext cx="2780399" cy="18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F4CD219-3A84-415C-9075-24A7FC8353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38184"/>
              </p:ext>
            </p:extLst>
          </p:nvPr>
        </p:nvGraphicFramePr>
        <p:xfrm>
          <a:off x="7212533" y="4564129"/>
          <a:ext cx="2242039" cy="1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B870B20-2CC8-42D6-97F3-A1F05A474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6587"/>
              </p:ext>
            </p:extLst>
          </p:nvPr>
        </p:nvGraphicFramePr>
        <p:xfrm>
          <a:off x="1015380" y="2090877"/>
          <a:ext cx="3035300" cy="3556000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16840850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159830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0736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Reduced Commuting time/Stress/Pollution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317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Productivity level/Better Efficiency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7886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Work life balance/Wellbeing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07835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Greater Flexibility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6146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Fewer distractions/Ability to Focus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33773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Personal/Free time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0694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2976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Money Saving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8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60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387898" y="98713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been given any options to work flexibly in other ways? If yes, please give details.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111CC2C-3D73-4849-A9DF-86C9C4A5D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761330"/>
              </p:ext>
            </p:extLst>
          </p:nvPr>
        </p:nvGraphicFramePr>
        <p:xfrm>
          <a:off x="3720046" y="1640532"/>
          <a:ext cx="3672408" cy="178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7F038DF-4B46-4BDA-965A-3BF6FC849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707287"/>
              </p:ext>
            </p:extLst>
          </p:nvPr>
        </p:nvGraphicFramePr>
        <p:xfrm>
          <a:off x="7356450" y="1710357"/>
          <a:ext cx="2505075" cy="164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25A242E-B6EC-4770-82DF-841E7DD40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87423"/>
              </p:ext>
            </p:extLst>
          </p:nvPr>
        </p:nvGraphicFramePr>
        <p:xfrm>
          <a:off x="1523802" y="1733922"/>
          <a:ext cx="1999025" cy="2032000"/>
        </p:xfrm>
        <a:graphic>
          <a:graphicData uri="http://schemas.openxmlformats.org/drawingml/2006/table">
            <a:tbl>
              <a:tblPr/>
              <a:tblGrid>
                <a:gridCol w="1422961">
                  <a:extLst>
                    <a:ext uri="{9D8B030D-6E8A-4147-A177-3AD203B41FA5}">
                      <a16:colId xmlns:a16="http://schemas.microsoft.com/office/drawing/2014/main" val="327446292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4112793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(300)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38602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given option to work flexibly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834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Provided Fully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307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partial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29962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on medical grounds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765939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D17F81-396D-4529-A206-34AC42B5ABD5}"/>
              </a:ext>
            </a:extLst>
          </p:cNvPr>
          <p:cNvCxnSpPr/>
          <p:nvPr/>
        </p:nvCxnSpPr>
        <p:spPr>
          <a:xfrm>
            <a:off x="6132314" y="2109738"/>
            <a:ext cx="1728192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F8393ED-A872-4A4B-806B-4DE43726AE9A}"/>
              </a:ext>
            </a:extLst>
          </p:cNvPr>
          <p:cNvSpPr txBox="1">
            <a:spLocks/>
          </p:cNvSpPr>
          <p:nvPr/>
        </p:nvSpPr>
        <p:spPr>
          <a:xfrm>
            <a:off x="2243882" y="386745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 you have any feedback about the pilot that you would like to share?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E5F0F0A-F60C-4DAC-9980-092F2E68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00021"/>
              </p:ext>
            </p:extLst>
          </p:nvPr>
        </p:nvGraphicFramePr>
        <p:xfrm>
          <a:off x="1523802" y="4254202"/>
          <a:ext cx="2016224" cy="2032000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11411863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5487677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(296)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334693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part of the pilot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6029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Communication about Pilot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11897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Pilot has been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8658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changes due to pilot/Not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895431"/>
                  </a:ext>
                </a:extLst>
              </a:tr>
            </a:tbl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CDD193E-1C08-4DBF-8DD8-C80B5F44D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588903"/>
              </p:ext>
            </p:extLst>
          </p:nvPr>
        </p:nvGraphicFramePr>
        <p:xfrm>
          <a:off x="3681412" y="4354785"/>
          <a:ext cx="3749675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039187C-5588-49E7-BACF-8952C4A7B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321509"/>
              </p:ext>
            </p:extLst>
          </p:nvPr>
        </p:nvGraphicFramePr>
        <p:xfrm>
          <a:off x="7428458" y="4158441"/>
          <a:ext cx="2656067" cy="2271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2B73E0-8B78-4F0C-A4A7-91B82CE0ABD0}"/>
              </a:ext>
            </a:extLst>
          </p:cNvPr>
          <p:cNvCxnSpPr>
            <a:cxnSpLocks/>
          </p:cNvCxnSpPr>
          <p:nvPr/>
        </p:nvCxnSpPr>
        <p:spPr>
          <a:xfrm>
            <a:off x="6132314" y="5134074"/>
            <a:ext cx="165618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8C3A6B28-EED9-4B4A-B04C-0C356382DCA6}"/>
              </a:ext>
            </a:extLst>
          </p:cNvPr>
          <p:cNvSpPr txBox="1">
            <a:spLocks/>
          </p:cNvSpPr>
          <p:nvPr/>
        </p:nvSpPr>
        <p:spPr>
          <a:xfrm>
            <a:off x="7969699" y="131814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0412209A-34AA-48F3-B40B-660CA6EC0FE1}"/>
              </a:ext>
            </a:extLst>
          </p:cNvPr>
          <p:cNvSpPr txBox="1">
            <a:spLocks/>
          </p:cNvSpPr>
          <p:nvPr/>
        </p:nvSpPr>
        <p:spPr>
          <a:xfrm>
            <a:off x="1883842" y="137143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96348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7" name="Content Placeholder 4"/>
          <p:cNvSpPr txBox="1">
            <a:spLocks/>
          </p:cNvSpPr>
          <p:nvPr/>
        </p:nvSpPr>
        <p:spPr>
          <a:xfrm>
            <a:off x="2572048" y="114588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additional support would help you to lead and manage hybrid teams more effectively?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BBFFC8B-0F66-4010-B246-5950D49E1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63962"/>
              </p:ext>
            </p:extLst>
          </p:nvPr>
        </p:nvGraphicFramePr>
        <p:xfrm>
          <a:off x="1707952" y="2196480"/>
          <a:ext cx="2664296" cy="355600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5770820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51988917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(851)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3050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Support Required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98426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Better/Unified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5106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Training /Resources/Staffs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8692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Flexible approach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74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Communication/Collaboration with team/Wellbeing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40263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Digitally Equipped Dedicated Space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59228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Regular Sessions with peer managers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97688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 Project Management tools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856172"/>
                  </a:ext>
                </a:extLst>
              </a:tr>
            </a:tbl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154DC2B4-99E9-4958-BD76-0B944FECB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065566"/>
              </p:ext>
            </p:extLst>
          </p:nvPr>
        </p:nvGraphicFramePr>
        <p:xfrm>
          <a:off x="5024030" y="1805929"/>
          <a:ext cx="4169047" cy="219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23A248DB-DECF-42AC-9D45-617470B45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38054"/>
              </p:ext>
            </p:extLst>
          </p:nvPr>
        </p:nvGraphicFramePr>
        <p:xfrm>
          <a:off x="7468593" y="4140696"/>
          <a:ext cx="2572714" cy="231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DDADB731-48FF-423E-8057-8E6C801543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414397"/>
              </p:ext>
            </p:extLst>
          </p:nvPr>
        </p:nvGraphicFramePr>
        <p:xfrm>
          <a:off x="4480260" y="4100712"/>
          <a:ext cx="3096344" cy="305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1338E7EC-8D9C-424B-9026-F637485C1031}"/>
              </a:ext>
            </a:extLst>
          </p:cNvPr>
          <p:cNvSpPr txBox="1">
            <a:spLocks/>
          </p:cNvSpPr>
          <p:nvPr/>
        </p:nvSpPr>
        <p:spPr>
          <a:xfrm>
            <a:off x="6055832" y="149319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8C84E9A9-8956-49B3-A22E-03DEE6DE0A79}"/>
              </a:ext>
            </a:extLst>
          </p:cNvPr>
          <p:cNvSpPr txBox="1">
            <a:spLocks/>
          </p:cNvSpPr>
          <p:nvPr/>
        </p:nvSpPr>
        <p:spPr>
          <a:xfrm>
            <a:off x="24280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72012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2813720" y="1038541"/>
            <a:ext cx="6864507" cy="402525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604A7B"/>
                </a:solidFill>
              </a:rPr>
              <a:t>Do you have any other feedback about hybrid working at the University of Manchester?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021632" y="1628102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Category View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270104" y="1628203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Sub-Category View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531478" y="1887754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for each of the sub-category is calculated from the total number of responses for the associated category</a:t>
            </a:r>
            <a:endParaRPr lang="en-GB" sz="900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41AD432-2B8F-4D10-A007-0956F1E13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69208"/>
              </p:ext>
            </p:extLst>
          </p:nvPr>
        </p:nvGraphicFramePr>
        <p:xfrm>
          <a:off x="3965848" y="2150380"/>
          <a:ext cx="5976664" cy="227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F20A4EE-C992-43C7-BEA8-49E8FBB49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494521"/>
              </p:ext>
            </p:extLst>
          </p:nvPr>
        </p:nvGraphicFramePr>
        <p:xfrm>
          <a:off x="3821832" y="4382628"/>
          <a:ext cx="6120680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6B9CA4-CB80-406B-A710-9C1CF53ED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88518"/>
              </p:ext>
            </p:extLst>
          </p:nvPr>
        </p:nvGraphicFramePr>
        <p:xfrm>
          <a:off x="1200944" y="2057419"/>
          <a:ext cx="2781300" cy="31750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19999987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976164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20097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Overall Positive Experience on Hybrid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0941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having any feedback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40582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Wellbeing/Mental 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784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more support for flexible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622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adequate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18573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Need better hot desking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6048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Flexible working to more 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94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9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Demographic insights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30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683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38%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60294" y="2386731"/>
            <a:ext cx="1817146" cy="443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810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1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72316" y="2457556"/>
            <a:ext cx="2319217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locally (please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spec…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60736" y="2573722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80% 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81776" y="2607040"/>
            <a:ext cx="1050589" cy="402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0% 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(12%)</a:t>
            </a:r>
          </a:p>
          <a:p>
            <a:pPr marL="301619" marR="0" lvl="0" indent="0" algn="l" defTabSz="914400" rtl="0" eaLnBrk="1" fontAlgn="auto" latinLnBrk="0" hangingPunct="1">
              <a:lnSpc>
                <a:spcPts val="1036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100% 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461749" y="2836684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493039" y="292080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60% 137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693671" y="3446744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20% 162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66986" y="3537595"/>
            <a:ext cx="929084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51274" y="367464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805314" y="3884782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40% 216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179951" y="4406285"/>
            <a:ext cx="1345801" cy="305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worki…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  <a:p>
            <a:pPr marL="399746" marR="0" lvl="0" indent="0" algn="l" defTabSz="914400" rtl="0" eaLnBrk="1" fontAlgn="auto" latinLnBrk="0" hangingPunct="1">
              <a:lnSpc>
                <a:spcPts val="1037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913250" y="4420283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459239" y="4557995"/>
            <a:ext cx="1423534" cy="388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659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210522" y="4579780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362994" y="47385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(6%)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493543" y="48361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15341" y="501446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829829" y="526175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59864" y="568969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553505" y="604395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(39%)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3657" y="6070880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(31%)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83832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2748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24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20602" y="10465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99830" y="112783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0948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397902" y="11121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593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881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432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8515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159"/>
            <a:ext cx="340265" cy="1065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30832" y="398027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75560" y="4014343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0210" y="416380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726575" y="427860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38161" y="4567648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Declined 6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35990" y="4850544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8436" y="512078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85378" y="5928727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86160" y="6059174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495844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832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2260" y="238669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29619" y="2567357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90428" y="2567740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80% 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8243" y="2618284"/>
            <a:ext cx="1053504" cy="434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0% 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  <a:p>
            <a:pPr marL="304534" marR="0" lvl="0" indent="0" algn="l" defTabSz="914400" rtl="0" eaLnBrk="1" fontAlgn="auto" latinLnBrk="0" hangingPunct="1">
              <a:lnSpc>
                <a:spcPts val="1036"/>
              </a:lnSpc>
              <a:spcBef>
                <a:spcPts val="10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100% 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53192" y="2651714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5305" y="2750421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3797" y="284116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60% 154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38735" y="3410454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962" y="3541493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20% 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(26%)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84466" y="3769693"/>
            <a:ext cx="1653951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84152" y="381098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40% 258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12637" y="4368742"/>
            <a:ext cx="1465387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vary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9977" y="442633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97656" y="4500974"/>
            <a:ext cx="480368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074939" y="455932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5807" y="4647476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48616" y="464464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82289" y="4919044"/>
            <a:ext cx="631149" cy="403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98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8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50348" y="494978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833914" y="5447491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139015" y="5645236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310278" y="5782169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975585" y="614381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1860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Overall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1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3985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1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506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3238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173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99830" y="1145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39444" y="114098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79059" y="11022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87%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775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42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79%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778"/>
            <a:ext cx="340265" cy="106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590011" y="3973609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132404" y="4161554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444893" y="424598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(11%)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26272" y="4552719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14792" y="4949908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21167" y="517954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9547816" y="5873147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743604" y="6018172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(33%)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846592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89%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43670" y="238605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13919" y="2554505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31648" y="2561619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80% 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29262" y="2628150"/>
            <a:ext cx="1066399" cy="484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0% 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(15%)</a:t>
            </a:r>
          </a:p>
          <a:p>
            <a:pPr marL="317429" marR="0" lvl="0" indent="0" algn="l" defTabSz="914400" rtl="0" eaLnBrk="1" fontAlgn="auto" latinLnBrk="0" hangingPunct="1">
              <a:lnSpc>
                <a:spcPts val="1036"/>
              </a:lnSpc>
              <a:spcBef>
                <a:spcPts val="1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100% 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15244" y="271193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2787" y="2745387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695291" y="273363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60% 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(16%)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49730" y="338454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03583" y="364153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20% 167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560635" y="369065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40% 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655536" y="3805150"/>
            <a:ext cx="1653952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34139" y="4395005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(12%)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55767" y="443032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48635" y="4559336"/>
            <a:ext cx="1406956" cy="396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0018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1909" y="4575578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224221" y="4735330"/>
            <a:ext cx="702203" cy="423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35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9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58979" y="497146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3803" y="522837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6803" y="534154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06004" y="5674997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4673" y="5999556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964549" y="61469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5354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1439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5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971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17179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24569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78%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60216" y="12309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99830" y="126934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33734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73%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505"/>
            <a:ext cx="340265" cy="107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954417" y="3991831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60685" y="401018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353507" y="425472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17513" y="440622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57946" y="4527932"/>
            <a:ext cx="1077846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Declined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80392" y="4721659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2293" y="5171981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09863" y="5908059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63811" y="6049839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(30%)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638795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310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82%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8951" y="238708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33453" y="2570601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18096" y="2584694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80% 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50766" y="2595454"/>
            <a:ext cx="1166324" cy="459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0% 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363957" marR="0" lvl="0" indent="0" algn="l" defTabSz="914400" rtl="0" eaLnBrk="1" fontAlgn="auto" latinLnBrk="0" hangingPunct="1">
              <a:lnSpc>
                <a:spcPts val="1036"/>
              </a:lnSpc>
              <a:spcBef>
                <a:spcPts val="12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100% 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04461" y="2731580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(23%)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77351" y="2886093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(14%)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20641" y="297313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60% 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28547" y="358825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39452" y="358133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20% 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95481" y="3775796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821094" y="386540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40% 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5723" y="437073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vary</a:t>
            </a:r>
          </a:p>
          <a:p>
            <a:pPr marL="985018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1871" y="441605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107445" y="4562119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842515" y="460701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09596" y="468422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2303" y="474595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778987" y="5069702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91495" y="5124959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29950" y="5146362"/>
            <a:ext cx="975460" cy="10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87958" marR="0" lvl="0" indent="0" algn="l" defTabSz="914400" rtl="0" eaLnBrk="1" fontAlgn="auto" latinLnBrk="0" hangingPunct="1">
              <a:lnSpc>
                <a:spcPts val="1037"/>
              </a:lnSpc>
              <a:spcBef>
                <a:spcPts val="2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(5%)</a:t>
            </a:r>
          </a:p>
          <a:p>
            <a:pPr marL="361245" marR="0" lvl="0" indent="0" algn="l" defTabSz="914400" rtl="0" eaLnBrk="1" fontAlgn="auto" latinLnBrk="0" hangingPunct="1">
              <a:lnSpc>
                <a:spcPts val="1037"/>
              </a:lnSpc>
              <a:spcBef>
                <a:spcPts val="2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348494" y="59275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987246" y="618672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801795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7404" y="10008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86%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01771" y="114392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10504" y="116880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9513" y="1220907"/>
            <a:ext cx="3402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393037" y="12061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56137" y="12621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73603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19236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64870" y="131809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27969" y="136163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67%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29513" y="1606573"/>
            <a:ext cx="340265" cy="132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0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649794" y="2923112"/>
            <a:ext cx="3220384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93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6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available</a:t>
            </a:r>
            <a:r>
              <a:rPr kumimoji="0" sz="800" b="0" i="0" u="none" strike="noStrike" kern="1200" cap="none" spc="7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matters</a:t>
            </a:r>
            <a:r>
              <a:rPr kumimoji="0" sz="800" b="0" i="0" u="none" strike="noStrike" kern="1200" cap="none" spc="19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  <a:r>
              <a:rPr kumimoji="0" sz="800" b="0" i="0" u="none" strike="noStrike" kern="1200" cap="none" spc="3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793592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03843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49477" y="2923112"/>
            <a:ext cx="1000118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95110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43211" y="2923112"/>
            <a:ext cx="315699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will</a:t>
            </a:r>
            <a:r>
              <a:rPr kumimoji="0" sz="800" b="0" i="0" u="none" strike="noStrike" kern="1200" cap="none" spc="97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42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4322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38786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61784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44418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67017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43604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1402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086504" y="3584965"/>
            <a:ext cx="617331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87043" y="3988814"/>
            <a:ext cx="1010082" cy="302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0138" y="4007376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414020" y="4149737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significantly</a:t>
            </a:r>
          </a:p>
          <a:p>
            <a:pPr marL="582654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436103" y="4373786"/>
            <a:ext cx="1331707" cy="37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  <a:p>
            <a:pPr marL="253860" marR="0" lvl="0" indent="0" algn="l" defTabSz="914400" rtl="0" eaLnBrk="1" fontAlgn="auto" latinLnBrk="0" hangingPunct="1">
              <a:lnSpc>
                <a:spcPts val="1036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significantly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83272" y="443230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689964" y="4706618"/>
            <a:ext cx="427184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30989" y="4954099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824517" y="5425569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654958" y="5684440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same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209348" y="6133118"/>
            <a:ext cx="11968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426531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2103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21681" y="228505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193 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22069" y="251757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80% 123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9792" y="2564258"/>
            <a:ext cx="1259965" cy="47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0% 260 (12%)</a:t>
            </a:r>
          </a:p>
          <a:p>
            <a:pPr marL="357602" marR="0" lvl="0" indent="0" algn="l" defTabSz="914400" rtl="0" eaLnBrk="1" fontAlgn="auto" latinLnBrk="0" hangingPunct="1">
              <a:lnSpc>
                <a:spcPts val="1197"/>
              </a:lnSpc>
              <a:spcBef>
                <a:spcPts val="10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100% 124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0837" y="260723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168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5416" y="2828049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50438" y="28417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60% 389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34373" y="3358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16811" y="36096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20% 534 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33202" y="3996451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665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46869" y="3978958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40% 673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10391" y="4651044"/>
            <a:ext cx="1563311" cy="444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My campus work… 185 (9%)</a:t>
            </a:r>
          </a:p>
          <a:p>
            <a:pPr marL="332078" marR="0" lvl="0" indent="0" algn="l" defTabSz="914400" rtl="0" eaLnBrk="1" fontAlgn="auto" latinLnBrk="0" hangingPunct="1">
              <a:lnSpc>
                <a:spcPts val="1196"/>
              </a:lnSpc>
              <a:spcBef>
                <a:spcPts val="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6 122 (6%)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94731" y="4666902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0 150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68534" y="4882937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days 92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578715" y="5203671"/>
            <a:ext cx="721796" cy="494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3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5 124 (6%)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86 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191" y="519549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1 432 (21%)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7473347" y="530564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days 366 (17%)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23561" y="5367520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day 767 (36%)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555755" y="613324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3 334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767809" y="660988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2 670 (32%)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991477" y="6648278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days 794 (38%)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108699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22405"/>
            <a:ext cx="399630" cy="222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70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866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891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204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4096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448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07419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08200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06832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95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32511" y="4371675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 (10%)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852437" y="4510755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Declined 31 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053150" y="4699921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112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37215" y="499637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101 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52092" y="5123293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344 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67549" y="5325129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343 (42%)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501222" y="6654641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Strongly agree 258 (32%)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396092" y="666859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Stayed the same 316 (39%)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129631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151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988" y="2332153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21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98788" y="2526751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Not discussed with my manager</a:t>
            </a:r>
          </a:p>
          <a:p>
            <a:pPr marL="129729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 (5%)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442508" y="2518099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80% 9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74952" y="2566390"/>
            <a:ext cx="1227339" cy="527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0% 19 (13%)</a:t>
            </a:r>
          </a:p>
          <a:p>
            <a:pPr marL="386589" marR="0" lvl="0" indent="0" algn="l" defTabSz="914400" rtl="0" eaLnBrk="1" fontAlgn="auto" latinLnBrk="0" hangingPunct="1">
              <a:lnSpc>
                <a:spcPts val="1197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100% 12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817937" y="2833643"/>
            <a:ext cx="929285" cy="1251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60% 27 (18%)</a:t>
            </a:r>
          </a:p>
          <a:p>
            <a:pPr marL="88536" marR="0" lvl="0" indent="0" algn="l" defTabSz="914400" rtl="0" eaLnBrk="1" fontAlgn="auto" latinLnBrk="0" hangingPunct="1">
              <a:lnSpc>
                <a:spcPts val="1197"/>
              </a:lnSpc>
              <a:spcBef>
                <a:spcPts val="7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40% 42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48627" y="2985161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25 (17%)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09004" y="3188999"/>
            <a:ext cx="1511497" cy="34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34626" y="376613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20% 42 (28%)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37244" y="3987766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3: Predominantly remote</a:t>
            </a:r>
          </a:p>
          <a:p>
            <a:pPr marL="129255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50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work on campus?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92292" y="4653727"/>
            <a:ext cx="1563311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My campus work… 15 (10%)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36802" y="4655439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 8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160700" y="4871052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days 7 (5%)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955037" y="4915623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 6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6542" y="518492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 10 (7%)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560100" y="526223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days 25 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316736" y="5281509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41 (27%)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38482" y="540232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day 57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34767" y="5549361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8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691927" y="62568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27 (18%)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721945" y="662809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36 (24%)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982848" y="6620544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days 57 (38%)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223249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5605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85%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1372" y="91478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50889" y="9588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42387" y="103225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08377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55056" y="1103861"/>
            <a:ext cx="344910" cy="19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3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33885" y="110567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25381" y="114972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790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71%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31249" y="4295675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Neither agree nor disagree</a:t>
            </a:r>
          </a:p>
          <a:p>
            <a:pPr marL="1037446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 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014258" y="4497049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Declined 1 (3%)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825890" y="4750066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5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875475" y="4907151"/>
            <a:ext cx="1265811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9 (26%)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27216" y="5035291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45505" y="5171458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60082" y="6608407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11 (31%)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158188" y="6653888"/>
            <a:ext cx="13578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Strongly agree 13 (37%)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18336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235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054" y="231227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19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837931" y="2520171"/>
            <a:ext cx="2897624" cy="477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241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 15 (6%)</a:t>
            </a:r>
          </a:p>
          <a:p>
            <a:pPr marL="2118487" marR="0" lvl="0" indent="0" algn="l" defTabSz="914400" rtl="0" eaLnBrk="1" fontAlgn="auto" latinLnBrk="0" hangingPunct="1">
              <a:lnSpc>
                <a:spcPts val="11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0% 49 (21%)</a:t>
            </a:r>
          </a:p>
          <a:p>
            <a:pPr marL="0" marR="0" lvl="0" indent="0" algn="l" defTabSz="914400" rtl="0" eaLnBrk="1" fontAlgn="auto" latinLnBrk="0" hangingPunct="1">
              <a:lnSpc>
                <a:spcPts val="10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60% 37 (16%)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87063" y="267138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24 (10%)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43609" y="2697048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27 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272827" y="3319073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100% 20 (9%)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6110" y="3529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51 (22%)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967765" y="380580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88 (37%)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837931" y="3819718"/>
            <a:ext cx="2941895" cy="339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40% 64 (27%)</a:t>
            </a:r>
          </a:p>
          <a:p>
            <a:pPr marL="2101146" marR="0" lvl="0" indent="0" algn="l" defTabSz="914400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20% 50 (21%)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work on campus?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11343" y="4621809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25 (11%)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3157" y="4697994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 25 (11%)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575399" y="4897695"/>
            <a:ext cx="1343553" cy="530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899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days 12 (5%)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days 30 (13%)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58178" y="50694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 21 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349670" y="5375803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46 (20%)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381852" y="553796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day 100 (43%)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571638" y="5563799"/>
            <a:ext cx="656781" cy="57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 18 (8%)</a:t>
            </a:r>
          </a:p>
          <a:p>
            <a:pPr marL="33092" marR="0" lvl="0" indent="0" algn="l" defTabSz="914400" rtl="0" eaLnBrk="1" fontAlgn="auto" latinLnBrk="0" hangingPunct="1">
              <a:lnSpc>
                <a:spcPts val="1196"/>
              </a:lnSpc>
              <a:spcBef>
                <a:spcPts val="1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10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783571" y="636916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26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799301" y="6513292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days 83 (35%)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754412" y="661547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64 (27%)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65558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and overview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212" y="1285831"/>
            <a:ext cx="48678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very proud of our sector-leading approach to hybrid working so far, but we know there is more work to be done to enable our staff and student experience, while balancing our organisational needs.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key outputs from the Hybrid Working pilot phase (July 2022) will be: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Hybrid Working Framework to guide colleagues to work together, while giving autonomy for leaders and teams to balance individual preference with service delivery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consolidated Working Together Charter approach, these will be sequenced beginning with PSLT level to then inform Directorates and team charters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Working Together Charter will include common ‘boiler plate’ principles for all members, and opportunities for tailoring.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 engage our leaders and staff around the feedback received so far, we will continue listening activities with our academic colleagues, staff who are 100% based on campus, and our students. This is in progress now and will be reviewed and shared in May 2022.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41350" y="2486175"/>
            <a:ext cx="1834717" cy="2176597"/>
            <a:chOff x="3267382" y="1970185"/>
            <a:chExt cx="2592743" cy="32511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62" y="2531522"/>
              <a:ext cx="1897663" cy="268979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7382" y="1970185"/>
              <a:ext cx="1863418" cy="263530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8771576" y="2437401"/>
            <a:ext cx="2794455" cy="1611152"/>
            <a:chOff x="8571551" y="4575151"/>
            <a:chExt cx="2794455" cy="1611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1551" y="4575151"/>
              <a:ext cx="2011653" cy="108388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7377" y="5111115"/>
              <a:ext cx="1788629" cy="107518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Oval 38"/>
          <p:cNvSpPr/>
          <p:nvPr/>
        </p:nvSpPr>
        <p:spPr>
          <a:xfrm>
            <a:off x="5470102" y="1945795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8327075" y="1933920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8327075" y="4273742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70152" y="1981548"/>
            <a:ext cx="230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Hybrid Working Framework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83025" y="4277067"/>
            <a:ext cx="268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‘boiler plate’ principles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08255" y="1981548"/>
            <a:ext cx="2975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Together Charter approach 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57900" y="1305452"/>
            <a:ext cx="5105400" cy="309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outputs from the pilot phase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0763" y="4732593"/>
            <a:ext cx="1262873" cy="17743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350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65456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35057" y="8447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90%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38600" y="88971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436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9346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452770" y="97959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9885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49228" y="10784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12340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5037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21546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52699" y="4328421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Neither agree nor disagree</a:t>
            </a:r>
          </a:p>
          <a:p>
            <a:pPr marL="9758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5645" y="4525653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Declined 2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4045" y="4940048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 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17893" y="5007770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Strongly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20 (39%)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809254" y="502206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12 (24%)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73693" y="5351599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22 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7144654" y="6578063"/>
            <a:ext cx="145196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Stayed the same 14 (27%)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250232" y="6646138"/>
            <a:ext cx="147054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agree 18 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104637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2122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70496" y="2386991"/>
            <a:ext cx="1402403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182" y="2427353"/>
            <a:ext cx="234319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30791" y="256888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80% 126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4789" y="2616743"/>
            <a:ext cx="1117438" cy="4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0% 282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(13%)</a:t>
            </a:r>
          </a:p>
          <a:p>
            <a:pPr marL="315071" marR="0" lvl="0" indent="0" algn="l" defTabSz="914400" rtl="0" eaLnBrk="1" fontAlgn="auto" latinLnBrk="0" hangingPunct="1">
              <a:lnSpc>
                <a:spcPts val="1036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100% 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49629" y="2656876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4156" y="279140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2279" y="2843237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60% 383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23477" y="344265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815" y="3541819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20% 523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600257" y="3778370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94684" y="381881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40% 678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7821" y="4370121"/>
            <a:ext cx="1465387" cy="302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7832" y="44258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23667" y="4559635"/>
            <a:ext cx="1427578" cy="421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7241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9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4820" y="457620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7394" y="4642771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14102" y="4872783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4014" y="4928338"/>
            <a:ext cx="635227" cy="466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1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29628" y="5260287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9656" y="5791171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8793" y="606806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83703" y="606370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694524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46197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90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1154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85%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9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50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60216" y="11911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2023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783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100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396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75%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4884"/>
            <a:ext cx="340265" cy="1078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57281" y="3994393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45897" y="4006281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37039" y="4162880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10015" y="439472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06506" y="4529155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705231" y="4665192"/>
            <a:ext cx="977286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s…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22626" y="4906986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(38%)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631890" y="5072873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(40%)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537807" y="588271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(43%)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945279" y="6097374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943819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367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36835" y="238632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2926" y="2426025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716826" y="2572061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(18%)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88849" y="2568025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80% 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289542" y="2610206"/>
            <a:ext cx="1072922" cy="443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0%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(13%)</a:t>
            </a:r>
          </a:p>
          <a:p>
            <a:pPr marL="323953" marR="0" lvl="0" indent="0" algn="l" defTabSz="914400" rtl="0" eaLnBrk="1" fontAlgn="auto" latinLnBrk="0" hangingPunct="1">
              <a:lnSpc>
                <a:spcPts val="1036"/>
              </a:lnSpc>
              <a:spcBef>
                <a:spcPts val="1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39962" y="278172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88091" y="28538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60% 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49874" y="356121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07276" y="3632411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111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619775" y="3616047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20% 103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46446" y="378028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40% 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92259" y="437478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(10%)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11912" y="4420002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009552" y="4565403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31115" y="4564980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6375" y="464693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75263" y="4843362"/>
            <a:ext cx="577355" cy="321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0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89730" y="50678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71885" y="52707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02130" y="5307742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765845" y="5706002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63473" y="615800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392333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2104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44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378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077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09703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0196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39444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497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78%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837"/>
            <a:ext cx="340265" cy="10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655926" y="3975907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76893" y="408615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18390" y="4157692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45899" y="4577694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Declined 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799664" y="5037125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647902" y="5149127"/>
            <a:ext cx="788116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</a:p>
          <a:p>
            <a:pPr marL="254131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(27%)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843300" y="6103356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(54%)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8977238" y="6143452"/>
            <a:ext cx="1277853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(42%)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112490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248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39714" y="2385643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46041" y="2581560"/>
            <a:ext cx="1163472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55804" y="2574846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80% 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47416" y="2594302"/>
            <a:ext cx="1017292" cy="336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(10%)</a:t>
            </a:r>
          </a:p>
          <a:p>
            <a:pPr marL="268322" marR="0" lvl="0" indent="0" algn="l" defTabSz="914400" rtl="0" eaLnBrk="1" fontAlgn="auto" latinLnBrk="0" hangingPunct="1">
              <a:lnSpc>
                <a:spcPts val="1036"/>
              </a:lnSpc>
              <a:spcBef>
                <a:spcPts val="3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100% 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69684" y="262892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57326" y="2824480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04670" y="301247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60% 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716036" y="333437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20% 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378655" y="3520341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(19%)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39908" y="3742514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993789" y="393300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40% 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(29%)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191105" y="4407744"/>
            <a:ext cx="1321825" cy="310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work…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(8%)</a:t>
            </a:r>
          </a:p>
          <a:p>
            <a:pPr marL="432772" marR="0" lvl="0" indent="0" algn="l" defTabSz="914400" rtl="0" eaLnBrk="1" fontAlgn="auto" latinLnBrk="0" hangingPunct="1">
              <a:lnSpc>
                <a:spcPts val="103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8495" y="441730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068291" y="4558916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7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624802" y="4688890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78368" y="471965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9123" y="4754896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234957" y="4960214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3762" y="5295660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3963" y="5691148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64332" y="5973143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64919" y="599921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(33%)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84753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30001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9078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91%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79059" y="10647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397902" y="10795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016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20602" y="113126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13865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2387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904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69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46786"/>
            <a:ext cx="340265" cy="1086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2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67586" y="3992360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5294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4920" y="400863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967027" y="412967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24053" y="437632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8454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552965" y="4472090"/>
            <a:ext cx="1114999" cy="303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  <a:p>
            <a:pPr marL="113720" marR="0" lvl="0" indent="0" algn="l" defTabSz="914400" rtl="0" eaLnBrk="1" fontAlgn="auto" latinLnBrk="0" hangingPunct="1">
              <a:lnSpc>
                <a:spcPts val="1036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si…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33100" y="5010979"/>
            <a:ext cx="788115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07936" y="5001724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(31%)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98812" y="5917556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980662" y="6116121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(36%)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866218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2119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80947" y="2386433"/>
            <a:ext cx="1402404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850" y="2427749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29590" y="25691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80% 127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65088" y="2635102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306114" y="2617332"/>
            <a:ext cx="1119296" cy="45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0% 283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(13%)</a:t>
            </a:r>
          </a:p>
          <a:p>
            <a:pPr marL="316927" marR="0" lvl="0" indent="0" algn="l" defTabSz="914400" rtl="0" eaLnBrk="1" fontAlgn="auto" latinLnBrk="0" hangingPunct="1">
              <a:lnSpc>
                <a:spcPts val="1036"/>
              </a:lnSpc>
              <a:spcBef>
                <a:spcPts val="12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100% 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1559" y="2785373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50395" y="2832362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60% 367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17119" y="3455039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49148" y="356233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20% 535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67626" y="375990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68684" y="3798914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40% 674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2435" y="4371699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40675" y="4426509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72196" y="4558567"/>
            <a:ext cx="1396680" cy="37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742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201755" y="457774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0041" y="4649784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176119" y="4924852"/>
            <a:ext cx="634681" cy="446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66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1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38505" y="49224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5486" y="5316794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68688" y="570676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307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1516" y="5996928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(38%)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036236" y="612398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11943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5143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11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16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24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690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79059" y="115027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8355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929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8611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53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9357"/>
            <a:ext cx="340265" cy="1074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304940" y="3985888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6993" y="4009188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4733" y="4165137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70141" y="432126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12909" y="4536626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21731" y="4911391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3236" y="5165327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341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45147" y="587572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787521" y="6039637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(32%)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445679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1694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91%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142" y="2312308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137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91186" y="251621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80% 94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6406" y="2562882"/>
            <a:ext cx="1168662" cy="43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0% 207 (12%)</a:t>
            </a:r>
          </a:p>
          <a:p>
            <a:pPr marL="327912" marR="0" lvl="0" indent="0" algn="l" defTabSz="914400" rtl="0" eaLnBrk="1" fontAlgn="auto" latinLnBrk="0" hangingPunct="1">
              <a:lnSpc>
                <a:spcPts val="1197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100% 68 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1863" y="2605867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 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7761" y="2784600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351 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4799" y="28497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60% 330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701" y="3325312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358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46092" y="352008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20% 436 (26%)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44730" y="399278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548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97496" y="401136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40% 559 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3311" y="4608234"/>
            <a:ext cx="1667385" cy="34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157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83921" y="46644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0 115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572296" y="4844251"/>
            <a:ext cx="1496002" cy="50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14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days 66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days 271 (16%)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86352" y="4922300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 95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605363" y="5164304"/>
            <a:ext cx="716140" cy="412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5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 67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60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87742" y="521648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1 372 (22%)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45248" y="5419504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day 650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98668" y="59987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3 267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0399" y="658009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days 670 (40%)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664826" y="66473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2 561 (33%)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9728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Survey: Summary Insights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534937" y="686101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28812" y="829305"/>
            <a:ext cx="1915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all PS staff) </a:t>
            </a:r>
          </a:p>
        </p:txBody>
      </p:sp>
      <p:sp>
        <p:nvSpPr>
          <p:cNvPr id="78" name="Oval 77"/>
          <p:cNvSpPr/>
          <p:nvPr/>
        </p:nvSpPr>
        <p:spPr>
          <a:xfrm>
            <a:off x="5773083" y="682783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66958" y="825987"/>
            <a:ext cx="25159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in-scope PS staff) </a:t>
            </a:r>
          </a:p>
        </p:txBody>
      </p:sp>
      <p:grpSp>
        <p:nvGrpSpPr>
          <p:cNvPr id="293" name="Group 292"/>
          <p:cNvGrpSpPr/>
          <p:nvPr/>
        </p:nvGrpSpPr>
        <p:grpSpPr>
          <a:xfrm>
            <a:off x="1066072" y="1223107"/>
            <a:ext cx="9756914" cy="5500585"/>
            <a:chOff x="1070769" y="1261688"/>
            <a:chExt cx="9756914" cy="5500585"/>
          </a:xfrm>
        </p:grpSpPr>
        <p:sp>
          <p:nvSpPr>
            <p:cNvPr id="5" name="Rectangle 4"/>
            <p:cNvSpPr/>
            <p:nvPr/>
          </p:nvSpPr>
          <p:spPr>
            <a:xfrm>
              <a:off x="1098054" y="1261688"/>
              <a:ext cx="9729629" cy="32456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Results across our key themes </a:t>
              </a: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1070769" y="1572884"/>
              <a:ext cx="9729629" cy="5189389"/>
              <a:chOff x="1070769" y="1572884"/>
              <a:chExt cx="9729629" cy="518938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115495" y="1572884"/>
                <a:ext cx="9684903" cy="21824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02299" y="1702282"/>
                <a:ext cx="9556020" cy="1891096"/>
                <a:chOff x="1184409" y="1966448"/>
                <a:chExt cx="9556020" cy="1891096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184409" y="1966448"/>
                  <a:ext cx="9556020" cy="1891096"/>
                  <a:chOff x="1081033" y="2593243"/>
                  <a:chExt cx="9556020" cy="189109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5140529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82%</a:t>
                      </a:r>
                    </a:p>
                  </p:txBody>
                </p:sp>
              </p:grp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963768" y="4017749"/>
                    <a:ext cx="1846019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productivity </a:t>
                    </a:r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296221" y="2611358"/>
                    <a:ext cx="1402149" cy="1346433"/>
                    <a:chOff x="-9827672" y="4104755"/>
                    <a:chExt cx="1688795" cy="1688795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9827672" y="4104755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-9412692" y="4549257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88% 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81033" y="4053452"/>
                    <a:ext cx="1915717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PS staff responded they are part of the pilot </a:t>
                    </a:r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7080124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83%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864937" y="4023802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wellbeing </a:t>
                    </a:r>
                  </a:p>
                </p:txBody>
              </p: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200934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81%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096356" y="4023801"/>
                    <a:ext cx="161130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they are satisfied with the pilot </a:t>
                    </a:r>
                  </a:p>
                </p:txBody>
              </p: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9019719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5" name="Picture 24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92%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804532" y="4023801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there are positive levels of trust in teams </a:t>
                    </a:r>
                  </a:p>
                </p:txBody>
              </p:sp>
            </p:grpSp>
            <p:sp>
              <p:nvSpPr>
                <p:cNvPr id="58" name="Freeform 248"/>
                <p:cNvSpPr>
                  <a:spLocks/>
                </p:cNvSpPr>
                <p:nvPr/>
              </p:nvSpPr>
              <p:spPr bwMode="auto">
                <a:xfrm rot="17711166">
                  <a:off x="2328928" y="2621985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48"/>
                <p:cNvSpPr>
                  <a:spLocks/>
                </p:cNvSpPr>
                <p:nvPr/>
              </p:nvSpPr>
              <p:spPr bwMode="auto">
                <a:xfrm rot="17116844">
                  <a:off x="4258951" y="2570970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48"/>
                <p:cNvSpPr>
                  <a:spLocks/>
                </p:cNvSpPr>
                <p:nvPr/>
              </p:nvSpPr>
              <p:spPr bwMode="auto">
                <a:xfrm rot="17116844">
                  <a:off x="6198186" y="2573929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248"/>
                <p:cNvSpPr>
                  <a:spLocks/>
                </p:cNvSpPr>
                <p:nvPr/>
              </p:nvSpPr>
              <p:spPr bwMode="auto">
                <a:xfrm rot="17116844">
                  <a:off x="8133740" y="2580014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48"/>
                <p:cNvSpPr>
                  <a:spLocks/>
                </p:cNvSpPr>
                <p:nvPr/>
              </p:nvSpPr>
              <p:spPr bwMode="auto">
                <a:xfrm rot="18454820">
                  <a:off x="10035171" y="2631553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88210" y="5643432"/>
                <a:ext cx="9670109" cy="11188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99572" y="5630094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wider stakeholder groups (Non-PC users, Academics, students) 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99572" y="5834655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Consolidate the Team Charter framework and governance 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699572" y="6044370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 with staff to understand IT and equipment needs 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99572" y="6251751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Collaborate with Estates and People &amp; OD on co-working / shared space pilots 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489734" y="635330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56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489734" y="614099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4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1489734" y="594251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7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1489205" y="573020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70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1070769" y="5317557"/>
                <a:ext cx="9729629" cy="33502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Actions to progress 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106101" y="4085458"/>
                <a:ext cx="4774342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88660" y="3774262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benefits 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935583" y="4088748"/>
                <a:ext cx="4838428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12486" y="3770866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challenges </a:t>
                </a:r>
              </a:p>
            </p:txBody>
          </p:sp>
          <p:grpSp>
            <p:nvGrpSpPr>
              <p:cNvPr id="290" name="Group 289"/>
              <p:cNvGrpSpPr/>
              <p:nvPr/>
            </p:nvGrpSpPr>
            <p:grpSpPr>
              <a:xfrm>
                <a:off x="6241867" y="4201180"/>
                <a:ext cx="4386232" cy="985562"/>
                <a:chOff x="1296072" y="4176941"/>
                <a:chExt cx="4386232" cy="985562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1296072" y="4178228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862246" y="4211617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social contact / face to face gatherings  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849090" y="4721222"/>
                  <a:ext cx="1345801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IT equipment / technical issues </a:t>
                  </a: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296072" y="4698907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468375" y="4176941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4034549" y="4210330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Volume of online meetings </a:t>
                  </a:r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468375" y="4698363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4034549" y="4731752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Improper set up for hot-desking </a:t>
                  </a:r>
                </a:p>
              </p:txBody>
            </p:sp>
          </p:grpSp>
          <p:sp>
            <p:nvSpPr>
              <p:cNvPr id="101" name="Oval 100"/>
              <p:cNvSpPr/>
              <p:nvPr/>
            </p:nvSpPr>
            <p:spPr>
              <a:xfrm>
                <a:off x="1417487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34%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022777" y="4206752"/>
                <a:ext cx="1647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work life balance </a:t>
                </a: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420087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18%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961657" y="4220991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Reduced commuting time 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444580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16%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966631" y="4769129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Increased productivity levels 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444580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13%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021089" y="4850483"/>
                <a:ext cx="14503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Greater flexibility 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99572" y="6460515"/>
                <a:ext cx="67270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SLD and EDI to identify ongoing training needs </a:t>
                </a: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489734" y="6562065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119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8597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35664"/>
            <a:ext cx="399630" cy="2215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724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3849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9756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084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2408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52770" y="103975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656314" y="10252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04698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6993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336256" y="4319934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55 (9%)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90948" y="4504371"/>
            <a:ext cx="1802820" cy="505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96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Declined 18 (3%)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 (14%)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11991" y="4831599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70 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268433" y="5203030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268 (45%)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81724" y="5391863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266 (44%)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327381" y="6636981"/>
            <a:ext cx="1419522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Strongly agree 195 (33%)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287440" y="664855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Stayed the same 225 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210875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723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93965" y="230986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86 (12%)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53655" y="2523747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80% 51 (7%)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42267" y="259228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91 (13%)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807201" y="2580680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0% 101 (14%)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759390" y="28295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60% 112 (15%)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17308" y="286169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116 (16%)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226196" y="3042792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100% 81 (11%)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59388" y="3441687"/>
            <a:ext cx="1511497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140 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792301" y="3839060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40% 198 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031321" y="3890553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20% 180 (25%)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1199" y="397227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231 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work 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582120" y="4649683"/>
            <a:ext cx="1501736" cy="43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My campus work… 59 (8%)</a:t>
            </a:r>
          </a:p>
          <a:p>
            <a:pPr marL="339094" marR="0" lvl="0" indent="0" algn="l" defTabSz="914400" rtl="0" eaLnBrk="1" fontAlgn="auto" latinLnBrk="0" hangingPunct="1">
              <a:lnSpc>
                <a:spcPts val="1196"/>
              </a:lnSpc>
              <a:spcBef>
                <a:spcPts val="7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 46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626864" y="46747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 59 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830736" y="4841418"/>
            <a:ext cx="1248493" cy="372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93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days 57 (8%)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days 43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890" y="519684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1 134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291116" y="5302608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day 246 (34%)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553973" y="5353017"/>
            <a:ext cx="685263" cy="730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80 (11%)</a:t>
            </a:r>
          </a:p>
          <a:p>
            <a:pPr marL="38068" marR="0" lvl="0" indent="0" algn="l" defTabSz="914400" rtl="0" eaLnBrk="1" fontAlgn="auto" latinLnBrk="0" hangingPunct="1">
              <a:lnSpc>
                <a:spcPts val="1196"/>
              </a:lnSpc>
              <a:spcBef>
                <a:spcPts val="30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43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363056" y="566468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days 139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818504" y="645929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3 109 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967160" y="6497334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2 193 (27%)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274252" y="670067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days 238 (33%)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169178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47247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673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103826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4710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9424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854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1413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2150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72%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12442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27022" y="4299809"/>
            <a:ext cx="14397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disagree 13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99936" y="4486055"/>
            <a:ext cx="1507004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35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807365" y="4520046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Declined 14 (5%)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48624" y="480883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44 (16%)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184751" y="4924092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103 (37%)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49229" y="5183139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113 (40%)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35487" y="529398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36 (13%)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280354" y="6497320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106 (38%)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345294" y="6628382"/>
            <a:ext cx="135788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agree 93 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6812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16706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83%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31%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519" y="233193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853" y="2432957"/>
            <a:ext cx="2599812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Other hybrid pattern agreed locally (please spe…</a:t>
            </a:r>
          </a:p>
          <a:p>
            <a:pPr marL="2007412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522667" y="2507027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80% 2 (3%)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977099" y="2671271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60% 11 (15%)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83413" y="2793186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0% 20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06748" y="283661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 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32079" y="2911023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91699" y="3520475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181358" y="3687545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100% 7 (10%)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768795" y="3718518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40% 22 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673339" y="398292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24 (33%)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740083" y="4074544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20% 10 (14%)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work on campus?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155336" y="4643121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My campus working days vary</a:t>
            </a:r>
          </a:p>
          <a:p>
            <a:pPr marL="1136559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9 (13%)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3759163" y="4719307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 9 (13%)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015599" y="4939110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days 2 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62495" y="5233169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 8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526868" y="532085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days 11 (15%)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367415" y="54445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13 (18%)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0350624" y="543390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day 28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36832" y="5800219"/>
            <a:ext cx="631346" cy="448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5 5 (7%)</a:t>
            </a:r>
          </a:p>
          <a:p>
            <a:pPr marL="69231" marR="0" lvl="0" indent="0" algn="l" defTabSz="914400" rtl="0" eaLnBrk="1" fontAlgn="auto" latinLnBrk="0" hangingPunct="1">
              <a:lnSpc>
                <a:spcPts val="1196"/>
              </a:lnSpc>
              <a:spcBef>
                <a:spcPts val="8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1 (1%)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905805" y="647970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11 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879373" y="6554207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16 (22%)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965455" y="6612647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days 26 (36%)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00596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50889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42387" y="9608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91372" y="99282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5056" y="1037143"/>
            <a:ext cx="344910" cy="2013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5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247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08377" y="10886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25381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33885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471642" y="4310245"/>
            <a:ext cx="1029676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disagree</a:t>
            </a:r>
          </a:p>
          <a:p>
            <a:pPr marL="49848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 (13%)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19187" y="4437404"/>
            <a:ext cx="1221018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significantly</a:t>
            </a:r>
          </a:p>
          <a:p>
            <a:pPr marL="75132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1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086140" y="4744555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5 (31%)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77741" y="4812699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2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15802" y="5090961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 (38%)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09598" y="5169633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agree</a:t>
            </a:r>
          </a:p>
          <a:p>
            <a:pPr marL="35495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715674" y="5722305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155028" y="6380153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760663" y="638015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Neither agree nor disagree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206055" y="6678085"/>
            <a:ext cx="104765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4 (25%)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6930151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1509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56342" y="2296091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158 (10%)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77485" y="2518753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80% 92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816633" y="2585181"/>
            <a:ext cx="1279172" cy="5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0% 217 (14%)</a:t>
            </a:r>
          </a:p>
          <a:p>
            <a:pPr marL="376809" marR="0" lvl="0" indent="0" algn="l" defTabSz="914400" rtl="0" eaLnBrk="1" fontAlgn="auto" latinLnBrk="0" hangingPunct="1">
              <a:lnSpc>
                <a:spcPts val="1197"/>
              </a:lnSpc>
              <a:spcBef>
                <a:spcPts val="1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100% 106 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24543" y="26157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132 (9%)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4144" y="282468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264 (17%)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1370" y="285465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60% 281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43191" y="3391466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306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65207" y="3717057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20% 359 (24%)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87892" y="3977494"/>
            <a:ext cx="1884959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489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22705" y="396152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 454 (30%)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5058" y="4607713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139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620377" y="46730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0 120 (8%)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08600" y="4909928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days 84 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70010" y="4938141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 97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6952" y="5195028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1 285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575637" y="5292170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5 103 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295396" y="5310495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day 518 (34%)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414053" y="5437911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days 285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566506" y="56610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74 (5%)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68415" y="630748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3 253 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896822" y="6543896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2 438 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144465" y="6687723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days 554 (37%)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353560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975072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980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83060" y="2305674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75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89602" y="251649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80% 55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45226" y="2554669"/>
            <a:ext cx="1178565" cy="428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0% 111 (11%)</a:t>
            </a:r>
          </a:p>
          <a:p>
            <a:pPr marL="337815" marR="0" lvl="0" indent="0" algn="l" defTabSz="914400" rtl="0" eaLnBrk="1" fontAlgn="auto" latinLnBrk="0" hangingPunct="1">
              <a:lnSpc>
                <a:spcPts val="1197"/>
              </a:lnSpc>
              <a:spcBef>
                <a:spcPts val="6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100% 50 (5%)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9261" y="25961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67 (7%)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9394" y="2788361"/>
            <a:ext cx="1048574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213 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72128" y="281288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60% 172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575" y="3324709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32410" y="35663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20% 267 (27%)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922033" y="396102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40% 325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621851" y="399989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314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72308" y="4650996"/>
            <a:ext cx="1501737" cy="43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My campus work… 86 (9%)</a:t>
            </a:r>
          </a:p>
          <a:p>
            <a:pPr marL="344681" marR="0" lvl="0" indent="0" algn="l" defTabSz="914400" rtl="0" eaLnBrk="1" fontAlgn="auto" latinLnBrk="0" hangingPunct="1">
              <a:lnSpc>
                <a:spcPts val="1196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 52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72578" y="466210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 63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620345" y="4850775"/>
            <a:ext cx="1424602" cy="44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days 27 (3%)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days 136 (14%)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706521" y="51491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5 49 (5%)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304006" y="5251452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1 234 (24%)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05186" y="538735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30 (3%)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73545" y="550565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day 406 (41%)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75209" y="592007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3 134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709411" y="649131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days 380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543535" y="667622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2 332 (34%)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164079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13938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 Insights: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Overall response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1B760A0-CDDA-4C54-8F33-3C187FD51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358" y="1456879"/>
            <a:ext cx="6210818" cy="41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ultiRowCard ,multiRowCard ,Which hybrid category are you piloting? ,On average in a typical week, what % of your contractual hours have you spent on campus / at a University site? ,On average in a typical week, how many days do spend on campus / at a University site? ,After the hybrid working pilot, how many days a week would you ideally like to work on campus?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82567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I have found it easy to manage a hybrid team ,Do you believe that whilst working in a hybrid way the performance of your team has improved? ,Hybrid Working Sentiments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7545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6" y="0"/>
            <a:ext cx="11902744" cy="681842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42385789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7FC0BDDC0224F92E726E2C1C60CBD" ma:contentTypeVersion="10" ma:contentTypeDescription="Create a new document." ma:contentTypeScope="" ma:versionID="0cd3d8df480cd3abab33f8cb2580c488">
  <xsd:schema xmlns:xsd="http://www.w3.org/2001/XMLSchema" xmlns:xs="http://www.w3.org/2001/XMLSchema" xmlns:p="http://schemas.microsoft.com/office/2006/metadata/properties" xmlns:ns2="6debc482-5c7b-4941-bea9-55dd6d7fc11a" xmlns:ns3="74f709eb-2953-4deb-b12e-2dce19da50d6" targetNamespace="http://schemas.microsoft.com/office/2006/metadata/properties" ma:root="true" ma:fieldsID="79c6a1db44076706e1b32dcd961e3dab" ns2:_="" ns3:_="">
    <xsd:import namespace="6debc482-5c7b-4941-bea9-55dd6d7fc11a"/>
    <xsd:import namespace="74f709eb-2953-4deb-b12e-2dce19da50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bc482-5c7b-4941-bea9-55dd6d7fc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709eb-2953-4deb-b12e-2dce19da50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48C1B-9D4C-42A4-9A7E-FE00EDCDD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74CE0F-4C3C-4004-A275-E4BD42CBC6C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4f709eb-2953-4deb-b12e-2dce19da50d6"/>
    <ds:schemaRef ds:uri="http://schemas.openxmlformats.org/package/2006/metadata/core-properties"/>
    <ds:schemaRef ds:uri="6debc482-5c7b-4941-bea9-55dd6d7fc11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61F50BF-6E8C-4343-8A81-B78AFF47C5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bc482-5c7b-4941-bea9-55dd6d7fc11a"/>
    <ds:schemaRef ds:uri="74f709eb-2953-4deb-b12e-2dce19da5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103240</TotalTime>
  <Words>10288</Words>
  <Application>Microsoft Office PowerPoint</Application>
  <PresentationFormat>Widescreen</PresentationFormat>
  <Paragraphs>2141</Paragraphs>
  <Slides>58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160" baseType="lpstr">
      <vt:lpstr>AGHSRH+Standard Font</vt:lpstr>
      <vt:lpstr>ALNBNJ+Standard Font</vt:lpstr>
      <vt:lpstr>Arial</vt:lpstr>
      <vt:lpstr>AUUNWS+Standard Font</vt:lpstr>
      <vt:lpstr>BDJAAD+Segoe UI</vt:lpstr>
      <vt:lpstr>BICEAH+Standard Font</vt:lpstr>
      <vt:lpstr>BKWDIO+Segoe UI</vt:lpstr>
      <vt:lpstr>BLHOKA+Segoe UI Bold</vt:lpstr>
      <vt:lpstr>BRPWLA+Segoe UI</vt:lpstr>
      <vt:lpstr>BTRRQL+Standard Font</vt:lpstr>
      <vt:lpstr>BWKKAP+Segoe UI</vt:lpstr>
      <vt:lpstr>Calibri</vt:lpstr>
      <vt:lpstr>Calibri Light</vt:lpstr>
      <vt:lpstr>CBWODE+Standard Font</vt:lpstr>
      <vt:lpstr>CGRCWV+Standard Font</vt:lpstr>
      <vt:lpstr>CVCMIL+Segoe UI</vt:lpstr>
      <vt:lpstr>DAWNKV+Segoe UI</vt:lpstr>
      <vt:lpstr>DHBTOM+Segoe UI</vt:lpstr>
      <vt:lpstr>DSKQCH+Segoe UI Bold</vt:lpstr>
      <vt:lpstr>EHEFEE+Segoe UI Bold</vt:lpstr>
      <vt:lpstr>ERUJSC+Segoe UI</vt:lpstr>
      <vt:lpstr>EUDQRN+Standard Font</vt:lpstr>
      <vt:lpstr>FDGPEL+Segoe UI</vt:lpstr>
      <vt:lpstr>FETOGF+Segoe UI Bold</vt:lpstr>
      <vt:lpstr>FSBWDK+Segoe UI Bold</vt:lpstr>
      <vt:lpstr>GASHSF+Segoe UI Bold</vt:lpstr>
      <vt:lpstr>GODWUO+Standard Font</vt:lpstr>
      <vt:lpstr>GPOJKC+Segoe UI Bold</vt:lpstr>
      <vt:lpstr>GUUKWT+Standard Font</vt:lpstr>
      <vt:lpstr>GWQQWE+Segoe UI Bold</vt:lpstr>
      <vt:lpstr>HGTRBL+Segoe UI Bold</vt:lpstr>
      <vt:lpstr>HKQUEL+Standard Font</vt:lpstr>
      <vt:lpstr>IGBROL+Segoe UI Bold</vt:lpstr>
      <vt:lpstr>IGHCQU+Standard Font</vt:lpstr>
      <vt:lpstr>IPCQRW+Standard Font</vt:lpstr>
      <vt:lpstr>JLJLQO+Segoe UI Bold</vt:lpstr>
      <vt:lpstr>JOVOWU+Segoe UI</vt:lpstr>
      <vt:lpstr>JPSSGI+Segoe UI</vt:lpstr>
      <vt:lpstr>JSECCA+Segoe UI</vt:lpstr>
      <vt:lpstr>JSWKVR+Standard Font</vt:lpstr>
      <vt:lpstr>JUDEWF+Segoe UI</vt:lpstr>
      <vt:lpstr>KAJIDP+Segoe UI</vt:lpstr>
      <vt:lpstr>KKEWJB+Segoe UI Bold</vt:lpstr>
      <vt:lpstr>LFSGPH+Segoe UI</vt:lpstr>
      <vt:lpstr>LMDQOT+Segoe UI</vt:lpstr>
      <vt:lpstr>LNMBHU+Segoe UI Bold</vt:lpstr>
      <vt:lpstr>LUPONS+Segoe UI</vt:lpstr>
      <vt:lpstr>MNLDJA+Segoe UI</vt:lpstr>
      <vt:lpstr>MOQDKQ+Segoe UI Bold</vt:lpstr>
      <vt:lpstr>MTGIED+Segoe UI Bold</vt:lpstr>
      <vt:lpstr>MVONOV+Segoe UI</vt:lpstr>
      <vt:lpstr>MWNSGO+Segoe UI</vt:lpstr>
      <vt:lpstr>NCCJGL+Segoe UI Bold</vt:lpstr>
      <vt:lpstr>NKQVED+Standard Font</vt:lpstr>
      <vt:lpstr>NKRSVG+Standard Font</vt:lpstr>
      <vt:lpstr>NNJDKL+Segoe UI Bold</vt:lpstr>
      <vt:lpstr>NWAVQH+Segoe UI</vt:lpstr>
      <vt:lpstr>OBNGIC+Segoe UI</vt:lpstr>
      <vt:lpstr>OCHBIB+Segoe UI Bold</vt:lpstr>
      <vt:lpstr>OPTTWH+Segoe UI</vt:lpstr>
      <vt:lpstr>ORDTRR+Segoe UI Bold</vt:lpstr>
      <vt:lpstr>PGLVQM+Segoe UI Bold</vt:lpstr>
      <vt:lpstr>PKWDBW+Standard Font</vt:lpstr>
      <vt:lpstr>PNSBQG+Segoe UI Bold</vt:lpstr>
      <vt:lpstr>POWTEW+Segoe UI Bold</vt:lpstr>
      <vt:lpstr>PTKUSF+Standard Font</vt:lpstr>
      <vt:lpstr>QGEGLV+Segoe UI Bold</vt:lpstr>
      <vt:lpstr>QIMIKM+Segoe UI</vt:lpstr>
      <vt:lpstr>QTOSWB+Standard Font</vt:lpstr>
      <vt:lpstr>REFBFO+Standard Font</vt:lpstr>
      <vt:lpstr>RJEURQ+Standard Font</vt:lpstr>
      <vt:lpstr>RPGSFB+Segoe UI Bold</vt:lpstr>
      <vt:lpstr>RPPLQI+Segoe UI Bold</vt:lpstr>
      <vt:lpstr>RSKWBD+Segoe UI Bold</vt:lpstr>
      <vt:lpstr>RVMWFU+Segoe UI</vt:lpstr>
      <vt:lpstr>SHHOGW+Segoe UI</vt:lpstr>
      <vt:lpstr>SHJALO+Standard Font</vt:lpstr>
      <vt:lpstr>SHWSOB+Standard Font</vt:lpstr>
      <vt:lpstr>SMSOBT+Segoe UI</vt:lpstr>
      <vt:lpstr>SRBNPF+Segoe UI Bold</vt:lpstr>
      <vt:lpstr>TFCAWU+Segoe UI Bold</vt:lpstr>
      <vt:lpstr>TRPKLP+Segoe UI Bold</vt:lpstr>
      <vt:lpstr>TSOCGR+Segoe UI</vt:lpstr>
      <vt:lpstr>TWEPPL+Standard Font</vt:lpstr>
      <vt:lpstr>UCDASW+Standard Font</vt:lpstr>
      <vt:lpstr>UELNQO+Standard Font</vt:lpstr>
      <vt:lpstr>UHALFD+Segoe UI</vt:lpstr>
      <vt:lpstr>UNLWRH+Standard Font</vt:lpstr>
      <vt:lpstr>UONSRH+Standard Font</vt:lpstr>
      <vt:lpstr>UQFEFC+Segoe UI</vt:lpstr>
      <vt:lpstr>UTRMDP+Standard Font</vt:lpstr>
      <vt:lpstr>UWNQTP+Segoe UI Bold</vt:lpstr>
      <vt:lpstr>VHMWNN+Standard Font</vt:lpstr>
      <vt:lpstr>VSCRSC+Segoe UI Bold</vt:lpstr>
      <vt:lpstr>VVFEPU+Standard Font</vt:lpstr>
      <vt:lpstr>WQWEWM+Segoe UI Bold</vt:lpstr>
      <vt:lpstr>WTQPJR+Segoe UI</vt:lpstr>
      <vt:lpstr>WUMVSE+Segoe UI</vt:lpstr>
      <vt:lpstr>WUUFID+Standard Font</vt:lpstr>
      <vt:lpstr>1_Office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Headlines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PowerPoint Presentation</vt:lpstr>
      <vt:lpstr>Headlines 2</vt:lpstr>
      <vt:lpstr>Headlines 2</vt:lpstr>
      <vt:lpstr>PowerPoint Presentation</vt:lpstr>
      <vt:lpstr>Headlines 2</vt:lpstr>
      <vt:lpstr>Headlines 2</vt:lpstr>
      <vt:lpstr>Headlines 2</vt:lpstr>
      <vt:lpstr>Headlines 2</vt:lpstr>
      <vt:lpstr>Headlines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SCO@manchester.ac.uk</dc:creator>
  <cp:lastModifiedBy>Alithea Buchan</cp:lastModifiedBy>
  <cp:revision>1661</cp:revision>
  <cp:lastPrinted>2019-07-25T15:47:52Z</cp:lastPrinted>
  <dcterms:created xsi:type="dcterms:W3CDTF">2019-07-04T16:05:48Z</dcterms:created>
  <dcterms:modified xsi:type="dcterms:W3CDTF">2022-03-02T14:22:47Z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0x010100B577FC0BDDC0224F92E726E2C1C60CBD</vt:lpwstr>
  </property>
</Properties>
</file>