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sldIdLst>
    <p:sldId id="300" r:id="rId2"/>
    <p:sldId id="306" r:id="rId3"/>
    <p:sldId id="320" r:id="rId4"/>
    <p:sldId id="322" r:id="rId5"/>
    <p:sldId id="307" r:id="rId6"/>
    <p:sldId id="308" r:id="rId7"/>
    <p:sldId id="309" r:id="rId8"/>
    <p:sldId id="310" r:id="rId9"/>
    <p:sldId id="311" r:id="rId10"/>
    <p:sldId id="318" r:id="rId11"/>
    <p:sldId id="312" r:id="rId12"/>
    <p:sldId id="313" r:id="rId13"/>
    <p:sldId id="346" r:id="rId14"/>
    <p:sldId id="347" r:id="rId15"/>
    <p:sldId id="348" r:id="rId16"/>
    <p:sldId id="349" r:id="rId17"/>
    <p:sldId id="350" r:id="rId18"/>
    <p:sldId id="324" r:id="rId19"/>
    <p:sldId id="325" r:id="rId20"/>
    <p:sldId id="327" r:id="rId21"/>
    <p:sldId id="328" r:id="rId22"/>
    <p:sldId id="329" r:id="rId23"/>
    <p:sldId id="330" r:id="rId24"/>
    <p:sldId id="331" r:id="rId25"/>
    <p:sldId id="337" r:id="rId26"/>
    <p:sldId id="333" r:id="rId27"/>
    <p:sldId id="332" r:id="rId28"/>
    <p:sldId id="334" r:id="rId29"/>
    <p:sldId id="335" r:id="rId30"/>
    <p:sldId id="336" r:id="rId31"/>
    <p:sldId id="338" r:id="rId32"/>
    <p:sldId id="321" r:id="rId33"/>
    <p:sldId id="351" r:id="rId34"/>
    <p:sldId id="352" r:id="rId3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Geneva" pitchFamily="122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Geneva" pitchFamily="122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Geneva" pitchFamily="122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Geneva" pitchFamily="122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Geneva" pitchFamily="122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Geneva" pitchFamily="122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Geneva" pitchFamily="122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Geneva" pitchFamily="122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Geneva" pitchFamily="122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1A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47" autoAdjust="0"/>
    <p:restoredTop sz="93489" autoAdjust="0"/>
  </p:normalViewPr>
  <p:slideViewPr>
    <p:cSldViewPr snapToGrid="0" snapToObjects="1">
      <p:cViewPr>
        <p:scale>
          <a:sx n="75" d="100"/>
          <a:sy n="75" d="100"/>
        </p:scale>
        <p:origin x="-2664" y="-8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D64A9BD-AAB9-47D3-8678-EB860DFFB814}" type="datetimeFigureOut">
              <a:rPr lang="en-GB"/>
              <a:pPr>
                <a:defRPr/>
              </a:pPr>
              <a:t>03/03/2015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527B129-2E1C-405C-A346-B1BA8D6EB9C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89138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Geneva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9933D5-C119-4578-86EC-7805F8678D93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4DCD4-51BE-4385-8568-DFE6CD798E03}" type="slidenum">
              <a:rPr lang="en-GB" smtClean="0"/>
              <a:pPr/>
              <a:t>28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27B129-2E1C-405C-A346-B1BA8D6EB9CE}" type="slidenum">
              <a:rPr lang="en-GB" smtClean="0"/>
              <a:pPr>
                <a:defRPr/>
              </a:pPr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16427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4DCD4-51BE-4385-8568-DFE6CD798E03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8062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57B90-9A3C-40BE-B355-57584700100C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91440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4DCD4-51BE-4385-8568-DFE6CD798E03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57562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4DCD4-51BE-4385-8568-DFE6CD798E03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82211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4DCD4-51BE-4385-8568-DFE6CD798E03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97542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  <a:p>
            <a:endParaRPr lang="en-GB" baseline="0" dirty="0" smtClean="0"/>
          </a:p>
          <a:p>
            <a:r>
              <a:rPr lang="en-GB" baseline="0" dirty="0" err="1" smtClean="0"/>
              <a:t>Zooniverse</a:t>
            </a:r>
            <a:r>
              <a:rPr lang="en-GB" baseline="0" dirty="0" smtClean="0"/>
              <a:t> is an example of how projects can draw out research data from citizen scientists that can be used in formal research activity.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4DCD4-51BE-4385-8568-DFE6CD798E03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7062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4DCD4-51BE-4385-8568-DFE6CD798E03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05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4DCD4-51BE-4385-8568-DFE6CD798E03}" type="slidenum">
              <a:rPr lang="en-GB" smtClean="0"/>
              <a:pPr/>
              <a:t>27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A3BAE-F53B-4D24-A6C9-D064356356C9}" type="datetimeFigureOut">
              <a:rPr lang="en-US"/>
              <a:pPr>
                <a:defRPr/>
              </a:pPr>
              <a:t>3/3/2015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E2E6C-BD9F-4ED3-A77E-9C2CD02BCB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A07D6-DAFC-4280-BE36-71ACC2E3151F}" type="datetimeFigureOut">
              <a:rPr lang="en-US"/>
              <a:pPr>
                <a:defRPr/>
              </a:pPr>
              <a:t>3/3/2015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BB375-474C-49A2-9958-C935408BA8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ACFDE-877B-4899-9765-AB7A48454638}" type="datetimeFigureOut">
              <a:rPr lang="en-US"/>
              <a:pPr>
                <a:defRPr/>
              </a:pPr>
              <a:t>3/3/2015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7DBA6-D7D8-4483-BF5B-27E741955E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71AF2-15D1-453D-8AAA-A40D326297D2}" type="datetimeFigureOut">
              <a:rPr lang="en-US"/>
              <a:pPr>
                <a:defRPr/>
              </a:pPr>
              <a:t>3/3/2015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BC299-AEF9-431C-883F-82CFDB443D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3E7A6-A4EB-44E3-BE89-5B5D4C57359B}" type="datetimeFigureOut">
              <a:rPr lang="en-US"/>
              <a:pPr>
                <a:defRPr/>
              </a:pPr>
              <a:t>3/3/2015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10D5E-E77B-41B7-81A3-4E034D896F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E397F7-599B-4BCE-BCFD-21842CCB3E82}" type="datetimeFigureOut">
              <a:rPr lang="en-US"/>
              <a:pPr>
                <a:defRPr/>
              </a:pPr>
              <a:t>3/3/2015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66174-6451-4978-B974-4CA99F212B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12472-AC13-4F20-B26D-9D6E8B585E14}" type="datetimeFigureOut">
              <a:rPr lang="en-US"/>
              <a:pPr>
                <a:defRPr/>
              </a:pPr>
              <a:t>3/3/2015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6D65D-4C61-4531-8AC4-893F3DE37B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D9BED-F2AD-48D8-A5AB-F00C3E95417E}" type="datetimeFigureOut">
              <a:rPr lang="en-US"/>
              <a:pPr>
                <a:defRPr/>
              </a:pPr>
              <a:t>3/3/2015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8E64E-3457-46A5-8BF6-1891C5B377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35CFC-E686-4216-90F9-3A72D371282D}" type="datetimeFigureOut">
              <a:rPr lang="en-US"/>
              <a:pPr>
                <a:defRPr/>
              </a:pPr>
              <a:t>3/3/2015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49652-2044-4600-B204-984BD55C58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BE571-2791-44CA-AFCC-0367C4FA8DDC}" type="datetimeFigureOut">
              <a:rPr lang="en-US"/>
              <a:pPr>
                <a:defRPr/>
              </a:pPr>
              <a:t>3/3/2015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316E8-D8E8-436A-9255-D096B06D84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8B0C8-67D5-4A5C-BBE5-E00BA40E1DE3}" type="datetimeFigureOut">
              <a:rPr lang="en-US"/>
              <a:pPr>
                <a:defRPr/>
              </a:pPr>
              <a:t>3/3/2015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26983-4624-4AD7-B66F-8A0C8BCDF2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3B1C9F6-DC03-48A4-9D13-24605D251E01}" type="datetimeFigureOut">
              <a:rPr lang="en-US"/>
              <a:pPr>
                <a:defRPr/>
              </a:pPr>
              <a:t>3/3/2015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D8067F1-5BFF-4D68-A87F-7BAC620717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charset="0"/>
          <a:cs typeface="Geneva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charset="0"/>
          <a:cs typeface="Geneva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charset="0"/>
          <a:cs typeface="Geneva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charset="0"/>
          <a:cs typeface="Geneva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orcid.org/0000-0002-1297-9725" TargetMode="Externa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hyperlink" Target="http://www.orcidlive.org/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uk/search?q=liz+brewster&amp;ie=utf-8&amp;oe=utf-8&amp;aq=t&amp;rls=org.mozilla:en-GB:official&amp;client=firefox-a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blogs.lse.ac.uk/impactofsocialsciences/2013/01/18/using-twitter-for-curated-academic-content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://www.researchgate.net/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tmetric.com/explorer.php#current_timeframe=at&amp;filter[group]=manchester_uni&amp;filter[order_by]=score&amp;tab=reports-summary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geograph.org.uk/photo/1200346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6"/>
          <p:cNvSpPr>
            <a:spLocks noChangeArrowheads="1"/>
          </p:cNvSpPr>
          <p:nvPr/>
        </p:nvSpPr>
        <p:spPr bwMode="auto">
          <a:xfrm>
            <a:off x="406400" y="1625600"/>
            <a:ext cx="725487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3000" b="1" dirty="0" smtClean="0">
                <a:solidFill>
                  <a:srgbClr val="595959"/>
                </a:solidFill>
                <a:cs typeface="Arial" pitchFamily="34" charset="0"/>
              </a:rPr>
              <a:t>Getting your research known and making the most of citation tools</a:t>
            </a:r>
            <a:endParaRPr lang="en-US" sz="3000" dirty="0">
              <a:solidFill>
                <a:srgbClr val="595959"/>
              </a:solidFill>
              <a:cs typeface="Arial" pitchFamily="34" charset="0"/>
            </a:endParaRPr>
          </a:p>
        </p:txBody>
      </p:sp>
      <p:sp>
        <p:nvSpPr>
          <p:cNvPr id="2051" name="Rectangle 7"/>
          <p:cNvSpPr>
            <a:spLocks noChangeArrowheads="1"/>
          </p:cNvSpPr>
          <p:nvPr/>
        </p:nvSpPr>
        <p:spPr bwMode="auto">
          <a:xfrm>
            <a:off x="406400" y="3568700"/>
            <a:ext cx="6821488" cy="112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GB" sz="2400" dirty="0" smtClean="0">
                <a:solidFill>
                  <a:srgbClr val="595959"/>
                </a:solidFill>
                <a:latin typeface="Arila" charset="0"/>
              </a:rPr>
              <a:t>CPD Masterclass, Wed 27</a:t>
            </a:r>
            <a:r>
              <a:rPr lang="en-GB" sz="2400" baseline="30000" dirty="0" smtClean="0">
                <a:solidFill>
                  <a:srgbClr val="595959"/>
                </a:solidFill>
                <a:latin typeface="Arila" charset="0"/>
              </a:rPr>
              <a:t>th</a:t>
            </a:r>
            <a:r>
              <a:rPr lang="en-GB" sz="2400" dirty="0" smtClean="0">
                <a:solidFill>
                  <a:srgbClr val="595959"/>
                </a:solidFill>
                <a:latin typeface="Arila" charset="0"/>
              </a:rPr>
              <a:t> Jan</a:t>
            </a:r>
            <a:endParaRPr lang="en-GB" sz="2400" dirty="0">
              <a:solidFill>
                <a:srgbClr val="595959"/>
              </a:solidFill>
              <a:latin typeface="Arila" charset="0"/>
            </a:endParaRPr>
          </a:p>
          <a:p>
            <a:pPr>
              <a:lnSpc>
                <a:spcPct val="120000"/>
              </a:lnSpc>
            </a:pPr>
            <a:r>
              <a:rPr lang="en-GB" sz="1600" dirty="0" smtClean="0">
                <a:solidFill>
                  <a:srgbClr val="595959"/>
                </a:solidFill>
                <a:latin typeface="Arila" charset="0"/>
              </a:rPr>
              <a:t>Stephen Pearson &amp; Scott Taylor, </a:t>
            </a:r>
          </a:p>
          <a:p>
            <a:pPr>
              <a:lnSpc>
                <a:spcPct val="120000"/>
              </a:lnSpc>
            </a:pPr>
            <a:r>
              <a:rPr lang="en-GB" sz="1600" dirty="0" smtClean="0">
                <a:solidFill>
                  <a:srgbClr val="595959"/>
                </a:solidFill>
                <a:latin typeface="Arila" charset="0"/>
              </a:rPr>
              <a:t>The </a:t>
            </a:r>
            <a:r>
              <a:rPr lang="en-GB" sz="1600" dirty="0">
                <a:solidFill>
                  <a:srgbClr val="595959"/>
                </a:solidFill>
                <a:latin typeface="Arila" charset="0"/>
              </a:rPr>
              <a:t>University of Manchester Library</a:t>
            </a:r>
          </a:p>
        </p:txBody>
      </p:sp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>
            <a:off x="519113" y="2809875"/>
            <a:ext cx="7013575" cy="0"/>
          </a:xfrm>
          <a:prstGeom prst="line">
            <a:avLst/>
          </a:prstGeom>
          <a:noFill/>
          <a:ln w="25400">
            <a:solidFill>
              <a:srgbClr val="660066"/>
            </a:solidFill>
            <a:prstDash val="dot"/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/>
        </p:spPr>
      </p:cxnSp>
      <p:pic>
        <p:nvPicPr>
          <p:cNvPr id="2053" name="Picture 2" descr="TAB_col_white_background.eps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875" y="509588"/>
            <a:ext cx="16637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9113" y="5510213"/>
            <a:ext cx="677862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escholarSearch.pn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3225" y="0"/>
            <a:ext cx="5399088" cy="3600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Bent Arrow 7"/>
          <p:cNvSpPr/>
          <p:nvPr/>
        </p:nvSpPr>
        <p:spPr>
          <a:xfrm>
            <a:off x="304800" y="2468563"/>
            <a:ext cx="1181100" cy="165735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11268" name="Picture 9" descr="District_nurses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538663"/>
            <a:ext cx="2435225" cy="23193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" name="Picture 11" descr="verticalSearch.png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81225" y="525463"/>
            <a:ext cx="5400675" cy="3600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3" name="Picture 12" descr="walsheStaffProfile.png"/>
          <p:cNvPicPr>
            <a:picLocks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90813" y="1114425"/>
            <a:ext cx="5400675" cy="3600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" name="Picture 13" descr="google.png"/>
          <p:cNvPicPr>
            <a:picLocks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46425" y="1800225"/>
            <a:ext cx="5400675" cy="3600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ChangeArrowheads="1"/>
          </p:cNvSpPr>
          <p:nvPr/>
        </p:nvSpPr>
        <p:spPr bwMode="auto">
          <a:xfrm>
            <a:off x="406400" y="2708275"/>
            <a:ext cx="6821488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GB">
                <a:solidFill>
                  <a:srgbClr val="595959"/>
                </a:solidFill>
                <a:latin typeface="Arila" charset="0"/>
              </a:rPr>
              <a:t> </a:t>
            </a:r>
          </a:p>
        </p:txBody>
      </p:sp>
      <p:pic>
        <p:nvPicPr>
          <p:cNvPr id="7" name="Picture 6" descr="Journal of Nursing upper bi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" y="167609"/>
            <a:ext cx="6695300" cy="4178300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6" name="Picture 5" descr="bottomripbit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06575" y="3554413"/>
            <a:ext cx="733742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ight Arrow 7"/>
          <p:cNvSpPr/>
          <p:nvPr/>
        </p:nvSpPr>
        <p:spPr>
          <a:xfrm rot="13429298">
            <a:off x="4408488" y="5124450"/>
            <a:ext cx="935037" cy="354013"/>
          </a:xfrm>
          <a:prstGeom prst="rightArrow">
            <a:avLst>
              <a:gd name="adj1" fmla="val 50000"/>
              <a:gd name="adj2" fmla="val 1042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9" name="Picture 8" descr="UK-Pound-Symbol-Photos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5588" y="5426075"/>
            <a:ext cx="1169987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ChangeArrowheads="1"/>
          </p:cNvSpPr>
          <p:nvPr/>
        </p:nvSpPr>
        <p:spPr bwMode="auto">
          <a:xfrm>
            <a:off x="406400" y="2708275"/>
            <a:ext cx="6821488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GB">
                <a:solidFill>
                  <a:srgbClr val="595959"/>
                </a:solidFill>
                <a:latin typeface="Arila" charset="0"/>
              </a:rPr>
              <a:t> </a:t>
            </a:r>
          </a:p>
        </p:txBody>
      </p:sp>
      <p:pic>
        <p:nvPicPr>
          <p:cNvPr id="13315" name="Picture 3" descr="google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ight Arrow 4"/>
          <p:cNvSpPr/>
          <p:nvPr/>
        </p:nvSpPr>
        <p:spPr>
          <a:xfrm rot="10800000">
            <a:off x="5564188" y="2898775"/>
            <a:ext cx="1871662" cy="7207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6" name="Picture 5" descr="free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9350" y="3875088"/>
            <a:ext cx="1206500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3200" b="1" dirty="0">
                <a:solidFill>
                  <a:srgbClr val="595959"/>
                </a:solidFill>
                <a:latin typeface="+mn-lt"/>
                <a:ea typeface="+mn-ea"/>
                <a:cs typeface="+mn-cs"/>
              </a:rPr>
              <a:t>ORCiDS</a:t>
            </a:r>
          </a:p>
        </p:txBody>
      </p:sp>
      <p:pic>
        <p:nvPicPr>
          <p:cNvPr id="3" name="Picture 2" descr="TAB_col_white_background.eps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875" y="509588"/>
            <a:ext cx="16637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8963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317500" y="1412776"/>
            <a:ext cx="72548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3200" b="1" dirty="0" smtClean="0">
                <a:solidFill>
                  <a:srgbClr val="595959"/>
                </a:solidFill>
              </a:rPr>
              <a:t>What are </a:t>
            </a:r>
            <a:r>
              <a:rPr lang="en-GB" sz="3200" b="1" dirty="0" err="1" smtClean="0">
                <a:solidFill>
                  <a:srgbClr val="595959"/>
                </a:solidFill>
              </a:rPr>
              <a:t>ORCiDs</a:t>
            </a:r>
            <a:r>
              <a:rPr lang="en-GB" sz="3200" b="1" dirty="0" smtClean="0">
                <a:solidFill>
                  <a:srgbClr val="595959"/>
                </a:solidFill>
              </a:rPr>
              <a:t>?</a:t>
            </a:r>
            <a:endParaRPr lang="en-US" sz="3200" dirty="0">
              <a:solidFill>
                <a:srgbClr val="595959"/>
              </a:solidFill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827584" y="2082334"/>
            <a:ext cx="3672408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endParaRPr lang="en-GB" sz="2000" b="1" dirty="0" smtClean="0">
              <a:solidFill>
                <a:srgbClr val="595959"/>
              </a:solidFill>
            </a:endParaRPr>
          </a:p>
          <a:p>
            <a:r>
              <a:rPr lang="en-GB" dirty="0"/>
              <a:t>10.1140/</a:t>
            </a:r>
            <a:r>
              <a:rPr lang="en-GB" dirty="0" err="1"/>
              <a:t>epjc</a:t>
            </a:r>
            <a:r>
              <a:rPr lang="en-GB" dirty="0"/>
              <a:t>/s10052-013-2306-0</a:t>
            </a:r>
            <a:endParaRPr lang="en-US" dirty="0">
              <a:solidFill>
                <a:srgbClr val="595959"/>
              </a:solidFill>
            </a:endParaRPr>
          </a:p>
        </p:txBody>
      </p:sp>
      <p:pic>
        <p:nvPicPr>
          <p:cNvPr id="6" name="Picture 2" descr="TAB_col_white_background.eps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875" y="509588"/>
            <a:ext cx="16637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own Arrow 1"/>
          <p:cNvSpPr/>
          <p:nvPr/>
        </p:nvSpPr>
        <p:spPr>
          <a:xfrm>
            <a:off x="2167555" y="2857673"/>
            <a:ext cx="288032" cy="3240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518" y="3429000"/>
            <a:ext cx="2133857" cy="2824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508104" y="2390110"/>
            <a:ext cx="2268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0000-0002-1809-5621</a:t>
            </a:r>
          </a:p>
        </p:txBody>
      </p:sp>
      <p:sp>
        <p:nvSpPr>
          <p:cNvPr id="8" name="Down Arrow 7"/>
          <p:cNvSpPr/>
          <p:nvPr/>
        </p:nvSpPr>
        <p:spPr>
          <a:xfrm>
            <a:off x="6498373" y="2924124"/>
            <a:ext cx="288032" cy="3240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8" name="Picture 4" descr="http://aig.cs.man.ac.uk/home/images/srp-100x1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701" y="3717032"/>
            <a:ext cx="1857375" cy="185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921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  <p:bldP spid="3" grpId="0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RCID Registrat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466" y="1556792"/>
            <a:ext cx="8619068" cy="3850105"/>
          </a:xfrm>
          <a:prstGeom prst="rect">
            <a:avLst/>
          </a:prstGeom>
        </p:spPr>
      </p:pic>
      <p:pic>
        <p:nvPicPr>
          <p:cNvPr id="3" name="Picture 5" descr="TAB_col_white_background.ep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3875" y="509588"/>
            <a:ext cx="16637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98499" y="5949280"/>
            <a:ext cx="725487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3000" b="1" dirty="0" smtClean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www.orcid.org</a:t>
            </a:r>
            <a:endParaRPr lang="en-US" sz="3000" dirty="0">
              <a:solidFill>
                <a:srgbClr val="59595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Up Arrow 1"/>
          <p:cNvSpPr/>
          <p:nvPr/>
        </p:nvSpPr>
        <p:spPr>
          <a:xfrm rot="18588022">
            <a:off x="5954122" y="2259571"/>
            <a:ext cx="546425" cy="66723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394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TAB_col_white_background.eps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875" y="509588"/>
            <a:ext cx="16637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698500" y="3009900"/>
            <a:ext cx="72548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3200" dirty="0">
                <a:hlinkClick r:id="rId3"/>
              </a:rPr>
              <a:t>http://orcid.org/0000-0002-1297-9725</a:t>
            </a:r>
            <a:endParaRPr lang="en-US" sz="3000" dirty="0">
              <a:solidFill>
                <a:srgbClr val="595959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11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75856" y="2636912"/>
            <a:ext cx="18845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hlinkClick r:id="rId2"/>
              </a:rPr>
              <a:t>www.orcidlive.org</a:t>
            </a:r>
            <a:endParaRPr lang="en-GB" dirty="0" smtClean="0"/>
          </a:p>
          <a:p>
            <a:endParaRPr lang="en-GB" dirty="0"/>
          </a:p>
        </p:txBody>
      </p:sp>
      <p:pic>
        <p:nvPicPr>
          <p:cNvPr id="3" name="Picture 5" descr="TAB_col_white_background.ep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3875" y="509588"/>
            <a:ext cx="16637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2027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6"/>
          <p:cNvSpPr>
            <a:spLocks noChangeArrowheads="1"/>
          </p:cNvSpPr>
          <p:nvPr/>
        </p:nvSpPr>
        <p:spPr bwMode="auto">
          <a:xfrm>
            <a:off x="698500" y="3009900"/>
            <a:ext cx="725487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3000" b="1" dirty="0" smtClean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Social Media Tools</a:t>
            </a:r>
            <a:endParaRPr lang="en-US" sz="3000" dirty="0">
              <a:solidFill>
                <a:srgbClr val="59595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3" name="Picture 2" descr="TAB_col_white_background.ep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3875" y="509588"/>
            <a:ext cx="16637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360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logs.scientificamerican.com/cross-check/files/2012/10/FebMar_F_PeerPeerNetwork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700808"/>
            <a:ext cx="6385236" cy="478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600" b="1" dirty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Social networks…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51520" y="1064502"/>
            <a:ext cx="8587680" cy="5604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Geneva" charset="0"/>
                <a:cs typeface="Geneva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GB" dirty="0" smtClean="0"/>
          </a:p>
          <a:p>
            <a:pPr marL="0" indent="0">
              <a:buFont typeface="Arial" pitchFamily="34" charset="0"/>
              <a:buNone/>
            </a:pPr>
            <a:endParaRPr lang="en-GB" dirty="0" smtClean="0"/>
          </a:p>
          <a:p>
            <a:pPr marL="0" indent="0">
              <a:buFont typeface="Arial" pitchFamily="34" charset="0"/>
              <a:buNone/>
            </a:pPr>
            <a:endParaRPr lang="en-GB" dirty="0" smtClean="0">
              <a:cs typeface="Arial" pitchFamily="34" charset="0"/>
            </a:endParaRPr>
          </a:p>
          <a:p>
            <a:pPr marL="0" indent="0" algn="ctr">
              <a:buFont typeface="Arial" pitchFamily="34" charset="0"/>
              <a:buNone/>
            </a:pPr>
            <a:endParaRPr lang="en-GB" sz="4400" b="1" dirty="0" smtClean="0">
              <a:solidFill>
                <a:srgbClr val="595959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en-GB" sz="4400" b="1" dirty="0" smtClean="0">
              <a:solidFill>
                <a:srgbClr val="595959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GB" sz="4000" b="1" dirty="0" smtClean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…how do you </a:t>
            </a:r>
          </a:p>
          <a:p>
            <a:pPr marL="0" indent="0">
              <a:buFont typeface="Arial" pitchFamily="34" charset="0"/>
              <a:buNone/>
            </a:pPr>
            <a:r>
              <a:rPr lang="en-GB" sz="4000" b="1" dirty="0" smtClean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create yours?</a:t>
            </a:r>
          </a:p>
          <a:p>
            <a:pPr marL="0" indent="0" algn="r">
              <a:buNone/>
            </a:pPr>
            <a:endParaRPr lang="en-GB" sz="1200" dirty="0" smtClean="0"/>
          </a:p>
          <a:p>
            <a:pPr marL="0" indent="0" algn="r">
              <a:buNone/>
            </a:pPr>
            <a:endParaRPr lang="en-GB" sz="1200" dirty="0"/>
          </a:p>
          <a:p>
            <a:pPr marL="0" indent="0" algn="r">
              <a:buNone/>
            </a:pPr>
            <a:r>
              <a:rPr lang="en-GB" sz="1400" dirty="0" smtClean="0"/>
              <a:t>http</a:t>
            </a:r>
            <a:r>
              <a:rPr lang="en-GB" sz="1400" dirty="0"/>
              <a:t>://blogs.scientificamerican.com/cross-check/files/2012/10/FebMar_F_PeerPeerNetworks.jpg</a:t>
            </a:r>
          </a:p>
          <a:p>
            <a:pPr marL="0" indent="0" algn="r">
              <a:buFont typeface="Arial" pitchFamily="34" charset="0"/>
              <a:buNone/>
            </a:pP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563264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ChangeArrowheads="1"/>
          </p:cNvSpPr>
          <p:nvPr/>
        </p:nvSpPr>
        <p:spPr bwMode="auto">
          <a:xfrm>
            <a:off x="406400" y="1625600"/>
            <a:ext cx="72548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 b="1">
                <a:solidFill>
                  <a:srgbClr val="595959"/>
                </a:solidFill>
              </a:rPr>
              <a:t>Workshop agenda</a:t>
            </a:r>
            <a:endParaRPr lang="en-US" sz="2400">
              <a:solidFill>
                <a:srgbClr val="595959"/>
              </a:solidFill>
            </a:endParaRPr>
          </a:p>
        </p:txBody>
      </p:sp>
      <p:sp>
        <p:nvSpPr>
          <p:cNvPr id="5123" name="Rectangle 7"/>
          <p:cNvSpPr>
            <a:spLocks noChangeArrowheads="1"/>
          </p:cNvSpPr>
          <p:nvPr/>
        </p:nvSpPr>
        <p:spPr bwMode="auto">
          <a:xfrm>
            <a:off x="406400" y="2708275"/>
            <a:ext cx="6821488" cy="2751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en-GB" dirty="0">
                <a:solidFill>
                  <a:srgbClr val="595959"/>
                </a:solidFill>
                <a:latin typeface="Arila" charset="0"/>
              </a:rPr>
              <a:t> Introduction </a:t>
            </a:r>
            <a:endParaRPr lang="en-GB" sz="1600" dirty="0">
              <a:solidFill>
                <a:srgbClr val="595959"/>
              </a:solidFill>
              <a:latin typeface="Arila" charset="0"/>
            </a:endParaRP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en-GB" dirty="0">
                <a:solidFill>
                  <a:srgbClr val="595959"/>
                </a:solidFill>
                <a:latin typeface="Arila" charset="0"/>
              </a:rPr>
              <a:t> </a:t>
            </a:r>
            <a:r>
              <a:rPr lang="en-GB" dirty="0" smtClean="0">
                <a:solidFill>
                  <a:srgbClr val="595959"/>
                </a:solidFill>
                <a:latin typeface="Arila" charset="0"/>
              </a:rPr>
              <a:t>Open Access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en-GB" sz="1600" dirty="0">
                <a:solidFill>
                  <a:srgbClr val="595959"/>
                </a:solidFill>
                <a:latin typeface="Arila" charset="0"/>
              </a:rPr>
              <a:t> </a:t>
            </a:r>
            <a:r>
              <a:rPr lang="en-GB" dirty="0" err="1">
                <a:solidFill>
                  <a:srgbClr val="595959"/>
                </a:solidFill>
                <a:latin typeface="Arila" charset="0"/>
              </a:rPr>
              <a:t>ORCiDs</a:t>
            </a:r>
            <a:endParaRPr lang="en-GB" dirty="0">
              <a:solidFill>
                <a:srgbClr val="595959"/>
              </a:solidFill>
              <a:latin typeface="Arila" charset="0"/>
            </a:endParaRP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en-GB" dirty="0">
                <a:solidFill>
                  <a:srgbClr val="595959"/>
                </a:solidFill>
                <a:latin typeface="Arila" charset="0"/>
              </a:rPr>
              <a:t> Social media </a:t>
            </a:r>
            <a:r>
              <a:rPr lang="en-GB" dirty="0" smtClean="0">
                <a:solidFill>
                  <a:srgbClr val="595959"/>
                </a:solidFill>
                <a:latin typeface="Arila" charset="0"/>
              </a:rPr>
              <a:t>tools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en-GB" dirty="0">
                <a:solidFill>
                  <a:srgbClr val="595959"/>
                </a:solidFill>
                <a:latin typeface="Arila" charset="0"/>
              </a:rPr>
              <a:t> </a:t>
            </a:r>
            <a:r>
              <a:rPr lang="en-GB" dirty="0" smtClean="0">
                <a:solidFill>
                  <a:srgbClr val="595959"/>
                </a:solidFill>
                <a:latin typeface="Arila" charset="0"/>
              </a:rPr>
              <a:t>SciVal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en-GB" dirty="0">
                <a:solidFill>
                  <a:srgbClr val="595959"/>
                </a:solidFill>
                <a:latin typeface="Arila" charset="0"/>
              </a:rPr>
              <a:t> </a:t>
            </a:r>
            <a:r>
              <a:rPr lang="en-GB" dirty="0" smtClean="0">
                <a:solidFill>
                  <a:srgbClr val="595959"/>
                </a:solidFill>
                <a:latin typeface="Arila" charset="0"/>
              </a:rPr>
              <a:t>Google Scholar </a:t>
            </a:r>
            <a:endParaRPr lang="en-GB" sz="1600" dirty="0">
              <a:solidFill>
                <a:srgbClr val="595959"/>
              </a:solidFill>
              <a:latin typeface="Arila" charset="0"/>
            </a:endParaRP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en-GB" dirty="0" smtClean="0">
                <a:solidFill>
                  <a:srgbClr val="595959"/>
                </a:solidFill>
                <a:latin typeface="Arila" charset="0"/>
              </a:rPr>
              <a:t> Altmetrics </a:t>
            </a:r>
            <a:endParaRPr lang="en-GB" sz="1600" dirty="0">
              <a:solidFill>
                <a:srgbClr val="595959"/>
              </a:solidFill>
              <a:latin typeface="Arila" charset="0"/>
            </a:endParaRP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endParaRPr lang="en-GB" dirty="0">
              <a:solidFill>
                <a:srgbClr val="595959"/>
              </a:solidFill>
              <a:latin typeface="Arila" charset="0"/>
            </a:endParaRPr>
          </a:p>
        </p:txBody>
      </p:sp>
      <p:pic>
        <p:nvPicPr>
          <p:cNvPr id="5124" name="Picture 5" descr="TAB_col_white_background.eps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875" y="509588"/>
            <a:ext cx="16637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Be more visible,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pPr marL="0" indent="0" algn="ctr">
              <a:buNone/>
            </a:pPr>
            <a:r>
              <a:rPr lang="en-GB" sz="4000" dirty="0" smtClean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like</a:t>
            </a:r>
            <a:r>
              <a:rPr lang="en-GB" sz="4000" dirty="0" smtClean="0"/>
              <a:t> </a:t>
            </a:r>
            <a:r>
              <a:rPr lang="en-GB" sz="4000" dirty="0" smtClean="0">
                <a:hlinkClick r:id="rId3"/>
              </a:rPr>
              <a:t>Liz Brewster</a:t>
            </a:r>
            <a:endParaRPr lang="en-GB" sz="4000" dirty="0"/>
          </a:p>
        </p:txBody>
      </p:sp>
      <p:pic>
        <p:nvPicPr>
          <p:cNvPr id="2050" name="Picture 2" descr="https://encrypted-tbn0.gstatic.com/images?q=tbn:ANd9GcRpnNEOER2g5Omc0BNXxYVxtkWu_lsQF_zrUkXM5sRzFokYy2eDQ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861048"/>
            <a:ext cx="1790700" cy="237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802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/>
          <a:lstStyle/>
          <a:p>
            <a:pPr algn="l"/>
            <a:r>
              <a:rPr lang="en-GB" dirty="0" smtClean="0"/>
              <a:t> </a:t>
            </a:r>
            <a:r>
              <a:rPr lang="en-GB" dirty="0" smtClean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Promote papers </a:t>
            </a:r>
            <a:r>
              <a:rPr lang="en-GB" sz="3600" dirty="0" smtClean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(like Melissa </a:t>
            </a:r>
            <a:r>
              <a:rPr lang="en-GB" sz="3600" dirty="0" err="1" smtClean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Terras</a:t>
            </a:r>
            <a:r>
              <a:rPr lang="en-GB" sz="3600" dirty="0" smtClean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 descr="http://3.bp.blogspot.com/-j3Vtbpmv8RY/TrgBieA7ttI/AAAAAAAAAVM/CBEooqLHRuA/s400/stat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66490"/>
            <a:ext cx="8153660" cy="515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681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Encourage collaboration,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>
              <a:solidFill>
                <a:srgbClr val="595959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n-GB" dirty="0" smtClean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like Rick </a:t>
            </a:r>
            <a:r>
              <a:rPr lang="en-GB" dirty="0" err="1" smtClean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Arneil</a:t>
            </a:r>
            <a:r>
              <a:rPr lang="en-GB" dirty="0" smtClean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Aracon</a:t>
            </a:r>
            <a:r>
              <a:rPr lang="en-GB" dirty="0" smtClean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…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122" name="Picture 2" descr="http://readwrite.com/files/Ijad%20Madisch_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140968"/>
            <a:ext cx="2381250" cy="272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485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Exploit the wisdom of crowds…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>
              <a:solidFill>
                <a:srgbClr val="595959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…as quality control </a:t>
            </a:r>
          </a:p>
          <a:p>
            <a:pPr marL="0" indent="0">
              <a:buNone/>
            </a:pPr>
            <a:endParaRPr lang="en-GB" dirty="0" smtClean="0">
              <a:solidFill>
                <a:srgbClr val="595959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GB" dirty="0">
              <a:solidFill>
                <a:srgbClr val="595959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…as a data source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5724128" y="4077072"/>
            <a:ext cx="3168352" cy="230832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FFFF00"/>
                </a:solidFill>
              </a:rPr>
              <a:t>“Web 2.0 tools get better as more people use them”</a:t>
            </a:r>
            <a:endParaRPr lang="en-GB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65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Find time…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>
              <a:solidFill>
                <a:srgbClr val="595959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GB" dirty="0" smtClean="0">
              <a:solidFill>
                <a:srgbClr val="595959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…like Allan Johnson</a:t>
            </a:r>
            <a:endParaRPr lang="en-GB" dirty="0"/>
          </a:p>
        </p:txBody>
      </p:sp>
      <p:pic>
        <p:nvPicPr>
          <p:cNvPr id="7170" name="Picture 2" descr="http://blogs.lse.ac.uk/impactofsocialsciences/files/2013/01/allanjohnson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509120"/>
            <a:ext cx="1280143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thisisallan.files.wordpress.com/2012/11/workflow1.jpg?w=544&amp;h=87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99276"/>
            <a:ext cx="4032850" cy="6471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934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tx1">
              <a:lumMod val="65000"/>
              <a:lumOff val="35000"/>
            </a:schemeClr>
          </a:solidFill>
        </p:spPr>
        <p:txBody>
          <a:bodyPr/>
          <a:lstStyle/>
          <a:p>
            <a:pPr algn="r"/>
            <a:r>
              <a:rPr lang="en-GB" dirty="0" smtClean="0">
                <a:solidFill>
                  <a:schemeClr val="bg1"/>
                </a:solidFill>
              </a:rPr>
              <a:t>About Linked</a:t>
            </a:r>
            <a:r>
              <a:rPr lang="en-GB" dirty="0" smtClean="0">
                <a:solidFill>
                  <a:schemeClr val="accent1"/>
                </a:solidFill>
              </a:rPr>
              <a:t>In</a:t>
            </a:r>
            <a:r>
              <a:rPr lang="en-GB" dirty="0" smtClean="0">
                <a:solidFill>
                  <a:schemeClr val="bg1"/>
                </a:solidFill>
              </a:rPr>
              <a:t>  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2"/>
          <a:srcRect l="9167" t="18667" r="11979" b="15333"/>
          <a:stretch>
            <a:fillRect/>
          </a:stretch>
        </p:blipFill>
        <p:spPr bwMode="auto">
          <a:xfrm>
            <a:off x="203200" y="1422400"/>
            <a:ext cx="8686800" cy="454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5998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B0F0"/>
          </a:solidFill>
        </p:spPr>
        <p:txBody>
          <a:bodyPr/>
          <a:lstStyle/>
          <a:p>
            <a:pPr algn="r"/>
            <a:r>
              <a:rPr lang="en-GB" dirty="0" smtClean="0">
                <a:solidFill>
                  <a:schemeClr val="bg1"/>
                </a:solidFill>
              </a:rPr>
              <a:t>Using Twitter 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GB" sz="5400" dirty="0" smtClean="0">
                <a:solidFill>
                  <a:srgbClr val="00B0F0"/>
                </a:solidFill>
              </a:rPr>
              <a:t>#</a:t>
            </a:r>
          </a:p>
          <a:p>
            <a:pPr>
              <a:buNone/>
            </a:pPr>
            <a:r>
              <a:rPr lang="en-GB" sz="5400" dirty="0" smtClean="0">
                <a:solidFill>
                  <a:srgbClr val="00B0F0"/>
                </a:solidFill>
              </a:rPr>
              <a:t>@</a:t>
            </a:r>
          </a:p>
          <a:p>
            <a:pPr>
              <a:buNone/>
            </a:pPr>
            <a:r>
              <a:rPr lang="en-GB" sz="5400" dirty="0" smtClean="0">
                <a:solidFill>
                  <a:srgbClr val="00B0F0"/>
                </a:solidFill>
              </a:rPr>
              <a:t>D</a:t>
            </a:r>
          </a:p>
          <a:p>
            <a:pPr>
              <a:buNone/>
            </a:pPr>
            <a:r>
              <a:rPr lang="en-GB" sz="5400" dirty="0" smtClean="0">
                <a:solidFill>
                  <a:srgbClr val="00B0F0"/>
                </a:solidFill>
              </a:rPr>
              <a:t>RT</a:t>
            </a:r>
            <a:endParaRPr lang="en-GB" sz="5400" dirty="0">
              <a:solidFill>
                <a:srgbClr val="00B0F0"/>
              </a:solidFill>
            </a:endParaRPr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/>
          <a:srcRect l="7917" t="19666" r="17292" b="5333"/>
          <a:stretch>
            <a:fillRect/>
          </a:stretch>
        </p:blipFill>
        <p:spPr bwMode="auto">
          <a:xfrm>
            <a:off x="0" y="1143000"/>
            <a:ext cx="91186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2011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28750"/>
            <a:ext cx="8229600" cy="5429250"/>
          </a:xfrm>
        </p:spPr>
        <p:txBody>
          <a:bodyPr>
            <a:norm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pPr marL="0" indent="0">
              <a:buNone/>
            </a:pPr>
            <a:endParaRPr lang="en-GB" sz="1500" dirty="0" smtClean="0"/>
          </a:p>
          <a:p>
            <a:pPr marL="0" indent="0">
              <a:buNone/>
            </a:pPr>
            <a:endParaRPr lang="en-GB" sz="1200" dirty="0" smtClean="0"/>
          </a:p>
          <a:p>
            <a:pPr marL="0" indent="0">
              <a:buNone/>
            </a:pPr>
            <a:r>
              <a:rPr lang="en-GB" sz="1200" dirty="0" smtClean="0"/>
              <a:t>http</a:t>
            </a:r>
            <a:r>
              <a:rPr lang="en-GB" sz="1200" dirty="0"/>
              <a:t>://www.linchpinseo.com/infographic-twitter-tweet-cheat-sheet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4466" t="23344" r="37103" b="17594"/>
          <a:stretch>
            <a:fillRect/>
          </a:stretch>
        </p:blipFill>
        <p:spPr bwMode="auto">
          <a:xfrm>
            <a:off x="3095328" y="620688"/>
            <a:ext cx="5904656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2564904"/>
            <a:ext cx="345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B0F0"/>
                </a:solidFill>
              </a:rPr>
              <a:t>500 million users worldwide</a:t>
            </a:r>
            <a:endParaRPr lang="en-GB" b="1" dirty="0">
              <a:solidFill>
                <a:srgbClr val="00B0F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2924944"/>
            <a:ext cx="2915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B0F0"/>
                </a:solidFill>
              </a:rPr>
              <a:t>400 million daily Tweets</a:t>
            </a:r>
            <a:endParaRPr lang="en-GB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137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tx2">
              <a:lumMod val="75000"/>
            </a:schemeClr>
          </a:solidFill>
        </p:spPr>
        <p:txBody>
          <a:bodyPr/>
          <a:lstStyle/>
          <a:p>
            <a:pPr algn="r"/>
            <a:r>
              <a:rPr lang="en-GB" dirty="0" smtClean="0">
                <a:solidFill>
                  <a:schemeClr val="bg1"/>
                </a:solidFill>
              </a:rPr>
              <a:t>Using academia.edu  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10332" t="15223" r="32969" b="62629"/>
          <a:stretch>
            <a:fillRect/>
          </a:stretch>
        </p:blipFill>
        <p:spPr bwMode="auto">
          <a:xfrm>
            <a:off x="251520" y="1340768"/>
            <a:ext cx="6912768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 l="12500" t="23422" r="32872" b="55906"/>
          <a:stretch>
            <a:fillRect/>
          </a:stretch>
        </p:blipFill>
        <p:spPr bwMode="auto">
          <a:xfrm>
            <a:off x="539552" y="2348880"/>
            <a:ext cx="6660232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 l="10429" t="24161" r="33463" b="54429"/>
          <a:stretch>
            <a:fillRect/>
          </a:stretch>
        </p:blipFill>
        <p:spPr bwMode="auto">
          <a:xfrm>
            <a:off x="539552" y="2492896"/>
            <a:ext cx="684076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62401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t="6983" b="2294"/>
          <a:stretch>
            <a:fillRect/>
          </a:stretch>
        </p:blipFill>
        <p:spPr bwMode="auto">
          <a:xfrm>
            <a:off x="-1" y="0"/>
            <a:ext cx="912772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0505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6"/>
          <p:cNvSpPr>
            <a:spLocks noChangeArrowheads="1"/>
          </p:cNvSpPr>
          <p:nvPr/>
        </p:nvSpPr>
        <p:spPr bwMode="auto">
          <a:xfrm>
            <a:off x="698500" y="3009900"/>
            <a:ext cx="725487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3000" b="1" dirty="0" smtClean="0">
                <a:solidFill>
                  <a:srgbClr val="595959"/>
                </a:solidFill>
                <a:cs typeface="Arial" pitchFamily="34" charset="0"/>
              </a:rPr>
              <a:t>Manchester eScholar</a:t>
            </a:r>
            <a:endParaRPr lang="en-US" sz="3000" dirty="0">
              <a:solidFill>
                <a:srgbClr val="595959"/>
              </a:solidFill>
              <a:cs typeface="Arial" pitchFamily="34" charset="0"/>
            </a:endParaRPr>
          </a:p>
        </p:txBody>
      </p:sp>
      <p:pic>
        <p:nvPicPr>
          <p:cNvPr id="2053" name="Picture 2" descr="TAB_col_white_background.eps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875" y="509588"/>
            <a:ext cx="16637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pPr>
              <a:buNone/>
            </a:pPr>
            <a:r>
              <a:rPr lang="en-GB" dirty="0" smtClean="0">
                <a:hlinkClick r:id="rId2"/>
              </a:rPr>
              <a:t>www.researchgate.net</a:t>
            </a: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pPr algn="r"/>
            <a:r>
              <a:rPr lang="en-GB" dirty="0" smtClean="0">
                <a:solidFill>
                  <a:schemeClr val="bg1"/>
                </a:solidFill>
              </a:rPr>
              <a:t>Using </a:t>
            </a:r>
            <a:r>
              <a:rPr lang="en-GB" dirty="0" err="1" smtClean="0">
                <a:solidFill>
                  <a:schemeClr val="bg1"/>
                </a:solidFill>
              </a:rPr>
              <a:t>Research</a:t>
            </a:r>
            <a:r>
              <a:rPr lang="en-GB" dirty="0" err="1" smtClean="0">
                <a:solidFill>
                  <a:srgbClr val="92D050"/>
                </a:solidFill>
              </a:rPr>
              <a:t>Gate</a:t>
            </a:r>
            <a:r>
              <a:rPr lang="en-GB" dirty="0" smtClean="0">
                <a:solidFill>
                  <a:schemeClr val="bg1"/>
                </a:solidFill>
              </a:rPr>
              <a:t>  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/>
          <a:srcRect l="12292" t="28667" r="16042" b="27500"/>
          <a:stretch>
            <a:fillRect/>
          </a:stretch>
        </p:blipFill>
        <p:spPr bwMode="auto">
          <a:xfrm>
            <a:off x="228600" y="3175000"/>
            <a:ext cx="8737600" cy="334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2423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noFill/>
        </p:spPr>
        <p:txBody>
          <a:bodyPr/>
          <a:lstStyle/>
          <a:p>
            <a:pPr algn="r"/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Using </a:t>
            </a:r>
            <a:r>
              <a:rPr lang="en-GB" dirty="0" err="1" smtClean="0">
                <a:solidFill>
                  <a:schemeClr val="accent1"/>
                </a:solidFill>
              </a:rPr>
              <a:t>G</a:t>
            </a:r>
            <a:r>
              <a:rPr lang="en-GB" dirty="0" err="1" smtClean="0">
                <a:solidFill>
                  <a:srgbClr val="FF0000"/>
                </a:solidFill>
              </a:rPr>
              <a:t>o</a:t>
            </a:r>
            <a:r>
              <a:rPr lang="en-GB" dirty="0" err="1" smtClean="0">
                <a:solidFill>
                  <a:srgbClr val="FFFF00"/>
                </a:solidFill>
              </a:rPr>
              <a:t>o</a:t>
            </a:r>
            <a:r>
              <a:rPr lang="en-GB" dirty="0" err="1" smtClean="0">
                <a:solidFill>
                  <a:schemeClr val="accent1"/>
                </a:solidFill>
              </a:rPr>
              <a:t>g</a:t>
            </a:r>
            <a:r>
              <a:rPr lang="en-GB" dirty="0" err="1" smtClean="0">
                <a:solidFill>
                  <a:srgbClr val="00B050"/>
                </a:solidFill>
              </a:rPr>
              <a:t>l</a:t>
            </a:r>
            <a:r>
              <a:rPr lang="en-GB" dirty="0" err="1" smtClean="0">
                <a:solidFill>
                  <a:srgbClr val="FF0000"/>
                </a:solidFill>
              </a:rPr>
              <a:t>e</a:t>
            </a:r>
            <a:r>
              <a:rPr lang="en-GB" dirty="0" err="1" smtClean="0">
                <a:solidFill>
                  <a:schemeClr val="accent1"/>
                </a:solidFill>
              </a:rPr>
              <a:t>Scholar</a:t>
            </a:r>
            <a:r>
              <a:rPr lang="en-GB" dirty="0" smtClean="0">
                <a:solidFill>
                  <a:srgbClr val="92D050"/>
                </a:solidFill>
              </a:rPr>
              <a:t>  </a:t>
            </a:r>
            <a:endParaRPr lang="en-GB" dirty="0">
              <a:solidFill>
                <a:srgbClr val="92D050"/>
              </a:solidFill>
            </a:endParaRPr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/>
          <a:srcRect l="3750" t="21000" r="5000" b="24667"/>
          <a:stretch>
            <a:fillRect/>
          </a:stretch>
        </p:blipFill>
        <p:spPr bwMode="auto">
          <a:xfrm>
            <a:off x="241300" y="2133600"/>
            <a:ext cx="8622755" cy="320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1104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6"/>
          <p:cNvSpPr>
            <a:spLocks noChangeArrowheads="1"/>
          </p:cNvSpPr>
          <p:nvPr/>
        </p:nvSpPr>
        <p:spPr bwMode="auto">
          <a:xfrm>
            <a:off x="698500" y="3009900"/>
            <a:ext cx="725487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3000" b="1" dirty="0" smtClean="0">
                <a:solidFill>
                  <a:srgbClr val="595959"/>
                </a:solidFill>
                <a:cs typeface="Arial" pitchFamily="34" charset="0"/>
                <a:hlinkClick r:id="rId3"/>
              </a:rPr>
              <a:t>Altmetric Explorer</a:t>
            </a:r>
            <a:endParaRPr lang="en-US" sz="3000" dirty="0">
              <a:solidFill>
                <a:srgbClr val="595959"/>
              </a:solidFill>
              <a:cs typeface="Arial" pitchFamily="34" charset="0"/>
            </a:endParaRPr>
          </a:p>
        </p:txBody>
      </p:sp>
      <p:pic>
        <p:nvPicPr>
          <p:cNvPr id="2053" name="Picture 2" descr="TAB_col_white_background.eps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75" y="509588"/>
            <a:ext cx="16637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6902"/>
            <a:ext cx="9144000" cy="642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7873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11"/>
            <a:ext cx="9144000" cy="6817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415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  <a:noFill/>
          <a:ln w="12700">
            <a:noFill/>
          </a:ln>
        </p:spPr>
        <p:txBody>
          <a:bodyPr/>
          <a:lstStyle/>
          <a:p>
            <a:pPr algn="l"/>
            <a:r>
              <a:rPr lang="en-GB" dirty="0" smtClean="0">
                <a:solidFill>
                  <a:srgbClr val="008080"/>
                </a:solidFill>
              </a:rPr>
              <a:t>Key Characteristics</a:t>
            </a:r>
            <a:endParaRPr lang="en-GB" dirty="0">
              <a:solidFill>
                <a:srgbClr val="008080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67544" y="1340768"/>
            <a:ext cx="4029844" cy="792087"/>
          </a:xfrm>
        </p:spPr>
        <p:txBody>
          <a:bodyPr>
            <a:noAutofit/>
          </a:bodyPr>
          <a:lstStyle/>
          <a:p>
            <a:endParaRPr lang="en-US" sz="2800" dirty="0" smtClean="0">
              <a:solidFill>
                <a:srgbClr val="FFCC00"/>
              </a:solidFill>
            </a:endParaRPr>
          </a:p>
          <a:p>
            <a:r>
              <a:rPr lang="en-GB" sz="4400" dirty="0" smtClean="0">
                <a:solidFill>
                  <a:srgbClr val="FFCC00"/>
                </a:solidFill>
              </a:rPr>
              <a:t>Gold:</a:t>
            </a:r>
            <a:endParaRPr lang="en-US" sz="4400" dirty="0">
              <a:solidFill>
                <a:srgbClr val="FFCC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solidFill>
            <a:schemeClr val="bg1">
              <a:lumMod val="8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>
            <a:normAutofit fontScale="92500"/>
          </a:bodyPr>
          <a:lstStyle/>
          <a:p>
            <a:r>
              <a:rPr lang="en-GB" sz="5200" b="1" dirty="0" smtClean="0"/>
              <a:t>Publisher</a:t>
            </a:r>
            <a:r>
              <a:rPr lang="en-GB" sz="5200" dirty="0" smtClean="0"/>
              <a:t> </a:t>
            </a:r>
            <a:r>
              <a:rPr lang="en-GB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makes article Open Access</a:t>
            </a:r>
          </a:p>
          <a:p>
            <a:r>
              <a:rPr lang="en-GB" sz="5200" b="1" dirty="0" smtClean="0"/>
              <a:t>Immediate</a:t>
            </a:r>
            <a:r>
              <a:rPr lang="en-GB" sz="4000" dirty="0" smtClean="0"/>
              <a:t> </a:t>
            </a:r>
            <a:r>
              <a:rPr lang="en-GB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Open Access</a:t>
            </a:r>
          </a:p>
          <a:p>
            <a:r>
              <a:rPr lang="en-GB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May require payment of </a:t>
            </a:r>
            <a:r>
              <a:rPr lang="en-GB" sz="5200" b="1" dirty="0" smtClean="0"/>
              <a:t>APC</a:t>
            </a:r>
          </a:p>
          <a:p>
            <a:endParaRPr lang="en-GB" sz="40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4644008" y="1268760"/>
            <a:ext cx="4499992" cy="864096"/>
          </a:xfrm>
        </p:spPr>
        <p:txBody>
          <a:bodyPr>
            <a:normAutofit fontScale="25000" lnSpcReduction="20000"/>
          </a:bodyPr>
          <a:lstStyle/>
          <a:p>
            <a:endParaRPr lang="en-GB" sz="2800" dirty="0" smtClean="0">
              <a:solidFill>
                <a:srgbClr val="00B050"/>
              </a:solidFill>
            </a:endParaRPr>
          </a:p>
          <a:p>
            <a:endParaRPr lang="en-GB" sz="2800" dirty="0" smtClean="0">
              <a:solidFill>
                <a:srgbClr val="00B050"/>
              </a:solidFill>
            </a:endParaRPr>
          </a:p>
          <a:p>
            <a:endParaRPr lang="en-GB" sz="2800" dirty="0" smtClean="0">
              <a:solidFill>
                <a:srgbClr val="00B050"/>
              </a:solidFill>
            </a:endParaRPr>
          </a:p>
          <a:p>
            <a:endParaRPr lang="en-GB" sz="12800" dirty="0" smtClean="0">
              <a:solidFill>
                <a:srgbClr val="00B050"/>
              </a:solidFill>
            </a:endParaRPr>
          </a:p>
          <a:p>
            <a:endParaRPr lang="en-GB" sz="12800" dirty="0" smtClean="0">
              <a:solidFill>
                <a:srgbClr val="00B050"/>
              </a:solidFill>
            </a:endParaRPr>
          </a:p>
          <a:p>
            <a:endParaRPr lang="en-GB" sz="12800" dirty="0" smtClean="0">
              <a:solidFill>
                <a:srgbClr val="00B050"/>
              </a:solidFill>
            </a:endParaRPr>
          </a:p>
          <a:p>
            <a:r>
              <a:rPr lang="en-GB" sz="17600" dirty="0" smtClean="0">
                <a:solidFill>
                  <a:srgbClr val="00B050"/>
                </a:solidFill>
              </a:rPr>
              <a:t>Green:</a:t>
            </a:r>
            <a:endParaRPr lang="en-US" sz="17600" dirty="0">
              <a:solidFill>
                <a:srgbClr val="00B050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solidFill>
            <a:schemeClr val="bg1">
              <a:lumMod val="8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>
            <a:normAutofit lnSpcReduction="10000"/>
          </a:bodyPr>
          <a:lstStyle/>
          <a:p>
            <a:r>
              <a:rPr lang="en-GB" sz="4800" b="1" dirty="0" smtClean="0"/>
              <a:t>Author </a:t>
            </a:r>
            <a:r>
              <a:rPr lang="en-GB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allows article to be Open Access via a repository</a:t>
            </a:r>
            <a:endParaRPr lang="en-GB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GB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May be subject to </a:t>
            </a:r>
            <a:r>
              <a:rPr lang="en-GB" sz="4800" b="1" dirty="0" smtClean="0"/>
              <a:t>embargo</a:t>
            </a:r>
            <a:r>
              <a:rPr lang="en-GB" dirty="0" smtClean="0"/>
              <a:t> </a:t>
            </a:r>
            <a:r>
              <a:rPr lang="en-GB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period</a:t>
            </a:r>
          </a:p>
          <a:p>
            <a:r>
              <a:rPr lang="en-GB" sz="4800" b="1" dirty="0" smtClean="0"/>
              <a:t>Free</a:t>
            </a:r>
            <a:r>
              <a:rPr lang="en-GB" dirty="0" smtClean="0"/>
              <a:t> </a:t>
            </a:r>
            <a:r>
              <a:rPr lang="en-GB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 author &amp; reader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ChangeArrowheads="1"/>
          </p:cNvSpPr>
          <p:nvPr/>
        </p:nvSpPr>
        <p:spPr bwMode="auto">
          <a:xfrm>
            <a:off x="406400" y="1625600"/>
            <a:ext cx="72548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 b="1">
                <a:solidFill>
                  <a:srgbClr val="595959"/>
                </a:solidFill>
              </a:rPr>
              <a:t>Manchester eScholar</a:t>
            </a:r>
            <a:endParaRPr lang="en-US" sz="2400">
              <a:solidFill>
                <a:srgbClr val="595959"/>
              </a:solidFill>
            </a:endParaRPr>
          </a:p>
        </p:txBody>
      </p:sp>
      <p:sp>
        <p:nvSpPr>
          <p:cNvPr id="6147" name="Rectangle 7"/>
          <p:cNvSpPr>
            <a:spLocks noChangeArrowheads="1"/>
          </p:cNvSpPr>
          <p:nvPr/>
        </p:nvSpPr>
        <p:spPr bwMode="auto">
          <a:xfrm>
            <a:off x="406400" y="2708275"/>
            <a:ext cx="6821488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en-GB">
                <a:solidFill>
                  <a:srgbClr val="595959"/>
                </a:solidFill>
                <a:latin typeface="Arila" charset="0"/>
              </a:rPr>
              <a:t> University’s Institutional Repository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en-GB">
                <a:solidFill>
                  <a:srgbClr val="595959"/>
                </a:solidFill>
                <a:latin typeface="Arila" charset="0"/>
              </a:rPr>
              <a:t> Manage your records via My eScholar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en-GB">
                <a:solidFill>
                  <a:srgbClr val="595959"/>
                </a:solidFill>
                <a:latin typeface="Arila" charset="0"/>
              </a:rPr>
              <a:t> ~120,000 scholarly work records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en-GB">
                <a:solidFill>
                  <a:srgbClr val="595959"/>
                </a:solidFill>
                <a:latin typeface="Arila" charset="0"/>
              </a:rPr>
              <a:t> ~10,000 Open Access full-text files </a:t>
            </a:r>
          </a:p>
        </p:txBody>
      </p:sp>
      <p:pic>
        <p:nvPicPr>
          <p:cNvPr id="6148" name="Picture 5" descr="TAB_col_white_background.eps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875" y="509588"/>
            <a:ext cx="16637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4" descr="escholarpic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02288" y="0"/>
            <a:ext cx="2336800" cy="500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Internet_map_1024_-_transparent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63800" y="2362200"/>
            <a:ext cx="3911600" cy="391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6"/>
          <p:cNvSpPr>
            <a:spLocks noChangeArrowheads="1"/>
          </p:cNvSpPr>
          <p:nvPr/>
        </p:nvSpPr>
        <p:spPr bwMode="auto">
          <a:xfrm>
            <a:off x="406400" y="1625600"/>
            <a:ext cx="72548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 b="1">
                <a:solidFill>
                  <a:srgbClr val="595959"/>
                </a:solidFill>
              </a:rPr>
              <a:t>Open Access Repositories</a:t>
            </a:r>
            <a:endParaRPr lang="en-US" sz="2400">
              <a:solidFill>
                <a:srgbClr val="595959"/>
              </a:solidFill>
            </a:endParaRPr>
          </a:p>
        </p:txBody>
      </p:sp>
      <p:pic>
        <p:nvPicPr>
          <p:cNvPr id="7172" name="Picture 5" descr="TAB_col_white_background.ep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3875" y="509588"/>
            <a:ext cx="16637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smash wal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ChangeArrowheads="1"/>
          </p:cNvSpPr>
          <p:nvPr/>
        </p:nvSpPr>
        <p:spPr bwMode="auto">
          <a:xfrm>
            <a:off x="406400" y="2708275"/>
            <a:ext cx="6821488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GB">
                <a:solidFill>
                  <a:srgbClr val="595959"/>
                </a:solidFill>
                <a:latin typeface="Arila" charset="0"/>
              </a:rPr>
              <a:t> </a:t>
            </a:r>
          </a:p>
        </p:txBody>
      </p:sp>
      <p:pic>
        <p:nvPicPr>
          <p:cNvPr id="8195" name="Picture 5" descr="TAB_col_white_background.eps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875" y="509588"/>
            <a:ext cx="16637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Rectangle 6"/>
          <p:cNvSpPr>
            <a:spLocks noChangeArrowheads="1"/>
          </p:cNvSpPr>
          <p:nvPr/>
        </p:nvSpPr>
        <p:spPr bwMode="auto">
          <a:xfrm>
            <a:off x="876300" y="2708275"/>
            <a:ext cx="72548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3000" b="1">
                <a:solidFill>
                  <a:srgbClr val="595959"/>
                </a:solidFill>
                <a:cs typeface="Arial" pitchFamily="34" charset="0"/>
              </a:rPr>
              <a:t>So how does Manchester eScholar </a:t>
            </a:r>
          </a:p>
          <a:p>
            <a:pPr algn="ctr"/>
            <a:r>
              <a:rPr lang="en-GB" sz="3000" b="1">
                <a:solidFill>
                  <a:srgbClr val="595959"/>
                </a:solidFill>
                <a:cs typeface="Arial" pitchFamily="34" charset="0"/>
              </a:rPr>
              <a:t>maximise access to your research?</a:t>
            </a:r>
            <a:endParaRPr lang="en-US" sz="3000">
              <a:solidFill>
                <a:srgbClr val="595959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ChangeArrowheads="1"/>
          </p:cNvSpPr>
          <p:nvPr/>
        </p:nvSpPr>
        <p:spPr bwMode="auto">
          <a:xfrm>
            <a:off x="406400" y="2708275"/>
            <a:ext cx="6821488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GB">
                <a:solidFill>
                  <a:srgbClr val="595959"/>
                </a:solidFill>
                <a:latin typeface="Arila" charset="0"/>
              </a:rPr>
              <a:t> </a:t>
            </a:r>
          </a:p>
        </p:txBody>
      </p:sp>
      <p:pic>
        <p:nvPicPr>
          <p:cNvPr id="9219" name="Picture 5" descr="TAB_col_white_background.eps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875" y="509588"/>
            <a:ext cx="16637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6" descr="1200346_fa83ac7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60475" y="1220788"/>
            <a:ext cx="6448425" cy="483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3606800" y="6627813"/>
            <a:ext cx="55372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800"/>
              <a:t>John Palmer. (2013, June 17). Retrieved 10:53, June 17, 2013, from </a:t>
            </a:r>
            <a:r>
              <a:rPr lang="en-GB" sz="800">
                <a:hlinkClick r:id="rId4"/>
              </a:rPr>
              <a:t> http://www.geograph.org.uk/photo/1200346</a:t>
            </a:r>
            <a:endParaRPr lang="en-GB" sz="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 descr="District_nurses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3475" y="0"/>
            <a:ext cx="71262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joursamp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1763" y="2917825"/>
            <a:ext cx="2225675" cy="2879725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cxnSp>
        <p:nvCxnSpPr>
          <p:cNvPr id="9" name="Straight Connector 8"/>
          <p:cNvCxnSpPr/>
          <p:nvPr/>
        </p:nvCxnSpPr>
        <p:spPr>
          <a:xfrm rot="16200000" flipH="1">
            <a:off x="3817938" y="3133725"/>
            <a:ext cx="3527425" cy="18002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681538" y="2270125"/>
            <a:ext cx="1800225" cy="647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3844</TotalTime>
  <Words>300</Words>
  <Application>Microsoft Office PowerPoint</Application>
  <PresentationFormat>On-screen Show (4:3)</PresentationFormat>
  <Paragraphs>120</Paragraphs>
  <Slides>34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PowerPoint Presentation</vt:lpstr>
      <vt:lpstr>PowerPoint Presentation</vt:lpstr>
      <vt:lpstr>PowerPoint Presentation</vt:lpstr>
      <vt:lpstr>Key Characteristics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ORCiDS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Social networks…</vt:lpstr>
      <vt:lpstr>Be more visible, </vt:lpstr>
      <vt:lpstr> Promote papers (like Melissa Terras)</vt:lpstr>
      <vt:lpstr>Encourage collaboration,</vt:lpstr>
      <vt:lpstr>Exploit the wisdom of crowds…</vt:lpstr>
      <vt:lpstr>Find time…</vt:lpstr>
      <vt:lpstr>About LinkedIn  </vt:lpstr>
      <vt:lpstr>Using Twitter  </vt:lpstr>
      <vt:lpstr>PowerPoint Presentation</vt:lpstr>
      <vt:lpstr>Using academia.edu  </vt:lpstr>
      <vt:lpstr>PowerPoint Presentation</vt:lpstr>
      <vt:lpstr>Using ResearchGate  </vt:lpstr>
      <vt:lpstr>Using GoogleScholar 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Russell Hart</dc:creator>
  <cp:lastModifiedBy>Thomas Mccunnie</cp:lastModifiedBy>
  <cp:revision>157</cp:revision>
  <dcterms:created xsi:type="dcterms:W3CDTF">2015-02-05T13:55:01Z</dcterms:created>
  <dcterms:modified xsi:type="dcterms:W3CDTF">2015-03-03T12:44:11Z</dcterms:modified>
</cp:coreProperties>
</file>