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58" r:id="rId3"/>
    <p:sldId id="259" r:id="rId4"/>
    <p:sldId id="269" r:id="rId5"/>
    <p:sldId id="267" r:id="rId6"/>
    <p:sldId id="262" r:id="rId7"/>
    <p:sldId id="260" r:id="rId8"/>
    <p:sldId id="261" r:id="rId9"/>
    <p:sldId id="270" r:id="rId10"/>
    <p:sldId id="264" r:id="rId11"/>
    <p:sldId id="265" r:id="rId12"/>
    <p:sldId id="271" r:id="rId13"/>
    <p:sldId id="282" r:id="rId14"/>
    <p:sldId id="272" r:id="rId15"/>
    <p:sldId id="280" r:id="rId16"/>
    <p:sldId id="283" r:id="rId17"/>
    <p:sldId id="273" r:id="rId18"/>
    <p:sldId id="274" r:id="rId19"/>
    <p:sldId id="275" r:id="rId20"/>
    <p:sldId id="276" r:id="rId21"/>
    <p:sldId id="277" r:id="rId22"/>
    <p:sldId id="279" r:id="rId23"/>
    <p:sldId id="285" r:id="rId24"/>
    <p:sldId id="286" r:id="rId25"/>
    <p:sldId id="284" r:id="rId26"/>
    <p:sldId id="266" r:id="rId27"/>
  </p:sldIdLst>
  <p:sldSz cx="9144000" cy="6858000" type="screen4x3"/>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ura Cutts" initials="L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6" d="100"/>
          <a:sy n="116" d="100"/>
        </p:scale>
        <p:origin x="-312"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CD8C483E-D859-40E5-A447-02293B85812C}" type="datetimeFigureOut">
              <a:rPr lang="en-GB" smtClean="0"/>
              <a:t>18/12/2014</a:t>
            </a:fld>
            <a:endParaRPr lang="en-GB"/>
          </a:p>
        </p:txBody>
      </p:sp>
      <p:sp>
        <p:nvSpPr>
          <p:cNvPr id="4" name="Footer Placeholder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B20363A5-1044-4ED8-8BC7-C4A3A9654347}" type="slidenum">
              <a:rPr lang="en-GB" smtClean="0"/>
              <a:t>‹#›</a:t>
            </a:fld>
            <a:endParaRPr lang="en-GB"/>
          </a:p>
        </p:txBody>
      </p:sp>
    </p:spTree>
    <p:extLst>
      <p:ext uri="{BB962C8B-B14F-4D97-AF65-F5344CB8AC3E}">
        <p14:creationId xmlns:p14="http://schemas.microsoft.com/office/powerpoint/2010/main" val="669935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407E6B55-CF48-4431-94FA-6966D2AE8237}" type="datetimeFigureOut">
              <a:rPr lang="en-GB" smtClean="0"/>
              <a:t>18/12/2014</a:t>
            </a:fld>
            <a:endParaRPr lang="en-GB"/>
          </a:p>
        </p:txBody>
      </p:sp>
      <p:sp>
        <p:nvSpPr>
          <p:cNvPr id="4" name="Slide Image Placeholder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068C537C-7B79-47E5-8742-5934E4241B3D}" type="slidenum">
              <a:rPr lang="en-GB" smtClean="0"/>
              <a:t>‹#›</a:t>
            </a:fld>
            <a:endParaRPr lang="en-GB"/>
          </a:p>
        </p:txBody>
      </p:sp>
    </p:spTree>
    <p:extLst>
      <p:ext uri="{BB962C8B-B14F-4D97-AF65-F5344CB8AC3E}">
        <p14:creationId xmlns:p14="http://schemas.microsoft.com/office/powerpoint/2010/main" val="3555696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68C537C-7B79-47E5-8742-5934E4241B3D}" type="slidenum">
              <a:rPr lang="en-GB" smtClean="0"/>
              <a:t>2</a:t>
            </a:fld>
            <a:endParaRPr lang="en-GB"/>
          </a:p>
        </p:txBody>
      </p:sp>
    </p:spTree>
    <p:extLst>
      <p:ext uri="{BB962C8B-B14F-4D97-AF65-F5344CB8AC3E}">
        <p14:creationId xmlns:p14="http://schemas.microsoft.com/office/powerpoint/2010/main" val="4293127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276CECA-E509-48B6-B8B8-3071CE55E8F6}"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24095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76CECA-E509-48B6-B8B8-3071CE55E8F6}"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1657144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76CECA-E509-48B6-B8B8-3071CE55E8F6}"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1235391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276CECA-E509-48B6-B8B8-3071CE55E8F6}"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670279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76CECA-E509-48B6-B8B8-3071CE55E8F6}" type="datetimeFigureOut">
              <a:rPr lang="en-GB" smtClean="0"/>
              <a:t>18/12/2014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23363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276CECA-E509-48B6-B8B8-3071CE55E8F6}" type="datetimeFigureOut">
              <a:rPr lang="en-GB" smtClean="0"/>
              <a:t>18/12/2014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3967810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276CECA-E509-48B6-B8B8-3071CE55E8F6}" type="datetimeFigureOut">
              <a:rPr lang="en-GB" smtClean="0"/>
              <a:t>18/12/2014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3233030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276CECA-E509-48B6-B8B8-3071CE55E8F6}" type="datetimeFigureOut">
              <a:rPr lang="en-GB" smtClean="0"/>
              <a:t>18/12/2014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717524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6CECA-E509-48B6-B8B8-3071CE55E8F6}" type="datetimeFigureOut">
              <a:rPr lang="en-GB" smtClean="0"/>
              <a:t>18/12/2014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224577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76CECA-E509-48B6-B8B8-3071CE55E8F6}" type="datetimeFigureOut">
              <a:rPr lang="en-GB" smtClean="0"/>
              <a:t>18/12/2014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993540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76CECA-E509-48B6-B8B8-3071CE55E8F6}" type="datetimeFigureOut">
              <a:rPr lang="en-GB" smtClean="0"/>
              <a:t>18/12/2014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B2E5C7-22D3-4AEA-9D10-052E8CB3A8C4}" type="slidenum">
              <a:rPr lang="en-GB" smtClean="0"/>
              <a:t>‹#›</a:t>
            </a:fld>
            <a:endParaRPr lang="en-GB"/>
          </a:p>
        </p:txBody>
      </p:sp>
    </p:spTree>
    <p:extLst>
      <p:ext uri="{BB962C8B-B14F-4D97-AF65-F5344CB8AC3E}">
        <p14:creationId xmlns:p14="http://schemas.microsoft.com/office/powerpoint/2010/main" val="4264012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76CECA-E509-48B6-B8B8-3071CE55E8F6}" type="datetimeFigureOut">
              <a:rPr lang="en-GB" smtClean="0"/>
              <a:t>18/12/2014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B2E5C7-22D3-4AEA-9D10-052E8CB3A8C4}" type="slidenum">
              <a:rPr lang="en-GB" smtClean="0"/>
              <a:t>‹#›</a:t>
            </a:fld>
            <a:endParaRPr lang="en-GB"/>
          </a:p>
        </p:txBody>
      </p:sp>
    </p:spTree>
    <p:extLst>
      <p:ext uri="{BB962C8B-B14F-4D97-AF65-F5344CB8AC3E}">
        <p14:creationId xmlns:p14="http://schemas.microsoft.com/office/powerpoint/2010/main" val="3246418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dirty="0" smtClean="0"/>
              <a:t>Bedroom Tax?</a:t>
            </a:r>
            <a:br>
              <a:rPr lang="en-GB" b="1" dirty="0" smtClean="0"/>
            </a:br>
            <a:r>
              <a:rPr lang="en-GB" b="1" dirty="0" smtClean="0"/>
              <a:t>Children, Families and Education</a:t>
            </a:r>
            <a:endParaRPr lang="en-GB" dirty="0"/>
          </a:p>
        </p:txBody>
      </p:sp>
      <p:sp>
        <p:nvSpPr>
          <p:cNvPr id="3" name="Subtitle 2"/>
          <p:cNvSpPr>
            <a:spLocks noGrp="1"/>
          </p:cNvSpPr>
          <p:nvPr>
            <p:ph type="subTitle" idx="1"/>
          </p:nvPr>
        </p:nvSpPr>
        <p:spPr>
          <a:xfrm>
            <a:off x="755576" y="3886200"/>
            <a:ext cx="7848872" cy="2135088"/>
          </a:xfrm>
        </p:spPr>
        <p:txBody>
          <a:bodyPr>
            <a:normAutofit/>
          </a:bodyPr>
          <a:lstStyle/>
          <a:p>
            <a:endParaRPr lang="en-GB" sz="2400" dirty="0" smtClean="0"/>
          </a:p>
          <a:p>
            <a:r>
              <a:rPr lang="en-GB" sz="2400" dirty="0" smtClean="0">
                <a:solidFill>
                  <a:schemeClr val="tx1"/>
                </a:solidFill>
              </a:rPr>
              <a:t>Joanna Bragg, Erica </a:t>
            </a:r>
            <a:r>
              <a:rPr lang="en-GB" sz="2400" dirty="0" err="1" smtClean="0">
                <a:solidFill>
                  <a:schemeClr val="tx1"/>
                </a:solidFill>
              </a:rPr>
              <a:t>Burman</a:t>
            </a:r>
            <a:r>
              <a:rPr lang="en-GB" sz="2400" dirty="0" smtClean="0">
                <a:solidFill>
                  <a:schemeClr val="tx1"/>
                </a:solidFill>
              </a:rPr>
              <a:t>, Laura Cutts, </a:t>
            </a:r>
            <a:r>
              <a:rPr lang="en-GB" sz="2400" dirty="0" err="1" smtClean="0">
                <a:solidFill>
                  <a:schemeClr val="tx1"/>
                </a:solidFill>
              </a:rPr>
              <a:t>Anat</a:t>
            </a:r>
            <a:r>
              <a:rPr lang="en-GB" sz="2400" dirty="0" smtClean="0">
                <a:solidFill>
                  <a:schemeClr val="tx1"/>
                </a:solidFill>
              </a:rPr>
              <a:t> Greenstein, Terry Hanley, </a:t>
            </a:r>
            <a:r>
              <a:rPr lang="en-GB" sz="2400" dirty="0" err="1" smtClean="0">
                <a:solidFill>
                  <a:schemeClr val="tx1"/>
                </a:solidFill>
              </a:rPr>
              <a:t>Afroditi</a:t>
            </a:r>
            <a:r>
              <a:rPr lang="en-GB" sz="2400" dirty="0" smtClean="0">
                <a:solidFill>
                  <a:schemeClr val="tx1"/>
                </a:solidFill>
              </a:rPr>
              <a:t> </a:t>
            </a:r>
            <a:r>
              <a:rPr lang="en-GB" sz="2400" dirty="0" err="1" smtClean="0">
                <a:solidFill>
                  <a:schemeClr val="tx1"/>
                </a:solidFill>
              </a:rPr>
              <a:t>Kalambouka</a:t>
            </a:r>
            <a:r>
              <a:rPr lang="en-GB" sz="2400" dirty="0" smtClean="0">
                <a:solidFill>
                  <a:schemeClr val="tx1"/>
                </a:solidFill>
              </a:rPr>
              <a:t>, Ruth Lupton, Lauren McCoy &amp; Kate </a:t>
            </a:r>
            <a:r>
              <a:rPr lang="en-GB" sz="2400" dirty="0" err="1" smtClean="0">
                <a:solidFill>
                  <a:schemeClr val="tx1"/>
                </a:solidFill>
              </a:rPr>
              <a:t>Sapin</a:t>
            </a:r>
            <a:endParaRPr lang="en-GB" sz="2400" dirty="0" smtClean="0">
              <a:solidFill>
                <a:schemeClr val="tx1"/>
              </a:solidFill>
            </a:endParaRPr>
          </a:p>
          <a:p>
            <a:endParaRPr lang="en-GB" dirty="0"/>
          </a:p>
        </p:txBody>
      </p:sp>
      <p:pic>
        <p:nvPicPr>
          <p:cNvPr id="4" name="Picture 5" descr="TAB_col_white_background.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3875" y="509588"/>
            <a:ext cx="16637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259" y="3933056"/>
            <a:ext cx="7705725"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6697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Emerging themes</a:t>
            </a:r>
            <a:endParaRPr lang="en-GB" b="1" dirty="0"/>
          </a:p>
        </p:txBody>
      </p:sp>
      <p:sp>
        <p:nvSpPr>
          <p:cNvPr id="3" name="Content Placeholder 2"/>
          <p:cNvSpPr>
            <a:spLocks noGrp="1"/>
          </p:cNvSpPr>
          <p:nvPr>
            <p:ph idx="1"/>
          </p:nvPr>
        </p:nvSpPr>
        <p:spPr/>
        <p:txBody>
          <a:bodyPr/>
          <a:lstStyle/>
          <a:p>
            <a:r>
              <a:rPr lang="en-GB" dirty="0" smtClean="0"/>
              <a:t>Families are trying to stay in their homes and find the additional money – cutting back, taking an extra job</a:t>
            </a:r>
          </a:p>
          <a:p>
            <a:r>
              <a:rPr lang="en-GB" dirty="0" smtClean="0"/>
              <a:t>Geography is not arbitrary – local/community networks are important</a:t>
            </a:r>
          </a:p>
          <a:p>
            <a:r>
              <a:rPr lang="en-GB" dirty="0" err="1" smtClean="0"/>
              <a:t>Precarity</a:t>
            </a:r>
            <a:r>
              <a:rPr lang="en-GB" dirty="0" smtClean="0"/>
              <a:t> – of jobs, of houses – cannot plan for the future</a:t>
            </a:r>
            <a:endParaRPr lang="en-GB" dirty="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1683148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Emerging themes</a:t>
            </a:r>
            <a:endParaRPr lang="en-GB" b="1" dirty="0"/>
          </a:p>
        </p:txBody>
      </p:sp>
      <p:sp>
        <p:nvSpPr>
          <p:cNvPr id="3" name="Content Placeholder 2"/>
          <p:cNvSpPr>
            <a:spLocks noGrp="1"/>
          </p:cNvSpPr>
          <p:nvPr>
            <p:ph idx="1"/>
          </p:nvPr>
        </p:nvSpPr>
        <p:spPr/>
        <p:txBody>
          <a:bodyPr>
            <a:normAutofit lnSpcReduction="10000"/>
          </a:bodyPr>
          <a:lstStyle/>
          <a:p>
            <a:r>
              <a:rPr lang="en-GB" dirty="0" smtClean="0"/>
              <a:t>Families don’t conform to the nuclear model – </a:t>
            </a:r>
            <a:r>
              <a:rPr lang="en-GB" dirty="0" err="1" smtClean="0"/>
              <a:t>ie</a:t>
            </a:r>
            <a:r>
              <a:rPr lang="en-GB" dirty="0" smtClean="0"/>
              <a:t> divorced/separated parents, grandparents, children going away (to college or work) and coming back</a:t>
            </a:r>
          </a:p>
          <a:p>
            <a:r>
              <a:rPr lang="en-GB" dirty="0" smtClean="0"/>
              <a:t>Anxiety, stress and depression – people affected by the welfare changes, the uncertainty, financial worries</a:t>
            </a:r>
          </a:p>
          <a:p>
            <a:r>
              <a:rPr lang="en-GB" dirty="0" smtClean="0"/>
              <a:t>Helplessness – people don’t know their entitlements, where to go for help</a:t>
            </a:r>
            <a:endParaRPr lang="en-GB" dirty="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451504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100" b="1" dirty="0"/>
              <a:t>Families are trying to stay in their homes and find the additional money – cutting back, taking an extra </a:t>
            </a:r>
            <a:r>
              <a:rPr lang="en-GB" sz="3100" b="1" dirty="0" smtClean="0"/>
              <a:t>job</a:t>
            </a:r>
            <a:endParaRPr lang="en-GB" b="1" dirty="0"/>
          </a:p>
        </p:txBody>
      </p:sp>
      <p:sp>
        <p:nvSpPr>
          <p:cNvPr id="3" name="Content Placeholder 2"/>
          <p:cNvSpPr>
            <a:spLocks noGrp="1"/>
          </p:cNvSpPr>
          <p:nvPr>
            <p:ph idx="1"/>
          </p:nvPr>
        </p:nvSpPr>
        <p:spPr/>
        <p:txBody>
          <a:bodyPr>
            <a:normAutofit fontScale="85000" lnSpcReduction="10000"/>
          </a:bodyPr>
          <a:lstStyle/>
          <a:p>
            <a:pPr marL="0" indent="0">
              <a:buNone/>
            </a:pPr>
            <a:r>
              <a:rPr lang="en-GB" i="1" dirty="0"/>
              <a:t>it’s just like living, is like surviving; it’s like landing on the jungle and forest you know like I have to live in a forest , I have to eat bread with green mould and all that … I mean I may sound a bit of </a:t>
            </a:r>
            <a:r>
              <a:rPr lang="en-GB" i="1" dirty="0" err="1"/>
              <a:t>erm</a:t>
            </a:r>
            <a:r>
              <a:rPr lang="en-GB" i="1" dirty="0"/>
              <a:t>… but it’s survival rather than </a:t>
            </a:r>
            <a:r>
              <a:rPr lang="en-GB" i="1" dirty="0" smtClean="0"/>
              <a:t>…</a:t>
            </a:r>
            <a:r>
              <a:rPr lang="en-GB" dirty="0" smtClean="0"/>
              <a:t>(</a:t>
            </a:r>
            <a:r>
              <a:rPr lang="en-GB" dirty="0"/>
              <a:t>Father of 1, </a:t>
            </a:r>
            <a:r>
              <a:rPr lang="en-GB" dirty="0" err="1"/>
              <a:t>int</a:t>
            </a:r>
            <a:r>
              <a:rPr lang="en-GB" dirty="0"/>
              <a:t> 5</a:t>
            </a:r>
            <a:r>
              <a:rPr lang="en-GB" dirty="0" smtClean="0"/>
              <a:t>)</a:t>
            </a:r>
          </a:p>
          <a:p>
            <a:pPr marL="0" indent="0">
              <a:buNone/>
            </a:pPr>
            <a:endParaRPr lang="en-GB" dirty="0" smtClean="0"/>
          </a:p>
          <a:p>
            <a:pPr marL="0" indent="0">
              <a:buNone/>
            </a:pPr>
            <a:r>
              <a:rPr lang="en-GB" i="1" dirty="0"/>
              <a:t>- what about heating and the other bills, how did you manage?</a:t>
            </a:r>
            <a:endParaRPr lang="en-GB" dirty="0"/>
          </a:p>
          <a:p>
            <a:pPr marL="0" indent="0">
              <a:buNone/>
            </a:pPr>
            <a:r>
              <a:rPr lang="en-GB" i="1" dirty="0"/>
              <a:t>- I couldn’t pay, I couldn’t pay anything, not until the money was shorted, for a couple of months, so I ended up getting in to a lot of </a:t>
            </a:r>
            <a:r>
              <a:rPr lang="en-GB" i="1" dirty="0" smtClean="0"/>
              <a:t>debt </a:t>
            </a:r>
            <a:r>
              <a:rPr lang="en-GB" dirty="0" smtClean="0"/>
              <a:t>(Mother </a:t>
            </a:r>
            <a:r>
              <a:rPr lang="en-GB" dirty="0"/>
              <a:t>of 2, </a:t>
            </a:r>
            <a:r>
              <a:rPr lang="en-GB" dirty="0" err="1"/>
              <a:t>int</a:t>
            </a:r>
            <a:r>
              <a:rPr lang="en-GB" dirty="0"/>
              <a:t> 2)</a:t>
            </a:r>
          </a:p>
          <a:p>
            <a:endParaRPr lang="en-GB" dirty="0"/>
          </a:p>
          <a:p>
            <a:pPr marL="0" indent="0">
              <a:buNone/>
            </a:pPr>
            <a:endParaRPr lang="en-GB" dirty="0"/>
          </a:p>
        </p:txBody>
      </p:sp>
    </p:spTree>
    <p:extLst>
      <p:ext uri="{BB962C8B-B14F-4D97-AF65-F5344CB8AC3E}">
        <p14:creationId xmlns:p14="http://schemas.microsoft.com/office/powerpoint/2010/main" val="3182973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We know there are a number of people not paying their rent and just thinking it’ll be all right. We’ll sort it. And I guess the worry I’ve got is …that people will start paying back to doorstep loans and all the rest of it and that’s already a big problem here. </a:t>
            </a:r>
            <a:r>
              <a:rPr lang="en-GB" i="1" dirty="0" smtClean="0"/>
              <a:t>(</a:t>
            </a:r>
            <a:r>
              <a:rPr lang="en-GB" i="1" dirty="0"/>
              <a:t>Community development worker, 12 years working in the </a:t>
            </a:r>
            <a:r>
              <a:rPr lang="en-GB" i="1" dirty="0" smtClean="0"/>
              <a:t>community)</a:t>
            </a:r>
            <a:endParaRPr lang="en-GB" dirty="0"/>
          </a:p>
        </p:txBody>
      </p:sp>
    </p:spTree>
    <p:extLst>
      <p:ext uri="{BB962C8B-B14F-4D97-AF65-F5344CB8AC3E}">
        <p14:creationId xmlns:p14="http://schemas.microsoft.com/office/powerpoint/2010/main" val="2156969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1" dirty="0"/>
              <a:t>Families are trying to stay in their homes and find the additional money </a:t>
            </a:r>
            <a:r>
              <a:rPr lang="en-GB" sz="2800" b="1" dirty="0" smtClean="0"/>
              <a:t>– cont.</a:t>
            </a:r>
            <a:endParaRPr lang="en-GB" sz="2800" b="1" dirty="0"/>
          </a:p>
        </p:txBody>
      </p:sp>
      <p:sp>
        <p:nvSpPr>
          <p:cNvPr id="3" name="Content Placeholder 2"/>
          <p:cNvSpPr>
            <a:spLocks noGrp="1"/>
          </p:cNvSpPr>
          <p:nvPr>
            <p:ph idx="1"/>
          </p:nvPr>
        </p:nvSpPr>
        <p:spPr/>
        <p:txBody>
          <a:bodyPr>
            <a:normAutofit fontScale="62500" lnSpcReduction="20000"/>
          </a:bodyPr>
          <a:lstStyle/>
          <a:p>
            <a:pPr marL="0" indent="0">
              <a:buNone/>
            </a:pPr>
            <a:r>
              <a:rPr lang="en-GB" i="1" dirty="0"/>
              <a:t>if I want to wash the clothes I’d light 2 kettles of water, not fully boiling, I’d use them; and I have an electric shower, so I don’t need the gas and also I have this electric heater but I only use it … I might use it from November to March; but it does have an effect on my health because in them months I am suffering really bad pains due the cold you know</a:t>
            </a:r>
            <a:r>
              <a:rPr lang="en-GB" i="1" dirty="0" smtClean="0"/>
              <a:t>…</a:t>
            </a:r>
            <a:r>
              <a:rPr lang="en-GB" dirty="0" smtClean="0"/>
              <a:t> </a:t>
            </a:r>
            <a:r>
              <a:rPr lang="en-GB" dirty="0"/>
              <a:t>(Father of 1, </a:t>
            </a:r>
            <a:r>
              <a:rPr lang="en-GB" dirty="0" err="1"/>
              <a:t>int</a:t>
            </a:r>
            <a:r>
              <a:rPr lang="en-GB" dirty="0"/>
              <a:t> 5</a:t>
            </a:r>
            <a:r>
              <a:rPr lang="en-GB" dirty="0" smtClean="0"/>
              <a:t>)</a:t>
            </a:r>
          </a:p>
          <a:p>
            <a:endParaRPr lang="en-GB" i="1" dirty="0" smtClean="0"/>
          </a:p>
          <a:p>
            <a:pPr marL="0" indent="0">
              <a:buNone/>
            </a:pPr>
            <a:r>
              <a:rPr lang="en-GB" i="1" dirty="0" smtClean="0"/>
              <a:t>obviously </a:t>
            </a:r>
            <a:r>
              <a:rPr lang="en-GB" i="1" dirty="0"/>
              <a:t>my finances have gone down, you know, even trying to find extra hours in work is impossible coz they don’t do that anymore, so basically yeah, it’s like .. I would go out and buy them probably … how can I put this? </a:t>
            </a:r>
            <a:r>
              <a:rPr lang="en-GB" i="1" dirty="0" err="1"/>
              <a:t>Erm</a:t>
            </a:r>
            <a:r>
              <a:rPr lang="en-GB" i="1" dirty="0"/>
              <a:t>, if I treat them like to a cake you know, a big cake or something, that doesn’t happen anymore; if it does it’s things like … if we go to the supermarket, it’s ‘can I have a chocolate bar’? ‘oh, can I buy this as well?’ it’s like ‘no, no’ and it’s like ‘oh, you’ve been mean’ and it’s like ‘no, because that £20 …’ […] I’m depriving my children from £20. So then it turns into an argument ‘you don’t do anything for us, you’ve just been tight and…’; ‘no I am not being tight; this what we have to do, we have to budget around things’ </a:t>
            </a:r>
            <a:r>
              <a:rPr lang="en-GB" dirty="0" smtClean="0"/>
              <a:t>(</a:t>
            </a:r>
            <a:r>
              <a:rPr lang="en-GB" dirty="0"/>
              <a:t>Mother of 6, </a:t>
            </a:r>
            <a:r>
              <a:rPr lang="en-GB" dirty="0" err="1"/>
              <a:t>int</a:t>
            </a:r>
            <a:r>
              <a:rPr lang="en-GB" dirty="0"/>
              <a:t> 6)</a:t>
            </a:r>
          </a:p>
          <a:p>
            <a:endParaRPr lang="en-GB" dirty="0"/>
          </a:p>
          <a:p>
            <a:pPr marL="0" indent="0">
              <a:buNone/>
            </a:pPr>
            <a:endParaRPr lang="en-GB" dirty="0"/>
          </a:p>
        </p:txBody>
      </p:sp>
    </p:spTree>
    <p:extLst>
      <p:ext uri="{BB962C8B-B14F-4D97-AF65-F5344CB8AC3E}">
        <p14:creationId xmlns:p14="http://schemas.microsoft.com/office/powerpoint/2010/main" val="484618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Echoed by community organisations…</a:t>
            </a:r>
            <a:endParaRPr lang="en-GB" dirty="0"/>
          </a:p>
        </p:txBody>
      </p:sp>
      <p:sp>
        <p:nvSpPr>
          <p:cNvPr id="3" name="Content Placeholder 2"/>
          <p:cNvSpPr>
            <a:spLocks noGrp="1"/>
          </p:cNvSpPr>
          <p:nvPr>
            <p:ph idx="1"/>
          </p:nvPr>
        </p:nvSpPr>
        <p:spPr/>
        <p:txBody>
          <a:bodyPr/>
          <a:lstStyle/>
          <a:p>
            <a:pPr marL="0" lvl="0" indent="0">
              <a:buNone/>
            </a:pPr>
            <a:r>
              <a:rPr lang="en-GB" dirty="0"/>
              <a:t>The biggest recent change that has happened so quickly that it is a shock – is about food. People are hungry. People will only switch on the electrics for one meal a day. Parents are doing 3 to 5 jobs at a time, e.g. cleaning at the University, and then going on to other work just to make ends meet.</a:t>
            </a:r>
          </a:p>
          <a:p>
            <a:pPr algn="r"/>
            <a:r>
              <a:rPr lang="en-GB" sz="2800" i="1" dirty="0"/>
              <a:t>(Youth Work manager, 5 years working in this community)</a:t>
            </a:r>
            <a:endParaRPr lang="en-GB" dirty="0"/>
          </a:p>
        </p:txBody>
      </p:sp>
      <p:sp>
        <p:nvSpPr>
          <p:cNvPr id="4" name="Rectangle 3"/>
          <p:cNvSpPr/>
          <p:nvPr/>
        </p:nvSpPr>
        <p:spPr>
          <a:xfrm>
            <a:off x="2286000" y="1582341"/>
            <a:ext cx="4572000" cy="369332"/>
          </a:xfrm>
          <a:prstGeom prst="rect">
            <a:avLst/>
          </a:prstGeom>
        </p:spPr>
        <p:txBody>
          <a:bodyPr>
            <a:spAutoFit/>
          </a:bodyPr>
          <a:lstStyle/>
          <a:p>
            <a:pPr lvl="0"/>
            <a:r>
              <a:rPr lang="en-GB" i="1" dirty="0" smtClean="0"/>
              <a:t>)</a:t>
            </a:r>
            <a:endParaRPr lang="en-GB" i="1" dirty="0"/>
          </a:p>
        </p:txBody>
      </p:sp>
    </p:spTree>
    <p:extLst>
      <p:ext uri="{BB962C8B-B14F-4D97-AF65-F5344CB8AC3E}">
        <p14:creationId xmlns:p14="http://schemas.microsoft.com/office/powerpoint/2010/main" val="207944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marL="0" lvl="0" indent="0">
              <a:buNone/>
            </a:pPr>
            <a:r>
              <a:rPr lang="en-GB" dirty="0"/>
              <a:t>Young people are coming in for food at lunchtime, especially during the school holidays. By 5 o’clock, they’re hungry again – and their parents are still out at work - not because they don’t care or are neglecting them. .. Parents come in to ask, can you cook this for us, I don’t have enough money for the gas… Our costs for food have gone up massively. The money that we have spent for food has really increased. We offer free meals and try to make them healthy. </a:t>
            </a:r>
          </a:p>
          <a:p>
            <a:pPr marL="0" indent="0" algn="r">
              <a:buNone/>
            </a:pPr>
            <a:r>
              <a:rPr lang="en-GB" sz="3000" i="1" dirty="0"/>
              <a:t>(Youth Work manager, 5 years working in this community)</a:t>
            </a:r>
          </a:p>
          <a:p>
            <a:endParaRPr lang="en-GB" dirty="0"/>
          </a:p>
        </p:txBody>
      </p:sp>
    </p:spTree>
    <p:extLst>
      <p:ext uri="{BB962C8B-B14F-4D97-AF65-F5344CB8AC3E}">
        <p14:creationId xmlns:p14="http://schemas.microsoft.com/office/powerpoint/2010/main" val="736096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dirty="0"/>
              <a:t>Geography is not arbitrary – local/community networks are </a:t>
            </a:r>
            <a:r>
              <a:rPr lang="en-GB" sz="4000" dirty="0" smtClean="0"/>
              <a:t>important</a:t>
            </a:r>
            <a:endParaRPr lang="en-GB" dirty="0"/>
          </a:p>
        </p:txBody>
      </p:sp>
      <p:sp>
        <p:nvSpPr>
          <p:cNvPr id="3" name="Content Placeholder 2"/>
          <p:cNvSpPr>
            <a:spLocks noGrp="1"/>
          </p:cNvSpPr>
          <p:nvPr>
            <p:ph idx="1"/>
          </p:nvPr>
        </p:nvSpPr>
        <p:spPr/>
        <p:txBody>
          <a:bodyPr>
            <a:normAutofit fontScale="55000" lnSpcReduction="20000"/>
          </a:bodyPr>
          <a:lstStyle/>
          <a:p>
            <a:pPr marL="0" indent="0">
              <a:buNone/>
            </a:pPr>
            <a:r>
              <a:rPr lang="en-GB" i="1" dirty="0"/>
              <a:t>I am a lot more on my own in here; there is no, there is not as many…. In the other flat you did get the neighbours knocking on the door or pressing the buzzer, ‘how are you doing?’ ‘you are doing alright?’ come down for a brew, or going down for a chat with the other lady down below … and going to the other lad’s flat [...]; we were a </a:t>
            </a:r>
            <a:r>
              <a:rPr lang="en-GB" i="1" dirty="0" smtClean="0"/>
              <a:t>close </a:t>
            </a:r>
            <a:r>
              <a:rPr lang="en-GB" i="1" dirty="0"/>
              <a:t>community, it’s just the 6, 6 flats; whilst here it’s just me; me and my </a:t>
            </a:r>
            <a:r>
              <a:rPr lang="en-GB" i="1" dirty="0" smtClean="0"/>
              <a:t>boys’ </a:t>
            </a:r>
            <a:r>
              <a:rPr lang="en-GB" dirty="0" smtClean="0"/>
              <a:t>(</a:t>
            </a:r>
            <a:r>
              <a:rPr lang="en-GB" dirty="0"/>
              <a:t>Father of 4, </a:t>
            </a:r>
            <a:r>
              <a:rPr lang="en-GB" dirty="0" err="1"/>
              <a:t>int</a:t>
            </a:r>
            <a:r>
              <a:rPr lang="en-GB" dirty="0"/>
              <a:t> 1</a:t>
            </a:r>
            <a:r>
              <a:rPr lang="en-GB" dirty="0" smtClean="0"/>
              <a:t>)</a:t>
            </a:r>
          </a:p>
          <a:p>
            <a:pPr marL="0" indent="0">
              <a:buNone/>
            </a:pPr>
            <a:endParaRPr lang="en-GB" dirty="0"/>
          </a:p>
          <a:p>
            <a:pPr marL="0" indent="0">
              <a:buNone/>
            </a:pPr>
            <a:r>
              <a:rPr lang="en-GB" i="1" dirty="0" smtClean="0"/>
              <a:t>because </a:t>
            </a:r>
            <a:r>
              <a:rPr lang="en-GB" i="1" dirty="0"/>
              <a:t>I need to be </a:t>
            </a:r>
            <a:r>
              <a:rPr lang="en-GB" i="1" dirty="0" smtClean="0"/>
              <a:t>close </a:t>
            </a:r>
            <a:r>
              <a:rPr lang="en-GB" i="1" dirty="0"/>
              <a:t>to the hospital and I need the support from the family … so if for any reason I need to go to the hospital and it’s early enough, I can ask a neighbour, so she [little girl] is not coming to hospital with me; it’s like </a:t>
            </a:r>
            <a:r>
              <a:rPr lang="en-GB" i="1" dirty="0" smtClean="0"/>
              <a:t>bringing </a:t>
            </a:r>
            <a:r>
              <a:rPr lang="en-GB" i="1" dirty="0"/>
              <a:t>someone whilst she is in bed … you know, something to support </a:t>
            </a:r>
            <a:r>
              <a:rPr lang="en-GB" dirty="0" smtClean="0"/>
              <a:t>(</a:t>
            </a:r>
            <a:r>
              <a:rPr lang="en-GB" dirty="0"/>
              <a:t>Mother of 2, </a:t>
            </a:r>
            <a:r>
              <a:rPr lang="en-GB" dirty="0" err="1"/>
              <a:t>int</a:t>
            </a:r>
            <a:r>
              <a:rPr lang="en-GB" dirty="0"/>
              <a:t> 4</a:t>
            </a:r>
            <a:r>
              <a:rPr lang="en-GB" dirty="0" smtClean="0"/>
              <a:t>)</a:t>
            </a:r>
          </a:p>
          <a:p>
            <a:pPr marL="0" indent="0">
              <a:buNone/>
            </a:pPr>
            <a:endParaRPr lang="en-GB" dirty="0"/>
          </a:p>
          <a:p>
            <a:pPr marL="0" indent="0">
              <a:buNone/>
            </a:pPr>
            <a:r>
              <a:rPr lang="en-GB" i="1" dirty="0"/>
              <a:t>it’s no community much any more; the community used to be the whole avenue, the whole street; now it’s getting smaller and smaller, it something... where I live what feels like a community is 3-4 houses, if that… and even then it feels like it’s getting smaller and smaller …. […] a lot of people don’t want to leave but they had to move </a:t>
            </a:r>
            <a:r>
              <a:rPr lang="en-GB" i="1" dirty="0" smtClean="0"/>
              <a:t>out </a:t>
            </a:r>
            <a:r>
              <a:rPr lang="en-GB" dirty="0" smtClean="0"/>
              <a:t>(</a:t>
            </a:r>
            <a:r>
              <a:rPr lang="en-GB" dirty="0"/>
              <a:t>Father of 2, </a:t>
            </a:r>
            <a:r>
              <a:rPr lang="en-GB" dirty="0" err="1"/>
              <a:t>int</a:t>
            </a:r>
            <a:r>
              <a:rPr lang="en-GB" dirty="0"/>
              <a:t> 3)</a:t>
            </a:r>
          </a:p>
          <a:p>
            <a:pPr marL="0" indent="0">
              <a:buNone/>
            </a:pPr>
            <a:endParaRPr lang="en-GB" dirty="0"/>
          </a:p>
        </p:txBody>
      </p:sp>
    </p:spTree>
    <p:extLst>
      <p:ext uri="{BB962C8B-B14F-4D97-AF65-F5344CB8AC3E}">
        <p14:creationId xmlns:p14="http://schemas.microsoft.com/office/powerpoint/2010/main" val="1286636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err="1"/>
              <a:t>Precarity</a:t>
            </a:r>
            <a:r>
              <a:rPr lang="en-GB" sz="3600" dirty="0"/>
              <a:t> – of jobs, of houses – cannot plan for the </a:t>
            </a:r>
            <a:r>
              <a:rPr lang="en-GB" sz="3600" dirty="0" smtClean="0"/>
              <a:t>future</a:t>
            </a:r>
            <a:endParaRPr lang="en-GB" sz="3600" dirty="0"/>
          </a:p>
        </p:txBody>
      </p:sp>
      <p:sp>
        <p:nvSpPr>
          <p:cNvPr id="3" name="Content Placeholder 2"/>
          <p:cNvSpPr>
            <a:spLocks noGrp="1"/>
          </p:cNvSpPr>
          <p:nvPr>
            <p:ph idx="1"/>
          </p:nvPr>
        </p:nvSpPr>
        <p:spPr/>
        <p:txBody>
          <a:bodyPr>
            <a:normAutofit fontScale="62500" lnSpcReduction="20000"/>
          </a:bodyPr>
          <a:lstStyle/>
          <a:p>
            <a:pPr marL="0" indent="0">
              <a:buNone/>
            </a:pPr>
            <a:r>
              <a:rPr lang="en-GB" i="1" dirty="0"/>
              <a:t>- I got myself a job; apart from that… it’s not even a permanent job, it’s only a temporary job, this is even more frustrating coz it finishes at the end of October and that’s it, and you are not be taken on, you’re not kept on; it’s ‘thanks for everything, get on with your life’ you know, one of them, so….</a:t>
            </a:r>
            <a:endParaRPr lang="en-GB" dirty="0"/>
          </a:p>
          <a:p>
            <a:pPr marL="0" indent="0">
              <a:buNone/>
            </a:pPr>
            <a:r>
              <a:rPr lang="en-GB" i="1" dirty="0"/>
              <a:t>- so you’d have to be looking again?</a:t>
            </a:r>
            <a:endParaRPr lang="en-GB" dirty="0"/>
          </a:p>
          <a:p>
            <a:pPr marL="0" indent="0">
              <a:buNone/>
            </a:pPr>
            <a:r>
              <a:rPr lang="en-GB" i="1" dirty="0"/>
              <a:t>- yeah, unfortunately yes, so I am out now and looking for job again now; but you know, it’s difficult this been happening to teenagers out there with better education, better qualifications, and better … you know, things… happened to all people, you know… </a:t>
            </a:r>
            <a:r>
              <a:rPr lang="en-GB" dirty="0" smtClean="0"/>
              <a:t>(</a:t>
            </a:r>
            <a:r>
              <a:rPr lang="en-GB" dirty="0"/>
              <a:t>Father of 4, </a:t>
            </a:r>
            <a:r>
              <a:rPr lang="en-GB" dirty="0" err="1"/>
              <a:t>int</a:t>
            </a:r>
            <a:r>
              <a:rPr lang="en-GB" dirty="0"/>
              <a:t> 1)</a:t>
            </a:r>
          </a:p>
          <a:p>
            <a:pPr marL="0" indent="0">
              <a:buNone/>
            </a:pPr>
            <a:r>
              <a:rPr lang="en-GB" b="1" dirty="0"/>
              <a:t> </a:t>
            </a:r>
            <a:endParaRPr lang="en-GB" dirty="0"/>
          </a:p>
          <a:p>
            <a:pPr marL="0" indent="0">
              <a:buNone/>
            </a:pPr>
            <a:r>
              <a:rPr lang="en-GB" i="1" dirty="0"/>
              <a:t>I don’t [plan]. I can’t do it, I can't do it. I have actually, just before you came, that’s why I said to you, hang on a minute, … I was actually on-line, because I’ve joined this thing where I get emails every day, what jobs there are and availability going, and I was just doing one of the things in … but then they know you’ve got children and you can only do certain hours and whatever, they don’t want to know […] they want somebody who has no </a:t>
            </a:r>
            <a:r>
              <a:rPr lang="en-GB" i="1" dirty="0" smtClean="0"/>
              <a:t>responsibilities </a:t>
            </a:r>
            <a:r>
              <a:rPr lang="en-GB" dirty="0" smtClean="0"/>
              <a:t>(</a:t>
            </a:r>
            <a:r>
              <a:rPr lang="en-GB" dirty="0"/>
              <a:t>Mother of 6, </a:t>
            </a:r>
            <a:r>
              <a:rPr lang="en-GB" dirty="0" err="1"/>
              <a:t>int</a:t>
            </a:r>
            <a:r>
              <a:rPr lang="en-GB" dirty="0"/>
              <a:t> 6)</a:t>
            </a:r>
          </a:p>
          <a:p>
            <a:pPr marL="0" indent="0">
              <a:buNone/>
            </a:pPr>
            <a:endParaRPr lang="en-GB" dirty="0"/>
          </a:p>
        </p:txBody>
      </p:sp>
    </p:spTree>
    <p:extLst>
      <p:ext uri="{BB962C8B-B14F-4D97-AF65-F5344CB8AC3E}">
        <p14:creationId xmlns:p14="http://schemas.microsoft.com/office/powerpoint/2010/main" val="447740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a:t>Precarity</a:t>
            </a:r>
            <a:r>
              <a:rPr lang="en-GB" dirty="0"/>
              <a:t> – </a:t>
            </a:r>
            <a:r>
              <a:rPr lang="en-GB" dirty="0" smtClean="0"/>
              <a:t>also prevents a sense of ‘getting somewhere’</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i="1" dirty="0"/>
              <a:t>I was in 3 bedroom flat, I was quite happy there, I had been for 18 month, nearly 2 years; and suddenly the government decided this bedroom tax is coming out, I was re-assessed and then I was found out I had to pay £14 a week to stay, from my own benefit money, at that time I was not earning a lot; I am working now thankfully, so now I want to </a:t>
            </a:r>
            <a:r>
              <a:rPr lang="en-GB" i="1" dirty="0" smtClean="0"/>
              <a:t>[go] back, </a:t>
            </a:r>
            <a:r>
              <a:rPr lang="en-GB" i="1" dirty="0"/>
              <a:t>upgrade again you know, so my children got somewhere </a:t>
            </a:r>
            <a:r>
              <a:rPr lang="en-GB" i="1" dirty="0" smtClean="0"/>
              <a:t>…</a:t>
            </a:r>
            <a:r>
              <a:rPr lang="en-GB" dirty="0" smtClean="0"/>
              <a:t>(</a:t>
            </a:r>
            <a:r>
              <a:rPr lang="en-GB" dirty="0"/>
              <a:t>Father of 2, </a:t>
            </a:r>
            <a:r>
              <a:rPr lang="en-GB" dirty="0" err="1"/>
              <a:t>int</a:t>
            </a:r>
            <a:r>
              <a:rPr lang="en-GB" dirty="0"/>
              <a:t> 1)</a:t>
            </a:r>
          </a:p>
        </p:txBody>
      </p:sp>
    </p:spTree>
    <p:extLst>
      <p:ext uri="{BB962C8B-B14F-4D97-AF65-F5344CB8AC3E}">
        <p14:creationId xmlns:p14="http://schemas.microsoft.com/office/powerpoint/2010/main" val="2642921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en-US" altLang="en-US" sz="2700" b="1" dirty="0" smtClean="0">
                <a:solidFill>
                  <a:srgbClr val="595959"/>
                </a:solidFill>
                <a:latin typeface="Arial" pitchFamily="34" charset="0"/>
              </a:rPr>
              <a:t/>
            </a:r>
            <a:br>
              <a:rPr lang="en-US" altLang="en-US" sz="2700" b="1" dirty="0" smtClean="0">
                <a:solidFill>
                  <a:srgbClr val="595959"/>
                </a:solidFill>
                <a:latin typeface="Arial" pitchFamily="34" charset="0"/>
              </a:rPr>
            </a:br>
            <a:r>
              <a:rPr lang="en-US" altLang="en-US" sz="4900" b="1" dirty="0" smtClean="0"/>
              <a:t>What is the ‘bedroom tax’?</a:t>
            </a:r>
            <a:r>
              <a:rPr lang="en-US" altLang="en-US" sz="4900" dirty="0" smtClean="0">
                <a:solidFill>
                  <a:srgbClr val="595959"/>
                </a:solidFill>
              </a:rPr>
              <a:t/>
            </a:r>
            <a:br>
              <a:rPr lang="en-US" altLang="en-US" sz="4900" dirty="0" smtClean="0">
                <a:solidFill>
                  <a:srgbClr val="595959"/>
                </a:solidFill>
              </a:rPr>
            </a:br>
            <a:endParaRPr lang="en-GB" sz="4900" dirty="0"/>
          </a:p>
        </p:txBody>
      </p:sp>
      <p:sp>
        <p:nvSpPr>
          <p:cNvPr id="3" name="Content Placeholder 2"/>
          <p:cNvSpPr>
            <a:spLocks noGrp="1"/>
          </p:cNvSpPr>
          <p:nvPr>
            <p:ph idx="1"/>
          </p:nvPr>
        </p:nvSpPr>
        <p:spPr/>
        <p:txBody>
          <a:bodyPr>
            <a:normAutofit fontScale="25000" lnSpcReduction="20000"/>
          </a:bodyPr>
          <a:lstStyle/>
          <a:p>
            <a:pPr>
              <a:lnSpc>
                <a:spcPct val="120000"/>
              </a:lnSpc>
              <a:defRPr/>
            </a:pPr>
            <a:r>
              <a:rPr lang="en-GB" sz="8800" dirty="0">
                <a:ea typeface="Geneva" charset="0"/>
                <a:cs typeface="Arial"/>
              </a:rPr>
              <a:t>R</a:t>
            </a:r>
            <a:r>
              <a:rPr lang="en-GB" sz="8800" dirty="0" smtClean="0">
                <a:ea typeface="Geneva" charset="0"/>
                <a:cs typeface="Arial"/>
              </a:rPr>
              <a:t>educed </a:t>
            </a:r>
            <a:r>
              <a:rPr lang="en-GB" sz="8800" dirty="0">
                <a:ea typeface="Geneva" charset="0"/>
                <a:cs typeface="Arial"/>
              </a:rPr>
              <a:t>rent subsidies for tenants who ‘under-occupy’ their </a:t>
            </a:r>
            <a:r>
              <a:rPr lang="en-GB" sz="8800" dirty="0" smtClean="0">
                <a:ea typeface="Geneva" charset="0"/>
                <a:cs typeface="Arial"/>
              </a:rPr>
              <a:t>homes</a:t>
            </a:r>
          </a:p>
          <a:p>
            <a:pPr>
              <a:lnSpc>
                <a:spcPct val="120000"/>
              </a:lnSpc>
              <a:defRPr/>
            </a:pPr>
            <a:endParaRPr lang="en-GB" sz="4000" dirty="0" smtClean="0">
              <a:ea typeface="Geneva" charset="0"/>
              <a:cs typeface="Arial"/>
            </a:endParaRPr>
          </a:p>
          <a:p>
            <a:pPr>
              <a:lnSpc>
                <a:spcPct val="120000"/>
              </a:lnSpc>
              <a:defRPr/>
            </a:pPr>
            <a:r>
              <a:rPr lang="en-GB" sz="8800" dirty="0" smtClean="0">
                <a:ea typeface="Geneva" charset="0"/>
                <a:cs typeface="Arial"/>
              </a:rPr>
              <a:t>One bedroom for:</a:t>
            </a:r>
            <a:endParaRPr lang="en-GB" sz="8800" dirty="0">
              <a:ea typeface="Geneva" charset="0"/>
              <a:cs typeface="Arial"/>
            </a:endParaRPr>
          </a:p>
          <a:p>
            <a:pPr marL="0" indent="0">
              <a:lnSpc>
                <a:spcPct val="120000"/>
              </a:lnSpc>
              <a:buNone/>
              <a:tabLst>
                <a:tab pos="354013" algn="l"/>
              </a:tabLst>
              <a:defRPr/>
            </a:pPr>
            <a:r>
              <a:rPr lang="en-GB" sz="8800" dirty="0" smtClean="0">
                <a:ea typeface="Geneva" charset="0"/>
                <a:cs typeface="Arial"/>
              </a:rPr>
              <a:t>	- </a:t>
            </a:r>
            <a:r>
              <a:rPr lang="en-GB" sz="8800" dirty="0">
                <a:ea typeface="Geneva" charset="0"/>
                <a:cs typeface="Arial"/>
              </a:rPr>
              <a:t>adult couples </a:t>
            </a:r>
            <a:endParaRPr lang="en-GB" sz="8800" dirty="0" smtClean="0">
              <a:ea typeface="Geneva" charset="0"/>
              <a:cs typeface="Arial"/>
            </a:endParaRPr>
          </a:p>
          <a:p>
            <a:pPr marL="0" indent="0">
              <a:lnSpc>
                <a:spcPct val="120000"/>
              </a:lnSpc>
              <a:buNone/>
              <a:tabLst>
                <a:tab pos="354013" algn="l"/>
              </a:tabLst>
              <a:defRPr/>
            </a:pPr>
            <a:r>
              <a:rPr lang="en-GB" sz="8800" dirty="0" smtClean="0">
                <a:ea typeface="Geneva" charset="0"/>
                <a:cs typeface="Arial"/>
              </a:rPr>
              <a:t>	- single </a:t>
            </a:r>
            <a:r>
              <a:rPr lang="en-GB" sz="8800" dirty="0">
                <a:ea typeface="Geneva" charset="0"/>
                <a:cs typeface="Arial"/>
              </a:rPr>
              <a:t>adults </a:t>
            </a:r>
            <a:r>
              <a:rPr lang="en-GB" sz="8800" dirty="0" smtClean="0">
                <a:ea typeface="Geneva" charset="0"/>
                <a:cs typeface="Arial"/>
              </a:rPr>
              <a:t>over 16 years old</a:t>
            </a:r>
            <a:endParaRPr lang="en-GB" sz="8800" dirty="0">
              <a:ea typeface="Geneva" charset="0"/>
              <a:cs typeface="Arial"/>
            </a:endParaRPr>
          </a:p>
          <a:p>
            <a:pPr marL="0" indent="0">
              <a:lnSpc>
                <a:spcPct val="120000"/>
              </a:lnSpc>
              <a:buNone/>
              <a:tabLst>
                <a:tab pos="354013" algn="l"/>
              </a:tabLst>
              <a:defRPr/>
            </a:pPr>
            <a:r>
              <a:rPr lang="en-GB" sz="8800" dirty="0" smtClean="0">
                <a:ea typeface="Geneva" charset="0"/>
                <a:cs typeface="Arial"/>
              </a:rPr>
              <a:t>	- two children of the same gender up to age 15</a:t>
            </a:r>
            <a:endParaRPr lang="en-GB" sz="8800" dirty="0">
              <a:ea typeface="Geneva" charset="0"/>
              <a:cs typeface="Arial"/>
            </a:endParaRPr>
          </a:p>
          <a:p>
            <a:pPr marL="0" indent="0">
              <a:lnSpc>
                <a:spcPct val="120000"/>
              </a:lnSpc>
              <a:buNone/>
              <a:tabLst>
                <a:tab pos="354013" algn="l"/>
              </a:tabLst>
              <a:defRPr/>
            </a:pPr>
            <a:r>
              <a:rPr lang="en-GB" sz="8800" dirty="0" smtClean="0">
                <a:ea typeface="Geneva" charset="0"/>
                <a:cs typeface="Arial"/>
              </a:rPr>
              <a:t>	- two children of either gender up to age 9</a:t>
            </a:r>
            <a:endParaRPr lang="en-GB" sz="8800" dirty="0">
              <a:ea typeface="Geneva" charset="0"/>
              <a:cs typeface="Arial"/>
            </a:endParaRPr>
          </a:p>
          <a:p>
            <a:pPr marL="0" indent="0">
              <a:lnSpc>
                <a:spcPct val="120000"/>
              </a:lnSpc>
              <a:buNone/>
              <a:tabLst>
                <a:tab pos="354013" algn="l"/>
              </a:tabLst>
              <a:defRPr/>
            </a:pPr>
            <a:r>
              <a:rPr lang="en-GB" sz="8800" dirty="0" smtClean="0">
                <a:ea typeface="Geneva" charset="0"/>
                <a:cs typeface="Arial"/>
              </a:rPr>
              <a:t>	- an overnight carer (where required)</a:t>
            </a:r>
          </a:p>
          <a:p>
            <a:pPr marL="0" indent="0">
              <a:lnSpc>
                <a:spcPct val="120000"/>
              </a:lnSpc>
              <a:buNone/>
              <a:tabLst>
                <a:tab pos="354013" algn="l"/>
              </a:tabLst>
              <a:defRPr/>
            </a:pPr>
            <a:endParaRPr lang="en-GB" sz="4000" dirty="0">
              <a:ea typeface="Geneva" charset="0"/>
              <a:cs typeface="Arial"/>
            </a:endParaRPr>
          </a:p>
          <a:p>
            <a:pPr>
              <a:lnSpc>
                <a:spcPct val="120000"/>
              </a:lnSpc>
              <a:tabLst>
                <a:tab pos="354013" algn="l"/>
              </a:tabLst>
              <a:defRPr/>
            </a:pPr>
            <a:r>
              <a:rPr lang="en-GB" sz="8800" dirty="0">
                <a:ea typeface="Geneva" charset="0"/>
                <a:cs typeface="Arial"/>
              </a:rPr>
              <a:t>Under-occupation determined by the 1960 ‘bedroom standard’, a social survey </a:t>
            </a:r>
            <a:r>
              <a:rPr lang="en-GB" sz="8800" dirty="0" smtClean="0">
                <a:ea typeface="Geneva" charset="0"/>
                <a:cs typeface="Arial"/>
              </a:rPr>
              <a:t>measure</a:t>
            </a:r>
            <a:endParaRPr lang="en-GB" sz="8800" dirty="0" smtClean="0"/>
          </a:p>
          <a:p>
            <a:pPr>
              <a:lnSpc>
                <a:spcPct val="120000"/>
              </a:lnSpc>
              <a:tabLst>
                <a:tab pos="354013" algn="l"/>
              </a:tabLst>
              <a:defRPr/>
            </a:pPr>
            <a:r>
              <a:rPr lang="en-GB" sz="8800" dirty="0" smtClean="0"/>
              <a:t>Largest </a:t>
            </a:r>
            <a:r>
              <a:rPr lang="en-GB" sz="8800" dirty="0"/>
              <a:t>effects in northern cities with an estimated 45,000 households affected in Greater Manchester  (New Economy, 2013)</a:t>
            </a:r>
          </a:p>
          <a:p>
            <a:pPr marL="0" indent="0">
              <a:lnSpc>
                <a:spcPct val="120000"/>
              </a:lnSpc>
              <a:buNone/>
              <a:tabLst>
                <a:tab pos="354013" algn="l"/>
              </a:tabLst>
              <a:defRPr/>
            </a:pPr>
            <a:endParaRPr lang="en-GB" sz="8000" dirty="0">
              <a:ea typeface="Geneva" charset="0"/>
              <a:cs typeface="Arial"/>
            </a:endParaRPr>
          </a:p>
          <a:p>
            <a:pPr>
              <a:lnSpc>
                <a:spcPct val="120000"/>
              </a:lnSpc>
              <a:defRPr/>
            </a:pPr>
            <a:endParaRPr lang="en-GB" dirty="0">
              <a:solidFill>
                <a:srgbClr val="595959"/>
              </a:solidFill>
              <a:ea typeface="Geneva" charset="0"/>
              <a:cs typeface="Arial"/>
            </a:endParaRPr>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4698581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Joint parenting practices affected:</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sz="2400" dirty="0" smtClean="0"/>
              <a:t>Diversity of family forms affected – </a:t>
            </a:r>
            <a:r>
              <a:rPr lang="en-GB" sz="2400" dirty="0" err="1"/>
              <a:t>ie</a:t>
            </a:r>
            <a:r>
              <a:rPr lang="en-GB" sz="2400" dirty="0"/>
              <a:t> divorced/separated parents, grandparents, children going away (to college or work) and coming </a:t>
            </a:r>
            <a:r>
              <a:rPr lang="en-GB" sz="2400" dirty="0" smtClean="0"/>
              <a:t>back:</a:t>
            </a:r>
          </a:p>
          <a:p>
            <a:pPr marL="0" indent="0">
              <a:buNone/>
            </a:pPr>
            <a:r>
              <a:rPr lang="en-GB" i="1" dirty="0"/>
              <a:t>well, I’ve always been ‘you come down when you want to come down’, I’m not telling you ‘you come when I want’ ,and they just come as they please you know, that’s how it’s always been; but it’s the sleeping arrangement that’s really… that’s why they don’t come round as much, you know, because there is nowhere for them to sleep, they’ve tried to sleep this [points at the sofa] is very uncomfortable, even I’ve tried </a:t>
            </a:r>
            <a:r>
              <a:rPr lang="en-GB" i="1" dirty="0" smtClean="0"/>
              <a:t>it. </a:t>
            </a:r>
            <a:r>
              <a:rPr lang="en-GB" dirty="0" smtClean="0"/>
              <a:t>(</a:t>
            </a:r>
            <a:r>
              <a:rPr lang="en-GB" dirty="0"/>
              <a:t>Father of 2, </a:t>
            </a:r>
            <a:r>
              <a:rPr lang="en-GB" dirty="0" err="1"/>
              <a:t>int</a:t>
            </a:r>
            <a:r>
              <a:rPr lang="en-GB" dirty="0"/>
              <a:t> 1</a:t>
            </a:r>
            <a:r>
              <a:rPr lang="en-GB" dirty="0" smtClean="0"/>
              <a:t>)</a:t>
            </a:r>
          </a:p>
          <a:p>
            <a:pPr marL="0" indent="0">
              <a:buNone/>
            </a:pPr>
            <a:r>
              <a:rPr lang="en-GB" i="1" dirty="0"/>
              <a:t>there was one [son] who wanted to move back in, that is the 21 year old, he wanted to move back in but because there is no bedroom for him, he can’t… he won’t move back in and he can’t move in; so that’s why I’m thinking of upgrading to a three […]. he wanted to move with his dad because he had enough because his mum is … you know he is … he is a dad’s lad, you know what I mean, so he wants to be with his </a:t>
            </a:r>
            <a:r>
              <a:rPr lang="en-GB" i="1" dirty="0" smtClean="0"/>
              <a:t>dad. </a:t>
            </a:r>
            <a:r>
              <a:rPr lang="en-GB" dirty="0" smtClean="0"/>
              <a:t>(Father </a:t>
            </a:r>
            <a:r>
              <a:rPr lang="en-GB" dirty="0"/>
              <a:t>of 4, </a:t>
            </a:r>
            <a:r>
              <a:rPr lang="en-GB" dirty="0" err="1"/>
              <a:t>int</a:t>
            </a:r>
            <a:r>
              <a:rPr lang="en-GB" dirty="0"/>
              <a:t> 1)</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2975699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GB" sz="2800" b="1" dirty="0"/>
              <a:t>Anxiety, stress and depression – people affected by the welfare changes, the uncertainty, financial </a:t>
            </a:r>
            <a:r>
              <a:rPr lang="en-GB" sz="2800" b="1" dirty="0" smtClean="0"/>
              <a:t>worries</a:t>
            </a:r>
            <a:endParaRPr lang="en-GB" sz="2800" dirty="0"/>
          </a:p>
        </p:txBody>
      </p:sp>
      <p:sp>
        <p:nvSpPr>
          <p:cNvPr id="3" name="Content Placeholder 2"/>
          <p:cNvSpPr>
            <a:spLocks noGrp="1"/>
          </p:cNvSpPr>
          <p:nvPr>
            <p:ph idx="1"/>
          </p:nvPr>
        </p:nvSpPr>
        <p:spPr>
          <a:xfrm>
            <a:off x="457200" y="1340768"/>
            <a:ext cx="8229600" cy="4785395"/>
          </a:xfrm>
        </p:spPr>
        <p:txBody>
          <a:bodyPr>
            <a:noAutofit/>
          </a:bodyPr>
          <a:lstStyle/>
          <a:p>
            <a:pPr marL="0" indent="0">
              <a:buNone/>
            </a:pPr>
            <a:r>
              <a:rPr lang="en-GB" sz="2000" i="1" dirty="0" smtClean="0"/>
              <a:t>I </a:t>
            </a:r>
            <a:r>
              <a:rPr lang="en-GB" sz="2000" i="1" dirty="0"/>
              <a:t>suffer from clinical depression so I get very </a:t>
            </a:r>
            <a:r>
              <a:rPr lang="en-GB" sz="2000" i="1" dirty="0" err="1"/>
              <a:t>very</a:t>
            </a:r>
            <a:r>
              <a:rPr lang="en-GB" sz="2000" i="1" dirty="0"/>
              <a:t> </a:t>
            </a:r>
            <a:r>
              <a:rPr lang="en-GB" sz="2000" i="1" dirty="0" err="1"/>
              <a:t>very</a:t>
            </a:r>
            <a:r>
              <a:rPr lang="en-GB" sz="2000" i="1" dirty="0"/>
              <a:t> low and it means that </a:t>
            </a:r>
            <a:r>
              <a:rPr lang="en-GB" sz="2000" i="1" dirty="0" smtClean="0"/>
              <a:t>this [the bedroom tax] </a:t>
            </a:r>
            <a:r>
              <a:rPr lang="en-GB" sz="2000" i="1" dirty="0"/>
              <a:t>is one more things to </a:t>
            </a:r>
            <a:r>
              <a:rPr lang="en-GB" sz="2000" i="1" dirty="0" smtClean="0"/>
              <a:t>get </a:t>
            </a:r>
            <a:r>
              <a:rPr lang="en-GB" sz="2000" i="1" dirty="0"/>
              <a:t>me down. </a:t>
            </a:r>
            <a:r>
              <a:rPr lang="en-GB" sz="2000" i="1" dirty="0" err="1"/>
              <a:t>Erm</a:t>
            </a:r>
            <a:r>
              <a:rPr lang="en-GB" sz="2000" i="1" dirty="0"/>
              <a:t>, … I actually with my ex, and my bills, and every thing else, and the social services, and everything that was going on, I ended up having nervous break downs, and with everything else and in the hospital with [son] and …. that affected [daughter] and it’s so much that one person can deal with, you know what I </a:t>
            </a:r>
            <a:r>
              <a:rPr lang="en-GB" sz="2000" i="1" dirty="0" smtClean="0"/>
              <a:t>mean </a:t>
            </a:r>
            <a:r>
              <a:rPr lang="en-GB" sz="2000" dirty="0" smtClean="0"/>
              <a:t>(</a:t>
            </a:r>
            <a:r>
              <a:rPr lang="en-GB" sz="2000" dirty="0"/>
              <a:t>Mother of 2, </a:t>
            </a:r>
            <a:r>
              <a:rPr lang="en-GB" sz="2000" dirty="0" err="1"/>
              <a:t>int</a:t>
            </a:r>
            <a:r>
              <a:rPr lang="en-GB" sz="2000" dirty="0"/>
              <a:t> 2)</a:t>
            </a:r>
          </a:p>
          <a:p>
            <a:pPr marL="0" indent="0">
              <a:buNone/>
            </a:pPr>
            <a:endParaRPr lang="en-GB" sz="2000" dirty="0"/>
          </a:p>
          <a:p>
            <a:pPr marL="0" indent="0">
              <a:buNone/>
            </a:pPr>
            <a:r>
              <a:rPr lang="en-GB" sz="2000" i="1" dirty="0"/>
              <a:t>I went there to see a psychologist, because all the stress that I’ve been under, you know, like I say, my kids are moving out and I am so proud of them, for what they have achieved but, we are still here, in this situation, and it’s like… My husband is working all hours, you know, he goes out 7 o’ clock in the morning, he doesn’t come back till 10 o’ clock at night. Comes in, have a shower, straight to sleep, you just don’t see him… coz I was doing, you trying to work to … […] and then I am feeling bad because I am only doing 25 hours, 24 hours and then try to find more hours, but if I have more hours to work, then the more penalised I </a:t>
            </a:r>
            <a:r>
              <a:rPr lang="en-GB" sz="2000" i="1" dirty="0" smtClean="0"/>
              <a:t>get. </a:t>
            </a:r>
            <a:r>
              <a:rPr lang="en-GB" sz="2000" dirty="0" smtClean="0"/>
              <a:t>(</a:t>
            </a:r>
            <a:r>
              <a:rPr lang="en-GB" sz="2000" dirty="0"/>
              <a:t>Mother of 6, </a:t>
            </a:r>
            <a:r>
              <a:rPr lang="en-GB" sz="2000" dirty="0" err="1"/>
              <a:t>int</a:t>
            </a:r>
            <a:r>
              <a:rPr lang="en-GB" sz="2000" dirty="0"/>
              <a:t> 6)</a:t>
            </a:r>
          </a:p>
          <a:p>
            <a:pPr marL="0" indent="0">
              <a:buNone/>
            </a:pPr>
            <a:endParaRPr lang="en-GB" sz="2000" dirty="0"/>
          </a:p>
        </p:txBody>
      </p:sp>
    </p:spTree>
    <p:extLst>
      <p:ext uri="{BB962C8B-B14F-4D97-AF65-F5344CB8AC3E}">
        <p14:creationId xmlns:p14="http://schemas.microsoft.com/office/powerpoint/2010/main" val="3712967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a:t>Helplessness – people don’t know their entitlements, where to go for </a:t>
            </a:r>
            <a:r>
              <a:rPr lang="en-GB" sz="4000" b="1" dirty="0" smtClean="0"/>
              <a:t>help</a:t>
            </a:r>
            <a:endParaRPr lang="en-GB" b="1" dirty="0"/>
          </a:p>
        </p:txBody>
      </p:sp>
      <p:sp>
        <p:nvSpPr>
          <p:cNvPr id="3" name="Content Placeholder 2"/>
          <p:cNvSpPr>
            <a:spLocks noGrp="1"/>
          </p:cNvSpPr>
          <p:nvPr>
            <p:ph idx="1"/>
          </p:nvPr>
        </p:nvSpPr>
        <p:spPr/>
        <p:txBody>
          <a:bodyPr>
            <a:normAutofit fontScale="70000" lnSpcReduction="20000"/>
          </a:bodyPr>
          <a:lstStyle/>
          <a:p>
            <a:pPr marL="0" indent="0">
              <a:buNone/>
            </a:pPr>
            <a:r>
              <a:rPr lang="en-GB" i="1" dirty="0"/>
              <a:t>It’s like I am going to work, … I am still pay my council tax, you know I pay my insurance, my … and it's like and you still penalise me; but I refuse to give up work, I don’t want to be in that situation where I am living of the state, it’s not the answer. So what? I’m going to debt? If you don’t pay they …. oh, if you don’t pay they deduct it now, what’s is it they deduct from?  … yeah, so you don’t have a choice whether you want to pay it or not, because it’s taken from </a:t>
            </a:r>
            <a:r>
              <a:rPr lang="en-GB" i="1" dirty="0" smtClean="0"/>
              <a:t>you </a:t>
            </a:r>
            <a:r>
              <a:rPr lang="en-GB" dirty="0" smtClean="0"/>
              <a:t>(</a:t>
            </a:r>
            <a:r>
              <a:rPr lang="en-GB" dirty="0"/>
              <a:t>Mother of 6, </a:t>
            </a:r>
            <a:r>
              <a:rPr lang="en-GB" dirty="0" err="1"/>
              <a:t>int</a:t>
            </a:r>
            <a:r>
              <a:rPr lang="en-GB" dirty="0"/>
              <a:t> 6</a:t>
            </a:r>
            <a:r>
              <a:rPr lang="en-GB" dirty="0" smtClean="0"/>
              <a:t>)</a:t>
            </a:r>
          </a:p>
          <a:p>
            <a:pPr marL="0" indent="0">
              <a:buNone/>
            </a:pPr>
            <a:endParaRPr lang="en-GB" dirty="0" smtClean="0"/>
          </a:p>
          <a:p>
            <a:pPr marL="0" indent="0">
              <a:buNone/>
            </a:pPr>
            <a:r>
              <a:rPr lang="en-GB" i="1" dirty="0"/>
              <a:t>it feels like that all the time, honestly it feels like a game of… a game of cards, and it starts against you, it’s like playing a game ‘what game we are playing, what’s the rules?’ ‘oh, we can’t tell you’ ‘it’s called bedroom tax’ ‘yes, but what’s the rules?’ ‘oh we can’t tell you’, ‘what we have to do?’ ‘oh, we can’t tell you’ ‘how do I win?’ ‘oh, we can’t tell you’, ‘how do I loose?’ ‘oh, we can’t tell you’, they don’t tell you anything; it’s like the know everything… and it’s like ‘congratulations you won!’ and you also lost the game …</a:t>
            </a:r>
            <a:r>
              <a:rPr lang="en-GB" dirty="0"/>
              <a:t> </a:t>
            </a:r>
            <a:r>
              <a:rPr lang="en-GB" dirty="0" smtClean="0"/>
              <a:t>(</a:t>
            </a:r>
            <a:r>
              <a:rPr lang="en-GB" dirty="0"/>
              <a:t>Father of 2, </a:t>
            </a:r>
            <a:r>
              <a:rPr lang="en-GB" dirty="0" err="1"/>
              <a:t>int</a:t>
            </a:r>
            <a:r>
              <a:rPr lang="en-GB" dirty="0"/>
              <a:t> 3)</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472327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And moving isn’t always the answer…</a:t>
            </a:r>
            <a:endParaRPr lang="en-GB" b="1" dirty="0"/>
          </a:p>
        </p:txBody>
      </p:sp>
      <p:sp>
        <p:nvSpPr>
          <p:cNvPr id="3" name="Content Placeholder 2"/>
          <p:cNvSpPr>
            <a:spLocks noGrp="1"/>
          </p:cNvSpPr>
          <p:nvPr>
            <p:ph idx="1"/>
          </p:nvPr>
        </p:nvSpPr>
        <p:spPr/>
        <p:txBody>
          <a:bodyPr/>
          <a:lstStyle/>
          <a:p>
            <a:pPr marL="0" indent="0">
              <a:buNone/>
            </a:pPr>
            <a:r>
              <a:rPr lang="en-GB" dirty="0"/>
              <a:t>parents just can’t cope. … they talk about it a lot. What are they supposed to do… ..Obviously they can’t move unless they get re-housed but re-housing is a cost in itself for parents and it just seems to be punishing the poorest people. </a:t>
            </a:r>
          </a:p>
          <a:p>
            <a:pPr marL="0" indent="0" algn="r">
              <a:buNone/>
            </a:pPr>
            <a:r>
              <a:rPr lang="en-GB" sz="3000" i="1" dirty="0"/>
              <a:t>(</a:t>
            </a:r>
            <a:r>
              <a:rPr lang="en-GB" sz="3000" i="1" dirty="0" err="1"/>
              <a:t>Playworker</a:t>
            </a:r>
            <a:r>
              <a:rPr lang="en-GB" sz="3000" i="1" dirty="0"/>
              <a:t>, 27 years working in the community)</a:t>
            </a:r>
          </a:p>
          <a:p>
            <a:pPr marL="0" indent="0">
              <a:buNone/>
            </a:pPr>
            <a:endParaRPr lang="en-GB" dirty="0"/>
          </a:p>
        </p:txBody>
      </p:sp>
    </p:spTree>
    <p:extLst>
      <p:ext uri="{BB962C8B-B14F-4D97-AF65-F5344CB8AC3E}">
        <p14:creationId xmlns:p14="http://schemas.microsoft.com/office/powerpoint/2010/main" val="2654015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Finally, effects on children:</a:t>
            </a:r>
            <a:endParaRPr lang="en-GB" b="1" dirty="0"/>
          </a:p>
        </p:txBody>
      </p:sp>
      <p:sp>
        <p:nvSpPr>
          <p:cNvPr id="3" name="Content Placeholder 2"/>
          <p:cNvSpPr>
            <a:spLocks noGrp="1"/>
          </p:cNvSpPr>
          <p:nvPr>
            <p:ph idx="1"/>
          </p:nvPr>
        </p:nvSpPr>
        <p:spPr/>
        <p:txBody>
          <a:bodyPr>
            <a:normAutofit fontScale="62500" lnSpcReduction="20000"/>
          </a:bodyPr>
          <a:lstStyle/>
          <a:p>
            <a:pPr marL="0" indent="0">
              <a:buNone/>
            </a:pPr>
            <a:r>
              <a:rPr lang="en-GB" i="1" dirty="0"/>
              <a:t>Respondent: yes! Because it makes you snappy; anybody who is stressed they’ll tell you straight away: if you are stressed you snap. And if you snap you feel guilty afterwards, and then you get stressed again and then is a vicious cycle; sometimes at the end of the day I am like </a:t>
            </a:r>
            <a:r>
              <a:rPr lang="en-GB" i="1" dirty="0" smtClean="0"/>
              <a:t>this ….</a:t>
            </a:r>
            <a:r>
              <a:rPr lang="en-GB" dirty="0" smtClean="0"/>
              <a:t>(</a:t>
            </a:r>
            <a:r>
              <a:rPr lang="en-GB" dirty="0"/>
              <a:t>Father of 2, </a:t>
            </a:r>
            <a:r>
              <a:rPr lang="en-GB" dirty="0" err="1"/>
              <a:t>int</a:t>
            </a:r>
            <a:r>
              <a:rPr lang="en-GB" dirty="0"/>
              <a:t> 3</a:t>
            </a:r>
            <a:r>
              <a:rPr lang="en-GB" dirty="0" smtClean="0"/>
              <a:t>)</a:t>
            </a:r>
          </a:p>
          <a:p>
            <a:pPr marL="0" indent="0">
              <a:buNone/>
            </a:pPr>
            <a:endParaRPr lang="en-GB" dirty="0" smtClean="0"/>
          </a:p>
          <a:p>
            <a:pPr marL="0" indent="0">
              <a:buNone/>
            </a:pPr>
            <a:r>
              <a:rPr lang="en-GB" i="1" dirty="0"/>
              <a:t>obviously my finances have gone down, you know, even trying to find extra hours in work is impossible coz they don’t do that anymore, so basically yeah, it’s like .. I would go out and buy them probably … how can I put this? </a:t>
            </a:r>
            <a:r>
              <a:rPr lang="en-GB" i="1" dirty="0" err="1"/>
              <a:t>Erm</a:t>
            </a:r>
            <a:r>
              <a:rPr lang="en-GB" i="1" dirty="0"/>
              <a:t>, if I treat them like to a cake you know, a big cake or something, that doesn’t happen anymore; if it does it’s things like … if we go to the supermarket, it’s ‘can I have a chocolate bar’? ‘oh, can I buy this as well?’ it’s like ‘no, no’ and it’s like ‘oh, you’ve been mean’ and it’s like ‘no, because that £20 …’ […] I’m depriving my children from £20. So then it turns into an argument ‘you don’t do anything for us, you’ve just been tight and…’; ‘no I am not being tight; this what we have to do, we have to budget around things’ </a:t>
            </a:r>
            <a:r>
              <a:rPr lang="en-GB" dirty="0" smtClean="0"/>
              <a:t>(</a:t>
            </a:r>
            <a:r>
              <a:rPr lang="en-GB" dirty="0"/>
              <a:t>Mother of 6, </a:t>
            </a:r>
            <a:r>
              <a:rPr lang="en-GB" dirty="0" err="1"/>
              <a:t>int</a:t>
            </a:r>
            <a:r>
              <a:rPr lang="en-GB" dirty="0"/>
              <a:t> 6</a:t>
            </a:r>
            <a:r>
              <a:rPr lang="en-GB" dirty="0" smtClean="0"/>
              <a:t>)</a:t>
            </a:r>
            <a:endParaRPr lang="en-GB" dirty="0"/>
          </a:p>
        </p:txBody>
      </p:sp>
    </p:spTree>
    <p:extLst>
      <p:ext uri="{BB962C8B-B14F-4D97-AF65-F5344CB8AC3E}">
        <p14:creationId xmlns:p14="http://schemas.microsoft.com/office/powerpoint/2010/main" val="1408547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Impacts on children, cont.</a:t>
            </a:r>
            <a:endParaRPr lang="en-GB" b="1"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a:t>I saw a woman yesterday and .. she has two daughters sharing a bedroom. One is 2 and one’s 14 and she says it doesn’t work and the two year old is now in with her. Cause the 14 year old throws her out and she’s got friends around; she can’t do her school work. </a:t>
            </a:r>
            <a:endParaRPr lang="en-GB" dirty="0" smtClean="0"/>
          </a:p>
          <a:p>
            <a:pPr marL="0" indent="0">
              <a:buNone/>
            </a:pPr>
            <a:r>
              <a:rPr lang="en-GB" dirty="0" smtClean="0"/>
              <a:t>…</a:t>
            </a:r>
            <a:endParaRPr lang="en-GB" dirty="0"/>
          </a:p>
          <a:p>
            <a:pPr marL="0" indent="0">
              <a:buNone/>
            </a:pPr>
            <a:r>
              <a:rPr lang="en-GB" dirty="0" smtClean="0"/>
              <a:t>And </a:t>
            </a:r>
            <a:r>
              <a:rPr lang="en-GB" dirty="0"/>
              <a:t>then you’ve got … if it’s a boy and a girl, they can share up until the age of ten so you could have a nine year old boy …trying to do – I mean I know they don’t revise every single night for SATs, but they do need to do some work in private. But if you’ve got younger children running round. It’s difficult. .. And we have people that complain about this – often. </a:t>
            </a:r>
          </a:p>
          <a:p>
            <a:pPr marL="0" indent="0" algn="r">
              <a:buNone/>
            </a:pPr>
            <a:r>
              <a:rPr lang="en-GB" sz="2800" i="1" dirty="0"/>
              <a:t>(Director, Housing services, 18 years working for a housing association in the community) </a:t>
            </a:r>
          </a:p>
        </p:txBody>
      </p:sp>
    </p:spTree>
    <p:extLst>
      <p:ext uri="{BB962C8B-B14F-4D97-AF65-F5344CB8AC3E}">
        <p14:creationId xmlns:p14="http://schemas.microsoft.com/office/powerpoint/2010/main" val="649303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b="1" dirty="0" smtClean="0"/>
              <a:t>Conclusions and policy implications</a:t>
            </a:r>
            <a:endParaRPr lang="en-GB" b="1" dirty="0"/>
          </a:p>
        </p:txBody>
      </p:sp>
      <p:sp>
        <p:nvSpPr>
          <p:cNvPr id="3" name="Content Placeholder 2"/>
          <p:cNvSpPr>
            <a:spLocks noGrp="1"/>
          </p:cNvSpPr>
          <p:nvPr>
            <p:ph idx="1"/>
          </p:nvPr>
        </p:nvSpPr>
        <p:spPr/>
        <p:txBody>
          <a:bodyPr>
            <a:normAutofit fontScale="92500" lnSpcReduction="20000"/>
          </a:bodyPr>
          <a:lstStyle/>
          <a:p>
            <a:r>
              <a:rPr lang="en-GB" dirty="0"/>
              <a:t>Stories document the lived experience of poverty and the way in which multiple policies combine </a:t>
            </a:r>
            <a:r>
              <a:rPr lang="en-GB" dirty="0" smtClean="0"/>
              <a:t>and impact children and families</a:t>
            </a:r>
          </a:p>
          <a:p>
            <a:r>
              <a:rPr lang="en-GB" dirty="0" smtClean="0"/>
              <a:t>What is education policy?</a:t>
            </a:r>
          </a:p>
          <a:p>
            <a:pPr lvl="1"/>
            <a:r>
              <a:rPr lang="en-GB" dirty="0"/>
              <a:t>Consider child in isolation and focus policy within education and </a:t>
            </a:r>
            <a:r>
              <a:rPr lang="en-GB" dirty="0" smtClean="0"/>
              <a:t>schools (pupil premium)</a:t>
            </a:r>
            <a:endParaRPr lang="en-GB" dirty="0"/>
          </a:p>
          <a:p>
            <a:pPr lvl="1"/>
            <a:r>
              <a:rPr lang="en-GB" dirty="0"/>
              <a:t>OR consider child in wider circumstances, and think about how multiple policies will impact on education e.g. housing, health, </a:t>
            </a:r>
            <a:r>
              <a:rPr lang="en-GB" dirty="0" smtClean="0"/>
              <a:t>welfare</a:t>
            </a:r>
          </a:p>
          <a:p>
            <a:r>
              <a:rPr lang="en-GB" dirty="0" smtClean="0"/>
              <a:t>There is a lack of understanding about policies – education for both families and policy makers </a:t>
            </a:r>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3645239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Additional costs to families</a:t>
            </a:r>
            <a:endParaRPr lang="en-GB" b="1"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t>Housing benefit reduced by:</a:t>
            </a:r>
          </a:p>
          <a:p>
            <a:r>
              <a:rPr lang="en-GB" dirty="0" smtClean="0"/>
              <a:t>14% for 1 ‘spare bedroom’</a:t>
            </a:r>
          </a:p>
          <a:p>
            <a:r>
              <a:rPr lang="en-GB" dirty="0" smtClean="0"/>
              <a:t>25% for 2&lt; ‘spare bedrooms’</a:t>
            </a:r>
          </a:p>
          <a:p>
            <a:pPr marL="354013" indent="0">
              <a:buNone/>
              <a:tabLst>
                <a:tab pos="7624763" algn="l"/>
              </a:tabLst>
            </a:pPr>
            <a:endParaRPr lang="en-GB" i="1" dirty="0" smtClean="0"/>
          </a:p>
          <a:p>
            <a:pPr marL="0" indent="0">
              <a:buNone/>
            </a:pPr>
            <a:r>
              <a:rPr lang="en-GB" dirty="0" smtClean="0"/>
              <a:t>In real terms:</a:t>
            </a:r>
          </a:p>
          <a:p>
            <a:pPr marL="0" indent="0">
              <a:buNone/>
            </a:pPr>
            <a:endParaRPr lang="en-GB" dirty="0"/>
          </a:p>
          <a:p>
            <a:pPr marL="0" indent="0" algn="ctr">
              <a:buNone/>
            </a:pPr>
            <a:r>
              <a:rPr lang="en-GB" b="1" dirty="0" smtClean="0"/>
              <a:t>“87 </a:t>
            </a:r>
            <a:r>
              <a:rPr lang="en-GB" dirty="0" smtClean="0"/>
              <a:t>[tenants] are </a:t>
            </a:r>
            <a:r>
              <a:rPr lang="en-GB" dirty="0"/>
              <a:t>affected by two spare bedrooms at an average of £22.06 per week. </a:t>
            </a:r>
            <a:r>
              <a:rPr lang="en-GB" dirty="0" smtClean="0"/>
              <a:t>With an income of £71.70 per week, these tenants are already making a choice between gas, electricity, food, rent and council tax”</a:t>
            </a:r>
          </a:p>
          <a:p>
            <a:pPr marL="0" indent="0" algn="ctr">
              <a:buNone/>
            </a:pPr>
            <a:endParaRPr lang="en-GB" sz="2400" i="1" dirty="0"/>
          </a:p>
          <a:p>
            <a:pPr marL="0" indent="0" algn="ctr">
              <a:buNone/>
            </a:pPr>
            <a:r>
              <a:rPr lang="en-GB" sz="2400" i="1" dirty="0" smtClean="0"/>
              <a:t>(Wythenshawe Community Housing Group, 2014)</a:t>
            </a:r>
            <a:endParaRPr lang="en-GB" dirty="0" smtClean="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2725846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wider context of reform</a:t>
            </a:r>
            <a:endParaRPr lang="en-GB" b="1" dirty="0"/>
          </a:p>
        </p:txBody>
      </p:sp>
      <p:sp>
        <p:nvSpPr>
          <p:cNvPr id="3" name="Content Placeholder 2"/>
          <p:cNvSpPr>
            <a:spLocks noGrp="1"/>
          </p:cNvSpPr>
          <p:nvPr>
            <p:ph idx="1"/>
          </p:nvPr>
        </p:nvSpPr>
        <p:spPr/>
        <p:txBody>
          <a:bodyPr>
            <a:normAutofit fontScale="25000" lnSpcReduction="20000"/>
          </a:bodyPr>
          <a:lstStyle/>
          <a:p>
            <a:pPr marL="0" indent="0">
              <a:buNone/>
            </a:pPr>
            <a:r>
              <a:rPr lang="en-GB" altLang="en-US" sz="6800" dirty="0">
                <a:cs typeface="Arial" pitchFamily="34" charset="0"/>
              </a:rPr>
              <a:t>Overall:</a:t>
            </a:r>
          </a:p>
          <a:p>
            <a:pPr>
              <a:lnSpc>
                <a:spcPct val="120000"/>
              </a:lnSpc>
            </a:pPr>
            <a:r>
              <a:rPr lang="en-GB" altLang="en-US" sz="6800" dirty="0">
                <a:cs typeface="Arial" pitchFamily="34" charset="0"/>
              </a:rPr>
              <a:t>Changes to indexation regime for most benefits </a:t>
            </a:r>
          </a:p>
          <a:p>
            <a:pPr>
              <a:lnSpc>
                <a:spcPct val="120000"/>
              </a:lnSpc>
            </a:pPr>
            <a:r>
              <a:rPr lang="en-GB" altLang="en-US" sz="6800" dirty="0">
                <a:cs typeface="Arial" pitchFamily="34" charset="0"/>
              </a:rPr>
              <a:t>Overall cap on benefits (except low-income working families)</a:t>
            </a:r>
          </a:p>
          <a:p>
            <a:pPr marL="0" indent="0">
              <a:lnSpc>
                <a:spcPct val="120000"/>
              </a:lnSpc>
              <a:buNone/>
            </a:pPr>
            <a:r>
              <a:rPr lang="en-GB" altLang="en-US" sz="6800" dirty="0">
                <a:cs typeface="Arial" pitchFamily="34" charset="0"/>
              </a:rPr>
              <a:t>Specific:</a:t>
            </a:r>
          </a:p>
          <a:p>
            <a:pPr>
              <a:lnSpc>
                <a:spcPct val="120000"/>
              </a:lnSpc>
            </a:pPr>
            <a:r>
              <a:rPr lang="en-GB" altLang="en-US" sz="6800" dirty="0">
                <a:cs typeface="Arial" pitchFamily="34" charset="0"/>
              </a:rPr>
              <a:t>Removal of baby element of Child Tax Credit</a:t>
            </a:r>
          </a:p>
          <a:p>
            <a:pPr>
              <a:lnSpc>
                <a:spcPct val="120000"/>
              </a:lnSpc>
            </a:pPr>
            <a:r>
              <a:rPr lang="en-GB" altLang="en-US" sz="6800" dirty="0">
                <a:cs typeface="Arial" pitchFamily="34" charset="0"/>
              </a:rPr>
              <a:t>Reduction in proportion of childcare costs paid for by Child Tax Credit</a:t>
            </a:r>
          </a:p>
          <a:p>
            <a:pPr>
              <a:lnSpc>
                <a:spcPct val="120000"/>
              </a:lnSpc>
            </a:pPr>
            <a:r>
              <a:rPr lang="en-US" altLang="en-US" sz="6800" dirty="0"/>
              <a:t>Removal of Health in Pregnancy Grant</a:t>
            </a:r>
            <a:endParaRPr lang="en-GB" altLang="en-US" sz="6800" dirty="0">
              <a:cs typeface="Arial" pitchFamily="34" charset="0"/>
            </a:endParaRPr>
          </a:p>
          <a:p>
            <a:pPr>
              <a:lnSpc>
                <a:spcPct val="120000"/>
              </a:lnSpc>
            </a:pPr>
            <a:r>
              <a:rPr lang="en-GB" altLang="en-US" sz="6800" dirty="0">
                <a:cs typeface="Arial" pitchFamily="34" charset="0"/>
              </a:rPr>
              <a:t>Restriction of Sure Start maternity grant to first child</a:t>
            </a:r>
          </a:p>
          <a:p>
            <a:pPr>
              <a:lnSpc>
                <a:spcPct val="120000"/>
              </a:lnSpc>
            </a:pPr>
            <a:r>
              <a:rPr lang="en-GB" altLang="en-US" sz="6800" dirty="0">
                <a:cs typeface="Arial" pitchFamily="34" charset="0"/>
              </a:rPr>
              <a:t>Reduction in value of Working Tax Credit and families have to work longer hours</a:t>
            </a:r>
          </a:p>
          <a:p>
            <a:pPr>
              <a:lnSpc>
                <a:spcPct val="120000"/>
              </a:lnSpc>
            </a:pPr>
            <a:r>
              <a:rPr lang="en-GB" altLang="en-US" sz="6800" dirty="0">
                <a:cs typeface="Arial" pitchFamily="34" charset="0"/>
              </a:rPr>
              <a:t>Increased conditionality and sanctions for unemployment benefits</a:t>
            </a:r>
          </a:p>
          <a:p>
            <a:pPr>
              <a:lnSpc>
                <a:spcPct val="120000"/>
              </a:lnSpc>
            </a:pPr>
            <a:r>
              <a:rPr lang="en-GB" altLang="en-US" sz="6800" dirty="0">
                <a:cs typeface="Arial" pitchFamily="34" charset="0"/>
              </a:rPr>
              <a:t>Child Benefit cut in real terms</a:t>
            </a:r>
          </a:p>
          <a:p>
            <a:pPr>
              <a:lnSpc>
                <a:spcPct val="120000"/>
              </a:lnSpc>
            </a:pPr>
            <a:r>
              <a:rPr lang="en-GB" altLang="en-US" sz="6800" dirty="0">
                <a:cs typeface="Arial" pitchFamily="34" charset="0"/>
              </a:rPr>
              <a:t>Stricter eligibility for disability benefits</a:t>
            </a:r>
          </a:p>
          <a:p>
            <a:pPr>
              <a:lnSpc>
                <a:spcPct val="120000"/>
              </a:lnSpc>
            </a:pPr>
            <a:r>
              <a:rPr lang="en-GB" altLang="en-US" sz="6800" dirty="0">
                <a:cs typeface="Arial" pitchFamily="34" charset="0"/>
              </a:rPr>
              <a:t>[National] Council Tax Benefit replaced with [local and 10 per cent less] Council Tax Support</a:t>
            </a:r>
          </a:p>
          <a:p>
            <a:pPr>
              <a:lnSpc>
                <a:spcPct val="120000"/>
              </a:lnSpc>
            </a:pPr>
            <a:r>
              <a:rPr lang="en-GB" altLang="en-US" sz="6800" dirty="0">
                <a:cs typeface="Arial" pitchFamily="34" charset="0"/>
              </a:rPr>
              <a:t>Localisation of ‘social fund’ (immediate hardship grants)</a:t>
            </a:r>
          </a:p>
          <a:p>
            <a:endParaRPr lang="en-GB" dirty="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24104558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b="1" dirty="0" smtClean="0"/>
              <a:t>Initial reflections on the bedroom tax</a:t>
            </a:r>
            <a:endParaRPr lang="en-GB" sz="4000" b="1" dirty="0"/>
          </a:p>
        </p:txBody>
      </p:sp>
      <p:sp>
        <p:nvSpPr>
          <p:cNvPr id="3" name="Content Placeholder 2"/>
          <p:cNvSpPr>
            <a:spLocks noGrp="1"/>
          </p:cNvSpPr>
          <p:nvPr>
            <p:ph idx="1"/>
          </p:nvPr>
        </p:nvSpPr>
        <p:spPr/>
        <p:txBody>
          <a:bodyPr>
            <a:normAutofit/>
          </a:bodyPr>
          <a:lstStyle/>
          <a:p>
            <a:pPr>
              <a:lnSpc>
                <a:spcPct val="120000"/>
              </a:lnSpc>
            </a:pPr>
            <a:endParaRPr lang="en-GB" altLang="en-US" sz="2600" dirty="0" smtClean="0">
              <a:cs typeface="Arial" pitchFamily="34" charset="0"/>
            </a:endParaRPr>
          </a:p>
          <a:p>
            <a:pPr>
              <a:lnSpc>
                <a:spcPct val="120000"/>
              </a:lnSpc>
            </a:pPr>
            <a:r>
              <a:rPr lang="en-GB" altLang="en-US" sz="2600" dirty="0" smtClean="0">
                <a:cs typeface="Arial" pitchFamily="34" charset="0"/>
              </a:rPr>
              <a:t>The </a:t>
            </a:r>
            <a:r>
              <a:rPr lang="en-GB" altLang="en-US" sz="2600" dirty="0">
                <a:cs typeface="Arial" pitchFamily="34" charset="0"/>
              </a:rPr>
              <a:t>‘bedroom standard’ has always been inadequate for “the needs of growing families, who might reasonably be expected to require at least one spare room” </a:t>
            </a:r>
            <a:r>
              <a:rPr lang="en-GB" altLang="en-US" sz="1200" dirty="0">
                <a:cs typeface="Arial" pitchFamily="34" charset="0"/>
              </a:rPr>
              <a:t>[</a:t>
            </a:r>
            <a:r>
              <a:rPr lang="en-GB" altLang="en-US" sz="1200" dirty="0" err="1">
                <a:cs typeface="Arial" pitchFamily="34" charset="0"/>
              </a:rPr>
              <a:t>Gray</a:t>
            </a:r>
            <a:r>
              <a:rPr lang="en-GB" altLang="en-US" sz="1200" dirty="0">
                <a:cs typeface="Arial" pitchFamily="34" charset="0"/>
              </a:rPr>
              <a:t>, P G &amp; Russell, R (1962), The Housing Situation in 1960, London: Central Office of Information].</a:t>
            </a:r>
          </a:p>
          <a:p>
            <a:pPr>
              <a:lnSpc>
                <a:spcPct val="120000"/>
              </a:lnSpc>
            </a:pPr>
            <a:endParaRPr lang="en-GB" altLang="en-US" sz="2600" dirty="0" smtClean="0">
              <a:cs typeface="Arial" pitchFamily="34" charset="0"/>
            </a:endParaRPr>
          </a:p>
          <a:p>
            <a:pPr>
              <a:lnSpc>
                <a:spcPct val="120000"/>
              </a:lnSpc>
            </a:pPr>
            <a:r>
              <a:rPr lang="en-GB" altLang="en-US" sz="2600" dirty="0">
                <a:cs typeface="Arial" pitchFamily="34" charset="0"/>
              </a:rPr>
              <a:t>In 2010, three-quarters of households occupied homes with more bedrooms than the bedroom standard.</a:t>
            </a:r>
          </a:p>
          <a:p>
            <a:pPr>
              <a:lnSpc>
                <a:spcPct val="120000"/>
              </a:lnSpc>
            </a:pPr>
            <a:endParaRPr lang="en-GB" altLang="en-US" sz="2400" dirty="0">
              <a:cs typeface="Arial" pitchFamily="34" charset="0"/>
            </a:endParaRPr>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4159662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Coping strategies</a:t>
            </a:r>
            <a:endParaRPr lang="en-GB" b="1" dirty="0"/>
          </a:p>
        </p:txBody>
      </p:sp>
      <p:sp>
        <p:nvSpPr>
          <p:cNvPr id="3" name="Content Placeholder 2"/>
          <p:cNvSpPr>
            <a:spLocks noGrp="1"/>
          </p:cNvSpPr>
          <p:nvPr>
            <p:ph idx="1"/>
          </p:nvPr>
        </p:nvSpPr>
        <p:spPr>
          <a:xfrm>
            <a:off x="457200" y="1700808"/>
            <a:ext cx="8229600" cy="4608512"/>
          </a:xfrm>
        </p:spPr>
        <p:txBody>
          <a:bodyPr>
            <a:normAutofit fontScale="85000" lnSpcReduction="20000"/>
          </a:bodyPr>
          <a:lstStyle/>
          <a:p>
            <a:pPr marL="0" indent="0">
              <a:buNone/>
            </a:pPr>
            <a:r>
              <a:rPr lang="en-GB" sz="3300" dirty="0" smtClean="0"/>
              <a:t>200 tenants in London-based study (</a:t>
            </a:r>
            <a:r>
              <a:rPr lang="en-GB" sz="3300" dirty="0" err="1" smtClean="0"/>
              <a:t>Herden</a:t>
            </a:r>
            <a:r>
              <a:rPr lang="en-GB" sz="3300" dirty="0" smtClean="0"/>
              <a:t>, 2014) </a:t>
            </a:r>
          </a:p>
          <a:p>
            <a:pPr marL="0" indent="0">
              <a:buNone/>
            </a:pPr>
            <a:endParaRPr lang="en-GB" sz="3300" dirty="0" smtClean="0"/>
          </a:p>
          <a:p>
            <a:r>
              <a:rPr lang="en-GB" sz="3300" dirty="0" smtClean="0"/>
              <a:t>164 cut back on food</a:t>
            </a:r>
          </a:p>
          <a:p>
            <a:r>
              <a:rPr lang="en-GB" sz="3300" dirty="0" smtClean="0"/>
              <a:t>144 cut back on utilities</a:t>
            </a:r>
          </a:p>
          <a:p>
            <a:r>
              <a:rPr lang="en-GB" sz="3300" dirty="0" smtClean="0"/>
              <a:t>Household goods (internet, phone, TV)</a:t>
            </a:r>
          </a:p>
          <a:p>
            <a:r>
              <a:rPr lang="en-GB" sz="3300" dirty="0" smtClean="0"/>
              <a:t>Selling belongings</a:t>
            </a:r>
          </a:p>
          <a:p>
            <a:r>
              <a:rPr lang="en-GB" sz="3300" dirty="0" smtClean="0"/>
              <a:t>Buying second hand</a:t>
            </a:r>
          </a:p>
          <a:p>
            <a:r>
              <a:rPr lang="en-GB" sz="3300" dirty="0" smtClean="0"/>
              <a:t>Dipping into savings</a:t>
            </a:r>
          </a:p>
          <a:p>
            <a:r>
              <a:rPr lang="en-GB" sz="3300" dirty="0" smtClean="0"/>
              <a:t>Borrowing money (108) </a:t>
            </a:r>
          </a:p>
          <a:p>
            <a:r>
              <a:rPr lang="en-GB" sz="3300" dirty="0" smtClean="0"/>
              <a:t>Resort to family (107 borrowed from family) </a:t>
            </a:r>
          </a:p>
          <a:p>
            <a:endParaRPr lang="en-GB" dirty="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42308447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Aim of </a:t>
            </a:r>
            <a:r>
              <a:rPr lang="en-GB" b="1" dirty="0" smtClean="0"/>
              <a:t>our pilot study</a:t>
            </a:r>
            <a:endParaRPr lang="en-GB" dirty="0"/>
          </a:p>
        </p:txBody>
      </p:sp>
      <p:sp>
        <p:nvSpPr>
          <p:cNvPr id="3" name="Content Placeholder 2"/>
          <p:cNvSpPr>
            <a:spLocks noGrp="1"/>
          </p:cNvSpPr>
          <p:nvPr>
            <p:ph idx="1"/>
          </p:nvPr>
        </p:nvSpPr>
        <p:spPr>
          <a:xfrm>
            <a:off x="457200" y="1556792"/>
            <a:ext cx="8229600" cy="4569371"/>
          </a:xfrm>
        </p:spPr>
        <p:txBody>
          <a:bodyPr>
            <a:normAutofit fontScale="77500" lnSpcReduction="20000"/>
          </a:bodyPr>
          <a:lstStyle/>
          <a:p>
            <a:pPr marL="0" lvl="0" indent="0">
              <a:buNone/>
            </a:pPr>
            <a:r>
              <a:rPr lang="en-GB" sz="3100" dirty="0"/>
              <a:t>To investigate the impacts of the changes in housing subsidies on children, their schools and other children’s services</a:t>
            </a:r>
          </a:p>
          <a:p>
            <a:pPr marL="0" indent="0">
              <a:buNone/>
            </a:pPr>
            <a:r>
              <a:rPr lang="en-GB" sz="3100" i="1" dirty="0" smtClean="0"/>
              <a:t>(around one-third </a:t>
            </a:r>
            <a:r>
              <a:rPr lang="en-GB" sz="3100" i="1" dirty="0"/>
              <a:t>of affected households have children)</a:t>
            </a:r>
            <a:endParaRPr lang="en-GB" sz="3100" dirty="0"/>
          </a:p>
          <a:p>
            <a:pPr marL="0" indent="0">
              <a:buNone/>
            </a:pPr>
            <a:r>
              <a:rPr lang="en-GB" sz="1300" dirty="0"/>
              <a:t> </a:t>
            </a:r>
          </a:p>
          <a:p>
            <a:pPr marL="0" indent="0">
              <a:buNone/>
            </a:pPr>
            <a:r>
              <a:rPr lang="en-GB" sz="3100" b="1" dirty="0"/>
              <a:t>To explore:</a:t>
            </a:r>
          </a:p>
          <a:p>
            <a:pPr lvl="0"/>
            <a:r>
              <a:rPr lang="en-GB" sz="3100" dirty="0"/>
              <a:t>the effects on children’s well-being, family life, social support and access to schooling for those who move to smaller properties </a:t>
            </a:r>
          </a:p>
          <a:p>
            <a:pPr lvl="0"/>
            <a:r>
              <a:rPr lang="en-GB" sz="3100" dirty="0"/>
              <a:t>the strategies that families adopt to avoid moving, such as cutting back on food, fuel or other household expenditures, or increasing working hours</a:t>
            </a:r>
          </a:p>
          <a:p>
            <a:pPr lvl="0"/>
            <a:r>
              <a:rPr lang="en-GB" sz="3100" dirty="0"/>
              <a:t>how schools and children’s services may be affected, through changing rolls or increasing demands</a:t>
            </a:r>
          </a:p>
          <a:p>
            <a:endParaRPr lang="en-GB" dirty="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1107844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Design and Methodology</a:t>
            </a:r>
            <a:endParaRPr lang="en-GB" b="1" dirty="0"/>
          </a:p>
        </p:txBody>
      </p:sp>
      <p:sp>
        <p:nvSpPr>
          <p:cNvPr id="3" name="Content Placeholder 2"/>
          <p:cNvSpPr>
            <a:spLocks noGrp="1"/>
          </p:cNvSpPr>
          <p:nvPr>
            <p:ph idx="1"/>
          </p:nvPr>
        </p:nvSpPr>
        <p:spPr/>
        <p:txBody>
          <a:bodyPr>
            <a:normAutofit fontScale="55000" lnSpcReduction="20000"/>
          </a:bodyPr>
          <a:lstStyle/>
          <a:p>
            <a:pPr marL="0" indent="0">
              <a:buNone/>
            </a:pPr>
            <a:r>
              <a:rPr lang="en-GB" sz="3800" dirty="0" smtClean="0"/>
              <a:t>Focus on 2 areas, identified via statistical information as economically disadvantaged, with a high rate of social housing and so likely to be significantly affected</a:t>
            </a:r>
          </a:p>
          <a:p>
            <a:pPr marL="0" indent="0">
              <a:buNone/>
            </a:pPr>
            <a:endParaRPr lang="en-GB" sz="3800" dirty="0"/>
          </a:p>
          <a:p>
            <a:pPr marL="0" indent="0">
              <a:buNone/>
            </a:pPr>
            <a:r>
              <a:rPr lang="en-GB" sz="3800" dirty="0" smtClean="0"/>
              <a:t>Followed by exploratory qualitative research aiming to document a range of perspectives and contexts, including community resource mapping and </a:t>
            </a:r>
          </a:p>
          <a:p>
            <a:pPr marL="0" indent="0">
              <a:buNone/>
            </a:pPr>
            <a:r>
              <a:rPr lang="en-GB" sz="3800" dirty="0"/>
              <a:t>i</a:t>
            </a:r>
            <a:r>
              <a:rPr lang="en-GB" sz="3800" dirty="0" smtClean="0"/>
              <a:t>nterviews with:</a:t>
            </a:r>
          </a:p>
          <a:p>
            <a:pPr marL="0" indent="0">
              <a:buNone/>
            </a:pPr>
            <a:endParaRPr lang="en-GB" sz="3800" dirty="0" smtClean="0"/>
          </a:p>
          <a:p>
            <a:pPr marL="0" indent="0">
              <a:buNone/>
            </a:pPr>
            <a:r>
              <a:rPr lang="en-GB" sz="3800" b="1" dirty="0" smtClean="0"/>
              <a:t>Families</a:t>
            </a:r>
            <a:r>
              <a:rPr lang="en-GB" sz="3800" dirty="0" smtClean="0"/>
              <a:t> - including movers and stayers</a:t>
            </a:r>
          </a:p>
          <a:p>
            <a:pPr marL="0" indent="0">
              <a:buNone/>
            </a:pPr>
            <a:r>
              <a:rPr lang="en-GB" sz="3800" dirty="0" smtClean="0"/>
              <a:t>2 interviews per family, 6 months apart</a:t>
            </a:r>
          </a:p>
          <a:p>
            <a:pPr marL="0" indent="0">
              <a:buNone/>
            </a:pPr>
            <a:r>
              <a:rPr lang="en-GB" sz="3800" b="1" dirty="0" smtClean="0"/>
              <a:t>Community organisations </a:t>
            </a:r>
            <a:r>
              <a:rPr lang="en-GB" sz="3800" dirty="0" smtClean="0"/>
              <a:t>– including Housing</a:t>
            </a:r>
          </a:p>
          <a:p>
            <a:pPr marL="0" indent="0">
              <a:buNone/>
            </a:pPr>
            <a:r>
              <a:rPr lang="en-GB" sz="3800" dirty="0" smtClean="0"/>
              <a:t>Associations, Children’s Services, voluntary groups</a:t>
            </a:r>
          </a:p>
          <a:p>
            <a:pPr marL="0" indent="0">
              <a:buNone/>
            </a:pPr>
            <a:r>
              <a:rPr lang="en-GB" sz="3800" b="1" dirty="0" smtClean="0"/>
              <a:t>Schools </a:t>
            </a:r>
            <a:r>
              <a:rPr lang="en-GB" sz="3800" dirty="0" smtClean="0"/>
              <a:t>– involving range of stakeholders, school </a:t>
            </a:r>
          </a:p>
          <a:p>
            <a:pPr marL="0" indent="0">
              <a:buNone/>
            </a:pPr>
            <a:r>
              <a:rPr lang="en-GB" sz="3800" dirty="0" smtClean="0"/>
              <a:t>leaders, family liaison officers</a:t>
            </a:r>
          </a:p>
          <a:p>
            <a:pPr marL="0" indent="0">
              <a:buNone/>
            </a:pPr>
            <a:endParaRPr lang="en-GB" dirty="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3262633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Caveats: or preview of analysis</a:t>
            </a:r>
            <a:endParaRPr lang="en-GB" b="1" dirty="0"/>
          </a:p>
        </p:txBody>
      </p:sp>
      <p:sp>
        <p:nvSpPr>
          <p:cNvPr id="3" name="Content Placeholder 2"/>
          <p:cNvSpPr>
            <a:spLocks noGrp="1"/>
          </p:cNvSpPr>
          <p:nvPr>
            <p:ph idx="1"/>
          </p:nvPr>
        </p:nvSpPr>
        <p:spPr/>
        <p:txBody>
          <a:bodyPr/>
          <a:lstStyle/>
          <a:p>
            <a:r>
              <a:rPr lang="en-GB" dirty="0" smtClean="0"/>
              <a:t>Very preliminary first glimpses </a:t>
            </a:r>
          </a:p>
          <a:p>
            <a:r>
              <a:rPr lang="en-GB" dirty="0" smtClean="0"/>
              <a:t>Harder to find participants fulfilling relevant criteria than we had anticipated</a:t>
            </a:r>
          </a:p>
          <a:p>
            <a:r>
              <a:rPr lang="en-GB" dirty="0" smtClean="0"/>
              <a:t>Just the earliest stages of analysis</a:t>
            </a:r>
          </a:p>
          <a:p>
            <a:r>
              <a:rPr lang="en-GB" dirty="0" smtClean="0"/>
              <a:t>Project due to run until late 2015.</a:t>
            </a:r>
            <a:endParaRPr lang="en-GB" dirty="0"/>
          </a:p>
        </p:txBody>
      </p:sp>
      <p:sp>
        <p:nvSpPr>
          <p:cNvPr id="4" name="Line 4"/>
          <p:cNvSpPr>
            <a:spLocks noChangeShapeType="1"/>
          </p:cNvSpPr>
          <p:nvPr/>
        </p:nvSpPr>
        <p:spPr bwMode="auto">
          <a:xfrm>
            <a:off x="611188" y="1484313"/>
            <a:ext cx="7704137" cy="0"/>
          </a:xfrm>
          <a:prstGeom prst="line">
            <a:avLst/>
          </a:prstGeom>
          <a:noFill/>
          <a:ln w="38100">
            <a:solidFill>
              <a:srgbClr val="80008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4242993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935</TotalTime>
  <Words>3319</Words>
  <Application>Microsoft Office PowerPoint</Application>
  <PresentationFormat>On-screen Show (4:3)</PresentationFormat>
  <Paragraphs>151</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Bedroom Tax? Children, Families and Education</vt:lpstr>
      <vt:lpstr> What is the ‘bedroom tax’? </vt:lpstr>
      <vt:lpstr>Additional costs to families</vt:lpstr>
      <vt:lpstr>The wider context of reform</vt:lpstr>
      <vt:lpstr>Initial reflections on the bedroom tax</vt:lpstr>
      <vt:lpstr>Coping strategies</vt:lpstr>
      <vt:lpstr>Aim of our pilot study</vt:lpstr>
      <vt:lpstr>Design and Methodology</vt:lpstr>
      <vt:lpstr>Caveats: or preview of analysis</vt:lpstr>
      <vt:lpstr>Emerging themes</vt:lpstr>
      <vt:lpstr>Emerging themes</vt:lpstr>
      <vt:lpstr>Families are trying to stay in their homes and find the additional money – cutting back, taking an extra job</vt:lpstr>
      <vt:lpstr>PowerPoint Presentation</vt:lpstr>
      <vt:lpstr>Families are trying to stay in their homes and find the additional money – cont.</vt:lpstr>
      <vt:lpstr>Echoed by community organisations…</vt:lpstr>
      <vt:lpstr>PowerPoint Presentation</vt:lpstr>
      <vt:lpstr>Geography is not arbitrary – local/community networks are important</vt:lpstr>
      <vt:lpstr>Precarity – of jobs, of houses – cannot plan for the future</vt:lpstr>
      <vt:lpstr>Precarity – also prevents a sense of ‘getting somewhere’</vt:lpstr>
      <vt:lpstr>Joint parenting practices affected:</vt:lpstr>
      <vt:lpstr>Anxiety, stress and depression – people affected by the welfare changes, the uncertainty, financial worries</vt:lpstr>
      <vt:lpstr>Helplessness – people don’t know their entitlements, where to go for help</vt:lpstr>
      <vt:lpstr>And moving isn’t always the answer…</vt:lpstr>
      <vt:lpstr>Finally, effects on children:</vt:lpstr>
      <vt:lpstr>Impacts on children, cont.</vt:lpstr>
      <vt:lpstr>Conclusions and policy implications</vt:lpstr>
    </vt:vector>
  </TitlesOfParts>
  <Company>University of Manchester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Removal of spare bedroom subsidy: impacts on children, schools and children’s services</dc:title>
  <dc:creator>Jo</dc:creator>
  <cp:lastModifiedBy>Louise Pemberton</cp:lastModifiedBy>
  <cp:revision>40</cp:revision>
  <cp:lastPrinted>2014-10-23T08:31:10Z</cp:lastPrinted>
  <dcterms:created xsi:type="dcterms:W3CDTF">2014-10-22T15:34:52Z</dcterms:created>
  <dcterms:modified xsi:type="dcterms:W3CDTF">2014-12-18T16:24:24Z</dcterms:modified>
</cp:coreProperties>
</file>