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31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312" r:id="rId17"/>
    <p:sldId id="273" r:id="rId18"/>
    <p:sldId id="274" r:id="rId19"/>
    <p:sldId id="275" r:id="rId20"/>
    <p:sldId id="276" r:id="rId21"/>
    <p:sldId id="311"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13" r:id="rId41"/>
    <p:sldId id="295" r:id="rId42"/>
    <p:sldId id="296" r:id="rId43"/>
    <p:sldId id="314" r:id="rId44"/>
    <p:sldId id="297" r:id="rId45"/>
    <p:sldId id="298" r:id="rId46"/>
    <p:sldId id="299" r:id="rId47"/>
    <p:sldId id="310" r:id="rId48"/>
    <p:sldId id="301" r:id="rId49"/>
    <p:sldId id="315" r:id="rId50"/>
    <p:sldId id="300" r:id="rId51"/>
    <p:sldId id="302" r:id="rId52"/>
    <p:sldId id="303" r:id="rId53"/>
    <p:sldId id="304" r:id="rId54"/>
    <p:sldId id="305" r:id="rId55"/>
    <p:sldId id="306" r:id="rId56"/>
    <p:sldId id="30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berry" initials="kb"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2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6"/>
    <p:restoredTop sz="94611"/>
  </p:normalViewPr>
  <p:slideViewPr>
    <p:cSldViewPr snapToGrid="0" snapToObjects="1">
      <p:cViewPr varScale="1">
        <p:scale>
          <a:sx n="78" d="100"/>
          <a:sy n="78" d="100"/>
        </p:scale>
        <p:origin x="706"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2400" dirty="0"/>
            <a:t>I am a failure</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2400" dirty="0"/>
            <a:t>I am worthless</a:t>
          </a:r>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2600" dirty="0"/>
            <a:t>It is my fault</a:t>
          </a:r>
        </a:p>
      </dgm:t>
    </dgm:pt>
    <dgm:pt modelId="{E71E28C0-A6F5-8D45-BABC-8F1550D2A369}" type="parTrans" cxnId="{563605DB-A555-4F42-B3B7-64E4F312EB2D}">
      <dgm:prSet/>
      <dgm:spPr/>
      <dgm:t>
        <a:bodyPr/>
        <a:lstStyle/>
        <a:p>
          <a:endParaRPr lang="en-US"/>
        </a:p>
      </dgm:t>
    </dgm:pt>
    <dgm:pt modelId="{EED53C3D-7154-A24E-B627-191BE83F828D}" type="sibTrans" cxnId="{563605DB-A555-4F42-B3B7-64E4F312EB2D}">
      <dgm:prSet/>
      <dgm:spPr/>
      <dgm:t>
        <a:bodyPr/>
        <a:lstStyle/>
        <a:p>
          <a:endParaRPr lang="en-US"/>
        </a:p>
      </dgm:t>
    </dgm:pt>
    <dgm:pt modelId="{0AF00324-9389-344E-8A50-A717735A38E8}">
      <dgm:prSet phldrT="[Text]" custT="1"/>
      <dgm:spPr>
        <a:solidFill>
          <a:srgbClr val="512275"/>
        </a:solidFill>
      </dgm:spPr>
      <dgm:t>
        <a:bodyPr/>
        <a:lstStyle/>
        <a:p>
          <a:r>
            <a:rPr lang="en-US" sz="2400" dirty="0"/>
            <a:t>I can’t do anything right</a:t>
          </a:r>
        </a:p>
      </dgm:t>
    </dgm:pt>
    <dgm:pt modelId="{B0847366-7923-D74C-B52A-0E5F0226B43A}" type="parTrans" cxnId="{2821F8B9-3B8B-EC40-BB54-FA2AAE08E848}">
      <dgm:prSet/>
      <dgm:spPr/>
      <dgm:t>
        <a:bodyPr/>
        <a:lstStyle/>
        <a:p>
          <a:endParaRPr lang="en-US"/>
        </a:p>
      </dgm:t>
    </dgm:pt>
    <dgm:pt modelId="{1CEA70A2-DFA3-8B49-A831-51D718F20B7C}" type="sibTrans" cxnId="{2821F8B9-3B8B-EC40-BB54-FA2AAE08E848}">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200000" custLinFactNeighborX="217994" custLinFactNeighborY="-61"/>
      <dgm:spPr>
        <a:noFill/>
        <a:ln w="76200">
          <a:solidFill>
            <a:srgbClr val="512275"/>
          </a:solidFill>
        </a:ln>
      </dgm:spPr>
    </dgm:pt>
    <dgm:pt modelId="{91DF4548-64D5-2043-95AA-7625C9677A2D}" type="pres">
      <dgm:prSet presAssocID="{37B372C2-861A-0948-9CA6-0E65D0CB5FFB}" presName="txShp" presStyleLbl="node1" presStyleIdx="0" presStyleCnt="4" custScaleX="109536" custLinFactNeighborX="-10425" custLinFactNeighborY="-678">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4" custLinFactX="200000" custLinFactNeighborX="219426" custLinFactNeighborY="6919"/>
      <dgm:spPr>
        <a:noFill/>
        <a:ln w="76200">
          <a:solidFill>
            <a:srgbClr val="512275"/>
          </a:solidFill>
        </a:ln>
      </dgm:spPr>
    </dgm:pt>
    <dgm:pt modelId="{9865D78E-603D-2C48-A0BD-5CA658E2E3DE}" type="pres">
      <dgm:prSet presAssocID="{98388CF0-2FC0-7D4C-89C8-AFDB319950A2}" presName="txShp" presStyleLbl="node1" presStyleIdx="1" presStyleCnt="4" custScaleX="111738" custLinFactNeighborX="-10425" custLinFactNeighborY="-678">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4" custLinFactX="200000" custLinFactNeighborX="225530" custLinFactNeighborY="2654"/>
      <dgm:spPr>
        <a:noFill/>
        <a:ln w="76200">
          <a:solidFill>
            <a:srgbClr val="512275"/>
          </a:solidFill>
        </a:ln>
      </dgm:spPr>
    </dgm:pt>
    <dgm:pt modelId="{45903F6E-FE25-D24C-8298-56D5BEFD8FA1}" type="pres">
      <dgm:prSet presAssocID="{EF2E0D45-D3BC-1540-8275-10B5DB88AA5C}" presName="txShp" presStyleLbl="node1" presStyleIdx="2" presStyleCnt="4" custScaleX="114389" custLinFactNeighborX="-10425" custLinFactNeighborY="-678">
        <dgm:presLayoutVars>
          <dgm:bulletEnabled val="1"/>
        </dgm:presLayoutVars>
      </dgm:prSet>
      <dgm:spPr/>
    </dgm:pt>
    <dgm:pt modelId="{D8094422-B23E-4B4F-8612-660E5649191C}" type="pres">
      <dgm:prSet presAssocID="{EED53C3D-7154-A24E-B627-191BE83F828D}" presName="spacing" presStyleCnt="0"/>
      <dgm:spPr/>
    </dgm:pt>
    <dgm:pt modelId="{A8666916-DFC1-D743-B144-1C43B05322F5}" type="pres">
      <dgm:prSet presAssocID="{0AF00324-9389-344E-8A50-A717735A38E8}" presName="composite" presStyleCnt="0"/>
      <dgm:spPr/>
    </dgm:pt>
    <dgm:pt modelId="{A1F0B8D6-49C8-0840-8B72-5D6D321CB849}" type="pres">
      <dgm:prSet presAssocID="{0AF00324-9389-344E-8A50-A717735A38E8}" presName="imgShp" presStyleLbl="fgImgPlace1" presStyleIdx="3" presStyleCnt="4" custLinFactX="200000" custLinFactNeighborX="223194" custLinFactNeighborY="61"/>
      <dgm:spPr>
        <a:noFill/>
        <a:ln w="76200">
          <a:solidFill>
            <a:srgbClr val="512275"/>
          </a:solidFill>
        </a:ln>
      </dgm:spPr>
    </dgm:pt>
    <dgm:pt modelId="{BB252EBB-D78D-7041-9533-2AB78BAEABDF}" type="pres">
      <dgm:prSet presAssocID="{0AF00324-9389-344E-8A50-A717735A38E8}" presName="txShp" presStyleLbl="node1" presStyleIdx="3" presStyleCnt="4" custScaleX="113980" custLinFactNeighborX="-10425" custLinFactNeighborY="-678">
        <dgm:presLayoutVars>
          <dgm:bulletEnabled val="1"/>
        </dgm:presLayoutVars>
      </dgm:prSet>
      <dgm:spPr/>
    </dgm:pt>
  </dgm:ptLst>
  <dgm:cxnLst>
    <dgm:cxn modelId="{83BC530C-8E94-FB41-8E12-353291E2E6D8}" type="presOf" srcId="{37B372C2-861A-0948-9CA6-0E65D0CB5FFB}" destId="{91DF4548-64D5-2043-95AA-7625C9677A2D}" srcOrd="0" destOrd="0" presId="urn:microsoft.com/office/officeart/2005/8/layout/vList3"/>
    <dgm:cxn modelId="{71C0E11B-8C92-994A-89CC-ECA6589657C1}" type="presOf" srcId="{0AF00324-9389-344E-8A50-A717735A38E8}" destId="{BB252EBB-D78D-7041-9533-2AB78BAEABDF}" srcOrd="0" destOrd="0" presId="urn:microsoft.com/office/officeart/2005/8/layout/vList3"/>
    <dgm:cxn modelId="{3EDBF61B-D8F8-F544-BA0B-0FF9F1E42FC4}" type="presOf" srcId="{98388CF0-2FC0-7D4C-89C8-AFDB319950A2}" destId="{9865D78E-603D-2C48-A0BD-5CA658E2E3DE}" srcOrd="0" destOrd="0" presId="urn:microsoft.com/office/officeart/2005/8/layout/vList3"/>
    <dgm:cxn modelId="{D6013F28-8F9A-A845-A60D-ECCE21CD8778}" srcId="{AFB24726-CFCD-F141-8F74-AD107E1C9534}" destId="{98388CF0-2FC0-7D4C-89C8-AFDB319950A2}" srcOrd="1" destOrd="0" parTransId="{C5D326A8-6460-C14D-A82B-3069994A18E4}" sibTransId="{3711E863-DAD4-D94E-B448-E02DF7CF449F}"/>
    <dgm:cxn modelId="{F16362B7-F07A-6646-BB59-EDE79113DE8F}" srcId="{AFB24726-CFCD-F141-8F74-AD107E1C9534}" destId="{37B372C2-861A-0948-9CA6-0E65D0CB5FFB}" srcOrd="0" destOrd="0" parTransId="{B3766254-213A-A544-BCEB-D57BF72E098B}" sibTransId="{F07A0C1B-BE66-D644-8648-4BB6402F3909}"/>
    <dgm:cxn modelId="{2821F8B9-3B8B-EC40-BB54-FA2AAE08E848}" srcId="{AFB24726-CFCD-F141-8F74-AD107E1C9534}" destId="{0AF00324-9389-344E-8A50-A717735A38E8}" srcOrd="3" destOrd="0" parTransId="{B0847366-7923-D74C-B52A-0E5F0226B43A}" sibTransId="{1CEA70A2-DFA3-8B49-A831-51D718F20B7C}"/>
    <dgm:cxn modelId="{2A650EC2-3324-554D-A2FF-B67EA70F4FC9}" type="presOf" srcId="{AFB24726-CFCD-F141-8F74-AD107E1C9534}" destId="{358E7740-EA74-5947-968F-EAC0EEE6E935}" srcOrd="0" destOrd="0" presId="urn:microsoft.com/office/officeart/2005/8/layout/vList3"/>
    <dgm:cxn modelId="{7BCD4FD0-79D2-9B47-88CE-31201182DCBD}" type="presOf" srcId="{EF2E0D45-D3BC-1540-8275-10B5DB88AA5C}" destId="{45903F6E-FE25-D24C-8298-56D5BEFD8FA1}" srcOrd="0" destOrd="0" presId="urn:microsoft.com/office/officeart/2005/8/layout/vList3"/>
    <dgm:cxn modelId="{563605DB-A555-4F42-B3B7-64E4F312EB2D}" srcId="{AFB24726-CFCD-F141-8F74-AD107E1C9534}" destId="{EF2E0D45-D3BC-1540-8275-10B5DB88AA5C}" srcOrd="2" destOrd="0" parTransId="{E71E28C0-A6F5-8D45-BABC-8F1550D2A369}" sibTransId="{EED53C3D-7154-A24E-B627-191BE83F828D}"/>
    <dgm:cxn modelId="{94130AC8-628D-3E41-B80C-81AF5554A192}" type="presParOf" srcId="{358E7740-EA74-5947-968F-EAC0EEE6E935}" destId="{6234CBC3-5BB3-A346-A994-E21C0FE1ED48}" srcOrd="0" destOrd="0" presId="urn:microsoft.com/office/officeart/2005/8/layout/vList3"/>
    <dgm:cxn modelId="{F1732B22-3CA9-6D43-A877-1D441D1BA652}" type="presParOf" srcId="{6234CBC3-5BB3-A346-A994-E21C0FE1ED48}" destId="{74087472-4B58-1049-BA41-D8BE6B8F4EDD}" srcOrd="0" destOrd="0" presId="urn:microsoft.com/office/officeart/2005/8/layout/vList3"/>
    <dgm:cxn modelId="{27D750BA-5DC9-4046-B513-E065D109386D}" type="presParOf" srcId="{6234CBC3-5BB3-A346-A994-E21C0FE1ED48}" destId="{91DF4548-64D5-2043-95AA-7625C9677A2D}" srcOrd="1" destOrd="0" presId="urn:microsoft.com/office/officeart/2005/8/layout/vList3"/>
    <dgm:cxn modelId="{0FF9EBB1-157C-C74B-BA63-F4EAE5D4C3C2}" type="presParOf" srcId="{358E7740-EA74-5947-968F-EAC0EEE6E935}" destId="{9D1A9A5B-CB62-714D-8776-DF8FD58EC6BC}" srcOrd="1" destOrd="0" presId="urn:microsoft.com/office/officeart/2005/8/layout/vList3"/>
    <dgm:cxn modelId="{75055247-CFB5-BA4C-83A9-317849EB4740}" type="presParOf" srcId="{358E7740-EA74-5947-968F-EAC0EEE6E935}" destId="{4FBF6E79-4DBA-434B-8BEF-1169221B398D}" srcOrd="2" destOrd="0" presId="urn:microsoft.com/office/officeart/2005/8/layout/vList3"/>
    <dgm:cxn modelId="{86341C4B-7F05-914D-B605-07A709CE284F}" type="presParOf" srcId="{4FBF6E79-4DBA-434B-8BEF-1169221B398D}" destId="{C5581E9B-68B4-C444-9D20-0F9E6E7C50BE}" srcOrd="0" destOrd="0" presId="urn:microsoft.com/office/officeart/2005/8/layout/vList3"/>
    <dgm:cxn modelId="{92901E41-D84A-754F-98D6-AFDFC8283FC0}" type="presParOf" srcId="{4FBF6E79-4DBA-434B-8BEF-1169221B398D}" destId="{9865D78E-603D-2C48-A0BD-5CA658E2E3DE}" srcOrd="1" destOrd="0" presId="urn:microsoft.com/office/officeart/2005/8/layout/vList3"/>
    <dgm:cxn modelId="{233C7768-5B9A-0446-95BF-3181E01787B9}" type="presParOf" srcId="{358E7740-EA74-5947-968F-EAC0EEE6E935}" destId="{242D2082-C3AD-154D-86F8-8C374EE145AF}" srcOrd="3" destOrd="0" presId="urn:microsoft.com/office/officeart/2005/8/layout/vList3"/>
    <dgm:cxn modelId="{BC9703D9-5CA2-5646-A1FF-3061368C9A3F}" type="presParOf" srcId="{358E7740-EA74-5947-968F-EAC0EEE6E935}" destId="{A9A52EA2-6DEE-F54A-8128-D586A7AB58DD}" srcOrd="4" destOrd="0" presId="urn:microsoft.com/office/officeart/2005/8/layout/vList3"/>
    <dgm:cxn modelId="{5C6E7A86-8969-E74B-8CAA-C887C5E14866}" type="presParOf" srcId="{A9A52EA2-6DEE-F54A-8128-D586A7AB58DD}" destId="{EC70A4E9-C32B-6946-9D17-920F6CBCBD0D}" srcOrd="0" destOrd="0" presId="urn:microsoft.com/office/officeart/2005/8/layout/vList3"/>
    <dgm:cxn modelId="{C113148A-EB8D-6F4D-A4FA-D4DB05BCB82B}" type="presParOf" srcId="{A9A52EA2-6DEE-F54A-8128-D586A7AB58DD}" destId="{45903F6E-FE25-D24C-8298-56D5BEFD8FA1}" srcOrd="1" destOrd="0" presId="urn:microsoft.com/office/officeart/2005/8/layout/vList3"/>
    <dgm:cxn modelId="{DCE3185C-A1ED-EC45-A7B7-8B428DADF54F}" type="presParOf" srcId="{358E7740-EA74-5947-968F-EAC0EEE6E935}" destId="{D8094422-B23E-4B4F-8612-660E5649191C}" srcOrd="5" destOrd="0" presId="urn:microsoft.com/office/officeart/2005/8/layout/vList3"/>
    <dgm:cxn modelId="{6B8BA373-9B27-BF46-9C36-4E8221CC87DF}" type="presParOf" srcId="{358E7740-EA74-5947-968F-EAC0EEE6E935}" destId="{A8666916-DFC1-D743-B144-1C43B05322F5}" srcOrd="6" destOrd="0" presId="urn:microsoft.com/office/officeart/2005/8/layout/vList3"/>
    <dgm:cxn modelId="{60971953-2554-714B-9351-074E39D86651}" type="presParOf" srcId="{A8666916-DFC1-D743-B144-1C43B05322F5}" destId="{A1F0B8D6-49C8-0840-8B72-5D6D321CB849}" srcOrd="0" destOrd="0" presId="urn:microsoft.com/office/officeart/2005/8/layout/vList3"/>
    <dgm:cxn modelId="{86866FAB-2748-5041-B096-C87D0B871206}" type="presParOf" srcId="{A8666916-DFC1-D743-B144-1C43B05322F5}" destId="{BB252EBB-D78D-7041-9533-2AB78BAEABD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2400" dirty="0"/>
            <a:t>I can’t do anything to change my situation</a:t>
          </a:r>
        </a:p>
      </dgm:t>
    </dgm:pt>
    <dgm:pt modelId="{F07A0C1B-BE66-D644-8648-4BB6402F3909}" type="sibTrans" cxnId="{F16362B7-F07A-6646-BB59-EDE79113DE8F}">
      <dgm:prSet/>
      <dgm:spPr/>
      <dgm:t>
        <a:bodyPr/>
        <a:lstStyle/>
        <a:p>
          <a:endParaRPr lang="en-US"/>
        </a:p>
      </dgm:t>
    </dgm:pt>
    <dgm:pt modelId="{B3766254-213A-A544-BCEB-D57BF72E098B}" type="par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2400" dirty="0"/>
            <a:t>Things are never going to get better</a:t>
          </a:r>
        </a:p>
      </dgm:t>
    </dgm:pt>
    <dgm:pt modelId="{3711E863-DAD4-D94E-B448-E02DF7CF449F}" type="sibTrans" cxnId="{D6013F28-8F9A-A845-A60D-ECCE21CD8778}">
      <dgm:prSet/>
      <dgm:spPr/>
      <dgm:t>
        <a:bodyPr/>
        <a:lstStyle/>
        <a:p>
          <a:endParaRPr lang="en-US"/>
        </a:p>
      </dgm:t>
    </dgm:pt>
    <dgm:pt modelId="{C5D326A8-6460-C14D-A82B-3069994A18E4}" type="par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2600" dirty="0"/>
            <a:t>Life is not worth living</a:t>
          </a:r>
        </a:p>
      </dgm:t>
    </dgm:pt>
    <dgm:pt modelId="{EED53C3D-7154-A24E-B627-191BE83F828D}" type="sibTrans" cxnId="{563605DB-A555-4F42-B3B7-64E4F312EB2D}">
      <dgm:prSet/>
      <dgm:spPr/>
      <dgm:t>
        <a:bodyPr/>
        <a:lstStyle/>
        <a:p>
          <a:endParaRPr lang="en-US"/>
        </a:p>
      </dgm:t>
    </dgm:pt>
    <dgm:pt modelId="{E71E28C0-A6F5-8D45-BABC-8F1550D2A369}" type="parTrans" cxnId="{563605DB-A555-4F42-B3B7-64E4F312EB2D}">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3" custLinFactX="114333" custLinFactNeighborX="200000" custLinFactNeighborY="-3741"/>
      <dgm:spPr>
        <a:noFill/>
        <a:ln w="76200">
          <a:solidFill>
            <a:srgbClr val="512275"/>
          </a:solidFill>
        </a:ln>
      </dgm:spPr>
    </dgm:pt>
    <dgm:pt modelId="{91DF4548-64D5-2043-95AA-7625C9677A2D}" type="pres">
      <dgm:prSet presAssocID="{37B372C2-861A-0948-9CA6-0E65D0CB5FFB}" presName="txShp" presStyleLbl="node1" presStyleIdx="0" presStyleCnt="3" custScaleX="109536" custLinFactNeighborX="-22207" custLinFactNeighborY="-3741">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3" custLinFactX="118853" custLinFactNeighborX="200000" custLinFactNeighborY="-3465"/>
      <dgm:spPr>
        <a:noFill/>
        <a:ln w="76200">
          <a:solidFill>
            <a:srgbClr val="512275"/>
          </a:solidFill>
        </a:ln>
      </dgm:spPr>
    </dgm:pt>
    <dgm:pt modelId="{9865D78E-603D-2C48-A0BD-5CA658E2E3DE}" type="pres">
      <dgm:prSet presAssocID="{98388CF0-2FC0-7D4C-89C8-AFDB319950A2}" presName="txShp" presStyleLbl="node1" presStyleIdx="1" presStyleCnt="3" custScaleX="111782" custLinFactNeighborX="-22207" custLinFactNeighborY="-3465">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3" custLinFactX="114028" custLinFactNeighborX="200000" custLinFactNeighborY="-3189"/>
      <dgm:spPr>
        <a:noFill/>
        <a:ln w="76200">
          <a:solidFill>
            <a:srgbClr val="512275"/>
          </a:solidFill>
        </a:ln>
      </dgm:spPr>
    </dgm:pt>
    <dgm:pt modelId="{45903F6E-FE25-D24C-8298-56D5BEFD8FA1}" type="pres">
      <dgm:prSet presAssocID="{EF2E0D45-D3BC-1540-8275-10B5DB88AA5C}" presName="txShp" presStyleLbl="node1" presStyleIdx="2" presStyleCnt="3" custScaleX="111253" custLinFactNeighborX="-23080" custLinFactNeighborY="-3189">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6A476660-E024-8140-922B-FCEA287D79F2}" type="presOf" srcId="{37B372C2-861A-0948-9CA6-0E65D0CB5FFB}" destId="{91DF4548-64D5-2043-95AA-7625C9677A2D}" srcOrd="0" destOrd="0" presId="urn:microsoft.com/office/officeart/2005/8/layout/vList3"/>
    <dgm:cxn modelId="{024AF042-80EC-4840-9517-269804CE8230}" type="presOf" srcId="{98388CF0-2FC0-7D4C-89C8-AFDB319950A2}" destId="{9865D78E-603D-2C48-A0BD-5CA658E2E3DE}" srcOrd="0" destOrd="0" presId="urn:microsoft.com/office/officeart/2005/8/layout/vList3"/>
    <dgm:cxn modelId="{1EA0DD7F-0DA0-BC46-867F-312E21825920}" type="presOf" srcId="{AFB24726-CFCD-F141-8F74-AD107E1C9534}" destId="{358E7740-EA74-5947-968F-EAC0EEE6E935}" srcOrd="0" destOrd="0" presId="urn:microsoft.com/office/officeart/2005/8/layout/vList3"/>
    <dgm:cxn modelId="{37F746A9-10D6-484D-895C-578097D9C1A2}" type="presOf" srcId="{EF2E0D45-D3BC-1540-8275-10B5DB88AA5C}" destId="{45903F6E-FE25-D24C-8298-56D5BEFD8FA1}"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563605DB-A555-4F42-B3B7-64E4F312EB2D}" srcId="{AFB24726-CFCD-F141-8F74-AD107E1C9534}" destId="{EF2E0D45-D3BC-1540-8275-10B5DB88AA5C}" srcOrd="2" destOrd="0" parTransId="{E71E28C0-A6F5-8D45-BABC-8F1550D2A369}" sibTransId="{EED53C3D-7154-A24E-B627-191BE83F828D}"/>
    <dgm:cxn modelId="{A606CC80-0692-CA4F-9880-62D32644AC91}" type="presParOf" srcId="{358E7740-EA74-5947-968F-EAC0EEE6E935}" destId="{6234CBC3-5BB3-A346-A994-E21C0FE1ED48}" srcOrd="0" destOrd="0" presId="urn:microsoft.com/office/officeart/2005/8/layout/vList3"/>
    <dgm:cxn modelId="{47C00929-8204-0346-AD0E-69DE795808AE}" type="presParOf" srcId="{6234CBC3-5BB3-A346-A994-E21C0FE1ED48}" destId="{74087472-4B58-1049-BA41-D8BE6B8F4EDD}" srcOrd="0" destOrd="0" presId="urn:microsoft.com/office/officeart/2005/8/layout/vList3"/>
    <dgm:cxn modelId="{19DEB4AE-1063-7E44-94EE-1BCB6654C978}" type="presParOf" srcId="{6234CBC3-5BB3-A346-A994-E21C0FE1ED48}" destId="{91DF4548-64D5-2043-95AA-7625C9677A2D}" srcOrd="1" destOrd="0" presId="urn:microsoft.com/office/officeart/2005/8/layout/vList3"/>
    <dgm:cxn modelId="{625D416E-8AC4-BD45-AFF0-2DB818316F4B}" type="presParOf" srcId="{358E7740-EA74-5947-968F-EAC0EEE6E935}" destId="{9D1A9A5B-CB62-714D-8776-DF8FD58EC6BC}" srcOrd="1" destOrd="0" presId="urn:microsoft.com/office/officeart/2005/8/layout/vList3"/>
    <dgm:cxn modelId="{70852CDB-3716-B24F-888C-5C4ECD8EFE08}" type="presParOf" srcId="{358E7740-EA74-5947-968F-EAC0EEE6E935}" destId="{4FBF6E79-4DBA-434B-8BEF-1169221B398D}" srcOrd="2" destOrd="0" presId="urn:microsoft.com/office/officeart/2005/8/layout/vList3"/>
    <dgm:cxn modelId="{32C45D37-0DD3-1944-835E-6B630AF630DF}" type="presParOf" srcId="{4FBF6E79-4DBA-434B-8BEF-1169221B398D}" destId="{C5581E9B-68B4-C444-9D20-0F9E6E7C50BE}" srcOrd="0" destOrd="0" presId="urn:microsoft.com/office/officeart/2005/8/layout/vList3"/>
    <dgm:cxn modelId="{9B7403C0-1695-CE45-B271-E31BAF655871}" type="presParOf" srcId="{4FBF6E79-4DBA-434B-8BEF-1169221B398D}" destId="{9865D78E-603D-2C48-A0BD-5CA658E2E3DE}" srcOrd="1" destOrd="0" presId="urn:microsoft.com/office/officeart/2005/8/layout/vList3"/>
    <dgm:cxn modelId="{EF832D7C-A799-674F-A0D2-4FFCA35B4A5B}" type="presParOf" srcId="{358E7740-EA74-5947-968F-EAC0EEE6E935}" destId="{242D2082-C3AD-154D-86F8-8C374EE145AF}" srcOrd="3" destOrd="0" presId="urn:microsoft.com/office/officeart/2005/8/layout/vList3"/>
    <dgm:cxn modelId="{992349BA-3C2B-B049-B660-CE19B452093D}" type="presParOf" srcId="{358E7740-EA74-5947-968F-EAC0EEE6E935}" destId="{A9A52EA2-6DEE-F54A-8128-D586A7AB58DD}" srcOrd="4" destOrd="0" presId="urn:microsoft.com/office/officeart/2005/8/layout/vList3"/>
    <dgm:cxn modelId="{CC26993D-824A-1D4C-AB57-ECB25274A855}" type="presParOf" srcId="{A9A52EA2-6DEE-F54A-8128-D586A7AB58DD}" destId="{EC70A4E9-C32B-6946-9D17-920F6CBCBD0D}" srcOrd="0" destOrd="0" presId="urn:microsoft.com/office/officeart/2005/8/layout/vList3"/>
    <dgm:cxn modelId="{822490A3-BC0F-9245-B316-4CD38CE5384E}" type="presParOf" srcId="{A9A52EA2-6DEE-F54A-8128-D586A7AB58DD}" destId="{45903F6E-FE25-D24C-8298-56D5BEFD8FA1}"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3200" dirty="0"/>
            <a:t>Sadness</a:t>
          </a:r>
          <a:endParaRPr lang="en-US" sz="2400" dirty="0"/>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3200" dirty="0"/>
            <a:t>Irritability</a:t>
          </a:r>
          <a:endParaRPr lang="en-US" sz="2400" dirty="0"/>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3200" dirty="0"/>
            <a:t>Anger</a:t>
          </a:r>
          <a:endParaRPr lang="en-US" sz="2600" dirty="0"/>
        </a:p>
      </dgm:t>
    </dgm:pt>
    <dgm:pt modelId="{EED53C3D-7154-A24E-B627-191BE83F828D}" type="sibTrans" cxnId="{563605DB-A555-4F42-B3B7-64E4F312EB2D}">
      <dgm:prSet/>
      <dgm:spPr/>
      <dgm:t>
        <a:bodyPr/>
        <a:lstStyle/>
        <a:p>
          <a:endParaRPr lang="en-US"/>
        </a:p>
      </dgm:t>
    </dgm:pt>
    <dgm:pt modelId="{E71E28C0-A6F5-8D45-BABC-8F1550D2A369}" type="parTrans" cxnId="{563605DB-A555-4F42-B3B7-64E4F312EB2D}">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3" custLinFactX="200000" custLinFactNeighborX="217994" custLinFactNeighborY="-61"/>
      <dgm:spPr>
        <a:noFill/>
        <a:ln w="76200">
          <a:solidFill>
            <a:srgbClr val="512275"/>
          </a:solidFill>
        </a:ln>
      </dgm:spPr>
    </dgm:pt>
    <dgm:pt modelId="{91DF4548-64D5-2043-95AA-7625C9677A2D}" type="pres">
      <dgm:prSet presAssocID="{37B372C2-861A-0948-9CA6-0E65D0CB5FFB}" presName="txShp" presStyleLbl="node1" presStyleIdx="0" presStyleCnt="3" custScaleX="109536" custLinFactNeighborX="-13985" custLinFactNeighborY="-36">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3" custLinFactX="179957" custLinFactNeighborX="200000" custLinFactNeighborY="0"/>
      <dgm:spPr>
        <a:noFill/>
        <a:ln w="76200">
          <a:solidFill>
            <a:srgbClr val="512275"/>
          </a:solidFill>
        </a:ln>
      </dgm:spPr>
    </dgm:pt>
    <dgm:pt modelId="{9865D78E-603D-2C48-A0BD-5CA658E2E3DE}" type="pres">
      <dgm:prSet presAssocID="{98388CF0-2FC0-7D4C-89C8-AFDB319950A2}" presName="txShp" presStyleLbl="node1" presStyleIdx="1" presStyleCnt="3" custScaleX="108254" custLinFactNeighborX="-13985" custLinFactNeighborY="1384">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3" custLinFactX="165802" custLinFactNeighborX="200000" custLinFactNeighborY="2112"/>
      <dgm:spPr>
        <a:noFill/>
        <a:ln w="76200">
          <a:solidFill>
            <a:srgbClr val="512275"/>
          </a:solidFill>
        </a:ln>
      </dgm:spPr>
    </dgm:pt>
    <dgm:pt modelId="{45903F6E-FE25-D24C-8298-56D5BEFD8FA1}" type="pres">
      <dgm:prSet presAssocID="{EF2E0D45-D3BC-1540-8275-10B5DB88AA5C}" presName="txShp" presStyleLbl="node1" presStyleIdx="2" presStyleCnt="3" custScaleX="106529" custLinFactNeighborX="-14777" custLinFactNeighborY="1420">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3A42614F-B5A1-6B4F-B5B3-4A0B5B189C43}" type="presOf" srcId="{EF2E0D45-D3BC-1540-8275-10B5DB88AA5C}" destId="{45903F6E-FE25-D24C-8298-56D5BEFD8FA1}" srcOrd="0" destOrd="0" presId="urn:microsoft.com/office/officeart/2005/8/layout/vList3"/>
    <dgm:cxn modelId="{CC62D0AF-A22A-024F-8EA6-785336D6BAB7}" type="presOf" srcId="{98388CF0-2FC0-7D4C-89C8-AFDB319950A2}" destId="{9865D78E-603D-2C48-A0BD-5CA658E2E3DE}"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39C004CA-4791-C14B-85F6-729AFD38F485}" type="presOf" srcId="{AFB24726-CFCD-F141-8F74-AD107E1C9534}" destId="{358E7740-EA74-5947-968F-EAC0EEE6E935}" srcOrd="0" destOrd="0" presId="urn:microsoft.com/office/officeart/2005/8/layout/vList3"/>
    <dgm:cxn modelId="{563605DB-A555-4F42-B3B7-64E4F312EB2D}" srcId="{AFB24726-CFCD-F141-8F74-AD107E1C9534}" destId="{EF2E0D45-D3BC-1540-8275-10B5DB88AA5C}" srcOrd="2" destOrd="0" parTransId="{E71E28C0-A6F5-8D45-BABC-8F1550D2A369}" sibTransId="{EED53C3D-7154-A24E-B627-191BE83F828D}"/>
    <dgm:cxn modelId="{E284FCF1-9C23-AB4B-9FF5-E3D89DFF1EB9}" type="presOf" srcId="{37B372C2-861A-0948-9CA6-0E65D0CB5FFB}" destId="{91DF4548-64D5-2043-95AA-7625C9677A2D}" srcOrd="0" destOrd="0" presId="urn:microsoft.com/office/officeart/2005/8/layout/vList3"/>
    <dgm:cxn modelId="{EC996989-5758-8F48-92A8-89BB6963DA89}" type="presParOf" srcId="{358E7740-EA74-5947-968F-EAC0EEE6E935}" destId="{6234CBC3-5BB3-A346-A994-E21C0FE1ED48}" srcOrd="0" destOrd="0" presId="urn:microsoft.com/office/officeart/2005/8/layout/vList3"/>
    <dgm:cxn modelId="{FA7A1916-E41C-A74B-8B3F-99A80D3B6677}" type="presParOf" srcId="{6234CBC3-5BB3-A346-A994-E21C0FE1ED48}" destId="{74087472-4B58-1049-BA41-D8BE6B8F4EDD}" srcOrd="0" destOrd="0" presId="urn:microsoft.com/office/officeart/2005/8/layout/vList3"/>
    <dgm:cxn modelId="{87F0B034-3FF6-FC4B-A7E8-361CA7E3672B}" type="presParOf" srcId="{6234CBC3-5BB3-A346-A994-E21C0FE1ED48}" destId="{91DF4548-64D5-2043-95AA-7625C9677A2D}" srcOrd="1" destOrd="0" presId="urn:microsoft.com/office/officeart/2005/8/layout/vList3"/>
    <dgm:cxn modelId="{B6D92D87-FAFD-A14A-9FC0-1EF4CDFA946B}" type="presParOf" srcId="{358E7740-EA74-5947-968F-EAC0EEE6E935}" destId="{9D1A9A5B-CB62-714D-8776-DF8FD58EC6BC}" srcOrd="1" destOrd="0" presId="urn:microsoft.com/office/officeart/2005/8/layout/vList3"/>
    <dgm:cxn modelId="{2568EB54-3ED4-E545-BD83-4B51A5EE6DD9}" type="presParOf" srcId="{358E7740-EA74-5947-968F-EAC0EEE6E935}" destId="{4FBF6E79-4DBA-434B-8BEF-1169221B398D}" srcOrd="2" destOrd="0" presId="urn:microsoft.com/office/officeart/2005/8/layout/vList3"/>
    <dgm:cxn modelId="{7198B4E0-15A8-0646-A98A-DA081E1017D3}" type="presParOf" srcId="{4FBF6E79-4DBA-434B-8BEF-1169221B398D}" destId="{C5581E9B-68B4-C444-9D20-0F9E6E7C50BE}" srcOrd="0" destOrd="0" presId="urn:microsoft.com/office/officeart/2005/8/layout/vList3"/>
    <dgm:cxn modelId="{897C4BB1-FB19-694E-8674-0E04D4F61507}" type="presParOf" srcId="{4FBF6E79-4DBA-434B-8BEF-1169221B398D}" destId="{9865D78E-603D-2C48-A0BD-5CA658E2E3DE}" srcOrd="1" destOrd="0" presId="urn:microsoft.com/office/officeart/2005/8/layout/vList3"/>
    <dgm:cxn modelId="{FC8AC183-20B7-C343-BCA0-D65CCB073942}" type="presParOf" srcId="{358E7740-EA74-5947-968F-EAC0EEE6E935}" destId="{242D2082-C3AD-154D-86F8-8C374EE145AF}" srcOrd="3" destOrd="0" presId="urn:microsoft.com/office/officeart/2005/8/layout/vList3"/>
    <dgm:cxn modelId="{82BD6122-5B13-AA45-8D32-118E4796BD10}" type="presParOf" srcId="{358E7740-EA74-5947-968F-EAC0EEE6E935}" destId="{A9A52EA2-6DEE-F54A-8128-D586A7AB58DD}" srcOrd="4" destOrd="0" presId="urn:microsoft.com/office/officeart/2005/8/layout/vList3"/>
    <dgm:cxn modelId="{97B15512-D2EA-7B47-A513-FA577A71D5D4}" type="presParOf" srcId="{A9A52EA2-6DEE-F54A-8128-D586A7AB58DD}" destId="{EC70A4E9-C32B-6946-9D17-920F6CBCBD0D}" srcOrd="0" destOrd="0" presId="urn:microsoft.com/office/officeart/2005/8/layout/vList3"/>
    <dgm:cxn modelId="{8EFEB290-ED64-CE4B-911E-15AA5FBD65A6}" type="presParOf" srcId="{A9A52EA2-6DEE-F54A-8128-D586A7AB58DD}" destId="{45903F6E-FE25-D24C-8298-56D5BEFD8FA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2800" dirty="0"/>
            <a:t>Feeling numb</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2800" dirty="0"/>
            <a:t>Feeling helpless to change anything</a:t>
          </a:r>
          <a:endParaRPr lang="en-US" sz="2000" dirty="0"/>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2600" dirty="0"/>
            <a:t>Feeling very hopeless about the future</a:t>
          </a:r>
        </a:p>
      </dgm:t>
    </dgm:pt>
    <dgm:pt modelId="{EED53C3D-7154-A24E-B627-191BE83F828D}" type="sibTrans" cxnId="{563605DB-A555-4F42-B3B7-64E4F312EB2D}">
      <dgm:prSet/>
      <dgm:spPr/>
      <dgm:t>
        <a:bodyPr/>
        <a:lstStyle/>
        <a:p>
          <a:endParaRPr lang="en-US"/>
        </a:p>
      </dgm:t>
    </dgm:pt>
    <dgm:pt modelId="{E71E28C0-A6F5-8D45-BABC-8F1550D2A369}" type="parTrans" cxnId="{563605DB-A555-4F42-B3B7-64E4F312EB2D}">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3" custLinFactX="200000" custLinFactNeighborX="217994" custLinFactNeighborY="-61"/>
      <dgm:spPr>
        <a:noFill/>
        <a:ln w="76200">
          <a:solidFill>
            <a:srgbClr val="512275"/>
          </a:solidFill>
        </a:ln>
      </dgm:spPr>
    </dgm:pt>
    <dgm:pt modelId="{91DF4548-64D5-2043-95AA-7625C9677A2D}" type="pres">
      <dgm:prSet presAssocID="{37B372C2-861A-0948-9CA6-0E65D0CB5FFB}" presName="txShp" presStyleLbl="node1" presStyleIdx="0" presStyleCnt="3" custScaleX="109536" custLinFactNeighborX="-13985" custLinFactNeighborY="-36">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3" custLinFactX="179957" custLinFactNeighborX="200000" custLinFactNeighborY="0"/>
      <dgm:spPr>
        <a:noFill/>
        <a:ln w="76200">
          <a:solidFill>
            <a:srgbClr val="512275"/>
          </a:solidFill>
        </a:ln>
      </dgm:spPr>
    </dgm:pt>
    <dgm:pt modelId="{9865D78E-603D-2C48-A0BD-5CA658E2E3DE}" type="pres">
      <dgm:prSet presAssocID="{98388CF0-2FC0-7D4C-89C8-AFDB319950A2}" presName="txShp" presStyleLbl="node1" presStyleIdx="1" presStyleCnt="3" custScaleX="108254" custLinFactNeighborX="-13985" custLinFactNeighborY="1384">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3" custLinFactX="165802" custLinFactNeighborX="200000" custLinFactNeighborY="2112"/>
      <dgm:spPr>
        <a:noFill/>
        <a:ln w="76200">
          <a:solidFill>
            <a:srgbClr val="512275"/>
          </a:solidFill>
        </a:ln>
      </dgm:spPr>
    </dgm:pt>
    <dgm:pt modelId="{45903F6E-FE25-D24C-8298-56D5BEFD8FA1}" type="pres">
      <dgm:prSet presAssocID="{EF2E0D45-D3BC-1540-8275-10B5DB88AA5C}" presName="txShp" presStyleLbl="node1" presStyleIdx="2" presStyleCnt="3" custScaleX="106529" custLinFactNeighborX="-14777" custLinFactNeighborY="1420">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09650258-676C-A645-B4EC-40582F7F076F}" type="presOf" srcId="{AFB24726-CFCD-F141-8F74-AD107E1C9534}" destId="{358E7740-EA74-5947-968F-EAC0EEE6E935}" srcOrd="0" destOrd="0" presId="urn:microsoft.com/office/officeart/2005/8/layout/vList3"/>
    <dgm:cxn modelId="{3B3DFC8E-CB9A-1B4F-8947-3479C78C76FF}" type="presOf" srcId="{37B372C2-861A-0948-9CA6-0E65D0CB5FFB}" destId="{91DF4548-64D5-2043-95AA-7625C9677A2D}" srcOrd="0" destOrd="0" presId="urn:microsoft.com/office/officeart/2005/8/layout/vList3"/>
    <dgm:cxn modelId="{6B1FACA0-D2DF-2B4B-9B53-C18FB6A30342}" type="presOf" srcId="{98388CF0-2FC0-7D4C-89C8-AFDB319950A2}" destId="{9865D78E-603D-2C48-A0BD-5CA658E2E3DE}"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01B61ED6-05BF-904E-BA62-D4AABC52DC5F}" type="presOf" srcId="{EF2E0D45-D3BC-1540-8275-10B5DB88AA5C}" destId="{45903F6E-FE25-D24C-8298-56D5BEFD8FA1}" srcOrd="0" destOrd="0" presId="urn:microsoft.com/office/officeart/2005/8/layout/vList3"/>
    <dgm:cxn modelId="{563605DB-A555-4F42-B3B7-64E4F312EB2D}" srcId="{AFB24726-CFCD-F141-8F74-AD107E1C9534}" destId="{EF2E0D45-D3BC-1540-8275-10B5DB88AA5C}" srcOrd="2" destOrd="0" parTransId="{E71E28C0-A6F5-8D45-BABC-8F1550D2A369}" sibTransId="{EED53C3D-7154-A24E-B627-191BE83F828D}"/>
    <dgm:cxn modelId="{ED2E5BDF-8812-7142-AE37-0316DB282C22}" type="presParOf" srcId="{358E7740-EA74-5947-968F-EAC0EEE6E935}" destId="{6234CBC3-5BB3-A346-A994-E21C0FE1ED48}" srcOrd="0" destOrd="0" presId="urn:microsoft.com/office/officeart/2005/8/layout/vList3"/>
    <dgm:cxn modelId="{429077E8-ADE7-5548-A085-F79793169F51}" type="presParOf" srcId="{6234CBC3-5BB3-A346-A994-E21C0FE1ED48}" destId="{74087472-4B58-1049-BA41-D8BE6B8F4EDD}" srcOrd="0" destOrd="0" presId="urn:microsoft.com/office/officeart/2005/8/layout/vList3"/>
    <dgm:cxn modelId="{050275E1-1409-C349-A87A-2F1D414538AC}" type="presParOf" srcId="{6234CBC3-5BB3-A346-A994-E21C0FE1ED48}" destId="{91DF4548-64D5-2043-95AA-7625C9677A2D}" srcOrd="1" destOrd="0" presId="urn:microsoft.com/office/officeart/2005/8/layout/vList3"/>
    <dgm:cxn modelId="{12B4A6FD-6BDC-E047-9DEA-8B6DBA2D0CF4}" type="presParOf" srcId="{358E7740-EA74-5947-968F-EAC0EEE6E935}" destId="{9D1A9A5B-CB62-714D-8776-DF8FD58EC6BC}" srcOrd="1" destOrd="0" presId="urn:microsoft.com/office/officeart/2005/8/layout/vList3"/>
    <dgm:cxn modelId="{42BBC998-FD26-4942-8499-6AD597B6F731}" type="presParOf" srcId="{358E7740-EA74-5947-968F-EAC0EEE6E935}" destId="{4FBF6E79-4DBA-434B-8BEF-1169221B398D}" srcOrd="2" destOrd="0" presId="urn:microsoft.com/office/officeart/2005/8/layout/vList3"/>
    <dgm:cxn modelId="{21DD34AD-5280-044D-8549-F912CE03A3C7}" type="presParOf" srcId="{4FBF6E79-4DBA-434B-8BEF-1169221B398D}" destId="{C5581E9B-68B4-C444-9D20-0F9E6E7C50BE}" srcOrd="0" destOrd="0" presId="urn:microsoft.com/office/officeart/2005/8/layout/vList3"/>
    <dgm:cxn modelId="{526FD6FD-B542-824B-9549-B33F16D6A8F2}" type="presParOf" srcId="{4FBF6E79-4DBA-434B-8BEF-1169221B398D}" destId="{9865D78E-603D-2C48-A0BD-5CA658E2E3DE}" srcOrd="1" destOrd="0" presId="urn:microsoft.com/office/officeart/2005/8/layout/vList3"/>
    <dgm:cxn modelId="{543723A6-FC54-CC4D-970C-2819592743B0}" type="presParOf" srcId="{358E7740-EA74-5947-968F-EAC0EEE6E935}" destId="{242D2082-C3AD-154D-86F8-8C374EE145AF}" srcOrd="3" destOrd="0" presId="urn:microsoft.com/office/officeart/2005/8/layout/vList3"/>
    <dgm:cxn modelId="{0923558D-0EFE-B347-9DFC-586919ED2B1F}" type="presParOf" srcId="{358E7740-EA74-5947-968F-EAC0EEE6E935}" destId="{A9A52EA2-6DEE-F54A-8128-D586A7AB58DD}" srcOrd="4" destOrd="0" presId="urn:microsoft.com/office/officeart/2005/8/layout/vList3"/>
    <dgm:cxn modelId="{58DCC618-49D8-894B-BAE7-55F986D87D76}" type="presParOf" srcId="{A9A52EA2-6DEE-F54A-8128-D586A7AB58DD}" destId="{EC70A4E9-C32B-6946-9D17-920F6CBCBD0D}" srcOrd="0" destOrd="0" presId="urn:microsoft.com/office/officeart/2005/8/layout/vList3"/>
    <dgm:cxn modelId="{1C0F5EEF-3DEC-114F-BE1A-69D4616290CE}" type="presParOf" srcId="{A9A52EA2-6DEE-F54A-8128-D586A7AB58DD}" destId="{45903F6E-FE25-D24C-8298-56D5BEFD8FA1}"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US" sz="2000" dirty="0"/>
            <a:t>Avoiding/stopping doing things that used to be enjoyable</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CB6F9B0-6B7F-6445-AA7D-692DB02E0D6E}">
      <dgm:prSet phldrT="[Text]" custT="1"/>
      <dgm:spPr>
        <a:solidFill>
          <a:srgbClr val="512275"/>
        </a:solidFill>
      </dgm:spPr>
      <dgm:t>
        <a:bodyPr/>
        <a:lstStyle/>
        <a:p>
          <a:r>
            <a:rPr lang="en-US" sz="2000" dirty="0"/>
            <a:t>Withdrawing from friends and family</a:t>
          </a:r>
        </a:p>
      </dgm:t>
    </dgm:pt>
    <dgm:pt modelId="{696C0816-E19A-EF4B-89FE-D8C55788CB05}" type="parTrans" cxnId="{365B1BC2-FFBA-C44E-B57C-4BCC594EF92B}">
      <dgm:prSet/>
      <dgm:spPr/>
      <dgm:t>
        <a:bodyPr/>
        <a:lstStyle/>
        <a:p>
          <a:endParaRPr lang="en-US"/>
        </a:p>
      </dgm:t>
    </dgm:pt>
    <dgm:pt modelId="{3D2F3ACE-26E6-674E-A013-F8FD3123EE3B}" type="sibTrans" cxnId="{365B1BC2-FFBA-C44E-B57C-4BCC594EF92B}">
      <dgm:prSet/>
      <dgm:spPr/>
      <dgm:t>
        <a:bodyPr/>
        <a:lstStyle/>
        <a:p>
          <a:endParaRPr lang="en-US"/>
        </a:p>
      </dgm:t>
    </dgm:pt>
    <dgm:pt modelId="{BCB78B07-7542-8F4F-9DFB-8C80B3D782FB}">
      <dgm:prSet phldrT="[Text]"/>
      <dgm:spPr>
        <a:solidFill>
          <a:srgbClr val="512275"/>
        </a:solidFill>
      </dgm:spPr>
      <dgm:t>
        <a:bodyPr/>
        <a:lstStyle/>
        <a:p>
          <a:r>
            <a:rPr lang="en-US" dirty="0"/>
            <a:t>Avoiding/stopping working</a:t>
          </a:r>
        </a:p>
      </dgm:t>
    </dgm:pt>
    <dgm:pt modelId="{673B6381-1494-2A4D-92E1-43DF57E71666}" type="parTrans" cxnId="{75E0C67B-DF5E-B040-B148-3096901193FA}">
      <dgm:prSet/>
      <dgm:spPr/>
      <dgm:t>
        <a:bodyPr/>
        <a:lstStyle/>
        <a:p>
          <a:endParaRPr lang="en-US"/>
        </a:p>
      </dgm:t>
    </dgm:pt>
    <dgm:pt modelId="{8263A684-CAD6-A048-903C-6BA1D8B73E4E}" type="sibTrans" cxnId="{75E0C67B-DF5E-B040-B148-3096901193FA}">
      <dgm:prSet/>
      <dgm:spPr/>
      <dgm:t>
        <a:bodyPr/>
        <a:lstStyle/>
        <a:p>
          <a:endParaRPr lang="en-US"/>
        </a:p>
      </dgm:t>
    </dgm:pt>
    <dgm:pt modelId="{9294D6CF-E700-5F44-96B8-2FE6A6ABFD5F}">
      <dgm:prSet phldrT="[Text]"/>
      <dgm:spPr>
        <a:solidFill>
          <a:srgbClr val="512275"/>
        </a:solidFill>
      </dgm:spPr>
      <dgm:t>
        <a:bodyPr/>
        <a:lstStyle/>
        <a:p>
          <a:r>
            <a:rPr lang="en-US" dirty="0"/>
            <a:t>Neglecting household chores</a:t>
          </a:r>
        </a:p>
      </dgm:t>
    </dgm:pt>
    <dgm:pt modelId="{05D94F9C-5EE0-E845-82C5-53DA4A6CA76A}" type="parTrans" cxnId="{45371A2B-B42E-1E4D-A1DD-4E85113A4646}">
      <dgm:prSet/>
      <dgm:spPr/>
      <dgm:t>
        <a:bodyPr/>
        <a:lstStyle/>
        <a:p>
          <a:endParaRPr lang="en-US"/>
        </a:p>
      </dgm:t>
    </dgm:pt>
    <dgm:pt modelId="{0BF270F2-CCAB-9B4A-88A1-95F3F51091B5}" type="sibTrans" cxnId="{45371A2B-B42E-1E4D-A1DD-4E85113A4646}">
      <dgm:prSet/>
      <dgm:spPr/>
      <dgm:t>
        <a:bodyPr/>
        <a:lstStyle/>
        <a:p>
          <a:endParaRPr lang="en-US"/>
        </a:p>
      </dgm:t>
    </dgm:pt>
    <dgm:pt modelId="{8D593D2F-A7F1-1D45-BC75-9621ACDC3178}">
      <dgm:prSet phldrT="[Text]"/>
      <dgm:spPr>
        <a:solidFill>
          <a:srgbClr val="512275"/>
        </a:solidFill>
      </dgm:spPr>
      <dgm:t>
        <a:bodyPr/>
        <a:lstStyle/>
        <a:p>
          <a:r>
            <a:rPr lang="en-US" dirty="0"/>
            <a:t>Avoiding people</a:t>
          </a:r>
        </a:p>
      </dgm:t>
    </dgm:pt>
    <dgm:pt modelId="{A4F07D78-C124-2A44-B56E-D64BCC622712}" type="parTrans" cxnId="{A41B489F-E3BA-0640-BF7E-046B31B63080}">
      <dgm:prSet/>
      <dgm:spPr/>
      <dgm:t>
        <a:bodyPr/>
        <a:lstStyle/>
        <a:p>
          <a:endParaRPr lang="en-US"/>
        </a:p>
      </dgm:t>
    </dgm:pt>
    <dgm:pt modelId="{2BB8C640-0038-0044-97C8-41A951B95EF5}" type="sibTrans" cxnId="{A41B489F-E3BA-0640-BF7E-046B31B63080}">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5" custLinFactX="200000" custLinFactNeighborX="297332" custLinFactNeighborY="-316"/>
      <dgm:spPr>
        <a:noFill/>
        <a:ln w="76200">
          <a:solidFill>
            <a:srgbClr val="512275"/>
          </a:solidFill>
        </a:ln>
      </dgm:spPr>
    </dgm:pt>
    <dgm:pt modelId="{91DF4548-64D5-2043-95AA-7625C9677A2D}" type="pres">
      <dgm:prSet presAssocID="{37B372C2-861A-0948-9CA6-0E65D0CB5FFB}" presName="txShp" presStyleLbl="node1" presStyleIdx="0" presStyleCnt="5" custScaleX="108495" custLinFactNeighborX="-14499" custLinFactNeighborY="-343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5" custLinFactX="200000" custLinFactNeighborX="297315" custLinFactNeighborY="-5414"/>
      <dgm:spPr>
        <a:noFill/>
        <a:ln w="76200">
          <a:solidFill>
            <a:srgbClr val="512275"/>
          </a:solidFill>
        </a:ln>
      </dgm:spPr>
    </dgm:pt>
    <dgm:pt modelId="{00D6EFA7-838B-564F-BA7A-73982A018648}" type="pres">
      <dgm:prSet presAssocID="{9CB6F9B0-6B7F-6445-AA7D-692DB02E0D6E}" presName="txShp" presStyleLbl="node1" presStyleIdx="1" presStyleCnt="5" custScaleX="108495" custLinFactNeighborX="-14499" custLinFactNeighborY="-247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5" custLinFactX="200000" custLinFactNeighborX="297315" custLinFactNeighborY="722"/>
      <dgm:spPr>
        <a:noFill/>
        <a:ln w="76200">
          <a:solidFill>
            <a:srgbClr val="512275"/>
          </a:solidFill>
        </a:ln>
      </dgm:spPr>
    </dgm:pt>
    <dgm:pt modelId="{F5DCFB6F-1734-C245-B05A-51370BD045BD}" type="pres">
      <dgm:prSet presAssocID="{BCB78B07-7542-8F4F-9DFB-8C80B3D782FB}" presName="txShp" presStyleLbl="node1" presStyleIdx="2" presStyleCnt="5" custScaleX="108495" custLinFactNeighborX="-14499" custLinFactNeighborY="2764">
        <dgm:presLayoutVars>
          <dgm:bulletEnabled val="1"/>
        </dgm:presLayoutVars>
      </dgm:prSet>
      <dgm:spPr/>
    </dgm:pt>
    <dgm:pt modelId="{AE885E5D-956F-254D-9E20-BDF1F9CB8062}" type="pres">
      <dgm:prSet presAssocID="{8263A684-CAD6-A048-903C-6BA1D8B73E4E}" presName="spacing" presStyleCnt="0"/>
      <dgm:spPr/>
    </dgm:pt>
    <dgm:pt modelId="{C26C13A6-EF16-6941-B2E4-FEB05A5AB929}" type="pres">
      <dgm:prSet presAssocID="{9294D6CF-E700-5F44-96B8-2FE6A6ABFD5F}" presName="composite" presStyleCnt="0"/>
      <dgm:spPr/>
    </dgm:pt>
    <dgm:pt modelId="{736E423F-98A9-F046-BD75-E1706E389BF6}" type="pres">
      <dgm:prSet presAssocID="{9294D6CF-E700-5F44-96B8-2FE6A6ABFD5F}" presName="imgShp" presStyleLbl="fgImgPlace1" presStyleIdx="3" presStyleCnt="5" custLinFactX="200000" custLinFactNeighborX="297315" custLinFactNeighborY="6650"/>
      <dgm:spPr>
        <a:noFill/>
        <a:ln w="76200">
          <a:solidFill>
            <a:srgbClr val="512275"/>
          </a:solidFill>
        </a:ln>
      </dgm:spPr>
    </dgm:pt>
    <dgm:pt modelId="{AC180172-C609-B349-BEF0-ED78CAA6F5FC}" type="pres">
      <dgm:prSet presAssocID="{9294D6CF-E700-5F44-96B8-2FE6A6ABFD5F}" presName="txShp" presStyleLbl="node1" presStyleIdx="3" presStyleCnt="5" custScaleX="108495" custLinFactNeighborX="-14499" custLinFactNeighborY="4512">
        <dgm:presLayoutVars>
          <dgm:bulletEnabled val="1"/>
        </dgm:presLayoutVars>
      </dgm:prSet>
      <dgm:spPr/>
    </dgm:pt>
    <dgm:pt modelId="{9227C8A6-28F7-1844-AC18-8B2D182D28B9}" type="pres">
      <dgm:prSet presAssocID="{0BF270F2-CCAB-9B4A-88A1-95F3F51091B5}" presName="spacing" presStyleCnt="0"/>
      <dgm:spPr/>
    </dgm:pt>
    <dgm:pt modelId="{BE82519C-B978-044D-A301-738FBF0856A2}" type="pres">
      <dgm:prSet presAssocID="{8D593D2F-A7F1-1D45-BC75-9621ACDC3178}" presName="composite" presStyleCnt="0"/>
      <dgm:spPr/>
    </dgm:pt>
    <dgm:pt modelId="{4CCD7FCD-0333-C446-BE67-8EAF6D1B5439}" type="pres">
      <dgm:prSet presAssocID="{8D593D2F-A7F1-1D45-BC75-9621ACDC3178}" presName="imgShp" presStyleLbl="fgImgPlace1" presStyleIdx="4" presStyleCnt="5" custLinFactX="200000" custLinFactNeighborX="295567" custLinFactNeighborY="316"/>
      <dgm:spPr>
        <a:noFill/>
        <a:ln w="76200">
          <a:solidFill>
            <a:srgbClr val="512275"/>
          </a:solidFill>
        </a:ln>
      </dgm:spPr>
    </dgm:pt>
    <dgm:pt modelId="{D0E4777F-6CBC-C74B-B9C2-8D799062570E}" type="pres">
      <dgm:prSet presAssocID="{8D593D2F-A7F1-1D45-BC75-9621ACDC3178}" presName="txShp" presStyleLbl="node1" presStyleIdx="4" presStyleCnt="5" custScaleX="108495" custLinFactNeighborX="-14499" custLinFactNeighborY="14998">
        <dgm:presLayoutVars>
          <dgm:bulletEnabled val="1"/>
        </dgm:presLayoutVars>
      </dgm:prSet>
      <dgm:spPr/>
    </dgm:pt>
  </dgm:ptLst>
  <dgm:cxnLst>
    <dgm:cxn modelId="{D3181B1F-CFB8-3B4B-9C57-4DFA76BB9DF6}" type="presOf" srcId="{37B372C2-861A-0948-9CA6-0E65D0CB5FFB}" destId="{91DF4548-64D5-2043-95AA-7625C9677A2D}" srcOrd="0" destOrd="0" presId="urn:microsoft.com/office/officeart/2005/8/layout/vList3"/>
    <dgm:cxn modelId="{755AE621-B817-804A-A645-97E8E3FF52F5}" type="presOf" srcId="{BCB78B07-7542-8F4F-9DFB-8C80B3D782FB}" destId="{F5DCFB6F-1734-C245-B05A-51370BD045BD}" srcOrd="0" destOrd="0" presId="urn:microsoft.com/office/officeart/2005/8/layout/vList3"/>
    <dgm:cxn modelId="{45371A2B-B42E-1E4D-A1DD-4E85113A4646}" srcId="{AFB24726-CFCD-F141-8F74-AD107E1C9534}" destId="{9294D6CF-E700-5F44-96B8-2FE6A6ABFD5F}" srcOrd="3" destOrd="0" parTransId="{05D94F9C-5EE0-E845-82C5-53DA4A6CA76A}" sibTransId="{0BF270F2-CCAB-9B4A-88A1-95F3F51091B5}"/>
    <dgm:cxn modelId="{C3424D65-C3EE-BA48-A656-AE00B15DF8EA}" type="presOf" srcId="{9CB6F9B0-6B7F-6445-AA7D-692DB02E0D6E}" destId="{00D6EFA7-838B-564F-BA7A-73982A018648}" srcOrd="0" destOrd="0" presId="urn:microsoft.com/office/officeart/2005/8/layout/vList3"/>
    <dgm:cxn modelId="{75E0C67B-DF5E-B040-B148-3096901193FA}" srcId="{AFB24726-CFCD-F141-8F74-AD107E1C9534}" destId="{BCB78B07-7542-8F4F-9DFB-8C80B3D782FB}" srcOrd="2" destOrd="0" parTransId="{673B6381-1494-2A4D-92E1-43DF57E71666}" sibTransId="{8263A684-CAD6-A048-903C-6BA1D8B73E4E}"/>
    <dgm:cxn modelId="{9C6C1483-F7CC-E144-9090-49AF1B06E75A}" type="presOf" srcId="{9294D6CF-E700-5F44-96B8-2FE6A6ABFD5F}" destId="{AC180172-C609-B349-BEF0-ED78CAA6F5FC}" srcOrd="0" destOrd="0" presId="urn:microsoft.com/office/officeart/2005/8/layout/vList3"/>
    <dgm:cxn modelId="{A41B489F-E3BA-0640-BF7E-046B31B63080}" srcId="{AFB24726-CFCD-F141-8F74-AD107E1C9534}" destId="{8D593D2F-A7F1-1D45-BC75-9621ACDC3178}" srcOrd="4" destOrd="0" parTransId="{A4F07D78-C124-2A44-B56E-D64BCC622712}" sibTransId="{2BB8C640-0038-0044-97C8-41A951B95EF5}"/>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221BC1DE-9445-FD46-A035-52C01574D041}" type="presOf" srcId="{AFB24726-CFCD-F141-8F74-AD107E1C9534}" destId="{358E7740-EA74-5947-968F-EAC0EEE6E935}" srcOrd="0" destOrd="0" presId="urn:microsoft.com/office/officeart/2005/8/layout/vList3"/>
    <dgm:cxn modelId="{5CF906EF-27B6-B545-ABBA-7AB905C6CFB3}" type="presOf" srcId="{8D593D2F-A7F1-1D45-BC75-9621ACDC3178}" destId="{D0E4777F-6CBC-C74B-B9C2-8D799062570E}" srcOrd="0" destOrd="0" presId="urn:microsoft.com/office/officeart/2005/8/layout/vList3"/>
    <dgm:cxn modelId="{F1CC936B-03D1-B845-9E53-D59BB3207BBC}" type="presParOf" srcId="{358E7740-EA74-5947-968F-EAC0EEE6E935}" destId="{6234CBC3-5BB3-A346-A994-E21C0FE1ED48}" srcOrd="0" destOrd="0" presId="urn:microsoft.com/office/officeart/2005/8/layout/vList3"/>
    <dgm:cxn modelId="{E484103C-BBAE-B24E-AEE1-BEB1AD26EB52}" type="presParOf" srcId="{6234CBC3-5BB3-A346-A994-E21C0FE1ED48}" destId="{74087472-4B58-1049-BA41-D8BE6B8F4EDD}" srcOrd="0" destOrd="0" presId="urn:microsoft.com/office/officeart/2005/8/layout/vList3"/>
    <dgm:cxn modelId="{B44A36DA-9C0F-B34F-9B51-5C6C92685B4F}" type="presParOf" srcId="{6234CBC3-5BB3-A346-A994-E21C0FE1ED48}" destId="{91DF4548-64D5-2043-95AA-7625C9677A2D}" srcOrd="1" destOrd="0" presId="urn:microsoft.com/office/officeart/2005/8/layout/vList3"/>
    <dgm:cxn modelId="{68B9ACB2-E4DF-FC4F-BCE4-C665FA11E42B}" type="presParOf" srcId="{358E7740-EA74-5947-968F-EAC0EEE6E935}" destId="{9D1A9A5B-CB62-714D-8776-DF8FD58EC6BC}" srcOrd="1" destOrd="0" presId="urn:microsoft.com/office/officeart/2005/8/layout/vList3"/>
    <dgm:cxn modelId="{EB6C642C-DE02-ED45-8828-862BC3A5D5AF}" type="presParOf" srcId="{358E7740-EA74-5947-968F-EAC0EEE6E935}" destId="{DE7C2EE5-D355-D74E-AA8E-5C71DE6481AC}" srcOrd="2" destOrd="0" presId="urn:microsoft.com/office/officeart/2005/8/layout/vList3"/>
    <dgm:cxn modelId="{A21EA1AF-DEA4-6E4F-A550-6EC3F32772B7}" type="presParOf" srcId="{DE7C2EE5-D355-D74E-AA8E-5C71DE6481AC}" destId="{AB238038-DA8C-7A47-84B1-9C7146C25CFE}" srcOrd="0" destOrd="0" presId="urn:microsoft.com/office/officeart/2005/8/layout/vList3"/>
    <dgm:cxn modelId="{DF0CFDFB-603A-A649-86AF-EBB2D7AA9A11}" type="presParOf" srcId="{DE7C2EE5-D355-D74E-AA8E-5C71DE6481AC}" destId="{00D6EFA7-838B-564F-BA7A-73982A018648}" srcOrd="1" destOrd="0" presId="urn:microsoft.com/office/officeart/2005/8/layout/vList3"/>
    <dgm:cxn modelId="{EA661490-6406-4243-A5AB-FD2CE1C961AC}" type="presParOf" srcId="{358E7740-EA74-5947-968F-EAC0EEE6E935}" destId="{75B78A33-F98B-7A48-B3B6-7030A8C0C471}" srcOrd="3" destOrd="0" presId="urn:microsoft.com/office/officeart/2005/8/layout/vList3"/>
    <dgm:cxn modelId="{474EA43A-B4CA-0147-B682-CD7C43C2C724}" type="presParOf" srcId="{358E7740-EA74-5947-968F-EAC0EEE6E935}" destId="{DC2BA176-A481-6F4D-81A2-E79F00B38980}" srcOrd="4" destOrd="0" presId="urn:microsoft.com/office/officeart/2005/8/layout/vList3"/>
    <dgm:cxn modelId="{A7956BE8-86B9-2E43-8798-F21F4FC9B795}" type="presParOf" srcId="{DC2BA176-A481-6F4D-81A2-E79F00B38980}" destId="{1033ED0E-198B-224C-914A-F13522FE2CC7}" srcOrd="0" destOrd="0" presId="urn:microsoft.com/office/officeart/2005/8/layout/vList3"/>
    <dgm:cxn modelId="{947AC5CC-BC37-7D46-8A74-E5240B1559DE}" type="presParOf" srcId="{DC2BA176-A481-6F4D-81A2-E79F00B38980}" destId="{F5DCFB6F-1734-C245-B05A-51370BD045BD}" srcOrd="1" destOrd="0" presId="urn:microsoft.com/office/officeart/2005/8/layout/vList3"/>
    <dgm:cxn modelId="{3D4B92CC-ECA1-2841-BBB8-AFCD2741DB94}" type="presParOf" srcId="{358E7740-EA74-5947-968F-EAC0EEE6E935}" destId="{AE885E5D-956F-254D-9E20-BDF1F9CB8062}" srcOrd="5" destOrd="0" presId="urn:microsoft.com/office/officeart/2005/8/layout/vList3"/>
    <dgm:cxn modelId="{D3AA8CC1-2C63-8747-9CB9-9B6BA17D9923}" type="presParOf" srcId="{358E7740-EA74-5947-968F-EAC0EEE6E935}" destId="{C26C13A6-EF16-6941-B2E4-FEB05A5AB929}" srcOrd="6" destOrd="0" presId="urn:microsoft.com/office/officeart/2005/8/layout/vList3"/>
    <dgm:cxn modelId="{5042B026-61BF-E244-8F03-B785895B849B}" type="presParOf" srcId="{C26C13A6-EF16-6941-B2E4-FEB05A5AB929}" destId="{736E423F-98A9-F046-BD75-E1706E389BF6}" srcOrd="0" destOrd="0" presId="urn:microsoft.com/office/officeart/2005/8/layout/vList3"/>
    <dgm:cxn modelId="{B5C1F9BF-440E-CB4D-8DF9-3097633B41A3}" type="presParOf" srcId="{C26C13A6-EF16-6941-B2E4-FEB05A5AB929}" destId="{AC180172-C609-B349-BEF0-ED78CAA6F5FC}" srcOrd="1" destOrd="0" presId="urn:microsoft.com/office/officeart/2005/8/layout/vList3"/>
    <dgm:cxn modelId="{50042CFA-D138-3E4E-A310-0B96A225303A}" type="presParOf" srcId="{358E7740-EA74-5947-968F-EAC0EEE6E935}" destId="{9227C8A6-28F7-1844-AC18-8B2D182D28B9}" srcOrd="7" destOrd="0" presId="urn:microsoft.com/office/officeart/2005/8/layout/vList3"/>
    <dgm:cxn modelId="{22EE1CB7-0A89-0441-947E-184D100B7328}" type="presParOf" srcId="{358E7740-EA74-5947-968F-EAC0EEE6E935}" destId="{BE82519C-B978-044D-A301-738FBF0856A2}" srcOrd="8" destOrd="0" presId="urn:microsoft.com/office/officeart/2005/8/layout/vList3"/>
    <dgm:cxn modelId="{EC0AFC5E-0434-EB44-9BCC-C5AEA477172F}" type="presParOf" srcId="{BE82519C-B978-044D-A301-738FBF0856A2}" destId="{4CCD7FCD-0333-C446-BE67-8EAF6D1B5439}" srcOrd="0" destOrd="0" presId="urn:microsoft.com/office/officeart/2005/8/layout/vList3"/>
    <dgm:cxn modelId="{F79CC5C2-F9DA-BD4A-BC37-20ED73A8B9C7}" type="presParOf" srcId="{BE82519C-B978-044D-A301-738FBF0856A2}" destId="{D0E4777F-6CBC-C74B-B9C2-8D799062570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US" sz="2000" dirty="0"/>
            <a:t>Going over negative thoughts</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CB6F9B0-6B7F-6445-AA7D-692DB02E0D6E}">
      <dgm:prSet phldrT="[Text]" custT="1"/>
      <dgm:spPr>
        <a:solidFill>
          <a:srgbClr val="512275"/>
        </a:solidFill>
      </dgm:spPr>
      <dgm:t>
        <a:bodyPr/>
        <a:lstStyle/>
        <a:p>
          <a:r>
            <a:rPr lang="en-US" sz="2000" dirty="0"/>
            <a:t>Not taking care of appearance</a:t>
          </a:r>
        </a:p>
      </dgm:t>
    </dgm:pt>
    <dgm:pt modelId="{696C0816-E19A-EF4B-89FE-D8C55788CB05}" type="parTrans" cxnId="{365B1BC2-FFBA-C44E-B57C-4BCC594EF92B}">
      <dgm:prSet/>
      <dgm:spPr/>
      <dgm:t>
        <a:bodyPr/>
        <a:lstStyle/>
        <a:p>
          <a:endParaRPr lang="en-US"/>
        </a:p>
      </dgm:t>
    </dgm:pt>
    <dgm:pt modelId="{3D2F3ACE-26E6-674E-A013-F8FD3123EE3B}" type="sibTrans" cxnId="{365B1BC2-FFBA-C44E-B57C-4BCC594EF92B}">
      <dgm:prSet/>
      <dgm:spPr/>
      <dgm:t>
        <a:bodyPr/>
        <a:lstStyle/>
        <a:p>
          <a:endParaRPr lang="en-US"/>
        </a:p>
      </dgm:t>
    </dgm:pt>
    <dgm:pt modelId="{BCB78B07-7542-8F4F-9DFB-8C80B3D782FB}">
      <dgm:prSet phldrT="[Text]" custT="1"/>
      <dgm:spPr>
        <a:solidFill>
          <a:srgbClr val="512275"/>
        </a:solidFill>
      </dgm:spPr>
      <dgm:t>
        <a:bodyPr/>
        <a:lstStyle/>
        <a:p>
          <a:r>
            <a:rPr lang="en-US" sz="2400" dirty="0"/>
            <a:t>Drinking more alcohol</a:t>
          </a:r>
        </a:p>
      </dgm:t>
    </dgm:pt>
    <dgm:pt modelId="{673B6381-1494-2A4D-92E1-43DF57E71666}" type="parTrans" cxnId="{75E0C67B-DF5E-B040-B148-3096901193FA}">
      <dgm:prSet/>
      <dgm:spPr/>
      <dgm:t>
        <a:bodyPr/>
        <a:lstStyle/>
        <a:p>
          <a:endParaRPr lang="en-US"/>
        </a:p>
      </dgm:t>
    </dgm:pt>
    <dgm:pt modelId="{8263A684-CAD6-A048-903C-6BA1D8B73E4E}" type="sibTrans" cxnId="{75E0C67B-DF5E-B040-B148-3096901193FA}">
      <dgm:prSet/>
      <dgm:spPr/>
      <dgm:t>
        <a:bodyPr/>
        <a:lstStyle/>
        <a:p>
          <a:endParaRPr lang="en-US"/>
        </a:p>
      </dgm:t>
    </dgm:pt>
    <dgm:pt modelId="{9294D6CF-E700-5F44-96B8-2FE6A6ABFD5F}">
      <dgm:prSet phldrT="[Text]" custT="1"/>
      <dgm:spPr>
        <a:solidFill>
          <a:srgbClr val="512275"/>
        </a:solidFill>
      </dgm:spPr>
      <dgm:t>
        <a:bodyPr/>
        <a:lstStyle/>
        <a:p>
          <a:r>
            <a:rPr lang="en-US" sz="2400" dirty="0"/>
            <a:t>Eating significantly more or less</a:t>
          </a:r>
        </a:p>
      </dgm:t>
    </dgm:pt>
    <dgm:pt modelId="{05D94F9C-5EE0-E845-82C5-53DA4A6CA76A}" type="parTrans" cxnId="{45371A2B-B42E-1E4D-A1DD-4E85113A4646}">
      <dgm:prSet/>
      <dgm:spPr/>
      <dgm:t>
        <a:bodyPr/>
        <a:lstStyle/>
        <a:p>
          <a:endParaRPr lang="en-US"/>
        </a:p>
      </dgm:t>
    </dgm:pt>
    <dgm:pt modelId="{0BF270F2-CCAB-9B4A-88A1-95F3F51091B5}" type="sibTrans" cxnId="{45371A2B-B42E-1E4D-A1DD-4E85113A4646}">
      <dgm:prSet/>
      <dgm:spPr/>
      <dgm:t>
        <a:bodyPr/>
        <a:lstStyle/>
        <a:p>
          <a:endParaRPr lang="en-US"/>
        </a:p>
      </dgm:t>
    </dgm:pt>
    <dgm:pt modelId="{8D593D2F-A7F1-1D45-BC75-9621ACDC3178}">
      <dgm:prSet phldrT="[Text]" custT="1"/>
      <dgm:spPr>
        <a:solidFill>
          <a:srgbClr val="512275"/>
        </a:solidFill>
      </dgm:spPr>
      <dgm:t>
        <a:bodyPr/>
        <a:lstStyle/>
        <a:p>
          <a:r>
            <a:rPr lang="en-US" sz="2400" dirty="0"/>
            <a:t>Self-harming</a:t>
          </a:r>
        </a:p>
      </dgm:t>
    </dgm:pt>
    <dgm:pt modelId="{A4F07D78-C124-2A44-B56E-D64BCC622712}" type="parTrans" cxnId="{A41B489F-E3BA-0640-BF7E-046B31B63080}">
      <dgm:prSet/>
      <dgm:spPr/>
      <dgm:t>
        <a:bodyPr/>
        <a:lstStyle/>
        <a:p>
          <a:endParaRPr lang="en-US"/>
        </a:p>
      </dgm:t>
    </dgm:pt>
    <dgm:pt modelId="{2BB8C640-0038-0044-97C8-41A951B95EF5}" type="sibTrans" cxnId="{A41B489F-E3BA-0640-BF7E-046B31B63080}">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5" custLinFactX="200000" custLinFactNeighborX="297332" custLinFactNeighborY="-316"/>
      <dgm:spPr>
        <a:noFill/>
        <a:ln w="76200">
          <a:solidFill>
            <a:srgbClr val="512275"/>
          </a:solidFill>
        </a:ln>
      </dgm:spPr>
    </dgm:pt>
    <dgm:pt modelId="{91DF4548-64D5-2043-95AA-7625C9677A2D}" type="pres">
      <dgm:prSet presAssocID="{37B372C2-861A-0948-9CA6-0E65D0CB5FFB}" presName="txShp" presStyleLbl="node1" presStyleIdx="0" presStyleCnt="5" custScaleX="108495" custLinFactNeighborX="-14499" custLinFactNeighborY="-343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5" custLinFactX="200000" custLinFactNeighborX="297315" custLinFactNeighborY="-5414"/>
      <dgm:spPr>
        <a:noFill/>
        <a:ln w="76200">
          <a:solidFill>
            <a:srgbClr val="512275"/>
          </a:solidFill>
        </a:ln>
      </dgm:spPr>
    </dgm:pt>
    <dgm:pt modelId="{00D6EFA7-838B-564F-BA7A-73982A018648}" type="pres">
      <dgm:prSet presAssocID="{9CB6F9B0-6B7F-6445-AA7D-692DB02E0D6E}" presName="txShp" presStyleLbl="node1" presStyleIdx="1" presStyleCnt="5" custScaleX="108495" custLinFactNeighborX="-14499" custLinFactNeighborY="-247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5" custLinFactX="200000" custLinFactNeighborX="297315" custLinFactNeighborY="722"/>
      <dgm:spPr>
        <a:noFill/>
        <a:ln w="76200">
          <a:solidFill>
            <a:srgbClr val="512275"/>
          </a:solidFill>
        </a:ln>
      </dgm:spPr>
    </dgm:pt>
    <dgm:pt modelId="{F5DCFB6F-1734-C245-B05A-51370BD045BD}" type="pres">
      <dgm:prSet presAssocID="{BCB78B07-7542-8F4F-9DFB-8C80B3D782FB}" presName="txShp" presStyleLbl="node1" presStyleIdx="2" presStyleCnt="5" custScaleX="108495" custLinFactNeighborX="-14499" custLinFactNeighborY="2764">
        <dgm:presLayoutVars>
          <dgm:bulletEnabled val="1"/>
        </dgm:presLayoutVars>
      </dgm:prSet>
      <dgm:spPr/>
    </dgm:pt>
    <dgm:pt modelId="{AE885E5D-956F-254D-9E20-BDF1F9CB8062}" type="pres">
      <dgm:prSet presAssocID="{8263A684-CAD6-A048-903C-6BA1D8B73E4E}" presName="spacing" presStyleCnt="0"/>
      <dgm:spPr/>
    </dgm:pt>
    <dgm:pt modelId="{C26C13A6-EF16-6941-B2E4-FEB05A5AB929}" type="pres">
      <dgm:prSet presAssocID="{9294D6CF-E700-5F44-96B8-2FE6A6ABFD5F}" presName="composite" presStyleCnt="0"/>
      <dgm:spPr/>
    </dgm:pt>
    <dgm:pt modelId="{736E423F-98A9-F046-BD75-E1706E389BF6}" type="pres">
      <dgm:prSet presAssocID="{9294D6CF-E700-5F44-96B8-2FE6A6ABFD5F}" presName="imgShp" presStyleLbl="fgImgPlace1" presStyleIdx="3" presStyleCnt="5" custLinFactX="200000" custLinFactNeighborX="297315" custLinFactNeighborY="6650"/>
      <dgm:spPr>
        <a:noFill/>
        <a:ln w="76200">
          <a:solidFill>
            <a:srgbClr val="512275"/>
          </a:solidFill>
        </a:ln>
      </dgm:spPr>
    </dgm:pt>
    <dgm:pt modelId="{AC180172-C609-B349-BEF0-ED78CAA6F5FC}" type="pres">
      <dgm:prSet presAssocID="{9294D6CF-E700-5F44-96B8-2FE6A6ABFD5F}" presName="txShp" presStyleLbl="node1" presStyleIdx="3" presStyleCnt="5" custScaleX="108495" custLinFactNeighborX="-14499" custLinFactNeighborY="4512">
        <dgm:presLayoutVars>
          <dgm:bulletEnabled val="1"/>
        </dgm:presLayoutVars>
      </dgm:prSet>
      <dgm:spPr/>
    </dgm:pt>
    <dgm:pt modelId="{9227C8A6-28F7-1844-AC18-8B2D182D28B9}" type="pres">
      <dgm:prSet presAssocID="{0BF270F2-CCAB-9B4A-88A1-95F3F51091B5}" presName="spacing" presStyleCnt="0"/>
      <dgm:spPr/>
    </dgm:pt>
    <dgm:pt modelId="{BE82519C-B978-044D-A301-738FBF0856A2}" type="pres">
      <dgm:prSet presAssocID="{8D593D2F-A7F1-1D45-BC75-9621ACDC3178}" presName="composite" presStyleCnt="0"/>
      <dgm:spPr/>
    </dgm:pt>
    <dgm:pt modelId="{4CCD7FCD-0333-C446-BE67-8EAF6D1B5439}" type="pres">
      <dgm:prSet presAssocID="{8D593D2F-A7F1-1D45-BC75-9621ACDC3178}" presName="imgShp" presStyleLbl="fgImgPlace1" presStyleIdx="4" presStyleCnt="5" custLinFactX="200000" custLinFactNeighborX="295567" custLinFactNeighborY="316"/>
      <dgm:spPr>
        <a:noFill/>
        <a:ln w="76200">
          <a:solidFill>
            <a:srgbClr val="512275"/>
          </a:solidFill>
        </a:ln>
      </dgm:spPr>
    </dgm:pt>
    <dgm:pt modelId="{D0E4777F-6CBC-C74B-B9C2-8D799062570E}" type="pres">
      <dgm:prSet presAssocID="{8D593D2F-A7F1-1D45-BC75-9621ACDC3178}" presName="txShp" presStyleLbl="node1" presStyleIdx="4" presStyleCnt="5" custScaleX="108495" custLinFactNeighborX="-14499" custLinFactNeighborY="14998">
        <dgm:presLayoutVars>
          <dgm:bulletEnabled val="1"/>
        </dgm:presLayoutVars>
      </dgm:prSet>
      <dgm:spPr/>
    </dgm:pt>
  </dgm:ptLst>
  <dgm:cxnLst>
    <dgm:cxn modelId="{AA19B529-8367-DD44-9677-DD88267A02B0}" type="presOf" srcId="{8D593D2F-A7F1-1D45-BC75-9621ACDC3178}" destId="{D0E4777F-6CBC-C74B-B9C2-8D799062570E}" srcOrd="0" destOrd="0" presId="urn:microsoft.com/office/officeart/2005/8/layout/vList3"/>
    <dgm:cxn modelId="{45371A2B-B42E-1E4D-A1DD-4E85113A4646}" srcId="{AFB24726-CFCD-F141-8F74-AD107E1C9534}" destId="{9294D6CF-E700-5F44-96B8-2FE6A6ABFD5F}" srcOrd="3" destOrd="0" parTransId="{05D94F9C-5EE0-E845-82C5-53DA4A6CA76A}" sibTransId="{0BF270F2-CCAB-9B4A-88A1-95F3F51091B5}"/>
    <dgm:cxn modelId="{D40B1269-27BF-D44A-9642-8164615353C5}" type="presOf" srcId="{37B372C2-861A-0948-9CA6-0E65D0CB5FFB}" destId="{91DF4548-64D5-2043-95AA-7625C9677A2D}" srcOrd="0" destOrd="0" presId="urn:microsoft.com/office/officeart/2005/8/layout/vList3"/>
    <dgm:cxn modelId="{849C1370-0425-4E45-B530-D7F82B79F0D5}" type="presOf" srcId="{9CB6F9B0-6B7F-6445-AA7D-692DB02E0D6E}" destId="{00D6EFA7-838B-564F-BA7A-73982A018648}" srcOrd="0" destOrd="0" presId="urn:microsoft.com/office/officeart/2005/8/layout/vList3"/>
    <dgm:cxn modelId="{75E0C67B-DF5E-B040-B148-3096901193FA}" srcId="{AFB24726-CFCD-F141-8F74-AD107E1C9534}" destId="{BCB78B07-7542-8F4F-9DFB-8C80B3D782FB}" srcOrd="2" destOrd="0" parTransId="{673B6381-1494-2A4D-92E1-43DF57E71666}" sibTransId="{8263A684-CAD6-A048-903C-6BA1D8B73E4E}"/>
    <dgm:cxn modelId="{F1F0B17D-D29D-D543-81C6-A8826BFC1CDB}" type="presOf" srcId="{AFB24726-CFCD-F141-8F74-AD107E1C9534}" destId="{358E7740-EA74-5947-968F-EAC0EEE6E935}" srcOrd="0" destOrd="0" presId="urn:microsoft.com/office/officeart/2005/8/layout/vList3"/>
    <dgm:cxn modelId="{CF1AA97E-EC0B-8A4E-AA2B-D267CAB50ECE}" type="presOf" srcId="{9294D6CF-E700-5F44-96B8-2FE6A6ABFD5F}" destId="{AC180172-C609-B349-BEF0-ED78CAA6F5FC}" srcOrd="0" destOrd="0" presId="urn:microsoft.com/office/officeart/2005/8/layout/vList3"/>
    <dgm:cxn modelId="{A41B489F-E3BA-0640-BF7E-046B31B63080}" srcId="{AFB24726-CFCD-F141-8F74-AD107E1C9534}" destId="{8D593D2F-A7F1-1D45-BC75-9621ACDC3178}" srcOrd="4" destOrd="0" parTransId="{A4F07D78-C124-2A44-B56E-D64BCC622712}" sibTransId="{2BB8C640-0038-0044-97C8-41A951B95EF5}"/>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D45668C2-C482-4445-8FAB-929BDAA1DE98}" type="presOf" srcId="{BCB78B07-7542-8F4F-9DFB-8C80B3D782FB}" destId="{F5DCFB6F-1734-C245-B05A-51370BD045BD}" srcOrd="0" destOrd="0" presId="urn:microsoft.com/office/officeart/2005/8/layout/vList3"/>
    <dgm:cxn modelId="{FE82DEA7-9A58-2A40-8847-0D5AC23F957F}" type="presParOf" srcId="{358E7740-EA74-5947-968F-EAC0EEE6E935}" destId="{6234CBC3-5BB3-A346-A994-E21C0FE1ED48}" srcOrd="0" destOrd="0" presId="urn:microsoft.com/office/officeart/2005/8/layout/vList3"/>
    <dgm:cxn modelId="{3CE28DD2-3CB7-3E41-9233-30CD51A6A906}" type="presParOf" srcId="{6234CBC3-5BB3-A346-A994-E21C0FE1ED48}" destId="{74087472-4B58-1049-BA41-D8BE6B8F4EDD}" srcOrd="0" destOrd="0" presId="urn:microsoft.com/office/officeart/2005/8/layout/vList3"/>
    <dgm:cxn modelId="{4BF1973A-A5A0-3342-8C7C-EC43C1A2DB92}" type="presParOf" srcId="{6234CBC3-5BB3-A346-A994-E21C0FE1ED48}" destId="{91DF4548-64D5-2043-95AA-7625C9677A2D}" srcOrd="1" destOrd="0" presId="urn:microsoft.com/office/officeart/2005/8/layout/vList3"/>
    <dgm:cxn modelId="{74086C5A-A869-134C-BFAB-EEB641F6518F}" type="presParOf" srcId="{358E7740-EA74-5947-968F-EAC0EEE6E935}" destId="{9D1A9A5B-CB62-714D-8776-DF8FD58EC6BC}" srcOrd="1" destOrd="0" presId="urn:microsoft.com/office/officeart/2005/8/layout/vList3"/>
    <dgm:cxn modelId="{A3DF2D2E-4231-7945-B0EB-364AB15DF673}" type="presParOf" srcId="{358E7740-EA74-5947-968F-EAC0EEE6E935}" destId="{DE7C2EE5-D355-D74E-AA8E-5C71DE6481AC}" srcOrd="2" destOrd="0" presId="urn:microsoft.com/office/officeart/2005/8/layout/vList3"/>
    <dgm:cxn modelId="{5EF7F3F4-25B9-1445-8149-DA1ECDE9D9AF}" type="presParOf" srcId="{DE7C2EE5-D355-D74E-AA8E-5C71DE6481AC}" destId="{AB238038-DA8C-7A47-84B1-9C7146C25CFE}" srcOrd="0" destOrd="0" presId="urn:microsoft.com/office/officeart/2005/8/layout/vList3"/>
    <dgm:cxn modelId="{D0FC8468-5DDD-9F4F-BF90-FFC514A2377A}" type="presParOf" srcId="{DE7C2EE5-D355-D74E-AA8E-5C71DE6481AC}" destId="{00D6EFA7-838B-564F-BA7A-73982A018648}" srcOrd="1" destOrd="0" presId="urn:microsoft.com/office/officeart/2005/8/layout/vList3"/>
    <dgm:cxn modelId="{CF9BF049-4E7F-9A46-B1AF-FDEA0CA195E4}" type="presParOf" srcId="{358E7740-EA74-5947-968F-EAC0EEE6E935}" destId="{75B78A33-F98B-7A48-B3B6-7030A8C0C471}" srcOrd="3" destOrd="0" presId="urn:microsoft.com/office/officeart/2005/8/layout/vList3"/>
    <dgm:cxn modelId="{F0E554CF-7877-F54B-A525-D2A48802F339}" type="presParOf" srcId="{358E7740-EA74-5947-968F-EAC0EEE6E935}" destId="{DC2BA176-A481-6F4D-81A2-E79F00B38980}" srcOrd="4" destOrd="0" presId="urn:microsoft.com/office/officeart/2005/8/layout/vList3"/>
    <dgm:cxn modelId="{7D86C58C-CDDF-1F4F-A7B2-702C9B35F193}" type="presParOf" srcId="{DC2BA176-A481-6F4D-81A2-E79F00B38980}" destId="{1033ED0E-198B-224C-914A-F13522FE2CC7}" srcOrd="0" destOrd="0" presId="urn:microsoft.com/office/officeart/2005/8/layout/vList3"/>
    <dgm:cxn modelId="{6B75468D-769F-1245-B513-5980ED22D927}" type="presParOf" srcId="{DC2BA176-A481-6F4D-81A2-E79F00B38980}" destId="{F5DCFB6F-1734-C245-B05A-51370BD045BD}" srcOrd="1" destOrd="0" presId="urn:microsoft.com/office/officeart/2005/8/layout/vList3"/>
    <dgm:cxn modelId="{CFD7CE1E-FDBC-E04B-ADE9-E7BCA6A152DB}" type="presParOf" srcId="{358E7740-EA74-5947-968F-EAC0EEE6E935}" destId="{AE885E5D-956F-254D-9E20-BDF1F9CB8062}" srcOrd="5" destOrd="0" presId="urn:microsoft.com/office/officeart/2005/8/layout/vList3"/>
    <dgm:cxn modelId="{C41451B1-566E-8849-B427-713BE9EC446D}" type="presParOf" srcId="{358E7740-EA74-5947-968F-EAC0EEE6E935}" destId="{C26C13A6-EF16-6941-B2E4-FEB05A5AB929}" srcOrd="6" destOrd="0" presId="urn:microsoft.com/office/officeart/2005/8/layout/vList3"/>
    <dgm:cxn modelId="{86B8B781-2DCE-6545-9A31-4CC28EE5CB8B}" type="presParOf" srcId="{C26C13A6-EF16-6941-B2E4-FEB05A5AB929}" destId="{736E423F-98A9-F046-BD75-E1706E389BF6}" srcOrd="0" destOrd="0" presId="urn:microsoft.com/office/officeart/2005/8/layout/vList3"/>
    <dgm:cxn modelId="{017578CD-4743-6046-A4A6-947BC3E64A08}" type="presParOf" srcId="{C26C13A6-EF16-6941-B2E4-FEB05A5AB929}" destId="{AC180172-C609-B349-BEF0-ED78CAA6F5FC}" srcOrd="1" destOrd="0" presId="urn:microsoft.com/office/officeart/2005/8/layout/vList3"/>
    <dgm:cxn modelId="{56C3442E-36ED-4B4D-A2B1-9B7CEA138BE3}" type="presParOf" srcId="{358E7740-EA74-5947-968F-EAC0EEE6E935}" destId="{9227C8A6-28F7-1844-AC18-8B2D182D28B9}" srcOrd="7" destOrd="0" presId="urn:microsoft.com/office/officeart/2005/8/layout/vList3"/>
    <dgm:cxn modelId="{B9AEA7DC-BF36-9446-B403-DF1347960E2A}" type="presParOf" srcId="{358E7740-EA74-5947-968F-EAC0EEE6E935}" destId="{BE82519C-B978-044D-A301-738FBF0856A2}" srcOrd="8" destOrd="0" presId="urn:microsoft.com/office/officeart/2005/8/layout/vList3"/>
    <dgm:cxn modelId="{2C9F6353-3824-444F-924B-9554499EB348}" type="presParOf" srcId="{BE82519C-B978-044D-A301-738FBF0856A2}" destId="{4CCD7FCD-0333-C446-BE67-8EAF6D1B5439}" srcOrd="0" destOrd="0" presId="urn:microsoft.com/office/officeart/2005/8/layout/vList3"/>
    <dgm:cxn modelId="{12B8AD99-7E8B-D646-A5E5-9DCC26118BCF}" type="presParOf" srcId="{BE82519C-B978-044D-A301-738FBF0856A2}" destId="{D0E4777F-6CBC-C74B-B9C2-8D799062570E}"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95E7A26F-E658-4B4C-8F74-7ABD553A2C9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GB"/>
        </a:p>
      </dgm:t>
    </dgm:pt>
    <dgm:pt modelId="{32564258-A71C-48DB-AAD4-FEE613584111}">
      <dgm:prSet phldrT="[Text]" custT="1"/>
      <dgm:spPr>
        <a:solidFill>
          <a:srgbClr val="512275"/>
        </a:solidFill>
      </dgm:spPr>
      <dgm:t>
        <a:bodyPr/>
        <a:lstStyle/>
        <a:p>
          <a:r>
            <a:rPr lang="en-GB" sz="2800" dirty="0">
              <a:latin typeface="Verdana" panose="020B0604030504040204" pitchFamily="34" charset="0"/>
              <a:ea typeface="Verdana" panose="020B0604030504040204" pitchFamily="34" charset="0"/>
              <a:cs typeface="Verdana" panose="020B0604030504040204" pitchFamily="34" charset="0"/>
            </a:rPr>
            <a:t>What real evidence do I have to support these thoughts?</a:t>
          </a:r>
        </a:p>
      </dgm:t>
    </dgm:pt>
    <dgm:pt modelId="{3EAE8FF7-448C-4617-A62D-5A25E067C958}" type="parTrans" cxnId="{6E5B1FE5-904A-4922-AE44-78AF387DD12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9B04AB1-9EEE-480F-AFEA-CC399BCD3778}" type="sibTrans" cxnId="{6E5B1FE5-904A-4922-AE44-78AF387DD12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B64B39E-16A0-4CEE-A847-96F1C938F7FD}">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If a friend in the same situation told me this NAT, would I agree?</a:t>
          </a:r>
        </a:p>
      </dgm:t>
    </dgm:pt>
    <dgm:pt modelId="{3FF5E857-48C8-4697-AA77-3E9D1C453D54}" type="parTrans" cxnId="{459056CE-3C2B-4089-8DC7-FAB4B60F22D4}">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8B643C9-5472-47F9-A785-DCAA3B02A25F}" type="sibTrans" cxnId="{459056CE-3C2B-4089-8DC7-FAB4B60F22D4}">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3D89E3C1-9FEA-4DFA-B19E-FA2EDC7E36C1}">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Am I confusing thoughts with facts?</a:t>
          </a:r>
        </a:p>
      </dgm:t>
    </dgm:pt>
    <dgm:pt modelId="{6CC22070-CAFE-498E-BE84-F295302C1823}" type="parTrans" cxnId="{D8D88AD7-C1FA-484F-B5C1-3C4DFB6643B6}">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55413C5-153C-402F-B808-04C6E1FF144F}" type="sibTrans" cxnId="{D8D88AD7-C1FA-484F-B5C1-3C4DFB6643B6}">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50B85284-F58D-4DE3-B047-D53BED774960}">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Am I using thinking errors? If so, which ones?</a:t>
          </a:r>
        </a:p>
      </dgm:t>
    </dgm:pt>
    <dgm:pt modelId="{878C5BDE-EEDF-4987-AA76-4B6ED8C56A18}" type="parTrans" cxnId="{1D62E441-918C-4E1E-A4D0-8E1A3DE24E7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6935765-D917-4060-AD16-0188DA087983}" type="sibTrans" cxnId="{1D62E441-918C-4E1E-A4D0-8E1A3DE24E7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EC7E8E4-5B00-4506-8C59-51FA574DE9D7}">
      <dgm:prSet phldrT="[Text]"/>
      <dgm:spPr>
        <a:solidFill>
          <a:srgbClr val="512275"/>
        </a:solidFill>
      </dgm:spPr>
      <dgm:t>
        <a:bodyPr/>
        <a:lstStyle/>
        <a:p>
          <a:r>
            <a:rPr lang="en-US" dirty="0">
              <a:latin typeface="Verdana" panose="020B0604030504040204" pitchFamily="34" charset="0"/>
              <a:ea typeface="Verdana" panose="020B0604030504040204" pitchFamily="34" charset="0"/>
              <a:cs typeface="Verdana" panose="020B0604030504040204" pitchFamily="34" charset="0"/>
            </a:rPr>
            <a:t>How would I have viewed this situation in the past (when I was not feeling so low)?</a:t>
          </a:r>
          <a:endParaRPr lang="en-GB" dirty="0">
            <a:latin typeface="Verdana" panose="020B0604030504040204" pitchFamily="34" charset="0"/>
            <a:ea typeface="Verdana" panose="020B0604030504040204" pitchFamily="34" charset="0"/>
            <a:cs typeface="Verdana" panose="020B0604030504040204" pitchFamily="34" charset="0"/>
          </a:endParaRPr>
        </a:p>
      </dgm:t>
    </dgm:pt>
    <dgm:pt modelId="{789A58FD-A7DC-4428-8F79-DE4CA3716ED5}" type="parTrans" cxnId="{7B16BE31-F23D-42AD-8AEC-9974A0BC2B2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84285D0-7460-44AD-8B97-EF741D941C59}" type="sibTrans" cxnId="{7B16BE31-F23D-42AD-8AEC-9974A0BC2B2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5BD9247-3C0E-4A9E-8C52-6E57ACE2C068}">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Am I being too hard on myself?</a:t>
          </a:r>
        </a:p>
      </dgm:t>
    </dgm:pt>
    <dgm:pt modelId="{C8B6FED0-ABC5-468C-9043-4037F3EAC7D1}" type="parTrans" cxnId="{F7F75DB2-1834-499B-A2CC-B2B33D795215}">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B005785-3FD1-4B60-BB08-37ED19ED1CB8}" type="sibTrans" cxnId="{F7F75DB2-1834-499B-A2CC-B2B33D795215}">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474401A2-3537-402F-9C5C-E41135251CCD}">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Are these thoughts helpful?</a:t>
          </a:r>
        </a:p>
      </dgm:t>
    </dgm:pt>
    <dgm:pt modelId="{A17256DD-810E-4CFD-90D0-6EBF3F278A70}" type="parTrans" cxnId="{EBAAD2F1-80D8-425E-9472-600EC2F2DF2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23F625F3-6723-4260-9750-213839C5A374}" type="sibTrans" cxnId="{EBAAD2F1-80D8-425E-9472-600EC2F2DF2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1628B20E-5094-4FC3-95DC-67B095E188D4}">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How would someone else view this?</a:t>
          </a:r>
        </a:p>
      </dgm:t>
    </dgm:pt>
    <dgm:pt modelId="{31ED4AE7-E14B-4580-A5C1-0D8A4FCF363E}" type="parTrans" cxnId="{B3CEA9F6-47B2-41B8-B698-46C6A32CF59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CC0D15CF-2862-439E-AFBD-2DB476430C27}" type="sibTrans" cxnId="{B3CEA9F6-47B2-41B8-B698-46C6A32CF59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E55C87E7-2781-4BCF-8097-524A29603DD0}">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What thoughts might be more helpful?</a:t>
          </a:r>
        </a:p>
      </dgm:t>
    </dgm:pt>
    <dgm:pt modelId="{7059448B-7E19-458D-B892-3E95EA242910}" type="parTrans" cxnId="{C3D5056B-7AD9-4930-94B2-DFB05912E6C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D89CAD6-2142-4254-AE9C-C2B0EDE341F6}" type="sibTrans" cxnId="{C3D5056B-7AD9-4930-94B2-DFB05912E6C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12B48B9-3C51-4E68-B6A1-BF486B701D20}" type="pres">
      <dgm:prSet presAssocID="{95E7A26F-E658-4B4C-8F74-7ABD553A2C94}" presName="Name0" presStyleCnt="0">
        <dgm:presLayoutVars>
          <dgm:chPref val="1"/>
          <dgm:dir/>
          <dgm:animOne val="branch"/>
          <dgm:animLvl val="lvl"/>
          <dgm:resizeHandles/>
        </dgm:presLayoutVars>
      </dgm:prSet>
      <dgm:spPr/>
    </dgm:pt>
    <dgm:pt modelId="{6EAD365C-2219-4159-92E5-C0D52226F6DA}" type="pres">
      <dgm:prSet presAssocID="{32564258-A71C-48DB-AAD4-FEE613584111}" presName="vertOne" presStyleCnt="0"/>
      <dgm:spPr/>
    </dgm:pt>
    <dgm:pt modelId="{DE9B6B55-E09D-4A65-AA78-1D083F3A5217}" type="pres">
      <dgm:prSet presAssocID="{32564258-A71C-48DB-AAD4-FEE613584111}" presName="txOne" presStyleLbl="node0" presStyleIdx="0" presStyleCnt="1" custScaleY="62995" custLinFactNeighborX="-1124">
        <dgm:presLayoutVars>
          <dgm:chPref val="3"/>
        </dgm:presLayoutVars>
      </dgm:prSet>
      <dgm:spPr/>
    </dgm:pt>
    <dgm:pt modelId="{AFD87F6A-829C-49A4-8F95-00E49075158F}" type="pres">
      <dgm:prSet presAssocID="{32564258-A71C-48DB-AAD4-FEE613584111}" presName="parTransOne" presStyleCnt="0"/>
      <dgm:spPr/>
    </dgm:pt>
    <dgm:pt modelId="{66940C91-B005-4EF5-A0FF-6203AE318752}" type="pres">
      <dgm:prSet presAssocID="{32564258-A71C-48DB-AAD4-FEE613584111}" presName="horzOne" presStyleCnt="0"/>
      <dgm:spPr/>
    </dgm:pt>
    <dgm:pt modelId="{C6916417-37EE-4FE2-9544-4E02342B6AE8}" type="pres">
      <dgm:prSet presAssocID="{6B64B39E-16A0-4CEE-A847-96F1C938F7FD}" presName="vertTwo" presStyleCnt="0"/>
      <dgm:spPr/>
    </dgm:pt>
    <dgm:pt modelId="{6CBD4C90-F117-40AA-9AAC-5CFF184E124A}" type="pres">
      <dgm:prSet presAssocID="{6B64B39E-16A0-4CEE-A847-96F1C938F7FD}" presName="txTwo" presStyleLbl="node2" presStyleIdx="0" presStyleCnt="2">
        <dgm:presLayoutVars>
          <dgm:chPref val="3"/>
        </dgm:presLayoutVars>
      </dgm:prSet>
      <dgm:spPr/>
    </dgm:pt>
    <dgm:pt modelId="{DACCCFAD-09C6-4D9F-B4AA-2AC449411162}" type="pres">
      <dgm:prSet presAssocID="{6B64B39E-16A0-4CEE-A847-96F1C938F7FD}" presName="parTransTwo" presStyleCnt="0"/>
      <dgm:spPr/>
    </dgm:pt>
    <dgm:pt modelId="{11041F60-48BE-472B-9B26-6705EB89679E}" type="pres">
      <dgm:prSet presAssocID="{6B64B39E-16A0-4CEE-A847-96F1C938F7FD}" presName="horzTwo" presStyleCnt="0"/>
      <dgm:spPr/>
    </dgm:pt>
    <dgm:pt modelId="{0739FCC2-9223-4CB8-9852-F8AD3545D944}" type="pres">
      <dgm:prSet presAssocID="{3D89E3C1-9FEA-4DFA-B19E-FA2EDC7E36C1}" presName="vertThree" presStyleCnt="0"/>
      <dgm:spPr/>
    </dgm:pt>
    <dgm:pt modelId="{3B3C690B-90C0-4578-B364-AF8131D6F34E}" type="pres">
      <dgm:prSet presAssocID="{3D89E3C1-9FEA-4DFA-B19E-FA2EDC7E36C1}" presName="txThree" presStyleLbl="node3" presStyleIdx="0" presStyleCnt="6">
        <dgm:presLayoutVars>
          <dgm:chPref val="3"/>
        </dgm:presLayoutVars>
      </dgm:prSet>
      <dgm:spPr/>
    </dgm:pt>
    <dgm:pt modelId="{B98A202A-A601-4A4D-B7E3-8B8B331F5521}" type="pres">
      <dgm:prSet presAssocID="{3D89E3C1-9FEA-4DFA-B19E-FA2EDC7E36C1}" presName="horzThree" presStyleCnt="0"/>
      <dgm:spPr/>
    </dgm:pt>
    <dgm:pt modelId="{EEC9700F-A6FD-4488-A212-6BCDEBDC26CC}" type="pres">
      <dgm:prSet presAssocID="{955413C5-153C-402F-B808-04C6E1FF144F}" presName="sibSpaceThree" presStyleCnt="0"/>
      <dgm:spPr/>
    </dgm:pt>
    <dgm:pt modelId="{5F530E60-DF9E-4192-B188-13A1A0E67D1E}" type="pres">
      <dgm:prSet presAssocID="{50B85284-F58D-4DE3-B047-D53BED774960}" presName="vertThree" presStyleCnt="0"/>
      <dgm:spPr/>
    </dgm:pt>
    <dgm:pt modelId="{1E1B8C72-E2DD-4E52-9216-098921CDA73A}" type="pres">
      <dgm:prSet presAssocID="{50B85284-F58D-4DE3-B047-D53BED774960}" presName="txThree" presStyleLbl="node3" presStyleIdx="1" presStyleCnt="6">
        <dgm:presLayoutVars>
          <dgm:chPref val="3"/>
        </dgm:presLayoutVars>
      </dgm:prSet>
      <dgm:spPr/>
    </dgm:pt>
    <dgm:pt modelId="{166CB488-0527-449E-90B3-AF70099D34BF}" type="pres">
      <dgm:prSet presAssocID="{50B85284-F58D-4DE3-B047-D53BED774960}" presName="horzThree" presStyleCnt="0"/>
      <dgm:spPr/>
    </dgm:pt>
    <dgm:pt modelId="{6EE53A06-43E5-4C8D-B064-1935F5337593}" type="pres">
      <dgm:prSet presAssocID="{08B643C9-5472-47F9-A785-DCAA3B02A25F}" presName="sibSpaceTwo" presStyleCnt="0"/>
      <dgm:spPr/>
    </dgm:pt>
    <dgm:pt modelId="{5A301293-F08A-4A04-BB9E-612156EA59F5}" type="pres">
      <dgm:prSet presAssocID="{9EC7E8E4-5B00-4506-8C59-51FA574DE9D7}" presName="vertTwo" presStyleCnt="0"/>
      <dgm:spPr/>
    </dgm:pt>
    <dgm:pt modelId="{E8161080-5927-4CBB-B3D1-CD5334AE66A6}" type="pres">
      <dgm:prSet presAssocID="{9EC7E8E4-5B00-4506-8C59-51FA574DE9D7}" presName="txTwo" presStyleLbl="node2" presStyleIdx="1" presStyleCnt="2">
        <dgm:presLayoutVars>
          <dgm:chPref val="3"/>
        </dgm:presLayoutVars>
      </dgm:prSet>
      <dgm:spPr/>
    </dgm:pt>
    <dgm:pt modelId="{D0EB9A67-122D-4480-AC9E-076EEE8DFCEA}" type="pres">
      <dgm:prSet presAssocID="{9EC7E8E4-5B00-4506-8C59-51FA574DE9D7}" presName="parTransTwo" presStyleCnt="0"/>
      <dgm:spPr/>
    </dgm:pt>
    <dgm:pt modelId="{3BC4174F-01FE-4CBD-83E7-042C4C299FEE}" type="pres">
      <dgm:prSet presAssocID="{9EC7E8E4-5B00-4506-8C59-51FA574DE9D7}" presName="horzTwo" presStyleCnt="0"/>
      <dgm:spPr/>
    </dgm:pt>
    <dgm:pt modelId="{79770DB2-2DDA-4520-9435-E96F273503A9}" type="pres">
      <dgm:prSet presAssocID="{05BD9247-3C0E-4A9E-8C52-6E57ACE2C068}" presName="vertThree" presStyleCnt="0"/>
      <dgm:spPr/>
    </dgm:pt>
    <dgm:pt modelId="{353C27E7-8408-4BFD-A17F-46291D3273FD}" type="pres">
      <dgm:prSet presAssocID="{05BD9247-3C0E-4A9E-8C52-6E57ACE2C068}" presName="txThree" presStyleLbl="node3" presStyleIdx="2" presStyleCnt="6">
        <dgm:presLayoutVars>
          <dgm:chPref val="3"/>
        </dgm:presLayoutVars>
      </dgm:prSet>
      <dgm:spPr/>
    </dgm:pt>
    <dgm:pt modelId="{2DDFFD0F-DB33-47FA-943B-EA0E9239B0EC}" type="pres">
      <dgm:prSet presAssocID="{05BD9247-3C0E-4A9E-8C52-6E57ACE2C068}" presName="horzThree" presStyleCnt="0"/>
      <dgm:spPr/>
    </dgm:pt>
    <dgm:pt modelId="{747619D1-C567-4833-AC80-53D658049709}" type="pres">
      <dgm:prSet presAssocID="{9B005785-3FD1-4B60-BB08-37ED19ED1CB8}" presName="sibSpaceThree" presStyleCnt="0"/>
      <dgm:spPr/>
    </dgm:pt>
    <dgm:pt modelId="{6AED1BB8-DBF0-46F6-8400-BB4C6F931DAC}" type="pres">
      <dgm:prSet presAssocID="{474401A2-3537-402F-9C5C-E41135251CCD}" presName="vertThree" presStyleCnt="0"/>
      <dgm:spPr/>
    </dgm:pt>
    <dgm:pt modelId="{17F501F9-94B3-45DF-8B1A-04F8D02314F9}" type="pres">
      <dgm:prSet presAssocID="{474401A2-3537-402F-9C5C-E41135251CCD}" presName="txThree" presStyleLbl="node3" presStyleIdx="3" presStyleCnt="6">
        <dgm:presLayoutVars>
          <dgm:chPref val="3"/>
        </dgm:presLayoutVars>
      </dgm:prSet>
      <dgm:spPr/>
    </dgm:pt>
    <dgm:pt modelId="{E4950092-2A63-4F89-A53E-EB3B5ED3E5AE}" type="pres">
      <dgm:prSet presAssocID="{474401A2-3537-402F-9C5C-E41135251CCD}" presName="horzThree" presStyleCnt="0"/>
      <dgm:spPr/>
    </dgm:pt>
    <dgm:pt modelId="{7387FF71-E939-4CDA-91F6-B06857E61A39}" type="pres">
      <dgm:prSet presAssocID="{23F625F3-6723-4260-9750-213839C5A374}" presName="sibSpaceThree" presStyleCnt="0"/>
      <dgm:spPr/>
    </dgm:pt>
    <dgm:pt modelId="{5AF23F72-A258-4D9A-8C9B-68A6D37A635F}" type="pres">
      <dgm:prSet presAssocID="{1628B20E-5094-4FC3-95DC-67B095E188D4}" presName="vertThree" presStyleCnt="0"/>
      <dgm:spPr/>
    </dgm:pt>
    <dgm:pt modelId="{D9C1C51D-F4F0-4453-9343-24A1BA53C68B}" type="pres">
      <dgm:prSet presAssocID="{1628B20E-5094-4FC3-95DC-67B095E188D4}" presName="txThree" presStyleLbl="node3" presStyleIdx="4" presStyleCnt="6">
        <dgm:presLayoutVars>
          <dgm:chPref val="3"/>
        </dgm:presLayoutVars>
      </dgm:prSet>
      <dgm:spPr/>
    </dgm:pt>
    <dgm:pt modelId="{9C5833D1-FA34-49A1-BB33-40B1238ED005}" type="pres">
      <dgm:prSet presAssocID="{1628B20E-5094-4FC3-95DC-67B095E188D4}" presName="horzThree" presStyleCnt="0"/>
      <dgm:spPr/>
    </dgm:pt>
    <dgm:pt modelId="{AF728F5F-F5F0-46FA-8201-D0134C49F1F5}" type="pres">
      <dgm:prSet presAssocID="{CC0D15CF-2862-439E-AFBD-2DB476430C27}" presName="sibSpaceThree" presStyleCnt="0"/>
      <dgm:spPr/>
    </dgm:pt>
    <dgm:pt modelId="{92A78AD5-A58D-4ED1-BA7E-D36CD4E4C81D}" type="pres">
      <dgm:prSet presAssocID="{E55C87E7-2781-4BCF-8097-524A29603DD0}" presName="vertThree" presStyleCnt="0"/>
      <dgm:spPr/>
    </dgm:pt>
    <dgm:pt modelId="{0DE8CE4D-89A2-466A-B243-ED89CDE4E948}" type="pres">
      <dgm:prSet presAssocID="{E55C87E7-2781-4BCF-8097-524A29603DD0}" presName="txThree" presStyleLbl="node3" presStyleIdx="5" presStyleCnt="6">
        <dgm:presLayoutVars>
          <dgm:chPref val="3"/>
        </dgm:presLayoutVars>
      </dgm:prSet>
      <dgm:spPr/>
    </dgm:pt>
    <dgm:pt modelId="{5B8484DE-9ADE-40D0-8939-0F98931E1C04}" type="pres">
      <dgm:prSet presAssocID="{E55C87E7-2781-4BCF-8097-524A29603DD0}" presName="horzThree" presStyleCnt="0"/>
      <dgm:spPr/>
    </dgm:pt>
  </dgm:ptLst>
  <dgm:cxnLst>
    <dgm:cxn modelId="{91461502-F5E5-8A43-9927-2AA136B6DE7C}" type="presOf" srcId="{1628B20E-5094-4FC3-95DC-67B095E188D4}" destId="{D9C1C51D-F4F0-4453-9343-24A1BA53C68B}" srcOrd="0" destOrd="0" presId="urn:microsoft.com/office/officeart/2005/8/layout/hierarchy4"/>
    <dgm:cxn modelId="{9E62460A-8B23-6F4C-8BDD-00C160C4ED84}" type="presOf" srcId="{32564258-A71C-48DB-AAD4-FEE613584111}" destId="{DE9B6B55-E09D-4A65-AA78-1D083F3A5217}" srcOrd="0" destOrd="0" presId="urn:microsoft.com/office/officeart/2005/8/layout/hierarchy4"/>
    <dgm:cxn modelId="{07B36C0F-4430-E24A-9A0B-8C9DD8828907}" type="presOf" srcId="{E55C87E7-2781-4BCF-8097-524A29603DD0}" destId="{0DE8CE4D-89A2-466A-B243-ED89CDE4E948}" srcOrd="0" destOrd="0" presId="urn:microsoft.com/office/officeart/2005/8/layout/hierarchy4"/>
    <dgm:cxn modelId="{EF9A9A18-C0BD-744B-864D-046C0C2D257D}" type="presOf" srcId="{9EC7E8E4-5B00-4506-8C59-51FA574DE9D7}" destId="{E8161080-5927-4CBB-B3D1-CD5334AE66A6}" srcOrd="0" destOrd="0" presId="urn:microsoft.com/office/officeart/2005/8/layout/hierarchy4"/>
    <dgm:cxn modelId="{2B6E6B23-A16D-7142-B893-34093DCD5F7F}" type="presOf" srcId="{05BD9247-3C0E-4A9E-8C52-6E57ACE2C068}" destId="{353C27E7-8408-4BFD-A17F-46291D3273FD}" srcOrd="0" destOrd="0" presId="urn:microsoft.com/office/officeart/2005/8/layout/hierarchy4"/>
    <dgm:cxn modelId="{16772726-3AAB-EF4F-A886-68D3DC308B7E}" type="presOf" srcId="{3D89E3C1-9FEA-4DFA-B19E-FA2EDC7E36C1}" destId="{3B3C690B-90C0-4578-B364-AF8131D6F34E}" srcOrd="0" destOrd="0" presId="urn:microsoft.com/office/officeart/2005/8/layout/hierarchy4"/>
    <dgm:cxn modelId="{7B16BE31-F23D-42AD-8AEC-9974A0BC2B20}" srcId="{32564258-A71C-48DB-AAD4-FEE613584111}" destId="{9EC7E8E4-5B00-4506-8C59-51FA574DE9D7}" srcOrd="1" destOrd="0" parTransId="{789A58FD-A7DC-4428-8F79-DE4CA3716ED5}" sibTransId="{784285D0-7460-44AD-8B97-EF741D941C59}"/>
    <dgm:cxn modelId="{1D62E441-918C-4E1E-A4D0-8E1A3DE24E70}" srcId="{6B64B39E-16A0-4CEE-A847-96F1C938F7FD}" destId="{50B85284-F58D-4DE3-B047-D53BED774960}" srcOrd="1" destOrd="0" parTransId="{878C5BDE-EEDF-4987-AA76-4B6ED8C56A18}" sibTransId="{66935765-D917-4060-AD16-0188DA087983}"/>
    <dgm:cxn modelId="{C3D5056B-7AD9-4930-94B2-DFB05912E6CF}" srcId="{9EC7E8E4-5B00-4506-8C59-51FA574DE9D7}" destId="{E55C87E7-2781-4BCF-8097-524A29603DD0}" srcOrd="3" destOrd="0" parTransId="{7059448B-7E19-458D-B892-3E95EA242910}" sibTransId="{6D89CAD6-2142-4254-AE9C-C2B0EDE341F6}"/>
    <dgm:cxn modelId="{B2C23478-DB2B-DC42-8ABF-B38AA120CD8E}" type="presOf" srcId="{6B64B39E-16A0-4CEE-A847-96F1C938F7FD}" destId="{6CBD4C90-F117-40AA-9AAC-5CFF184E124A}" srcOrd="0" destOrd="0" presId="urn:microsoft.com/office/officeart/2005/8/layout/hierarchy4"/>
    <dgm:cxn modelId="{8E6E458B-3D1A-8142-85E9-53AAAF3B6A93}" type="presOf" srcId="{95E7A26F-E658-4B4C-8F74-7ABD553A2C94}" destId="{612B48B9-3C51-4E68-B6A1-BF486B701D20}" srcOrd="0" destOrd="0" presId="urn:microsoft.com/office/officeart/2005/8/layout/hierarchy4"/>
    <dgm:cxn modelId="{F7F75DB2-1834-499B-A2CC-B2B33D795215}" srcId="{9EC7E8E4-5B00-4506-8C59-51FA574DE9D7}" destId="{05BD9247-3C0E-4A9E-8C52-6E57ACE2C068}" srcOrd="0" destOrd="0" parTransId="{C8B6FED0-ABC5-468C-9043-4037F3EAC7D1}" sibTransId="{9B005785-3FD1-4B60-BB08-37ED19ED1CB8}"/>
    <dgm:cxn modelId="{B18FD8CD-38E3-2A4C-ADAC-9CDF4AF5DC79}" type="presOf" srcId="{50B85284-F58D-4DE3-B047-D53BED774960}" destId="{1E1B8C72-E2DD-4E52-9216-098921CDA73A}" srcOrd="0" destOrd="0" presId="urn:microsoft.com/office/officeart/2005/8/layout/hierarchy4"/>
    <dgm:cxn modelId="{459056CE-3C2B-4089-8DC7-FAB4B60F22D4}" srcId="{32564258-A71C-48DB-AAD4-FEE613584111}" destId="{6B64B39E-16A0-4CEE-A847-96F1C938F7FD}" srcOrd="0" destOrd="0" parTransId="{3FF5E857-48C8-4697-AA77-3E9D1C453D54}" sibTransId="{08B643C9-5472-47F9-A785-DCAA3B02A25F}"/>
    <dgm:cxn modelId="{D8D88AD7-C1FA-484F-B5C1-3C4DFB6643B6}" srcId="{6B64B39E-16A0-4CEE-A847-96F1C938F7FD}" destId="{3D89E3C1-9FEA-4DFA-B19E-FA2EDC7E36C1}" srcOrd="0" destOrd="0" parTransId="{6CC22070-CAFE-498E-BE84-F295302C1823}" sibTransId="{955413C5-153C-402F-B808-04C6E1FF144F}"/>
    <dgm:cxn modelId="{6E5B1FE5-904A-4922-AE44-78AF387DD127}" srcId="{95E7A26F-E658-4B4C-8F74-7ABD553A2C94}" destId="{32564258-A71C-48DB-AAD4-FEE613584111}" srcOrd="0" destOrd="0" parTransId="{3EAE8FF7-448C-4617-A62D-5A25E067C958}" sibTransId="{79B04AB1-9EEE-480F-AFEA-CC399BCD3778}"/>
    <dgm:cxn modelId="{73BBDFE9-7A5F-4C42-812A-8FDF4C5D3D59}" type="presOf" srcId="{474401A2-3537-402F-9C5C-E41135251CCD}" destId="{17F501F9-94B3-45DF-8B1A-04F8D02314F9}" srcOrd="0" destOrd="0" presId="urn:microsoft.com/office/officeart/2005/8/layout/hierarchy4"/>
    <dgm:cxn modelId="{EBAAD2F1-80D8-425E-9472-600EC2F2DF23}" srcId="{9EC7E8E4-5B00-4506-8C59-51FA574DE9D7}" destId="{474401A2-3537-402F-9C5C-E41135251CCD}" srcOrd="1" destOrd="0" parTransId="{A17256DD-810E-4CFD-90D0-6EBF3F278A70}" sibTransId="{23F625F3-6723-4260-9750-213839C5A374}"/>
    <dgm:cxn modelId="{B3CEA9F6-47B2-41B8-B698-46C6A32CF597}" srcId="{9EC7E8E4-5B00-4506-8C59-51FA574DE9D7}" destId="{1628B20E-5094-4FC3-95DC-67B095E188D4}" srcOrd="2" destOrd="0" parTransId="{31ED4AE7-E14B-4580-A5C1-0D8A4FCF363E}" sibTransId="{CC0D15CF-2862-439E-AFBD-2DB476430C27}"/>
    <dgm:cxn modelId="{CD6495E2-22F7-A641-8C24-F2E2F00AAF0F}" type="presParOf" srcId="{612B48B9-3C51-4E68-B6A1-BF486B701D20}" destId="{6EAD365C-2219-4159-92E5-C0D52226F6DA}" srcOrd="0" destOrd="0" presId="urn:microsoft.com/office/officeart/2005/8/layout/hierarchy4"/>
    <dgm:cxn modelId="{EB4BFDAB-B6A4-E141-85EC-AE517A036800}" type="presParOf" srcId="{6EAD365C-2219-4159-92E5-C0D52226F6DA}" destId="{DE9B6B55-E09D-4A65-AA78-1D083F3A5217}" srcOrd="0" destOrd="0" presId="urn:microsoft.com/office/officeart/2005/8/layout/hierarchy4"/>
    <dgm:cxn modelId="{1BE11047-1F84-9741-ACE4-DF793BE93B3C}" type="presParOf" srcId="{6EAD365C-2219-4159-92E5-C0D52226F6DA}" destId="{AFD87F6A-829C-49A4-8F95-00E49075158F}" srcOrd="1" destOrd="0" presId="urn:microsoft.com/office/officeart/2005/8/layout/hierarchy4"/>
    <dgm:cxn modelId="{8BC50129-85A5-434A-8225-1277ABECC0A0}" type="presParOf" srcId="{6EAD365C-2219-4159-92E5-C0D52226F6DA}" destId="{66940C91-B005-4EF5-A0FF-6203AE318752}" srcOrd="2" destOrd="0" presId="urn:microsoft.com/office/officeart/2005/8/layout/hierarchy4"/>
    <dgm:cxn modelId="{970E4623-72DC-B845-9839-79485E7A6FB9}" type="presParOf" srcId="{66940C91-B005-4EF5-A0FF-6203AE318752}" destId="{C6916417-37EE-4FE2-9544-4E02342B6AE8}" srcOrd="0" destOrd="0" presId="urn:microsoft.com/office/officeart/2005/8/layout/hierarchy4"/>
    <dgm:cxn modelId="{2B02B057-AF17-2A49-9D54-DBF77B97DCEE}" type="presParOf" srcId="{C6916417-37EE-4FE2-9544-4E02342B6AE8}" destId="{6CBD4C90-F117-40AA-9AAC-5CFF184E124A}" srcOrd="0" destOrd="0" presId="urn:microsoft.com/office/officeart/2005/8/layout/hierarchy4"/>
    <dgm:cxn modelId="{B6EF9D3B-7BBD-5B49-8BBC-C9F10C29D001}" type="presParOf" srcId="{C6916417-37EE-4FE2-9544-4E02342B6AE8}" destId="{DACCCFAD-09C6-4D9F-B4AA-2AC449411162}" srcOrd="1" destOrd="0" presId="urn:microsoft.com/office/officeart/2005/8/layout/hierarchy4"/>
    <dgm:cxn modelId="{AFBE5CDC-BA9E-AF47-AB1F-3B472650AECC}" type="presParOf" srcId="{C6916417-37EE-4FE2-9544-4E02342B6AE8}" destId="{11041F60-48BE-472B-9B26-6705EB89679E}" srcOrd="2" destOrd="0" presId="urn:microsoft.com/office/officeart/2005/8/layout/hierarchy4"/>
    <dgm:cxn modelId="{D9E51A04-3D35-9B46-966E-43AB112CD518}" type="presParOf" srcId="{11041F60-48BE-472B-9B26-6705EB89679E}" destId="{0739FCC2-9223-4CB8-9852-F8AD3545D944}" srcOrd="0" destOrd="0" presId="urn:microsoft.com/office/officeart/2005/8/layout/hierarchy4"/>
    <dgm:cxn modelId="{43333D91-ECED-284D-911C-932BD4AF9457}" type="presParOf" srcId="{0739FCC2-9223-4CB8-9852-F8AD3545D944}" destId="{3B3C690B-90C0-4578-B364-AF8131D6F34E}" srcOrd="0" destOrd="0" presId="urn:microsoft.com/office/officeart/2005/8/layout/hierarchy4"/>
    <dgm:cxn modelId="{C9201C2D-E240-7645-BDE9-DEB99832BFB5}" type="presParOf" srcId="{0739FCC2-9223-4CB8-9852-F8AD3545D944}" destId="{B98A202A-A601-4A4D-B7E3-8B8B331F5521}" srcOrd="1" destOrd="0" presId="urn:microsoft.com/office/officeart/2005/8/layout/hierarchy4"/>
    <dgm:cxn modelId="{FDCD3E53-7EF9-8B46-B687-6FB7DDD7CF73}" type="presParOf" srcId="{11041F60-48BE-472B-9B26-6705EB89679E}" destId="{EEC9700F-A6FD-4488-A212-6BCDEBDC26CC}" srcOrd="1" destOrd="0" presId="urn:microsoft.com/office/officeart/2005/8/layout/hierarchy4"/>
    <dgm:cxn modelId="{A96F0ABB-02AA-E849-931C-0EEE7074F6C8}" type="presParOf" srcId="{11041F60-48BE-472B-9B26-6705EB89679E}" destId="{5F530E60-DF9E-4192-B188-13A1A0E67D1E}" srcOrd="2" destOrd="0" presId="urn:microsoft.com/office/officeart/2005/8/layout/hierarchy4"/>
    <dgm:cxn modelId="{DDBD1260-DABD-BB46-9181-D899CC178F3F}" type="presParOf" srcId="{5F530E60-DF9E-4192-B188-13A1A0E67D1E}" destId="{1E1B8C72-E2DD-4E52-9216-098921CDA73A}" srcOrd="0" destOrd="0" presId="urn:microsoft.com/office/officeart/2005/8/layout/hierarchy4"/>
    <dgm:cxn modelId="{F7FBEA26-0C3F-384F-94A8-8116CA080B89}" type="presParOf" srcId="{5F530E60-DF9E-4192-B188-13A1A0E67D1E}" destId="{166CB488-0527-449E-90B3-AF70099D34BF}" srcOrd="1" destOrd="0" presId="urn:microsoft.com/office/officeart/2005/8/layout/hierarchy4"/>
    <dgm:cxn modelId="{67A85CD5-C253-0547-9E60-CED7CB5F113F}" type="presParOf" srcId="{66940C91-B005-4EF5-A0FF-6203AE318752}" destId="{6EE53A06-43E5-4C8D-B064-1935F5337593}" srcOrd="1" destOrd="0" presId="urn:microsoft.com/office/officeart/2005/8/layout/hierarchy4"/>
    <dgm:cxn modelId="{5AA04FAC-D760-2E4A-88B9-2B11B8EEE7E9}" type="presParOf" srcId="{66940C91-B005-4EF5-A0FF-6203AE318752}" destId="{5A301293-F08A-4A04-BB9E-612156EA59F5}" srcOrd="2" destOrd="0" presId="urn:microsoft.com/office/officeart/2005/8/layout/hierarchy4"/>
    <dgm:cxn modelId="{6F242559-9113-6646-95D4-94321F352E43}" type="presParOf" srcId="{5A301293-F08A-4A04-BB9E-612156EA59F5}" destId="{E8161080-5927-4CBB-B3D1-CD5334AE66A6}" srcOrd="0" destOrd="0" presId="urn:microsoft.com/office/officeart/2005/8/layout/hierarchy4"/>
    <dgm:cxn modelId="{F32086D3-E2EB-974C-B24F-53CDE89B92DB}" type="presParOf" srcId="{5A301293-F08A-4A04-BB9E-612156EA59F5}" destId="{D0EB9A67-122D-4480-AC9E-076EEE8DFCEA}" srcOrd="1" destOrd="0" presId="urn:microsoft.com/office/officeart/2005/8/layout/hierarchy4"/>
    <dgm:cxn modelId="{86637880-A65C-7E43-9F53-A796458EECEF}" type="presParOf" srcId="{5A301293-F08A-4A04-BB9E-612156EA59F5}" destId="{3BC4174F-01FE-4CBD-83E7-042C4C299FEE}" srcOrd="2" destOrd="0" presId="urn:microsoft.com/office/officeart/2005/8/layout/hierarchy4"/>
    <dgm:cxn modelId="{B3EFE240-D336-8744-8FA0-A45035CEED5F}" type="presParOf" srcId="{3BC4174F-01FE-4CBD-83E7-042C4C299FEE}" destId="{79770DB2-2DDA-4520-9435-E96F273503A9}" srcOrd="0" destOrd="0" presId="urn:microsoft.com/office/officeart/2005/8/layout/hierarchy4"/>
    <dgm:cxn modelId="{268E661E-47A2-284B-AB8B-EA82E51EA8E3}" type="presParOf" srcId="{79770DB2-2DDA-4520-9435-E96F273503A9}" destId="{353C27E7-8408-4BFD-A17F-46291D3273FD}" srcOrd="0" destOrd="0" presId="urn:microsoft.com/office/officeart/2005/8/layout/hierarchy4"/>
    <dgm:cxn modelId="{7EAD07BE-B8E4-A646-A6AC-3E762CF3FCC0}" type="presParOf" srcId="{79770DB2-2DDA-4520-9435-E96F273503A9}" destId="{2DDFFD0F-DB33-47FA-943B-EA0E9239B0EC}" srcOrd="1" destOrd="0" presId="urn:microsoft.com/office/officeart/2005/8/layout/hierarchy4"/>
    <dgm:cxn modelId="{264890F3-2A9C-9142-A110-579661E4A8A9}" type="presParOf" srcId="{3BC4174F-01FE-4CBD-83E7-042C4C299FEE}" destId="{747619D1-C567-4833-AC80-53D658049709}" srcOrd="1" destOrd="0" presId="urn:microsoft.com/office/officeart/2005/8/layout/hierarchy4"/>
    <dgm:cxn modelId="{62FA5A11-FA54-9C47-856B-FB2AA2855007}" type="presParOf" srcId="{3BC4174F-01FE-4CBD-83E7-042C4C299FEE}" destId="{6AED1BB8-DBF0-46F6-8400-BB4C6F931DAC}" srcOrd="2" destOrd="0" presId="urn:microsoft.com/office/officeart/2005/8/layout/hierarchy4"/>
    <dgm:cxn modelId="{5BD94FC9-000F-0649-A310-7A0A921D358D}" type="presParOf" srcId="{6AED1BB8-DBF0-46F6-8400-BB4C6F931DAC}" destId="{17F501F9-94B3-45DF-8B1A-04F8D02314F9}" srcOrd="0" destOrd="0" presId="urn:microsoft.com/office/officeart/2005/8/layout/hierarchy4"/>
    <dgm:cxn modelId="{F38F030E-6B57-9441-8A13-0EAE4D622499}" type="presParOf" srcId="{6AED1BB8-DBF0-46F6-8400-BB4C6F931DAC}" destId="{E4950092-2A63-4F89-A53E-EB3B5ED3E5AE}" srcOrd="1" destOrd="0" presId="urn:microsoft.com/office/officeart/2005/8/layout/hierarchy4"/>
    <dgm:cxn modelId="{08C8F3B4-D9D6-094C-809E-D8A180D09C7A}" type="presParOf" srcId="{3BC4174F-01FE-4CBD-83E7-042C4C299FEE}" destId="{7387FF71-E939-4CDA-91F6-B06857E61A39}" srcOrd="3" destOrd="0" presId="urn:microsoft.com/office/officeart/2005/8/layout/hierarchy4"/>
    <dgm:cxn modelId="{118AF47C-512E-EE43-9AD6-A3B1A1714155}" type="presParOf" srcId="{3BC4174F-01FE-4CBD-83E7-042C4C299FEE}" destId="{5AF23F72-A258-4D9A-8C9B-68A6D37A635F}" srcOrd="4" destOrd="0" presId="urn:microsoft.com/office/officeart/2005/8/layout/hierarchy4"/>
    <dgm:cxn modelId="{4BB3B75C-A373-3F46-B0FB-A9B0664A8B79}" type="presParOf" srcId="{5AF23F72-A258-4D9A-8C9B-68A6D37A635F}" destId="{D9C1C51D-F4F0-4453-9343-24A1BA53C68B}" srcOrd="0" destOrd="0" presId="urn:microsoft.com/office/officeart/2005/8/layout/hierarchy4"/>
    <dgm:cxn modelId="{5F8C6644-7036-5541-B981-98A0A792703A}" type="presParOf" srcId="{5AF23F72-A258-4D9A-8C9B-68A6D37A635F}" destId="{9C5833D1-FA34-49A1-BB33-40B1238ED005}" srcOrd="1" destOrd="0" presId="urn:microsoft.com/office/officeart/2005/8/layout/hierarchy4"/>
    <dgm:cxn modelId="{3E5340CB-B962-7347-AD72-BC5490BF259D}" type="presParOf" srcId="{3BC4174F-01FE-4CBD-83E7-042C4C299FEE}" destId="{AF728F5F-F5F0-46FA-8201-D0134C49F1F5}" srcOrd="5" destOrd="0" presId="urn:microsoft.com/office/officeart/2005/8/layout/hierarchy4"/>
    <dgm:cxn modelId="{8ED7CC0E-E1D6-ED4F-95B3-D831B15C238B}" type="presParOf" srcId="{3BC4174F-01FE-4CBD-83E7-042C4C299FEE}" destId="{92A78AD5-A58D-4ED1-BA7E-D36CD4E4C81D}" srcOrd="6" destOrd="0" presId="urn:microsoft.com/office/officeart/2005/8/layout/hierarchy4"/>
    <dgm:cxn modelId="{589F77C2-9DB1-584E-AD99-7F20252C00A5}" type="presParOf" srcId="{92A78AD5-A58D-4ED1-BA7E-D36CD4E4C81D}" destId="{0DE8CE4D-89A2-466A-B243-ED89CDE4E948}" srcOrd="0" destOrd="0" presId="urn:microsoft.com/office/officeart/2005/8/layout/hierarchy4"/>
    <dgm:cxn modelId="{D0A05073-B24B-D747-A880-14D2E10ECA63}" type="presParOf" srcId="{92A78AD5-A58D-4ED1-BA7E-D36CD4E4C81D}" destId="{5B8484DE-9ADE-40D0-8939-0F98931E1C0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462382" y="0"/>
          <a:ext cx="3590814"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a failure</a:t>
          </a:r>
        </a:p>
      </dsp:txBody>
      <dsp:txXfrm rot="10800000">
        <a:off x="675261" y="0"/>
        <a:ext cx="3377935" cy="851516"/>
      </dsp:txXfrm>
    </dsp:sp>
    <dsp:sp modelId="{74087472-4B58-1049-BA41-D8BE6B8F4EDD}">
      <dsp:nvSpPr>
        <dsp:cNvPr id="0" name=""/>
        <dsp:cNvSpPr/>
      </dsp:nvSpPr>
      <dsp:spPr>
        <a:xfrm>
          <a:off x="4078115" y="2"/>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408242" y="1100449"/>
          <a:ext cx="3663001"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worthless</a:t>
          </a:r>
        </a:p>
      </dsp:txBody>
      <dsp:txXfrm rot="10800000">
        <a:off x="621121" y="1100449"/>
        <a:ext cx="3450122" cy="851516"/>
      </dsp:txXfrm>
    </dsp:sp>
    <dsp:sp modelId="{C5581E9B-68B4-C444-9D20-0F9E6E7C50BE}">
      <dsp:nvSpPr>
        <dsp:cNvPr id="0" name=""/>
        <dsp:cNvSpPr/>
      </dsp:nvSpPr>
      <dsp:spPr>
        <a:xfrm>
          <a:off x="4078115" y="1165139"/>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343063" y="2206150"/>
          <a:ext cx="3749906"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It is my fault</a:t>
          </a:r>
        </a:p>
      </dsp:txBody>
      <dsp:txXfrm rot="10800000">
        <a:off x="555942" y="2206150"/>
        <a:ext cx="3537027" cy="851516"/>
      </dsp:txXfrm>
    </dsp:sp>
    <dsp:sp modelId="{EC70A4E9-C32B-6946-9D17-920F6CBCBD0D}">
      <dsp:nvSpPr>
        <dsp:cNvPr id="0" name=""/>
        <dsp:cNvSpPr/>
      </dsp:nvSpPr>
      <dsp:spPr>
        <a:xfrm>
          <a:off x="4078115" y="2234523"/>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BB252EBB-D78D-7041-9533-2AB78BAEABDF}">
      <dsp:nvSpPr>
        <dsp:cNvPr id="0" name=""/>
        <dsp:cNvSpPr/>
      </dsp:nvSpPr>
      <dsp:spPr>
        <a:xfrm rot="10800000">
          <a:off x="353119" y="3311851"/>
          <a:ext cx="3736498"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can’t do anything right</a:t>
          </a:r>
        </a:p>
      </dsp:txBody>
      <dsp:txXfrm rot="10800000">
        <a:off x="565998" y="3311851"/>
        <a:ext cx="3523619" cy="851516"/>
      </dsp:txXfrm>
    </dsp:sp>
    <dsp:sp modelId="{A1F0B8D6-49C8-0840-8B72-5D6D321CB849}">
      <dsp:nvSpPr>
        <dsp:cNvPr id="0" name=""/>
        <dsp:cNvSpPr/>
      </dsp:nvSpPr>
      <dsp:spPr>
        <a:xfrm>
          <a:off x="4078115" y="3318144"/>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36024" y="0"/>
          <a:ext cx="4026677" cy="115742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039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can’t do anything to change my situation</a:t>
          </a:r>
        </a:p>
      </dsp:txBody>
      <dsp:txXfrm rot="10800000">
        <a:off x="425380" y="0"/>
        <a:ext cx="3737321" cy="1157425"/>
      </dsp:txXfrm>
    </dsp:sp>
    <dsp:sp modelId="{74087472-4B58-1049-BA41-D8BE6B8F4EDD}">
      <dsp:nvSpPr>
        <dsp:cNvPr id="0" name=""/>
        <dsp:cNvSpPr/>
      </dsp:nvSpPr>
      <dsp:spPr>
        <a:xfrm>
          <a:off x="4187116" y="0"/>
          <a:ext cx="1157425" cy="115742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74099" y="1466014"/>
          <a:ext cx="4109243" cy="115742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039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Things are never going to get better</a:t>
          </a:r>
        </a:p>
      </dsp:txBody>
      <dsp:txXfrm rot="10800000">
        <a:off x="363455" y="1466014"/>
        <a:ext cx="3819887" cy="1157425"/>
      </dsp:txXfrm>
    </dsp:sp>
    <dsp:sp modelId="{C5581E9B-68B4-C444-9D20-0F9E6E7C50BE}">
      <dsp:nvSpPr>
        <dsp:cNvPr id="0" name=""/>
        <dsp:cNvSpPr/>
      </dsp:nvSpPr>
      <dsp:spPr>
        <a:xfrm>
          <a:off x="4218791" y="1466014"/>
          <a:ext cx="1157425" cy="115742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56592" y="2972134"/>
          <a:ext cx="4089796" cy="115742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0393"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Life is not worth living</a:t>
          </a:r>
        </a:p>
      </dsp:txBody>
      <dsp:txXfrm rot="10800000">
        <a:off x="345948" y="2972134"/>
        <a:ext cx="3800440" cy="1157425"/>
      </dsp:txXfrm>
    </dsp:sp>
    <dsp:sp modelId="{EC70A4E9-C32B-6946-9D17-920F6CBCBD0D}">
      <dsp:nvSpPr>
        <dsp:cNvPr id="0" name=""/>
        <dsp:cNvSpPr/>
      </dsp:nvSpPr>
      <dsp:spPr>
        <a:xfrm>
          <a:off x="4167806" y="2972134"/>
          <a:ext cx="1157425" cy="115742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454002" y="0"/>
          <a:ext cx="4441504" cy="1158971"/>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107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Sadness</a:t>
          </a:r>
          <a:endParaRPr lang="en-US" sz="2400" kern="1200" dirty="0"/>
        </a:p>
      </dsp:txBody>
      <dsp:txXfrm rot="10800000">
        <a:off x="743745" y="0"/>
        <a:ext cx="4151761" cy="1158971"/>
      </dsp:txXfrm>
    </dsp:sp>
    <dsp:sp modelId="{74087472-4B58-1049-BA41-D8BE6B8F4EDD}">
      <dsp:nvSpPr>
        <dsp:cNvPr id="0" name=""/>
        <dsp:cNvSpPr/>
      </dsp:nvSpPr>
      <dsp:spPr>
        <a:xfrm>
          <a:off x="4938525" y="0"/>
          <a:ext cx="1158971" cy="1158971"/>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492990" y="1521386"/>
          <a:ext cx="4389521" cy="1158971"/>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107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Irritability</a:t>
          </a:r>
          <a:endParaRPr lang="en-US" sz="2400" kern="1200" dirty="0"/>
        </a:p>
      </dsp:txBody>
      <dsp:txXfrm rot="10800000">
        <a:off x="782733" y="1521386"/>
        <a:ext cx="4099778" cy="1158971"/>
      </dsp:txXfrm>
    </dsp:sp>
    <dsp:sp modelId="{C5581E9B-68B4-C444-9D20-0F9E6E7C50BE}">
      <dsp:nvSpPr>
        <dsp:cNvPr id="0" name=""/>
        <dsp:cNvSpPr/>
      </dsp:nvSpPr>
      <dsp:spPr>
        <a:xfrm>
          <a:off x="4938525" y="1505346"/>
          <a:ext cx="1158971" cy="1158971"/>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513335" y="3010692"/>
          <a:ext cx="4319575" cy="1158971"/>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107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Anger</a:t>
          </a:r>
          <a:endParaRPr lang="en-US" sz="2600" kern="1200" dirty="0"/>
        </a:p>
      </dsp:txBody>
      <dsp:txXfrm rot="10800000">
        <a:off x="803078" y="3010692"/>
        <a:ext cx="4029832" cy="1158971"/>
      </dsp:txXfrm>
    </dsp:sp>
    <dsp:sp modelId="{EC70A4E9-C32B-6946-9D17-920F6CBCBD0D}">
      <dsp:nvSpPr>
        <dsp:cNvPr id="0" name=""/>
        <dsp:cNvSpPr/>
      </dsp:nvSpPr>
      <dsp:spPr>
        <a:xfrm>
          <a:off x="4904942" y="3010692"/>
          <a:ext cx="1158971" cy="1158971"/>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454002" y="0"/>
          <a:ext cx="4441504" cy="1158971"/>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1074"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Feeling numb</a:t>
          </a:r>
        </a:p>
      </dsp:txBody>
      <dsp:txXfrm rot="10800000">
        <a:off x="743745" y="0"/>
        <a:ext cx="4151761" cy="1158971"/>
      </dsp:txXfrm>
    </dsp:sp>
    <dsp:sp modelId="{74087472-4B58-1049-BA41-D8BE6B8F4EDD}">
      <dsp:nvSpPr>
        <dsp:cNvPr id="0" name=""/>
        <dsp:cNvSpPr/>
      </dsp:nvSpPr>
      <dsp:spPr>
        <a:xfrm>
          <a:off x="4938525" y="0"/>
          <a:ext cx="1158971" cy="1158971"/>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492990" y="1521386"/>
          <a:ext cx="4389521" cy="1158971"/>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1074"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Feeling helpless to change anything</a:t>
          </a:r>
          <a:endParaRPr lang="en-US" sz="2000" kern="1200" dirty="0"/>
        </a:p>
      </dsp:txBody>
      <dsp:txXfrm rot="10800000">
        <a:off x="782733" y="1521386"/>
        <a:ext cx="4099778" cy="1158971"/>
      </dsp:txXfrm>
    </dsp:sp>
    <dsp:sp modelId="{C5581E9B-68B4-C444-9D20-0F9E6E7C50BE}">
      <dsp:nvSpPr>
        <dsp:cNvPr id="0" name=""/>
        <dsp:cNvSpPr/>
      </dsp:nvSpPr>
      <dsp:spPr>
        <a:xfrm>
          <a:off x="4938525" y="1505346"/>
          <a:ext cx="1158971" cy="1158971"/>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513335" y="3010692"/>
          <a:ext cx="4319575" cy="1158971"/>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1074"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Feeling very hopeless about the future</a:t>
          </a:r>
        </a:p>
      </dsp:txBody>
      <dsp:txXfrm rot="10800000">
        <a:off x="803078" y="3010692"/>
        <a:ext cx="4029832" cy="1158971"/>
      </dsp:txXfrm>
    </dsp:sp>
    <dsp:sp modelId="{EC70A4E9-C32B-6946-9D17-920F6CBCBD0D}">
      <dsp:nvSpPr>
        <dsp:cNvPr id="0" name=""/>
        <dsp:cNvSpPr/>
      </dsp:nvSpPr>
      <dsp:spPr>
        <a:xfrm>
          <a:off x="4904942" y="3010692"/>
          <a:ext cx="1158971" cy="1158971"/>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378315" y="0"/>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Avoiding/stopping doing things that used to be enjoyable</a:t>
          </a:r>
        </a:p>
      </dsp:txBody>
      <dsp:txXfrm rot="10800000">
        <a:off x="582691" y="0"/>
        <a:ext cx="4166348" cy="817505"/>
      </dsp:txXfrm>
    </dsp:sp>
    <dsp:sp modelId="{74087472-4B58-1049-BA41-D8BE6B8F4EDD}">
      <dsp:nvSpPr>
        <dsp:cNvPr id="0" name=""/>
        <dsp:cNvSpPr/>
      </dsp:nvSpPr>
      <dsp:spPr>
        <a:xfrm>
          <a:off x="4790484" y="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378315" y="1043855"/>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Withdrawing from friends and family</a:t>
          </a:r>
        </a:p>
      </dsp:txBody>
      <dsp:txXfrm rot="10800000">
        <a:off x="582691" y="1043855"/>
        <a:ext cx="4166348" cy="817505"/>
      </dsp:txXfrm>
    </dsp:sp>
    <dsp:sp modelId="{AB238038-DA8C-7A47-84B1-9C7146C25CFE}">
      <dsp:nvSpPr>
        <dsp:cNvPr id="0" name=""/>
        <dsp:cNvSpPr/>
      </dsp:nvSpPr>
      <dsp:spPr>
        <a:xfrm>
          <a:off x="4790345" y="101986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378315" y="2148254"/>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Avoiding/stopping working</a:t>
          </a:r>
        </a:p>
      </dsp:txBody>
      <dsp:txXfrm rot="10800000">
        <a:off x="582691" y="2148254"/>
        <a:ext cx="4166348" cy="817505"/>
      </dsp:txXfrm>
    </dsp:sp>
    <dsp:sp modelId="{1033ED0E-198B-224C-914A-F13522FE2CC7}">
      <dsp:nvSpPr>
        <dsp:cNvPr id="0" name=""/>
        <dsp:cNvSpPr/>
      </dsp:nvSpPr>
      <dsp:spPr>
        <a:xfrm>
          <a:off x="4790345" y="213156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AC180172-C609-B349-BEF0-ED78CAA6F5FC}">
      <dsp:nvSpPr>
        <dsp:cNvPr id="0" name=""/>
        <dsp:cNvSpPr/>
      </dsp:nvSpPr>
      <dsp:spPr>
        <a:xfrm rot="10800000">
          <a:off x="378315" y="3224082"/>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Neglecting household chores</a:t>
          </a:r>
        </a:p>
      </dsp:txBody>
      <dsp:txXfrm rot="10800000">
        <a:off x="582691" y="3224082"/>
        <a:ext cx="4166348" cy="817505"/>
      </dsp:txXfrm>
    </dsp:sp>
    <dsp:sp modelId="{736E423F-98A9-F046-BD75-E1706E389BF6}">
      <dsp:nvSpPr>
        <dsp:cNvPr id="0" name=""/>
        <dsp:cNvSpPr/>
      </dsp:nvSpPr>
      <dsp:spPr>
        <a:xfrm>
          <a:off x="4790345" y="3241560"/>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D0E4777F-6CBC-C74B-B9C2-8D799062570E}">
      <dsp:nvSpPr>
        <dsp:cNvPr id="0" name=""/>
        <dsp:cNvSpPr/>
      </dsp:nvSpPr>
      <dsp:spPr>
        <a:xfrm rot="10800000">
          <a:off x="378315" y="4251318"/>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Avoiding people</a:t>
          </a:r>
        </a:p>
      </dsp:txBody>
      <dsp:txXfrm rot="10800000">
        <a:off x="582691" y="4251318"/>
        <a:ext cx="4166348" cy="817505"/>
      </dsp:txXfrm>
    </dsp:sp>
    <dsp:sp modelId="{4CCD7FCD-0333-C446-BE67-8EAF6D1B5439}">
      <dsp:nvSpPr>
        <dsp:cNvPr id="0" name=""/>
        <dsp:cNvSpPr/>
      </dsp:nvSpPr>
      <dsp:spPr>
        <a:xfrm>
          <a:off x="4776055" y="4251317"/>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378315" y="0"/>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Going over negative thoughts</a:t>
          </a:r>
        </a:p>
      </dsp:txBody>
      <dsp:txXfrm rot="10800000">
        <a:off x="582691" y="0"/>
        <a:ext cx="4166348" cy="817505"/>
      </dsp:txXfrm>
    </dsp:sp>
    <dsp:sp modelId="{74087472-4B58-1049-BA41-D8BE6B8F4EDD}">
      <dsp:nvSpPr>
        <dsp:cNvPr id="0" name=""/>
        <dsp:cNvSpPr/>
      </dsp:nvSpPr>
      <dsp:spPr>
        <a:xfrm>
          <a:off x="4790484" y="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378315" y="1043855"/>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Not taking care of appearance</a:t>
          </a:r>
        </a:p>
      </dsp:txBody>
      <dsp:txXfrm rot="10800000">
        <a:off x="582691" y="1043855"/>
        <a:ext cx="4166348" cy="817505"/>
      </dsp:txXfrm>
    </dsp:sp>
    <dsp:sp modelId="{AB238038-DA8C-7A47-84B1-9C7146C25CFE}">
      <dsp:nvSpPr>
        <dsp:cNvPr id="0" name=""/>
        <dsp:cNvSpPr/>
      </dsp:nvSpPr>
      <dsp:spPr>
        <a:xfrm>
          <a:off x="4790345" y="101986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378315" y="2148254"/>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Drinking more alcohol</a:t>
          </a:r>
        </a:p>
      </dsp:txBody>
      <dsp:txXfrm rot="10800000">
        <a:off x="582691" y="2148254"/>
        <a:ext cx="4166348" cy="817505"/>
      </dsp:txXfrm>
    </dsp:sp>
    <dsp:sp modelId="{1033ED0E-198B-224C-914A-F13522FE2CC7}">
      <dsp:nvSpPr>
        <dsp:cNvPr id="0" name=""/>
        <dsp:cNvSpPr/>
      </dsp:nvSpPr>
      <dsp:spPr>
        <a:xfrm>
          <a:off x="4790345" y="213156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AC180172-C609-B349-BEF0-ED78CAA6F5FC}">
      <dsp:nvSpPr>
        <dsp:cNvPr id="0" name=""/>
        <dsp:cNvSpPr/>
      </dsp:nvSpPr>
      <dsp:spPr>
        <a:xfrm rot="10800000">
          <a:off x="378315" y="3224082"/>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Eating significantly more or less</a:t>
          </a:r>
        </a:p>
      </dsp:txBody>
      <dsp:txXfrm rot="10800000">
        <a:off x="582691" y="3224082"/>
        <a:ext cx="4166348" cy="817505"/>
      </dsp:txXfrm>
    </dsp:sp>
    <dsp:sp modelId="{736E423F-98A9-F046-BD75-E1706E389BF6}">
      <dsp:nvSpPr>
        <dsp:cNvPr id="0" name=""/>
        <dsp:cNvSpPr/>
      </dsp:nvSpPr>
      <dsp:spPr>
        <a:xfrm>
          <a:off x="4790345" y="3241560"/>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D0E4777F-6CBC-C74B-B9C2-8D799062570E}">
      <dsp:nvSpPr>
        <dsp:cNvPr id="0" name=""/>
        <dsp:cNvSpPr/>
      </dsp:nvSpPr>
      <dsp:spPr>
        <a:xfrm rot="10800000">
          <a:off x="378315" y="4251318"/>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Self-harming</a:t>
          </a:r>
        </a:p>
      </dsp:txBody>
      <dsp:txXfrm rot="10800000">
        <a:off x="582691" y="4251318"/>
        <a:ext cx="4166348" cy="817505"/>
      </dsp:txXfrm>
    </dsp:sp>
    <dsp:sp modelId="{4CCD7FCD-0333-C446-BE67-8EAF6D1B5439}">
      <dsp:nvSpPr>
        <dsp:cNvPr id="0" name=""/>
        <dsp:cNvSpPr/>
      </dsp:nvSpPr>
      <dsp:spPr>
        <a:xfrm>
          <a:off x="4776055" y="4251317"/>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B6B55-E09D-4A65-AA78-1D083F3A5217}">
      <dsp:nvSpPr>
        <dsp:cNvPr id="0" name=""/>
        <dsp:cNvSpPr/>
      </dsp:nvSpPr>
      <dsp:spPr>
        <a:xfrm>
          <a:off x="0" y="82"/>
          <a:ext cx="11106608" cy="981468"/>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Verdana" panose="020B0604030504040204" pitchFamily="34" charset="0"/>
              <a:ea typeface="Verdana" panose="020B0604030504040204" pitchFamily="34" charset="0"/>
              <a:cs typeface="Verdana" panose="020B0604030504040204" pitchFamily="34" charset="0"/>
            </a:rPr>
            <a:t>What real evidence do I have to support these thoughts?</a:t>
          </a:r>
        </a:p>
      </dsp:txBody>
      <dsp:txXfrm>
        <a:off x="28746" y="28828"/>
        <a:ext cx="11049116" cy="923976"/>
      </dsp:txXfrm>
    </dsp:sp>
    <dsp:sp modelId="{6CBD4C90-F117-40AA-9AAC-5CFF184E124A}">
      <dsp:nvSpPr>
        <dsp:cNvPr id="0" name=""/>
        <dsp:cNvSpPr/>
      </dsp:nvSpPr>
      <dsp:spPr>
        <a:xfrm>
          <a:off x="1274" y="1195705"/>
          <a:ext cx="3627590"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Verdana" panose="020B0604030504040204" pitchFamily="34" charset="0"/>
              <a:ea typeface="Verdana" panose="020B0604030504040204" pitchFamily="34" charset="0"/>
              <a:cs typeface="Verdana" panose="020B0604030504040204" pitchFamily="34" charset="0"/>
            </a:rPr>
            <a:t>If a friend in the same situation told me this NAT, would I agree?</a:t>
          </a:r>
        </a:p>
      </dsp:txBody>
      <dsp:txXfrm>
        <a:off x="46907" y="1241338"/>
        <a:ext cx="3536324" cy="1466743"/>
      </dsp:txXfrm>
    </dsp:sp>
    <dsp:sp modelId="{3B3C690B-90C0-4578-B364-AF8131D6F34E}">
      <dsp:nvSpPr>
        <dsp:cNvPr id="0" name=""/>
        <dsp:cNvSpPr/>
      </dsp:nvSpPr>
      <dsp:spPr>
        <a:xfrm>
          <a:off x="1274"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Am I confusing thoughts with facts?</a:t>
          </a:r>
        </a:p>
      </dsp:txBody>
      <dsp:txXfrm>
        <a:off x="46907" y="3013503"/>
        <a:ext cx="1685222" cy="1466743"/>
      </dsp:txXfrm>
    </dsp:sp>
    <dsp:sp modelId="{1E1B8C72-E2DD-4E52-9216-098921CDA73A}">
      <dsp:nvSpPr>
        <dsp:cNvPr id="0" name=""/>
        <dsp:cNvSpPr/>
      </dsp:nvSpPr>
      <dsp:spPr>
        <a:xfrm>
          <a:off x="1852376"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Am I using thinking errors? If so, which ones?</a:t>
          </a:r>
        </a:p>
      </dsp:txBody>
      <dsp:txXfrm>
        <a:off x="1898009" y="3013503"/>
        <a:ext cx="1685222" cy="1466743"/>
      </dsp:txXfrm>
    </dsp:sp>
    <dsp:sp modelId="{E8161080-5927-4CBB-B3D1-CD5334AE66A6}">
      <dsp:nvSpPr>
        <dsp:cNvPr id="0" name=""/>
        <dsp:cNvSpPr/>
      </dsp:nvSpPr>
      <dsp:spPr>
        <a:xfrm>
          <a:off x="3778090" y="1195705"/>
          <a:ext cx="7329793"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Verdana" panose="020B0604030504040204" pitchFamily="34" charset="0"/>
              <a:ea typeface="Verdana" panose="020B0604030504040204" pitchFamily="34" charset="0"/>
              <a:cs typeface="Verdana" panose="020B0604030504040204" pitchFamily="34" charset="0"/>
            </a:rPr>
            <a:t>How would I have viewed this situation in the past (when I was not feeling so low)?</a:t>
          </a:r>
          <a:endParaRPr lang="en-GB" sz="2300" kern="1200" dirty="0">
            <a:latin typeface="Verdana" panose="020B0604030504040204" pitchFamily="34" charset="0"/>
            <a:ea typeface="Verdana" panose="020B0604030504040204" pitchFamily="34" charset="0"/>
            <a:cs typeface="Verdana" panose="020B0604030504040204" pitchFamily="34" charset="0"/>
          </a:endParaRPr>
        </a:p>
      </dsp:txBody>
      <dsp:txXfrm>
        <a:off x="3823723" y="1241338"/>
        <a:ext cx="7238527" cy="1466743"/>
      </dsp:txXfrm>
    </dsp:sp>
    <dsp:sp modelId="{353C27E7-8408-4BFD-A17F-46291D3273FD}">
      <dsp:nvSpPr>
        <dsp:cNvPr id="0" name=""/>
        <dsp:cNvSpPr/>
      </dsp:nvSpPr>
      <dsp:spPr>
        <a:xfrm>
          <a:off x="3778090"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Am I being too hard on myself?</a:t>
          </a:r>
        </a:p>
      </dsp:txBody>
      <dsp:txXfrm>
        <a:off x="3823723" y="3013503"/>
        <a:ext cx="1685222" cy="1466743"/>
      </dsp:txXfrm>
    </dsp:sp>
    <dsp:sp modelId="{17F501F9-94B3-45DF-8B1A-04F8D02314F9}">
      <dsp:nvSpPr>
        <dsp:cNvPr id="0" name=""/>
        <dsp:cNvSpPr/>
      </dsp:nvSpPr>
      <dsp:spPr>
        <a:xfrm>
          <a:off x="5629191"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Are these thoughts helpful?</a:t>
          </a:r>
        </a:p>
      </dsp:txBody>
      <dsp:txXfrm>
        <a:off x="5674824" y="3013503"/>
        <a:ext cx="1685222" cy="1466743"/>
      </dsp:txXfrm>
    </dsp:sp>
    <dsp:sp modelId="{D9C1C51D-F4F0-4453-9343-24A1BA53C68B}">
      <dsp:nvSpPr>
        <dsp:cNvPr id="0" name=""/>
        <dsp:cNvSpPr/>
      </dsp:nvSpPr>
      <dsp:spPr>
        <a:xfrm>
          <a:off x="7480292"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How would someone else view this?</a:t>
          </a:r>
        </a:p>
      </dsp:txBody>
      <dsp:txXfrm>
        <a:off x="7525925" y="3013503"/>
        <a:ext cx="1685222" cy="1466743"/>
      </dsp:txXfrm>
    </dsp:sp>
    <dsp:sp modelId="{0DE8CE4D-89A2-466A-B243-ED89CDE4E948}">
      <dsp:nvSpPr>
        <dsp:cNvPr id="0" name=""/>
        <dsp:cNvSpPr/>
      </dsp:nvSpPr>
      <dsp:spPr>
        <a:xfrm>
          <a:off x="9331394"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What thoughts might be more helpful?</a:t>
          </a:r>
        </a:p>
      </dsp:txBody>
      <dsp:txXfrm>
        <a:off x="9377027" y="3013503"/>
        <a:ext cx="1685222" cy="146674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7DEB9-98F9-2649-AA6E-DA76370CF12B}"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CA64E-C0C3-504B-A90B-4CFE4D5C7ABE}" type="slidenum">
              <a:rPr lang="en-US" smtClean="0"/>
              <a:t>‹#›</a:t>
            </a:fld>
            <a:endParaRPr lang="en-US"/>
          </a:p>
        </p:txBody>
      </p:sp>
    </p:spTree>
    <p:extLst>
      <p:ext uri="{BB962C8B-B14F-4D97-AF65-F5344CB8AC3E}">
        <p14:creationId xmlns:p14="http://schemas.microsoft.com/office/powerpoint/2010/main" val="199051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B5C42-43CD-F14C-8A7F-819970C0B5FA}" type="slidenum">
              <a:rPr lang="en-US" smtClean="0"/>
              <a:t>2</a:t>
            </a:fld>
            <a:endParaRPr lang="en-US"/>
          </a:p>
        </p:txBody>
      </p:sp>
    </p:spTree>
    <p:extLst>
      <p:ext uri="{BB962C8B-B14F-4D97-AF65-F5344CB8AC3E}">
        <p14:creationId xmlns:p14="http://schemas.microsoft.com/office/powerpoint/2010/main" val="162210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9CA64E-C0C3-504B-A90B-4CFE4D5C7ABE}" type="slidenum">
              <a:rPr lang="en-US" smtClean="0"/>
              <a:t>14</a:t>
            </a:fld>
            <a:endParaRPr lang="en-US"/>
          </a:p>
        </p:txBody>
      </p:sp>
    </p:spTree>
    <p:extLst>
      <p:ext uri="{BB962C8B-B14F-4D97-AF65-F5344CB8AC3E}">
        <p14:creationId xmlns:p14="http://schemas.microsoft.com/office/powerpoint/2010/main" val="180024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9495EA-719A-9044-8D32-ADB859F57A66}"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151918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495EA-719A-9044-8D32-ADB859F57A66}"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121305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495EA-719A-9044-8D32-ADB859F57A66}"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176991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495EA-719A-9044-8D32-ADB859F57A66}"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154017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495EA-719A-9044-8D32-ADB859F57A66}"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208924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9495EA-719A-9044-8D32-ADB859F57A66}"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48074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9495EA-719A-9044-8D32-ADB859F57A66}"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107302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9495EA-719A-9044-8D32-ADB859F57A66}"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198697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495EA-719A-9044-8D32-ADB859F57A66}"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172799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9495EA-719A-9044-8D32-ADB859F57A66}"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201860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9495EA-719A-9044-8D32-ADB859F57A66}"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78255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495EA-719A-9044-8D32-ADB859F57A66}" type="datetimeFigureOut">
              <a:rPr lang="en-US" smtClean="0"/>
              <a:t>8/8/2025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A3F28-6954-2944-A75A-EBA61FB139F8}" type="slidenum">
              <a:rPr lang="en-US" smtClean="0"/>
              <a:t>‹#›</a:t>
            </a:fld>
            <a:endParaRPr lang="en-US"/>
          </a:p>
        </p:txBody>
      </p:sp>
    </p:spTree>
    <p:extLst>
      <p:ext uri="{BB962C8B-B14F-4D97-AF65-F5344CB8AC3E}">
        <p14:creationId xmlns:p14="http://schemas.microsoft.com/office/powerpoint/2010/main" val="896546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5.jp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43428" y="890203"/>
            <a:ext cx="4137408" cy="174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955963" y="637310"/>
            <a:ext cx="10778837" cy="5038275"/>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noGrp="1"/>
          </p:cNvSpPr>
          <p:nvPr>
            <p:ph type="ctrTitle"/>
          </p:nvPr>
        </p:nvSpPr>
        <p:spPr>
          <a:xfrm>
            <a:off x="1640831" y="2885162"/>
            <a:ext cx="6757756" cy="10169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5200" b="1" dirty="0">
                <a:solidFill>
                  <a:srgbClr val="512275"/>
                </a:solidFill>
                <a:latin typeface="Segoe Print" charset="0"/>
                <a:ea typeface="Segoe Print" charset="0"/>
                <a:cs typeface="Segoe Print" charset="0"/>
              </a:rPr>
              <a:t>Depression &amp; Low Mood staff training</a:t>
            </a:r>
            <a:endParaRPr sz="5200" b="1" dirty="0">
              <a:solidFill>
                <a:srgbClr val="512275"/>
              </a:solidFill>
              <a:latin typeface="Segoe Print" charset="0"/>
              <a:ea typeface="Segoe Print" charset="0"/>
              <a:cs typeface="Segoe Print" charset="0"/>
            </a:endParaRPr>
          </a:p>
        </p:txBody>
      </p:sp>
      <p:sp>
        <p:nvSpPr>
          <p:cNvPr id="8" name="Rectangle 7"/>
          <p:cNvSpPr>
            <a:spLocks noChangeArrowheads="1"/>
          </p:cNvSpPr>
          <p:nvPr/>
        </p:nvSpPr>
        <p:spPr bwMode="auto">
          <a:xfrm>
            <a:off x="1641750" y="4547523"/>
            <a:ext cx="6390424" cy="93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GB" sz="2400" dirty="0">
                <a:solidFill>
                  <a:srgbClr val="512275"/>
                </a:solidFill>
                <a:latin typeface="Verdana"/>
                <a:cs typeface="Verdana"/>
              </a:rPr>
              <a:t>[Trainer name]</a:t>
            </a:r>
          </a:p>
          <a:p>
            <a:pPr>
              <a:lnSpc>
                <a:spcPct val="120000"/>
              </a:lnSpc>
            </a:pPr>
            <a:r>
              <a:rPr lang="en-GB" sz="2400" dirty="0">
                <a:solidFill>
                  <a:srgbClr val="512275"/>
                </a:solidFill>
                <a:latin typeface="Verdana"/>
                <a:cs typeface="Verdana"/>
              </a:rPr>
              <a:t>[Trainer organisation]</a:t>
            </a:r>
          </a:p>
        </p:txBody>
      </p:sp>
      <p:pic>
        <p:nvPicPr>
          <p:cNvPr id="2" name="Picture 1">
            <a:extLst>
              <a:ext uri="{FF2B5EF4-FFF2-40B4-BE49-F238E27FC236}">
                <a16:creationId xmlns:a16="http://schemas.microsoft.com/office/drawing/2014/main" id="{95EB2B92-79C2-B023-0A84-9C730FD8A0A6}"/>
              </a:ext>
            </a:extLst>
          </p:cNvPr>
          <p:cNvPicPr>
            <a:picLocks noChangeAspect="1"/>
          </p:cNvPicPr>
          <p:nvPr/>
        </p:nvPicPr>
        <p:blipFill>
          <a:blip r:embed="rId4"/>
          <a:stretch>
            <a:fillRect/>
          </a:stretch>
        </p:blipFill>
        <p:spPr>
          <a:xfrm>
            <a:off x="9005748" y="1047750"/>
            <a:ext cx="2556245" cy="1213078"/>
          </a:xfrm>
          <a:prstGeom prst="rect">
            <a:avLst/>
          </a:prstGeom>
        </p:spPr>
      </p:pic>
      <p:pic>
        <p:nvPicPr>
          <p:cNvPr id="1026" name="Picture 2" descr="Logo downloads | University brand | StaffNet | The University of Manchester">
            <a:extLst>
              <a:ext uri="{FF2B5EF4-FFF2-40B4-BE49-F238E27FC236}">
                <a16:creationId xmlns:a16="http://schemas.microsoft.com/office/drawing/2014/main" id="{758876D1-2EB1-EDB5-B59E-E1C0F9B0F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3455" y="3106862"/>
            <a:ext cx="2400830" cy="10169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1951B44-E4EA-3676-D5A3-7A50E51BA908}"/>
              </a:ext>
            </a:extLst>
          </p:cNvPr>
          <p:cNvSpPr txBox="1"/>
          <p:nvPr/>
        </p:nvSpPr>
        <p:spPr>
          <a:xfrm>
            <a:off x="108213" y="6047066"/>
            <a:ext cx="8291293" cy="707886"/>
          </a:xfrm>
          <a:prstGeom prst="rect">
            <a:avLst/>
          </a:prstGeom>
          <a:noFill/>
        </p:spPr>
        <p:txBody>
          <a:bodyPr wrap="square">
            <a:spAutoFit/>
          </a:bodyPr>
          <a:lstStyle/>
          <a:p>
            <a:r>
              <a:rPr lang="en-GB" sz="2000" dirty="0">
                <a:latin typeface="Arial Narrow" panose="020B0606020202030204" pitchFamily="34" charset="0"/>
              </a:rPr>
              <a:t>(c) 2025 Greater Manchester Mental Health NHS Foundation Trust. All rights reserved. </a:t>
            </a:r>
          </a:p>
          <a:p>
            <a:r>
              <a:rPr lang="en-GB" sz="2000" dirty="0">
                <a:latin typeface="Arial Narrow" panose="020B0606020202030204" pitchFamily="34" charset="0"/>
              </a:rPr>
              <a:t>Not to be reproduced in whole or in part without the permission of the copyright owner.</a:t>
            </a:r>
          </a:p>
        </p:txBody>
      </p:sp>
      <p:pic>
        <p:nvPicPr>
          <p:cNvPr id="3" name="Picture 2">
            <a:extLst>
              <a:ext uri="{FF2B5EF4-FFF2-40B4-BE49-F238E27FC236}">
                <a16:creationId xmlns:a16="http://schemas.microsoft.com/office/drawing/2014/main" id="{5DC964E6-9A06-8663-BEE3-2DE5C6AD63B1}"/>
              </a:ext>
            </a:extLst>
          </p:cNvPr>
          <p:cNvPicPr>
            <a:picLocks noChangeAspect="1"/>
          </p:cNvPicPr>
          <p:nvPr/>
        </p:nvPicPr>
        <p:blipFill>
          <a:blip r:embed="rId6"/>
          <a:stretch>
            <a:fillRect/>
          </a:stretch>
        </p:blipFill>
        <p:spPr>
          <a:xfrm>
            <a:off x="8510155" y="4742049"/>
            <a:ext cx="3051838" cy="542679"/>
          </a:xfrm>
          <a:prstGeom prst="rect">
            <a:avLst/>
          </a:prstGeom>
        </p:spPr>
      </p:pic>
    </p:spTree>
    <p:extLst>
      <p:ext uri="{BB962C8B-B14F-4D97-AF65-F5344CB8AC3E}">
        <p14:creationId xmlns:p14="http://schemas.microsoft.com/office/powerpoint/2010/main" val="164485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381960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109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Session 1</a:t>
            </a:r>
          </a:p>
        </p:txBody>
      </p:sp>
      <p:sp>
        <p:nvSpPr>
          <p:cNvPr id="8" name="Content Placeholder 2"/>
          <p:cNvSpPr>
            <a:spLocks noGrp="1"/>
          </p:cNvSpPr>
          <p:nvPr>
            <p:ph idx="1"/>
          </p:nvPr>
        </p:nvSpPr>
        <p:spPr>
          <a:xfrm>
            <a:off x="4975040" y="904563"/>
            <a:ext cx="6985312" cy="4790384"/>
          </a:xfrm>
        </p:spPr>
        <p:txBody>
          <a:bodyPr>
            <a:normAutofit fontScale="92500" lnSpcReduction="10000"/>
          </a:bodyPr>
          <a:lstStyle/>
          <a:p>
            <a:pPr marL="0" indent="0">
              <a:lnSpc>
                <a:spcPct val="160000"/>
              </a:lnSpc>
              <a:buNone/>
            </a:pPr>
            <a:r>
              <a:rPr lang="en-GB" b="1" dirty="0">
                <a:solidFill>
                  <a:srgbClr val="512275"/>
                </a:solidFill>
                <a:latin typeface="Segoe Print" charset="0"/>
                <a:ea typeface="Segoe Print" charset="0"/>
                <a:cs typeface="Segoe Print" charset="0"/>
              </a:rPr>
              <a:t>Use a workbook with the patient to identify:</a:t>
            </a:r>
          </a:p>
          <a:p>
            <a:pPr marL="0" indent="0">
              <a:lnSpc>
                <a:spcPct val="160000"/>
              </a:lnSpc>
              <a:buNone/>
            </a:pPr>
            <a:endParaRPr lang="en-GB" sz="1400" dirty="0">
              <a:solidFill>
                <a:srgbClr val="512275"/>
              </a:solidFill>
              <a:latin typeface="Verdana" panose="020B0604030504040204" pitchFamily="34" charset="0"/>
              <a:ea typeface="Verdana" panose="020B0604030504040204" pitchFamily="34" charset="0"/>
            </a:endParaRPr>
          </a:p>
          <a:p>
            <a:pPr>
              <a:lnSpc>
                <a:spcPct val="160000"/>
              </a:lnSpc>
            </a:pPr>
            <a:r>
              <a:rPr lang="en-GB" dirty="0">
                <a:solidFill>
                  <a:srgbClr val="512275"/>
                </a:solidFill>
                <a:latin typeface="Verdana" panose="020B0604030504040204" pitchFamily="34" charset="0"/>
                <a:ea typeface="Verdana" panose="020B0604030504040204" pitchFamily="34" charset="0"/>
              </a:rPr>
              <a:t>Ways of thinking</a:t>
            </a:r>
          </a:p>
          <a:p>
            <a:pPr>
              <a:lnSpc>
                <a:spcPct val="160000"/>
              </a:lnSpc>
            </a:pPr>
            <a:r>
              <a:rPr lang="en-GB" dirty="0">
                <a:solidFill>
                  <a:srgbClr val="512275"/>
                </a:solidFill>
                <a:latin typeface="Verdana" panose="020B0604030504040204" pitchFamily="34" charset="0"/>
                <a:ea typeface="Verdana" panose="020B0604030504040204" pitchFamily="34" charset="0"/>
              </a:rPr>
              <a:t>Thoughts</a:t>
            </a:r>
          </a:p>
          <a:p>
            <a:pPr>
              <a:lnSpc>
                <a:spcPct val="160000"/>
              </a:lnSpc>
            </a:pPr>
            <a:r>
              <a:rPr lang="en-GB" dirty="0">
                <a:solidFill>
                  <a:srgbClr val="512275"/>
                </a:solidFill>
                <a:latin typeface="Verdana" panose="020B0604030504040204" pitchFamily="34" charset="0"/>
                <a:ea typeface="Verdana" panose="020B0604030504040204" pitchFamily="34" charset="0"/>
              </a:rPr>
              <a:t>Feelings</a:t>
            </a:r>
            <a:endParaRPr lang="en-GB" sz="1400" dirty="0">
              <a:solidFill>
                <a:srgbClr val="512275"/>
              </a:solidFill>
              <a:latin typeface="Verdana" panose="020B0604030504040204" pitchFamily="34" charset="0"/>
              <a:ea typeface="Verdana" panose="020B0604030504040204" pitchFamily="34" charset="0"/>
            </a:endParaRPr>
          </a:p>
          <a:p>
            <a:pPr>
              <a:lnSpc>
                <a:spcPct val="160000"/>
              </a:lnSpc>
            </a:pPr>
            <a:r>
              <a:rPr lang="en-GB" dirty="0">
                <a:solidFill>
                  <a:srgbClr val="512275"/>
                </a:solidFill>
                <a:latin typeface="Verdana" panose="020B0604030504040204" pitchFamily="34" charset="0"/>
                <a:ea typeface="Verdana" panose="020B0604030504040204" pitchFamily="34" charset="0"/>
              </a:rPr>
              <a:t>Behaviours</a:t>
            </a:r>
          </a:p>
          <a:p>
            <a:pPr marL="0" indent="0">
              <a:buNone/>
            </a:pPr>
            <a:endParaRPr lang="en-GB" sz="2400" dirty="0">
              <a:solidFill>
                <a:srgbClr val="512275"/>
              </a:solidFill>
              <a:latin typeface="Verdana" panose="020B0604030504040204" pitchFamily="34" charset="0"/>
              <a:ea typeface="Verdana" panose="020B0604030504040204" pitchFamily="34" charset="0"/>
            </a:endParaRPr>
          </a:p>
        </p:txBody>
      </p:sp>
      <p:grpSp>
        <p:nvGrpSpPr>
          <p:cNvPr id="9" name="Google Shape;455;p38"/>
          <p:cNvGrpSpPr/>
          <p:nvPr/>
        </p:nvGrpSpPr>
        <p:grpSpPr>
          <a:xfrm>
            <a:off x="788975" y="2647181"/>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7149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4446021" y="427945"/>
            <a:ext cx="7280758" cy="3000821"/>
          </a:xfrm>
          <a:prstGeom prst="rect">
            <a:avLst/>
          </a:prstGeom>
        </p:spPr>
        <p:txBody>
          <a:bodyPr wrap="square">
            <a:spAutoFit/>
          </a:bodyPr>
          <a:lstStyle/>
          <a:p>
            <a:pPr>
              <a:lnSpc>
                <a:spcPct val="150000"/>
              </a:lnSpc>
            </a:pPr>
            <a:r>
              <a:rPr lang="en-GB"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dirty="0">
                <a:solidFill>
                  <a:srgbClr val="512275"/>
                </a:solidFill>
                <a:latin typeface="Verdana" panose="020B0604030504040204" pitchFamily="34" charset="0"/>
                <a:ea typeface="Verdana" panose="020B0604030504040204" pitchFamily="34" charset="0"/>
              </a:rPr>
              <a:t>You have been on the ward for 6 days. Your named nurse has already approached you about 1-2-1 work and you have decided to focus on your difficulties with low mood. They want you to identify how your low mood makes you think, feel and behave. Complete the workbook with your named nurse.</a:t>
            </a:r>
          </a:p>
        </p:txBody>
      </p:sp>
      <p:sp>
        <p:nvSpPr>
          <p:cNvPr id="3" name="Rectangle 2"/>
          <p:cNvSpPr/>
          <p:nvPr/>
        </p:nvSpPr>
        <p:spPr>
          <a:xfrm>
            <a:off x="4446021" y="3886921"/>
            <a:ext cx="7280758" cy="2585323"/>
          </a:xfrm>
          <a:prstGeom prst="rect">
            <a:avLst/>
          </a:prstGeom>
        </p:spPr>
        <p:txBody>
          <a:bodyPr wrap="square">
            <a:spAutoFit/>
          </a:bodyPr>
          <a:lstStyle/>
          <a:p>
            <a:pPr>
              <a:lnSpc>
                <a:spcPct val="150000"/>
              </a:lnSpc>
            </a:pPr>
            <a:r>
              <a:rPr lang="en-GB" b="1" dirty="0">
                <a:solidFill>
                  <a:srgbClr val="512275"/>
                </a:solidFill>
                <a:latin typeface="Verdana" panose="020B0604030504040204" pitchFamily="34" charset="0"/>
                <a:ea typeface="Verdana" panose="020B0604030504040204" pitchFamily="34" charset="0"/>
              </a:rPr>
              <a:t>Nurse</a:t>
            </a:r>
          </a:p>
          <a:p>
            <a:pPr>
              <a:lnSpc>
                <a:spcPct val="150000"/>
              </a:lnSpc>
            </a:pPr>
            <a:r>
              <a:rPr lang="en-GB" dirty="0">
                <a:solidFill>
                  <a:srgbClr val="512275"/>
                </a:solidFill>
                <a:latin typeface="Verdana" panose="020B0604030504040204" pitchFamily="34" charset="0"/>
                <a:ea typeface="Verdana" panose="020B0604030504040204" pitchFamily="34" charset="0"/>
              </a:rPr>
              <a:t>You are meeting with a patient for their </a:t>
            </a:r>
            <a:r>
              <a:rPr lang="en-GB" b="1" dirty="0">
                <a:solidFill>
                  <a:srgbClr val="512275"/>
                </a:solidFill>
                <a:latin typeface="Verdana" panose="020B0604030504040204" pitchFamily="34" charset="0"/>
                <a:ea typeface="Verdana" panose="020B0604030504040204" pitchFamily="34" charset="0"/>
              </a:rPr>
              <a:t>1</a:t>
            </a:r>
            <a:r>
              <a:rPr lang="en-GB" b="1" baseline="30000" dirty="0">
                <a:solidFill>
                  <a:srgbClr val="512275"/>
                </a:solidFill>
                <a:latin typeface="Verdana" panose="020B0604030504040204" pitchFamily="34" charset="0"/>
                <a:ea typeface="Verdana" panose="020B0604030504040204" pitchFamily="34" charset="0"/>
              </a:rPr>
              <a:t>st</a:t>
            </a:r>
            <a:r>
              <a:rPr lang="en-GB" dirty="0">
                <a:solidFill>
                  <a:srgbClr val="512275"/>
                </a:solidFill>
                <a:latin typeface="Verdana" panose="020B0604030504040204" pitchFamily="34" charset="0"/>
                <a:ea typeface="Verdana" panose="020B0604030504040204" pitchFamily="34" charset="0"/>
              </a:rPr>
              <a:t> 1-2-1 session looking at low mood. The first step is to identify their, thoughts, feelings and behaviour. Work through the workbook with them. Ask them to complete a daily diary for next session.</a:t>
            </a:r>
          </a:p>
        </p:txBody>
      </p:sp>
    </p:spTree>
    <p:extLst>
      <p:ext uri="{BB962C8B-B14F-4D97-AF65-F5344CB8AC3E}">
        <p14:creationId xmlns:p14="http://schemas.microsoft.com/office/powerpoint/2010/main" val="134607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919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Ways of thinking and their meaning</a:t>
            </a:r>
          </a:p>
        </p:txBody>
      </p:sp>
      <p:grpSp>
        <p:nvGrpSpPr>
          <p:cNvPr id="14" name="Group 13"/>
          <p:cNvGrpSpPr/>
          <p:nvPr/>
        </p:nvGrpSpPr>
        <p:grpSpPr>
          <a:xfrm>
            <a:off x="330988" y="1335614"/>
            <a:ext cx="5263415" cy="1463039"/>
            <a:chOff x="330988" y="1547386"/>
            <a:chExt cx="5263415" cy="1463039"/>
          </a:xfrm>
        </p:grpSpPr>
        <p:sp>
          <p:nvSpPr>
            <p:cNvPr id="12" name="Rounded Rectangle 11"/>
            <p:cNvSpPr/>
            <p:nvPr/>
          </p:nvSpPr>
          <p:spPr>
            <a:xfrm>
              <a:off x="620111" y="1941626"/>
              <a:ext cx="4277353" cy="10687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r>
                <a:rPr lang="en-US" dirty="0">
                  <a:solidFill>
                    <a:srgbClr val="512275"/>
                  </a:solidFill>
                </a:rPr>
                <a:t>Blowing things out of proportion and thinking that the very worst will happen</a:t>
              </a:r>
            </a:p>
          </p:txBody>
        </p:sp>
        <p:sp>
          <p:nvSpPr>
            <p:cNvPr id="11" name="Rectangle 10"/>
            <p:cNvSpPr/>
            <p:nvPr/>
          </p:nvSpPr>
          <p:spPr>
            <a:xfrm>
              <a:off x="330988" y="1547386"/>
              <a:ext cx="2226231" cy="471387"/>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400" dirty="0"/>
                <a:t>Catastrophising</a:t>
              </a:r>
            </a:p>
          </p:txBody>
        </p:sp>
        <p:sp>
          <p:nvSpPr>
            <p:cNvPr id="13" name="Donut 12"/>
            <p:cNvSpPr/>
            <p:nvPr/>
          </p:nvSpPr>
          <p:spPr>
            <a:xfrm>
              <a:off x="4897464" y="2121733"/>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8"/>
          <p:cNvGrpSpPr/>
          <p:nvPr/>
        </p:nvGrpSpPr>
        <p:grpSpPr>
          <a:xfrm>
            <a:off x="6508631" y="3074842"/>
            <a:ext cx="5263415" cy="1533416"/>
            <a:chOff x="330988" y="1547386"/>
            <a:chExt cx="5263415" cy="1533416"/>
          </a:xfrm>
        </p:grpSpPr>
        <p:sp>
          <p:nvSpPr>
            <p:cNvPr id="20" name="Rounded Rectangle 19"/>
            <p:cNvSpPr/>
            <p:nvPr/>
          </p:nvSpPr>
          <p:spPr>
            <a:xfrm>
              <a:off x="620111" y="1941626"/>
              <a:ext cx="4277353" cy="11391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r>
                <a:rPr lang="en-US" dirty="0">
                  <a:solidFill>
                    <a:srgbClr val="512275"/>
                  </a:solidFill>
                </a:rPr>
                <a:t>When you think something is dangerous, you think everything associated with it is dangerous</a:t>
              </a:r>
            </a:p>
          </p:txBody>
        </p:sp>
        <p:sp>
          <p:nvSpPr>
            <p:cNvPr id="21" name="Rectangle 20"/>
            <p:cNvSpPr/>
            <p:nvPr/>
          </p:nvSpPr>
          <p:spPr>
            <a:xfrm>
              <a:off x="330988" y="1547386"/>
              <a:ext cx="2660185" cy="471387"/>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400"/>
                <a:t>Overgeneralisation</a:t>
              </a:r>
              <a:endParaRPr lang="en-US" sz="2400" dirty="0"/>
            </a:p>
          </p:txBody>
        </p:sp>
        <p:sp>
          <p:nvSpPr>
            <p:cNvPr id="22" name="Donut 21"/>
            <p:cNvSpPr/>
            <p:nvPr/>
          </p:nvSpPr>
          <p:spPr>
            <a:xfrm>
              <a:off x="4897464" y="2121733"/>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p:cNvGrpSpPr/>
          <p:nvPr/>
        </p:nvGrpSpPr>
        <p:grpSpPr>
          <a:xfrm>
            <a:off x="330988" y="2973688"/>
            <a:ext cx="5263415" cy="1158429"/>
            <a:chOff x="330988" y="1547386"/>
            <a:chExt cx="5263415" cy="1158429"/>
          </a:xfrm>
        </p:grpSpPr>
        <p:sp>
          <p:nvSpPr>
            <p:cNvPr id="24" name="Rounded Rectangle 23"/>
            <p:cNvSpPr/>
            <p:nvPr/>
          </p:nvSpPr>
          <p:spPr>
            <a:xfrm>
              <a:off x="620111" y="1941626"/>
              <a:ext cx="4277353" cy="7641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r>
                <a:rPr lang="en-US" dirty="0">
                  <a:solidFill>
                    <a:srgbClr val="512275"/>
                  </a:solidFill>
                </a:rPr>
                <a:t>Focusing on threat and danger in situations</a:t>
              </a:r>
            </a:p>
          </p:txBody>
        </p:sp>
        <p:sp>
          <p:nvSpPr>
            <p:cNvPr id="25" name="Rectangle 24"/>
            <p:cNvSpPr/>
            <p:nvPr/>
          </p:nvSpPr>
          <p:spPr>
            <a:xfrm>
              <a:off x="330988" y="1547386"/>
              <a:ext cx="2660185" cy="471387"/>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400" dirty="0"/>
                <a:t>Selective attention</a:t>
              </a:r>
            </a:p>
          </p:txBody>
        </p:sp>
        <p:sp>
          <p:nvSpPr>
            <p:cNvPr id="26" name="Donut 25"/>
            <p:cNvSpPr/>
            <p:nvPr/>
          </p:nvSpPr>
          <p:spPr>
            <a:xfrm>
              <a:off x="4897464" y="1969428"/>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p:cNvGrpSpPr/>
          <p:nvPr/>
        </p:nvGrpSpPr>
        <p:grpSpPr>
          <a:xfrm>
            <a:off x="6543109" y="1425049"/>
            <a:ext cx="5263415" cy="1463039"/>
            <a:chOff x="330988" y="1547386"/>
            <a:chExt cx="5263415" cy="1463039"/>
          </a:xfrm>
        </p:grpSpPr>
        <p:sp>
          <p:nvSpPr>
            <p:cNvPr id="28" name="Rounded Rectangle 27"/>
            <p:cNvSpPr/>
            <p:nvPr/>
          </p:nvSpPr>
          <p:spPr>
            <a:xfrm>
              <a:off x="620111" y="1941626"/>
              <a:ext cx="4277353" cy="10687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r>
                <a:rPr lang="en-US" dirty="0">
                  <a:solidFill>
                    <a:srgbClr val="512275"/>
                  </a:solidFill>
                </a:rPr>
                <a:t>Thinking in absolutes, e.g. something is either dangerous or safe</a:t>
              </a:r>
            </a:p>
          </p:txBody>
        </p:sp>
        <p:sp>
          <p:nvSpPr>
            <p:cNvPr id="29" name="Rectangle 28"/>
            <p:cNvSpPr/>
            <p:nvPr/>
          </p:nvSpPr>
          <p:spPr>
            <a:xfrm>
              <a:off x="330988" y="1547386"/>
              <a:ext cx="3034844" cy="471387"/>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400" dirty="0"/>
                <a:t>All or nothing thinking</a:t>
              </a:r>
            </a:p>
          </p:txBody>
        </p:sp>
        <p:sp>
          <p:nvSpPr>
            <p:cNvPr id="30" name="Donut 29"/>
            <p:cNvSpPr/>
            <p:nvPr/>
          </p:nvSpPr>
          <p:spPr>
            <a:xfrm>
              <a:off x="4897464" y="2121733"/>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p:cNvGrpSpPr/>
          <p:nvPr/>
        </p:nvGrpSpPr>
        <p:grpSpPr>
          <a:xfrm>
            <a:off x="330988" y="4340575"/>
            <a:ext cx="5263415" cy="1085813"/>
            <a:chOff x="330988" y="1547386"/>
            <a:chExt cx="5263415" cy="1085813"/>
          </a:xfrm>
        </p:grpSpPr>
        <p:sp>
          <p:nvSpPr>
            <p:cNvPr id="32" name="Rounded Rectangle 31"/>
            <p:cNvSpPr/>
            <p:nvPr/>
          </p:nvSpPr>
          <p:spPr>
            <a:xfrm>
              <a:off x="620111" y="1941627"/>
              <a:ext cx="4277353" cy="691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r>
                <a:rPr lang="en-US" dirty="0">
                  <a:solidFill>
                    <a:srgbClr val="512275"/>
                  </a:solidFill>
                </a:rPr>
                <a:t>Assuming, </a:t>
              </a:r>
              <a:r>
                <a:rPr lang="en-US">
                  <a:solidFill>
                    <a:srgbClr val="512275"/>
                  </a:solidFill>
                </a:rPr>
                <a:t>e.g., </a:t>
              </a:r>
              <a:r>
                <a:rPr lang="en-US" dirty="0">
                  <a:solidFill>
                    <a:srgbClr val="512275"/>
                  </a:solidFill>
                </a:rPr>
                <a:t>I won’t be able to cope!</a:t>
              </a:r>
            </a:p>
          </p:txBody>
        </p:sp>
        <p:sp>
          <p:nvSpPr>
            <p:cNvPr id="33" name="Rectangle 32"/>
            <p:cNvSpPr/>
            <p:nvPr/>
          </p:nvSpPr>
          <p:spPr>
            <a:xfrm>
              <a:off x="330988" y="1547386"/>
              <a:ext cx="3261106" cy="471387"/>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400" dirty="0"/>
                <a:t>Jumping to conclusions</a:t>
              </a:r>
            </a:p>
          </p:txBody>
        </p:sp>
        <p:sp>
          <p:nvSpPr>
            <p:cNvPr id="34" name="Donut 33"/>
            <p:cNvSpPr/>
            <p:nvPr/>
          </p:nvSpPr>
          <p:spPr>
            <a:xfrm>
              <a:off x="4897464" y="1924614"/>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6508631" y="4792539"/>
            <a:ext cx="5263415" cy="1773261"/>
            <a:chOff x="330988" y="1547386"/>
            <a:chExt cx="5263415" cy="1773261"/>
          </a:xfrm>
        </p:grpSpPr>
        <p:sp>
          <p:nvSpPr>
            <p:cNvPr id="36" name="Rounded Rectangle 35"/>
            <p:cNvSpPr/>
            <p:nvPr/>
          </p:nvSpPr>
          <p:spPr>
            <a:xfrm>
              <a:off x="620111" y="1941626"/>
              <a:ext cx="4277353" cy="13790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r>
                <a:rPr lang="en-US" dirty="0">
                  <a:solidFill>
                    <a:srgbClr val="512275"/>
                  </a:solidFill>
                </a:rPr>
                <a:t>Tending to have fixed rules about situations, e.g. regularly saying to yourself, “I must...”, “I should...”, “I ought...”, “I can’t...”</a:t>
              </a:r>
            </a:p>
          </p:txBody>
        </p:sp>
        <p:sp>
          <p:nvSpPr>
            <p:cNvPr id="37" name="Rectangle 36"/>
            <p:cNvSpPr/>
            <p:nvPr/>
          </p:nvSpPr>
          <p:spPr>
            <a:xfrm>
              <a:off x="330988" y="1547386"/>
              <a:ext cx="2660185" cy="471387"/>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400" dirty="0"/>
                <a:t>Living by fixed rules</a:t>
              </a:r>
            </a:p>
          </p:txBody>
        </p:sp>
        <p:sp>
          <p:nvSpPr>
            <p:cNvPr id="38" name="Donut 37"/>
            <p:cNvSpPr/>
            <p:nvPr/>
          </p:nvSpPr>
          <p:spPr>
            <a:xfrm>
              <a:off x="4897464" y="2274294"/>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8"/>
          <p:cNvGrpSpPr/>
          <p:nvPr/>
        </p:nvGrpSpPr>
        <p:grpSpPr>
          <a:xfrm>
            <a:off x="398256" y="5599285"/>
            <a:ext cx="5263415" cy="1135444"/>
            <a:chOff x="330988" y="1547386"/>
            <a:chExt cx="5263415" cy="1135444"/>
          </a:xfrm>
        </p:grpSpPr>
        <p:sp>
          <p:nvSpPr>
            <p:cNvPr id="40" name="Rounded Rectangle 39"/>
            <p:cNvSpPr/>
            <p:nvPr/>
          </p:nvSpPr>
          <p:spPr>
            <a:xfrm>
              <a:off x="620111" y="1991258"/>
              <a:ext cx="4277353" cy="691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r>
                <a:rPr lang="en-US" dirty="0">
                  <a:solidFill>
                    <a:srgbClr val="512275"/>
                  </a:solidFill>
                </a:rPr>
                <a:t>Taking responsibility or blame for things </a:t>
              </a:r>
              <a:r>
                <a:rPr lang="en-US">
                  <a:solidFill>
                    <a:srgbClr val="512275"/>
                  </a:solidFill>
                </a:rPr>
                <a:t>even if they have nothing to do with you</a:t>
              </a:r>
              <a:endParaRPr lang="en-US" dirty="0">
                <a:solidFill>
                  <a:srgbClr val="512275"/>
                </a:solidFill>
              </a:endParaRPr>
            </a:p>
          </p:txBody>
        </p:sp>
        <p:sp>
          <p:nvSpPr>
            <p:cNvPr id="41" name="Rectangle 40"/>
            <p:cNvSpPr/>
            <p:nvPr/>
          </p:nvSpPr>
          <p:spPr>
            <a:xfrm>
              <a:off x="330988" y="1547386"/>
              <a:ext cx="2158963" cy="471387"/>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400"/>
                <a:t>Personalisation</a:t>
              </a:r>
              <a:endParaRPr lang="en-US" sz="2400" dirty="0"/>
            </a:p>
          </p:txBody>
        </p:sp>
        <p:sp>
          <p:nvSpPr>
            <p:cNvPr id="42" name="Donut 41"/>
            <p:cNvSpPr/>
            <p:nvPr/>
          </p:nvSpPr>
          <p:spPr>
            <a:xfrm>
              <a:off x="4897464" y="1924614"/>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510401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11799" y="254588"/>
            <a:ext cx="11880201" cy="128481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dirty="0">
                <a:solidFill>
                  <a:srgbClr val="512275"/>
                </a:solidFill>
                <a:latin typeface="Segoe Print" charset="0"/>
                <a:ea typeface="Segoe Print" charset="0"/>
                <a:cs typeface="Segoe Print" charset="0"/>
              </a:rPr>
              <a:t>Common negative thoughts in low mood</a:t>
            </a:r>
          </a:p>
        </p:txBody>
      </p:sp>
      <p:graphicFrame>
        <p:nvGraphicFramePr>
          <p:cNvPr id="6" name="Diagram 5"/>
          <p:cNvGraphicFramePr/>
          <p:nvPr>
            <p:extLst>
              <p:ext uri="{D42A27DB-BD31-4B8C-83A1-F6EECF244321}">
                <p14:modId xmlns:p14="http://schemas.microsoft.com/office/powerpoint/2010/main" val="1623713800"/>
              </p:ext>
            </p:extLst>
          </p:nvPr>
        </p:nvGraphicFramePr>
        <p:xfrm>
          <a:off x="656229" y="2113868"/>
          <a:ext cx="4929632" cy="4169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808099769"/>
              </p:ext>
            </p:extLst>
          </p:nvPr>
        </p:nvGraphicFramePr>
        <p:xfrm>
          <a:off x="6503575" y="2153973"/>
          <a:ext cx="5528004" cy="41696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40724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1495415" y="350840"/>
            <a:ext cx="9201169" cy="128481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dirty="0">
                <a:solidFill>
                  <a:srgbClr val="512275"/>
                </a:solidFill>
                <a:latin typeface="Segoe Print" charset="0"/>
                <a:ea typeface="Segoe Print" charset="0"/>
                <a:cs typeface="Segoe Print" charset="0"/>
              </a:rPr>
              <a:t>Common feelings in low mood</a:t>
            </a:r>
          </a:p>
        </p:txBody>
      </p:sp>
      <p:graphicFrame>
        <p:nvGraphicFramePr>
          <p:cNvPr id="6" name="Diagram 5"/>
          <p:cNvGraphicFramePr/>
          <p:nvPr>
            <p:extLst>
              <p:ext uri="{D42A27DB-BD31-4B8C-83A1-F6EECF244321}">
                <p14:modId xmlns:p14="http://schemas.microsoft.com/office/powerpoint/2010/main" val="556687036"/>
              </p:ext>
            </p:extLst>
          </p:nvPr>
        </p:nvGraphicFramePr>
        <p:xfrm>
          <a:off x="-145878" y="2161994"/>
          <a:ext cx="6097497" cy="4169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200575461"/>
              </p:ext>
            </p:extLst>
          </p:nvPr>
        </p:nvGraphicFramePr>
        <p:xfrm>
          <a:off x="5951619" y="2161994"/>
          <a:ext cx="6097497" cy="41696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4623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775330" y="323088"/>
            <a:ext cx="10794303" cy="81686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Common behaviours in low mood</a:t>
            </a:r>
          </a:p>
        </p:txBody>
      </p:sp>
      <p:graphicFrame>
        <p:nvGraphicFramePr>
          <p:cNvPr id="7" name="Diagram 6"/>
          <p:cNvGraphicFramePr/>
          <p:nvPr>
            <p:extLst>
              <p:ext uri="{D42A27DB-BD31-4B8C-83A1-F6EECF244321}">
                <p14:modId xmlns:p14="http://schemas.microsoft.com/office/powerpoint/2010/main" val="1020164349"/>
              </p:ext>
            </p:extLst>
          </p:nvPr>
        </p:nvGraphicFramePr>
        <p:xfrm>
          <a:off x="330989" y="1463040"/>
          <a:ext cx="6057899" cy="5068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1334204387"/>
              </p:ext>
            </p:extLst>
          </p:nvPr>
        </p:nvGraphicFramePr>
        <p:xfrm>
          <a:off x="6172482" y="1463040"/>
          <a:ext cx="6057899" cy="50688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2759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0"/>
            <a:ext cx="3608428" cy="24130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Vicious circles</a:t>
            </a:r>
          </a:p>
        </p:txBody>
      </p:sp>
      <p:sp>
        <p:nvSpPr>
          <p:cNvPr id="8" name="Content Placeholder 2"/>
          <p:cNvSpPr>
            <a:spLocks noGrp="1"/>
          </p:cNvSpPr>
          <p:nvPr>
            <p:ph idx="1"/>
          </p:nvPr>
        </p:nvSpPr>
        <p:spPr>
          <a:xfrm>
            <a:off x="4840523" y="649501"/>
            <a:ext cx="6985312" cy="5048874"/>
          </a:xfrm>
        </p:spPr>
        <p:txBody>
          <a:bodyPr>
            <a:normAutofit lnSpcReduction="10000"/>
          </a:bodyPr>
          <a:lstStyle/>
          <a:p>
            <a:pPr>
              <a:lnSpc>
                <a:spcPct val="150000"/>
              </a:lnSpc>
            </a:pPr>
            <a:endParaRPr lang="en-GB" sz="2400" b="1" dirty="0">
              <a:solidFill>
                <a:srgbClr val="512275"/>
              </a:solidFill>
              <a:latin typeface="Segoe Print" charset="0"/>
              <a:ea typeface="Segoe Print" charset="0"/>
              <a:cs typeface="Segoe Print" charset="0"/>
            </a:endParaRPr>
          </a:p>
          <a:p>
            <a:pPr>
              <a:lnSpc>
                <a:spcPct val="150000"/>
              </a:lnSpc>
            </a:pPr>
            <a:endParaRPr lang="en-GB" sz="2400" b="1" dirty="0">
              <a:solidFill>
                <a:srgbClr val="512275"/>
              </a:solidFill>
              <a:latin typeface="Segoe Print" charset="0"/>
              <a:ea typeface="Segoe Print" charset="0"/>
              <a:cs typeface="Segoe Print" charset="0"/>
            </a:endParaRPr>
          </a:p>
          <a:p>
            <a:pPr>
              <a:lnSpc>
                <a:spcPct val="150000"/>
              </a:lnSpc>
            </a:pPr>
            <a:endParaRPr lang="en-GB" sz="2400" b="1" dirty="0">
              <a:solidFill>
                <a:srgbClr val="512275"/>
              </a:solidFill>
              <a:latin typeface="Segoe Print" charset="0"/>
              <a:ea typeface="Segoe Print" charset="0"/>
              <a:cs typeface="Segoe Print" charset="0"/>
            </a:endParaRPr>
          </a:p>
          <a:p>
            <a:pPr>
              <a:lnSpc>
                <a:spcPct val="150000"/>
              </a:lnSpc>
            </a:pPr>
            <a:endParaRPr lang="en-GB" sz="2400" b="1" dirty="0">
              <a:solidFill>
                <a:srgbClr val="512275"/>
              </a:solidFill>
              <a:latin typeface="Segoe Print" charset="0"/>
              <a:ea typeface="Segoe Print" charset="0"/>
              <a:cs typeface="Segoe Print" charset="0"/>
            </a:endParaRPr>
          </a:p>
          <a:p>
            <a:pPr>
              <a:lnSpc>
                <a:spcPct val="150000"/>
              </a:lnSpc>
            </a:pPr>
            <a:endParaRPr lang="en-GB" sz="2400" b="1" dirty="0">
              <a:solidFill>
                <a:srgbClr val="512275"/>
              </a:solidFill>
              <a:latin typeface="Segoe Print" charset="0"/>
              <a:ea typeface="Segoe Print" charset="0"/>
              <a:cs typeface="Segoe Print" charset="0"/>
            </a:endParaRPr>
          </a:p>
          <a:p>
            <a:pPr>
              <a:lnSpc>
                <a:spcPct val="150000"/>
              </a:lnSpc>
            </a:pPr>
            <a:endParaRPr lang="en-GB" sz="2400" b="1" dirty="0">
              <a:solidFill>
                <a:srgbClr val="512275"/>
              </a:solidFill>
              <a:latin typeface="Segoe Print" charset="0"/>
              <a:ea typeface="Segoe Print" charset="0"/>
              <a:cs typeface="Segoe Print" charset="0"/>
            </a:endParaRPr>
          </a:p>
          <a:p>
            <a:pPr marL="0" indent="0">
              <a:lnSpc>
                <a:spcPct val="150000"/>
              </a:lnSpc>
              <a:buNone/>
            </a:pPr>
            <a:endParaRPr lang="en-GB" sz="2400" b="1" dirty="0">
              <a:solidFill>
                <a:srgbClr val="512275"/>
              </a:solidFill>
              <a:latin typeface="Segoe Print" charset="0"/>
              <a:ea typeface="Segoe Print" charset="0"/>
              <a:cs typeface="Segoe Print" charset="0"/>
            </a:endParaRPr>
          </a:p>
          <a:p>
            <a:pPr marL="0" indent="0" algn="ctr">
              <a:lnSpc>
                <a:spcPct val="150000"/>
              </a:lnSpc>
              <a:buNone/>
            </a:pPr>
            <a:r>
              <a:rPr lang="en-GB" sz="2400" b="1" dirty="0">
                <a:solidFill>
                  <a:srgbClr val="512275"/>
                </a:solidFill>
                <a:latin typeface="Segoe Print" charset="0"/>
                <a:ea typeface="Segoe Print" charset="0"/>
                <a:cs typeface="Segoe Print" charset="0"/>
              </a:rPr>
              <a:t>Draw out vicious cycles with a patient</a:t>
            </a:r>
            <a:endParaRPr lang="en-GB" sz="2400" dirty="0">
              <a:solidFill>
                <a:srgbClr val="512275"/>
              </a:solidFill>
              <a:latin typeface="Verdana" panose="020B0604030504040204" pitchFamily="34" charset="0"/>
              <a:ea typeface="Verdana" panose="020B0604030504040204" pitchFamily="34" charset="0"/>
            </a:endParaRPr>
          </a:p>
        </p:txBody>
      </p:sp>
      <p:pic>
        <p:nvPicPr>
          <p:cNvPr id="9" name="Picture 8"/>
          <p:cNvPicPr>
            <a:picLocks noChangeAspect="1"/>
          </p:cNvPicPr>
          <p:nvPr/>
        </p:nvPicPr>
        <p:blipFill>
          <a:blip r:embed="rId2"/>
          <a:stretch>
            <a:fillRect/>
          </a:stretch>
        </p:blipFill>
        <p:spPr>
          <a:xfrm>
            <a:off x="5553475" y="363985"/>
            <a:ext cx="4996619" cy="4563122"/>
          </a:xfrm>
          <a:prstGeom prst="rect">
            <a:avLst/>
          </a:prstGeom>
        </p:spPr>
      </p:pic>
    </p:spTree>
    <p:extLst>
      <p:ext uri="{BB962C8B-B14F-4D97-AF65-F5344CB8AC3E}">
        <p14:creationId xmlns:p14="http://schemas.microsoft.com/office/powerpoint/2010/main" val="921528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033628" y="625157"/>
            <a:ext cx="292877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a:solidFill>
                  <a:srgbClr val="512275"/>
                </a:solidFill>
                <a:latin typeface="Arial Narrow" charset="0"/>
                <a:ea typeface="Arial Narrow" charset="0"/>
                <a:cs typeface="Arial Narrow" charset="0"/>
              </a:rPr>
              <a:t>Daily diary</a:t>
            </a:r>
            <a:endParaRPr lang="en-GB" sz="4800" b="1" dirty="0">
              <a:solidFill>
                <a:srgbClr val="512275"/>
              </a:solidFill>
              <a:latin typeface="Arial Narrow" charset="0"/>
              <a:ea typeface="Arial Narrow" charset="0"/>
              <a:cs typeface="Arial Narrow" charset="0"/>
            </a:endParaRPr>
          </a:p>
        </p:txBody>
      </p:sp>
      <p:grpSp>
        <p:nvGrpSpPr>
          <p:cNvPr id="7" name="Google Shape;355;p38"/>
          <p:cNvGrpSpPr/>
          <p:nvPr/>
        </p:nvGrpSpPr>
        <p:grpSpPr>
          <a:xfrm>
            <a:off x="1033628" y="2444984"/>
            <a:ext cx="1838160" cy="1268391"/>
            <a:chOff x="1926350" y="995225"/>
            <a:chExt cx="428650" cy="356600"/>
          </a:xfrm>
          <a:solidFill>
            <a:srgbClr val="512275"/>
          </a:solidFill>
        </p:grpSpPr>
        <p:sp>
          <p:nvSpPr>
            <p:cNvPr id="8" name="Google Shape;356;p38"/>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7;p38"/>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8;p38"/>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9;p38"/>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381;p38"/>
          <p:cNvGrpSpPr/>
          <p:nvPr/>
        </p:nvGrpSpPr>
        <p:grpSpPr>
          <a:xfrm>
            <a:off x="2016185" y="4005485"/>
            <a:ext cx="818284" cy="795550"/>
            <a:chOff x="1922075" y="1629000"/>
            <a:chExt cx="437200" cy="437200"/>
          </a:xfrm>
          <a:solidFill>
            <a:srgbClr val="512275"/>
          </a:solidFill>
        </p:grpSpPr>
        <p:sp>
          <p:nvSpPr>
            <p:cNvPr id="13" name="Google Shape;382;p38"/>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3;p38"/>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4646445" y="145025"/>
            <a:ext cx="7024688" cy="1938992"/>
          </a:xfrm>
          <a:prstGeom prst="rect">
            <a:avLst/>
          </a:prstGeom>
        </p:spPr>
        <p:txBody>
          <a:bodyPr wrap="square">
            <a:spAutoFit/>
          </a:bodyPr>
          <a:lstStyle/>
          <a:p>
            <a:pPr marL="285750" indent="-28575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Ask the patient to keep a diary to identify their triggers and experiences. </a:t>
            </a:r>
          </a:p>
          <a:p>
            <a:pPr marL="285750" indent="-28575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In groups come up with </a:t>
            </a:r>
            <a:r>
              <a:rPr lang="en-GB" sz="2000" b="1" dirty="0">
                <a:solidFill>
                  <a:srgbClr val="512275"/>
                </a:solidFill>
                <a:latin typeface="Verdana" panose="020B0604030504040204" pitchFamily="34" charset="0"/>
                <a:ea typeface="Verdana" panose="020B0604030504040204" pitchFamily="34" charset="0"/>
              </a:rPr>
              <a:t>examples</a:t>
            </a:r>
            <a:r>
              <a:rPr lang="en-GB" sz="2000" dirty="0">
                <a:solidFill>
                  <a:srgbClr val="512275"/>
                </a:solidFill>
                <a:latin typeface="Verdana" panose="020B0604030504040204" pitchFamily="34" charset="0"/>
                <a:ea typeface="Verdana" panose="020B0604030504040204" pitchFamily="34" charset="0"/>
              </a:rPr>
              <a:t> of what someone’s diary may look like.</a:t>
            </a:r>
          </a:p>
        </p:txBody>
      </p:sp>
      <p:graphicFrame>
        <p:nvGraphicFramePr>
          <p:cNvPr id="17" name="Table 16"/>
          <p:cNvGraphicFramePr>
            <a:graphicFrameLocks noGrp="1"/>
          </p:cNvGraphicFramePr>
          <p:nvPr>
            <p:extLst>
              <p:ext uri="{D42A27DB-BD31-4B8C-83A1-F6EECF244321}">
                <p14:modId xmlns:p14="http://schemas.microsoft.com/office/powerpoint/2010/main" val="1094104369"/>
              </p:ext>
            </p:extLst>
          </p:nvPr>
        </p:nvGraphicFramePr>
        <p:xfrm>
          <a:off x="3689685" y="2270031"/>
          <a:ext cx="8293768" cy="4370905"/>
        </p:xfrm>
        <a:graphic>
          <a:graphicData uri="http://schemas.openxmlformats.org/drawingml/2006/table">
            <a:tbl>
              <a:tblPr firstRow="1" bandRow="1">
                <a:tableStyleId>{3B4B98B0-60AC-42C2-AFA5-B58CD77FA1E5}</a:tableStyleId>
              </a:tblPr>
              <a:tblGrid>
                <a:gridCol w="8293768">
                  <a:extLst>
                    <a:ext uri="{9D8B030D-6E8A-4147-A177-3AD203B41FA5}">
                      <a16:colId xmlns:a16="http://schemas.microsoft.com/office/drawing/2014/main" val="3713640427"/>
                    </a:ext>
                  </a:extLst>
                </a:gridCol>
              </a:tblGrid>
              <a:tr h="1394956">
                <a:tc>
                  <a:txBody>
                    <a:bodyPr/>
                    <a:lstStyle/>
                    <a:p>
                      <a:pPr marL="342900" indent="-342900">
                        <a:buAutoNum type="arabicPeriod"/>
                      </a:pPr>
                      <a:r>
                        <a:rPr lang="en-GB" sz="1600" dirty="0">
                          <a:solidFill>
                            <a:srgbClr val="512275"/>
                          </a:solidFill>
                          <a:latin typeface="Verdana" panose="020B0604030504040204" pitchFamily="34" charset="0"/>
                          <a:ea typeface="Verdana" panose="020B0604030504040204" pitchFamily="34" charset="0"/>
                        </a:rPr>
                        <a:t>Triggers:</a:t>
                      </a:r>
                    </a:p>
                    <a:p>
                      <a:pPr marL="285750" indent="-285750">
                        <a:buFont typeface="Arial" panose="020B0604020202020204" pitchFamily="34" charset="0"/>
                        <a:buChar char="•"/>
                      </a:pPr>
                      <a:r>
                        <a:rPr lang="en-GB" sz="1400" b="0" dirty="0">
                          <a:solidFill>
                            <a:srgbClr val="512275"/>
                          </a:solidFill>
                          <a:latin typeface="Verdana" panose="020B0604030504040204" pitchFamily="34" charset="0"/>
                          <a:ea typeface="Verdana" panose="020B0604030504040204" pitchFamily="34" charset="0"/>
                        </a:rPr>
                        <a:t>What was the situation</a:t>
                      </a:r>
                    </a:p>
                    <a:p>
                      <a:pPr marL="285750" indent="-285750">
                        <a:buFont typeface="Arial" panose="020B0604020202020204" pitchFamily="34" charset="0"/>
                        <a:buChar char="•"/>
                      </a:pPr>
                      <a:r>
                        <a:rPr lang="en-GB" sz="1400" b="0" dirty="0">
                          <a:solidFill>
                            <a:srgbClr val="512275"/>
                          </a:solidFill>
                          <a:latin typeface="Verdana" panose="020B0604030504040204" pitchFamily="34" charset="0"/>
                          <a:ea typeface="Verdana" panose="020B0604030504040204" pitchFamily="34" charset="0"/>
                        </a:rPr>
                        <a:t>Where</a:t>
                      </a:r>
                      <a:r>
                        <a:rPr lang="en-GB" sz="1400" b="0" baseline="0" dirty="0">
                          <a:solidFill>
                            <a:srgbClr val="512275"/>
                          </a:solidFill>
                          <a:latin typeface="Verdana" panose="020B0604030504040204" pitchFamily="34" charset="0"/>
                          <a:ea typeface="Verdana" panose="020B0604030504040204" pitchFamily="34" charset="0"/>
                        </a:rPr>
                        <a:t> were you?</a:t>
                      </a:r>
                    </a:p>
                    <a:p>
                      <a:pPr marL="285750" indent="-285750">
                        <a:buFont typeface="Arial" panose="020B0604020202020204" pitchFamily="34" charset="0"/>
                        <a:buChar char="•"/>
                      </a:pPr>
                      <a:r>
                        <a:rPr lang="en-GB" sz="1400" b="0" baseline="0" dirty="0">
                          <a:solidFill>
                            <a:srgbClr val="512275"/>
                          </a:solidFill>
                          <a:latin typeface="Verdana" panose="020B0604030504040204" pitchFamily="34" charset="0"/>
                          <a:ea typeface="Verdana" panose="020B0604030504040204" pitchFamily="34" charset="0"/>
                        </a:rPr>
                        <a:t>What were you doing?</a:t>
                      </a:r>
                    </a:p>
                    <a:p>
                      <a:pPr marL="285750" indent="-285750">
                        <a:buFont typeface="Arial" panose="020B0604020202020204" pitchFamily="34" charset="0"/>
                        <a:buChar char="•"/>
                      </a:pPr>
                      <a:r>
                        <a:rPr lang="en-GB" sz="1400" b="0" baseline="0" dirty="0">
                          <a:solidFill>
                            <a:srgbClr val="512275"/>
                          </a:solidFill>
                          <a:latin typeface="Verdana" panose="020B0604030504040204" pitchFamily="34" charset="0"/>
                          <a:ea typeface="Verdana" panose="020B0604030504040204" pitchFamily="34" charset="0"/>
                        </a:rPr>
                        <a:t>What happened?</a:t>
                      </a:r>
                    </a:p>
                    <a:p>
                      <a:pPr marL="285750" indent="-285750">
                        <a:buFont typeface="Arial" panose="020B0604020202020204" pitchFamily="34" charset="0"/>
                        <a:buChar char="•"/>
                      </a:pPr>
                      <a:r>
                        <a:rPr lang="en-GB" sz="1400" b="0" baseline="0" dirty="0">
                          <a:solidFill>
                            <a:srgbClr val="512275"/>
                          </a:solidFill>
                          <a:latin typeface="Verdana" panose="020B0604030504040204" pitchFamily="34" charset="0"/>
                          <a:ea typeface="Verdana" panose="020B0604030504040204" pitchFamily="34" charset="0"/>
                        </a:rPr>
                        <a:t>Who were you with?</a:t>
                      </a:r>
                      <a:endParaRPr lang="en-GB" sz="1400" b="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136684813"/>
                  </a:ext>
                </a:extLst>
              </a:tr>
              <a:tr h="488576">
                <a:tc>
                  <a:txBody>
                    <a:bodyPr/>
                    <a:lstStyle/>
                    <a:p>
                      <a:r>
                        <a:rPr lang="en-GB" sz="1600" b="1" dirty="0">
                          <a:solidFill>
                            <a:srgbClr val="512275"/>
                          </a:solidFill>
                          <a:latin typeface="Verdana" panose="020B0604030504040204" pitchFamily="34" charset="0"/>
                          <a:ea typeface="Verdana" panose="020B0604030504040204" pitchFamily="34" charset="0"/>
                        </a:rPr>
                        <a:t>2.</a:t>
                      </a:r>
                      <a:r>
                        <a:rPr lang="en-GB" sz="1600" b="1" baseline="0" dirty="0">
                          <a:solidFill>
                            <a:srgbClr val="512275"/>
                          </a:solidFill>
                          <a:latin typeface="Verdana" panose="020B0604030504040204" pitchFamily="34" charset="0"/>
                          <a:ea typeface="Verdana" panose="020B0604030504040204" pitchFamily="34" charset="0"/>
                        </a:rPr>
                        <a:t> Thoughts</a:t>
                      </a:r>
                    </a:p>
                    <a:p>
                      <a:pPr marL="285750" indent="-285750">
                        <a:buFont typeface="Arial" panose="020B0604020202020204" pitchFamily="34" charset="0"/>
                        <a:buChar char="•"/>
                      </a:pPr>
                      <a:r>
                        <a:rPr lang="en-GB" sz="1400" b="0" baseline="0" dirty="0">
                          <a:solidFill>
                            <a:srgbClr val="512275"/>
                          </a:solidFill>
                          <a:latin typeface="Verdana" panose="020B0604030504040204" pitchFamily="34" charset="0"/>
                          <a:ea typeface="Verdana" panose="020B0604030504040204" pitchFamily="34" charset="0"/>
                        </a:rPr>
                        <a:t>What thoughts, ideas or images went through your mind?</a:t>
                      </a:r>
                    </a:p>
                    <a:p>
                      <a:pPr marL="285750" indent="-285750">
                        <a:buFont typeface="Arial" panose="020B0604020202020204" pitchFamily="34" charset="0"/>
                        <a:buChar char="•"/>
                      </a:pPr>
                      <a:r>
                        <a:rPr lang="en-GB" sz="1400" b="0" baseline="0" dirty="0">
                          <a:solidFill>
                            <a:srgbClr val="512275"/>
                          </a:solidFill>
                          <a:latin typeface="Verdana" panose="020B0604030504040204" pitchFamily="34" charset="0"/>
                          <a:ea typeface="Verdana" panose="020B0604030504040204" pitchFamily="34" charset="0"/>
                        </a:rPr>
                        <a:t>If this is true, what does this say about you, others, the world, the future?</a:t>
                      </a:r>
                    </a:p>
                    <a:p>
                      <a:pPr marL="0" indent="0">
                        <a:buFont typeface="Arial" panose="020B0604020202020204" pitchFamily="34" charset="0"/>
                        <a:buNone/>
                      </a:pPr>
                      <a:r>
                        <a:rPr lang="en-GB" sz="1400" b="0" baseline="0" dirty="0">
                          <a:solidFill>
                            <a:srgbClr val="512275"/>
                          </a:solidFill>
                          <a:latin typeface="Verdana" panose="020B0604030504040204" pitchFamily="34" charset="0"/>
                          <a:ea typeface="Verdana" panose="020B0604030504040204" pitchFamily="34" charset="0"/>
                        </a:rPr>
                        <a:t>Rate how much you believed each thought was true on a scale of 0-100%</a:t>
                      </a:r>
                      <a:endParaRPr lang="en-GB" sz="1400" b="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005076358"/>
                  </a:ext>
                </a:extLst>
              </a:tr>
              <a:tr h="10181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kern="1200" dirty="0">
                          <a:solidFill>
                            <a:srgbClr val="512275"/>
                          </a:solidFill>
                          <a:latin typeface="Verdana" panose="020B0604030504040204" pitchFamily="34" charset="0"/>
                          <a:ea typeface="Verdana" panose="020B0604030504040204" pitchFamily="34" charset="0"/>
                          <a:cs typeface="+mn-cs"/>
                        </a:rPr>
                        <a:t>3. Feelings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rgbClr val="512275"/>
                          </a:solidFill>
                          <a:latin typeface="Verdana" panose="020B0604030504040204" pitchFamily="34" charset="0"/>
                          <a:ea typeface="Verdana" panose="020B0604030504040204" pitchFamily="34" charset="0"/>
                          <a:cs typeface="+mn-cs"/>
                        </a:rPr>
                        <a:t>How did you feel?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rgbClr val="512275"/>
                          </a:solidFill>
                          <a:latin typeface="Verdana" panose="020B0604030504040204" pitchFamily="34" charset="0"/>
                          <a:ea typeface="Verdana" panose="020B0604030504040204" pitchFamily="34" charset="0"/>
                          <a:cs typeface="+mn-cs"/>
                        </a:rPr>
                        <a:t>Describe</a:t>
                      </a:r>
                      <a:r>
                        <a:rPr lang="en-GB" sz="1400" b="0" kern="1200" baseline="0" dirty="0">
                          <a:solidFill>
                            <a:srgbClr val="512275"/>
                          </a:solidFill>
                          <a:latin typeface="Verdana" panose="020B0604030504040204" pitchFamily="34" charset="0"/>
                          <a:ea typeface="Verdana" panose="020B0604030504040204" pitchFamily="34" charset="0"/>
                          <a:cs typeface="+mn-cs"/>
                        </a:rPr>
                        <a:t> each feeling in one word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baseline="0" dirty="0">
                          <a:solidFill>
                            <a:srgbClr val="512275"/>
                          </a:solidFill>
                          <a:latin typeface="Verdana" panose="020B0604030504040204" pitchFamily="34" charset="0"/>
                          <a:ea typeface="Verdana" panose="020B0604030504040204" pitchFamily="34" charset="0"/>
                          <a:cs typeface="+mn-cs"/>
                        </a:rPr>
                        <a:t>Rate how distressing each of these feelings were on a scale of 0-100%</a:t>
                      </a:r>
                      <a:endParaRPr lang="en-GB" sz="1200" b="0" kern="1200" dirty="0">
                        <a:solidFill>
                          <a:srgbClr val="512275"/>
                        </a:solidFill>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533328656"/>
                  </a:ext>
                </a:extLst>
              </a:tr>
              <a:tr h="488576">
                <a:tc>
                  <a:txBody>
                    <a:bodyPr/>
                    <a:lstStyle/>
                    <a:p>
                      <a:r>
                        <a:rPr lang="en-GB" sz="1600" b="1" dirty="0">
                          <a:solidFill>
                            <a:srgbClr val="512275"/>
                          </a:solidFill>
                          <a:latin typeface="Verdana" panose="020B0604030504040204" pitchFamily="34" charset="0"/>
                          <a:ea typeface="Verdana" panose="020B0604030504040204" pitchFamily="34" charset="0"/>
                        </a:rPr>
                        <a:t>4. Behaviours</a:t>
                      </a:r>
                    </a:p>
                    <a:p>
                      <a:pPr marL="285750" indent="-285750">
                        <a:buFont typeface="Arial" panose="020B0604020202020204" pitchFamily="34" charset="0"/>
                        <a:buChar char="•"/>
                      </a:pPr>
                      <a:r>
                        <a:rPr lang="en-GB" sz="1400" b="0" dirty="0">
                          <a:solidFill>
                            <a:srgbClr val="512275"/>
                          </a:solidFill>
                          <a:latin typeface="Verdana" panose="020B0604030504040204" pitchFamily="34" charset="0"/>
                          <a:ea typeface="Verdana" panose="020B0604030504040204" pitchFamily="34" charset="0"/>
                        </a:rPr>
                        <a:t>What did you do?</a:t>
                      </a:r>
                    </a:p>
                    <a:p>
                      <a:pPr marL="285750" indent="-285750">
                        <a:buFont typeface="Arial" panose="020B0604020202020204" pitchFamily="34" charset="0"/>
                        <a:buChar char="•"/>
                      </a:pPr>
                      <a:r>
                        <a:rPr lang="en-GB" sz="1400" b="0" dirty="0">
                          <a:solidFill>
                            <a:srgbClr val="512275"/>
                          </a:solidFill>
                          <a:latin typeface="Verdana" panose="020B0604030504040204" pitchFamily="34" charset="0"/>
                          <a:ea typeface="Verdana" panose="020B0604030504040204" pitchFamily="34" charset="0"/>
                        </a:rPr>
                        <a:t>What action did you</a:t>
                      </a:r>
                      <a:r>
                        <a:rPr lang="en-GB" sz="1400" b="0" baseline="0" dirty="0">
                          <a:solidFill>
                            <a:srgbClr val="512275"/>
                          </a:solidFill>
                          <a:latin typeface="Verdana" panose="020B0604030504040204" pitchFamily="34" charset="0"/>
                          <a:ea typeface="Verdana" panose="020B0604030504040204" pitchFamily="34" charset="0"/>
                        </a:rPr>
                        <a:t> take?</a:t>
                      </a:r>
                    </a:p>
                    <a:p>
                      <a:pPr marL="285750" indent="-285750">
                        <a:buFont typeface="Arial" panose="020B0604020202020204" pitchFamily="34" charset="0"/>
                        <a:buChar char="•"/>
                      </a:pPr>
                      <a:r>
                        <a:rPr lang="en-GB" sz="1400" b="0" baseline="0" dirty="0">
                          <a:solidFill>
                            <a:srgbClr val="512275"/>
                          </a:solidFill>
                          <a:latin typeface="Verdana" panose="020B0604030504040204" pitchFamily="34" charset="0"/>
                          <a:ea typeface="Verdana" panose="020B0604030504040204" pitchFamily="34" charset="0"/>
                        </a:rPr>
                        <a:t>What helped you to cope?</a:t>
                      </a:r>
                      <a:endParaRPr lang="en-GB" sz="1200" b="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4083695880"/>
                  </a:ext>
                </a:extLst>
              </a:tr>
            </a:tbl>
          </a:graphicData>
        </a:graphic>
      </p:graphicFrame>
    </p:spTree>
    <p:extLst>
      <p:ext uri="{BB962C8B-B14F-4D97-AF65-F5344CB8AC3E}">
        <p14:creationId xmlns:p14="http://schemas.microsoft.com/office/powerpoint/2010/main" val="7601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Activity (TBC)</a:t>
            </a:r>
          </a:p>
        </p:txBody>
      </p:sp>
    </p:spTree>
    <p:extLst>
      <p:ext uri="{BB962C8B-B14F-4D97-AF65-F5344CB8AC3E}">
        <p14:creationId xmlns:p14="http://schemas.microsoft.com/office/powerpoint/2010/main" val="54382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Session 2:</a:t>
            </a:r>
          </a:p>
        </p:txBody>
      </p:sp>
      <p:sp>
        <p:nvSpPr>
          <p:cNvPr id="7" name="Google Shape;67;p12"/>
          <p:cNvSpPr txBox="1">
            <a:spLocks/>
          </p:cNvSpPr>
          <p:nvPr/>
        </p:nvSpPr>
        <p:spPr>
          <a:xfrm>
            <a:off x="1479723" y="2871774"/>
            <a:ext cx="8540218" cy="317368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a:solidFill>
                  <a:srgbClr val="512275"/>
                </a:solidFill>
                <a:latin typeface="Segoe Print" charset="0"/>
                <a:ea typeface="Segoe Print" charset="0"/>
                <a:cs typeface="Segoe Print" charset="0"/>
              </a:rPr>
              <a:t>Identifying Triggers </a:t>
            </a:r>
          </a:p>
          <a:p>
            <a:pPr algn="ctr">
              <a:lnSpc>
                <a:spcPct val="150000"/>
              </a:lnSpc>
              <a:spcBef>
                <a:spcPts val="0"/>
              </a:spcBef>
            </a:pPr>
            <a:r>
              <a:rPr lang="en-GB" sz="6600" dirty="0">
                <a:solidFill>
                  <a:srgbClr val="512275"/>
                </a:solidFill>
                <a:latin typeface="Segoe Print" charset="0"/>
                <a:ea typeface="Segoe Print" charset="0"/>
                <a:cs typeface="Segoe Print" charset="0"/>
              </a:rPr>
              <a:t>&amp; Symptoms</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38627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6" y="637309"/>
            <a:ext cx="3115485"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78935" y="1015869"/>
            <a:ext cx="2367379" cy="116108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6600" dirty="0">
                <a:solidFill>
                  <a:srgbClr val="512275"/>
                </a:solidFill>
                <a:latin typeface="Segoe Print" charset="0"/>
                <a:ea typeface="Segoe Print" charset="0"/>
                <a:cs typeface="Segoe Print" charset="0"/>
              </a:rPr>
              <a:t>Aims</a:t>
            </a:r>
          </a:p>
        </p:txBody>
      </p:sp>
      <p:sp>
        <p:nvSpPr>
          <p:cNvPr id="7" name="Rectangle 7"/>
          <p:cNvSpPr>
            <a:spLocks noChangeArrowheads="1"/>
          </p:cNvSpPr>
          <p:nvPr/>
        </p:nvSpPr>
        <p:spPr bwMode="auto">
          <a:xfrm>
            <a:off x="5013113" y="965072"/>
            <a:ext cx="6770848"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9113" lvl="2" indent="-342900">
              <a:lnSpc>
                <a:spcPct val="120000"/>
              </a:lnSpc>
              <a:buFont typeface="Courier New" charset="0"/>
              <a:buChar char="o"/>
              <a:defRPr/>
            </a:pPr>
            <a:r>
              <a:rPr lang="en-GB" sz="2400" dirty="0">
                <a:solidFill>
                  <a:srgbClr val="512275"/>
                </a:solidFill>
                <a:latin typeface="Verdana"/>
                <a:ea typeface="Geneva" charset="0"/>
                <a:cs typeface="Verdana"/>
              </a:rPr>
              <a:t>Introduction to low mood: Theory</a:t>
            </a:r>
          </a:p>
          <a:p>
            <a:pPr marL="519113" lvl="2" indent="-342900">
              <a:lnSpc>
                <a:spcPct val="120000"/>
              </a:lnSpc>
              <a:buFont typeface="Courier New" charset="0"/>
              <a:buChar char="o"/>
              <a:defRPr/>
            </a:pPr>
            <a:endParaRPr lang="en-GB" sz="2400" dirty="0">
              <a:solidFill>
                <a:srgbClr val="512275"/>
              </a:solidFill>
              <a:latin typeface="Verdana"/>
              <a:ea typeface="Geneva" charset="0"/>
              <a:cs typeface="Verdana"/>
            </a:endParaRPr>
          </a:p>
          <a:p>
            <a:pPr marL="519113" lvl="2" indent="-342900">
              <a:lnSpc>
                <a:spcPct val="120000"/>
              </a:lnSpc>
              <a:buFont typeface="Courier New" charset="0"/>
              <a:buChar char="o"/>
              <a:defRPr/>
            </a:pPr>
            <a:r>
              <a:rPr lang="en-GB" sz="2400" dirty="0">
                <a:solidFill>
                  <a:srgbClr val="512275"/>
                </a:solidFill>
                <a:latin typeface="Verdana"/>
                <a:ea typeface="Geneva" charset="0"/>
                <a:cs typeface="Verdana"/>
              </a:rPr>
              <a:t>Incorporating low mood drive work in 1-2-1 sessions</a:t>
            </a:r>
          </a:p>
        </p:txBody>
      </p:sp>
      <p:grpSp>
        <p:nvGrpSpPr>
          <p:cNvPr id="8" name="Google Shape;298;p38"/>
          <p:cNvGrpSpPr/>
          <p:nvPr/>
        </p:nvGrpSpPr>
        <p:grpSpPr>
          <a:xfrm>
            <a:off x="1401096" y="3917216"/>
            <a:ext cx="1749351" cy="2473737"/>
            <a:chOff x="584925" y="238125"/>
            <a:chExt cx="415200" cy="525100"/>
          </a:xfrm>
          <a:solidFill>
            <a:srgbClr val="512275"/>
          </a:solidFill>
        </p:grpSpPr>
        <p:sp>
          <p:nvSpPr>
            <p:cNvPr id="9" name="Google Shape;299;p3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0;p3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1;p3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p3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3;p3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4;p3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p:cNvSpPr txBox="1"/>
          <p:nvPr/>
        </p:nvSpPr>
        <p:spPr>
          <a:xfrm>
            <a:off x="5917677" y="2794435"/>
            <a:ext cx="5735472" cy="3046988"/>
          </a:xfrm>
          <a:prstGeom prst="rect">
            <a:avLst/>
          </a:prstGeom>
          <a:noFill/>
        </p:spPr>
        <p:txBody>
          <a:bodyPr wrap="square" rtlCol="0">
            <a:spAutoFit/>
          </a:bodyPr>
          <a:lstStyle/>
          <a:p>
            <a:pPr marL="176213" lvl="2">
              <a:lnSpc>
                <a:spcPct val="120000"/>
              </a:lnSpc>
              <a:defRPr/>
            </a:pPr>
            <a:r>
              <a:rPr lang="en-GB" sz="2000" dirty="0">
                <a:solidFill>
                  <a:srgbClr val="512275"/>
                </a:solidFill>
                <a:latin typeface="Verdana"/>
                <a:ea typeface="Geneva" charset="0"/>
                <a:cs typeface="Verdana"/>
                <a:sym typeface="Wingdings"/>
              </a:rPr>
              <a:t> Session 1: </a:t>
            </a:r>
            <a:r>
              <a:rPr lang="en-GB" sz="2000" dirty="0">
                <a:solidFill>
                  <a:srgbClr val="512275"/>
                </a:solidFill>
                <a:latin typeface="Verdana"/>
                <a:ea typeface="Geneva" charset="0"/>
                <a:cs typeface="Verdana"/>
              </a:rPr>
              <a:t>Identification</a:t>
            </a:r>
          </a:p>
          <a:p>
            <a:pPr marL="519113" lvl="2" indent="-342900">
              <a:lnSpc>
                <a:spcPct val="120000"/>
              </a:lnSpc>
              <a:buFont typeface="Wingdings" charset="2"/>
              <a:buChar char="à"/>
              <a:defRPr/>
            </a:pPr>
            <a:r>
              <a:rPr lang="en-GB" sz="2000" dirty="0">
                <a:solidFill>
                  <a:srgbClr val="512275"/>
                </a:solidFill>
                <a:latin typeface="Verdana"/>
                <a:ea typeface="Geneva" charset="0"/>
                <a:cs typeface="Verdana"/>
                <a:sym typeface="Wingdings"/>
              </a:rPr>
              <a:t>Session 2: Identifying triggers and symptoms</a:t>
            </a:r>
          </a:p>
          <a:p>
            <a:pPr marL="519113" lvl="2" indent="-342900">
              <a:lnSpc>
                <a:spcPct val="120000"/>
              </a:lnSpc>
              <a:buFont typeface="Wingdings" charset="2"/>
              <a:buChar char="à"/>
              <a:defRPr/>
            </a:pPr>
            <a:r>
              <a:rPr lang="en-GB" sz="2000" dirty="0">
                <a:solidFill>
                  <a:srgbClr val="512275"/>
                </a:solidFill>
                <a:latin typeface="Verdana"/>
                <a:ea typeface="Geneva" charset="0"/>
                <a:cs typeface="Verdana"/>
                <a:sym typeface="Wingdings"/>
              </a:rPr>
              <a:t>Session 3: Choosing obstacles and goals to work on</a:t>
            </a:r>
          </a:p>
          <a:p>
            <a:pPr marL="519113" lvl="2" indent="-342900">
              <a:lnSpc>
                <a:spcPct val="120000"/>
              </a:lnSpc>
              <a:buFont typeface="Wingdings" charset="2"/>
              <a:buChar char="à"/>
              <a:defRPr/>
            </a:pPr>
            <a:r>
              <a:rPr lang="en-GB" sz="2000" dirty="0">
                <a:solidFill>
                  <a:srgbClr val="512275"/>
                </a:solidFill>
                <a:latin typeface="Verdana"/>
                <a:ea typeface="Geneva" charset="0"/>
                <a:cs typeface="Verdana"/>
                <a:sym typeface="Wingdings"/>
              </a:rPr>
              <a:t>Sessions 4 &amp; 5: Choosing strategies for overcoming depression</a:t>
            </a:r>
          </a:p>
          <a:p>
            <a:pPr marL="519113" lvl="2" indent="-342900">
              <a:lnSpc>
                <a:spcPct val="120000"/>
              </a:lnSpc>
              <a:buFont typeface="Wingdings" charset="2"/>
              <a:buChar char="à"/>
              <a:defRPr/>
            </a:pPr>
            <a:r>
              <a:rPr lang="en-GB" sz="2000" dirty="0">
                <a:solidFill>
                  <a:srgbClr val="512275"/>
                </a:solidFill>
                <a:latin typeface="Verdana"/>
                <a:ea typeface="Geneva" charset="0"/>
                <a:cs typeface="Verdana"/>
                <a:sym typeface="Wingdings"/>
              </a:rPr>
              <a:t>Session 5: Summary and reflection</a:t>
            </a:r>
            <a:endParaRPr lang="en-GB" sz="2000" dirty="0">
              <a:solidFill>
                <a:srgbClr val="512275"/>
              </a:solidFill>
              <a:latin typeface="Verdana"/>
              <a:ea typeface="Geneva" charset="0"/>
              <a:cs typeface="Verdana"/>
            </a:endParaRPr>
          </a:p>
        </p:txBody>
      </p:sp>
    </p:spTree>
    <p:extLst>
      <p:ext uri="{BB962C8B-B14F-4D97-AF65-F5344CB8AC3E}">
        <p14:creationId xmlns:p14="http://schemas.microsoft.com/office/powerpoint/2010/main" val="148149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7" name="Rectangle 6"/>
          <p:cNvSpPr/>
          <p:nvPr/>
        </p:nvSpPr>
        <p:spPr>
          <a:xfrm>
            <a:off x="4483411" y="466621"/>
            <a:ext cx="7203764" cy="286232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named nurse for your </a:t>
            </a:r>
          </a:p>
          <a:p>
            <a:pPr>
              <a:lnSpc>
                <a:spcPct val="150000"/>
              </a:lnSpc>
            </a:pPr>
            <a:r>
              <a:rPr lang="en-GB" sz="2000" b="1" i="1" dirty="0">
                <a:solidFill>
                  <a:srgbClr val="512275"/>
                </a:solidFill>
                <a:latin typeface="Verdana" panose="020B0604030504040204" pitchFamily="34" charset="0"/>
                <a:ea typeface="Verdana" panose="020B0604030504040204" pitchFamily="34" charset="0"/>
              </a:rPr>
              <a:t>2</a:t>
            </a:r>
            <a:r>
              <a:rPr lang="en-GB" sz="2000" b="1" i="1" baseline="30000" dirty="0">
                <a:solidFill>
                  <a:srgbClr val="512275"/>
                </a:solidFill>
                <a:latin typeface="Verdana" panose="020B0604030504040204" pitchFamily="34" charset="0"/>
                <a:ea typeface="Verdana" panose="020B0604030504040204" pitchFamily="34" charset="0"/>
              </a:rPr>
              <a:t>nd</a:t>
            </a:r>
            <a:r>
              <a:rPr lang="en-GB" sz="2000" b="1" i="1" dirty="0">
                <a:solidFill>
                  <a:srgbClr val="512275"/>
                </a:solidFill>
                <a:latin typeface="Verdana" panose="020B0604030504040204" pitchFamily="34" charset="0"/>
                <a:ea typeface="Verdana" panose="020B0604030504040204" pitchFamily="34" charset="0"/>
              </a:rPr>
              <a:t> session </a:t>
            </a:r>
            <a:r>
              <a:rPr lang="en-GB" sz="2000" dirty="0">
                <a:solidFill>
                  <a:srgbClr val="512275"/>
                </a:solidFill>
                <a:latin typeface="Verdana" panose="020B0604030504040204" pitchFamily="34" charset="0"/>
                <a:ea typeface="Verdana" panose="020B0604030504040204" pitchFamily="34" charset="0"/>
              </a:rPr>
              <a:t>on low mood. In your first session you already identified your thoughts, feelings and behaviour. You have kept a daily diary for the last week and you are ask to go through it with the nurse.</a:t>
            </a:r>
          </a:p>
        </p:txBody>
      </p:sp>
      <p:sp>
        <p:nvSpPr>
          <p:cNvPr id="8" name="Rectangle 7"/>
          <p:cNvSpPr/>
          <p:nvPr/>
        </p:nvSpPr>
        <p:spPr>
          <a:xfrm>
            <a:off x="4483411" y="3667293"/>
            <a:ext cx="7203764" cy="240065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The patient has brought their daily diary which they have completed for a week. Use the diary to formulate what happens when the person feels low using the follow slide as a template. </a:t>
            </a:r>
          </a:p>
        </p:txBody>
      </p:sp>
    </p:spTree>
    <p:extLst>
      <p:ext uri="{BB962C8B-B14F-4D97-AF65-F5344CB8AC3E}">
        <p14:creationId xmlns:p14="http://schemas.microsoft.com/office/powerpoint/2010/main" val="242052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60493" y="522798"/>
            <a:ext cx="2772909" cy="82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Questions</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260284" y="815588"/>
            <a:ext cx="7241154" cy="5078313"/>
          </a:xfrm>
          <a:prstGeom prst="rect">
            <a:avLst/>
          </a:prstGeom>
        </p:spPr>
        <p:txBody>
          <a:bodyPr wrap="square">
            <a:spAutoFit/>
          </a:bodyPr>
          <a:lstStyle/>
          <a:p>
            <a:pPr>
              <a:lnSpc>
                <a:spcPct val="150000"/>
              </a:lnSpc>
            </a:pPr>
            <a:r>
              <a:rPr lang="en-GB" b="1" dirty="0">
                <a:solidFill>
                  <a:srgbClr val="512275"/>
                </a:solidFill>
                <a:latin typeface="Verdana" panose="020B0604030504040204" pitchFamily="34" charset="0"/>
                <a:ea typeface="Verdana" panose="020B0604030504040204" pitchFamily="34" charset="0"/>
              </a:rPr>
              <a:t>Nurse</a:t>
            </a:r>
          </a:p>
          <a:p>
            <a:pPr marL="457200" indent="-4572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Where were you and what were you doing just before you first started feeling low in mood?</a:t>
            </a:r>
          </a:p>
          <a:p>
            <a:pPr marL="457200" indent="-4572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What is the first thing you noticed when your low mood started to develop?</a:t>
            </a:r>
          </a:p>
          <a:p>
            <a:pPr marL="457200" indent="-4572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How did that make you feel emotionally?</a:t>
            </a:r>
          </a:p>
          <a:p>
            <a:pPr marL="457200" indent="-4572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What thoughts went through your head? </a:t>
            </a:r>
          </a:p>
          <a:p>
            <a:pPr marL="457200" indent="-4572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What happened to your mood when you had that thought?</a:t>
            </a:r>
          </a:p>
          <a:p>
            <a:pPr marL="457200" indent="-4572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How did you cope with the way you felt/what did you do?</a:t>
            </a:r>
          </a:p>
          <a:p>
            <a:pPr marL="457200" indent="-457200">
              <a:lnSpc>
                <a:spcPct val="150000"/>
              </a:lnSpc>
              <a:buAutoNum type="arabicPeriod"/>
            </a:pPr>
            <a:endParaRPr lang="en-US" dirty="0">
              <a:solidFill>
                <a:srgbClr val="512275"/>
              </a:solidFill>
            </a:endParaRPr>
          </a:p>
        </p:txBody>
      </p:sp>
    </p:spTree>
    <p:extLst>
      <p:ext uri="{BB962C8B-B14F-4D97-AF65-F5344CB8AC3E}">
        <p14:creationId xmlns:p14="http://schemas.microsoft.com/office/powerpoint/2010/main" val="1483461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What happens when you have low mood?</a:t>
            </a:r>
          </a:p>
        </p:txBody>
      </p:sp>
      <p:grpSp>
        <p:nvGrpSpPr>
          <p:cNvPr id="6" name="Group 5"/>
          <p:cNvGrpSpPr/>
          <p:nvPr/>
        </p:nvGrpSpPr>
        <p:grpSpPr>
          <a:xfrm>
            <a:off x="330989" y="1331282"/>
            <a:ext cx="10468110" cy="5482799"/>
            <a:chOff x="-1266960" y="921064"/>
            <a:chExt cx="10468110" cy="5482799"/>
          </a:xfrm>
        </p:grpSpPr>
        <p:sp>
          <p:nvSpPr>
            <p:cNvPr id="7" name="Explosion 1 6"/>
            <p:cNvSpPr/>
            <p:nvPr/>
          </p:nvSpPr>
          <p:spPr>
            <a:xfrm>
              <a:off x="-1266960" y="921064"/>
              <a:ext cx="4064300" cy="3866200"/>
            </a:xfrm>
            <a:prstGeom prst="irregularSeal1">
              <a:avLst/>
            </a:prstGeom>
            <a:solidFill>
              <a:schemeClr val="accent4">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b="1" dirty="0">
                  <a:solidFill>
                    <a:srgbClr val="512275"/>
                  </a:solidFill>
                  <a:latin typeface="Segoe Print" charset="0"/>
                  <a:ea typeface="Segoe Print" charset="0"/>
                  <a:cs typeface="Segoe Print" charset="0"/>
                </a:rPr>
                <a:t>Trigger/Event</a:t>
              </a:r>
            </a:p>
            <a:p>
              <a:pPr algn="ctr"/>
              <a:endParaRPr lang="en-GB" sz="1600" dirty="0">
                <a:solidFill>
                  <a:srgbClr val="512275"/>
                </a:solidFill>
                <a:latin typeface="Verdana" panose="020B0604030504040204" pitchFamily="34" charset="0"/>
                <a:ea typeface="Verdana" panose="020B0604030504040204" pitchFamily="34" charset="0"/>
              </a:endParaRPr>
            </a:p>
            <a:p>
              <a:pPr algn="ctr"/>
              <a:r>
                <a:rPr lang="en-GB" sz="1400" dirty="0">
                  <a:solidFill>
                    <a:srgbClr val="512275"/>
                  </a:solidFill>
                  <a:latin typeface="Verdana" panose="020B0604030504040204" pitchFamily="34" charset="0"/>
                  <a:ea typeface="Verdana" panose="020B0604030504040204" pitchFamily="34" charset="0"/>
                </a:rPr>
                <a:t>Made redundant from job</a:t>
              </a:r>
            </a:p>
          </p:txBody>
        </p:sp>
        <p:sp>
          <p:nvSpPr>
            <p:cNvPr id="8" name="Oval 7"/>
            <p:cNvSpPr/>
            <p:nvPr/>
          </p:nvSpPr>
          <p:spPr>
            <a:xfrm>
              <a:off x="6759678" y="1418350"/>
              <a:ext cx="2441472" cy="2349574"/>
            </a:xfrm>
            <a:prstGeom prst="ellipse">
              <a:avLst/>
            </a:prstGeom>
            <a:solidFill>
              <a:srgbClr val="5122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latin typeface="Verdana" panose="020B0604030504040204" pitchFamily="34" charset="0"/>
                <a:ea typeface="Verdana" panose="020B0604030504040204" pitchFamily="34" charset="0"/>
              </a:endParaRPr>
            </a:p>
            <a:p>
              <a:pPr algn="ctr"/>
              <a:r>
                <a:rPr lang="en-GB" sz="2400" b="1" dirty="0">
                  <a:latin typeface="Segoe Print" charset="0"/>
                  <a:ea typeface="Segoe Print" charset="0"/>
                  <a:cs typeface="Segoe Print" charset="0"/>
                </a:rPr>
                <a:t>Thoughts</a:t>
              </a:r>
            </a:p>
            <a:p>
              <a:pPr algn="ctr"/>
              <a:endParaRPr lang="en-GB" sz="600" b="1" dirty="0">
                <a:latin typeface="Verdana" panose="020B0604030504040204" pitchFamily="34" charset="0"/>
                <a:ea typeface="Verdana" panose="020B0604030504040204" pitchFamily="34" charset="0"/>
              </a:endParaRPr>
            </a:p>
            <a:p>
              <a:pPr algn="ctr"/>
              <a:r>
                <a:rPr lang="en-GB" sz="1400" dirty="0">
                  <a:latin typeface="Verdana" panose="020B0604030504040204" pitchFamily="34" charset="0"/>
                  <a:ea typeface="Verdana" panose="020B0604030504040204" pitchFamily="34" charset="0"/>
                </a:rPr>
                <a:t>“I am a waste of space”</a:t>
              </a:r>
            </a:p>
            <a:p>
              <a:pPr algn="ctr"/>
              <a:r>
                <a:rPr lang="en-GB" sz="1400" dirty="0">
                  <a:latin typeface="Verdana" panose="020B0604030504040204" pitchFamily="34" charset="0"/>
                  <a:ea typeface="Verdana" panose="020B0604030504040204" pitchFamily="34" charset="0"/>
                </a:rPr>
                <a:t>“I will never work again”</a:t>
              </a:r>
            </a:p>
            <a:p>
              <a:pPr algn="ctr"/>
              <a:r>
                <a:rPr lang="en-GB" sz="1400" dirty="0">
                  <a:latin typeface="Verdana" panose="020B0604030504040204" pitchFamily="34" charset="0"/>
                  <a:ea typeface="Verdana" panose="020B0604030504040204" pitchFamily="34" charset="0"/>
                </a:rPr>
                <a:t>“I can never do anything right’</a:t>
              </a:r>
            </a:p>
            <a:p>
              <a:pPr algn="ctr"/>
              <a:endParaRPr lang="en-GB" dirty="0"/>
            </a:p>
          </p:txBody>
        </p:sp>
        <p:sp>
          <p:nvSpPr>
            <p:cNvPr id="9" name="Oval 8"/>
            <p:cNvSpPr/>
            <p:nvPr/>
          </p:nvSpPr>
          <p:spPr>
            <a:xfrm>
              <a:off x="3705213" y="1545802"/>
              <a:ext cx="2146592" cy="1973216"/>
            </a:xfrm>
            <a:prstGeom prst="ellipse">
              <a:avLst/>
            </a:prstGeom>
            <a:solidFill>
              <a:srgbClr val="5122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latin typeface="Segoe Print" charset="0"/>
                  <a:ea typeface="Segoe Print" charset="0"/>
                  <a:cs typeface="Segoe Print" charset="0"/>
                </a:rPr>
                <a:t>Feelings</a:t>
              </a:r>
            </a:p>
            <a:p>
              <a:pPr algn="ctr"/>
              <a:endParaRPr lang="en-GB" sz="1100" b="1" dirty="0">
                <a:latin typeface="Verdana" panose="020B0604030504040204" pitchFamily="34" charset="0"/>
                <a:ea typeface="Verdana" panose="020B0604030504040204" pitchFamily="34" charset="0"/>
              </a:endParaRPr>
            </a:p>
            <a:p>
              <a:pPr algn="ctr"/>
              <a:r>
                <a:rPr lang="en-GB" sz="1600" dirty="0">
                  <a:latin typeface="Verdana" panose="020B0604030504040204" pitchFamily="34" charset="0"/>
                  <a:ea typeface="Verdana" panose="020B0604030504040204" pitchFamily="34" charset="0"/>
                </a:rPr>
                <a:t>Sad</a:t>
              </a:r>
            </a:p>
            <a:p>
              <a:pPr algn="ctr"/>
              <a:r>
                <a:rPr lang="en-GB" sz="1600" dirty="0">
                  <a:latin typeface="Verdana" panose="020B0604030504040204" pitchFamily="34" charset="0"/>
                  <a:ea typeface="Verdana" panose="020B0604030504040204" pitchFamily="34" charset="0"/>
                </a:rPr>
                <a:t>Hopeless</a:t>
              </a:r>
            </a:p>
          </p:txBody>
        </p:sp>
        <p:sp>
          <p:nvSpPr>
            <p:cNvPr id="10" name="Oval 9"/>
            <p:cNvSpPr/>
            <p:nvPr/>
          </p:nvSpPr>
          <p:spPr>
            <a:xfrm>
              <a:off x="4899963" y="3752706"/>
              <a:ext cx="2815489" cy="2651157"/>
            </a:xfrm>
            <a:prstGeom prst="ellipse">
              <a:avLst/>
            </a:prstGeom>
            <a:solidFill>
              <a:srgbClr val="5122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dirty="0">
                <a:latin typeface="Verdana" panose="020B0604030504040204" pitchFamily="34" charset="0"/>
                <a:ea typeface="Verdana" panose="020B0604030504040204" pitchFamily="34" charset="0"/>
              </a:endParaRPr>
            </a:p>
            <a:p>
              <a:pPr algn="ctr"/>
              <a:r>
                <a:rPr lang="en-GB" sz="2400" b="1" dirty="0">
                  <a:latin typeface="Segoe Print" charset="0"/>
                  <a:ea typeface="Segoe Print" charset="0"/>
                  <a:cs typeface="Segoe Print" charset="0"/>
                </a:rPr>
                <a:t>Behaviours</a:t>
              </a:r>
            </a:p>
            <a:p>
              <a:pPr algn="ctr"/>
              <a:endParaRPr lang="en-GB" sz="1200" b="1" dirty="0">
                <a:latin typeface="Verdana" panose="020B0604030504040204" pitchFamily="34" charset="0"/>
                <a:ea typeface="Verdana" panose="020B0604030504040204" pitchFamily="34" charset="0"/>
              </a:endParaRPr>
            </a:p>
            <a:p>
              <a:pPr algn="ctr"/>
              <a:r>
                <a:rPr lang="en-GB" sz="1400" dirty="0">
                  <a:latin typeface="Verdana" panose="020B0604030504040204" pitchFamily="34" charset="0"/>
                  <a:ea typeface="Verdana" panose="020B0604030504040204" pitchFamily="34" charset="0"/>
                </a:rPr>
                <a:t>Avoiding socialising</a:t>
              </a:r>
            </a:p>
            <a:p>
              <a:pPr algn="ctr"/>
              <a:endParaRPr lang="en-GB" sz="1100" dirty="0">
                <a:latin typeface="Verdana" panose="020B0604030504040204" pitchFamily="34" charset="0"/>
                <a:ea typeface="Verdana" panose="020B0604030504040204" pitchFamily="34" charset="0"/>
              </a:endParaRPr>
            </a:p>
            <a:p>
              <a:pPr algn="ctr"/>
              <a:r>
                <a:rPr lang="en-GB" sz="1400" dirty="0">
                  <a:latin typeface="Verdana" panose="020B0604030504040204" pitchFamily="34" charset="0"/>
                  <a:ea typeface="Verdana" panose="020B0604030504040204" pitchFamily="34" charset="0"/>
                </a:rPr>
                <a:t>Avoiding doing activities</a:t>
              </a:r>
            </a:p>
            <a:p>
              <a:pPr algn="ctr"/>
              <a:endParaRPr lang="en-GB" sz="1100" dirty="0">
                <a:latin typeface="Verdana" panose="020B0604030504040204" pitchFamily="34" charset="0"/>
                <a:ea typeface="Verdana" panose="020B0604030504040204" pitchFamily="34" charset="0"/>
              </a:endParaRPr>
            </a:p>
            <a:p>
              <a:pPr algn="ctr"/>
              <a:r>
                <a:rPr lang="en-GB" sz="1400" dirty="0">
                  <a:latin typeface="Verdana" panose="020B0604030504040204" pitchFamily="34" charset="0"/>
                  <a:ea typeface="Verdana" panose="020B0604030504040204" pitchFamily="34" charset="0"/>
                </a:rPr>
                <a:t>Sit around in bedroom</a:t>
              </a:r>
            </a:p>
          </p:txBody>
        </p:sp>
        <p:sp>
          <p:nvSpPr>
            <p:cNvPr id="11" name="Right Arrow 10"/>
            <p:cNvSpPr/>
            <p:nvPr/>
          </p:nvSpPr>
          <p:spPr>
            <a:xfrm rot="711902">
              <a:off x="2057157" y="2627747"/>
              <a:ext cx="1037195" cy="438278"/>
            </a:xfrm>
            <a:prstGeom prst="rightArrow">
              <a:avLst/>
            </a:prstGeom>
            <a:solidFill>
              <a:srgbClr val="512275"/>
            </a:solidFill>
            <a:ln>
              <a:solidFill>
                <a:srgbClr val="51227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Curved Down Arrow 11"/>
            <p:cNvSpPr/>
            <p:nvPr/>
          </p:nvSpPr>
          <p:spPr>
            <a:xfrm>
              <a:off x="5272087" y="1050203"/>
              <a:ext cx="2161100" cy="602224"/>
            </a:xfrm>
            <a:prstGeom prst="curvedDownArrow">
              <a:avLst/>
            </a:prstGeom>
            <a:solidFill>
              <a:srgbClr val="512275"/>
            </a:solidFill>
            <a:ln>
              <a:solidFill>
                <a:srgbClr val="51227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tx1"/>
                </a:solidFill>
              </a:endParaRPr>
            </a:p>
          </p:txBody>
        </p:sp>
        <p:sp>
          <p:nvSpPr>
            <p:cNvPr id="13" name="Curved Down Arrow 12"/>
            <p:cNvSpPr/>
            <p:nvPr/>
          </p:nvSpPr>
          <p:spPr>
            <a:xfrm rot="7074800">
              <a:off x="7129744" y="4274051"/>
              <a:ext cx="2774898" cy="749101"/>
            </a:xfrm>
            <a:prstGeom prst="curvedDownArrow">
              <a:avLst/>
            </a:prstGeom>
            <a:solidFill>
              <a:srgbClr val="512275"/>
            </a:solidFill>
            <a:ln>
              <a:solidFill>
                <a:srgbClr val="51227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tx1"/>
                </a:solidFill>
              </a:endParaRPr>
            </a:p>
          </p:txBody>
        </p:sp>
      </p:grpSp>
      <p:sp>
        <p:nvSpPr>
          <p:cNvPr id="15" name="Curved Down Arrow 14"/>
          <p:cNvSpPr/>
          <p:nvPr/>
        </p:nvSpPr>
        <p:spPr>
          <a:xfrm rot="14913445" flipH="1">
            <a:off x="4146108" y="4523907"/>
            <a:ext cx="2939276" cy="860642"/>
          </a:xfrm>
          <a:prstGeom prst="curvedDownArrow">
            <a:avLst/>
          </a:prstGeom>
          <a:solidFill>
            <a:srgbClr val="512275"/>
          </a:solidFill>
          <a:ln>
            <a:solidFill>
              <a:srgbClr val="51227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97409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Session 3:</a:t>
            </a:r>
          </a:p>
        </p:txBody>
      </p:sp>
      <p:sp>
        <p:nvSpPr>
          <p:cNvPr id="7" name="Google Shape;67;p12"/>
          <p:cNvSpPr txBox="1">
            <a:spLocks/>
          </p:cNvSpPr>
          <p:nvPr/>
        </p:nvSpPr>
        <p:spPr>
          <a:xfrm>
            <a:off x="946203" y="2877953"/>
            <a:ext cx="9349756" cy="316133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dirty="0">
                <a:solidFill>
                  <a:srgbClr val="512275"/>
                </a:solidFill>
                <a:latin typeface="Segoe Print" charset="0"/>
                <a:ea typeface="Segoe Print" charset="0"/>
                <a:cs typeface="Segoe Print" charset="0"/>
              </a:rPr>
              <a:t>Choosing Obstacles &amp; Goals to Work On</a:t>
            </a:r>
          </a:p>
        </p:txBody>
      </p:sp>
      <p:grpSp>
        <p:nvGrpSpPr>
          <p:cNvPr id="12" name="Google Shape;401;p38"/>
          <p:cNvGrpSpPr/>
          <p:nvPr/>
        </p:nvGrpSpPr>
        <p:grpSpPr>
          <a:xfrm>
            <a:off x="10612756" y="5072063"/>
            <a:ext cx="1282885" cy="1371823"/>
            <a:chOff x="5970800" y="1619250"/>
            <a:chExt cx="428650" cy="456725"/>
          </a:xfrm>
          <a:solidFill>
            <a:srgbClr val="512275"/>
          </a:solidFill>
        </p:grpSpPr>
        <p:sp>
          <p:nvSpPr>
            <p:cNvPr id="13"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7508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01;p38"/>
          <p:cNvGrpSpPr/>
          <p:nvPr/>
        </p:nvGrpSpPr>
        <p:grpSpPr>
          <a:xfrm>
            <a:off x="996239" y="2371726"/>
            <a:ext cx="1282885" cy="1371823"/>
            <a:chOff x="5970800" y="1619250"/>
            <a:chExt cx="428650" cy="456725"/>
          </a:xfrm>
          <a:solidFill>
            <a:srgbClr val="512275"/>
          </a:solidFill>
        </p:grpSpPr>
        <p:sp>
          <p:nvSpPr>
            <p:cNvPr id="10"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4492359" y="466621"/>
            <a:ext cx="7224152" cy="286232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named nurse for your </a:t>
            </a:r>
          </a:p>
          <a:p>
            <a:pPr>
              <a:lnSpc>
                <a:spcPct val="150000"/>
              </a:lnSpc>
            </a:pPr>
            <a:r>
              <a:rPr lang="en-GB" sz="2000" b="1" i="1" dirty="0">
                <a:solidFill>
                  <a:srgbClr val="512275"/>
                </a:solidFill>
                <a:latin typeface="Verdana" panose="020B0604030504040204" pitchFamily="34" charset="0"/>
                <a:ea typeface="Verdana" panose="020B0604030504040204" pitchFamily="34" charset="0"/>
              </a:rPr>
              <a:t>3</a:t>
            </a:r>
            <a:r>
              <a:rPr lang="en-GB" sz="2000" b="1" i="1" baseline="30000" dirty="0">
                <a:solidFill>
                  <a:srgbClr val="512275"/>
                </a:solidFill>
                <a:latin typeface="Verdana" panose="020B0604030504040204" pitchFamily="34" charset="0"/>
                <a:ea typeface="Verdana" panose="020B0604030504040204" pitchFamily="34" charset="0"/>
              </a:rPr>
              <a:t>rd</a:t>
            </a:r>
            <a:r>
              <a:rPr lang="en-GB" sz="2000" b="1" i="1" dirty="0">
                <a:solidFill>
                  <a:srgbClr val="512275"/>
                </a:solidFill>
                <a:latin typeface="Verdana" panose="020B0604030504040204" pitchFamily="34" charset="0"/>
                <a:ea typeface="Verdana" panose="020B0604030504040204" pitchFamily="34" charset="0"/>
              </a:rPr>
              <a:t> session </a:t>
            </a:r>
            <a:r>
              <a:rPr lang="en-GB" sz="2000" dirty="0">
                <a:solidFill>
                  <a:srgbClr val="512275"/>
                </a:solidFill>
                <a:latin typeface="Verdana" panose="020B0604030504040204" pitchFamily="34" charset="0"/>
                <a:ea typeface="Verdana" panose="020B0604030504040204" pitchFamily="34" charset="0"/>
              </a:rPr>
              <a:t>on low mood. You need to come up with goals to work on for the next week. Think about obstacles you face and how you would like to overcome them.</a:t>
            </a:r>
          </a:p>
        </p:txBody>
      </p:sp>
      <p:sp>
        <p:nvSpPr>
          <p:cNvPr id="3" name="Rectangle 2"/>
          <p:cNvSpPr/>
          <p:nvPr/>
        </p:nvSpPr>
        <p:spPr>
          <a:xfrm>
            <a:off x="4492359" y="3863617"/>
            <a:ext cx="7224152" cy="240065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In your </a:t>
            </a:r>
            <a:r>
              <a:rPr lang="en-GB" sz="2000" b="1" i="1" dirty="0">
                <a:solidFill>
                  <a:srgbClr val="512275"/>
                </a:solidFill>
                <a:latin typeface="Verdana" panose="020B0604030504040204" pitchFamily="34" charset="0"/>
                <a:ea typeface="Verdana" panose="020B0604030504040204" pitchFamily="34" charset="0"/>
              </a:rPr>
              <a:t>3</a:t>
            </a:r>
            <a:r>
              <a:rPr lang="en-GB" sz="2000" b="1" i="1" baseline="30000" dirty="0">
                <a:solidFill>
                  <a:srgbClr val="512275"/>
                </a:solidFill>
                <a:latin typeface="Verdana" panose="020B0604030504040204" pitchFamily="34" charset="0"/>
                <a:ea typeface="Verdana" panose="020B0604030504040204" pitchFamily="34" charset="0"/>
              </a:rPr>
              <a:t>rd</a:t>
            </a:r>
            <a:r>
              <a:rPr lang="en-GB" sz="2000" b="1" i="1" dirty="0">
                <a:solidFill>
                  <a:srgbClr val="512275"/>
                </a:solidFill>
                <a:latin typeface="Verdana" panose="020B0604030504040204" pitchFamily="34" charset="0"/>
                <a:ea typeface="Verdana" panose="020B0604030504040204" pitchFamily="34" charset="0"/>
              </a:rPr>
              <a:t> session </a:t>
            </a:r>
            <a:r>
              <a:rPr lang="en-GB" sz="2000" dirty="0">
                <a:solidFill>
                  <a:srgbClr val="512275"/>
                </a:solidFill>
                <a:latin typeface="Verdana" panose="020B0604030504040204" pitchFamily="34" charset="0"/>
                <a:ea typeface="Verdana" panose="020B0604030504040204" pitchFamily="34" charset="0"/>
              </a:rPr>
              <a:t>with the patient, you want them to think about what obstacles they face and what goals they would like to set. Goals must be SMART. Use the following 2 slides to set goals with the patient.  </a:t>
            </a:r>
          </a:p>
        </p:txBody>
      </p:sp>
    </p:spTree>
    <p:extLst>
      <p:ext uri="{BB962C8B-B14F-4D97-AF65-F5344CB8AC3E}">
        <p14:creationId xmlns:p14="http://schemas.microsoft.com/office/powerpoint/2010/main" val="109039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381960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815186" y="752637"/>
            <a:ext cx="366095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Goal setting</a:t>
            </a:r>
          </a:p>
        </p:txBody>
      </p:sp>
      <p:grpSp>
        <p:nvGrpSpPr>
          <p:cNvPr id="13" name="Google Shape;401;p38"/>
          <p:cNvGrpSpPr/>
          <p:nvPr/>
        </p:nvGrpSpPr>
        <p:grpSpPr>
          <a:xfrm>
            <a:off x="815186" y="2343917"/>
            <a:ext cx="1282885" cy="1371823"/>
            <a:chOff x="5970800" y="1619250"/>
            <a:chExt cx="428650" cy="456725"/>
          </a:xfrm>
          <a:solidFill>
            <a:srgbClr val="512275"/>
          </a:solidFill>
        </p:grpSpPr>
        <p:sp>
          <p:nvSpPr>
            <p:cNvPr id="14"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5397551" y="863351"/>
            <a:ext cx="6189611" cy="1938992"/>
          </a:xfrm>
          <a:prstGeom prst="rect">
            <a:avLst/>
          </a:prstGeom>
        </p:spPr>
        <p:txBody>
          <a:bodyPr wrap="square">
            <a:spAutoFit/>
          </a:bodyPr>
          <a:lstStyle/>
          <a:p>
            <a:pPr>
              <a:lnSpc>
                <a:spcPct val="150000"/>
              </a:lnSpc>
            </a:pPr>
            <a:r>
              <a:rPr lang="en-GB" sz="2000" dirty="0">
                <a:solidFill>
                  <a:srgbClr val="512275"/>
                </a:solidFill>
                <a:latin typeface="Verdana" panose="020B0604030504040204" pitchFamily="34" charset="0"/>
                <a:ea typeface="Verdana" panose="020B0604030504040204" pitchFamily="34" charset="0"/>
              </a:rPr>
              <a:t>Once a patient has an understanding of what happens when they are feeling low they can set key obstacles and goals with you. They should set a long time goal, and initial goals.</a:t>
            </a:r>
          </a:p>
        </p:txBody>
      </p:sp>
      <p:graphicFrame>
        <p:nvGraphicFramePr>
          <p:cNvPr id="19" name="Table 18"/>
          <p:cNvGraphicFramePr>
            <a:graphicFrameLocks noGrp="1"/>
          </p:cNvGraphicFramePr>
          <p:nvPr>
            <p:extLst>
              <p:ext uri="{D42A27DB-BD31-4B8C-83A1-F6EECF244321}">
                <p14:modId xmlns:p14="http://schemas.microsoft.com/office/powerpoint/2010/main" val="1120338086"/>
              </p:ext>
            </p:extLst>
          </p:nvPr>
        </p:nvGraphicFramePr>
        <p:xfrm>
          <a:off x="4109730" y="3609337"/>
          <a:ext cx="7477432" cy="2194246"/>
        </p:xfrm>
        <a:graphic>
          <a:graphicData uri="http://schemas.openxmlformats.org/drawingml/2006/table">
            <a:tbl>
              <a:tblPr firstRow="1" bandRow="1">
                <a:tableStyleId>{5C22544A-7EE6-4342-B048-85BDC9FD1C3A}</a:tableStyleId>
              </a:tblPr>
              <a:tblGrid>
                <a:gridCol w="3738716">
                  <a:extLst>
                    <a:ext uri="{9D8B030D-6E8A-4147-A177-3AD203B41FA5}">
                      <a16:colId xmlns:a16="http://schemas.microsoft.com/office/drawing/2014/main" val="2746527042"/>
                    </a:ext>
                  </a:extLst>
                </a:gridCol>
                <a:gridCol w="3738716">
                  <a:extLst>
                    <a:ext uri="{9D8B030D-6E8A-4147-A177-3AD203B41FA5}">
                      <a16:colId xmlns:a16="http://schemas.microsoft.com/office/drawing/2014/main" val="1289612928"/>
                    </a:ext>
                  </a:extLst>
                </a:gridCol>
              </a:tblGrid>
              <a:tr h="548326">
                <a:tc>
                  <a:txBody>
                    <a:bodyPr/>
                    <a:lstStyle/>
                    <a:p>
                      <a:pPr algn="ctr"/>
                      <a:r>
                        <a:rPr lang="en-GB" dirty="0">
                          <a:solidFill>
                            <a:schemeClr val="bg1"/>
                          </a:solidFill>
                          <a:latin typeface="Verdana" panose="020B0604030504040204" pitchFamily="34" charset="0"/>
                          <a:ea typeface="Verdana" panose="020B0604030504040204" pitchFamily="34" charset="0"/>
                        </a:rPr>
                        <a:t>OBSTACLE</a:t>
                      </a:r>
                    </a:p>
                  </a:txBody>
                  <a:tcPr anchor="ctr">
                    <a:solidFill>
                      <a:srgbClr val="512275"/>
                    </a:solidFill>
                  </a:tcPr>
                </a:tc>
                <a:tc>
                  <a:txBody>
                    <a:bodyPr/>
                    <a:lstStyle/>
                    <a:p>
                      <a:pPr algn="ctr"/>
                      <a:r>
                        <a:rPr lang="en-GB" dirty="0">
                          <a:solidFill>
                            <a:schemeClr val="bg1"/>
                          </a:solidFill>
                          <a:latin typeface="Verdana" panose="020B0604030504040204" pitchFamily="34" charset="0"/>
                          <a:ea typeface="Verdana" panose="020B0604030504040204" pitchFamily="34" charset="0"/>
                        </a:rPr>
                        <a:t>GOAL</a:t>
                      </a:r>
                    </a:p>
                  </a:txBody>
                  <a:tcPr anchor="ctr">
                    <a:solidFill>
                      <a:schemeClr val="accent6">
                        <a:lumMod val="50000"/>
                      </a:schemeClr>
                    </a:solidFill>
                  </a:tcPr>
                </a:tc>
                <a:extLst>
                  <a:ext uri="{0D108BD9-81ED-4DB2-BD59-A6C34878D82A}">
                    <a16:rowId xmlns:a16="http://schemas.microsoft.com/office/drawing/2014/main" val="3947928321"/>
                  </a:ext>
                </a:extLst>
              </a:tr>
              <a:tr h="742950">
                <a:tc>
                  <a:txBody>
                    <a:bodyPr/>
                    <a:lstStyle/>
                    <a:p>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I constantly experience negative thoughts  (100% all of the time)	</a:t>
                      </a:r>
                    </a:p>
                  </a:txBody>
                  <a:tcPr>
                    <a:solidFill>
                      <a:srgbClr val="E3D0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I want to learn to think more positively about things, e.g. 50% of the time	</a:t>
                      </a:r>
                    </a:p>
                  </a:txBody>
                  <a:tcPr>
                    <a:solidFill>
                      <a:schemeClr val="accent6">
                        <a:lumMod val="20000"/>
                        <a:lumOff val="80000"/>
                      </a:schemeClr>
                    </a:solidFill>
                  </a:tcPr>
                </a:tc>
                <a:extLst>
                  <a:ext uri="{0D108BD9-81ED-4DB2-BD59-A6C34878D82A}">
                    <a16:rowId xmlns:a16="http://schemas.microsoft.com/office/drawing/2014/main" val="600702338"/>
                  </a:ext>
                </a:extLst>
              </a:tr>
              <a:tr h="370840">
                <a:tc>
                  <a:txBody>
                    <a:bodyPr/>
                    <a:lstStyle/>
                    <a:p>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I believe I am a waste of space</a:t>
                      </a:r>
                    </a:p>
                    <a:p>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(100% belief)	</a:t>
                      </a:r>
                    </a:p>
                    <a:p>
                      <a:endParaRPr lang="en-GB" sz="1600" dirty="0">
                        <a:solidFill>
                          <a:srgbClr val="512275"/>
                        </a:solidFill>
                        <a:latin typeface="Verdana" panose="020B0604030504040204" pitchFamily="34" charset="0"/>
                        <a:ea typeface="Verdana" panose="020B0604030504040204" pitchFamily="34" charset="0"/>
                      </a:endParaRPr>
                    </a:p>
                  </a:txBody>
                  <a:tcPr>
                    <a:solidFill>
                      <a:srgbClr val="D3C1E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To reduce this belief by 50%	</a:t>
                      </a:r>
                    </a:p>
                  </a:txBody>
                  <a:tcPr>
                    <a:solidFill>
                      <a:schemeClr val="accent6">
                        <a:lumMod val="40000"/>
                        <a:lumOff val="60000"/>
                      </a:schemeClr>
                    </a:solidFill>
                  </a:tcPr>
                </a:tc>
                <a:extLst>
                  <a:ext uri="{0D108BD9-81ED-4DB2-BD59-A6C34878D82A}">
                    <a16:rowId xmlns:a16="http://schemas.microsoft.com/office/drawing/2014/main" val="2326864369"/>
                  </a:ext>
                </a:extLst>
              </a:tr>
            </a:tbl>
          </a:graphicData>
        </a:graphic>
      </p:graphicFrame>
      <p:sp>
        <p:nvSpPr>
          <p:cNvPr id="20" name="Rectangle 19"/>
          <p:cNvSpPr/>
          <p:nvPr/>
        </p:nvSpPr>
        <p:spPr>
          <a:xfrm>
            <a:off x="4071022" y="2987408"/>
            <a:ext cx="1978147" cy="515526"/>
          </a:xfrm>
          <a:prstGeom prst="rect">
            <a:avLst/>
          </a:prstGeom>
        </p:spPr>
        <p:txBody>
          <a:bodyPr wrap="square">
            <a:spAutoFit/>
          </a:bodyPr>
          <a:lstStyle/>
          <a:p>
            <a:pPr>
              <a:lnSpc>
                <a:spcPct val="150000"/>
              </a:lnSpc>
            </a:pPr>
            <a:r>
              <a:rPr lang="en-GB" sz="2000" dirty="0">
                <a:solidFill>
                  <a:srgbClr val="512275"/>
                </a:solidFill>
                <a:latin typeface="Segoe Print" charset="0"/>
                <a:ea typeface="Segoe Print" charset="0"/>
                <a:cs typeface="Segoe Print" charset="0"/>
              </a:rPr>
              <a:t>For example...</a:t>
            </a:r>
          </a:p>
        </p:txBody>
      </p:sp>
    </p:spTree>
    <p:extLst>
      <p:ext uri="{BB962C8B-B14F-4D97-AF65-F5344CB8AC3E}">
        <p14:creationId xmlns:p14="http://schemas.microsoft.com/office/powerpoint/2010/main" val="1824730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MART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630" y="2472732"/>
            <a:ext cx="7572375" cy="3629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788975" y="649501"/>
            <a:ext cx="381960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815186" y="752637"/>
            <a:ext cx="366095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Goal setting</a:t>
            </a:r>
          </a:p>
        </p:txBody>
      </p:sp>
      <p:grpSp>
        <p:nvGrpSpPr>
          <p:cNvPr id="8" name="Google Shape;401;p38"/>
          <p:cNvGrpSpPr/>
          <p:nvPr/>
        </p:nvGrpSpPr>
        <p:grpSpPr>
          <a:xfrm>
            <a:off x="815186" y="2343917"/>
            <a:ext cx="1282885" cy="1371823"/>
            <a:chOff x="5970800" y="1619250"/>
            <a:chExt cx="428650" cy="456725"/>
          </a:xfrm>
          <a:solidFill>
            <a:srgbClr val="512275"/>
          </a:solidFill>
        </p:grpSpPr>
        <p:sp>
          <p:nvSpPr>
            <p:cNvPr id="9"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5594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Activity (TBC)</a:t>
            </a:r>
          </a:p>
        </p:txBody>
      </p:sp>
    </p:spTree>
    <p:extLst>
      <p:ext uri="{BB962C8B-B14F-4D97-AF65-F5344CB8AC3E}">
        <p14:creationId xmlns:p14="http://schemas.microsoft.com/office/powerpoint/2010/main" val="1728699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Sessions 4 &amp; 5:</a:t>
            </a:r>
          </a:p>
        </p:txBody>
      </p:sp>
      <p:sp>
        <p:nvSpPr>
          <p:cNvPr id="7" name="Google Shape;67;p12"/>
          <p:cNvSpPr txBox="1">
            <a:spLocks/>
          </p:cNvSpPr>
          <p:nvPr/>
        </p:nvSpPr>
        <p:spPr>
          <a:xfrm>
            <a:off x="955963" y="2295645"/>
            <a:ext cx="9102438" cy="348453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000" dirty="0">
                <a:solidFill>
                  <a:srgbClr val="512275"/>
                </a:solidFill>
                <a:latin typeface="Segoe Print" charset="0"/>
                <a:ea typeface="Segoe Print" charset="0"/>
                <a:cs typeface="Segoe Print" charset="0"/>
              </a:rPr>
              <a:t>Choosing strategies for overcoming low mood</a:t>
            </a:r>
          </a:p>
        </p:txBody>
      </p:sp>
    </p:spTree>
    <p:extLst>
      <p:ext uri="{BB962C8B-B14F-4D97-AF65-F5344CB8AC3E}">
        <p14:creationId xmlns:p14="http://schemas.microsoft.com/office/powerpoint/2010/main" val="943597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sp>
        <p:nvSpPr>
          <p:cNvPr id="7" name="Rectangle 6"/>
          <p:cNvSpPr/>
          <p:nvPr/>
        </p:nvSpPr>
        <p:spPr>
          <a:xfrm>
            <a:off x="4483410" y="466621"/>
            <a:ext cx="7082947" cy="332398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named nurse for your </a:t>
            </a:r>
          </a:p>
          <a:p>
            <a:pPr>
              <a:lnSpc>
                <a:spcPct val="150000"/>
              </a:lnSpc>
            </a:pPr>
            <a:r>
              <a:rPr lang="en-GB" sz="2000" b="1" i="1" dirty="0">
                <a:solidFill>
                  <a:srgbClr val="512275"/>
                </a:solidFill>
                <a:latin typeface="Verdana" panose="020B0604030504040204" pitchFamily="34" charset="0"/>
                <a:ea typeface="Verdana" panose="020B0604030504040204" pitchFamily="34" charset="0"/>
              </a:rPr>
              <a:t>4</a:t>
            </a:r>
            <a:r>
              <a:rPr lang="en-GB" sz="2000" b="1" i="1" baseline="30000" dirty="0">
                <a:solidFill>
                  <a:srgbClr val="512275"/>
                </a:solidFill>
                <a:latin typeface="Verdana" panose="020B0604030504040204" pitchFamily="34" charset="0"/>
                <a:ea typeface="Verdana" panose="020B0604030504040204" pitchFamily="34" charset="0"/>
              </a:rPr>
              <a:t>th</a:t>
            </a:r>
            <a:r>
              <a:rPr lang="en-GB" sz="2000" b="1" i="1" dirty="0">
                <a:solidFill>
                  <a:srgbClr val="512275"/>
                </a:solidFill>
                <a:latin typeface="Verdana" panose="020B0604030504040204" pitchFamily="34" charset="0"/>
                <a:ea typeface="Verdana" panose="020B0604030504040204" pitchFamily="34" charset="0"/>
              </a:rPr>
              <a:t> and 5</a:t>
            </a:r>
            <a:r>
              <a:rPr lang="en-GB" sz="2000" b="1" i="1" baseline="30000" dirty="0">
                <a:solidFill>
                  <a:srgbClr val="512275"/>
                </a:solidFill>
                <a:latin typeface="Verdana" panose="020B0604030504040204" pitchFamily="34" charset="0"/>
                <a:ea typeface="Verdana" panose="020B0604030504040204" pitchFamily="34" charset="0"/>
              </a:rPr>
              <a:t>th</a:t>
            </a:r>
            <a:r>
              <a:rPr lang="en-GB" sz="2000" b="1" i="1" dirty="0">
                <a:solidFill>
                  <a:srgbClr val="512275"/>
                </a:solidFill>
                <a:latin typeface="Verdana" panose="020B0604030504040204" pitchFamily="34" charset="0"/>
                <a:ea typeface="Verdana" panose="020B0604030504040204" pitchFamily="34" charset="0"/>
              </a:rPr>
              <a:t> session</a:t>
            </a:r>
            <a:r>
              <a:rPr lang="en-GB" sz="2000" dirty="0">
                <a:solidFill>
                  <a:srgbClr val="512275"/>
                </a:solidFill>
                <a:latin typeface="Verdana" panose="020B0604030504040204" pitchFamily="34" charset="0"/>
                <a:ea typeface="Verdana" panose="020B0604030504040204" pitchFamily="34" charset="0"/>
              </a:rPr>
              <a:t>. You need to make a decision about what strategies to use to help you with your low mood. The nurse provides you with some tools to understand what strategies to use and you both decide together</a:t>
            </a:r>
            <a:r>
              <a:rPr lang="en-GB" dirty="0">
                <a:solidFill>
                  <a:srgbClr val="512275"/>
                </a:solidFill>
                <a:latin typeface="Verdana" panose="020B0604030504040204" pitchFamily="34" charset="0"/>
                <a:ea typeface="Verdana" panose="020B0604030504040204" pitchFamily="34" charset="0"/>
              </a:rPr>
              <a:t>. </a:t>
            </a:r>
          </a:p>
        </p:txBody>
      </p:sp>
      <p:sp>
        <p:nvSpPr>
          <p:cNvPr id="8" name="Rectangle 7"/>
          <p:cNvSpPr/>
          <p:nvPr/>
        </p:nvSpPr>
        <p:spPr>
          <a:xfrm>
            <a:off x="4483409" y="4043753"/>
            <a:ext cx="7082947" cy="240065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In your </a:t>
            </a:r>
            <a:r>
              <a:rPr lang="en-GB" sz="2000" b="1" i="1" dirty="0">
                <a:solidFill>
                  <a:srgbClr val="512275"/>
                </a:solidFill>
                <a:latin typeface="Verdana" panose="020B0604030504040204" pitchFamily="34" charset="0"/>
                <a:ea typeface="Verdana" panose="020B0604030504040204" pitchFamily="34" charset="0"/>
              </a:rPr>
              <a:t>4</a:t>
            </a:r>
            <a:r>
              <a:rPr lang="en-GB" sz="2000" b="1" i="1" baseline="30000" dirty="0">
                <a:solidFill>
                  <a:srgbClr val="512275"/>
                </a:solidFill>
                <a:latin typeface="Verdana" panose="020B0604030504040204" pitchFamily="34" charset="0"/>
                <a:ea typeface="Verdana" panose="020B0604030504040204" pitchFamily="34" charset="0"/>
              </a:rPr>
              <a:t>th</a:t>
            </a:r>
            <a:r>
              <a:rPr lang="en-GB" sz="2000" b="1" i="1" dirty="0">
                <a:solidFill>
                  <a:srgbClr val="512275"/>
                </a:solidFill>
                <a:latin typeface="Verdana" panose="020B0604030504040204" pitchFamily="34" charset="0"/>
                <a:ea typeface="Verdana" panose="020B0604030504040204" pitchFamily="34" charset="0"/>
              </a:rPr>
              <a:t> and 5</a:t>
            </a:r>
            <a:r>
              <a:rPr lang="en-GB" sz="2000" b="1" i="1" baseline="30000" dirty="0">
                <a:solidFill>
                  <a:srgbClr val="512275"/>
                </a:solidFill>
                <a:latin typeface="Verdana" panose="020B0604030504040204" pitchFamily="34" charset="0"/>
                <a:ea typeface="Verdana" panose="020B0604030504040204" pitchFamily="34" charset="0"/>
              </a:rPr>
              <a:t>th</a:t>
            </a:r>
            <a:r>
              <a:rPr lang="en-GB" sz="2000" b="1" i="1" dirty="0">
                <a:solidFill>
                  <a:srgbClr val="512275"/>
                </a:solidFill>
                <a:latin typeface="Verdana" panose="020B0604030504040204" pitchFamily="34" charset="0"/>
                <a:ea typeface="Verdana" panose="020B0604030504040204" pitchFamily="34" charset="0"/>
              </a:rPr>
              <a:t> sessions</a:t>
            </a:r>
            <a:r>
              <a:rPr lang="en-GB" sz="2000" dirty="0">
                <a:solidFill>
                  <a:srgbClr val="512275"/>
                </a:solidFill>
                <a:latin typeface="Verdana" panose="020B0604030504040204" pitchFamily="34" charset="0"/>
                <a:ea typeface="Verdana" panose="020B0604030504040204" pitchFamily="34" charset="0"/>
              </a:rPr>
              <a:t> with the patient you want them to decide which strategies would be best to help them with their low mood. Use the tools on the following slides to help them decide. </a:t>
            </a:r>
          </a:p>
        </p:txBody>
      </p:sp>
    </p:spTree>
    <p:extLst>
      <p:ext uri="{BB962C8B-B14F-4D97-AF65-F5344CB8AC3E}">
        <p14:creationId xmlns:p14="http://schemas.microsoft.com/office/powerpoint/2010/main" val="50013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Activity (TBC)</a:t>
            </a:r>
          </a:p>
        </p:txBody>
      </p:sp>
    </p:spTree>
    <p:extLst>
      <p:ext uri="{BB962C8B-B14F-4D97-AF65-F5344CB8AC3E}">
        <p14:creationId xmlns:p14="http://schemas.microsoft.com/office/powerpoint/2010/main" val="1055239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61741" cy="233857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53779" y="496869"/>
            <a:ext cx="35042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Different strategies</a:t>
            </a:r>
          </a:p>
        </p:txBody>
      </p:sp>
      <p:sp>
        <p:nvSpPr>
          <p:cNvPr id="7" name="Rectangle 6"/>
          <p:cNvSpPr/>
          <p:nvPr/>
        </p:nvSpPr>
        <p:spPr>
          <a:xfrm>
            <a:off x="5295254" y="673071"/>
            <a:ext cx="6096000" cy="1708160"/>
          </a:xfrm>
          <a:prstGeom prst="rect">
            <a:avLst/>
          </a:prstGeom>
        </p:spPr>
        <p:txBody>
          <a:bodyPr>
            <a:spAutoFit/>
          </a:bodyPr>
          <a:lstStyle/>
          <a:p>
            <a:pPr>
              <a:lnSpc>
                <a:spcPct val="150000"/>
              </a:lnSpc>
            </a:pPr>
            <a:r>
              <a:rPr lang="en-GB" sz="2400" dirty="0">
                <a:solidFill>
                  <a:srgbClr val="512275"/>
                </a:solidFill>
                <a:latin typeface="Segoe Print" charset="0"/>
                <a:ea typeface="Segoe Print" charset="0"/>
                <a:cs typeface="Segoe Print" charset="0"/>
              </a:rPr>
              <a:t>Decide with the patient what their biggest problem area is.  What do they want to focus on:</a:t>
            </a:r>
          </a:p>
        </p:txBody>
      </p:sp>
      <p:sp>
        <p:nvSpPr>
          <p:cNvPr id="8" name="Rectangle 7"/>
          <p:cNvSpPr/>
          <p:nvPr/>
        </p:nvSpPr>
        <p:spPr>
          <a:xfrm>
            <a:off x="5295254" y="2805193"/>
            <a:ext cx="4592665" cy="1938992"/>
          </a:xfrm>
          <a:prstGeom prst="rect">
            <a:avLst/>
          </a:prstGeom>
        </p:spPr>
        <p:txBody>
          <a:bodyPr wrap="square">
            <a:spAutoFit/>
          </a:bodyPr>
          <a:lstStyle/>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triggers?</a:t>
            </a:r>
          </a:p>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feelings?</a:t>
            </a:r>
          </a:p>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thoughts?</a:t>
            </a:r>
          </a:p>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behaviour?</a:t>
            </a:r>
          </a:p>
        </p:txBody>
      </p:sp>
      <p:sp>
        <p:nvSpPr>
          <p:cNvPr id="9" name="Rectangle 8"/>
          <p:cNvSpPr/>
          <p:nvPr/>
        </p:nvSpPr>
        <p:spPr>
          <a:xfrm>
            <a:off x="3843580" y="5523404"/>
            <a:ext cx="8028121" cy="1015663"/>
          </a:xfrm>
          <a:prstGeom prst="rect">
            <a:avLst/>
          </a:prstGeom>
        </p:spPr>
        <p:txBody>
          <a:bodyPr wrap="square">
            <a:spAutoFit/>
          </a:bodyPr>
          <a:lstStyle/>
          <a:p>
            <a:pPr>
              <a:lnSpc>
                <a:spcPct val="150000"/>
              </a:lnSpc>
            </a:pPr>
            <a:r>
              <a:rPr lang="en-GB" sz="2000" dirty="0">
                <a:solidFill>
                  <a:srgbClr val="512275"/>
                </a:solidFill>
                <a:latin typeface="Segoe Print" charset="0"/>
                <a:ea typeface="Segoe Print" charset="0"/>
                <a:cs typeface="Segoe Print" charset="0"/>
              </a:rPr>
              <a:t>You can use the following worksheet to try to understand the biggest problem areas...</a:t>
            </a:r>
          </a:p>
        </p:txBody>
      </p:sp>
    </p:spTree>
    <p:extLst>
      <p:ext uri="{BB962C8B-B14F-4D97-AF65-F5344CB8AC3E}">
        <p14:creationId xmlns:p14="http://schemas.microsoft.com/office/powerpoint/2010/main" val="1960576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7" y="527101"/>
            <a:ext cx="11568403" cy="85385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Current helping methods</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02910270"/>
              </p:ext>
            </p:extLst>
          </p:nvPr>
        </p:nvGraphicFramePr>
        <p:xfrm>
          <a:off x="524176" y="1870334"/>
          <a:ext cx="11182027" cy="4291224"/>
        </p:xfrm>
        <a:graphic>
          <a:graphicData uri="http://schemas.openxmlformats.org/drawingml/2006/table">
            <a:tbl>
              <a:tblPr firstRow="1" bandRow="1">
                <a:tableStyleId>{5C22544A-7EE6-4342-B048-85BDC9FD1C3A}</a:tableStyleId>
              </a:tblPr>
              <a:tblGrid>
                <a:gridCol w="5272190">
                  <a:extLst>
                    <a:ext uri="{9D8B030D-6E8A-4147-A177-3AD203B41FA5}">
                      <a16:colId xmlns:a16="http://schemas.microsoft.com/office/drawing/2014/main" val="62724130"/>
                    </a:ext>
                  </a:extLst>
                </a:gridCol>
                <a:gridCol w="5909837">
                  <a:extLst>
                    <a:ext uri="{9D8B030D-6E8A-4147-A177-3AD203B41FA5}">
                      <a16:colId xmlns:a16="http://schemas.microsoft.com/office/drawing/2014/main" val="2852503913"/>
                    </a:ext>
                  </a:extLst>
                </a:gridCol>
              </a:tblGrid>
              <a:tr h="691224">
                <a:tc gridSpan="2">
                  <a:txBody>
                    <a:bodyPr/>
                    <a:lstStyle/>
                    <a:p>
                      <a:r>
                        <a:rPr lang="en-GB" sz="2400" b="1" i="0" u="none" strike="noStrike" kern="1200" baseline="0" dirty="0">
                          <a:solidFill>
                            <a:schemeClr val="lt1"/>
                          </a:solidFill>
                          <a:latin typeface="Segoe Print" charset="0"/>
                          <a:ea typeface="Segoe Print" charset="0"/>
                          <a:cs typeface="Segoe Print" charset="0"/>
                        </a:rPr>
                        <a:t>What things do I do already that help me to cope with low mood?</a:t>
                      </a:r>
                      <a:r>
                        <a:rPr lang="en-GB" sz="2400" b="0" i="0" u="none" strike="noStrike" kern="1200" baseline="0" dirty="0">
                          <a:solidFill>
                            <a:schemeClr val="lt1"/>
                          </a:solidFill>
                          <a:latin typeface="Noteworthy Light" charset="0"/>
                          <a:ea typeface="Noteworthy Light" charset="0"/>
                          <a:cs typeface="Noteworthy Light" charset="0"/>
                        </a:rPr>
                        <a:t>	</a:t>
                      </a:r>
                    </a:p>
                  </a:txBody>
                  <a:tcPr anchor="ctr">
                    <a:solidFill>
                      <a:srgbClr val="512275"/>
                    </a:solidFill>
                  </a:tcPr>
                </a:tc>
                <a:tc hMerge="1">
                  <a:txBody>
                    <a:bodyPr/>
                    <a:lstStyle/>
                    <a:p>
                      <a:endParaRPr lang="en-GB" dirty="0"/>
                    </a:p>
                  </a:txBody>
                  <a:tcPr/>
                </a:tc>
                <a:extLst>
                  <a:ext uri="{0D108BD9-81ED-4DB2-BD59-A6C34878D82A}">
                    <a16:rowId xmlns:a16="http://schemas.microsoft.com/office/drawing/2014/main" val="4177147703"/>
                  </a:ext>
                </a:extLst>
              </a:tr>
              <a:tr h="720000">
                <a:tc>
                  <a:txBody>
                    <a:bodyPr/>
                    <a:lstStyle/>
                    <a:p>
                      <a:pPr>
                        <a:lnSpc>
                          <a:spcPct val="150000"/>
                        </a:lnSpc>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triggers	</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264851166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emotional feelings</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386129518"/>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physical feelings</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71320411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thoughts	</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676102237"/>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behaviours	</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1116339932"/>
                  </a:ext>
                </a:extLst>
              </a:tr>
            </a:tbl>
          </a:graphicData>
        </a:graphic>
      </p:graphicFrame>
    </p:spTree>
    <p:extLst>
      <p:ext uri="{BB962C8B-B14F-4D97-AF65-F5344CB8AC3E}">
        <p14:creationId xmlns:p14="http://schemas.microsoft.com/office/powerpoint/2010/main" val="904781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11797" y="486617"/>
            <a:ext cx="11568403" cy="94034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What would they like help with?</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23485138"/>
              </p:ext>
            </p:extLst>
          </p:nvPr>
        </p:nvGraphicFramePr>
        <p:xfrm>
          <a:off x="504986" y="1913582"/>
          <a:ext cx="11182027" cy="4291224"/>
        </p:xfrm>
        <a:graphic>
          <a:graphicData uri="http://schemas.openxmlformats.org/drawingml/2006/table">
            <a:tbl>
              <a:tblPr firstRow="1" bandRow="1">
                <a:tableStyleId>{5C22544A-7EE6-4342-B048-85BDC9FD1C3A}</a:tableStyleId>
              </a:tblPr>
              <a:tblGrid>
                <a:gridCol w="6124597">
                  <a:extLst>
                    <a:ext uri="{9D8B030D-6E8A-4147-A177-3AD203B41FA5}">
                      <a16:colId xmlns:a16="http://schemas.microsoft.com/office/drawing/2014/main" val="62724130"/>
                    </a:ext>
                  </a:extLst>
                </a:gridCol>
                <a:gridCol w="5057430">
                  <a:extLst>
                    <a:ext uri="{9D8B030D-6E8A-4147-A177-3AD203B41FA5}">
                      <a16:colId xmlns:a16="http://schemas.microsoft.com/office/drawing/2014/main" val="2852503913"/>
                    </a:ext>
                  </a:extLst>
                </a:gridCol>
              </a:tblGrid>
              <a:tr h="691224">
                <a:tc gridSpan="2">
                  <a:txBody>
                    <a:bodyPr/>
                    <a:lstStyle/>
                    <a:p>
                      <a:r>
                        <a:rPr lang="en-GB" sz="2400" b="1" i="0" u="none" strike="noStrike" kern="1200" baseline="0" dirty="0">
                          <a:solidFill>
                            <a:schemeClr val="lt1"/>
                          </a:solidFill>
                          <a:latin typeface="Segoe Print" charset="0"/>
                          <a:ea typeface="Segoe Print" charset="0"/>
                          <a:cs typeface="Segoe Print" charset="0"/>
                        </a:rPr>
                        <a:t>What things do I do that are </a:t>
                      </a:r>
                      <a:r>
                        <a:rPr lang="en-GB" sz="2400" b="0" i="0" u="none" strike="noStrike" kern="1200" baseline="0" dirty="0">
                          <a:solidFill>
                            <a:schemeClr val="lt1"/>
                          </a:solidFill>
                          <a:latin typeface="Segoe Print" charset="0"/>
                          <a:ea typeface="Segoe Print" charset="0"/>
                          <a:cs typeface="Segoe Print" charset="0"/>
                        </a:rPr>
                        <a:t>NOT</a:t>
                      </a:r>
                      <a:r>
                        <a:rPr lang="en-GB" sz="2400" b="1" i="0" u="none" strike="noStrike" kern="1200" baseline="0" dirty="0">
                          <a:solidFill>
                            <a:schemeClr val="lt1"/>
                          </a:solidFill>
                          <a:latin typeface="Segoe Print" charset="0"/>
                          <a:ea typeface="Segoe Print" charset="0"/>
                          <a:cs typeface="Segoe Print" charset="0"/>
                        </a:rPr>
                        <a:t> helpful for my mood?</a:t>
                      </a:r>
                      <a:r>
                        <a:rPr lang="en-GB" sz="2400" b="0" i="0" u="none" strike="noStrike" kern="1200" baseline="0" dirty="0">
                          <a:solidFill>
                            <a:schemeClr val="lt1"/>
                          </a:solidFill>
                          <a:latin typeface="Noteworthy Light" charset="0"/>
                          <a:ea typeface="Noteworthy Light" charset="0"/>
                          <a:cs typeface="Noteworthy Light" charset="0"/>
                        </a:rPr>
                        <a:t>	</a:t>
                      </a:r>
                    </a:p>
                  </a:txBody>
                  <a:tcPr anchor="ctr">
                    <a:solidFill>
                      <a:srgbClr val="512275"/>
                    </a:solidFill>
                  </a:tcPr>
                </a:tc>
                <a:tc hMerge="1">
                  <a:txBody>
                    <a:bodyPr/>
                    <a:lstStyle/>
                    <a:p>
                      <a:endParaRPr lang="en-GB" dirty="0"/>
                    </a:p>
                  </a:txBody>
                  <a:tcPr/>
                </a:tc>
                <a:extLst>
                  <a:ext uri="{0D108BD9-81ED-4DB2-BD59-A6C34878D82A}">
                    <a16:rowId xmlns:a16="http://schemas.microsoft.com/office/drawing/2014/main" val="4177147703"/>
                  </a:ext>
                </a:extLst>
              </a:tr>
              <a:tr h="720000">
                <a:tc>
                  <a:txBody>
                    <a:bodyPr/>
                    <a:lstStyle/>
                    <a:p>
                      <a:pPr>
                        <a:lnSpc>
                          <a:spcPct val="150000"/>
                        </a:lnSpc>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triggers	</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264851166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emotional feelings</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386129518"/>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physical feelings</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71320411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thoughts	</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676102237"/>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behaviours	</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1116339932"/>
                  </a:ext>
                </a:extLst>
              </a:tr>
            </a:tbl>
          </a:graphicData>
        </a:graphic>
      </p:graphicFrame>
    </p:spTree>
    <p:extLst>
      <p:ext uri="{BB962C8B-B14F-4D97-AF65-F5344CB8AC3E}">
        <p14:creationId xmlns:p14="http://schemas.microsoft.com/office/powerpoint/2010/main" val="888572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1371603" y="683095"/>
            <a:ext cx="9448791" cy="96359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Strategies for different areas</a:t>
            </a:r>
          </a:p>
        </p:txBody>
      </p:sp>
      <p:grpSp>
        <p:nvGrpSpPr>
          <p:cNvPr id="2" name="Group 1"/>
          <p:cNvGrpSpPr/>
          <p:nvPr/>
        </p:nvGrpSpPr>
        <p:grpSpPr>
          <a:xfrm>
            <a:off x="650013" y="2129264"/>
            <a:ext cx="10891970" cy="3892599"/>
            <a:chOff x="604435" y="1647467"/>
            <a:chExt cx="10891970" cy="3892599"/>
          </a:xfrm>
        </p:grpSpPr>
        <p:grpSp>
          <p:nvGrpSpPr>
            <p:cNvPr id="10" name="Group 9"/>
            <p:cNvGrpSpPr/>
            <p:nvPr/>
          </p:nvGrpSpPr>
          <p:grpSpPr>
            <a:xfrm>
              <a:off x="604435" y="1647467"/>
              <a:ext cx="10891970" cy="862481"/>
              <a:chOff x="644851" y="1812526"/>
              <a:chExt cx="10891970" cy="862481"/>
            </a:xfrm>
          </p:grpSpPr>
          <p:sp>
            <p:nvSpPr>
              <p:cNvPr id="8" name="Teardrop 7"/>
              <p:cNvSpPr/>
              <p:nvPr/>
            </p:nvSpPr>
            <p:spPr>
              <a:xfrm>
                <a:off x="644851" y="1814078"/>
                <a:ext cx="2042438" cy="86092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Triggers</a:t>
                </a:r>
                <a:endParaRPr lang="en-US" dirty="0"/>
              </a:p>
            </p:txBody>
          </p:sp>
          <p:sp>
            <p:nvSpPr>
              <p:cNvPr id="9" name="Rounded Rectangle 8"/>
              <p:cNvSpPr/>
              <p:nvPr/>
            </p:nvSpPr>
            <p:spPr>
              <a:xfrm>
                <a:off x="2687288" y="1812526"/>
                <a:ext cx="8849533" cy="526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512275"/>
                    </a:solidFill>
                  </a:rPr>
                  <a:t>Trying not to get into situations that trigger the experience </a:t>
                </a:r>
              </a:p>
            </p:txBody>
          </p:sp>
        </p:grpSp>
        <p:grpSp>
          <p:nvGrpSpPr>
            <p:cNvPr id="11" name="Group 10"/>
            <p:cNvGrpSpPr/>
            <p:nvPr/>
          </p:nvGrpSpPr>
          <p:grpSpPr>
            <a:xfrm>
              <a:off x="604435" y="2653492"/>
              <a:ext cx="10854892" cy="847759"/>
              <a:chOff x="681929" y="1812526"/>
              <a:chExt cx="10854892" cy="847759"/>
            </a:xfrm>
          </p:grpSpPr>
          <p:sp>
            <p:nvSpPr>
              <p:cNvPr id="12" name="Teardrop 11"/>
              <p:cNvSpPr/>
              <p:nvPr/>
            </p:nvSpPr>
            <p:spPr>
              <a:xfrm>
                <a:off x="681929" y="1814079"/>
                <a:ext cx="2005359" cy="846206"/>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Feelings</a:t>
                </a:r>
              </a:p>
            </p:txBody>
          </p:sp>
          <p:sp>
            <p:nvSpPr>
              <p:cNvPr id="13" name="Rounded Rectangle 12"/>
              <p:cNvSpPr/>
              <p:nvPr/>
            </p:nvSpPr>
            <p:spPr>
              <a:xfrm>
                <a:off x="2687288" y="1812526"/>
                <a:ext cx="8849533" cy="6772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512275"/>
                    </a:solidFill>
                  </a:rPr>
                  <a:t>Using strategies to improve negative emotions and distressing physical symptoms</a:t>
                </a:r>
              </a:p>
            </p:txBody>
          </p:sp>
        </p:grpSp>
        <p:grpSp>
          <p:nvGrpSpPr>
            <p:cNvPr id="14" name="Group 13"/>
            <p:cNvGrpSpPr/>
            <p:nvPr/>
          </p:nvGrpSpPr>
          <p:grpSpPr>
            <a:xfrm>
              <a:off x="604435" y="3677549"/>
              <a:ext cx="10891970" cy="869458"/>
              <a:chOff x="644851" y="1812525"/>
              <a:chExt cx="10891970" cy="869458"/>
            </a:xfrm>
          </p:grpSpPr>
          <p:sp>
            <p:nvSpPr>
              <p:cNvPr id="15" name="Teardrop 14"/>
              <p:cNvSpPr/>
              <p:nvPr/>
            </p:nvSpPr>
            <p:spPr>
              <a:xfrm>
                <a:off x="644851" y="1814079"/>
                <a:ext cx="2042437" cy="86790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Thoughts</a:t>
                </a:r>
              </a:p>
            </p:txBody>
          </p:sp>
          <p:sp>
            <p:nvSpPr>
              <p:cNvPr id="16" name="Rounded Rectangle 15"/>
              <p:cNvSpPr/>
              <p:nvPr/>
            </p:nvSpPr>
            <p:spPr>
              <a:xfrm>
                <a:off x="2687288" y="1812525"/>
                <a:ext cx="8849533" cy="7501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512275"/>
                    </a:solidFill>
                  </a:rPr>
                  <a:t>Using strategies to test out how realistic thoughts are in response to situations</a:t>
                </a:r>
              </a:p>
            </p:txBody>
          </p:sp>
        </p:grpSp>
        <p:grpSp>
          <p:nvGrpSpPr>
            <p:cNvPr id="17" name="Group 16"/>
            <p:cNvGrpSpPr/>
            <p:nvPr/>
          </p:nvGrpSpPr>
          <p:grpSpPr>
            <a:xfrm>
              <a:off x="604435" y="4724859"/>
              <a:ext cx="10891970" cy="815207"/>
              <a:chOff x="644851" y="1812526"/>
              <a:chExt cx="10891970" cy="815207"/>
            </a:xfrm>
          </p:grpSpPr>
          <p:sp>
            <p:nvSpPr>
              <p:cNvPr id="18" name="Teardrop 17"/>
              <p:cNvSpPr/>
              <p:nvPr/>
            </p:nvSpPr>
            <p:spPr>
              <a:xfrm>
                <a:off x="644851" y="1814078"/>
                <a:ext cx="2042437" cy="813655"/>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Behaviours</a:t>
                </a:r>
              </a:p>
            </p:txBody>
          </p:sp>
          <p:sp>
            <p:nvSpPr>
              <p:cNvPr id="19" name="Rounded Rectangle 18"/>
              <p:cNvSpPr/>
              <p:nvPr/>
            </p:nvSpPr>
            <p:spPr>
              <a:xfrm>
                <a:off x="2687288" y="1812526"/>
                <a:ext cx="8849533" cy="526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512275"/>
                    </a:solidFill>
                  </a:rPr>
                  <a:t>Using strategies to change actions</a:t>
                </a:r>
              </a:p>
            </p:txBody>
          </p:sp>
        </p:grpSp>
      </p:grpSp>
    </p:spTree>
    <p:extLst>
      <p:ext uri="{BB962C8B-B14F-4D97-AF65-F5344CB8AC3E}">
        <p14:creationId xmlns:p14="http://schemas.microsoft.com/office/powerpoint/2010/main" val="945511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3051045" y="1228630"/>
            <a:ext cx="6588672" cy="440074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000" dirty="0">
                <a:solidFill>
                  <a:srgbClr val="512275"/>
                </a:solidFill>
                <a:latin typeface="Segoe Print" charset="0"/>
                <a:ea typeface="Segoe Print" charset="0"/>
                <a:cs typeface="Segoe Print" charset="0"/>
              </a:rPr>
              <a:t>Checking out negative thoughts</a:t>
            </a:r>
          </a:p>
        </p:txBody>
      </p:sp>
    </p:spTree>
    <p:extLst>
      <p:ext uri="{BB962C8B-B14F-4D97-AF65-F5344CB8AC3E}">
        <p14:creationId xmlns:p14="http://schemas.microsoft.com/office/powerpoint/2010/main" val="1791614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751703" y="381824"/>
            <a:ext cx="10688594" cy="70557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Negative thoughts</a:t>
            </a:r>
          </a:p>
        </p:txBody>
      </p:sp>
      <p:sp>
        <p:nvSpPr>
          <p:cNvPr id="3" name="Rectangle 2"/>
          <p:cNvSpPr/>
          <p:nvPr/>
        </p:nvSpPr>
        <p:spPr>
          <a:xfrm>
            <a:off x="751703" y="1623675"/>
            <a:ext cx="10913183" cy="3970318"/>
          </a:xfrm>
          <a:prstGeom prst="rect">
            <a:avLst/>
          </a:prstGeom>
        </p:spPr>
        <p:txBody>
          <a:bodyPr wrap="square">
            <a:spAutoFit/>
          </a:bodyPr>
          <a:lstStyle/>
          <a:p>
            <a:pPr>
              <a:lnSpc>
                <a:spcPct val="150000"/>
              </a:lnSpc>
            </a:pPr>
            <a:r>
              <a:rPr lang="en-GB" sz="2400" dirty="0">
                <a:solidFill>
                  <a:srgbClr val="512275"/>
                </a:solidFill>
                <a:latin typeface="Verdana" panose="020B0604030504040204" pitchFamily="34" charset="0"/>
                <a:ea typeface="Verdana" panose="020B0604030504040204" pitchFamily="34" charset="0"/>
              </a:rPr>
              <a:t>Tend to be:</a:t>
            </a:r>
          </a:p>
          <a:p>
            <a:pPr marL="742950" lvl="1" indent="-285750">
              <a:lnSpc>
                <a:spcPct val="150000"/>
              </a:lnSpc>
              <a:buFont typeface="Arial" charset="0"/>
              <a:buChar char="•"/>
            </a:pPr>
            <a:r>
              <a:rPr lang="en-GB" sz="2400" b="1" dirty="0">
                <a:solidFill>
                  <a:srgbClr val="512275"/>
                </a:solidFill>
                <a:latin typeface="Verdana" panose="020B0604030504040204" pitchFamily="34" charset="0"/>
                <a:ea typeface="Verdana" panose="020B0604030504040204" pitchFamily="34" charset="0"/>
              </a:rPr>
              <a:t>Automatic</a:t>
            </a:r>
            <a:r>
              <a:rPr lang="en-GB" sz="2400" dirty="0">
                <a:solidFill>
                  <a:srgbClr val="512275"/>
                </a:solidFill>
                <a:latin typeface="Verdana" panose="020B0604030504040204" pitchFamily="34" charset="0"/>
                <a:ea typeface="Verdana" panose="020B0604030504040204" pitchFamily="34" charset="0"/>
              </a:rPr>
              <a:t> (involuntary) (negative automatic thoughts – NATs)</a:t>
            </a:r>
          </a:p>
          <a:p>
            <a:pPr marL="742950" lvl="1" indent="-285750">
              <a:lnSpc>
                <a:spcPct val="150000"/>
              </a:lnSpc>
              <a:buFont typeface="Arial" charset="0"/>
              <a:buChar char="•"/>
            </a:pPr>
            <a:r>
              <a:rPr lang="en-US" sz="2400" b="1" dirty="0">
                <a:solidFill>
                  <a:srgbClr val="512275"/>
                </a:solidFill>
                <a:latin typeface="Verdana" panose="020B0604030504040204" pitchFamily="34" charset="0"/>
                <a:ea typeface="Verdana" panose="020B0604030504040204" pitchFamily="34" charset="0"/>
              </a:rPr>
              <a:t>Believable</a:t>
            </a:r>
            <a:r>
              <a:rPr lang="en-US" sz="2400" dirty="0">
                <a:solidFill>
                  <a:srgbClr val="512275"/>
                </a:solidFill>
                <a:latin typeface="Verdana" panose="020B0604030504040204" pitchFamily="34" charset="0"/>
                <a:ea typeface="Verdana" panose="020B0604030504040204" pitchFamily="34" charset="0"/>
              </a:rPr>
              <a:t> (but this does not mean they are necessarily true, it’s worth remembering that thoughts are not facts)</a:t>
            </a:r>
          </a:p>
          <a:p>
            <a:pPr marL="742950" lvl="1" indent="-285750">
              <a:lnSpc>
                <a:spcPct val="150000"/>
              </a:lnSpc>
              <a:buFont typeface="Arial" charset="0"/>
              <a:buChar char="•"/>
            </a:pPr>
            <a:r>
              <a:rPr lang="en-GB" sz="2400" b="1" dirty="0">
                <a:solidFill>
                  <a:srgbClr val="512275"/>
                </a:solidFill>
                <a:latin typeface="Verdana" panose="020B0604030504040204" pitchFamily="34" charset="0"/>
                <a:ea typeface="Verdana" panose="020B0604030504040204" pitchFamily="34" charset="0"/>
              </a:rPr>
              <a:t>Habitual</a:t>
            </a:r>
            <a:r>
              <a:rPr lang="en-GB" sz="2400" dirty="0">
                <a:solidFill>
                  <a:srgbClr val="512275"/>
                </a:solidFill>
                <a:latin typeface="Verdana" panose="020B0604030504040204" pitchFamily="34" charset="0"/>
                <a:ea typeface="Verdana" panose="020B0604030504040204" pitchFamily="34" charset="0"/>
              </a:rPr>
              <a:t> (a bad habit)</a:t>
            </a:r>
          </a:p>
          <a:p>
            <a:pPr marL="742950" lvl="1" indent="-285750">
              <a:lnSpc>
                <a:spcPct val="150000"/>
              </a:lnSpc>
              <a:buFont typeface="Arial" charset="0"/>
              <a:buChar char="•"/>
            </a:pPr>
            <a:r>
              <a:rPr lang="en-GB" sz="2400" b="1" dirty="0">
                <a:solidFill>
                  <a:srgbClr val="512275"/>
                </a:solidFill>
                <a:latin typeface="Verdana" panose="020B0604030504040204" pitchFamily="34" charset="0"/>
                <a:ea typeface="Verdana" panose="020B0604030504040204" pitchFamily="34" charset="0"/>
              </a:rPr>
              <a:t>Unreasonable</a:t>
            </a:r>
            <a:r>
              <a:rPr lang="en-GB" sz="2400" dirty="0">
                <a:solidFill>
                  <a:srgbClr val="512275"/>
                </a:solidFill>
                <a:latin typeface="Verdana" panose="020B0604030504040204" pitchFamily="34" charset="0"/>
                <a:ea typeface="Verdana" panose="020B0604030504040204" pitchFamily="34" charset="0"/>
              </a:rPr>
              <a:t> and </a:t>
            </a:r>
            <a:r>
              <a:rPr lang="en-GB" sz="2400" b="1" dirty="0">
                <a:solidFill>
                  <a:srgbClr val="512275"/>
                </a:solidFill>
                <a:latin typeface="Verdana" panose="020B0604030504040204" pitchFamily="34" charset="0"/>
                <a:ea typeface="Verdana" panose="020B0604030504040204" pitchFamily="34" charset="0"/>
              </a:rPr>
              <a:t>unhelpful</a:t>
            </a:r>
          </a:p>
          <a:p>
            <a:pPr marL="742950" lvl="1" indent="-285750">
              <a:lnSpc>
                <a:spcPct val="150000"/>
              </a:lnSpc>
              <a:buFont typeface="Arial" charset="0"/>
              <a:buChar char="•"/>
            </a:pPr>
            <a:r>
              <a:rPr lang="en-US" sz="2400" b="1" dirty="0">
                <a:solidFill>
                  <a:srgbClr val="512275"/>
                </a:solidFill>
                <a:latin typeface="Verdana" panose="020B0604030504040204" pitchFamily="34" charset="0"/>
                <a:ea typeface="Verdana" panose="020B0604030504040204" pitchFamily="34" charset="0"/>
              </a:rPr>
              <a:t>Self-perpetuating</a:t>
            </a:r>
            <a:r>
              <a:rPr lang="en-US" sz="2400" dirty="0">
                <a:solidFill>
                  <a:srgbClr val="512275"/>
                </a:solidFill>
                <a:latin typeface="Verdana" panose="020B0604030504040204" pitchFamily="34" charset="0"/>
                <a:ea typeface="Verdana" panose="020B0604030504040204" pitchFamily="34" charset="0"/>
              </a:rPr>
              <a:t> (they lead to a spiral of negative thoughts)</a:t>
            </a:r>
            <a:endParaRPr lang="en-GB" sz="24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18575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385011" y="381824"/>
            <a:ext cx="11389894" cy="149510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Identifying NATs </a:t>
            </a:r>
            <a:r>
              <a:rPr lang="mr-IN" sz="4800" dirty="0">
                <a:solidFill>
                  <a:srgbClr val="512275"/>
                </a:solidFill>
                <a:latin typeface="Segoe Print" charset="0"/>
                <a:ea typeface="Segoe Print" charset="0"/>
                <a:cs typeface="Segoe Print" charset="0"/>
              </a:rPr>
              <a:t>–</a:t>
            </a:r>
            <a:r>
              <a:rPr lang="en-GB" sz="4800" dirty="0">
                <a:solidFill>
                  <a:srgbClr val="512275"/>
                </a:solidFill>
                <a:latin typeface="Segoe Print" charset="0"/>
                <a:ea typeface="Segoe Print" charset="0"/>
                <a:cs typeface="Segoe Print" charset="0"/>
              </a:rPr>
              <a:t> The courtroom technique</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239940501"/>
              </p:ext>
            </p:extLst>
          </p:nvPr>
        </p:nvGraphicFramePr>
        <p:xfrm>
          <a:off x="537411" y="1909010"/>
          <a:ext cx="11085094" cy="4535562"/>
        </p:xfrm>
        <a:graphic>
          <a:graphicData uri="http://schemas.openxmlformats.org/drawingml/2006/table">
            <a:tbl>
              <a:tblPr firstRow="1" bandRow="1">
                <a:tableStyleId>{5C22544A-7EE6-4342-B048-85BDC9FD1C3A}</a:tableStyleId>
              </a:tblPr>
              <a:tblGrid>
                <a:gridCol w="3954379">
                  <a:extLst>
                    <a:ext uri="{9D8B030D-6E8A-4147-A177-3AD203B41FA5}">
                      <a16:colId xmlns:a16="http://schemas.microsoft.com/office/drawing/2014/main" val="20000"/>
                    </a:ext>
                  </a:extLst>
                </a:gridCol>
                <a:gridCol w="7130715">
                  <a:extLst>
                    <a:ext uri="{9D8B030D-6E8A-4147-A177-3AD203B41FA5}">
                      <a16:colId xmlns:a16="http://schemas.microsoft.com/office/drawing/2014/main" val="20001"/>
                    </a:ext>
                  </a:extLst>
                </a:gridCol>
              </a:tblGrid>
              <a:tr h="657727">
                <a:tc gridSpan="2">
                  <a:txBody>
                    <a:bodyPr/>
                    <a:lstStyle/>
                    <a:p>
                      <a:r>
                        <a:rPr lang="en-GB" dirty="0">
                          <a:latin typeface="Verdana" panose="020B0604030504040204" pitchFamily="34" charset="0"/>
                          <a:ea typeface="Verdana" panose="020B0604030504040204" pitchFamily="34" charset="0"/>
                        </a:rPr>
                        <a:t>Thought</a:t>
                      </a:r>
                      <a:r>
                        <a:rPr lang="en-GB" baseline="0" dirty="0">
                          <a:latin typeface="Verdana" panose="020B0604030504040204" pitchFamily="34" charset="0"/>
                          <a:ea typeface="Verdana" panose="020B0604030504040204" pitchFamily="34" charset="0"/>
                        </a:rPr>
                        <a:t> to be tested: ‘I am a waste of space’</a:t>
                      </a:r>
                      <a:endParaRPr lang="en-GB" dirty="0">
                        <a:latin typeface="Verdana" panose="020B0604030504040204" pitchFamily="34" charset="0"/>
                        <a:ea typeface="Verdana" panose="020B0604030504040204" pitchFamily="34" charset="0"/>
                      </a:endParaRPr>
                    </a:p>
                  </a:txBody>
                  <a:tcPr anchor="ctr">
                    <a:solidFill>
                      <a:srgbClr val="512275"/>
                    </a:solidFill>
                  </a:tcPr>
                </a:tc>
                <a:tc hMerge="1">
                  <a:txBody>
                    <a:bodyPr/>
                    <a:lstStyle/>
                    <a:p>
                      <a:endParaRPr lang="en-GB" dirty="0"/>
                    </a:p>
                  </a:txBody>
                  <a:tcPr/>
                </a:tc>
                <a:extLst>
                  <a:ext uri="{0D108BD9-81ED-4DB2-BD59-A6C34878D82A}">
                    <a16:rowId xmlns:a16="http://schemas.microsoft.com/office/drawing/2014/main" val="10000"/>
                  </a:ext>
                </a:extLst>
              </a:tr>
              <a:tr h="494555">
                <a:tc>
                  <a:txBody>
                    <a:bodyPr/>
                    <a:lstStyle/>
                    <a:p>
                      <a:r>
                        <a:rPr lang="en-GB" b="1" dirty="0">
                          <a:solidFill>
                            <a:srgbClr val="512275"/>
                          </a:solidFill>
                          <a:latin typeface="Verdana" panose="020B0604030504040204" pitchFamily="34" charset="0"/>
                          <a:ea typeface="Verdana" panose="020B0604030504040204" pitchFamily="34" charset="0"/>
                        </a:rPr>
                        <a:t>Prosecution</a:t>
                      </a:r>
                      <a:r>
                        <a:rPr lang="en-GB" b="1" baseline="0" dirty="0">
                          <a:solidFill>
                            <a:srgbClr val="512275"/>
                          </a:solidFill>
                          <a:latin typeface="Verdana" panose="020B0604030504040204" pitchFamily="34" charset="0"/>
                          <a:ea typeface="Verdana" panose="020B0604030504040204" pitchFamily="34" charset="0"/>
                        </a:rPr>
                        <a:t> (Evidence for)</a:t>
                      </a:r>
                      <a:endParaRPr lang="en-GB" b="1" dirty="0">
                        <a:solidFill>
                          <a:srgbClr val="512275"/>
                        </a:solidFill>
                        <a:latin typeface="Verdana" panose="020B0604030504040204" pitchFamily="34" charset="0"/>
                        <a:ea typeface="Verdana" panose="020B0604030504040204" pitchFamily="34" charset="0"/>
                      </a:endParaRPr>
                    </a:p>
                  </a:txBody>
                  <a:tcPr anchor="ctr"/>
                </a:tc>
                <a:tc>
                  <a:txBody>
                    <a:bodyPr/>
                    <a:lstStyle/>
                    <a:p>
                      <a:r>
                        <a:rPr lang="en-GB" b="1" dirty="0">
                          <a:solidFill>
                            <a:srgbClr val="512275"/>
                          </a:solidFill>
                          <a:latin typeface="Verdana" panose="020B0604030504040204" pitchFamily="34" charset="0"/>
                          <a:ea typeface="Verdana" panose="020B0604030504040204" pitchFamily="34" charset="0"/>
                        </a:rPr>
                        <a:t>Defence</a:t>
                      </a:r>
                      <a:r>
                        <a:rPr lang="en-GB" b="1" baseline="0" dirty="0">
                          <a:solidFill>
                            <a:srgbClr val="512275"/>
                          </a:solidFill>
                          <a:latin typeface="Verdana" panose="020B0604030504040204" pitchFamily="34" charset="0"/>
                          <a:ea typeface="Verdana" panose="020B0604030504040204" pitchFamily="34" charset="0"/>
                        </a:rPr>
                        <a:t> (Evidence against)</a:t>
                      </a:r>
                      <a:endParaRPr lang="en-GB" b="1" dirty="0">
                        <a:solidFill>
                          <a:srgbClr val="512275"/>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10001"/>
                  </a:ext>
                </a:extLst>
              </a:tr>
              <a:tr h="3048626">
                <a:tc>
                  <a:txBody>
                    <a:bodyPr/>
                    <a:lstStyle/>
                    <a:p>
                      <a:pPr marL="285750" indent="-285750">
                        <a:buFont typeface="Arial" panose="020B0604020202020204" pitchFamily="34" charset="0"/>
                        <a:buChar cha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I got made redundant</a:t>
                      </a:r>
                    </a:p>
                    <a:p>
                      <a:pPr marL="285750" indent="-285750">
                        <a:buFont typeface="Arial" panose="020B0604020202020204" pitchFamily="34" charset="0"/>
                        <a:buChar char="•"/>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I feel like a waste of space	</a:t>
                      </a:r>
                    </a:p>
                    <a:p>
                      <a:endParaRPr lang="en-GB" sz="2000" dirty="0">
                        <a:solidFill>
                          <a:srgbClr val="512275"/>
                        </a:solidFill>
                      </a:endParaRPr>
                    </a:p>
                  </a:txBody>
                  <a:tcPr/>
                </a:tc>
                <a:tc>
                  <a:txBody>
                    <a:bodyPr/>
                    <a:lstStyle/>
                    <a:p>
                      <a:pPr marL="285750" indent="-285750">
                        <a:buFont typeface="Arial" panose="020B0604020202020204" pitchFamily="34" charset="0"/>
                        <a:buChar char="•"/>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I worked for 10 years and have good skills</a:t>
                      </a:r>
                    </a:p>
                    <a:p>
                      <a:pPr marL="285750" indent="-285750">
                        <a:buFont typeface="Arial" panose="020B0604020202020204" pitchFamily="34" charset="0"/>
                        <a:buChar char="•"/>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Redundancy does not mean I will never work again</a:t>
                      </a:r>
                    </a:p>
                    <a:p>
                      <a:pPr marL="285750" indent="-285750">
                        <a:buFont typeface="Arial" panose="020B0604020202020204" pitchFamily="34" charset="0"/>
                        <a:buChar char="•"/>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The company went bust, it was nothing to do with my skills</a:t>
                      </a:r>
                    </a:p>
                    <a:p>
                      <a:pPr marL="285750" indent="-285750">
                        <a:buFont typeface="Arial" panose="020B0604020202020204" pitchFamily="34" charset="0"/>
                        <a:buChar char="•"/>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100 others got made redundant</a:t>
                      </a:r>
                    </a:p>
                    <a:p>
                      <a:pPr marL="285750" indent="-285750">
                        <a:buFont typeface="Arial" panose="020B0604020202020204" pitchFamily="34" charset="0"/>
                        <a:buChar char="•"/>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I haven’t actually tried looking for a job</a:t>
                      </a:r>
                    </a:p>
                    <a:p>
                      <a:pPr marL="285750" indent="-285750">
                        <a:buFont typeface="Arial" panose="020B0604020202020204" pitchFamily="34" charset="0"/>
                        <a:buChar char="•"/>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Just because I feel like a waste of space it does not mean that I am. I’m thinking with my emotions, not logically with my head </a:t>
                      </a:r>
                    </a:p>
                    <a:p>
                      <a:pPr marL="285750" indent="-285750">
                        <a:buFont typeface="Arial" panose="020B0604020202020204" pitchFamily="34" charset="0"/>
                        <a:buChar char="•"/>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I might be using thinking biases e.g. </a:t>
                      </a:r>
                      <a:r>
                        <a:rPr lang="en-US" sz="1800" b="0" i="0" u="none" strike="noStrike" kern="1200" baseline="0" dirty="0" err="1">
                          <a:solidFill>
                            <a:srgbClr val="512275"/>
                          </a:solidFill>
                          <a:latin typeface="Verdana" panose="020B0604030504040204" pitchFamily="34" charset="0"/>
                          <a:ea typeface="Verdana" panose="020B0604030504040204" pitchFamily="34" charset="0"/>
                          <a:cs typeface="+mn-cs"/>
                        </a:rPr>
                        <a:t>catastrophising</a:t>
                      </a: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 (thinking that the very worst will happen) or all or nothing thinking 	</a:t>
                      </a:r>
                    </a:p>
                  </a:txBody>
                  <a:tcPr/>
                </a:tc>
                <a:extLst>
                  <a:ext uri="{0D108BD9-81ED-4DB2-BD59-A6C34878D82A}">
                    <a16:rowId xmlns:a16="http://schemas.microsoft.com/office/drawing/2014/main" val="10002"/>
                  </a:ext>
                </a:extLst>
              </a:tr>
            </a:tbl>
          </a:graphicData>
        </a:graphic>
      </p:graphicFrame>
      <p:pic>
        <p:nvPicPr>
          <p:cNvPr id="8" name="Picture 5" descr="\\nask.man.ac.uk\home$\Downloads\kisspng-computer-icons-magistrate-judge-icon-design-attorney-5b3c9024c7f599.7083160015306957168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73926"/>
            <a:ext cx="2302042" cy="230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484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751703" y="381824"/>
            <a:ext cx="10688594" cy="143093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Thinking about things in a more balanced way</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350622012"/>
              </p:ext>
            </p:extLst>
          </p:nvPr>
        </p:nvGraphicFramePr>
        <p:xfrm>
          <a:off x="553453" y="2001253"/>
          <a:ext cx="1110915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3753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54"/>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55963" y="1686844"/>
            <a:ext cx="10900240" cy="347357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endParaRPr lang="en-GB" sz="4800" dirty="0">
              <a:solidFill>
                <a:srgbClr val="512275"/>
              </a:solidFill>
              <a:latin typeface="Segoe Print" charset="0"/>
              <a:ea typeface="Segoe Print" charset="0"/>
              <a:cs typeface="Segoe Print" charset="0"/>
            </a:endParaRPr>
          </a:p>
        </p:txBody>
      </p:sp>
      <p:sp>
        <p:nvSpPr>
          <p:cNvPr id="12" name="Google Shape;67;p12"/>
          <p:cNvSpPr txBox="1">
            <a:spLocks/>
          </p:cNvSpPr>
          <p:nvPr/>
        </p:nvSpPr>
        <p:spPr>
          <a:xfrm>
            <a:off x="1590170" y="1700692"/>
            <a:ext cx="9631826" cy="348432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4800" dirty="0">
                <a:solidFill>
                  <a:srgbClr val="512275"/>
                </a:solidFill>
                <a:latin typeface="Segoe Print" charset="0"/>
                <a:ea typeface="Segoe Print" charset="0"/>
                <a:cs typeface="Segoe Print" charset="0"/>
              </a:rPr>
              <a:t>Has looking at your thoughts in a different way changed how you feel?</a:t>
            </a:r>
          </a:p>
        </p:txBody>
      </p:sp>
    </p:spTree>
    <p:extLst>
      <p:ext uri="{BB962C8B-B14F-4D97-AF65-F5344CB8AC3E}">
        <p14:creationId xmlns:p14="http://schemas.microsoft.com/office/powerpoint/2010/main" val="1002006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4" name="Content Placeholder 3"/>
          <p:cNvGraphicFramePr>
            <a:graphicFrameLocks noGrp="1"/>
          </p:cNvGraphicFramePr>
          <p:nvPr>
            <p:ph idx="1"/>
            <p:extLst>
              <p:ext uri="{D42A27DB-BD31-4B8C-83A1-F6EECF244321}">
                <p14:modId xmlns:p14="http://schemas.microsoft.com/office/powerpoint/2010/main" val="3784853908"/>
              </p:ext>
            </p:extLst>
          </p:nvPr>
        </p:nvGraphicFramePr>
        <p:xfrm>
          <a:off x="372138" y="1469219"/>
          <a:ext cx="11447724" cy="4023360"/>
        </p:xfrm>
        <a:graphic>
          <a:graphicData uri="http://schemas.openxmlformats.org/drawingml/2006/table">
            <a:tbl>
              <a:tblPr firstRow="1" bandRow="1">
                <a:tableStyleId>{3B4B98B0-60AC-42C2-AFA5-B58CD77FA1E5}</a:tableStyleId>
              </a:tblPr>
              <a:tblGrid>
                <a:gridCol w="5723862">
                  <a:extLst>
                    <a:ext uri="{9D8B030D-6E8A-4147-A177-3AD203B41FA5}">
                      <a16:colId xmlns:a16="http://schemas.microsoft.com/office/drawing/2014/main" val="3713640427"/>
                    </a:ext>
                  </a:extLst>
                </a:gridCol>
                <a:gridCol w="5723862">
                  <a:extLst>
                    <a:ext uri="{9D8B030D-6E8A-4147-A177-3AD203B41FA5}">
                      <a16:colId xmlns:a16="http://schemas.microsoft.com/office/drawing/2014/main" val="20001"/>
                    </a:ext>
                  </a:extLst>
                </a:gridCol>
              </a:tblGrid>
              <a:tr h="479673">
                <a:tc>
                  <a:txBody>
                    <a:bodyPr/>
                    <a:lstStyle/>
                    <a:p>
                      <a:pPr algn="l"/>
                      <a:r>
                        <a:rPr lang="en-GB" sz="2000" dirty="0">
                          <a:solidFill>
                            <a:srgbClr val="512275"/>
                          </a:solidFill>
                          <a:latin typeface="Verdana" panose="020B0604030504040204" pitchFamily="34" charset="0"/>
                          <a:ea typeface="Verdana" panose="020B0604030504040204" pitchFamily="34" charset="0"/>
                        </a:rPr>
                        <a:t>1. Triggers:</a:t>
                      </a:r>
                      <a:r>
                        <a:rPr lang="en-GB" sz="2000" baseline="0" dirty="0">
                          <a:solidFill>
                            <a:srgbClr val="512275"/>
                          </a:solidFill>
                          <a:latin typeface="Verdana" panose="020B0604030504040204" pitchFamily="34" charset="0"/>
                          <a:ea typeface="Verdana" panose="020B0604030504040204" pitchFamily="34" charset="0"/>
                        </a:rPr>
                        <a:t> </a:t>
                      </a:r>
                      <a:r>
                        <a:rPr lang="en-GB" sz="2000" b="0" baseline="0" dirty="0">
                          <a:solidFill>
                            <a:srgbClr val="512275"/>
                          </a:solidFill>
                          <a:latin typeface="Verdana" panose="020B0604030504040204" pitchFamily="34" charset="0"/>
                          <a:ea typeface="Verdana" panose="020B0604030504040204" pitchFamily="34" charset="0"/>
                        </a:rPr>
                        <a:t>The situation you are in</a:t>
                      </a:r>
                      <a:endParaRPr lang="en-GB" sz="2000" dirty="0">
                        <a:solidFill>
                          <a:srgbClr val="512275"/>
                        </a:solidFill>
                        <a:latin typeface="Verdana" panose="020B0604030504040204" pitchFamily="34" charset="0"/>
                        <a:ea typeface="Verdana" panose="020B0604030504040204" pitchFamily="34" charset="0"/>
                      </a:endParaRPr>
                    </a:p>
                  </a:txBody>
                  <a:tcPr anchor="ctr">
                    <a:lnB w="12700" cap="flat" cmpd="sng" algn="ctr">
                      <a:solidFill>
                        <a:srgbClr val="512275"/>
                      </a:solidFill>
                      <a:prstDash val="solid"/>
                      <a:round/>
                      <a:headEnd type="none" w="med" len="med"/>
                      <a:tailEnd type="none" w="med" len="med"/>
                    </a:lnB>
                    <a:solidFill>
                      <a:schemeClr val="accent6">
                        <a:lumMod val="40000"/>
                        <a:lumOff val="60000"/>
                      </a:schemeClr>
                    </a:solidFill>
                  </a:tcPr>
                </a:tc>
                <a:tc>
                  <a:txBody>
                    <a:bodyPr/>
                    <a:lstStyle/>
                    <a:p>
                      <a:pPr algn="l"/>
                      <a:r>
                        <a:rPr lang="en-GB" sz="2000" b="0" dirty="0">
                          <a:solidFill>
                            <a:srgbClr val="512275"/>
                          </a:solidFill>
                          <a:latin typeface="Verdana" panose="020B0604030504040204" pitchFamily="34" charset="0"/>
                          <a:ea typeface="Verdana" panose="020B0604030504040204" pitchFamily="34" charset="0"/>
                        </a:rPr>
                        <a:t>Sitting on</a:t>
                      </a:r>
                      <a:r>
                        <a:rPr lang="en-GB" sz="2000" b="0" baseline="0" dirty="0">
                          <a:solidFill>
                            <a:srgbClr val="512275"/>
                          </a:solidFill>
                          <a:latin typeface="Verdana" panose="020B0604030504040204" pitchFamily="34" charset="0"/>
                          <a:ea typeface="Verdana" panose="020B0604030504040204" pitchFamily="34" charset="0"/>
                        </a:rPr>
                        <a:t> your bed thinking about being on the ward</a:t>
                      </a:r>
                      <a:endParaRPr lang="en-GB" sz="2000" b="0" dirty="0">
                        <a:solidFill>
                          <a:srgbClr val="512275"/>
                        </a:solidFill>
                        <a:latin typeface="Verdana" panose="020B0604030504040204" pitchFamily="34" charset="0"/>
                        <a:ea typeface="Verdana" panose="020B0604030504040204" pitchFamily="34" charset="0"/>
                      </a:endParaRPr>
                    </a:p>
                  </a:txBody>
                  <a:tcPr anchor="ctr">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36684813"/>
                  </a:ext>
                </a:extLst>
              </a:tr>
              <a:tr h="6044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rgbClr val="512275"/>
                          </a:solidFill>
                          <a:latin typeface="Verdana" panose="020B0604030504040204" pitchFamily="34" charset="0"/>
                          <a:ea typeface="Verdana" panose="020B0604030504040204" pitchFamily="34" charset="0"/>
                          <a:cs typeface="+mn-cs"/>
                        </a:rPr>
                        <a:t>2. Feelings: </a:t>
                      </a:r>
                      <a:r>
                        <a:rPr lang="en-GB" sz="2000" b="0" kern="1200" dirty="0">
                          <a:solidFill>
                            <a:srgbClr val="512275"/>
                          </a:solidFill>
                          <a:latin typeface="Verdana" panose="020B0604030504040204" pitchFamily="34" charset="0"/>
                          <a:ea typeface="Verdana" panose="020B0604030504040204" pitchFamily="34" charset="0"/>
                          <a:cs typeface="+mn-cs"/>
                        </a:rPr>
                        <a:t>Rate how distressing each of these feelings were on a scale of 0-100%</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kern="1200" dirty="0">
                          <a:solidFill>
                            <a:srgbClr val="512275"/>
                          </a:solidFill>
                          <a:latin typeface="Verdana" panose="020B0604030504040204" pitchFamily="34" charset="0"/>
                          <a:ea typeface="Verdana" panose="020B0604030504040204" pitchFamily="34" charset="0"/>
                          <a:cs typeface="+mn-cs"/>
                        </a:rPr>
                        <a:t>Sad (100%)</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kern="1200" dirty="0">
                          <a:solidFill>
                            <a:srgbClr val="512275"/>
                          </a:solidFill>
                          <a:latin typeface="Verdana" panose="020B0604030504040204" pitchFamily="34" charset="0"/>
                          <a:ea typeface="Verdana" panose="020B0604030504040204" pitchFamily="34" charset="0"/>
                          <a:cs typeface="+mn-cs"/>
                        </a:rPr>
                        <a:t>Lack in energy</a:t>
                      </a:r>
                      <a:r>
                        <a:rPr lang="en-GB" sz="2000" b="0" kern="1200" baseline="0" dirty="0">
                          <a:solidFill>
                            <a:srgbClr val="512275"/>
                          </a:solidFill>
                          <a:latin typeface="Verdana" panose="020B0604030504040204" pitchFamily="34" charset="0"/>
                          <a:ea typeface="Verdana" panose="020B0604030504040204" pitchFamily="34" charset="0"/>
                          <a:cs typeface="+mn-cs"/>
                        </a:rPr>
                        <a:t> (50%)</a:t>
                      </a:r>
                      <a:endParaRPr lang="en-GB" sz="2000" b="0" kern="1200" dirty="0">
                        <a:solidFill>
                          <a:srgbClr val="512275"/>
                        </a:solidFill>
                        <a:latin typeface="Verdana" panose="020B0604030504040204" pitchFamily="34" charset="0"/>
                        <a:ea typeface="Verdana" panose="020B0604030504040204" pitchFamily="34" charset="0"/>
                        <a:cs typeface="+mn-cs"/>
                      </a:endParaRP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1533328656"/>
                  </a:ext>
                </a:extLst>
              </a:tr>
              <a:tr h="8524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dirty="0">
                          <a:solidFill>
                            <a:srgbClr val="512275"/>
                          </a:solidFill>
                          <a:latin typeface="Verdana" panose="020B0604030504040204" pitchFamily="34" charset="0"/>
                          <a:ea typeface="Verdana" panose="020B0604030504040204" pitchFamily="34" charset="0"/>
                        </a:rPr>
                        <a:t>3. </a:t>
                      </a:r>
                      <a:r>
                        <a:rPr lang="en-GB" sz="2000" b="1" kern="1200" dirty="0">
                          <a:solidFill>
                            <a:srgbClr val="512275"/>
                          </a:solidFill>
                          <a:latin typeface="Verdana" panose="020B0604030504040204" pitchFamily="34" charset="0"/>
                          <a:ea typeface="Verdana" panose="020B0604030504040204" pitchFamily="34" charset="0"/>
                          <a:cs typeface="+mn-cs"/>
                        </a:rPr>
                        <a:t>Thoughts: </a:t>
                      </a:r>
                      <a:r>
                        <a:rPr lang="en-GB" sz="2000" b="0" kern="1200" dirty="0">
                          <a:solidFill>
                            <a:srgbClr val="512275"/>
                          </a:solidFill>
                          <a:latin typeface="Verdana" panose="020B0604030504040204" pitchFamily="34" charset="0"/>
                          <a:ea typeface="Verdana" panose="020B0604030504040204" pitchFamily="34" charset="0"/>
                          <a:cs typeface="+mn-cs"/>
                        </a:rPr>
                        <a:t>Rate how much you believed each thought was true on a scale of 0-</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kern="1200" dirty="0">
                          <a:solidFill>
                            <a:srgbClr val="512275"/>
                          </a:solidFill>
                          <a:latin typeface="Verdana" panose="020B0604030504040204" pitchFamily="34" charset="0"/>
                          <a:ea typeface="Verdana" panose="020B0604030504040204" pitchFamily="34" charset="0"/>
                          <a:cs typeface="+mn-cs"/>
                        </a:rPr>
                        <a:t>    100%</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kern="1200" dirty="0">
                          <a:solidFill>
                            <a:srgbClr val="512275"/>
                          </a:solidFill>
                          <a:latin typeface="Verdana" panose="020B0604030504040204" pitchFamily="34" charset="0"/>
                          <a:ea typeface="Verdana" panose="020B0604030504040204" pitchFamily="34" charset="0"/>
                          <a:cs typeface="+mn-cs"/>
                        </a:rPr>
                        <a:t>I am a waste of space</a:t>
                      </a:r>
                      <a:r>
                        <a:rPr lang="en-GB" sz="2000" b="0" kern="1200" baseline="0" dirty="0">
                          <a:solidFill>
                            <a:srgbClr val="512275"/>
                          </a:solidFill>
                          <a:latin typeface="Verdana" panose="020B0604030504040204" pitchFamily="34" charset="0"/>
                          <a:ea typeface="Verdana" panose="020B0604030504040204" pitchFamily="34" charset="0"/>
                          <a:cs typeface="+mn-cs"/>
                        </a:rPr>
                        <a:t> (100%)</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kern="1200" baseline="0" dirty="0">
                          <a:solidFill>
                            <a:srgbClr val="512275"/>
                          </a:solidFill>
                          <a:latin typeface="Verdana" panose="020B0604030504040204" pitchFamily="34" charset="0"/>
                          <a:ea typeface="Verdana" panose="020B0604030504040204" pitchFamily="34" charset="0"/>
                          <a:cs typeface="+mn-cs"/>
                        </a:rPr>
                        <a:t>Things will never get better (80%)</a:t>
                      </a:r>
                      <a:endParaRPr lang="en-GB" sz="2000" b="0" kern="1200" dirty="0">
                        <a:solidFill>
                          <a:srgbClr val="512275"/>
                        </a:solidFill>
                        <a:latin typeface="Verdana" panose="020B0604030504040204" pitchFamily="34" charset="0"/>
                        <a:ea typeface="Verdana" panose="020B0604030504040204" pitchFamily="34" charset="0"/>
                        <a:cs typeface="+mn-cs"/>
                      </a:endParaRP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029204"/>
                  </a:ext>
                </a:extLst>
              </a:tr>
              <a:tr h="867905">
                <a:tc>
                  <a:txBody>
                    <a:bodyPr/>
                    <a:lstStyle/>
                    <a:p>
                      <a:pPr algn="l"/>
                      <a:r>
                        <a:rPr lang="en-GB" sz="2000" b="1" dirty="0">
                          <a:solidFill>
                            <a:srgbClr val="512275"/>
                          </a:solidFill>
                          <a:latin typeface="Verdana" panose="020B0604030504040204" pitchFamily="34" charset="0"/>
                          <a:ea typeface="Verdana" panose="020B0604030504040204" pitchFamily="34" charset="0"/>
                        </a:rPr>
                        <a:t>4. Evidence</a:t>
                      </a:r>
                      <a:r>
                        <a:rPr lang="en-GB" sz="2000" b="1" baseline="0" dirty="0">
                          <a:solidFill>
                            <a:srgbClr val="512275"/>
                          </a:solidFill>
                          <a:latin typeface="Verdana" panose="020B0604030504040204" pitchFamily="34" charset="0"/>
                          <a:ea typeface="Verdana" panose="020B0604030504040204" pitchFamily="34" charset="0"/>
                        </a:rPr>
                        <a:t> for this thought: </a:t>
                      </a:r>
                      <a:r>
                        <a:rPr lang="en-GB" sz="2000" b="0" kern="1200" dirty="0">
                          <a:solidFill>
                            <a:srgbClr val="512275"/>
                          </a:solidFill>
                          <a:latin typeface="Verdana" panose="020B0604030504040204" pitchFamily="34" charset="0"/>
                          <a:ea typeface="Verdana" panose="020B0604030504040204" pitchFamily="34" charset="0"/>
                          <a:cs typeface="+mn-cs"/>
                        </a:rPr>
                        <a:t>Circle</a:t>
                      </a:r>
                      <a:r>
                        <a:rPr lang="en-GB" sz="2000" b="0" kern="1200" baseline="0" dirty="0">
                          <a:solidFill>
                            <a:srgbClr val="512275"/>
                          </a:solidFill>
                          <a:latin typeface="Verdana" panose="020B0604030504040204" pitchFamily="34" charset="0"/>
                          <a:ea typeface="Verdana" panose="020B0604030504040204" pitchFamily="34" charset="0"/>
                          <a:cs typeface="+mn-cs"/>
                        </a:rPr>
                        <a:t> the thought you want to test from question 3.  Write only the factual evidence that you have to support this thought</a:t>
                      </a:r>
                      <a:r>
                        <a:rPr lang="en-GB" sz="2000" b="0" kern="1200" dirty="0">
                          <a:solidFill>
                            <a:srgbClr val="512275"/>
                          </a:solidFill>
                          <a:latin typeface="Verdana" panose="020B0604030504040204" pitchFamily="34" charset="0"/>
                          <a:ea typeface="Verdana" panose="020B0604030504040204" pitchFamily="34" charset="0"/>
                          <a:cs typeface="+mn-cs"/>
                        </a:rPr>
                        <a:t>	</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tc>
                  <a:txBody>
                    <a:bodyPr/>
                    <a:lstStyle/>
                    <a:p>
                      <a:pPr algn="l"/>
                      <a:r>
                        <a:rPr lang="en-GB" sz="2000" b="0" kern="1200" dirty="0">
                          <a:solidFill>
                            <a:srgbClr val="512275"/>
                          </a:solidFill>
                          <a:latin typeface="Verdana" panose="020B0604030504040204" pitchFamily="34" charset="0"/>
                          <a:ea typeface="Verdana" panose="020B0604030504040204" pitchFamily="34" charset="0"/>
                          <a:cs typeface="+mn-cs"/>
                        </a:rPr>
                        <a:t>You are currently a patient</a:t>
                      </a:r>
                      <a:r>
                        <a:rPr lang="en-GB" sz="2000" b="0" kern="1200" baseline="0" dirty="0">
                          <a:solidFill>
                            <a:srgbClr val="512275"/>
                          </a:solidFill>
                          <a:latin typeface="Verdana" panose="020B0604030504040204" pitchFamily="34" charset="0"/>
                          <a:ea typeface="Verdana" panose="020B0604030504040204" pitchFamily="34" charset="0"/>
                          <a:cs typeface="+mn-cs"/>
                        </a:rPr>
                        <a:t> on the ward. </a:t>
                      </a:r>
                    </a:p>
                    <a:p>
                      <a:pPr algn="l"/>
                      <a:r>
                        <a:rPr lang="en-GB" sz="2000" b="0" kern="1200" baseline="0" dirty="0">
                          <a:solidFill>
                            <a:srgbClr val="512275"/>
                          </a:solidFill>
                          <a:latin typeface="Verdana" panose="020B0604030504040204" pitchFamily="34" charset="0"/>
                          <a:ea typeface="Verdana" panose="020B0604030504040204" pitchFamily="34" charset="0"/>
                          <a:cs typeface="+mn-cs"/>
                        </a:rPr>
                        <a:t>This is your third admission</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1371051616"/>
                  </a:ext>
                </a:extLst>
              </a:tr>
            </a:tbl>
          </a:graphicData>
        </a:graphic>
      </p:graphicFrame>
      <p:sp>
        <p:nvSpPr>
          <p:cNvPr id="6" name="Google Shape;67;p12"/>
          <p:cNvSpPr txBox="1">
            <a:spLocks/>
          </p:cNvSpPr>
          <p:nvPr/>
        </p:nvSpPr>
        <p:spPr>
          <a:xfrm>
            <a:off x="751703" y="381824"/>
            <a:ext cx="10688594" cy="70557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Thought diary</a:t>
            </a:r>
          </a:p>
        </p:txBody>
      </p:sp>
    </p:spTree>
    <p:extLst>
      <p:ext uri="{BB962C8B-B14F-4D97-AF65-F5344CB8AC3E}">
        <p14:creationId xmlns:p14="http://schemas.microsoft.com/office/powerpoint/2010/main" val="1635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440604" y="682427"/>
            <a:ext cx="3809553"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WHAT IS</a:t>
            </a:r>
          </a:p>
        </p:txBody>
      </p:sp>
      <p:sp>
        <p:nvSpPr>
          <p:cNvPr id="7" name="Google Shape;67;p12"/>
          <p:cNvSpPr txBox="1">
            <a:spLocks/>
          </p:cNvSpPr>
          <p:nvPr/>
        </p:nvSpPr>
        <p:spPr>
          <a:xfrm>
            <a:off x="2705425" y="1997911"/>
            <a:ext cx="6458430" cy="148431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Depression and low mood</a:t>
            </a:r>
          </a:p>
        </p:txBody>
      </p:sp>
      <p:sp>
        <p:nvSpPr>
          <p:cNvPr id="8" name="Rectangle 7"/>
          <p:cNvSpPr>
            <a:spLocks noChangeArrowheads="1"/>
          </p:cNvSpPr>
          <p:nvPr/>
        </p:nvSpPr>
        <p:spPr bwMode="auto">
          <a:xfrm>
            <a:off x="5752528" y="3681414"/>
            <a:ext cx="1430146"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13800" b="1" dirty="0">
                <a:solidFill>
                  <a:srgbClr val="512275"/>
                </a:solidFill>
                <a:latin typeface="Arial Narrow" charset="0"/>
                <a:ea typeface="Arial Narrow" charset="0"/>
                <a:cs typeface="Arial Narrow" charset="0"/>
              </a:rPr>
              <a:t>?</a:t>
            </a:r>
          </a:p>
        </p:txBody>
      </p:sp>
      <p:pic>
        <p:nvPicPr>
          <p:cNvPr id="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90564" y="3681414"/>
            <a:ext cx="4242636" cy="222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374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4" name="Content Placeholder 3"/>
          <p:cNvGraphicFramePr>
            <a:graphicFrameLocks noGrp="1"/>
          </p:cNvGraphicFramePr>
          <p:nvPr>
            <p:ph idx="1"/>
            <p:extLst>
              <p:ext uri="{D42A27DB-BD31-4B8C-83A1-F6EECF244321}">
                <p14:modId xmlns:p14="http://schemas.microsoft.com/office/powerpoint/2010/main" val="2389137575"/>
              </p:ext>
            </p:extLst>
          </p:nvPr>
        </p:nvGraphicFramePr>
        <p:xfrm>
          <a:off x="372138" y="1225118"/>
          <a:ext cx="11447724" cy="5395221"/>
        </p:xfrm>
        <a:graphic>
          <a:graphicData uri="http://schemas.openxmlformats.org/drawingml/2006/table">
            <a:tbl>
              <a:tblPr firstRow="1" bandRow="1">
                <a:tableStyleId>{3B4B98B0-60AC-42C2-AFA5-B58CD77FA1E5}</a:tableStyleId>
              </a:tblPr>
              <a:tblGrid>
                <a:gridCol w="5723862">
                  <a:extLst>
                    <a:ext uri="{9D8B030D-6E8A-4147-A177-3AD203B41FA5}">
                      <a16:colId xmlns:a16="http://schemas.microsoft.com/office/drawing/2014/main" val="3713640427"/>
                    </a:ext>
                  </a:extLst>
                </a:gridCol>
                <a:gridCol w="5723862">
                  <a:extLst>
                    <a:ext uri="{9D8B030D-6E8A-4147-A177-3AD203B41FA5}">
                      <a16:colId xmlns:a16="http://schemas.microsoft.com/office/drawing/2014/main" val="20001"/>
                    </a:ext>
                  </a:extLst>
                </a:gridCol>
              </a:tblGrid>
              <a:tr h="2968968">
                <a:tc>
                  <a:txBody>
                    <a:bodyPr/>
                    <a:lstStyle/>
                    <a:p>
                      <a:pPr marL="0" algn="l" defTabSz="457200" rtl="0" eaLnBrk="1" latinLnBrk="0" hangingPunct="1"/>
                      <a:r>
                        <a:rPr lang="en-GB" sz="2000" b="1" dirty="0">
                          <a:solidFill>
                            <a:srgbClr val="512275"/>
                          </a:solidFill>
                          <a:latin typeface="Verdana" panose="020B0604030504040204" pitchFamily="34" charset="0"/>
                          <a:ea typeface="Verdana" panose="020B0604030504040204" pitchFamily="34" charset="0"/>
                        </a:rPr>
                        <a:t>5. Evidence against this thought</a:t>
                      </a:r>
                      <a:r>
                        <a:rPr lang="en-GB" sz="2000" b="1" kern="1200" dirty="0">
                          <a:solidFill>
                            <a:srgbClr val="512275"/>
                          </a:solidFill>
                          <a:latin typeface="Verdana" panose="020B0604030504040204" pitchFamily="34" charset="0"/>
                          <a:ea typeface="Verdana" panose="020B0604030504040204" pitchFamily="34" charset="0"/>
                          <a:cs typeface="+mn-cs"/>
                        </a:rPr>
                        <a:t>:</a:t>
                      </a:r>
                      <a:r>
                        <a:rPr lang="en-GB" sz="2000" b="0" kern="1200" dirty="0">
                          <a:solidFill>
                            <a:srgbClr val="512275"/>
                          </a:solidFill>
                          <a:latin typeface="Verdana" panose="020B0604030504040204" pitchFamily="34" charset="0"/>
                          <a:ea typeface="Verdana" panose="020B0604030504040204" pitchFamily="34" charset="0"/>
                          <a:cs typeface="+mn-cs"/>
                        </a:rPr>
                        <a:t> Use the strategies in the workbook to help you discover evidence that does not support the thought</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tc>
                  <a:txBody>
                    <a:bodyPr/>
                    <a:lstStyle/>
                    <a:p>
                      <a:pPr marL="0" algn="l" defTabSz="457200" rtl="0" eaLnBrk="1" latinLnBrk="0" hangingPunct="1"/>
                      <a:r>
                        <a:rPr lang="en-GB" sz="2000" b="0" kern="1200" dirty="0">
                          <a:solidFill>
                            <a:srgbClr val="512275"/>
                          </a:solidFill>
                          <a:latin typeface="Verdana" panose="020B0604030504040204" pitchFamily="34" charset="0"/>
                          <a:ea typeface="Verdana" panose="020B0604030504040204" pitchFamily="34" charset="0"/>
                          <a:cs typeface="+mn-cs"/>
                        </a:rPr>
                        <a:t>1 in 4 people experience mental health problems.</a:t>
                      </a:r>
                    </a:p>
                    <a:p>
                      <a:pPr marL="0" algn="l" defTabSz="457200" rtl="0" eaLnBrk="1" latinLnBrk="0" hangingPunct="1"/>
                      <a:r>
                        <a:rPr lang="en-GB" sz="2000" b="0" kern="1200" dirty="0">
                          <a:solidFill>
                            <a:srgbClr val="512275"/>
                          </a:solidFill>
                          <a:latin typeface="Verdana" panose="020B0604030504040204" pitchFamily="34" charset="0"/>
                          <a:ea typeface="Verdana" panose="020B0604030504040204" pitchFamily="34" charset="0"/>
                          <a:cs typeface="+mn-cs"/>
                        </a:rPr>
                        <a:t>You feel better now then when you first</a:t>
                      </a:r>
                      <a:r>
                        <a:rPr lang="en-GB" sz="2000" b="0" kern="1200" baseline="0" dirty="0">
                          <a:solidFill>
                            <a:srgbClr val="512275"/>
                          </a:solidFill>
                          <a:latin typeface="Verdana" panose="020B0604030504040204" pitchFamily="34" charset="0"/>
                          <a:ea typeface="Verdana" panose="020B0604030504040204" pitchFamily="34" charset="0"/>
                          <a:cs typeface="+mn-cs"/>
                        </a:rPr>
                        <a:t> came onto the ward.</a:t>
                      </a:r>
                    </a:p>
                    <a:p>
                      <a:pPr marL="0" algn="l" defTabSz="457200" rtl="0" eaLnBrk="1" latinLnBrk="0" hangingPunct="1"/>
                      <a:r>
                        <a:rPr lang="en-GB" sz="2000" b="0" kern="1200" baseline="0" dirty="0">
                          <a:solidFill>
                            <a:srgbClr val="512275"/>
                          </a:solidFill>
                          <a:latin typeface="Verdana" panose="020B0604030504040204" pitchFamily="34" charset="0"/>
                          <a:ea typeface="Verdana" panose="020B0604030504040204" pitchFamily="34" charset="0"/>
                          <a:cs typeface="+mn-cs"/>
                        </a:rPr>
                        <a:t>You have been discharged from a ward previously.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baseline="0" dirty="0">
                          <a:solidFill>
                            <a:srgbClr val="512275"/>
                          </a:solidFill>
                          <a:latin typeface="Verdana" panose="020B0604030504040204" pitchFamily="34" charset="0"/>
                          <a:ea typeface="Verdana" panose="020B0604030504040204" pitchFamily="34" charset="0"/>
                          <a:cs typeface="+mn-cs"/>
                        </a:rPr>
                        <a:t>Other people go on to recover and lead normal lives.</a:t>
                      </a:r>
                      <a:endParaRPr lang="en-GB" sz="2000" b="0" kern="1200" dirty="0">
                        <a:solidFill>
                          <a:srgbClr val="512275"/>
                        </a:solidFill>
                        <a:latin typeface="Verdana" panose="020B0604030504040204" pitchFamily="34" charset="0"/>
                        <a:ea typeface="Verdana" panose="020B0604030504040204" pitchFamily="34" charset="0"/>
                        <a:cs typeface="+mn-cs"/>
                      </a:endParaRP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65267186"/>
                  </a:ext>
                </a:extLst>
              </a:tr>
              <a:tr h="1691992">
                <a:tc>
                  <a:txBody>
                    <a:bodyPr/>
                    <a:lstStyle/>
                    <a:p>
                      <a:pPr algn="l"/>
                      <a:r>
                        <a:rPr lang="en-GB" sz="2000" b="1" baseline="0" dirty="0">
                          <a:solidFill>
                            <a:srgbClr val="512275"/>
                          </a:solidFill>
                          <a:latin typeface="Verdana" panose="020B0604030504040204" pitchFamily="34" charset="0"/>
                          <a:ea typeface="Verdana" panose="020B0604030504040204" pitchFamily="34" charset="0"/>
                        </a:rPr>
                        <a:t>6. More balanced response: </a:t>
                      </a:r>
                      <a:r>
                        <a:rPr lang="en-GB" sz="2000" b="0" kern="1200" dirty="0">
                          <a:solidFill>
                            <a:srgbClr val="512275"/>
                          </a:solidFill>
                          <a:latin typeface="Verdana" panose="020B0604030504040204" pitchFamily="34" charset="0"/>
                          <a:ea typeface="Verdana" panose="020B0604030504040204" pitchFamily="34" charset="0"/>
                          <a:cs typeface="+mn-cs"/>
                        </a:rPr>
                        <a:t>Is there another way to explain the situation? Rate how</a:t>
                      </a:r>
                    </a:p>
                    <a:p>
                      <a:pPr algn="l"/>
                      <a:r>
                        <a:rPr lang="en-GB" sz="2000" b="0" kern="1200" dirty="0">
                          <a:solidFill>
                            <a:srgbClr val="512275"/>
                          </a:solidFill>
                          <a:latin typeface="Verdana" panose="020B0604030504040204" pitchFamily="34" charset="0"/>
                          <a:ea typeface="Verdana" panose="020B0604030504040204" pitchFamily="34" charset="0"/>
                          <a:cs typeface="+mn-cs"/>
                        </a:rPr>
                        <a:t>    much you believe the more balanced response on a scale of 0 to 100%	</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kern="1200" baseline="0" dirty="0">
                          <a:solidFill>
                            <a:srgbClr val="512275"/>
                          </a:solidFill>
                          <a:latin typeface="Verdana" panose="020B0604030504040204" pitchFamily="34" charset="0"/>
                          <a:ea typeface="Verdana" panose="020B0604030504040204" pitchFamily="34" charset="0"/>
                          <a:cs typeface="+mn-cs"/>
                        </a:rPr>
                        <a:t>This is just a bump in the road. I will be able to turn things around (75%).</a:t>
                      </a:r>
                      <a:endParaRPr lang="en-GB" sz="2000" b="0" kern="1200" dirty="0">
                        <a:solidFill>
                          <a:srgbClr val="512275"/>
                        </a:solidFill>
                        <a:latin typeface="Verdana" panose="020B0604030504040204" pitchFamily="34" charset="0"/>
                        <a:ea typeface="Verdana" panose="020B0604030504040204" pitchFamily="34" charset="0"/>
                        <a:cs typeface="+mn-cs"/>
                      </a:endParaRPr>
                    </a:p>
                    <a:p>
                      <a:pPr algn="l"/>
                      <a:endParaRPr lang="en-GB" sz="2000" b="0" kern="1200" dirty="0">
                        <a:solidFill>
                          <a:srgbClr val="512275"/>
                        </a:solidFill>
                        <a:latin typeface="Verdana" panose="020B0604030504040204" pitchFamily="34" charset="0"/>
                        <a:ea typeface="Verdana" panose="020B0604030504040204" pitchFamily="34" charset="0"/>
                        <a:cs typeface="+mn-cs"/>
                      </a:endParaRP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2592130218"/>
                  </a:ext>
                </a:extLst>
              </a:tr>
              <a:tr h="7342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baseline="0" dirty="0">
                          <a:solidFill>
                            <a:srgbClr val="512275"/>
                          </a:solidFill>
                          <a:latin typeface="Verdana" panose="020B0604030504040204" pitchFamily="34" charset="0"/>
                          <a:ea typeface="Verdana" panose="020B0604030504040204" pitchFamily="34" charset="0"/>
                        </a:rPr>
                        <a:t>7. How do you feel now?</a:t>
                      </a:r>
                      <a:r>
                        <a:rPr lang="en-GB" sz="2000" b="0" kern="1200" dirty="0">
                          <a:solidFill>
                            <a:srgbClr val="512275"/>
                          </a:solidFill>
                          <a:latin typeface="Verdana" panose="020B0604030504040204" pitchFamily="34" charset="0"/>
                          <a:ea typeface="Verdana" panose="020B0604030504040204" pitchFamily="34" charset="0"/>
                          <a:cs typeface="+mn-cs"/>
                        </a:rPr>
                        <a:t> Rate each of these feelings on a scale of 0 to 100%</a:t>
                      </a:r>
                      <a:endParaRPr lang="en-GB" sz="2000" b="1" baseline="0" dirty="0">
                        <a:solidFill>
                          <a:srgbClr val="512275"/>
                        </a:solidFill>
                        <a:latin typeface="Verdana" panose="020B0604030504040204" pitchFamily="34" charset="0"/>
                        <a:ea typeface="Verdana" panose="020B0604030504040204" pitchFamily="34" charset="0"/>
                      </a:endParaRPr>
                    </a:p>
                  </a:txBody>
                  <a:tcPr anchor="ctr">
                    <a:lnT w="12700" cap="flat" cmpd="sng" algn="ctr">
                      <a:solidFill>
                        <a:srgbClr val="512275"/>
                      </a:solidFill>
                      <a:prstDash val="solid"/>
                      <a:round/>
                      <a:headEnd type="none" w="med" len="med"/>
                      <a:tailEnd type="none" w="med" len="med"/>
                    </a:lnT>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baseline="0" dirty="0">
                          <a:solidFill>
                            <a:srgbClr val="512275"/>
                          </a:solidFill>
                          <a:latin typeface="Verdana" panose="020B0604030504040204" pitchFamily="34" charset="0"/>
                          <a:ea typeface="Verdana" panose="020B0604030504040204" pitchFamily="34" charset="0"/>
                        </a:rPr>
                        <a:t>Happier (50%)</a:t>
                      </a:r>
                    </a:p>
                  </a:txBody>
                  <a:tcPr anchor="ctr">
                    <a:lnT w="12700" cap="flat" cmpd="sng" algn="ctr">
                      <a:solidFill>
                        <a:srgbClr val="512275"/>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2770121221"/>
                  </a:ext>
                </a:extLst>
              </a:tr>
            </a:tbl>
          </a:graphicData>
        </a:graphic>
      </p:graphicFrame>
      <p:sp>
        <p:nvSpPr>
          <p:cNvPr id="6" name="Google Shape;67;p12"/>
          <p:cNvSpPr txBox="1">
            <a:spLocks/>
          </p:cNvSpPr>
          <p:nvPr/>
        </p:nvSpPr>
        <p:spPr>
          <a:xfrm>
            <a:off x="751703" y="381824"/>
            <a:ext cx="10688594" cy="70557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Thought diary</a:t>
            </a:r>
          </a:p>
        </p:txBody>
      </p:sp>
    </p:spTree>
    <p:extLst>
      <p:ext uri="{BB962C8B-B14F-4D97-AF65-F5344CB8AC3E}">
        <p14:creationId xmlns:p14="http://schemas.microsoft.com/office/powerpoint/2010/main" val="3074262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Activity (TBC)</a:t>
            </a:r>
          </a:p>
        </p:txBody>
      </p:sp>
    </p:spTree>
    <p:extLst>
      <p:ext uri="{BB962C8B-B14F-4D97-AF65-F5344CB8AC3E}">
        <p14:creationId xmlns:p14="http://schemas.microsoft.com/office/powerpoint/2010/main" val="582407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3260157" y="1079463"/>
            <a:ext cx="6170447" cy="4699073"/>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dirty="0">
                <a:solidFill>
                  <a:srgbClr val="512275"/>
                </a:solidFill>
                <a:latin typeface="Segoe Print" charset="0"/>
                <a:ea typeface="Segoe Print" charset="0"/>
                <a:cs typeface="Segoe Print" charset="0"/>
              </a:rPr>
              <a:t>Checking out NATs and behaviours</a:t>
            </a:r>
          </a:p>
        </p:txBody>
      </p:sp>
    </p:spTree>
    <p:extLst>
      <p:ext uri="{BB962C8B-B14F-4D97-AF65-F5344CB8AC3E}">
        <p14:creationId xmlns:p14="http://schemas.microsoft.com/office/powerpoint/2010/main" val="286170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5" name="Content Placeholder 3"/>
          <p:cNvGraphicFramePr>
            <a:graphicFrameLocks noGrp="1"/>
          </p:cNvGraphicFramePr>
          <p:nvPr>
            <p:ph idx="1"/>
            <p:extLst>
              <p:ext uri="{D42A27DB-BD31-4B8C-83A1-F6EECF244321}">
                <p14:modId xmlns:p14="http://schemas.microsoft.com/office/powerpoint/2010/main" val="1805232974"/>
              </p:ext>
            </p:extLst>
          </p:nvPr>
        </p:nvGraphicFramePr>
        <p:xfrm>
          <a:off x="457200" y="195943"/>
          <a:ext cx="11397916" cy="585216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448015325"/>
                    </a:ext>
                  </a:extLst>
                </a:gridCol>
                <a:gridCol w="5698958">
                  <a:extLst>
                    <a:ext uri="{9D8B030D-6E8A-4147-A177-3AD203B41FA5}">
                      <a16:colId xmlns:a16="http://schemas.microsoft.com/office/drawing/2014/main" val="20001"/>
                    </a:ext>
                  </a:extLst>
                </a:gridCol>
              </a:tblGrid>
              <a:tr h="370840">
                <a:tc>
                  <a:txBody>
                    <a:bodyPr/>
                    <a:lstStyle/>
                    <a:p>
                      <a:pPr>
                        <a:lnSpc>
                          <a:spcPct val="100000"/>
                        </a:lnSpc>
                      </a:pPr>
                      <a:r>
                        <a:rPr lang="en-GB" sz="2000" dirty="0">
                          <a:latin typeface="Verdana" panose="020B0604030504040204" pitchFamily="34" charset="0"/>
                          <a:ea typeface="Verdana" panose="020B0604030504040204" pitchFamily="34" charset="0"/>
                        </a:rPr>
                        <a:t>Behavioural</a:t>
                      </a:r>
                      <a:r>
                        <a:rPr lang="en-GB" sz="2000" baseline="0" dirty="0">
                          <a:latin typeface="Verdana" panose="020B0604030504040204" pitchFamily="34" charset="0"/>
                          <a:ea typeface="Verdana" panose="020B0604030504040204" pitchFamily="34" charset="0"/>
                        </a:rPr>
                        <a:t> Experiment Diary</a:t>
                      </a:r>
                      <a:endParaRPr lang="en-GB" sz="2000" dirty="0">
                        <a:latin typeface="Verdana" panose="020B0604030504040204" pitchFamily="34" charset="0"/>
                        <a:ea typeface="Verdana" panose="020B0604030504040204" pitchFamily="34" charset="0"/>
                      </a:endParaRPr>
                    </a:p>
                  </a:txBody>
                  <a:tcPr>
                    <a:solidFill>
                      <a:srgbClr val="512275"/>
                    </a:solidFill>
                  </a:tcPr>
                </a:tc>
                <a:tc>
                  <a:txBody>
                    <a:bodyPr/>
                    <a:lstStyle/>
                    <a:p>
                      <a:pPr>
                        <a:lnSpc>
                          <a:spcPct val="100000"/>
                        </a:lnSpc>
                      </a:pPr>
                      <a:endParaRPr lang="en-GB" sz="2000" dirty="0">
                        <a:latin typeface="Verdana" panose="020B0604030504040204" pitchFamily="34" charset="0"/>
                        <a:ea typeface="Verdana" panose="020B0604030504040204" pitchFamily="34" charset="0"/>
                      </a:endParaRPr>
                    </a:p>
                  </a:txBody>
                  <a:tcPr>
                    <a:solidFill>
                      <a:srgbClr val="512275"/>
                    </a:solidFill>
                  </a:tcPr>
                </a:tc>
                <a:extLst>
                  <a:ext uri="{0D108BD9-81ED-4DB2-BD59-A6C34878D82A}">
                    <a16:rowId xmlns:a16="http://schemas.microsoft.com/office/drawing/2014/main" val="2890692505"/>
                  </a:ext>
                </a:extLst>
              </a:tr>
              <a:tr h="883691">
                <a:tc>
                  <a:txBody>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Step 1: Write down the thought that you want to test below. Rate how</a:t>
                      </a:r>
                      <a:r>
                        <a:rPr lang="en-GB" sz="2000" baseline="0" dirty="0">
                          <a:solidFill>
                            <a:srgbClr val="512275"/>
                          </a:solidFill>
                          <a:latin typeface="Verdana" panose="020B0604030504040204" pitchFamily="34" charset="0"/>
                          <a:ea typeface="Verdana" panose="020B0604030504040204" pitchFamily="34" charset="0"/>
                        </a:rPr>
                        <a:t> much you currently believe this thought to be true on a scale of 0-100%</a:t>
                      </a: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There</a:t>
                      </a:r>
                      <a:r>
                        <a:rPr lang="en-GB" sz="2000" baseline="0" dirty="0">
                          <a:solidFill>
                            <a:srgbClr val="512275"/>
                          </a:solidFill>
                          <a:latin typeface="Verdana" panose="020B0604030504040204" pitchFamily="34" charset="0"/>
                          <a:ea typeface="Verdana" panose="020B0604030504040204" pitchFamily="34" charset="0"/>
                        </a:rPr>
                        <a:t> is no point in going to the cookery group. I wouldn’t be able to enjoy it anyway (75%).</a:t>
                      </a: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61912599"/>
                  </a:ext>
                </a:extLst>
              </a:tr>
              <a:tr h="1171074">
                <a:tc>
                  <a:txBody>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Step 2:</a:t>
                      </a:r>
                      <a:r>
                        <a:rPr lang="en-GB" sz="2000" baseline="0" dirty="0">
                          <a:solidFill>
                            <a:srgbClr val="512275"/>
                          </a:solidFill>
                          <a:latin typeface="Verdana" panose="020B0604030504040204" pitchFamily="34" charset="0"/>
                          <a:ea typeface="Verdana" panose="020B0604030504040204" pitchFamily="34" charset="0"/>
                        </a:rPr>
                        <a:t> Think of a way to check out the thought. Write down how you plan to test the thought.</a:t>
                      </a:r>
                      <a:r>
                        <a:rPr lang="en-GB" sz="2000" dirty="0">
                          <a:solidFill>
                            <a:srgbClr val="512275"/>
                          </a:solidFill>
                          <a:latin typeface="Verdana" panose="020B0604030504040204" pitchFamily="34" charset="0"/>
                          <a:ea typeface="Verdana" panose="020B0604030504040204" pitchFamily="34" charset="0"/>
                        </a:rPr>
                        <a:t> Experiment</a:t>
                      </a:r>
                      <a:r>
                        <a:rPr lang="en-GB" sz="2000" baseline="0" dirty="0">
                          <a:solidFill>
                            <a:srgbClr val="512275"/>
                          </a:solidFill>
                          <a:latin typeface="Verdana" panose="020B0604030504040204" pitchFamily="34" charset="0"/>
                          <a:ea typeface="Verdana" panose="020B0604030504040204" pitchFamily="34" charset="0"/>
                        </a:rPr>
                        <a:t> to test the belief. What are you going to do? Given your thought what do you predict will happen?</a:t>
                      </a: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Go to the</a:t>
                      </a:r>
                      <a:r>
                        <a:rPr lang="en-GB" sz="2000" baseline="0" dirty="0">
                          <a:solidFill>
                            <a:srgbClr val="512275"/>
                          </a:solidFill>
                          <a:latin typeface="Verdana" panose="020B0604030504040204" pitchFamily="34" charset="0"/>
                          <a:ea typeface="Verdana" panose="020B0604030504040204" pitchFamily="34" charset="0"/>
                        </a:rPr>
                        <a:t> cookery group.</a:t>
                      </a:r>
                    </a:p>
                    <a:p>
                      <a:pPr>
                        <a:lnSpc>
                          <a:spcPct val="100000"/>
                        </a:lnSpc>
                      </a:pPr>
                      <a:endParaRPr lang="en-GB" sz="2000" baseline="0" dirty="0">
                        <a:solidFill>
                          <a:srgbClr val="512275"/>
                        </a:solidFill>
                        <a:latin typeface="Verdana" panose="020B0604030504040204" pitchFamily="34" charset="0"/>
                        <a:ea typeface="Verdana" panose="020B0604030504040204" pitchFamily="34" charset="0"/>
                      </a:endParaRPr>
                    </a:p>
                    <a:p>
                      <a:pPr>
                        <a:lnSpc>
                          <a:spcPct val="100000"/>
                        </a:lnSpc>
                      </a:pPr>
                      <a:r>
                        <a:rPr lang="en-GB" sz="2000" baseline="0" dirty="0">
                          <a:solidFill>
                            <a:srgbClr val="512275"/>
                          </a:solidFill>
                          <a:latin typeface="Verdana" panose="020B0604030504040204" pitchFamily="34" charset="0"/>
                          <a:ea typeface="Verdana" panose="020B0604030504040204" pitchFamily="34" charset="0"/>
                        </a:rPr>
                        <a:t>I won’t enjoy it.</a:t>
                      </a: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571771904"/>
                  </a:ext>
                </a:extLst>
              </a:tr>
              <a:tr h="12031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512275"/>
                          </a:solidFill>
                          <a:latin typeface="Verdana" panose="020B0604030504040204" pitchFamily="34" charset="0"/>
                          <a:ea typeface="Verdana" panose="020B0604030504040204" pitchFamily="34" charset="0"/>
                        </a:rPr>
                        <a:t>Step 3: Identify any problems and solutions. Write down what problems</a:t>
                      </a:r>
                      <a:r>
                        <a:rPr lang="en-GB" sz="2000" baseline="0" dirty="0">
                          <a:solidFill>
                            <a:srgbClr val="512275"/>
                          </a:solidFill>
                          <a:latin typeface="Verdana" panose="020B0604030504040204" pitchFamily="34" charset="0"/>
                          <a:ea typeface="Verdana" panose="020B0604030504040204" pitchFamily="34" charset="0"/>
                        </a:rPr>
                        <a:t> might get in the way of checking it out. How can you overcome these?</a:t>
                      </a:r>
                      <a:r>
                        <a:rPr lang="en-GB" sz="2000" dirty="0">
                          <a:solidFill>
                            <a:srgbClr val="512275"/>
                          </a:solidFill>
                          <a:latin typeface="Verdana" panose="020B0604030504040204" pitchFamily="34" charset="0"/>
                          <a:ea typeface="Verdana" panose="020B0604030504040204" pitchFamily="34" charset="0"/>
                        </a:rPr>
                        <a:t> What might make</a:t>
                      </a:r>
                      <a:r>
                        <a:rPr lang="en-GB" sz="2000" baseline="0" dirty="0">
                          <a:solidFill>
                            <a:srgbClr val="512275"/>
                          </a:solidFill>
                          <a:latin typeface="Verdana" panose="020B0604030504040204" pitchFamily="34" charset="0"/>
                          <a:ea typeface="Verdana" panose="020B0604030504040204" pitchFamily="34" charset="0"/>
                        </a:rPr>
                        <a:t> the experiment difficult? How might you solve this?</a:t>
                      </a: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512275"/>
                          </a:solidFill>
                          <a:latin typeface="Verdana" panose="020B0604030504040204" pitchFamily="34" charset="0"/>
                          <a:ea typeface="Verdana" panose="020B0604030504040204" pitchFamily="34" charset="0"/>
                        </a:rPr>
                        <a:t>Finding the energy to go to the group.</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512275"/>
                          </a:solidFill>
                          <a:latin typeface="Verdana" panose="020B0604030504040204" pitchFamily="34" charset="0"/>
                          <a:ea typeface="Verdana" panose="020B0604030504040204" pitchFamily="34" charset="0"/>
                        </a:rPr>
                        <a:t>I</a:t>
                      </a:r>
                      <a:r>
                        <a:rPr lang="en-GB" sz="2000" baseline="0" dirty="0">
                          <a:solidFill>
                            <a:srgbClr val="512275"/>
                          </a:solidFill>
                          <a:latin typeface="Verdana" panose="020B0604030504040204" pitchFamily="34" charset="0"/>
                          <a:ea typeface="Verdana" panose="020B0604030504040204" pitchFamily="34" charset="0"/>
                        </a:rPr>
                        <a:t> feel nervous about going to the group.</a:t>
                      </a:r>
                      <a:endParaRPr lang="en-GB" sz="2000" dirty="0">
                        <a:solidFill>
                          <a:srgbClr val="512275"/>
                        </a:solidFill>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srgbClr val="512275"/>
                        </a:solidFill>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512275"/>
                          </a:solidFill>
                          <a:latin typeface="Verdana" panose="020B0604030504040204" pitchFamily="34" charset="0"/>
                          <a:ea typeface="Verdana" panose="020B0604030504040204" pitchFamily="34" charset="0"/>
                        </a:rPr>
                        <a:t>Make sure</a:t>
                      </a:r>
                      <a:r>
                        <a:rPr lang="en-GB" sz="2000" baseline="0" dirty="0">
                          <a:solidFill>
                            <a:srgbClr val="512275"/>
                          </a:solidFill>
                          <a:latin typeface="Verdana" panose="020B0604030504040204" pitchFamily="34" charset="0"/>
                          <a:ea typeface="Verdana" panose="020B0604030504040204" pitchFamily="34" charset="0"/>
                        </a:rPr>
                        <a:t> you don’t plan to do much else that day. See if you can go to the group with a friend. Talk to a nurse about worries you have.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baseline="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18892634"/>
                  </a:ext>
                </a:extLst>
              </a:tr>
            </a:tbl>
          </a:graphicData>
        </a:graphic>
      </p:graphicFrame>
    </p:spTree>
    <p:extLst>
      <p:ext uri="{BB962C8B-B14F-4D97-AF65-F5344CB8AC3E}">
        <p14:creationId xmlns:p14="http://schemas.microsoft.com/office/powerpoint/2010/main" val="874314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5" name="Content Placeholder 3"/>
          <p:cNvGraphicFramePr>
            <a:graphicFrameLocks noGrp="1"/>
          </p:cNvGraphicFramePr>
          <p:nvPr>
            <p:ph idx="1"/>
            <p:extLst>
              <p:ext uri="{D42A27DB-BD31-4B8C-83A1-F6EECF244321}">
                <p14:modId xmlns:p14="http://schemas.microsoft.com/office/powerpoint/2010/main" val="1672232085"/>
              </p:ext>
            </p:extLst>
          </p:nvPr>
        </p:nvGraphicFramePr>
        <p:xfrm>
          <a:off x="457200" y="195943"/>
          <a:ext cx="11397916" cy="502920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448015325"/>
                    </a:ext>
                  </a:extLst>
                </a:gridCol>
                <a:gridCol w="5698958">
                  <a:extLst>
                    <a:ext uri="{9D8B030D-6E8A-4147-A177-3AD203B41FA5}">
                      <a16:colId xmlns:a16="http://schemas.microsoft.com/office/drawing/2014/main" val="20001"/>
                    </a:ext>
                  </a:extLst>
                </a:gridCol>
              </a:tblGrid>
              <a:tr h="370840">
                <a:tc>
                  <a:txBody>
                    <a:bodyPr/>
                    <a:lstStyle/>
                    <a:p>
                      <a:pPr>
                        <a:lnSpc>
                          <a:spcPct val="100000"/>
                        </a:lnSpc>
                      </a:pPr>
                      <a:r>
                        <a:rPr lang="en-GB" sz="2000" dirty="0">
                          <a:latin typeface="Verdana" panose="020B0604030504040204" pitchFamily="34" charset="0"/>
                          <a:ea typeface="Verdana" panose="020B0604030504040204" pitchFamily="34" charset="0"/>
                        </a:rPr>
                        <a:t>Behavioural</a:t>
                      </a:r>
                      <a:r>
                        <a:rPr lang="en-GB" sz="2000" baseline="0" dirty="0">
                          <a:latin typeface="Verdana" panose="020B0604030504040204" pitchFamily="34" charset="0"/>
                          <a:ea typeface="Verdana" panose="020B0604030504040204" pitchFamily="34" charset="0"/>
                        </a:rPr>
                        <a:t> Experiment Diary</a:t>
                      </a:r>
                      <a:endParaRPr lang="en-GB" sz="2000" dirty="0">
                        <a:latin typeface="Verdana" panose="020B0604030504040204" pitchFamily="34" charset="0"/>
                        <a:ea typeface="Verdana" panose="020B0604030504040204" pitchFamily="34" charset="0"/>
                      </a:endParaRPr>
                    </a:p>
                  </a:txBody>
                  <a:tcPr>
                    <a:solidFill>
                      <a:srgbClr val="512275"/>
                    </a:solidFill>
                  </a:tcPr>
                </a:tc>
                <a:tc>
                  <a:txBody>
                    <a:bodyPr/>
                    <a:lstStyle/>
                    <a:p>
                      <a:pPr>
                        <a:lnSpc>
                          <a:spcPct val="100000"/>
                        </a:lnSpc>
                      </a:pPr>
                      <a:endParaRPr lang="en-GB" sz="2000" dirty="0">
                        <a:latin typeface="Verdana" panose="020B0604030504040204" pitchFamily="34" charset="0"/>
                        <a:ea typeface="Verdana" panose="020B0604030504040204" pitchFamily="34" charset="0"/>
                      </a:endParaRPr>
                    </a:p>
                  </a:txBody>
                  <a:tcPr>
                    <a:solidFill>
                      <a:srgbClr val="512275"/>
                    </a:solidFill>
                  </a:tcPr>
                </a:tc>
                <a:extLst>
                  <a:ext uri="{0D108BD9-81ED-4DB2-BD59-A6C34878D82A}">
                    <a16:rowId xmlns:a16="http://schemas.microsoft.com/office/drawing/2014/main" val="2890692505"/>
                  </a:ext>
                </a:extLst>
              </a:tr>
              <a:tr h="882315">
                <a:tc>
                  <a:txBody>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Step 4: Outcome. Write down what actually happened.</a:t>
                      </a:r>
                      <a:r>
                        <a:rPr lang="en-GB" sz="2000" baseline="0" dirty="0">
                          <a:solidFill>
                            <a:srgbClr val="512275"/>
                          </a:solidFill>
                          <a:latin typeface="Verdana" panose="020B0604030504040204" pitchFamily="34" charset="0"/>
                          <a:ea typeface="Verdana" panose="020B0604030504040204" pitchFamily="34" charset="0"/>
                        </a:rPr>
                        <a:t> What was the result of the experiment?</a:t>
                      </a: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I went to the group.</a:t>
                      </a:r>
                    </a:p>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p>
                      <a:pPr>
                        <a:lnSpc>
                          <a:spcPct val="100000"/>
                        </a:lnSpc>
                      </a:pPr>
                      <a:r>
                        <a:rPr lang="en-GB" sz="2000" dirty="0">
                          <a:solidFill>
                            <a:srgbClr val="512275"/>
                          </a:solidFill>
                          <a:latin typeface="Verdana" panose="020B0604030504040204" pitchFamily="34" charset="0"/>
                          <a:ea typeface="Verdana" panose="020B0604030504040204" pitchFamily="34" charset="0"/>
                        </a:rPr>
                        <a:t>It</a:t>
                      </a:r>
                      <a:r>
                        <a:rPr lang="en-GB" sz="2000" baseline="0" dirty="0">
                          <a:solidFill>
                            <a:srgbClr val="512275"/>
                          </a:solidFill>
                          <a:latin typeface="Verdana" panose="020B0604030504040204" pitchFamily="34" charset="0"/>
                          <a:ea typeface="Verdana" panose="020B0604030504040204" pitchFamily="34" charset="0"/>
                        </a:rPr>
                        <a:t> was better than I thought. I am going to go again next week.</a:t>
                      </a: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35800354"/>
                  </a:ext>
                </a:extLst>
              </a:tr>
              <a:tr h="903170">
                <a:tc>
                  <a:txBody>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Step 5: How much</a:t>
                      </a:r>
                      <a:r>
                        <a:rPr lang="en-GB" sz="2000" baseline="0" dirty="0">
                          <a:solidFill>
                            <a:srgbClr val="512275"/>
                          </a:solidFill>
                          <a:latin typeface="Verdana" panose="020B0604030504040204" pitchFamily="34" charset="0"/>
                          <a:ea typeface="Verdana" panose="020B0604030504040204" pitchFamily="34" charset="0"/>
                        </a:rPr>
                        <a:t> did the outcome support the thought to be tested? Write down whether what really happened fitted with your original prediction. </a:t>
                      </a: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I can</a:t>
                      </a:r>
                      <a:r>
                        <a:rPr lang="en-GB" sz="2000" baseline="0" dirty="0">
                          <a:solidFill>
                            <a:srgbClr val="512275"/>
                          </a:solidFill>
                          <a:latin typeface="Verdana" panose="020B0604030504040204" pitchFamily="34" charset="0"/>
                          <a:ea typeface="Verdana" panose="020B0604030504040204" pitchFamily="34" charset="0"/>
                        </a:rPr>
                        <a:t> still </a:t>
                      </a:r>
                      <a:r>
                        <a:rPr lang="en-GB" sz="2000" dirty="0">
                          <a:solidFill>
                            <a:srgbClr val="512275"/>
                          </a:solidFill>
                          <a:latin typeface="Verdana" panose="020B0604030504040204" pitchFamily="34" charset="0"/>
                          <a:ea typeface="Verdana" panose="020B0604030504040204" pitchFamily="34" charset="0"/>
                        </a:rPr>
                        <a:t>enjoy things</a:t>
                      </a:r>
                      <a:r>
                        <a:rPr lang="en-GB" sz="2000" baseline="0" dirty="0">
                          <a:solidFill>
                            <a:srgbClr val="512275"/>
                          </a:solidFill>
                          <a:latin typeface="Verdana" panose="020B0604030504040204" pitchFamily="34" charset="0"/>
                          <a:ea typeface="Verdana" panose="020B0604030504040204" pitchFamily="34" charset="0"/>
                        </a:rPr>
                        <a:t> despite thinking that I might not.</a:t>
                      </a: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422656012"/>
                  </a:ext>
                </a:extLst>
              </a:tr>
              <a:tr h="539014">
                <a:tc>
                  <a:txBody>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Step 6:</a:t>
                      </a:r>
                      <a:r>
                        <a:rPr lang="en-GB" sz="2000" baseline="0" dirty="0">
                          <a:solidFill>
                            <a:srgbClr val="512275"/>
                          </a:solidFill>
                          <a:latin typeface="Verdana" panose="020B0604030504040204" pitchFamily="34" charset="0"/>
                          <a:ea typeface="Verdana" panose="020B0604030504040204" pitchFamily="34" charset="0"/>
                        </a:rPr>
                        <a:t> Write down how much you believe the thought to be tested now from 0-100%.</a:t>
                      </a: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512275"/>
                          </a:solidFill>
                          <a:latin typeface="Verdana" panose="020B0604030504040204" pitchFamily="34" charset="0"/>
                          <a:ea typeface="Verdana" panose="020B0604030504040204" pitchFamily="34" charset="0"/>
                        </a:rPr>
                        <a:t>There</a:t>
                      </a:r>
                      <a:r>
                        <a:rPr lang="en-GB" sz="2000" baseline="0" dirty="0">
                          <a:solidFill>
                            <a:srgbClr val="512275"/>
                          </a:solidFill>
                          <a:latin typeface="Verdana" panose="020B0604030504040204" pitchFamily="34" charset="0"/>
                          <a:ea typeface="Verdana" panose="020B0604030504040204" pitchFamily="34" charset="0"/>
                        </a:rPr>
                        <a:t> is no point in going to the cookery group. I wouldn’t be able to enjoy it anyway (10%).</a:t>
                      </a:r>
                      <a:endParaRPr lang="en-GB" sz="2000" dirty="0">
                        <a:solidFill>
                          <a:srgbClr val="512275"/>
                        </a:solidFill>
                        <a:latin typeface="Verdana" panose="020B0604030504040204" pitchFamily="34" charset="0"/>
                        <a:ea typeface="Verdana" panose="020B0604030504040204" pitchFamily="34" charset="0"/>
                      </a:endParaRPr>
                    </a:p>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575288048"/>
                  </a:ext>
                </a:extLst>
              </a:tr>
              <a:tr h="498911">
                <a:tc>
                  <a:txBody>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Step 7: What</a:t>
                      </a:r>
                      <a:r>
                        <a:rPr lang="en-GB" sz="2000" baseline="0" dirty="0">
                          <a:solidFill>
                            <a:srgbClr val="512275"/>
                          </a:solidFill>
                          <a:latin typeface="Verdana" panose="020B0604030504040204" pitchFamily="34" charset="0"/>
                          <a:ea typeface="Verdana" panose="020B0604030504040204" pitchFamily="34" charset="0"/>
                        </a:rPr>
                        <a:t> do you make of this? Write down any alternative thoughts. </a:t>
                      </a: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I can go to groups</a:t>
                      </a:r>
                      <a:r>
                        <a:rPr lang="en-GB" sz="2000" baseline="0" dirty="0">
                          <a:solidFill>
                            <a:srgbClr val="512275"/>
                          </a:solidFill>
                          <a:latin typeface="Verdana" panose="020B0604030504040204" pitchFamily="34" charset="0"/>
                          <a:ea typeface="Verdana" panose="020B0604030504040204" pitchFamily="34" charset="0"/>
                        </a:rPr>
                        <a:t> and enjoy them (70%).</a:t>
                      </a: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09678474"/>
                  </a:ext>
                </a:extLst>
              </a:tr>
            </a:tbl>
          </a:graphicData>
        </a:graphic>
      </p:graphicFrame>
    </p:spTree>
    <p:extLst>
      <p:ext uri="{BB962C8B-B14F-4D97-AF65-F5344CB8AC3E}">
        <p14:creationId xmlns:p14="http://schemas.microsoft.com/office/powerpoint/2010/main" val="1690392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28407" y="466621"/>
            <a:ext cx="27018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a:solidFill>
                  <a:srgbClr val="512275"/>
                </a:solidFill>
                <a:latin typeface="Arial Narrow" charset="0"/>
                <a:ea typeface="Arial Narrow" charset="0"/>
                <a:cs typeface="Arial Narrow" charset="0"/>
              </a:rPr>
              <a:t>Activity</a:t>
            </a:r>
            <a:endParaRPr lang="en-GB" sz="6000" b="1" dirty="0">
              <a:solidFill>
                <a:srgbClr val="512275"/>
              </a:solidFill>
              <a:latin typeface="Arial Narrow" charset="0"/>
              <a:ea typeface="Arial Narrow" charset="0"/>
              <a:cs typeface="Arial Narrow" charset="0"/>
            </a:endParaRPr>
          </a:p>
        </p:txBody>
      </p:sp>
      <p:sp>
        <p:nvSpPr>
          <p:cNvPr id="9" name="Content Placeholder 2"/>
          <p:cNvSpPr>
            <a:spLocks noGrp="1"/>
          </p:cNvSpPr>
          <p:nvPr>
            <p:ph idx="1"/>
          </p:nvPr>
        </p:nvSpPr>
        <p:spPr>
          <a:xfrm>
            <a:off x="4446021" y="935152"/>
            <a:ext cx="7326682" cy="4987695"/>
          </a:xfrm>
        </p:spPr>
        <p:txBody>
          <a:bodyPr>
            <a:normAutofit/>
          </a:bodyPr>
          <a:lstStyle/>
          <a:p>
            <a:pPr>
              <a:lnSpc>
                <a:spcPct val="150000"/>
              </a:lnSpc>
            </a:pPr>
            <a:r>
              <a:rPr lang="en-GB" dirty="0">
                <a:solidFill>
                  <a:srgbClr val="512275"/>
                </a:solidFill>
                <a:latin typeface="Verdana" panose="020B0604030504040204" pitchFamily="34" charset="0"/>
                <a:ea typeface="Verdana" panose="020B0604030504040204" pitchFamily="34" charset="0"/>
              </a:rPr>
              <a:t>Work in groups to consider a current patient on the ward.</a:t>
            </a:r>
          </a:p>
          <a:p>
            <a:pPr>
              <a:lnSpc>
                <a:spcPct val="150000"/>
              </a:lnSpc>
            </a:pPr>
            <a:r>
              <a:rPr lang="en-GB" dirty="0">
                <a:solidFill>
                  <a:srgbClr val="512275"/>
                </a:solidFill>
                <a:latin typeface="Verdana" panose="020B0604030504040204" pitchFamily="34" charset="0"/>
                <a:ea typeface="Verdana" panose="020B0604030504040204" pitchFamily="34" charset="0"/>
              </a:rPr>
              <a:t>Complete the behavioural experiment diary. </a:t>
            </a:r>
          </a:p>
          <a:p>
            <a:pPr>
              <a:lnSpc>
                <a:spcPct val="150000"/>
              </a:lnSpc>
            </a:pPr>
            <a:r>
              <a:rPr lang="en-GB" dirty="0">
                <a:solidFill>
                  <a:srgbClr val="512275"/>
                </a:solidFill>
                <a:latin typeface="Verdana" panose="020B0604030504040204" pitchFamily="34" charset="0"/>
                <a:ea typeface="Verdana" panose="020B0604030504040204" pitchFamily="34" charset="0"/>
              </a:rPr>
              <a:t>Consider – is it clear what a patient would need to do? What would help them complete it?</a:t>
            </a:r>
          </a:p>
        </p:txBody>
      </p:sp>
    </p:spTree>
    <p:extLst>
      <p:ext uri="{BB962C8B-B14F-4D97-AF65-F5344CB8AC3E}">
        <p14:creationId xmlns:p14="http://schemas.microsoft.com/office/powerpoint/2010/main" val="1776571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3260157" y="1093317"/>
            <a:ext cx="6669906" cy="4699073"/>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dirty="0">
                <a:solidFill>
                  <a:srgbClr val="512275"/>
                </a:solidFill>
                <a:latin typeface="Segoe Print" charset="0"/>
                <a:ea typeface="Segoe Print" charset="0"/>
                <a:cs typeface="Segoe Print" charset="0"/>
              </a:rPr>
              <a:t>Monitoring and </a:t>
            </a:r>
            <a:r>
              <a:rPr lang="en-GB" sz="6600">
                <a:solidFill>
                  <a:srgbClr val="512275"/>
                </a:solidFill>
                <a:latin typeface="Segoe Print" charset="0"/>
                <a:ea typeface="Segoe Print" charset="0"/>
                <a:cs typeface="Segoe Print" charset="0"/>
              </a:rPr>
              <a:t>increasing activities</a:t>
            </a:r>
            <a:endParaRPr lang="en-GB" sz="6600" dirty="0">
              <a:solidFill>
                <a:srgbClr val="512275"/>
              </a:solidFill>
              <a:latin typeface="Segoe Print" charset="0"/>
              <a:ea typeface="Segoe Print" charset="0"/>
              <a:cs typeface="Segoe Print" charset="0"/>
            </a:endParaRPr>
          </a:p>
        </p:txBody>
      </p:sp>
    </p:spTree>
    <p:extLst>
      <p:ext uri="{BB962C8B-B14F-4D97-AF65-F5344CB8AC3E}">
        <p14:creationId xmlns:p14="http://schemas.microsoft.com/office/powerpoint/2010/main" val="796699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25715" y="466621"/>
            <a:ext cx="3236686" cy="1420236"/>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595086" y="466621"/>
            <a:ext cx="32351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Rationale</a:t>
            </a:r>
          </a:p>
        </p:txBody>
      </p:sp>
      <p:sp>
        <p:nvSpPr>
          <p:cNvPr id="9" name="Content Placeholder 2"/>
          <p:cNvSpPr>
            <a:spLocks noGrp="1"/>
          </p:cNvSpPr>
          <p:nvPr>
            <p:ph idx="1"/>
          </p:nvPr>
        </p:nvSpPr>
        <p:spPr>
          <a:xfrm>
            <a:off x="4446021" y="935152"/>
            <a:ext cx="7326682" cy="4987695"/>
          </a:xfrm>
        </p:spPr>
        <p:txBody>
          <a:bodyPr>
            <a:normAutofit fontScale="47500" lnSpcReduction="20000"/>
          </a:bodyPr>
          <a:lstStyle/>
          <a:p>
            <a:pPr marL="0" indent="0">
              <a:lnSpc>
                <a:spcPct val="150000"/>
              </a:lnSpc>
              <a:buNone/>
            </a:pPr>
            <a:r>
              <a:rPr lang="en-US" dirty="0">
                <a:solidFill>
                  <a:srgbClr val="512275"/>
                </a:solidFill>
                <a:latin typeface="Verdana" panose="020B0604030504040204" pitchFamily="34" charset="0"/>
                <a:ea typeface="Verdana" panose="020B0604030504040204" pitchFamily="34" charset="0"/>
              </a:rPr>
              <a:t>When people are feeling low in mood they might believe that they are doing nothing, getting nowhere and not enjoying anything anymore. They might also find it difficult to get themselves going or do the things they used to enjoy. </a:t>
            </a:r>
          </a:p>
          <a:p>
            <a:pPr marL="0" indent="0">
              <a:lnSpc>
                <a:spcPct val="150000"/>
              </a:lnSpc>
              <a:buNone/>
            </a:pPr>
            <a:r>
              <a:rPr lang="en-US" sz="3400" dirty="0">
                <a:solidFill>
                  <a:srgbClr val="512275"/>
                </a:solidFill>
                <a:latin typeface="Segoe Print" charset="0"/>
                <a:ea typeface="Segoe Print" charset="0"/>
                <a:cs typeface="Segoe Print" charset="0"/>
              </a:rPr>
              <a:t>For example</a:t>
            </a:r>
            <a:r>
              <a:rPr lang="en-US" sz="4000" dirty="0">
                <a:solidFill>
                  <a:srgbClr val="512275"/>
                </a:solidFill>
                <a:latin typeface="Segoe Print" charset="0"/>
                <a:ea typeface="Segoe Print" charset="0"/>
                <a:cs typeface="Segoe Print" charset="0"/>
              </a:rPr>
              <a:t>:</a:t>
            </a:r>
          </a:p>
          <a:p>
            <a:pPr marL="0" indent="0">
              <a:lnSpc>
                <a:spcPct val="150000"/>
              </a:lnSpc>
              <a:buNone/>
            </a:pPr>
            <a:r>
              <a:rPr lang="en-US" dirty="0">
                <a:solidFill>
                  <a:srgbClr val="512275"/>
                </a:solidFill>
                <a:latin typeface="Verdana" panose="020B0604030504040204" pitchFamily="34" charset="0"/>
                <a:ea typeface="Verdana" panose="020B0604030504040204" pitchFamily="34" charset="0"/>
              </a:rPr>
              <a:t>Fred had the NAT ‘there is no point in doing anything as I will not enjoy it anyway’. This led to him sitting around the house all day and doing nothing.</a:t>
            </a:r>
          </a:p>
          <a:p>
            <a:pPr marL="0" indent="0">
              <a:lnSpc>
                <a:spcPct val="150000"/>
              </a:lnSpc>
              <a:buNone/>
            </a:pPr>
            <a:r>
              <a:rPr lang="en-US" dirty="0">
                <a:solidFill>
                  <a:srgbClr val="512275"/>
                </a:solidFill>
                <a:latin typeface="Verdana" panose="020B0604030504040204" pitchFamily="34" charset="0"/>
                <a:ea typeface="Verdana" panose="020B0604030504040204" pitchFamily="34" charset="0"/>
              </a:rPr>
              <a:t>One strategy that Fred learnt to overcome this was monitoring and planning his activities. </a:t>
            </a:r>
          </a:p>
          <a:p>
            <a:pPr marL="0" indent="0">
              <a:lnSpc>
                <a:spcPct val="150000"/>
              </a:lnSpc>
              <a:buNone/>
            </a:pPr>
            <a:r>
              <a:rPr lang="en-US" dirty="0">
                <a:solidFill>
                  <a:srgbClr val="512275"/>
                </a:solidFill>
                <a:latin typeface="Verdana" panose="020B0604030504040204" pitchFamily="34" charset="0"/>
                <a:ea typeface="Verdana" panose="020B0604030504040204" pitchFamily="34" charset="0"/>
              </a:rPr>
              <a:t>An activity schedule is a record of what you do. This is helpful because it shows you how you are actually spending your time. It might show you that you are doing more than you think. An activity schedule can also help you plan your time better and fit in more activities that you enjoy. Doing things you enjoy (pleasurable activities) and things you are good at (mastery) can help to improve mood. Because our </a:t>
            </a:r>
            <a:r>
              <a:rPr lang="en-US" dirty="0" err="1">
                <a:solidFill>
                  <a:srgbClr val="512275"/>
                </a:solidFill>
                <a:latin typeface="Verdana" panose="020B0604030504040204" pitchFamily="34" charset="0"/>
                <a:ea typeface="Verdana" panose="020B0604030504040204" pitchFamily="34" charset="0"/>
              </a:rPr>
              <a:t>behaviour</a:t>
            </a:r>
            <a:r>
              <a:rPr lang="en-US" dirty="0">
                <a:solidFill>
                  <a:srgbClr val="512275"/>
                </a:solidFill>
                <a:latin typeface="Verdana" panose="020B0604030504040204" pitchFamily="34" charset="0"/>
                <a:ea typeface="Verdana" panose="020B0604030504040204" pitchFamily="34" charset="0"/>
              </a:rPr>
              <a:t> affects the way we feel, using an activity schedule might help to improve your mood.</a:t>
            </a:r>
          </a:p>
        </p:txBody>
      </p:sp>
    </p:spTree>
    <p:extLst>
      <p:ext uri="{BB962C8B-B14F-4D97-AF65-F5344CB8AC3E}">
        <p14:creationId xmlns:p14="http://schemas.microsoft.com/office/powerpoint/2010/main" val="2120457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983616"/>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28407" y="466621"/>
            <a:ext cx="2701824" cy="177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Planning activities</a:t>
            </a:r>
          </a:p>
        </p:txBody>
      </p:sp>
      <p:sp>
        <p:nvSpPr>
          <p:cNvPr id="9" name="Content Placeholder 2"/>
          <p:cNvSpPr>
            <a:spLocks noGrp="1"/>
          </p:cNvSpPr>
          <p:nvPr>
            <p:ph idx="1"/>
          </p:nvPr>
        </p:nvSpPr>
        <p:spPr>
          <a:xfrm>
            <a:off x="4367814" y="466622"/>
            <a:ext cx="7404889" cy="5872034"/>
          </a:xfrm>
        </p:spPr>
        <p:txBody>
          <a:bodyPr>
            <a:normAutofit fontScale="62500" lnSpcReduction="20000"/>
          </a:bodyPr>
          <a:lstStyle/>
          <a:p>
            <a:pPr>
              <a:lnSpc>
                <a:spcPct val="150000"/>
              </a:lnSpc>
            </a:pPr>
            <a:r>
              <a:rPr lang="en-GB" dirty="0">
                <a:solidFill>
                  <a:srgbClr val="512275"/>
                </a:solidFill>
                <a:latin typeface="Verdana" panose="020B0604030504040204" pitchFamily="34" charset="0"/>
                <a:ea typeface="Verdana" panose="020B0604030504040204" pitchFamily="34" charset="0"/>
              </a:rPr>
              <a:t>Work in groups to consider a current patient on the ward.</a:t>
            </a:r>
          </a:p>
          <a:p>
            <a:pPr>
              <a:lnSpc>
                <a:spcPct val="150000"/>
              </a:lnSpc>
            </a:pPr>
            <a:r>
              <a:rPr lang="en-GB" dirty="0">
                <a:solidFill>
                  <a:srgbClr val="512275"/>
                </a:solidFill>
                <a:latin typeface="Verdana" panose="020B0604030504040204" pitchFamily="34" charset="0"/>
                <a:ea typeface="Verdana" panose="020B0604030504040204" pitchFamily="34" charset="0"/>
              </a:rPr>
              <a:t>It is important that patients record everything as an activity, for example s</a:t>
            </a:r>
            <a:r>
              <a:rPr lang="en-GB" sz="2900" dirty="0">
                <a:solidFill>
                  <a:srgbClr val="512275"/>
                </a:solidFill>
                <a:latin typeface="Verdana" panose="020B0604030504040204" pitchFamily="34" charset="0"/>
                <a:ea typeface="Verdana" panose="020B0604030504040204" pitchFamily="34" charset="0"/>
              </a:rPr>
              <a:t>itting in a chair in front of television is an activity, so is going to bed or staring out of the window thinking about things in your life.  You are never doing nothing, although some activities may be less helpful to you than others.  It will help to identify these if you write on your record sheet what they are, rather than writing ‘nothing’.</a:t>
            </a:r>
          </a:p>
          <a:p>
            <a:pPr>
              <a:lnSpc>
                <a:spcPct val="150000"/>
              </a:lnSpc>
            </a:pPr>
            <a:r>
              <a:rPr lang="en-GB" sz="2900" dirty="0">
                <a:solidFill>
                  <a:srgbClr val="512275"/>
                </a:solidFill>
                <a:latin typeface="Verdana" panose="020B0604030504040204" pitchFamily="34" charset="0"/>
                <a:ea typeface="Verdana" panose="020B0604030504040204" pitchFamily="34" charset="0"/>
              </a:rPr>
              <a:t>It is also important to rate activities at the time.  If patients wait until later, their low mood will colour how they see their day.  When people have low mood bad things that happen are easily noticed and remembered whereas good things are blotted out or discounted.  </a:t>
            </a:r>
          </a:p>
          <a:p>
            <a:pPr>
              <a:lnSpc>
                <a:spcPct val="150000"/>
              </a:lnSpc>
            </a:pPr>
            <a:endParaRPr lang="en-GB"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4797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779526"/>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28407" y="466621"/>
            <a:ext cx="2701824" cy="177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Planning activities</a:t>
            </a:r>
          </a:p>
        </p:txBody>
      </p:sp>
      <p:sp>
        <p:nvSpPr>
          <p:cNvPr id="9" name="Content Placeholder 2"/>
          <p:cNvSpPr>
            <a:spLocks noGrp="1"/>
          </p:cNvSpPr>
          <p:nvPr>
            <p:ph idx="1"/>
          </p:nvPr>
        </p:nvSpPr>
        <p:spPr>
          <a:xfrm>
            <a:off x="4367814" y="466622"/>
            <a:ext cx="7404889" cy="5872034"/>
          </a:xfrm>
        </p:spPr>
        <p:txBody>
          <a:bodyPr>
            <a:normAutofit fontScale="62500" lnSpcReduction="20000"/>
          </a:bodyPr>
          <a:lstStyle/>
          <a:p>
            <a:pPr>
              <a:lnSpc>
                <a:spcPct val="150000"/>
              </a:lnSpc>
            </a:pPr>
            <a:r>
              <a:rPr lang="en-US" dirty="0">
                <a:solidFill>
                  <a:srgbClr val="512275"/>
                </a:solidFill>
                <a:latin typeface="Verdana" panose="020B0604030504040204" pitchFamily="34" charset="0"/>
                <a:ea typeface="Verdana" panose="020B0604030504040204" pitchFamily="34" charset="0"/>
              </a:rPr>
              <a:t>Once a patient knows how they are spending their time, the next step is to try and plan each day in advance. </a:t>
            </a:r>
          </a:p>
          <a:p>
            <a:pPr>
              <a:lnSpc>
                <a:spcPct val="150000"/>
              </a:lnSpc>
            </a:pPr>
            <a:r>
              <a:rPr lang="en-US" dirty="0">
                <a:solidFill>
                  <a:srgbClr val="512275"/>
                </a:solidFill>
                <a:latin typeface="Verdana" panose="020B0604030504040204" pitchFamily="34" charset="0"/>
                <a:ea typeface="Verdana" panose="020B0604030504040204" pitchFamily="34" charset="0"/>
              </a:rPr>
              <a:t>Using the Activity planning schedule on the next slide, </a:t>
            </a:r>
            <a:r>
              <a:rPr lang="en-GB" dirty="0">
                <a:solidFill>
                  <a:srgbClr val="512275"/>
                </a:solidFill>
                <a:latin typeface="Verdana" panose="020B0604030504040204" pitchFamily="34" charset="0"/>
                <a:ea typeface="Verdana" panose="020B0604030504040204" pitchFamily="34" charset="0"/>
              </a:rPr>
              <a:t>complete day 2 as if you were that patient.</a:t>
            </a:r>
          </a:p>
          <a:p>
            <a:pPr>
              <a:lnSpc>
                <a:spcPct val="150000"/>
              </a:lnSpc>
            </a:pPr>
            <a:r>
              <a:rPr lang="en-US" dirty="0">
                <a:solidFill>
                  <a:srgbClr val="512275"/>
                </a:solidFill>
                <a:latin typeface="Verdana" panose="020B0604030504040204" pitchFamily="34" charset="0"/>
                <a:ea typeface="Verdana" panose="020B0604030504040204" pitchFamily="34" charset="0"/>
              </a:rPr>
              <a:t>It is important to plan more of the activities that the patient enjoys and that give you a sense of mastery. Planning activities in this way can help you to decide what to do and to keep motivated. </a:t>
            </a:r>
          </a:p>
          <a:p>
            <a:pPr>
              <a:lnSpc>
                <a:spcPct val="150000"/>
              </a:lnSpc>
            </a:pPr>
            <a:r>
              <a:rPr lang="en-US" dirty="0">
                <a:solidFill>
                  <a:srgbClr val="512275"/>
                </a:solidFill>
                <a:latin typeface="Verdana" panose="020B0604030504040204" pitchFamily="34" charset="0"/>
                <a:ea typeface="Verdana" panose="020B0604030504040204" pitchFamily="34" charset="0"/>
              </a:rPr>
              <a:t>Breaking activities down hour-by-hour is more manageable than trying to fill a longer stretch of time. </a:t>
            </a:r>
          </a:p>
          <a:p>
            <a:pPr>
              <a:lnSpc>
                <a:spcPct val="150000"/>
              </a:lnSpc>
            </a:pPr>
            <a:r>
              <a:rPr lang="en-US" dirty="0">
                <a:solidFill>
                  <a:srgbClr val="512275"/>
                </a:solidFill>
                <a:latin typeface="Verdana" panose="020B0604030504040204" pitchFamily="34" charset="0"/>
                <a:ea typeface="Verdana" panose="020B0604030504040204" pitchFamily="34" charset="0"/>
              </a:rPr>
              <a:t>Don’t forget to keep rating and writing down the pleasure (P) and mastery (M) required for each activity as you do it.</a:t>
            </a:r>
          </a:p>
          <a:p>
            <a:pPr>
              <a:lnSpc>
                <a:spcPct val="150000"/>
              </a:lnSpc>
            </a:pPr>
            <a:r>
              <a:rPr lang="en-GB" dirty="0">
                <a:solidFill>
                  <a:srgbClr val="512275"/>
                </a:solidFill>
                <a:latin typeface="Verdana" panose="020B0604030504040204" pitchFamily="34" charset="0"/>
                <a:ea typeface="Verdana" panose="020B0604030504040204" pitchFamily="34" charset="0"/>
              </a:rPr>
              <a:t>Consider, is there a way you could help the patient complete this?</a:t>
            </a:r>
          </a:p>
          <a:p>
            <a:pPr>
              <a:lnSpc>
                <a:spcPct val="150000"/>
              </a:lnSpc>
            </a:pPr>
            <a:endParaRPr lang="en-GB"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5486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80224" y="3675738"/>
            <a:ext cx="7021286" cy="3142592"/>
          </a:xfrm>
          <a:prstGeom prst="rect">
            <a:avLst/>
          </a:prstGeom>
        </p:spPr>
      </p:pic>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30442" y="637309"/>
            <a:ext cx="3022127"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19928" y="1046392"/>
            <a:ext cx="2827579" cy="181194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600" dirty="0">
                <a:solidFill>
                  <a:srgbClr val="512275"/>
                </a:solidFill>
                <a:latin typeface="Segoe Print" charset="0"/>
                <a:ea typeface="Segoe Print" charset="0"/>
                <a:cs typeface="Segoe Print" charset="0"/>
              </a:rPr>
              <a:t>Functions of depression</a:t>
            </a:r>
          </a:p>
        </p:txBody>
      </p:sp>
      <p:sp>
        <p:nvSpPr>
          <p:cNvPr id="8" name="Content Placeholder 2"/>
          <p:cNvSpPr>
            <a:spLocks noGrp="1"/>
          </p:cNvSpPr>
          <p:nvPr>
            <p:ph idx="1"/>
          </p:nvPr>
        </p:nvSpPr>
        <p:spPr>
          <a:xfrm>
            <a:off x="4195010" y="322634"/>
            <a:ext cx="7459961" cy="3291423"/>
          </a:xfrm>
        </p:spPr>
        <p:txBody>
          <a:bodyPr>
            <a:noAutofit/>
          </a:bodyPr>
          <a:lstStyle/>
          <a:p>
            <a:pPr>
              <a:lnSpc>
                <a:spcPct val="170000"/>
              </a:lnSpc>
            </a:pPr>
            <a:r>
              <a:rPr lang="en-GB" sz="1600" dirty="0">
                <a:solidFill>
                  <a:srgbClr val="512275"/>
                </a:solidFill>
                <a:latin typeface="Verdana" panose="020B0604030504040204" pitchFamily="34" charset="0"/>
                <a:ea typeface="Verdana" panose="020B0604030504040204" pitchFamily="34" charset="0"/>
              </a:rPr>
              <a:t>Depression lies on the continuum with sadness or low mood.</a:t>
            </a:r>
          </a:p>
          <a:p>
            <a:pPr>
              <a:lnSpc>
                <a:spcPct val="170000"/>
              </a:lnSpc>
            </a:pPr>
            <a:r>
              <a:rPr lang="en-GB" sz="1600" dirty="0">
                <a:solidFill>
                  <a:srgbClr val="512275"/>
                </a:solidFill>
                <a:latin typeface="Verdana" panose="020B0604030504040204" pitchFamily="34" charset="0"/>
                <a:ea typeface="Verdana" panose="020B0604030504040204" pitchFamily="34" charset="0"/>
              </a:rPr>
              <a:t>Whilst depression is often unhelpful, sadness and low mood have protective functions.</a:t>
            </a:r>
          </a:p>
          <a:p>
            <a:pPr>
              <a:lnSpc>
                <a:spcPct val="170000"/>
              </a:lnSpc>
            </a:pPr>
            <a:r>
              <a:rPr lang="en-GB" sz="1600" dirty="0">
                <a:solidFill>
                  <a:srgbClr val="512275"/>
                </a:solidFill>
                <a:latin typeface="Verdana" panose="020B0604030504040204" pitchFamily="34" charset="0"/>
                <a:ea typeface="Verdana" panose="020B0604030504040204" pitchFamily="34" charset="0"/>
              </a:rPr>
              <a:t>Depression is about toning down positive emotions and toning up threat-focussed emotions.</a:t>
            </a:r>
          </a:p>
          <a:p>
            <a:pPr>
              <a:lnSpc>
                <a:spcPct val="170000"/>
              </a:lnSpc>
            </a:pPr>
            <a:r>
              <a:rPr lang="en-GB" sz="1600" dirty="0">
                <a:solidFill>
                  <a:srgbClr val="512275"/>
                </a:solidFill>
                <a:latin typeface="Verdana" panose="020B0604030504040204" pitchFamily="34" charset="0"/>
                <a:ea typeface="Verdana" panose="020B0604030504040204" pitchFamily="34" charset="0"/>
              </a:rPr>
              <a:t>Sometimes we need to recognise that our goals and aspirations are unattainable or that our expectations are too high. Sadness then allows us to abandon unrealistic goals</a:t>
            </a:r>
          </a:p>
          <a:p>
            <a:pPr>
              <a:lnSpc>
                <a:spcPct val="170000"/>
              </a:lnSpc>
            </a:pPr>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endParaRPr>
          </a:p>
        </p:txBody>
      </p:sp>
    </p:spTree>
    <p:extLst>
      <p:ext uri="{BB962C8B-B14F-4D97-AF65-F5344CB8AC3E}">
        <p14:creationId xmlns:p14="http://schemas.microsoft.com/office/powerpoint/2010/main" val="8478746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5" name="Content Placeholder 3"/>
          <p:cNvGraphicFramePr>
            <a:graphicFrameLocks noGrp="1"/>
          </p:cNvGraphicFramePr>
          <p:nvPr>
            <p:ph idx="1"/>
            <p:extLst>
              <p:ext uri="{D42A27DB-BD31-4B8C-83A1-F6EECF244321}">
                <p14:modId xmlns:p14="http://schemas.microsoft.com/office/powerpoint/2010/main" val="1012508789"/>
              </p:ext>
            </p:extLst>
          </p:nvPr>
        </p:nvGraphicFramePr>
        <p:xfrm>
          <a:off x="337402" y="164185"/>
          <a:ext cx="11517196" cy="6529629"/>
        </p:xfrm>
        <a:graphic>
          <a:graphicData uri="http://schemas.openxmlformats.org/drawingml/2006/table">
            <a:tbl>
              <a:tblPr firstRow="1" bandRow="1">
                <a:tableStyleId>{5C22544A-7EE6-4342-B048-85BDC9FD1C3A}</a:tableStyleId>
              </a:tblPr>
              <a:tblGrid>
                <a:gridCol w="1868708">
                  <a:extLst>
                    <a:ext uri="{9D8B030D-6E8A-4147-A177-3AD203B41FA5}">
                      <a16:colId xmlns:a16="http://schemas.microsoft.com/office/drawing/2014/main" val="2427280331"/>
                    </a:ext>
                  </a:extLst>
                </a:gridCol>
                <a:gridCol w="1033284">
                  <a:extLst>
                    <a:ext uri="{9D8B030D-6E8A-4147-A177-3AD203B41FA5}">
                      <a16:colId xmlns:a16="http://schemas.microsoft.com/office/drawing/2014/main" val="2155768717"/>
                    </a:ext>
                  </a:extLst>
                </a:gridCol>
                <a:gridCol w="6529731">
                  <a:extLst>
                    <a:ext uri="{9D8B030D-6E8A-4147-A177-3AD203B41FA5}">
                      <a16:colId xmlns:a16="http://schemas.microsoft.com/office/drawing/2014/main" val="2434615147"/>
                    </a:ext>
                  </a:extLst>
                </a:gridCol>
                <a:gridCol w="2085473">
                  <a:extLst>
                    <a:ext uri="{9D8B030D-6E8A-4147-A177-3AD203B41FA5}">
                      <a16:colId xmlns:a16="http://schemas.microsoft.com/office/drawing/2014/main" val="2277521667"/>
                    </a:ext>
                  </a:extLst>
                </a:gridCol>
              </a:tblGrid>
              <a:tr h="494589">
                <a:tc>
                  <a:txBody>
                    <a:bodyPr/>
                    <a:lstStyle/>
                    <a:p>
                      <a:r>
                        <a:rPr lang="en-GB" sz="1600" dirty="0">
                          <a:latin typeface="Verdana" panose="020B0604030504040204" pitchFamily="34" charset="0"/>
                          <a:ea typeface="Verdana" panose="020B0604030504040204" pitchFamily="34" charset="0"/>
                        </a:rPr>
                        <a:t>Time of day</a:t>
                      </a:r>
                    </a:p>
                  </a:txBody>
                  <a:tcPr anchor="ctr">
                    <a:solidFill>
                      <a:srgbClr val="512275"/>
                    </a:solidFill>
                  </a:tcPr>
                </a:tc>
                <a:tc>
                  <a:txBody>
                    <a:bodyPr/>
                    <a:lstStyle/>
                    <a:p>
                      <a:r>
                        <a:rPr lang="en-GB" sz="1600" dirty="0">
                          <a:latin typeface="Verdana" panose="020B0604030504040204" pitchFamily="34" charset="0"/>
                          <a:ea typeface="Verdana" panose="020B0604030504040204" pitchFamily="34" charset="0"/>
                        </a:rPr>
                        <a:t>Time</a:t>
                      </a:r>
                    </a:p>
                  </a:txBody>
                  <a:tcPr anchor="ctr">
                    <a:solidFill>
                      <a:srgbClr val="512275"/>
                    </a:solidFill>
                  </a:tcPr>
                </a:tc>
                <a:tc>
                  <a:txBody>
                    <a:bodyPr/>
                    <a:lstStyle/>
                    <a:p>
                      <a:r>
                        <a:rPr lang="en-GB" sz="1600" dirty="0">
                          <a:latin typeface="Verdana" panose="020B0604030504040204" pitchFamily="34" charset="0"/>
                          <a:ea typeface="Verdana" panose="020B0604030504040204" pitchFamily="34" charset="0"/>
                        </a:rPr>
                        <a:t>Day</a:t>
                      </a:r>
                      <a:r>
                        <a:rPr lang="en-GB" sz="1600" baseline="0" dirty="0">
                          <a:latin typeface="Verdana" panose="020B0604030504040204" pitchFamily="34" charset="0"/>
                          <a:ea typeface="Verdana" panose="020B0604030504040204" pitchFamily="34" charset="0"/>
                        </a:rPr>
                        <a:t> 1 </a:t>
                      </a:r>
                      <a:endParaRPr lang="en-GB" sz="1600" dirty="0">
                        <a:latin typeface="Verdana" panose="020B0604030504040204" pitchFamily="34" charset="0"/>
                        <a:ea typeface="Verdana" panose="020B0604030504040204" pitchFamily="34" charset="0"/>
                      </a:endParaRPr>
                    </a:p>
                  </a:txBody>
                  <a:tcPr anchor="ctr">
                    <a:solidFill>
                      <a:srgbClr val="512275"/>
                    </a:solidFill>
                  </a:tcPr>
                </a:tc>
                <a:tc>
                  <a:txBody>
                    <a:bodyPr/>
                    <a:lstStyle/>
                    <a:p>
                      <a:r>
                        <a:rPr lang="en-GB" sz="1600" dirty="0">
                          <a:latin typeface="Verdana" panose="020B0604030504040204" pitchFamily="34" charset="0"/>
                          <a:ea typeface="Verdana" panose="020B0604030504040204" pitchFamily="34" charset="0"/>
                        </a:rPr>
                        <a:t>Day 2</a:t>
                      </a:r>
                    </a:p>
                  </a:txBody>
                  <a:tcPr anchor="ctr">
                    <a:solidFill>
                      <a:srgbClr val="512275"/>
                    </a:solidFill>
                  </a:tcPr>
                </a:tc>
                <a:extLst>
                  <a:ext uri="{0D108BD9-81ED-4DB2-BD59-A6C34878D82A}">
                    <a16:rowId xmlns:a16="http://schemas.microsoft.com/office/drawing/2014/main" val="4076263289"/>
                  </a:ext>
                </a:extLst>
              </a:tr>
              <a:tr h="370840">
                <a:tc>
                  <a:txBody>
                    <a:bodyPr/>
                    <a:lstStyle/>
                    <a:p>
                      <a:r>
                        <a:rPr lang="en-GB" sz="1800" dirty="0">
                          <a:solidFill>
                            <a:srgbClr val="512275"/>
                          </a:solidFill>
                          <a:latin typeface="Verdana" panose="020B0604030504040204" pitchFamily="34" charset="0"/>
                          <a:ea typeface="Verdana" panose="020B0604030504040204" pitchFamily="34" charset="0"/>
                        </a:rPr>
                        <a:t>Morning</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8-10</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e.g. Got</a:t>
                      </a:r>
                      <a:r>
                        <a:rPr lang="en-GB" sz="1800" baseline="0" dirty="0">
                          <a:solidFill>
                            <a:srgbClr val="512275"/>
                          </a:solidFill>
                          <a:latin typeface="Verdana" panose="020B0604030504040204" pitchFamily="34" charset="0"/>
                          <a:ea typeface="Verdana" panose="020B0604030504040204" pitchFamily="34" charset="0"/>
                        </a:rPr>
                        <a:t> up, washed and dressed, had breakfast</a:t>
                      </a:r>
                    </a:p>
                    <a:p>
                      <a:r>
                        <a:rPr lang="en-GB" sz="1800" baseline="0" dirty="0">
                          <a:solidFill>
                            <a:srgbClr val="512275"/>
                          </a:solidFill>
                          <a:latin typeface="Verdana" panose="020B0604030504040204" pitchFamily="34" charset="0"/>
                          <a:ea typeface="Verdana" panose="020B0604030504040204" pitchFamily="34" charset="0"/>
                        </a:rPr>
                        <a:t>P=1, M=4</a:t>
                      </a:r>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endParaRPr lang="en-GB"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110635000"/>
                  </a:ext>
                </a:extLst>
              </a:tr>
              <a:tr h="370840">
                <a:tc>
                  <a:txBody>
                    <a:bodyPr/>
                    <a:lstStyle/>
                    <a:p>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r>
                        <a:rPr lang="en-GB" sz="1800" dirty="0">
                          <a:solidFill>
                            <a:srgbClr val="512275"/>
                          </a:solidFill>
                          <a:latin typeface="Verdana" panose="020B0604030504040204" pitchFamily="34" charset="0"/>
                          <a:ea typeface="Verdana" panose="020B0604030504040204" pitchFamily="34" charset="0"/>
                        </a:rPr>
                        <a:t>10-12</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Watch TV in ward</a:t>
                      </a:r>
                      <a:r>
                        <a:rPr lang="en-GB" sz="1800" baseline="0" dirty="0">
                          <a:solidFill>
                            <a:srgbClr val="512275"/>
                          </a:solidFill>
                          <a:latin typeface="Verdana" panose="020B0604030504040204" pitchFamily="34" charset="0"/>
                          <a:ea typeface="Verdana" panose="020B0604030504040204" pitchFamily="34" charset="0"/>
                        </a:rPr>
                        <a:t> lounge</a:t>
                      </a:r>
                    </a:p>
                    <a:p>
                      <a:r>
                        <a:rPr lang="en-GB" sz="1800" baseline="0" dirty="0">
                          <a:solidFill>
                            <a:srgbClr val="512275"/>
                          </a:solidFill>
                          <a:latin typeface="Verdana" panose="020B0604030504040204" pitchFamily="34" charset="0"/>
                          <a:ea typeface="Verdana" panose="020B0604030504040204" pitchFamily="34" charset="0"/>
                        </a:rPr>
                        <a:t>P=2, M=1</a:t>
                      </a:r>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endParaRPr lang="en-GB" sz="16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388580873"/>
                  </a:ext>
                </a:extLst>
              </a:tr>
              <a:tr h="370840">
                <a:tc>
                  <a:txBody>
                    <a:bodyPr/>
                    <a:lstStyle/>
                    <a:p>
                      <a:r>
                        <a:rPr lang="en-GB" sz="1800" dirty="0">
                          <a:solidFill>
                            <a:srgbClr val="512275"/>
                          </a:solidFill>
                          <a:latin typeface="Verdana" panose="020B0604030504040204" pitchFamily="34" charset="0"/>
                          <a:ea typeface="Verdana" panose="020B0604030504040204" pitchFamily="34" charset="0"/>
                        </a:rPr>
                        <a:t>Afternoon</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12-2</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Had a visit from family</a:t>
                      </a:r>
                    </a:p>
                    <a:p>
                      <a:r>
                        <a:rPr lang="en-GB" sz="1800" dirty="0">
                          <a:solidFill>
                            <a:srgbClr val="512275"/>
                          </a:solidFill>
                          <a:latin typeface="Verdana" panose="020B0604030504040204" pitchFamily="34" charset="0"/>
                          <a:ea typeface="Verdana" panose="020B0604030504040204" pitchFamily="34" charset="0"/>
                        </a:rPr>
                        <a:t>P=3,</a:t>
                      </a:r>
                      <a:r>
                        <a:rPr lang="en-GB" sz="1800" baseline="0" dirty="0">
                          <a:solidFill>
                            <a:srgbClr val="512275"/>
                          </a:solidFill>
                          <a:latin typeface="Verdana" panose="020B0604030504040204" pitchFamily="34" charset="0"/>
                          <a:ea typeface="Verdana" panose="020B0604030504040204" pitchFamily="34" charset="0"/>
                        </a:rPr>
                        <a:t> M=3</a:t>
                      </a:r>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endParaRPr lang="en-GB" sz="16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37893116"/>
                  </a:ext>
                </a:extLst>
              </a:tr>
              <a:tr h="370840">
                <a:tc>
                  <a:txBody>
                    <a:bodyPr/>
                    <a:lstStyle/>
                    <a:p>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r>
                        <a:rPr lang="en-GB" sz="1800" dirty="0">
                          <a:solidFill>
                            <a:srgbClr val="512275"/>
                          </a:solidFill>
                          <a:latin typeface="Verdana" panose="020B0604030504040204" pitchFamily="34" charset="0"/>
                          <a:ea typeface="Verdana" panose="020B0604030504040204" pitchFamily="34" charset="0"/>
                        </a:rPr>
                        <a:t>2-4</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Had a meeting with MDT</a:t>
                      </a:r>
                    </a:p>
                    <a:p>
                      <a:r>
                        <a:rPr lang="en-GB" sz="1800" dirty="0">
                          <a:solidFill>
                            <a:srgbClr val="512275"/>
                          </a:solidFill>
                          <a:latin typeface="Verdana" panose="020B0604030504040204" pitchFamily="34" charset="0"/>
                          <a:ea typeface="Verdana" panose="020B0604030504040204" pitchFamily="34" charset="0"/>
                        </a:rPr>
                        <a:t>P=1, M=4</a:t>
                      </a:r>
                    </a:p>
                  </a:txBody>
                  <a:tcPr/>
                </a:tc>
                <a:tc>
                  <a:txBody>
                    <a:bodyPr/>
                    <a:lstStyle/>
                    <a:p>
                      <a:endParaRPr lang="en-GB" sz="16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032076216"/>
                  </a:ext>
                </a:extLst>
              </a:tr>
              <a:tr h="370840">
                <a:tc>
                  <a:txBody>
                    <a:bodyPr/>
                    <a:lstStyle/>
                    <a:p>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r>
                        <a:rPr lang="en-GB" sz="1800" dirty="0">
                          <a:solidFill>
                            <a:srgbClr val="512275"/>
                          </a:solidFill>
                          <a:latin typeface="Verdana" panose="020B0604030504040204" pitchFamily="34" charset="0"/>
                          <a:ea typeface="Verdana" panose="020B0604030504040204" pitchFamily="34" charset="0"/>
                        </a:rPr>
                        <a:t>4-6</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Went to bed</a:t>
                      </a:r>
                    </a:p>
                    <a:p>
                      <a:r>
                        <a:rPr lang="en-GB" sz="1800" dirty="0">
                          <a:solidFill>
                            <a:srgbClr val="512275"/>
                          </a:solidFill>
                          <a:latin typeface="Verdana" panose="020B0604030504040204" pitchFamily="34" charset="0"/>
                          <a:ea typeface="Verdana" panose="020B0604030504040204" pitchFamily="34" charset="0"/>
                        </a:rPr>
                        <a:t>P=1, M=0</a:t>
                      </a:r>
                    </a:p>
                  </a:txBody>
                  <a:tcPr/>
                </a:tc>
                <a:tc>
                  <a:txBody>
                    <a:bodyPr/>
                    <a:lstStyle/>
                    <a:p>
                      <a:endParaRPr lang="en-GB" sz="16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8645182"/>
                  </a:ext>
                </a:extLst>
              </a:tr>
              <a:tr h="370840">
                <a:tc>
                  <a:txBody>
                    <a:bodyPr/>
                    <a:lstStyle/>
                    <a:p>
                      <a:r>
                        <a:rPr lang="en-GB" sz="1800" dirty="0">
                          <a:solidFill>
                            <a:srgbClr val="512275"/>
                          </a:solidFill>
                          <a:latin typeface="Verdana" panose="020B0604030504040204" pitchFamily="34" charset="0"/>
                          <a:ea typeface="Verdana" panose="020B0604030504040204" pitchFamily="34" charset="0"/>
                        </a:rPr>
                        <a:t>Evening</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6-8</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Had dinner in</a:t>
                      </a:r>
                      <a:r>
                        <a:rPr lang="en-GB" sz="1800" baseline="0" dirty="0">
                          <a:solidFill>
                            <a:srgbClr val="512275"/>
                          </a:solidFill>
                          <a:latin typeface="Verdana" panose="020B0604030504040204" pitchFamily="34" charset="0"/>
                          <a:ea typeface="Verdana" panose="020B0604030504040204" pitchFamily="34" charset="0"/>
                        </a:rPr>
                        <a:t> dining room with other patients</a:t>
                      </a:r>
                    </a:p>
                    <a:p>
                      <a:r>
                        <a:rPr lang="en-GB" sz="1800" baseline="0" dirty="0">
                          <a:solidFill>
                            <a:srgbClr val="512275"/>
                          </a:solidFill>
                          <a:latin typeface="Verdana" panose="020B0604030504040204" pitchFamily="34" charset="0"/>
                          <a:ea typeface="Verdana" panose="020B0604030504040204" pitchFamily="34" charset="0"/>
                        </a:rPr>
                        <a:t>P=3, M=5</a:t>
                      </a:r>
                    </a:p>
                  </a:txBody>
                  <a:tcPr/>
                </a:tc>
                <a:tc>
                  <a:txBody>
                    <a:bodyPr/>
                    <a:lstStyle/>
                    <a:p>
                      <a:endParaRPr lang="en-GB" sz="16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737846053"/>
                  </a:ext>
                </a:extLst>
              </a:tr>
              <a:tr h="370840">
                <a:tc>
                  <a:txBody>
                    <a:bodyPr/>
                    <a:lstStyle/>
                    <a:p>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r>
                        <a:rPr lang="en-GB" sz="1800" dirty="0">
                          <a:solidFill>
                            <a:srgbClr val="512275"/>
                          </a:solidFill>
                          <a:latin typeface="Verdana" panose="020B0604030504040204" pitchFamily="34" charset="0"/>
                          <a:ea typeface="Verdana" panose="020B0604030504040204" pitchFamily="34" charset="0"/>
                        </a:rPr>
                        <a:t>8-10</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Had another shower, washed</a:t>
                      </a:r>
                      <a:r>
                        <a:rPr lang="en-GB" sz="1800" baseline="0" dirty="0">
                          <a:solidFill>
                            <a:srgbClr val="512275"/>
                          </a:solidFill>
                          <a:latin typeface="Verdana" panose="020B0604030504040204" pitchFamily="34" charset="0"/>
                          <a:ea typeface="Verdana" panose="020B0604030504040204" pitchFamily="34" charset="0"/>
                        </a:rPr>
                        <a:t> hair</a:t>
                      </a:r>
                    </a:p>
                    <a:p>
                      <a:r>
                        <a:rPr lang="en-GB" sz="1800" baseline="0" dirty="0">
                          <a:solidFill>
                            <a:srgbClr val="512275"/>
                          </a:solidFill>
                          <a:latin typeface="Verdana" panose="020B0604030504040204" pitchFamily="34" charset="0"/>
                          <a:ea typeface="Verdana" panose="020B0604030504040204" pitchFamily="34" charset="0"/>
                        </a:rPr>
                        <a:t>P=3, M=2</a:t>
                      </a:r>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endParaRPr lang="en-GB" sz="16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58499683"/>
                  </a:ext>
                </a:extLst>
              </a:tr>
              <a:tr h="370840">
                <a:tc>
                  <a:txBody>
                    <a:bodyPr/>
                    <a:lstStyle/>
                    <a:p>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r>
                        <a:rPr lang="en-GB" sz="1800" dirty="0">
                          <a:solidFill>
                            <a:srgbClr val="512275"/>
                          </a:solidFill>
                          <a:latin typeface="Verdana" panose="020B0604030504040204" pitchFamily="34" charset="0"/>
                          <a:ea typeface="Verdana" panose="020B0604030504040204" pitchFamily="34" charset="0"/>
                        </a:rPr>
                        <a:t>10-12</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Got undressed,</a:t>
                      </a:r>
                      <a:r>
                        <a:rPr lang="en-GB" sz="1800" baseline="0" dirty="0">
                          <a:solidFill>
                            <a:srgbClr val="512275"/>
                          </a:solidFill>
                          <a:latin typeface="Verdana" panose="020B0604030504040204" pitchFamily="34" charset="0"/>
                          <a:ea typeface="Verdana" panose="020B0604030504040204" pitchFamily="34" charset="0"/>
                        </a:rPr>
                        <a:t> listened to music in bed before getting to sleep</a:t>
                      </a:r>
                    </a:p>
                    <a:p>
                      <a:r>
                        <a:rPr lang="en-GB" sz="1800" baseline="0" dirty="0">
                          <a:solidFill>
                            <a:srgbClr val="512275"/>
                          </a:solidFill>
                          <a:latin typeface="Verdana" panose="020B0604030504040204" pitchFamily="34" charset="0"/>
                          <a:ea typeface="Verdana" panose="020B0604030504040204" pitchFamily="34" charset="0"/>
                        </a:rPr>
                        <a:t>P=3, M=1</a:t>
                      </a:r>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endParaRPr lang="en-GB" sz="16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79232224"/>
                  </a:ext>
                </a:extLst>
              </a:tr>
              <a:tr h="336369">
                <a:tc gridSpan="4">
                  <a:txBody>
                    <a:bodyPr/>
                    <a:lstStyle/>
                    <a:p>
                      <a:r>
                        <a:rPr lang="en-GB" sz="1800" dirty="0">
                          <a:solidFill>
                            <a:srgbClr val="512275"/>
                          </a:solidFill>
                          <a:latin typeface="Verdana" panose="020B0604030504040204" pitchFamily="34" charset="0"/>
                          <a:ea typeface="Verdana" panose="020B0604030504040204" pitchFamily="34" charset="0"/>
                        </a:rPr>
                        <a:t>P =</a:t>
                      </a:r>
                      <a:r>
                        <a:rPr lang="en-GB" sz="1800" baseline="0" dirty="0">
                          <a:solidFill>
                            <a:srgbClr val="512275"/>
                          </a:solidFill>
                          <a:latin typeface="Verdana" panose="020B0604030504040204" pitchFamily="34" charset="0"/>
                          <a:ea typeface="Verdana" panose="020B0604030504040204" pitchFamily="34" charset="0"/>
                        </a:rPr>
                        <a:t> Pleasure (how enjoyable the activity was)</a:t>
                      </a:r>
                    </a:p>
                    <a:p>
                      <a:r>
                        <a:rPr lang="en-GB" sz="1800" baseline="0" dirty="0">
                          <a:solidFill>
                            <a:srgbClr val="512275"/>
                          </a:solidFill>
                          <a:latin typeface="Verdana" panose="020B0604030504040204" pitchFamily="34" charset="0"/>
                          <a:ea typeface="Verdana" panose="020B0604030504040204" pitchFamily="34" charset="0"/>
                        </a:rPr>
                        <a:t>M = Mastery (how much skill the activity needed)</a:t>
                      </a:r>
                      <a:endParaRPr lang="en-GB" sz="1800" dirty="0">
                        <a:solidFill>
                          <a:srgbClr val="512275"/>
                        </a:solidFill>
                        <a:latin typeface="Verdana" panose="020B0604030504040204" pitchFamily="34" charset="0"/>
                        <a:ea typeface="Verdana" panose="020B0604030504040204" pitchFamily="34" charset="0"/>
                      </a:endParaRPr>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417654002"/>
                  </a:ext>
                </a:extLst>
              </a:tr>
            </a:tbl>
          </a:graphicData>
        </a:graphic>
      </p:graphicFrame>
    </p:spTree>
    <p:extLst>
      <p:ext uri="{BB962C8B-B14F-4D97-AF65-F5344CB8AC3E}">
        <p14:creationId xmlns:p14="http://schemas.microsoft.com/office/powerpoint/2010/main" val="214652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633" y="166688"/>
            <a:ext cx="7467600" cy="652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p:nvSpPr>
        <p:spPr bwMode="auto">
          <a:xfrm>
            <a:off x="1083076" y="522798"/>
            <a:ext cx="28793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Top tips</a:t>
            </a:r>
          </a:p>
        </p:txBody>
      </p:sp>
    </p:spTree>
    <p:extLst>
      <p:ext uri="{BB962C8B-B14F-4D97-AF65-F5344CB8AC3E}">
        <p14:creationId xmlns:p14="http://schemas.microsoft.com/office/powerpoint/2010/main" val="282435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Session 6</a:t>
            </a:r>
          </a:p>
        </p:txBody>
      </p:sp>
      <p:sp>
        <p:nvSpPr>
          <p:cNvPr id="7" name="Google Shape;67;p12"/>
          <p:cNvSpPr txBox="1">
            <a:spLocks/>
          </p:cNvSpPr>
          <p:nvPr/>
        </p:nvSpPr>
        <p:spPr>
          <a:xfrm>
            <a:off x="2537741" y="2283253"/>
            <a:ext cx="7176367" cy="4078953"/>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8000" dirty="0">
                <a:solidFill>
                  <a:srgbClr val="512275"/>
                </a:solidFill>
                <a:latin typeface="Segoe Print" charset="0"/>
                <a:ea typeface="Segoe Print" charset="0"/>
                <a:cs typeface="Segoe Print" charset="0"/>
              </a:rPr>
              <a:t>Summary &amp; Reflection</a:t>
            </a:r>
          </a:p>
        </p:txBody>
      </p:sp>
      <p:sp>
        <p:nvSpPr>
          <p:cNvPr id="12" name="Cloud Callout 11"/>
          <p:cNvSpPr/>
          <p:nvPr/>
        </p:nvSpPr>
        <p:spPr>
          <a:xfrm>
            <a:off x="9714108" y="3429000"/>
            <a:ext cx="1518834" cy="1301857"/>
          </a:xfrm>
          <a:prstGeom prst="cloudCallout">
            <a:avLst>
              <a:gd name="adj1" fmla="val -52465"/>
              <a:gd name="adj2" fmla="val 70833"/>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804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sp>
        <p:nvSpPr>
          <p:cNvPr id="7" name="Rectangle 6"/>
          <p:cNvSpPr/>
          <p:nvPr/>
        </p:nvSpPr>
        <p:spPr>
          <a:xfrm>
            <a:off x="4483410" y="466621"/>
            <a:ext cx="7050863" cy="240065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It is your </a:t>
            </a:r>
            <a:r>
              <a:rPr lang="en-GB" sz="2000" b="1" i="1" dirty="0">
                <a:solidFill>
                  <a:srgbClr val="512275"/>
                </a:solidFill>
                <a:latin typeface="Verdana" panose="020B0604030504040204" pitchFamily="34" charset="0"/>
                <a:ea typeface="Verdana" panose="020B0604030504040204" pitchFamily="34" charset="0"/>
              </a:rPr>
              <a:t>final</a:t>
            </a:r>
            <a:r>
              <a:rPr lang="en-GB" sz="2000" dirty="0">
                <a:solidFill>
                  <a:srgbClr val="512275"/>
                </a:solidFill>
                <a:latin typeface="Verdana" panose="020B0604030504040204" pitchFamily="34" charset="0"/>
                <a:ea typeface="Verdana" panose="020B0604030504040204" pitchFamily="34" charset="0"/>
              </a:rPr>
              <a:t> session with your named nurse. They want you to think about what you have learnt and whether there are things you still need help with in the future.</a:t>
            </a:r>
          </a:p>
        </p:txBody>
      </p:sp>
      <p:sp>
        <p:nvSpPr>
          <p:cNvPr id="8" name="Rectangle 7"/>
          <p:cNvSpPr/>
          <p:nvPr/>
        </p:nvSpPr>
        <p:spPr>
          <a:xfrm>
            <a:off x="4483409" y="3781199"/>
            <a:ext cx="7050863" cy="240065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In your </a:t>
            </a:r>
            <a:r>
              <a:rPr lang="en-GB" sz="2000" b="1" i="1" dirty="0">
                <a:solidFill>
                  <a:srgbClr val="512275"/>
                </a:solidFill>
                <a:latin typeface="Verdana" panose="020B0604030504040204" pitchFamily="34" charset="0"/>
                <a:ea typeface="Verdana" panose="020B0604030504040204" pitchFamily="34" charset="0"/>
              </a:rPr>
              <a:t>last</a:t>
            </a:r>
            <a:r>
              <a:rPr lang="en-GB" sz="2000" dirty="0">
                <a:solidFill>
                  <a:srgbClr val="512275"/>
                </a:solidFill>
                <a:latin typeface="Verdana" panose="020B0604030504040204" pitchFamily="34" charset="0"/>
                <a:ea typeface="Verdana" panose="020B0604030504040204" pitchFamily="34" charset="0"/>
              </a:rPr>
              <a:t> session with the patient you want to review the work you have already done, and consider if there is anything they still need help with in the future. </a:t>
            </a:r>
          </a:p>
        </p:txBody>
      </p:sp>
    </p:spTree>
    <p:extLst>
      <p:ext uri="{BB962C8B-B14F-4D97-AF65-F5344CB8AC3E}">
        <p14:creationId xmlns:p14="http://schemas.microsoft.com/office/powerpoint/2010/main" val="141791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597191" cy="2462560"/>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996239" y="466620"/>
            <a:ext cx="359719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Reviewing progress</a:t>
            </a:r>
          </a:p>
        </p:txBody>
      </p:sp>
      <p:sp>
        <p:nvSpPr>
          <p:cNvPr id="7" name="Content Placeholder 2"/>
          <p:cNvSpPr>
            <a:spLocks noGrp="1"/>
          </p:cNvSpPr>
          <p:nvPr>
            <p:ph idx="1"/>
          </p:nvPr>
        </p:nvSpPr>
        <p:spPr>
          <a:xfrm>
            <a:off x="4872042" y="141426"/>
            <a:ext cx="6997485" cy="6716574"/>
          </a:xfrm>
        </p:spPr>
        <p:txBody>
          <a:bodyPr>
            <a:noAutofit/>
          </a:bodyPr>
          <a:lstStyle/>
          <a:p>
            <a:pPr marL="514350" indent="-514350">
              <a:lnSpc>
                <a:spcPct val="170000"/>
              </a:lnSpc>
              <a:buFont typeface="+mj-lt"/>
              <a:buAutoNum type="arabicPeriod"/>
            </a:pPr>
            <a:r>
              <a:rPr lang="en-GB" sz="2200" dirty="0">
                <a:solidFill>
                  <a:srgbClr val="512275"/>
                </a:solidFill>
                <a:latin typeface="Verdana" panose="020B0604030504040204" pitchFamily="34" charset="0"/>
                <a:ea typeface="Verdana" panose="020B0604030504040204" pitchFamily="34" charset="0"/>
              </a:rPr>
              <a:t>Changes made in dealing with low mood</a:t>
            </a:r>
          </a:p>
          <a:p>
            <a:pPr marL="514350" indent="-514350">
              <a:lnSpc>
                <a:spcPct val="170000"/>
              </a:lnSpc>
              <a:buFont typeface="+mj-lt"/>
              <a:buAutoNum type="arabicPeriod"/>
            </a:pPr>
            <a:r>
              <a:rPr lang="en-GB" sz="2200" dirty="0">
                <a:solidFill>
                  <a:srgbClr val="512275"/>
                </a:solidFill>
                <a:latin typeface="Verdana" panose="020B0604030504040204" pitchFamily="34" charset="0"/>
                <a:ea typeface="Verdana" panose="020B0604030504040204" pitchFamily="34" charset="0"/>
              </a:rPr>
              <a:t>What has helped in your work with low mood?</a:t>
            </a:r>
          </a:p>
          <a:p>
            <a:pPr marL="514350" indent="-514350">
              <a:lnSpc>
                <a:spcPct val="170000"/>
              </a:lnSpc>
              <a:buFont typeface="+mj-lt"/>
              <a:buAutoNum type="arabicPeriod"/>
            </a:pPr>
            <a:r>
              <a:rPr lang="en-GB" sz="2200" dirty="0">
                <a:solidFill>
                  <a:srgbClr val="512275"/>
                </a:solidFill>
                <a:latin typeface="Verdana" panose="020B0604030504040204" pitchFamily="34" charset="0"/>
                <a:ea typeface="Verdana" panose="020B0604030504040204" pitchFamily="34" charset="0"/>
              </a:rPr>
              <a:t>What has made this work more difficult?</a:t>
            </a:r>
          </a:p>
          <a:p>
            <a:pPr marL="514350" indent="-514350">
              <a:lnSpc>
                <a:spcPct val="170000"/>
              </a:lnSpc>
              <a:buFont typeface="+mj-lt"/>
              <a:buAutoNum type="arabicPeriod"/>
            </a:pPr>
            <a:r>
              <a:rPr lang="en-GB" sz="2200" dirty="0">
                <a:solidFill>
                  <a:srgbClr val="512275"/>
                </a:solidFill>
                <a:latin typeface="Verdana" panose="020B0604030504040204" pitchFamily="34" charset="0"/>
                <a:ea typeface="Verdana" panose="020B0604030504040204" pitchFamily="34" charset="0"/>
              </a:rPr>
              <a:t>The good things about dealing with low mood</a:t>
            </a:r>
          </a:p>
          <a:p>
            <a:pPr marL="514350" indent="-514350">
              <a:lnSpc>
                <a:spcPct val="170000"/>
              </a:lnSpc>
              <a:buFont typeface="+mj-lt"/>
              <a:buAutoNum type="arabicPeriod"/>
            </a:pPr>
            <a:r>
              <a:rPr lang="en-GB" sz="2200" dirty="0">
                <a:solidFill>
                  <a:srgbClr val="512275"/>
                </a:solidFill>
                <a:latin typeface="Verdana" panose="020B0604030504040204" pitchFamily="34" charset="0"/>
                <a:ea typeface="Verdana" panose="020B0604030504040204" pitchFamily="34" charset="0"/>
              </a:rPr>
              <a:t>Meaningful changes to life as a result of dealing with low mood</a:t>
            </a:r>
          </a:p>
          <a:p>
            <a:pPr marL="514350" indent="-514350">
              <a:lnSpc>
                <a:spcPct val="170000"/>
              </a:lnSpc>
              <a:buFont typeface="+mj-lt"/>
              <a:buAutoNum type="arabicPeriod"/>
            </a:pPr>
            <a:r>
              <a:rPr lang="en-GB" sz="2200" dirty="0">
                <a:solidFill>
                  <a:srgbClr val="512275"/>
                </a:solidFill>
                <a:latin typeface="Verdana" panose="020B0604030504040204" pitchFamily="34" charset="0"/>
                <a:ea typeface="Verdana" panose="020B0604030504040204" pitchFamily="34" charset="0"/>
              </a:rPr>
              <a:t>Changes I would still like to make</a:t>
            </a:r>
          </a:p>
          <a:p>
            <a:pPr marL="514350" indent="-514350">
              <a:lnSpc>
                <a:spcPct val="170000"/>
              </a:lnSpc>
              <a:buFont typeface="+mj-lt"/>
              <a:buAutoNum type="arabicPeriod"/>
            </a:pPr>
            <a:r>
              <a:rPr lang="en-GB" sz="2200" dirty="0">
                <a:solidFill>
                  <a:srgbClr val="512275"/>
                </a:solidFill>
                <a:latin typeface="Verdana" panose="020B0604030504040204" pitchFamily="34" charset="0"/>
                <a:ea typeface="Verdana" panose="020B0604030504040204" pitchFamily="34" charset="0"/>
              </a:rPr>
              <a:t>Things stopping me from making changes </a:t>
            </a:r>
          </a:p>
        </p:txBody>
      </p:sp>
    </p:spTree>
    <p:extLst>
      <p:ext uri="{BB962C8B-B14F-4D97-AF65-F5344CB8AC3E}">
        <p14:creationId xmlns:p14="http://schemas.microsoft.com/office/powerpoint/2010/main" val="780838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597191" cy="2462560"/>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996239" y="466620"/>
            <a:ext cx="3597191" cy="220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Reflection on today</a:t>
            </a:r>
          </a:p>
        </p:txBody>
      </p:sp>
      <p:sp>
        <p:nvSpPr>
          <p:cNvPr id="8" name="Content Placeholder 2"/>
          <p:cNvSpPr>
            <a:spLocks noGrp="1"/>
          </p:cNvSpPr>
          <p:nvPr>
            <p:ph idx="1"/>
          </p:nvPr>
        </p:nvSpPr>
        <p:spPr>
          <a:xfrm>
            <a:off x="5129939" y="552070"/>
            <a:ext cx="6749510" cy="5753860"/>
          </a:xfrm>
        </p:spPr>
        <p:txBody>
          <a:bodyPr>
            <a:noAutofit/>
          </a:bodyPr>
          <a:lstStyle/>
          <a:p>
            <a:pPr>
              <a:lnSpc>
                <a:spcPct val="150000"/>
              </a:lnSpc>
            </a:pPr>
            <a:r>
              <a:rPr lang="en-GB" sz="2300" dirty="0">
                <a:solidFill>
                  <a:srgbClr val="512275"/>
                </a:solidFill>
                <a:latin typeface="Verdana" panose="020B0604030504040204" pitchFamily="34" charset="0"/>
                <a:ea typeface="Verdana" panose="020B0604030504040204" pitchFamily="34" charset="0"/>
              </a:rPr>
              <a:t>Was it hard to work through the workbook?</a:t>
            </a:r>
          </a:p>
          <a:p>
            <a:pPr>
              <a:lnSpc>
                <a:spcPct val="150000"/>
              </a:lnSpc>
            </a:pPr>
            <a:r>
              <a:rPr lang="en-GB" sz="2300" dirty="0">
                <a:solidFill>
                  <a:srgbClr val="512275"/>
                </a:solidFill>
                <a:latin typeface="Verdana" panose="020B0604030504040204" pitchFamily="34" charset="0"/>
                <a:ea typeface="Verdana" panose="020B0604030504040204" pitchFamily="34" charset="0"/>
              </a:rPr>
              <a:t>What helped you work through the workbook?</a:t>
            </a:r>
          </a:p>
          <a:p>
            <a:pPr>
              <a:lnSpc>
                <a:spcPct val="150000"/>
              </a:lnSpc>
            </a:pPr>
            <a:r>
              <a:rPr lang="en-GB" sz="2300" dirty="0">
                <a:solidFill>
                  <a:srgbClr val="512275"/>
                </a:solidFill>
                <a:latin typeface="Verdana" panose="020B0604030504040204" pitchFamily="34" charset="0"/>
                <a:ea typeface="Verdana" panose="020B0604030504040204" pitchFamily="34" charset="0"/>
              </a:rPr>
              <a:t>Is there anything that you would need to do to help a patient work through the workbook?</a:t>
            </a:r>
          </a:p>
          <a:p>
            <a:pPr>
              <a:lnSpc>
                <a:spcPct val="150000"/>
              </a:lnSpc>
            </a:pPr>
            <a:r>
              <a:rPr lang="en-GB" sz="2300" dirty="0">
                <a:solidFill>
                  <a:srgbClr val="512275"/>
                </a:solidFill>
                <a:latin typeface="Verdana" panose="020B0604030504040204" pitchFamily="34" charset="0"/>
                <a:ea typeface="Verdana" panose="020B0604030504040204" pitchFamily="34" charset="0"/>
              </a:rPr>
              <a:t>Is there anything that might stop a patient from being able to work through the workbook?</a:t>
            </a:r>
          </a:p>
        </p:txBody>
      </p:sp>
      <p:sp>
        <p:nvSpPr>
          <p:cNvPr id="3" name="Cloud Callout 2"/>
          <p:cNvSpPr/>
          <p:nvPr/>
        </p:nvSpPr>
        <p:spPr>
          <a:xfrm>
            <a:off x="1394847" y="3429000"/>
            <a:ext cx="1518834" cy="1301857"/>
          </a:xfrm>
          <a:prstGeom prst="cloudCallout">
            <a:avLst>
              <a:gd name="adj1" fmla="val -52465"/>
              <a:gd name="adj2" fmla="val 70833"/>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54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55963" y="1686844"/>
            <a:ext cx="10900240" cy="347357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4800" dirty="0">
                <a:solidFill>
                  <a:srgbClr val="512275"/>
                </a:solidFill>
                <a:latin typeface="Segoe Print" charset="0"/>
                <a:ea typeface="Segoe Print" charset="0"/>
                <a:cs typeface="Segoe Print" charset="0"/>
              </a:rPr>
              <a:t>Thank you for your participation!</a:t>
            </a: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r>
              <a:rPr lang="en-GB" sz="4800" dirty="0">
                <a:solidFill>
                  <a:srgbClr val="512275"/>
                </a:solidFill>
                <a:latin typeface="Segoe Print" charset="0"/>
                <a:ea typeface="Segoe Print" charset="0"/>
                <a:cs typeface="Segoe Print" charset="0"/>
              </a:rPr>
              <a:t>Any questions or feedback?</a:t>
            </a:r>
          </a:p>
        </p:txBody>
      </p:sp>
      <p:grpSp>
        <p:nvGrpSpPr>
          <p:cNvPr id="7" name="Google Shape;376;p38"/>
          <p:cNvGrpSpPr/>
          <p:nvPr/>
        </p:nvGrpSpPr>
        <p:grpSpPr>
          <a:xfrm>
            <a:off x="10213383" y="5129938"/>
            <a:ext cx="1869570" cy="1728061"/>
            <a:chOff x="1233350" y="1619250"/>
            <a:chExt cx="466500" cy="456725"/>
          </a:xfrm>
          <a:solidFill>
            <a:srgbClr val="512275"/>
          </a:solidFill>
        </p:grpSpPr>
        <p:sp>
          <p:nvSpPr>
            <p:cNvPr id="8" name="Google Shape;377;p38"/>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8;p38"/>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9;p38"/>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0;p38"/>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70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30442" y="637309"/>
            <a:ext cx="3022127" cy="3742186"/>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27715" y="528274"/>
            <a:ext cx="2827579" cy="317268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n-GB" sz="4000" dirty="0">
                <a:solidFill>
                  <a:srgbClr val="512275"/>
                </a:solidFill>
                <a:latin typeface="Segoe Print" charset="0"/>
                <a:ea typeface="Segoe Print" charset="0"/>
                <a:cs typeface="Segoe Print" charset="0"/>
              </a:rPr>
              <a:t>When sadness becomes </a:t>
            </a:r>
            <a:r>
              <a:rPr lang="en-GB" sz="4000">
                <a:solidFill>
                  <a:srgbClr val="512275"/>
                </a:solidFill>
                <a:latin typeface="Segoe Print" charset="0"/>
                <a:ea typeface="Segoe Print" charset="0"/>
                <a:cs typeface="Segoe Print" charset="0"/>
              </a:rPr>
              <a:t>a problem</a:t>
            </a:r>
            <a:endParaRPr lang="en-GB" sz="4000" dirty="0">
              <a:solidFill>
                <a:srgbClr val="512275"/>
              </a:solidFill>
              <a:latin typeface="Segoe Print" charset="0"/>
              <a:ea typeface="Segoe Print" charset="0"/>
              <a:cs typeface="Segoe Print" charset="0"/>
            </a:endParaRPr>
          </a:p>
        </p:txBody>
      </p:sp>
      <p:sp>
        <p:nvSpPr>
          <p:cNvPr id="7" name="Content Placeholder 2"/>
          <p:cNvSpPr>
            <a:spLocks noGrp="1"/>
          </p:cNvSpPr>
          <p:nvPr>
            <p:ph idx="1"/>
          </p:nvPr>
        </p:nvSpPr>
        <p:spPr>
          <a:xfrm>
            <a:off x="4186990" y="608280"/>
            <a:ext cx="7700210" cy="6858000"/>
          </a:xfrm>
        </p:spPr>
        <p:txBody>
          <a:bodyPr>
            <a:noAutofit/>
          </a:bodyPr>
          <a:lstStyle/>
          <a:p>
            <a:pPr marL="0" indent="0">
              <a:lnSpc>
                <a:spcPct val="170000"/>
              </a:lnSpc>
              <a:buNone/>
            </a:pPr>
            <a:r>
              <a:rPr lang="en-GB" sz="1600" b="1" dirty="0">
                <a:solidFill>
                  <a:srgbClr val="512275"/>
                </a:solidFill>
                <a:latin typeface="Verdana" panose="020B0604030504040204" pitchFamily="34" charset="0"/>
                <a:ea typeface="Verdana" panose="020B0604030504040204" pitchFamily="34" charset="0"/>
              </a:rPr>
              <a:t>Whether the mood is a mild dip or a more serious depression depends:</a:t>
            </a:r>
          </a:p>
          <a:p>
            <a:pPr lvl="1">
              <a:lnSpc>
                <a:spcPct val="170000"/>
              </a:lnSpc>
              <a:buFont typeface="Wingdings" charset="2"/>
              <a:buChar char="§"/>
            </a:pPr>
            <a:r>
              <a:rPr lang="en-GB" sz="1600" dirty="0">
                <a:solidFill>
                  <a:srgbClr val="512275"/>
                </a:solidFill>
                <a:latin typeface="Verdana" panose="020B0604030504040204" pitchFamily="34" charset="0"/>
                <a:ea typeface="Verdana" panose="020B0604030504040204" pitchFamily="34" charset="0"/>
              </a:rPr>
              <a:t>whether we come to accept our loss fairly quickly; or</a:t>
            </a:r>
          </a:p>
          <a:p>
            <a:pPr lvl="1">
              <a:lnSpc>
                <a:spcPct val="170000"/>
              </a:lnSpc>
              <a:buFont typeface="Wingdings" charset="2"/>
              <a:buChar char="§"/>
            </a:pPr>
            <a:r>
              <a:rPr lang="en-GB" sz="1600" dirty="0">
                <a:solidFill>
                  <a:srgbClr val="512275"/>
                </a:solidFill>
                <a:latin typeface="Verdana" panose="020B0604030504040204" pitchFamily="34" charset="0"/>
                <a:ea typeface="Verdana" panose="020B0604030504040204" pitchFamily="34" charset="0"/>
              </a:rPr>
              <a:t>whether we persist with pursuing the unobtainable goals and get stuck. </a:t>
            </a:r>
          </a:p>
          <a:p>
            <a:pPr lvl="1">
              <a:lnSpc>
                <a:spcPct val="170000"/>
              </a:lnSpc>
              <a:buFont typeface="Wingdings" charset="2"/>
              <a:buChar char="§"/>
            </a:pPr>
            <a:r>
              <a:rPr lang="en-GB" sz="1600" dirty="0">
                <a:solidFill>
                  <a:srgbClr val="512275"/>
                </a:solidFill>
                <a:latin typeface="Verdana" panose="020B0604030504040204" pitchFamily="34" charset="0"/>
                <a:ea typeface="Verdana" panose="020B0604030504040204" pitchFamily="34" charset="0"/>
              </a:rPr>
              <a:t>how our brain with its thinking, ruminative and self-aware abilities, deals with this loss.</a:t>
            </a:r>
            <a:endParaRPr lang="en-GB" sz="1600" b="1" dirty="0">
              <a:solidFill>
                <a:srgbClr val="512275"/>
              </a:solidFill>
              <a:latin typeface="Verdana" panose="020B0604030504040204" pitchFamily="34" charset="0"/>
              <a:ea typeface="Verdana" panose="020B0604030504040204" pitchFamily="34" charset="0"/>
            </a:endParaRPr>
          </a:p>
          <a:p>
            <a:pPr marL="0" indent="0">
              <a:lnSpc>
                <a:spcPct val="170000"/>
              </a:lnSpc>
              <a:buNone/>
            </a:pPr>
            <a:r>
              <a:rPr lang="en-GB" sz="1600" b="1" dirty="0">
                <a:solidFill>
                  <a:srgbClr val="512275"/>
                </a:solidFill>
                <a:latin typeface="Verdana" panose="020B0604030504040204" pitchFamily="34" charset="0"/>
                <a:ea typeface="Verdana" panose="020B0604030504040204" pitchFamily="34" charset="0"/>
              </a:rPr>
              <a:t>Sadness/low mood become a problem when they are:</a:t>
            </a:r>
          </a:p>
          <a:p>
            <a:pPr lvl="1">
              <a:lnSpc>
                <a:spcPct val="170000"/>
              </a:lnSpc>
            </a:pPr>
            <a:r>
              <a:rPr lang="en-GB" sz="1600" dirty="0">
                <a:solidFill>
                  <a:srgbClr val="512275"/>
                </a:solidFill>
                <a:latin typeface="Verdana" panose="020B0604030504040204" pitchFamily="34" charset="0"/>
                <a:ea typeface="Verdana" panose="020B0604030504040204" pitchFamily="34" charset="0"/>
              </a:rPr>
              <a:t>present for a prolonged period of time</a:t>
            </a:r>
          </a:p>
          <a:p>
            <a:pPr lvl="1">
              <a:lnSpc>
                <a:spcPct val="170000"/>
              </a:lnSpc>
            </a:pPr>
            <a:r>
              <a:rPr lang="en-GB" sz="1600" dirty="0">
                <a:solidFill>
                  <a:srgbClr val="512275"/>
                </a:solidFill>
                <a:latin typeface="Verdana" panose="020B0604030504040204" pitchFamily="34" charset="0"/>
                <a:ea typeface="Verdana" panose="020B0604030504040204" pitchFamily="34" charset="0"/>
              </a:rPr>
              <a:t>perceived as distressing and uncontrollable</a:t>
            </a:r>
          </a:p>
          <a:p>
            <a:pPr lvl="1">
              <a:lnSpc>
                <a:spcPct val="170000"/>
              </a:lnSpc>
            </a:pPr>
            <a:r>
              <a:rPr lang="en-GB" sz="1600" dirty="0">
                <a:solidFill>
                  <a:srgbClr val="512275"/>
                </a:solidFill>
                <a:latin typeface="Verdana" panose="020B0604030504040204" pitchFamily="34" charset="0"/>
                <a:ea typeface="Verdana" panose="020B0604030504040204" pitchFamily="34" charset="0"/>
              </a:rPr>
              <a:t>cause disruption to social and occupational functioning, or more generally interfere with the person’s goals and values</a:t>
            </a: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2531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30442" y="637309"/>
            <a:ext cx="3022127" cy="3742186"/>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27715" y="528274"/>
            <a:ext cx="2827579" cy="317268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n-GB" sz="4000" dirty="0">
                <a:solidFill>
                  <a:srgbClr val="512275"/>
                </a:solidFill>
                <a:latin typeface="Segoe Print" charset="0"/>
                <a:ea typeface="Segoe Print" charset="0"/>
                <a:cs typeface="Segoe Print" charset="0"/>
              </a:rPr>
              <a:t>When sadness becomes </a:t>
            </a:r>
            <a:r>
              <a:rPr lang="en-GB" sz="4000">
                <a:solidFill>
                  <a:srgbClr val="512275"/>
                </a:solidFill>
                <a:latin typeface="Segoe Print" charset="0"/>
                <a:ea typeface="Segoe Print" charset="0"/>
                <a:cs typeface="Segoe Print" charset="0"/>
              </a:rPr>
              <a:t>a problem</a:t>
            </a:r>
            <a:endParaRPr lang="en-GB" sz="4000" dirty="0">
              <a:solidFill>
                <a:srgbClr val="512275"/>
              </a:solidFill>
              <a:latin typeface="Segoe Print" charset="0"/>
              <a:ea typeface="Segoe Print" charset="0"/>
              <a:cs typeface="Segoe Print" charset="0"/>
            </a:endParaRPr>
          </a:p>
        </p:txBody>
      </p:sp>
      <p:sp>
        <p:nvSpPr>
          <p:cNvPr id="8" name="Content Placeholder 2"/>
          <p:cNvSpPr>
            <a:spLocks noGrp="1"/>
          </p:cNvSpPr>
          <p:nvPr>
            <p:ph idx="1"/>
          </p:nvPr>
        </p:nvSpPr>
        <p:spPr>
          <a:xfrm>
            <a:off x="4380224" y="364400"/>
            <a:ext cx="7603958" cy="6129200"/>
          </a:xfrm>
        </p:spPr>
        <p:txBody>
          <a:bodyPr>
            <a:normAutofit fontScale="85000" lnSpcReduction="10000"/>
          </a:bodyPr>
          <a:lstStyle/>
          <a:p>
            <a:pPr marL="0" indent="0">
              <a:lnSpc>
                <a:spcPct val="160000"/>
              </a:lnSpc>
              <a:buNone/>
            </a:pPr>
            <a:r>
              <a:rPr lang="en-GB" sz="2100" b="1" dirty="0">
                <a:solidFill>
                  <a:srgbClr val="512275"/>
                </a:solidFill>
                <a:latin typeface="Verdana" panose="020B0604030504040204" pitchFamily="34" charset="0"/>
                <a:ea typeface="Verdana" panose="020B0604030504040204" pitchFamily="34" charset="0"/>
              </a:rPr>
              <a:t>Research findings support this. People who are prone to depression struggle with:</a:t>
            </a:r>
          </a:p>
          <a:p>
            <a:pPr>
              <a:lnSpc>
                <a:spcPct val="150000"/>
              </a:lnSpc>
              <a:spcBef>
                <a:spcPts val="0"/>
              </a:spcBef>
            </a:pPr>
            <a:endParaRPr lang="en-GB" sz="2000" dirty="0">
              <a:solidFill>
                <a:srgbClr val="512275"/>
              </a:solidFill>
              <a:latin typeface="Verdana" panose="020B0604030504040204" pitchFamily="34" charset="0"/>
              <a:ea typeface="Verdana" panose="020B0604030504040204" pitchFamily="34" charset="0"/>
            </a:endParaRPr>
          </a:p>
          <a:p>
            <a:pPr lvl="0">
              <a:lnSpc>
                <a:spcPct val="150000"/>
              </a:lnSpc>
            </a:pPr>
            <a:r>
              <a:rPr lang="en-GB" sz="2100" dirty="0">
                <a:solidFill>
                  <a:srgbClr val="512275"/>
                </a:solidFill>
                <a:latin typeface="Verdana" panose="020B0604030504040204" pitchFamily="34" charset="0"/>
                <a:ea typeface="Verdana" panose="020B0604030504040204" pitchFamily="34" charset="0"/>
              </a:rPr>
              <a:t>Identifying and naming their feelings</a:t>
            </a:r>
          </a:p>
          <a:p>
            <a:pPr lvl="0">
              <a:lnSpc>
                <a:spcPct val="150000"/>
              </a:lnSpc>
            </a:pPr>
            <a:r>
              <a:rPr lang="en-GB" sz="2100" dirty="0">
                <a:solidFill>
                  <a:srgbClr val="512275"/>
                </a:solidFill>
                <a:latin typeface="Verdana" panose="020B0604030504040204" pitchFamily="34" charset="0"/>
                <a:ea typeface="Verdana" panose="020B0604030504040204" pitchFamily="34" charset="0"/>
              </a:rPr>
              <a:t>Understanding triggers for emotions</a:t>
            </a:r>
          </a:p>
          <a:p>
            <a:pPr lvl="0">
              <a:lnSpc>
                <a:spcPct val="150000"/>
              </a:lnSpc>
            </a:pPr>
            <a:r>
              <a:rPr lang="en-GB" sz="2100" dirty="0">
                <a:solidFill>
                  <a:srgbClr val="512275"/>
                </a:solidFill>
                <a:latin typeface="Verdana" panose="020B0604030504040204" pitchFamily="34" charset="0"/>
                <a:ea typeface="Verdana" panose="020B0604030504040204" pitchFamily="34" charset="0"/>
              </a:rPr>
              <a:t>Accepting and tolerating these feelings</a:t>
            </a:r>
          </a:p>
          <a:p>
            <a:pPr lvl="0">
              <a:lnSpc>
                <a:spcPct val="150000"/>
              </a:lnSpc>
            </a:pPr>
            <a:r>
              <a:rPr lang="en-GB" sz="2100" dirty="0">
                <a:solidFill>
                  <a:srgbClr val="512275"/>
                </a:solidFill>
                <a:latin typeface="Verdana" panose="020B0604030504040204" pitchFamily="34" charset="0"/>
                <a:ea typeface="Verdana" panose="020B0604030504040204" pitchFamily="34" charset="0"/>
              </a:rPr>
              <a:t>Lack the knowledge about how to cope in ways which would increase their well-being</a:t>
            </a:r>
          </a:p>
          <a:p>
            <a:pPr>
              <a:lnSpc>
                <a:spcPct val="150000"/>
              </a:lnSpc>
            </a:pPr>
            <a:r>
              <a:rPr lang="en-GB" sz="2100" dirty="0">
                <a:solidFill>
                  <a:srgbClr val="512275"/>
                </a:solidFill>
                <a:latin typeface="Verdana" panose="020B0604030504040204" pitchFamily="34" charset="0"/>
                <a:ea typeface="Verdana" panose="020B0604030504040204" pitchFamily="34" charset="0"/>
              </a:rPr>
              <a:t>When people tell themselves that feeling the pain of setbacks and disappointments is unbearable</a:t>
            </a:r>
          </a:p>
          <a:p>
            <a:pPr>
              <a:lnSpc>
                <a:spcPct val="150000"/>
              </a:lnSpc>
            </a:pPr>
            <a:r>
              <a:rPr lang="en-GB" sz="2100" dirty="0">
                <a:solidFill>
                  <a:srgbClr val="512275"/>
                </a:solidFill>
                <a:latin typeface="Verdana" panose="020B0604030504040204" pitchFamily="34" charset="0"/>
                <a:ea typeface="Verdana" panose="020B0604030504040204" pitchFamily="34" charset="0"/>
              </a:rPr>
              <a:t>Believe that sadness is dangerous and cannot be controlled</a:t>
            </a:r>
          </a:p>
          <a:p>
            <a:pPr>
              <a:lnSpc>
                <a:spcPct val="150000"/>
              </a:lnSpc>
            </a:pPr>
            <a:r>
              <a:rPr lang="en-GB" sz="2100" dirty="0">
                <a:solidFill>
                  <a:srgbClr val="512275"/>
                </a:solidFill>
                <a:latin typeface="Verdana" panose="020B0604030504040204" pitchFamily="34" charset="0"/>
                <a:ea typeface="Verdana" panose="020B0604030504040204" pitchFamily="34" charset="0"/>
              </a:rPr>
              <a:t>Are desperate to escape these feelings, rather than learn how to be with them and work through them.</a:t>
            </a:r>
          </a:p>
          <a:p>
            <a:pPr lvl="0"/>
            <a:endParaRPr lang="en-GB" sz="2000" dirty="0">
              <a:solidFill>
                <a:schemeClr val="bg1"/>
              </a:solidFill>
              <a:latin typeface="Verdana" panose="020B0604030504040204" pitchFamily="34" charset="0"/>
              <a:ea typeface="Verdana" panose="020B0604030504040204" pitchFamily="34" charset="0"/>
            </a:endParaRPr>
          </a:p>
          <a:p>
            <a:endParaRPr lang="en-GB"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3160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699311" y="1384949"/>
            <a:ext cx="7292139"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1-2-1 Sessions on</a:t>
            </a:r>
          </a:p>
        </p:txBody>
      </p:sp>
      <p:sp>
        <p:nvSpPr>
          <p:cNvPr id="7" name="Google Shape;67;p12"/>
          <p:cNvSpPr txBox="1">
            <a:spLocks/>
          </p:cNvSpPr>
          <p:nvPr/>
        </p:nvSpPr>
        <p:spPr>
          <a:xfrm>
            <a:off x="3226588" y="3429000"/>
            <a:ext cx="6237584" cy="152280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Low mood</a:t>
            </a:r>
          </a:p>
        </p:txBody>
      </p:sp>
    </p:spTree>
    <p:extLst>
      <p:ext uri="{BB962C8B-B14F-4D97-AF65-F5344CB8AC3E}">
        <p14:creationId xmlns:p14="http://schemas.microsoft.com/office/powerpoint/2010/main" val="170411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433611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a:solidFill>
                  <a:srgbClr val="512275"/>
                </a:solidFill>
                <a:latin typeface="Arial Narrow" charset="0"/>
                <a:ea typeface="Arial Narrow" charset="0"/>
                <a:cs typeface="Arial Narrow" charset="0"/>
              </a:rPr>
              <a:t>Session 1:</a:t>
            </a:r>
            <a:endParaRPr lang="en-GB" sz="7200" b="1" dirty="0">
              <a:solidFill>
                <a:srgbClr val="512275"/>
              </a:solidFill>
              <a:latin typeface="Arial Narrow" charset="0"/>
              <a:ea typeface="Arial Narrow" charset="0"/>
              <a:cs typeface="Arial Narrow" charset="0"/>
            </a:endParaRPr>
          </a:p>
        </p:txBody>
      </p:sp>
      <p:sp>
        <p:nvSpPr>
          <p:cNvPr id="7" name="Google Shape;67;p12"/>
          <p:cNvSpPr txBox="1">
            <a:spLocks/>
          </p:cNvSpPr>
          <p:nvPr/>
        </p:nvSpPr>
        <p:spPr>
          <a:xfrm>
            <a:off x="2757197" y="3429000"/>
            <a:ext cx="7176367"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000" dirty="0">
                <a:solidFill>
                  <a:srgbClr val="512275"/>
                </a:solidFill>
                <a:latin typeface="Segoe Print" charset="0"/>
                <a:ea typeface="Segoe Print" charset="0"/>
                <a:cs typeface="Segoe Print" charset="0"/>
              </a:rPr>
              <a:t>Identification</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995814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3523</Words>
  <Application>Microsoft Office PowerPoint</Application>
  <PresentationFormat>Widescreen</PresentationFormat>
  <Paragraphs>390</Paragraphs>
  <Slides>56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Arial Narrow</vt:lpstr>
      <vt:lpstr>Calibri</vt:lpstr>
      <vt:lpstr>Calibri Light</vt:lpstr>
      <vt:lpstr>Courier New</vt:lpstr>
      <vt:lpstr>Noteworthy Light</vt:lpstr>
      <vt:lpstr>Segoe Print</vt:lpstr>
      <vt:lpstr>Verdana</vt:lpstr>
      <vt:lpstr>Wingdings</vt:lpstr>
      <vt:lpstr>Office Theme</vt:lpstr>
      <vt:lpstr>Depression &amp; Low Mood staff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dc:title>
  <dc:creator>Microsoft Office User</dc:creator>
  <cp:lastModifiedBy>Adam O'Neill</cp:lastModifiedBy>
  <cp:revision>29</cp:revision>
  <dcterms:created xsi:type="dcterms:W3CDTF">2019-08-15T06:47:43Z</dcterms:created>
  <dcterms:modified xsi:type="dcterms:W3CDTF">2025-08-08T16:13:46Z</dcterms:modified>
</cp:coreProperties>
</file>