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74" r:id="rId2"/>
    <p:sldId id="304" r:id="rId3"/>
    <p:sldId id="318" r:id="rId4"/>
    <p:sldId id="330" r:id="rId5"/>
    <p:sldId id="320" r:id="rId6"/>
    <p:sldId id="336" r:id="rId7"/>
    <p:sldId id="337" r:id="rId8"/>
    <p:sldId id="338" r:id="rId9"/>
    <p:sldId id="324" r:id="rId10"/>
    <p:sldId id="335" r:id="rId11"/>
    <p:sldId id="329" r:id="rId12"/>
    <p:sldId id="322" r:id="rId13"/>
    <p:sldId id="333" r:id="rId14"/>
  </p:sldIdLst>
  <p:sldSz cx="9144000" cy="6858000" type="screen4x3"/>
  <p:notesSz cx="6858000" cy="9947275"/>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ヒラギノ角ゴ Pro W3" pitchFamily="-96"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pitchFamily="-96"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pitchFamily="-96"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pitchFamily="-96"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pitchFamily="-96"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96"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96"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96"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96"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CFF"/>
    <a:srgbClr val="FFCC33"/>
    <a:srgbClr val="00A2AE"/>
    <a:srgbClr val="C400AE"/>
    <a:srgbClr val="4D1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4" d="100"/>
          <a:sy n="104" d="100"/>
        </p:scale>
        <p:origin x="-1188"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smtClean="0"/>
            </a:lvl1pPr>
          </a:lstStyle>
          <a:p>
            <a:pPr>
              <a:defRPr/>
            </a:pPr>
            <a:fld id="{7BCE1104-ACDB-4D6D-80F2-E93A46215FEF}" type="datetimeFigureOut">
              <a:rPr lang="en-GB"/>
              <a:pPr>
                <a:defRPr/>
              </a:pPr>
              <a:t>04/05/2016</a:t>
            </a:fld>
            <a:endParaRPr lang="en-GB"/>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D546B59-80A3-4671-9929-C44531AF6A36}" type="slidenum">
              <a:rPr lang="en-GB" altLang="en-US"/>
              <a:pPr/>
              <a:t>‹#›</a:t>
            </a:fld>
            <a:endParaRPr lang="en-GB" altLang="en-US"/>
          </a:p>
        </p:txBody>
      </p:sp>
    </p:spTree>
    <p:extLst>
      <p:ext uri="{BB962C8B-B14F-4D97-AF65-F5344CB8AC3E}">
        <p14:creationId xmlns:p14="http://schemas.microsoft.com/office/powerpoint/2010/main" val="191545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Arial" pitchFamily="34" charset="0"/>
              </a:defRPr>
            </a:lvl1pPr>
          </a:lstStyle>
          <a:p>
            <a:pPr>
              <a:defRPr/>
            </a:pPr>
            <a:endParaRPr lang="en-GB"/>
          </a:p>
        </p:txBody>
      </p:sp>
      <p:sp>
        <p:nvSpPr>
          <p:cNvPr id="3" name="Date Placeholder 2"/>
          <p:cNvSpPr>
            <a:spLocks noGrp="1"/>
          </p:cNvSpPr>
          <p:nvPr>
            <p:ph type="dt" idx="1"/>
          </p:nvPr>
        </p:nvSpPr>
        <p:spPr>
          <a:xfrm>
            <a:off x="3884613" y="0"/>
            <a:ext cx="29718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D047B8CE-6FE8-4B35-AA4A-539F2B7168EC}" type="datetimeFigureOut">
              <a:rPr lang="en-GB" altLang="en-US"/>
              <a:pPr>
                <a:defRPr/>
              </a:pPr>
              <a:t>04/05/2016</a:t>
            </a:fld>
            <a:endParaRPr lang="en-GB" alt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724400"/>
            <a:ext cx="5486400" cy="447675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8800"/>
            <a:ext cx="2971800"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fld id="{6BAAA6D5-B708-4FFE-B6E2-F1CA1526BC68}" type="slidenum">
              <a:rPr lang="en-GB" altLang="en-US"/>
              <a:pPr/>
              <a:t>‹#›</a:t>
            </a:fld>
            <a:endParaRPr lang="en-GB" altLang="en-US"/>
          </a:p>
        </p:txBody>
      </p:sp>
    </p:spTree>
    <p:extLst>
      <p:ext uri="{BB962C8B-B14F-4D97-AF65-F5344CB8AC3E}">
        <p14:creationId xmlns:p14="http://schemas.microsoft.com/office/powerpoint/2010/main" val="523130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21CE71-1924-403E-818D-6E2F2C601469}" type="datetimeFigureOut">
              <a:rPr lang="en-US" altLang="en-US"/>
              <a:pPr>
                <a:defRPr/>
              </a:pPr>
              <a:t>5/4/2016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4AC0B71-7673-4F2C-B78A-E335516C1264}" type="slidenum">
              <a:rPr lang="en-US" altLang="en-US"/>
              <a:pPr/>
              <a:t>‹#›</a:t>
            </a:fld>
            <a:endParaRPr lang="en-US" altLang="en-US"/>
          </a:p>
        </p:txBody>
      </p:sp>
    </p:spTree>
    <p:extLst>
      <p:ext uri="{BB962C8B-B14F-4D97-AF65-F5344CB8AC3E}">
        <p14:creationId xmlns:p14="http://schemas.microsoft.com/office/powerpoint/2010/main" val="387612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CCAF71-6366-4B5E-8333-D26A4EA28CFE}" type="datetimeFigureOut">
              <a:rPr lang="en-US" altLang="en-US"/>
              <a:pPr>
                <a:defRPr/>
              </a:pPr>
              <a:t>5/4/2016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BF87B0-F954-48B1-AE13-1A5DDEAF420B}" type="slidenum">
              <a:rPr lang="en-US" altLang="en-US"/>
              <a:pPr/>
              <a:t>‹#›</a:t>
            </a:fld>
            <a:endParaRPr lang="en-US" altLang="en-US"/>
          </a:p>
        </p:txBody>
      </p:sp>
    </p:spTree>
    <p:extLst>
      <p:ext uri="{BB962C8B-B14F-4D97-AF65-F5344CB8AC3E}">
        <p14:creationId xmlns:p14="http://schemas.microsoft.com/office/powerpoint/2010/main" val="395313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A18403-357D-4611-B954-7723D914FC8F}" type="datetimeFigureOut">
              <a:rPr lang="en-US" altLang="en-US"/>
              <a:pPr>
                <a:defRPr/>
              </a:pPr>
              <a:t>5/4/2016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5525BD1-E999-4EDA-B78F-C064B86EC402}" type="slidenum">
              <a:rPr lang="en-US" altLang="en-US"/>
              <a:pPr/>
              <a:t>‹#›</a:t>
            </a:fld>
            <a:endParaRPr lang="en-US" altLang="en-US"/>
          </a:p>
        </p:txBody>
      </p:sp>
    </p:spTree>
    <p:extLst>
      <p:ext uri="{BB962C8B-B14F-4D97-AF65-F5344CB8AC3E}">
        <p14:creationId xmlns:p14="http://schemas.microsoft.com/office/powerpoint/2010/main" val="26665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0C25E1-E3C4-416D-9C89-3846E89E0D9E}" type="datetimeFigureOut">
              <a:rPr lang="en-US" altLang="en-US"/>
              <a:pPr>
                <a:defRPr/>
              </a:pPr>
              <a:t>5/4/2016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248AA8-5262-4052-9564-2E583EA58C70}" type="slidenum">
              <a:rPr lang="en-US" altLang="en-US"/>
              <a:pPr/>
              <a:t>‹#›</a:t>
            </a:fld>
            <a:endParaRPr lang="en-US" altLang="en-US"/>
          </a:p>
        </p:txBody>
      </p:sp>
    </p:spTree>
    <p:extLst>
      <p:ext uri="{BB962C8B-B14F-4D97-AF65-F5344CB8AC3E}">
        <p14:creationId xmlns:p14="http://schemas.microsoft.com/office/powerpoint/2010/main" val="161113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3CDB03-8C81-45FB-AD35-740D055CF2FA}" type="datetimeFigureOut">
              <a:rPr lang="en-US" altLang="en-US"/>
              <a:pPr>
                <a:defRPr/>
              </a:pPr>
              <a:t>5/4/2016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DD6620-95F5-46B9-A91A-7B5DFD80FF3E}" type="slidenum">
              <a:rPr lang="en-US" altLang="en-US"/>
              <a:pPr/>
              <a:t>‹#›</a:t>
            </a:fld>
            <a:endParaRPr lang="en-US" altLang="en-US"/>
          </a:p>
        </p:txBody>
      </p:sp>
    </p:spTree>
    <p:extLst>
      <p:ext uri="{BB962C8B-B14F-4D97-AF65-F5344CB8AC3E}">
        <p14:creationId xmlns:p14="http://schemas.microsoft.com/office/powerpoint/2010/main" val="426236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5E78F0-A8AE-42FB-9F78-AFCBEFAD2EB1}" type="datetimeFigureOut">
              <a:rPr lang="en-US" altLang="en-US"/>
              <a:pPr>
                <a:defRPr/>
              </a:pPr>
              <a:t>5/4/2016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B2637D9-8F3D-43F3-A26D-C43255450A7A}" type="slidenum">
              <a:rPr lang="en-US" altLang="en-US"/>
              <a:pPr/>
              <a:t>‹#›</a:t>
            </a:fld>
            <a:endParaRPr lang="en-US" altLang="en-US"/>
          </a:p>
        </p:txBody>
      </p:sp>
    </p:spTree>
    <p:extLst>
      <p:ext uri="{BB962C8B-B14F-4D97-AF65-F5344CB8AC3E}">
        <p14:creationId xmlns:p14="http://schemas.microsoft.com/office/powerpoint/2010/main" val="217021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31FB427-2999-43D4-B135-D478B1A525F1}" type="datetimeFigureOut">
              <a:rPr lang="en-US" altLang="en-US"/>
              <a:pPr>
                <a:defRPr/>
              </a:pPr>
              <a:t>5/4/2016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518AA73-9E4D-4170-A6E9-F70145A06D80}" type="slidenum">
              <a:rPr lang="en-US" altLang="en-US"/>
              <a:pPr/>
              <a:t>‹#›</a:t>
            </a:fld>
            <a:endParaRPr lang="en-US" altLang="en-US"/>
          </a:p>
        </p:txBody>
      </p:sp>
    </p:spTree>
    <p:extLst>
      <p:ext uri="{BB962C8B-B14F-4D97-AF65-F5344CB8AC3E}">
        <p14:creationId xmlns:p14="http://schemas.microsoft.com/office/powerpoint/2010/main" val="57395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A95D9C-F85B-442E-BE57-0786A40DEB29}" type="datetimeFigureOut">
              <a:rPr lang="en-US" altLang="en-US"/>
              <a:pPr>
                <a:defRPr/>
              </a:pPr>
              <a:t>5/4/2016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B0DF78C-5C1A-4F60-A089-C35B204405AB}" type="slidenum">
              <a:rPr lang="en-US" altLang="en-US"/>
              <a:pPr/>
              <a:t>‹#›</a:t>
            </a:fld>
            <a:endParaRPr lang="en-US" altLang="en-US"/>
          </a:p>
        </p:txBody>
      </p:sp>
    </p:spTree>
    <p:extLst>
      <p:ext uri="{BB962C8B-B14F-4D97-AF65-F5344CB8AC3E}">
        <p14:creationId xmlns:p14="http://schemas.microsoft.com/office/powerpoint/2010/main" val="429019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6DE729-0711-44EC-BDC0-BC0BC4160BBD}" type="datetimeFigureOut">
              <a:rPr lang="en-US" altLang="en-US"/>
              <a:pPr>
                <a:defRPr/>
              </a:pPr>
              <a:t>5/4/2016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AE5C56E-ADE2-4CE5-820B-618444731971}" type="slidenum">
              <a:rPr lang="en-US" altLang="en-US"/>
              <a:pPr/>
              <a:t>‹#›</a:t>
            </a:fld>
            <a:endParaRPr lang="en-US" altLang="en-US"/>
          </a:p>
        </p:txBody>
      </p:sp>
    </p:spTree>
    <p:extLst>
      <p:ext uri="{BB962C8B-B14F-4D97-AF65-F5344CB8AC3E}">
        <p14:creationId xmlns:p14="http://schemas.microsoft.com/office/powerpoint/2010/main" val="349418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CC6214-9542-43FE-A882-834893888834}" type="datetimeFigureOut">
              <a:rPr lang="en-US" altLang="en-US"/>
              <a:pPr>
                <a:defRPr/>
              </a:pPr>
              <a:t>5/4/2016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95CD59-2AD8-44D2-BDC0-E04F645147C1}" type="slidenum">
              <a:rPr lang="en-US" altLang="en-US"/>
              <a:pPr/>
              <a:t>‹#›</a:t>
            </a:fld>
            <a:endParaRPr lang="en-US" altLang="en-US"/>
          </a:p>
        </p:txBody>
      </p:sp>
    </p:spTree>
    <p:extLst>
      <p:ext uri="{BB962C8B-B14F-4D97-AF65-F5344CB8AC3E}">
        <p14:creationId xmlns:p14="http://schemas.microsoft.com/office/powerpoint/2010/main" val="33173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70D168-CAD8-463B-B1DA-B1AD2B95BA89}" type="datetimeFigureOut">
              <a:rPr lang="en-US" altLang="en-US"/>
              <a:pPr>
                <a:defRPr/>
              </a:pPr>
              <a:t>5/4/2016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17449C-67FD-4823-A676-B18D1E2C1C04}" type="slidenum">
              <a:rPr lang="en-US" altLang="en-US"/>
              <a:pPr/>
              <a:t>‹#›</a:t>
            </a:fld>
            <a:endParaRPr lang="en-US" altLang="en-US"/>
          </a:p>
        </p:txBody>
      </p:sp>
    </p:spTree>
    <p:extLst>
      <p:ext uri="{BB962C8B-B14F-4D97-AF65-F5344CB8AC3E}">
        <p14:creationId xmlns:p14="http://schemas.microsoft.com/office/powerpoint/2010/main" val="377128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9D20A98C-F260-4B42-BAE8-69C236E1A0C1}" type="datetimeFigureOut">
              <a:rPr lang="en-US" altLang="en-US"/>
              <a:pPr>
                <a:defRPr/>
              </a:pPr>
              <a:t>5/4/2016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33D57021-48EE-445F-B8A2-C825140FFF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Geneva" charset="0"/>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Geneva" charset="0"/>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Geneva" charset="0"/>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Geneva" charset="0"/>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Geneva"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Geneva"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blogs.lse.ac.uk/impactofsocialsciences/" TargetMode="External"/><Relationship Id="rId2" Type="http://schemas.openxmlformats.org/officeDocument/2006/relationships/hyperlink" Target="http://www.esrc.ac.uk/funding-and-guidance/impact-toolkit/" TargetMode="External"/><Relationship Id="rId1" Type="http://schemas.openxmlformats.org/officeDocument/2006/relationships/slideLayout" Target="../slideLayouts/slideLayout1.xml"/><Relationship Id="rId5" Type="http://schemas.openxmlformats.org/officeDocument/2006/relationships/hyperlink" Target="http://www.manchester.ac.uk/collaborate/business-engagement/knowledge-exchange/collaboration-funding/esrc/" TargetMode="External"/><Relationship Id="rId4" Type="http://schemas.openxmlformats.org/officeDocument/2006/relationships/hyperlink" Target="http://impact.ref.ac.uk/CaseStud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rand_ppt_b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9725"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76937" cy="6923088"/>
          </a:xfrm>
          <a:prstGeom prst="rect">
            <a:avLst/>
          </a:prstGeom>
        </p:spPr>
      </p:pic>
      <p:sp>
        <p:nvSpPr>
          <p:cNvPr id="2051" name="Rectangle 6"/>
          <p:cNvSpPr>
            <a:spLocks noChangeArrowheads="1"/>
          </p:cNvSpPr>
          <p:nvPr/>
        </p:nvSpPr>
        <p:spPr bwMode="auto">
          <a:xfrm>
            <a:off x="404813" y="1689100"/>
            <a:ext cx="7254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eaLnBrk="1" hangingPunct="1">
              <a:spcBef>
                <a:spcPct val="0"/>
              </a:spcBef>
              <a:buFontTx/>
              <a:buNone/>
            </a:pPr>
            <a:r>
              <a:rPr lang="en-GB" altLang="en-US" sz="3000" b="1" dirty="0" smtClean="0">
                <a:solidFill>
                  <a:schemeClr val="bg1"/>
                </a:solidFill>
                <a:latin typeface="Arial" panose="020B0604020202020204" pitchFamily="34" charset="0"/>
              </a:rPr>
              <a:t>Building Impact Cases</a:t>
            </a:r>
            <a:endParaRPr lang="en-US" altLang="en-US" sz="3000" dirty="0">
              <a:solidFill>
                <a:schemeClr val="bg1"/>
              </a:solidFill>
              <a:latin typeface="Arial" panose="020B0604020202020204" pitchFamily="34" charset="0"/>
            </a:endParaRPr>
          </a:p>
        </p:txBody>
      </p:sp>
      <p:sp>
        <p:nvSpPr>
          <p:cNvPr id="2052" name="Rectangle 7"/>
          <p:cNvSpPr>
            <a:spLocks noChangeArrowheads="1"/>
          </p:cNvSpPr>
          <p:nvPr/>
        </p:nvSpPr>
        <p:spPr bwMode="auto">
          <a:xfrm>
            <a:off x="404813" y="4295775"/>
            <a:ext cx="818673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eaLnBrk="1" hangingPunct="1">
              <a:lnSpc>
                <a:spcPct val="120000"/>
              </a:lnSpc>
              <a:spcBef>
                <a:spcPct val="0"/>
              </a:spcBef>
              <a:buFontTx/>
              <a:buNone/>
            </a:pPr>
            <a:r>
              <a:rPr lang="en-GB" altLang="en-US" sz="2400" dirty="0">
                <a:solidFill>
                  <a:schemeClr val="bg1"/>
                </a:solidFill>
                <a:latin typeface="Arial" panose="020B0604020202020204" pitchFamily="34" charset="0"/>
                <a:cs typeface="Arial" panose="020B0604020202020204" pitchFamily="34" charset="0"/>
              </a:rPr>
              <a:t>Ian Boucher – </a:t>
            </a:r>
            <a:r>
              <a:rPr lang="en-GB" altLang="en-US" sz="2400" dirty="0" smtClean="0">
                <a:solidFill>
                  <a:schemeClr val="bg1"/>
                </a:solidFill>
                <a:latin typeface="Arial" panose="020B0604020202020204" pitchFamily="34" charset="0"/>
                <a:cs typeface="Arial" panose="020B0604020202020204" pitchFamily="34" charset="0"/>
              </a:rPr>
              <a:t>Acting Lead for Knowledge Exchange and Impact</a:t>
            </a:r>
            <a:endParaRPr lang="en-GB"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406400" y="791099"/>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Collecting Evidence</a:t>
            </a:r>
            <a:endParaRPr lang="en-US" altLang="en-US" sz="2400" b="1" dirty="0">
              <a:solidFill>
                <a:srgbClr val="595959"/>
              </a:solidFill>
              <a:cs typeface="Arial" panose="020B0604020202020204" pitchFamily="34" charset="0"/>
            </a:endParaRPr>
          </a:p>
        </p:txBody>
      </p:sp>
      <p:sp>
        <p:nvSpPr>
          <p:cNvPr id="2" name="TextBox 1"/>
          <p:cNvSpPr txBox="1"/>
          <p:nvPr/>
        </p:nvSpPr>
        <p:spPr>
          <a:xfrm>
            <a:off x="406400" y="1855707"/>
            <a:ext cx="7620000" cy="4247317"/>
          </a:xfrm>
          <a:prstGeom prst="rect">
            <a:avLst/>
          </a:prstGeom>
          <a:noFill/>
        </p:spPr>
        <p:txBody>
          <a:bodyPr wrap="square" rtlCol="0">
            <a:spAutoFit/>
          </a:bodyPr>
          <a:lstStyle/>
          <a:p>
            <a:r>
              <a:rPr lang="en-GB" dirty="0" smtClean="0">
                <a:solidFill>
                  <a:srgbClr val="565656"/>
                </a:solidFill>
                <a:cs typeface="Geneva" pitchFamily="-96" charset="0"/>
              </a:rPr>
              <a:t>Store offline websites/news-stories where possible</a:t>
            </a:r>
          </a:p>
          <a:p>
            <a:endParaRPr lang="en-GB" dirty="0">
              <a:solidFill>
                <a:srgbClr val="565656"/>
              </a:solidFill>
              <a:cs typeface="Geneva" pitchFamily="-96" charset="0"/>
            </a:endParaRPr>
          </a:p>
          <a:p>
            <a:r>
              <a:rPr lang="en-GB" dirty="0" smtClean="0">
                <a:solidFill>
                  <a:srgbClr val="565656"/>
                </a:solidFill>
                <a:cs typeface="Geneva" pitchFamily="-96" charset="0"/>
              </a:rPr>
              <a:t>Save relevant social media interactions</a:t>
            </a:r>
          </a:p>
          <a:p>
            <a:endParaRPr lang="en-GB" dirty="0">
              <a:solidFill>
                <a:srgbClr val="565656"/>
              </a:solidFill>
              <a:cs typeface="Geneva" pitchFamily="-96" charset="0"/>
            </a:endParaRPr>
          </a:p>
          <a:p>
            <a:r>
              <a:rPr lang="en-GB" dirty="0" smtClean="0">
                <a:solidFill>
                  <a:srgbClr val="565656"/>
                </a:solidFill>
                <a:cs typeface="Geneva" pitchFamily="-96" charset="0"/>
              </a:rPr>
              <a:t>Try to get into official minutes where possible</a:t>
            </a:r>
            <a:endParaRPr lang="en-GB" dirty="0">
              <a:solidFill>
                <a:srgbClr val="565656"/>
              </a:solidFill>
              <a:cs typeface="Geneva" pitchFamily="-96" charset="0"/>
            </a:endParaRPr>
          </a:p>
          <a:p>
            <a:endParaRPr lang="en-GB" dirty="0" smtClean="0"/>
          </a:p>
          <a:p>
            <a:r>
              <a:rPr lang="en-GB" dirty="0">
                <a:solidFill>
                  <a:srgbClr val="565656"/>
                </a:solidFill>
                <a:cs typeface="Geneva" pitchFamily="-96" charset="0"/>
              </a:rPr>
              <a:t>Keep copies of minutes citing </a:t>
            </a:r>
            <a:r>
              <a:rPr lang="en-GB" dirty="0" smtClean="0">
                <a:solidFill>
                  <a:srgbClr val="565656"/>
                </a:solidFill>
                <a:cs typeface="Geneva" pitchFamily="-96" charset="0"/>
              </a:rPr>
              <a:t>work</a:t>
            </a:r>
          </a:p>
          <a:p>
            <a:endParaRPr lang="en-GB" dirty="0">
              <a:solidFill>
                <a:srgbClr val="565656"/>
              </a:solidFill>
              <a:cs typeface="Geneva" pitchFamily="-96" charset="0"/>
            </a:endParaRPr>
          </a:p>
          <a:p>
            <a:r>
              <a:rPr lang="en-GB" dirty="0" smtClean="0">
                <a:solidFill>
                  <a:srgbClr val="565656"/>
                </a:solidFill>
                <a:cs typeface="Geneva" pitchFamily="-96" charset="0"/>
              </a:rPr>
              <a:t>Keep list of attendees at events and seminars</a:t>
            </a:r>
          </a:p>
          <a:p>
            <a:endParaRPr lang="en-GB" dirty="0">
              <a:solidFill>
                <a:srgbClr val="565656"/>
              </a:solidFill>
              <a:cs typeface="Geneva" pitchFamily="-96" charset="0"/>
            </a:endParaRPr>
          </a:p>
          <a:p>
            <a:r>
              <a:rPr lang="en-GB" dirty="0" smtClean="0">
                <a:solidFill>
                  <a:srgbClr val="565656"/>
                </a:solidFill>
                <a:cs typeface="Geneva" pitchFamily="-96" charset="0"/>
              </a:rPr>
              <a:t>Consider the right contacts to supply corroborating letters</a:t>
            </a:r>
          </a:p>
          <a:p>
            <a:endParaRPr lang="en-GB" dirty="0">
              <a:solidFill>
                <a:srgbClr val="565656"/>
              </a:solidFill>
              <a:cs typeface="Geneva" pitchFamily="-96" charset="0"/>
            </a:endParaRPr>
          </a:p>
          <a:p>
            <a:r>
              <a:rPr lang="en-GB" dirty="0" smtClean="0">
                <a:solidFill>
                  <a:srgbClr val="565656"/>
                </a:solidFill>
                <a:cs typeface="Geneva" pitchFamily="-96" charset="0"/>
              </a:rPr>
              <a:t>Keep an eye on events and timescales</a:t>
            </a:r>
            <a:endParaRPr lang="en-GB" dirty="0">
              <a:solidFill>
                <a:srgbClr val="565656"/>
              </a:solidFill>
              <a:cs typeface="Geneva" pitchFamily="-96" charset="0"/>
            </a:endParaRPr>
          </a:p>
          <a:p>
            <a:endParaRPr lang="en-GB" dirty="0"/>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8340" y="0"/>
            <a:ext cx="4057545" cy="2547891"/>
          </a:xfrm>
          <a:prstGeom prst="rect">
            <a:avLst/>
          </a:prstGeom>
        </p:spPr>
      </p:pic>
    </p:spTree>
    <p:extLst>
      <p:ext uri="{BB962C8B-B14F-4D97-AF65-F5344CB8AC3E}">
        <p14:creationId xmlns:p14="http://schemas.microsoft.com/office/powerpoint/2010/main" val="3308670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406400" y="755588"/>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Messages for next REF</a:t>
            </a:r>
            <a:endParaRPr lang="en-US" altLang="en-US" sz="2400" b="1" dirty="0">
              <a:solidFill>
                <a:srgbClr val="595959"/>
              </a:solidFill>
              <a:cs typeface="Arial" panose="020B0604020202020204" pitchFamily="34" charset="0"/>
            </a:endParaRPr>
          </a:p>
        </p:txBody>
      </p:sp>
      <p:sp>
        <p:nvSpPr>
          <p:cNvPr id="8195" name="Rectangle 7"/>
          <p:cNvSpPr>
            <a:spLocks noChangeArrowheads="1"/>
          </p:cNvSpPr>
          <p:nvPr/>
        </p:nvSpPr>
        <p:spPr bwMode="auto">
          <a:xfrm>
            <a:off x="406399" y="1627774"/>
            <a:ext cx="78978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eaLnBrk="1" hangingPunct="1">
              <a:spcBef>
                <a:spcPct val="0"/>
              </a:spcBef>
            </a:pPr>
            <a:r>
              <a:rPr lang="en-GB" altLang="en-US" sz="1800" dirty="0" smtClean="0">
                <a:solidFill>
                  <a:srgbClr val="565656"/>
                </a:solidFill>
                <a:latin typeface="Arial" panose="020B0604020202020204" pitchFamily="34" charset="0"/>
              </a:rPr>
              <a:t>Impact cases were </a:t>
            </a:r>
            <a:r>
              <a:rPr lang="en-GB" altLang="en-US" sz="1800" dirty="0">
                <a:solidFill>
                  <a:srgbClr val="565656"/>
                </a:solidFill>
                <a:latin typeface="Arial" panose="020B0604020202020204" pitchFamily="34" charset="0"/>
              </a:rPr>
              <a:t>assessed in terms of their </a:t>
            </a:r>
            <a:r>
              <a:rPr lang="en-GB" altLang="en-US" sz="1800" b="1" dirty="0">
                <a:solidFill>
                  <a:srgbClr val="565656"/>
                </a:solidFill>
                <a:latin typeface="Arial" panose="020B0604020202020204" pitchFamily="34" charset="0"/>
              </a:rPr>
              <a:t>reach</a:t>
            </a:r>
            <a:r>
              <a:rPr lang="en-GB" altLang="en-US" sz="1800" dirty="0">
                <a:solidFill>
                  <a:srgbClr val="565656"/>
                </a:solidFill>
                <a:latin typeface="Arial" panose="020B0604020202020204" pitchFamily="34" charset="0"/>
              </a:rPr>
              <a:t> and </a:t>
            </a:r>
            <a:r>
              <a:rPr lang="en-GB" altLang="en-US" sz="1800" b="1" dirty="0">
                <a:solidFill>
                  <a:srgbClr val="565656"/>
                </a:solidFill>
                <a:latin typeface="Arial" panose="020B0604020202020204" pitchFamily="34" charset="0"/>
              </a:rPr>
              <a:t>significance</a:t>
            </a:r>
          </a:p>
          <a:p>
            <a:pPr eaLnBrk="1" hangingPunct="1">
              <a:spcBef>
                <a:spcPct val="0"/>
              </a:spcBef>
            </a:pPr>
            <a:endParaRPr lang="en-GB" altLang="en-US" sz="1800" b="1" dirty="0">
              <a:solidFill>
                <a:srgbClr val="565656"/>
              </a:solidFill>
              <a:latin typeface="Arial" panose="020B0604020202020204" pitchFamily="34" charset="0"/>
            </a:endParaRPr>
          </a:p>
          <a:p>
            <a:pPr eaLnBrk="1" hangingPunct="1">
              <a:spcBef>
                <a:spcPct val="0"/>
              </a:spcBef>
            </a:pPr>
            <a:r>
              <a:rPr lang="en-GB" altLang="en-US" sz="1800" dirty="0">
                <a:solidFill>
                  <a:srgbClr val="565656"/>
                </a:solidFill>
                <a:latin typeface="Arial" panose="020B0604020202020204" pitchFamily="34" charset="0"/>
              </a:rPr>
              <a:t>Reach not a geographic or pure numbers </a:t>
            </a:r>
            <a:r>
              <a:rPr lang="en-GB" altLang="en-US" sz="1800" dirty="0" smtClean="0">
                <a:solidFill>
                  <a:srgbClr val="565656"/>
                </a:solidFill>
                <a:latin typeface="Arial" panose="020B0604020202020204" pitchFamily="34" charset="0"/>
              </a:rPr>
              <a:t>measure - look at scales</a:t>
            </a:r>
            <a:endParaRPr lang="en-GB" altLang="en-US" sz="1800" dirty="0">
              <a:solidFill>
                <a:srgbClr val="565656"/>
              </a:solidFill>
              <a:latin typeface="Arial" panose="020B0604020202020204" pitchFamily="34" charset="0"/>
            </a:endParaRPr>
          </a:p>
          <a:p>
            <a:pPr marL="0" indent="0" eaLnBrk="1" hangingPunct="1">
              <a:spcBef>
                <a:spcPct val="0"/>
              </a:spcBef>
              <a:buNone/>
            </a:pPr>
            <a:endParaRPr lang="en-GB" altLang="en-US" sz="1800" dirty="0">
              <a:solidFill>
                <a:srgbClr val="565656"/>
              </a:solidFill>
              <a:latin typeface="Arial" panose="020B0604020202020204" pitchFamily="34" charset="0"/>
            </a:endParaRPr>
          </a:p>
          <a:p>
            <a:pPr eaLnBrk="1" hangingPunct="1">
              <a:spcBef>
                <a:spcPct val="0"/>
              </a:spcBef>
            </a:pPr>
            <a:r>
              <a:rPr lang="en-GB" altLang="en-US" sz="1800" dirty="0" smtClean="0">
                <a:solidFill>
                  <a:srgbClr val="565656"/>
                </a:solidFill>
                <a:latin typeface="Arial" panose="020B0604020202020204" pitchFamily="34" charset="0"/>
              </a:rPr>
              <a:t>Believability vs size of claims highlighted as important</a:t>
            </a:r>
          </a:p>
          <a:p>
            <a:pPr eaLnBrk="1" hangingPunct="1">
              <a:spcBef>
                <a:spcPct val="0"/>
              </a:spcBef>
            </a:pPr>
            <a:endParaRPr lang="en-GB" altLang="en-US" sz="1800" dirty="0">
              <a:solidFill>
                <a:srgbClr val="565656"/>
              </a:solidFill>
              <a:latin typeface="Arial" panose="020B0604020202020204" pitchFamily="34" charset="0"/>
            </a:endParaRPr>
          </a:p>
          <a:p>
            <a:pPr eaLnBrk="1" hangingPunct="1">
              <a:spcBef>
                <a:spcPct val="0"/>
              </a:spcBef>
            </a:pPr>
            <a:r>
              <a:rPr lang="en-GB" altLang="en-US" sz="1800" dirty="0" smtClean="0">
                <a:solidFill>
                  <a:srgbClr val="565656"/>
                </a:solidFill>
                <a:latin typeface="Arial" panose="020B0604020202020204" pitchFamily="34" charset="0"/>
              </a:rPr>
              <a:t>Genuine contribution of research to impact very important!!!</a:t>
            </a:r>
          </a:p>
          <a:p>
            <a:pPr eaLnBrk="1" hangingPunct="1">
              <a:spcBef>
                <a:spcPct val="0"/>
              </a:spcBef>
            </a:pPr>
            <a:endParaRPr lang="en-GB" altLang="en-US" sz="1800" dirty="0">
              <a:solidFill>
                <a:srgbClr val="565656"/>
              </a:solidFill>
              <a:latin typeface="Arial" panose="020B0604020202020204" pitchFamily="34" charset="0"/>
            </a:endParaRPr>
          </a:p>
          <a:p>
            <a:pPr eaLnBrk="1" hangingPunct="1">
              <a:spcBef>
                <a:spcPct val="0"/>
              </a:spcBef>
            </a:pPr>
            <a:r>
              <a:rPr lang="en-GB" altLang="en-US" sz="1800" dirty="0" smtClean="0">
                <a:solidFill>
                  <a:srgbClr val="565656"/>
                </a:solidFill>
                <a:latin typeface="Arial" panose="020B0604020202020204" pitchFamily="34" charset="0"/>
              </a:rPr>
              <a:t>Corroborating letters very useful – quotes</a:t>
            </a:r>
          </a:p>
          <a:p>
            <a:pPr eaLnBrk="1" hangingPunct="1">
              <a:spcBef>
                <a:spcPct val="0"/>
              </a:spcBef>
            </a:pPr>
            <a:endParaRPr lang="en-GB" altLang="en-US" sz="1800" dirty="0">
              <a:solidFill>
                <a:srgbClr val="565656"/>
              </a:solidFill>
              <a:latin typeface="Arial" panose="020B0604020202020204" pitchFamily="34" charset="0"/>
            </a:endParaRPr>
          </a:p>
          <a:p>
            <a:pPr eaLnBrk="1" hangingPunct="1">
              <a:spcBef>
                <a:spcPct val="0"/>
              </a:spcBef>
            </a:pPr>
            <a:r>
              <a:rPr lang="en-GB" altLang="en-US" sz="1800" dirty="0" smtClean="0">
                <a:solidFill>
                  <a:srgbClr val="565656"/>
                </a:solidFill>
                <a:latin typeface="Arial" panose="020B0604020202020204" pitchFamily="34" charset="0"/>
              </a:rPr>
              <a:t>Clarity in narrative important</a:t>
            </a:r>
          </a:p>
          <a:p>
            <a:pPr eaLnBrk="1" hangingPunct="1">
              <a:spcBef>
                <a:spcPct val="0"/>
              </a:spcBef>
            </a:pPr>
            <a:endParaRPr lang="en-GB" altLang="en-US" sz="1800" dirty="0">
              <a:solidFill>
                <a:srgbClr val="565656"/>
              </a:solidFill>
              <a:latin typeface="Arial" panose="020B0604020202020204" pitchFamily="34" charset="0"/>
            </a:endParaRPr>
          </a:p>
          <a:p>
            <a:pPr eaLnBrk="1" hangingPunct="1">
              <a:spcBef>
                <a:spcPct val="0"/>
              </a:spcBef>
            </a:pPr>
            <a:endParaRPr lang="en-GB" altLang="en-US" sz="1800" dirty="0">
              <a:solidFill>
                <a:srgbClr val="565656"/>
              </a:solidFill>
              <a:latin typeface="Arial" panose="020B0604020202020204" pitchFamily="34" charset="0"/>
            </a:endParaRPr>
          </a:p>
          <a:p>
            <a:pPr eaLnBrk="1" hangingPunct="1">
              <a:spcBef>
                <a:spcPct val="0"/>
              </a:spcBef>
            </a:pPr>
            <a:endParaRPr lang="en-GB" altLang="en-US" sz="1800" dirty="0" smtClean="0">
              <a:solidFill>
                <a:srgbClr val="565656"/>
              </a:solidFill>
              <a:latin typeface="Arial" panose="020B0604020202020204" pitchFamily="34" charset="0"/>
            </a:endParaRPr>
          </a:p>
          <a:p>
            <a:pPr eaLnBrk="1" hangingPunct="1">
              <a:spcBef>
                <a:spcPct val="0"/>
              </a:spcBef>
            </a:pPr>
            <a:endParaRPr lang="en-GB" altLang="en-US" sz="1800" dirty="0">
              <a:solidFill>
                <a:srgbClr val="565656"/>
              </a:solidFill>
              <a:latin typeface="Arial" panose="020B0604020202020204" pitchFamily="34" charset="0"/>
            </a:endParaRPr>
          </a:p>
          <a:p>
            <a:pPr eaLnBrk="1" hangingPunct="1">
              <a:spcBef>
                <a:spcPct val="0"/>
              </a:spcBef>
            </a:pPr>
            <a:endParaRPr lang="en-GB" altLang="en-US" sz="1800" dirty="0">
              <a:solidFill>
                <a:srgbClr val="56565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06400" y="720077"/>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Building Cases</a:t>
            </a:r>
            <a:endParaRPr lang="en-US" altLang="en-US" sz="2400" b="1" dirty="0">
              <a:solidFill>
                <a:srgbClr val="595959"/>
              </a:solidFill>
              <a:cs typeface="Arial" panose="020B0604020202020204" pitchFamily="34" charset="0"/>
            </a:endParaRPr>
          </a:p>
        </p:txBody>
      </p:sp>
      <p:sp>
        <p:nvSpPr>
          <p:cNvPr id="3077" name="Rectangle 7"/>
          <p:cNvSpPr>
            <a:spLocks noChangeArrowheads="1"/>
          </p:cNvSpPr>
          <p:nvPr/>
        </p:nvSpPr>
        <p:spPr bwMode="auto">
          <a:xfrm>
            <a:off x="406399" y="1479858"/>
            <a:ext cx="7897813" cy="60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20000"/>
              </a:lnSpc>
              <a:buFont typeface="Arial" panose="020B0604020202020204" pitchFamily="34" charset="0"/>
              <a:buChar char="•"/>
              <a:defRPr/>
            </a:pPr>
            <a:r>
              <a:rPr lang="en-GB" dirty="0" smtClean="0">
                <a:solidFill>
                  <a:srgbClr val="565656"/>
                </a:solidFill>
              </a:rPr>
              <a:t>Can reflect broader periods of research</a:t>
            </a:r>
          </a:p>
          <a:p>
            <a:pPr marL="285750" indent="-285750">
              <a:lnSpc>
                <a:spcPct val="120000"/>
              </a:lnSpc>
              <a:buFont typeface="Arial" panose="020B0604020202020204" pitchFamily="34" charset="0"/>
              <a:buChar char="•"/>
              <a:defRPr/>
            </a:pPr>
            <a:endParaRPr lang="en-GB" dirty="0" smtClean="0">
              <a:solidFill>
                <a:srgbClr val="565656"/>
              </a:solidFill>
            </a:endParaRPr>
          </a:p>
          <a:p>
            <a:pPr marL="285750" indent="-285750">
              <a:lnSpc>
                <a:spcPct val="120000"/>
              </a:lnSpc>
              <a:buFont typeface="Arial" panose="020B0604020202020204" pitchFamily="34" charset="0"/>
              <a:buChar char="•"/>
              <a:defRPr/>
            </a:pPr>
            <a:r>
              <a:rPr lang="en-GB" dirty="0" smtClean="0">
                <a:solidFill>
                  <a:srgbClr val="565656"/>
                </a:solidFill>
              </a:rPr>
              <a:t>Can be groups or individuals</a:t>
            </a:r>
            <a:endParaRPr lang="en-GB" dirty="0">
              <a:solidFill>
                <a:srgbClr val="565656"/>
              </a:solidFill>
            </a:endParaRPr>
          </a:p>
          <a:p>
            <a:pPr marL="285750" indent="-285750">
              <a:lnSpc>
                <a:spcPct val="120000"/>
              </a:lnSpc>
              <a:buFont typeface="Arial" panose="020B0604020202020204" pitchFamily="34" charset="0"/>
              <a:buChar char="•"/>
              <a:defRPr/>
            </a:pPr>
            <a:endParaRPr lang="en-GB" dirty="0" smtClean="0">
              <a:solidFill>
                <a:srgbClr val="565656"/>
              </a:solidFill>
            </a:endParaRPr>
          </a:p>
          <a:p>
            <a:pPr marL="285750" indent="-285750">
              <a:lnSpc>
                <a:spcPct val="120000"/>
              </a:lnSpc>
              <a:buFont typeface="Arial" panose="020B0604020202020204" pitchFamily="34" charset="0"/>
              <a:buChar char="•"/>
              <a:defRPr/>
            </a:pPr>
            <a:r>
              <a:rPr lang="en-GB" dirty="0" smtClean="0">
                <a:solidFill>
                  <a:srgbClr val="565656"/>
                </a:solidFill>
              </a:rPr>
              <a:t>Can tie together separate strands of research and impact</a:t>
            </a:r>
          </a:p>
          <a:p>
            <a:pPr marL="285750" indent="-285750">
              <a:lnSpc>
                <a:spcPct val="120000"/>
              </a:lnSpc>
              <a:buFont typeface="Arial" panose="020B0604020202020204" pitchFamily="34" charset="0"/>
              <a:buChar char="•"/>
              <a:defRPr/>
            </a:pPr>
            <a:endParaRPr lang="en-GB" dirty="0">
              <a:solidFill>
                <a:srgbClr val="565656"/>
              </a:solidFill>
            </a:endParaRPr>
          </a:p>
          <a:p>
            <a:pPr marL="285750" indent="-285750">
              <a:lnSpc>
                <a:spcPct val="120000"/>
              </a:lnSpc>
              <a:buFont typeface="Arial" panose="020B0604020202020204" pitchFamily="34" charset="0"/>
              <a:buChar char="•"/>
              <a:defRPr/>
            </a:pPr>
            <a:r>
              <a:rPr lang="en-GB" dirty="0" smtClean="0">
                <a:solidFill>
                  <a:srgbClr val="565656"/>
                </a:solidFill>
              </a:rPr>
              <a:t>Must be specific and not vague</a:t>
            </a:r>
          </a:p>
          <a:p>
            <a:pPr marL="285750" indent="-285750">
              <a:lnSpc>
                <a:spcPct val="120000"/>
              </a:lnSpc>
              <a:buFont typeface="Arial" panose="020B0604020202020204" pitchFamily="34" charset="0"/>
              <a:buChar char="•"/>
              <a:defRPr/>
            </a:pPr>
            <a:endParaRPr lang="en-GB" dirty="0">
              <a:solidFill>
                <a:srgbClr val="565656"/>
              </a:solidFill>
            </a:endParaRPr>
          </a:p>
          <a:p>
            <a:pPr marL="285750" indent="-285750">
              <a:lnSpc>
                <a:spcPct val="120000"/>
              </a:lnSpc>
              <a:buFont typeface="Arial" panose="020B0604020202020204" pitchFamily="34" charset="0"/>
              <a:buChar char="•"/>
              <a:defRPr/>
            </a:pPr>
            <a:r>
              <a:rPr lang="en-GB" dirty="0" smtClean="0">
                <a:solidFill>
                  <a:srgbClr val="565656"/>
                </a:solidFill>
              </a:rPr>
              <a:t>Must demonstrate some definable impact</a:t>
            </a:r>
          </a:p>
          <a:p>
            <a:pPr marL="285750" indent="-285750">
              <a:lnSpc>
                <a:spcPct val="120000"/>
              </a:lnSpc>
              <a:buFont typeface="Arial" panose="020B0604020202020204" pitchFamily="34" charset="0"/>
              <a:buChar char="•"/>
              <a:defRPr/>
            </a:pPr>
            <a:endParaRPr lang="en-GB" dirty="0">
              <a:solidFill>
                <a:srgbClr val="565656"/>
              </a:solidFill>
            </a:endParaRPr>
          </a:p>
          <a:p>
            <a:pPr marL="285750" indent="-285750">
              <a:lnSpc>
                <a:spcPct val="120000"/>
              </a:lnSpc>
              <a:buFont typeface="Arial" panose="020B0604020202020204" pitchFamily="34" charset="0"/>
              <a:buChar char="•"/>
              <a:defRPr/>
            </a:pPr>
            <a:r>
              <a:rPr lang="en-GB" dirty="0" smtClean="0">
                <a:solidFill>
                  <a:srgbClr val="565656"/>
                </a:solidFill>
              </a:rPr>
              <a:t>Can show change in debate or prevailing opinion (harder)</a:t>
            </a:r>
          </a:p>
          <a:p>
            <a:pPr marL="285750" indent="-285750">
              <a:lnSpc>
                <a:spcPct val="120000"/>
              </a:lnSpc>
              <a:buFont typeface="Arial" panose="020B0604020202020204" pitchFamily="34" charset="0"/>
              <a:buChar char="•"/>
              <a:defRPr/>
            </a:pPr>
            <a:endParaRPr lang="en-GB" dirty="0">
              <a:solidFill>
                <a:srgbClr val="565656"/>
              </a:solidFill>
            </a:endParaRPr>
          </a:p>
          <a:p>
            <a:pPr marL="285750" indent="-285750">
              <a:lnSpc>
                <a:spcPct val="120000"/>
              </a:lnSpc>
              <a:buFont typeface="Arial" panose="020B0604020202020204" pitchFamily="34" charset="0"/>
              <a:buChar char="•"/>
              <a:defRPr/>
            </a:pPr>
            <a:r>
              <a:rPr lang="en-GB" dirty="0" smtClean="0">
                <a:solidFill>
                  <a:srgbClr val="565656"/>
                </a:solidFill>
              </a:rPr>
              <a:t>Can be inter-disciplinary</a:t>
            </a:r>
          </a:p>
          <a:p>
            <a:pPr marL="285750" indent="-285750">
              <a:lnSpc>
                <a:spcPct val="120000"/>
              </a:lnSpc>
              <a:buFont typeface="Arial" panose="020B0604020202020204" pitchFamily="34" charset="0"/>
              <a:buChar char="•"/>
              <a:defRPr/>
            </a:pPr>
            <a:endParaRPr lang="en-GB" dirty="0">
              <a:solidFill>
                <a:srgbClr val="565656"/>
              </a:solidFill>
            </a:endParaRPr>
          </a:p>
          <a:p>
            <a:pPr>
              <a:lnSpc>
                <a:spcPct val="120000"/>
              </a:lnSpc>
              <a:defRPr/>
            </a:pPr>
            <a:endParaRPr lang="en-GB" dirty="0">
              <a:solidFill>
                <a:srgbClr val="565656"/>
              </a:solidFill>
            </a:endParaRPr>
          </a:p>
          <a:p>
            <a:pPr marL="285750" indent="-285750">
              <a:lnSpc>
                <a:spcPct val="120000"/>
              </a:lnSpc>
              <a:buFont typeface="Arial" panose="020B0604020202020204" pitchFamily="34" charset="0"/>
              <a:buChar char="•"/>
              <a:defRPr/>
            </a:pPr>
            <a:endParaRPr lang="en-GB" dirty="0">
              <a:solidFill>
                <a:srgbClr val="565656"/>
              </a:solidFill>
            </a:endParaRPr>
          </a:p>
          <a:p>
            <a:pPr marL="285750" indent="-285750">
              <a:lnSpc>
                <a:spcPct val="120000"/>
              </a:lnSpc>
              <a:buFont typeface="Arial" panose="020B0604020202020204" pitchFamily="34" charset="0"/>
              <a:buChar char="•"/>
              <a:defRPr/>
            </a:pPr>
            <a:endParaRPr lang="en-GB" sz="1050" dirty="0">
              <a:solidFill>
                <a:srgbClr val="565656"/>
              </a:solidFill>
            </a:endParaRPr>
          </a:p>
          <a:p>
            <a:pPr marL="285750" indent="-285750">
              <a:lnSpc>
                <a:spcPct val="120000"/>
              </a:lnSpc>
              <a:buFont typeface="Arial" panose="020B0604020202020204" pitchFamily="34" charset="0"/>
              <a:buChar char="•"/>
              <a:defRPr/>
            </a:pPr>
            <a:endParaRPr lang="en-GB" sz="1050" dirty="0">
              <a:solidFill>
                <a:srgbClr val="565656"/>
              </a:solidFill>
            </a:endParaRPr>
          </a:p>
          <a:p>
            <a:pPr marL="342900" indent="-342900">
              <a:buFont typeface="Arial" panose="020B0604020202020204" pitchFamily="34" charset="0"/>
              <a:buChar char="•"/>
              <a:defRPr/>
            </a:pPr>
            <a:endParaRPr lang="en-GB" dirty="0">
              <a:solidFill>
                <a:srgbClr val="565656"/>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769" y="96268"/>
            <a:ext cx="3810000" cy="24574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406400" y="791099"/>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Useful resources</a:t>
            </a:r>
            <a:endParaRPr lang="en-US" altLang="en-US" sz="2400" b="1" dirty="0">
              <a:solidFill>
                <a:srgbClr val="595959"/>
              </a:solidFill>
              <a:cs typeface="Arial" panose="020B0604020202020204" pitchFamily="34" charset="0"/>
            </a:endParaRPr>
          </a:p>
        </p:txBody>
      </p:sp>
      <p:sp>
        <p:nvSpPr>
          <p:cNvPr id="2" name="TextBox 1"/>
          <p:cNvSpPr txBox="1"/>
          <p:nvPr/>
        </p:nvSpPr>
        <p:spPr>
          <a:xfrm flipH="1">
            <a:off x="406399" y="1659802"/>
            <a:ext cx="7042653" cy="2031325"/>
          </a:xfrm>
          <a:prstGeom prst="rect">
            <a:avLst/>
          </a:prstGeom>
          <a:noFill/>
        </p:spPr>
        <p:txBody>
          <a:bodyPr wrap="square" rtlCol="0">
            <a:spAutoFit/>
          </a:bodyPr>
          <a:lstStyle/>
          <a:p>
            <a:r>
              <a:rPr lang="en-GB" dirty="0" smtClean="0">
                <a:hlinkClick r:id="rId2"/>
              </a:rPr>
              <a:t>ESRC Impact toolkit</a:t>
            </a:r>
            <a:endParaRPr lang="en-GB" dirty="0" smtClean="0"/>
          </a:p>
          <a:p>
            <a:endParaRPr lang="en-GB" dirty="0"/>
          </a:p>
          <a:p>
            <a:r>
              <a:rPr lang="en-GB" dirty="0" smtClean="0">
                <a:hlinkClick r:id="rId3"/>
              </a:rPr>
              <a:t>LSE Impact blog</a:t>
            </a:r>
            <a:endParaRPr lang="en-GB" dirty="0" smtClean="0"/>
          </a:p>
          <a:p>
            <a:endParaRPr lang="en-GB" dirty="0"/>
          </a:p>
          <a:p>
            <a:r>
              <a:rPr lang="en-GB" dirty="0" smtClean="0">
                <a:hlinkClick r:id="rId4"/>
              </a:rPr>
              <a:t>REF Impact case database</a:t>
            </a:r>
            <a:endParaRPr lang="en-GB" dirty="0" smtClean="0"/>
          </a:p>
          <a:p>
            <a:endParaRPr lang="en-GB" dirty="0"/>
          </a:p>
          <a:p>
            <a:r>
              <a:rPr lang="en-GB" dirty="0" smtClean="0">
                <a:hlinkClick r:id="rId5"/>
              </a:rPr>
              <a:t>Manchester ESRC IAA</a:t>
            </a:r>
            <a:endParaRPr lang="en-GB" dirty="0"/>
          </a:p>
        </p:txBody>
      </p:sp>
    </p:spTree>
    <p:extLst>
      <p:ext uri="{BB962C8B-B14F-4D97-AF65-F5344CB8AC3E}">
        <p14:creationId xmlns:p14="http://schemas.microsoft.com/office/powerpoint/2010/main" val="1412106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406400" y="1625600"/>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a:solidFill>
                  <a:srgbClr val="595959"/>
                </a:solidFill>
                <a:cs typeface="Arial" panose="020B0604020202020204" pitchFamily="34" charset="0"/>
              </a:rPr>
              <a:t>Overview</a:t>
            </a:r>
            <a:endParaRPr lang="en-US" altLang="en-US" sz="2400" b="1">
              <a:solidFill>
                <a:srgbClr val="595959"/>
              </a:solidFill>
              <a:cs typeface="Arial" panose="020B0604020202020204" pitchFamily="34" charset="0"/>
            </a:endParaRPr>
          </a:p>
        </p:txBody>
      </p:sp>
      <p:sp>
        <p:nvSpPr>
          <p:cNvPr id="3077" name="Rectangle 7"/>
          <p:cNvSpPr>
            <a:spLocks noChangeArrowheads="1"/>
          </p:cNvSpPr>
          <p:nvPr/>
        </p:nvSpPr>
        <p:spPr bwMode="auto">
          <a:xfrm>
            <a:off x="406400" y="2400300"/>
            <a:ext cx="45386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endParaRPr lang="en-GB" sz="2000" dirty="0">
              <a:solidFill>
                <a:srgbClr val="595959"/>
              </a:solidFill>
              <a:cs typeface="Arial" pitchFamily="34" charset="0"/>
            </a:endParaRPr>
          </a:p>
          <a:p>
            <a:pPr marL="285750" indent="-285750">
              <a:lnSpc>
                <a:spcPct val="120000"/>
              </a:lnSpc>
              <a:buFont typeface="Arial" panose="020B0604020202020204" pitchFamily="34" charset="0"/>
              <a:buChar char="•"/>
              <a:defRPr/>
            </a:pPr>
            <a:r>
              <a:rPr lang="en-GB" sz="2000" dirty="0" smtClean="0">
                <a:solidFill>
                  <a:srgbClr val="595959"/>
                </a:solidFill>
                <a:cs typeface="Arial" pitchFamily="34" charset="0"/>
              </a:rPr>
              <a:t>What is an impact case</a:t>
            </a:r>
          </a:p>
          <a:p>
            <a:pPr>
              <a:lnSpc>
                <a:spcPct val="120000"/>
              </a:lnSpc>
              <a:defRPr/>
            </a:pPr>
            <a:endParaRPr lang="en-GB" sz="2000" dirty="0" smtClean="0">
              <a:solidFill>
                <a:srgbClr val="595959"/>
              </a:solidFill>
              <a:cs typeface="Arial" pitchFamily="34" charset="0"/>
            </a:endParaRPr>
          </a:p>
          <a:p>
            <a:pPr marL="285750" indent="-285750">
              <a:lnSpc>
                <a:spcPct val="120000"/>
              </a:lnSpc>
              <a:buFont typeface="Arial" panose="020B0604020202020204" pitchFamily="34" charset="0"/>
              <a:buChar char="•"/>
              <a:defRPr/>
            </a:pPr>
            <a:r>
              <a:rPr lang="en-GB" sz="2000" dirty="0" smtClean="0">
                <a:solidFill>
                  <a:srgbClr val="595959"/>
                </a:solidFill>
                <a:cs typeface="Arial" pitchFamily="34" charset="0"/>
              </a:rPr>
              <a:t>Impact for the next REF</a:t>
            </a:r>
          </a:p>
          <a:p>
            <a:pPr>
              <a:lnSpc>
                <a:spcPct val="120000"/>
              </a:lnSpc>
              <a:defRPr/>
            </a:pPr>
            <a:endParaRPr lang="en-GB" sz="2000" dirty="0">
              <a:solidFill>
                <a:srgbClr val="595959"/>
              </a:solidFill>
              <a:cs typeface="Arial" pitchFamily="34" charset="0"/>
            </a:endParaRPr>
          </a:p>
          <a:p>
            <a:pPr marL="285750" indent="-285750">
              <a:lnSpc>
                <a:spcPct val="120000"/>
              </a:lnSpc>
              <a:buFont typeface="Arial" panose="020B0604020202020204" pitchFamily="34" charset="0"/>
              <a:buChar char="•"/>
              <a:defRPr/>
            </a:pPr>
            <a:r>
              <a:rPr lang="en-GB" sz="2000" dirty="0" smtClean="0">
                <a:solidFill>
                  <a:srgbClr val="595959"/>
                </a:solidFill>
                <a:cs typeface="Arial" pitchFamily="34" charset="0"/>
              </a:rPr>
              <a:t>Building a case</a:t>
            </a:r>
          </a:p>
          <a:p>
            <a:pPr marL="285750" indent="-285750">
              <a:lnSpc>
                <a:spcPct val="120000"/>
              </a:lnSpc>
              <a:buFont typeface="Arial" panose="020B0604020202020204" pitchFamily="34" charset="0"/>
              <a:buChar char="•"/>
              <a:defRPr/>
            </a:pPr>
            <a:endParaRPr lang="en-GB" sz="2000" dirty="0">
              <a:solidFill>
                <a:srgbClr val="595959"/>
              </a:solidFill>
              <a:cs typeface="Arial" pitchFamily="34" charset="0"/>
            </a:endParaRPr>
          </a:p>
          <a:p>
            <a:pPr>
              <a:lnSpc>
                <a:spcPct val="120000"/>
              </a:lnSpc>
              <a:defRPr/>
            </a:pPr>
            <a:endParaRPr lang="en-GB" sz="2000" dirty="0">
              <a:solidFill>
                <a:srgbClr val="595959"/>
              </a:solidFill>
              <a:cs typeface="Arial" pitchFamily="34" charset="0"/>
            </a:endParaRPr>
          </a:p>
          <a:p>
            <a:pPr marL="285750" indent="-285750">
              <a:lnSpc>
                <a:spcPct val="120000"/>
              </a:lnSpc>
              <a:buFont typeface="Arial" panose="020B0604020202020204" pitchFamily="34" charset="0"/>
              <a:buChar char="•"/>
              <a:defRPr/>
            </a:pPr>
            <a:endParaRPr lang="en-GB" sz="2000" dirty="0">
              <a:solidFill>
                <a:srgbClr val="595959"/>
              </a:solidFill>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394146" y="560278"/>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What is an Impact Case</a:t>
            </a:r>
            <a:endParaRPr lang="en-US" altLang="en-US" sz="2400" b="1" dirty="0">
              <a:solidFill>
                <a:srgbClr val="595959"/>
              </a:solidFill>
              <a:cs typeface="Arial" panose="020B0604020202020204" pitchFamily="34" charset="0"/>
            </a:endParaRPr>
          </a:p>
        </p:txBody>
      </p:sp>
      <p:sp>
        <p:nvSpPr>
          <p:cNvPr id="8" name="Oval 7"/>
          <p:cNvSpPr/>
          <p:nvPr/>
        </p:nvSpPr>
        <p:spPr>
          <a:xfrm>
            <a:off x="4100623" y="2292756"/>
            <a:ext cx="2714846" cy="20556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Impact</a:t>
            </a:r>
            <a:r>
              <a:rPr lang="en-GB" dirty="0" smtClean="0"/>
              <a:t> </a:t>
            </a:r>
            <a:endParaRPr lang="en-GB" dirty="0"/>
          </a:p>
        </p:txBody>
      </p:sp>
      <p:sp>
        <p:nvSpPr>
          <p:cNvPr id="2" name="Oval 1"/>
          <p:cNvSpPr/>
          <p:nvPr/>
        </p:nvSpPr>
        <p:spPr>
          <a:xfrm>
            <a:off x="1885507" y="2303721"/>
            <a:ext cx="2714846" cy="20556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Research</a:t>
            </a:r>
          </a:p>
          <a:p>
            <a:pPr algn="ctr"/>
            <a:r>
              <a:rPr lang="en-GB" b="1" dirty="0" smtClean="0"/>
              <a:t>2* quality </a:t>
            </a:r>
            <a:endParaRPr lang="en-GB" b="1" dirty="0"/>
          </a:p>
        </p:txBody>
      </p:sp>
      <p:sp>
        <p:nvSpPr>
          <p:cNvPr id="3" name="Rounded Rectangle 2"/>
          <p:cNvSpPr/>
          <p:nvPr/>
        </p:nvSpPr>
        <p:spPr>
          <a:xfrm>
            <a:off x="2225750" y="4082901"/>
            <a:ext cx="4338088" cy="112705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Evidence</a:t>
            </a:r>
            <a:endParaRPr lang="en-GB" b="1" dirty="0"/>
          </a:p>
        </p:txBody>
      </p:sp>
      <p:sp>
        <p:nvSpPr>
          <p:cNvPr id="4" name="Right Arrow 3"/>
          <p:cNvSpPr/>
          <p:nvPr/>
        </p:nvSpPr>
        <p:spPr>
          <a:xfrm>
            <a:off x="3950563" y="2894120"/>
            <a:ext cx="1003177" cy="275208"/>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ight Arrow 8"/>
          <p:cNvSpPr/>
          <p:nvPr/>
        </p:nvSpPr>
        <p:spPr>
          <a:xfrm>
            <a:off x="3950563" y="3472648"/>
            <a:ext cx="1003177" cy="275208"/>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406399" y="578035"/>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What is an Impact Case</a:t>
            </a:r>
            <a:endParaRPr lang="en-US" altLang="en-US" sz="2400" b="1" dirty="0">
              <a:solidFill>
                <a:srgbClr val="595959"/>
              </a:solidFill>
              <a:cs typeface="Arial" panose="020B0604020202020204" pitchFamily="34" charset="0"/>
            </a:endParaRPr>
          </a:p>
        </p:txBody>
      </p:sp>
      <p:sp>
        <p:nvSpPr>
          <p:cNvPr id="5" name="Rectangle 7"/>
          <p:cNvSpPr>
            <a:spLocks noChangeArrowheads="1"/>
          </p:cNvSpPr>
          <p:nvPr/>
        </p:nvSpPr>
        <p:spPr bwMode="auto">
          <a:xfrm>
            <a:off x="406399" y="1509312"/>
            <a:ext cx="78978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eaLnBrk="1" hangingPunct="1">
              <a:spcBef>
                <a:spcPct val="0"/>
              </a:spcBef>
            </a:pPr>
            <a:r>
              <a:rPr lang="en-GB" altLang="en-US" sz="1800" dirty="0" smtClean="0">
                <a:solidFill>
                  <a:srgbClr val="565656"/>
                </a:solidFill>
                <a:latin typeface="Arial" panose="020B0604020202020204" pitchFamily="34" charset="0"/>
              </a:rPr>
              <a:t>Narrative story – describes impact and research it is based on</a:t>
            </a:r>
          </a:p>
          <a:p>
            <a:pPr eaLnBrk="1" hangingPunct="1">
              <a:spcBef>
                <a:spcPct val="0"/>
              </a:spcBef>
            </a:pPr>
            <a:endParaRPr lang="en-GB" altLang="en-US" sz="1800" b="1" dirty="0">
              <a:solidFill>
                <a:srgbClr val="565656"/>
              </a:solidFill>
              <a:latin typeface="Arial" panose="020B0604020202020204" pitchFamily="34" charset="0"/>
            </a:endParaRPr>
          </a:p>
          <a:p>
            <a:pPr eaLnBrk="1" hangingPunct="1">
              <a:spcBef>
                <a:spcPct val="0"/>
              </a:spcBef>
            </a:pPr>
            <a:r>
              <a:rPr lang="en-GB" altLang="en-US" sz="1800" dirty="0">
                <a:solidFill>
                  <a:srgbClr val="565656"/>
                </a:solidFill>
                <a:latin typeface="Arial" panose="020B0604020202020204" pitchFamily="34" charset="0"/>
              </a:rPr>
              <a:t>Pathway from research to </a:t>
            </a:r>
            <a:r>
              <a:rPr lang="en-GB" altLang="en-US" sz="1800" dirty="0" smtClean="0">
                <a:solidFill>
                  <a:srgbClr val="565656"/>
                </a:solidFill>
                <a:latin typeface="Arial" panose="020B0604020202020204" pitchFamily="34" charset="0"/>
              </a:rPr>
              <a:t>impact</a:t>
            </a:r>
          </a:p>
          <a:p>
            <a:pPr eaLnBrk="1" hangingPunct="1">
              <a:spcBef>
                <a:spcPct val="0"/>
              </a:spcBef>
            </a:pPr>
            <a:endParaRPr lang="en-GB" altLang="en-US" sz="1800" dirty="0">
              <a:solidFill>
                <a:srgbClr val="565656"/>
              </a:solidFill>
              <a:latin typeface="Arial" panose="020B0604020202020204" pitchFamily="34" charset="0"/>
            </a:endParaRPr>
          </a:p>
          <a:p>
            <a:pPr eaLnBrk="1" hangingPunct="1">
              <a:spcBef>
                <a:spcPct val="0"/>
              </a:spcBef>
            </a:pPr>
            <a:r>
              <a:rPr lang="en-GB" altLang="en-US" sz="1800" dirty="0" smtClean="0">
                <a:solidFill>
                  <a:srgbClr val="565656"/>
                </a:solidFill>
                <a:latin typeface="Arial" panose="020B0604020202020204" pitchFamily="34" charset="0"/>
              </a:rPr>
              <a:t>Impact has to be a change that can be articulated – “interest” not usually enough</a:t>
            </a:r>
          </a:p>
          <a:p>
            <a:pPr eaLnBrk="1" hangingPunct="1">
              <a:spcBef>
                <a:spcPct val="0"/>
              </a:spcBef>
            </a:pPr>
            <a:endParaRPr lang="en-GB" altLang="en-US" sz="1800" dirty="0">
              <a:solidFill>
                <a:srgbClr val="565656"/>
              </a:solidFill>
              <a:latin typeface="Arial" panose="020B0604020202020204" pitchFamily="34" charset="0"/>
            </a:endParaRPr>
          </a:p>
          <a:p>
            <a:pPr eaLnBrk="1" hangingPunct="1">
              <a:spcBef>
                <a:spcPct val="0"/>
              </a:spcBef>
            </a:pPr>
            <a:r>
              <a:rPr lang="en-GB" altLang="en-US" sz="1800" dirty="0" smtClean="0">
                <a:solidFill>
                  <a:srgbClr val="565656"/>
                </a:solidFill>
                <a:latin typeface="Arial" panose="020B0604020202020204" pitchFamily="34" charset="0"/>
              </a:rPr>
              <a:t>Clear beneficiaries</a:t>
            </a:r>
          </a:p>
          <a:p>
            <a:pPr eaLnBrk="1" hangingPunct="1">
              <a:spcBef>
                <a:spcPct val="0"/>
              </a:spcBef>
            </a:pPr>
            <a:endParaRPr lang="en-GB" altLang="en-US" sz="1800" dirty="0">
              <a:solidFill>
                <a:srgbClr val="565656"/>
              </a:solidFill>
              <a:latin typeface="Arial" panose="020B0604020202020204" pitchFamily="34" charset="0"/>
            </a:endParaRPr>
          </a:p>
          <a:p>
            <a:pPr eaLnBrk="1" hangingPunct="1">
              <a:spcBef>
                <a:spcPct val="0"/>
              </a:spcBef>
            </a:pPr>
            <a:r>
              <a:rPr lang="en-GB" altLang="en-US" sz="1800" dirty="0" smtClean="0">
                <a:solidFill>
                  <a:srgbClr val="565656"/>
                </a:solidFill>
                <a:latin typeface="Arial" panose="020B0604020202020204" pitchFamily="34" charset="0"/>
              </a:rPr>
              <a:t>Evidence</a:t>
            </a:r>
          </a:p>
          <a:p>
            <a:pPr marL="0" indent="0" eaLnBrk="1" hangingPunct="1">
              <a:spcBef>
                <a:spcPct val="0"/>
              </a:spcBef>
              <a:buNone/>
            </a:pPr>
            <a:endParaRPr lang="en-GB" altLang="en-US" sz="1800" dirty="0" smtClean="0">
              <a:solidFill>
                <a:srgbClr val="565656"/>
              </a:solidFill>
              <a:latin typeface="Arial" panose="020B0604020202020204" pitchFamily="34" charset="0"/>
            </a:endParaRPr>
          </a:p>
          <a:p>
            <a:pPr marL="0" indent="0" eaLnBrk="1" hangingPunct="1">
              <a:spcBef>
                <a:spcPct val="0"/>
              </a:spcBef>
              <a:buNone/>
            </a:pPr>
            <a:endParaRPr lang="en-GB" altLang="en-US" sz="1800" dirty="0">
              <a:solidFill>
                <a:srgbClr val="565656"/>
              </a:solidFill>
              <a:latin typeface="Arial" panose="020B0604020202020204" pitchFamily="34" charset="0"/>
            </a:endParaRPr>
          </a:p>
          <a:p>
            <a:pPr eaLnBrk="1" hangingPunct="1">
              <a:spcBef>
                <a:spcPct val="0"/>
              </a:spcBef>
            </a:pPr>
            <a:endParaRPr lang="en-GB" altLang="en-US" sz="1800" b="1" dirty="0">
              <a:solidFill>
                <a:srgbClr val="565656"/>
              </a:solidFill>
              <a:latin typeface="Arial" panose="020B0604020202020204" pitchFamily="34" charset="0"/>
            </a:endParaRPr>
          </a:p>
          <a:p>
            <a:pPr eaLnBrk="1" hangingPunct="1">
              <a:spcBef>
                <a:spcPct val="0"/>
              </a:spcBef>
            </a:pPr>
            <a:endParaRPr lang="en-GB" altLang="en-US" sz="1800" b="1" dirty="0">
              <a:solidFill>
                <a:srgbClr val="565656"/>
              </a:solidFill>
              <a:latin typeface="Arial" panose="020B0604020202020204" pitchFamily="34" charset="0"/>
            </a:endParaRPr>
          </a:p>
          <a:p>
            <a:pPr eaLnBrk="1" hangingPunct="1">
              <a:spcBef>
                <a:spcPct val="0"/>
              </a:spcBef>
            </a:pPr>
            <a:endParaRPr lang="en-GB" altLang="en-US" sz="1800" dirty="0">
              <a:solidFill>
                <a:srgbClr val="565656"/>
              </a:solidFill>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55" y="996836"/>
            <a:ext cx="7681158" cy="5766888"/>
          </a:xfrm>
          <a:prstGeom prst="rect">
            <a:avLst/>
          </a:prstGeom>
        </p:spPr>
      </p:pic>
    </p:spTree>
    <p:extLst>
      <p:ext uri="{BB962C8B-B14F-4D97-AF65-F5344CB8AC3E}">
        <p14:creationId xmlns:p14="http://schemas.microsoft.com/office/powerpoint/2010/main" val="10251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406400" y="578035"/>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Impact</a:t>
            </a:r>
            <a:endParaRPr lang="en-US" altLang="en-US" sz="2400" b="1" dirty="0">
              <a:solidFill>
                <a:srgbClr val="595959"/>
              </a:solidFill>
              <a:cs typeface="Arial" panose="020B0604020202020204" pitchFamily="34" charset="0"/>
            </a:endParaRPr>
          </a:p>
        </p:txBody>
      </p:sp>
      <p:sp>
        <p:nvSpPr>
          <p:cNvPr id="3077" name="Rectangle 7"/>
          <p:cNvSpPr>
            <a:spLocks noChangeArrowheads="1"/>
          </p:cNvSpPr>
          <p:nvPr/>
        </p:nvSpPr>
        <p:spPr bwMode="auto">
          <a:xfrm>
            <a:off x="406399" y="1385025"/>
            <a:ext cx="78978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marL="0" indent="0" eaLnBrk="1" hangingPunct="1">
              <a:spcBef>
                <a:spcPct val="0"/>
              </a:spcBef>
              <a:buNone/>
            </a:pPr>
            <a:r>
              <a:rPr lang="en-GB" altLang="en-US" sz="1800" dirty="0">
                <a:solidFill>
                  <a:srgbClr val="565656"/>
                </a:solidFill>
                <a:latin typeface="Arial" panose="020B0604020202020204" pitchFamily="34" charset="0"/>
              </a:rPr>
              <a:t>Creativity</a:t>
            </a:r>
          </a:p>
          <a:p>
            <a:pPr marL="0" indent="0" eaLnBrk="1" hangingPunct="1">
              <a:spcBef>
                <a:spcPct val="0"/>
              </a:spcBef>
              <a:buNone/>
            </a:pPr>
            <a:r>
              <a:rPr lang="en-GB" altLang="en-US" sz="1800" dirty="0">
                <a:solidFill>
                  <a:srgbClr val="565656"/>
                </a:solidFill>
                <a:latin typeface="Arial" panose="020B0604020202020204" pitchFamily="34" charset="0"/>
              </a:rPr>
              <a:t>Culture and society</a:t>
            </a:r>
          </a:p>
          <a:p>
            <a:pPr marL="0" indent="0" eaLnBrk="1" hangingPunct="1">
              <a:spcBef>
                <a:spcPct val="0"/>
              </a:spcBef>
              <a:buNone/>
            </a:pPr>
            <a:r>
              <a:rPr lang="en-GB" altLang="en-US" sz="1800" dirty="0">
                <a:solidFill>
                  <a:srgbClr val="565656"/>
                </a:solidFill>
                <a:latin typeface="Arial" panose="020B0604020202020204" pitchFamily="34" charset="0"/>
              </a:rPr>
              <a:t>Economy</a:t>
            </a:r>
          </a:p>
          <a:p>
            <a:pPr marL="0" indent="0" eaLnBrk="1" hangingPunct="1">
              <a:spcBef>
                <a:spcPct val="0"/>
              </a:spcBef>
              <a:buNone/>
            </a:pPr>
            <a:r>
              <a:rPr lang="en-GB" altLang="en-US" sz="1800" dirty="0">
                <a:solidFill>
                  <a:srgbClr val="565656"/>
                </a:solidFill>
                <a:latin typeface="Arial" panose="020B0604020202020204" pitchFamily="34" charset="0"/>
              </a:rPr>
              <a:t>Commerce</a:t>
            </a:r>
          </a:p>
          <a:p>
            <a:pPr marL="0" indent="0" eaLnBrk="1" hangingPunct="1">
              <a:spcBef>
                <a:spcPct val="0"/>
              </a:spcBef>
              <a:buNone/>
            </a:pPr>
            <a:r>
              <a:rPr lang="en-GB" altLang="en-US" sz="1800" dirty="0">
                <a:solidFill>
                  <a:srgbClr val="565656"/>
                </a:solidFill>
                <a:latin typeface="Arial" panose="020B0604020202020204" pitchFamily="34" charset="0"/>
              </a:rPr>
              <a:t>Environment </a:t>
            </a:r>
          </a:p>
          <a:p>
            <a:pPr marL="0" indent="0" eaLnBrk="1" hangingPunct="1">
              <a:spcBef>
                <a:spcPct val="0"/>
              </a:spcBef>
              <a:buNone/>
            </a:pPr>
            <a:r>
              <a:rPr lang="en-GB" altLang="en-US" sz="1800" dirty="0">
                <a:solidFill>
                  <a:srgbClr val="565656"/>
                </a:solidFill>
                <a:latin typeface="Arial" panose="020B0604020202020204" pitchFamily="34" charset="0"/>
              </a:rPr>
              <a:t>Health and welfare </a:t>
            </a:r>
          </a:p>
          <a:p>
            <a:pPr marL="0" indent="0" eaLnBrk="1" hangingPunct="1">
              <a:spcBef>
                <a:spcPct val="0"/>
              </a:spcBef>
              <a:buNone/>
            </a:pPr>
            <a:r>
              <a:rPr lang="en-GB" altLang="en-US" sz="1800" dirty="0">
                <a:solidFill>
                  <a:srgbClr val="565656"/>
                </a:solidFill>
                <a:latin typeface="Arial" panose="020B0604020202020204" pitchFamily="34" charset="0"/>
              </a:rPr>
              <a:t>Practitioners and professional services </a:t>
            </a:r>
          </a:p>
          <a:p>
            <a:pPr marL="0" indent="0" eaLnBrk="1" hangingPunct="1">
              <a:spcBef>
                <a:spcPct val="0"/>
              </a:spcBef>
              <a:buNone/>
            </a:pPr>
            <a:r>
              <a:rPr lang="en-GB" altLang="en-US" sz="1800" dirty="0">
                <a:solidFill>
                  <a:srgbClr val="565656"/>
                </a:solidFill>
                <a:latin typeface="Arial" panose="020B0604020202020204" pitchFamily="34" charset="0"/>
              </a:rPr>
              <a:t>Public policy</a:t>
            </a:r>
          </a:p>
          <a:p>
            <a:pPr marL="0" indent="0" eaLnBrk="1" hangingPunct="1">
              <a:spcBef>
                <a:spcPct val="0"/>
              </a:spcBef>
              <a:buNone/>
            </a:pPr>
            <a:r>
              <a:rPr lang="en-GB" altLang="en-US" sz="1800" dirty="0">
                <a:solidFill>
                  <a:srgbClr val="565656"/>
                </a:solidFill>
                <a:latin typeface="Arial" panose="020B0604020202020204" pitchFamily="34" charset="0"/>
              </a:rPr>
              <a:t>Law and </a:t>
            </a:r>
            <a:r>
              <a:rPr lang="en-GB" altLang="en-US" sz="1800" dirty="0" smtClean="0">
                <a:solidFill>
                  <a:srgbClr val="565656"/>
                </a:solidFill>
                <a:latin typeface="Arial" panose="020B0604020202020204" pitchFamily="34" charset="0"/>
              </a:rPr>
              <a:t>services</a:t>
            </a:r>
          </a:p>
          <a:p>
            <a:pPr marL="0" indent="0" eaLnBrk="1" hangingPunct="1">
              <a:spcBef>
                <a:spcPct val="0"/>
              </a:spcBef>
              <a:buNone/>
            </a:pPr>
            <a:r>
              <a:rPr lang="en-GB" altLang="en-US" sz="1800" dirty="0" smtClean="0">
                <a:solidFill>
                  <a:srgbClr val="565656"/>
                </a:solidFill>
                <a:latin typeface="Arial" panose="020B0604020202020204" pitchFamily="34" charset="0"/>
              </a:rPr>
              <a:t>Organisational performance</a:t>
            </a:r>
          </a:p>
          <a:p>
            <a:pPr marL="0" indent="0" eaLnBrk="1" hangingPunct="1">
              <a:spcBef>
                <a:spcPct val="0"/>
              </a:spcBef>
              <a:buNone/>
            </a:pPr>
            <a:endParaRPr lang="en-GB" altLang="en-US" sz="1800" dirty="0">
              <a:solidFill>
                <a:srgbClr val="565656"/>
              </a:solidFill>
              <a:latin typeface="Arial" panose="020B0604020202020204" pitchFamily="34" charset="0"/>
            </a:endParaRPr>
          </a:p>
          <a:p>
            <a:pPr marL="0" indent="0" eaLnBrk="1" hangingPunct="1">
              <a:spcBef>
                <a:spcPct val="0"/>
              </a:spcBef>
              <a:buNone/>
            </a:pPr>
            <a:r>
              <a:rPr lang="en-GB" altLang="en-US" sz="1800" b="1" dirty="0" smtClean="0">
                <a:solidFill>
                  <a:srgbClr val="565656"/>
                </a:solidFill>
                <a:latin typeface="Arial" panose="020B0604020202020204" pitchFamily="34" charset="0"/>
              </a:rPr>
              <a:t>Impact Period</a:t>
            </a:r>
            <a:r>
              <a:rPr lang="en-GB" altLang="en-US" sz="1800" b="1" dirty="0">
                <a:solidFill>
                  <a:srgbClr val="565656"/>
                </a:solidFill>
                <a:latin typeface="Arial" panose="020B0604020202020204" pitchFamily="34" charset="0"/>
              </a:rPr>
              <a:t>: </a:t>
            </a:r>
            <a:r>
              <a:rPr lang="en-GB" altLang="en-US" sz="1800" b="1" dirty="0" smtClean="0">
                <a:solidFill>
                  <a:srgbClr val="565656"/>
                </a:solidFill>
                <a:latin typeface="Arial" panose="020B0604020202020204" pitchFamily="34" charset="0"/>
              </a:rPr>
              <a:t>2014-2020/1</a:t>
            </a:r>
          </a:p>
          <a:p>
            <a:pPr marL="0" indent="0" eaLnBrk="1" hangingPunct="1">
              <a:spcBef>
                <a:spcPct val="0"/>
              </a:spcBef>
              <a:buNone/>
            </a:pPr>
            <a:endParaRPr lang="en-GB" altLang="en-US" sz="1800" b="1" dirty="0">
              <a:solidFill>
                <a:srgbClr val="565656"/>
              </a:solidFill>
              <a:latin typeface="Arial" panose="020B0604020202020204" pitchFamily="34" charset="0"/>
            </a:endParaRPr>
          </a:p>
          <a:p>
            <a:pPr marL="0" indent="0" eaLnBrk="1" hangingPunct="1">
              <a:spcBef>
                <a:spcPct val="0"/>
              </a:spcBef>
              <a:buNone/>
            </a:pPr>
            <a:r>
              <a:rPr lang="en-GB" altLang="en-US" sz="1800" b="1" dirty="0" smtClean="0">
                <a:solidFill>
                  <a:srgbClr val="565656"/>
                </a:solidFill>
                <a:latin typeface="Arial" panose="020B0604020202020204" pitchFamily="34" charset="0"/>
              </a:rPr>
              <a:t>Underpinning research period: 2000?-2020/1</a:t>
            </a:r>
            <a:endParaRPr lang="en-GB" altLang="en-US" sz="1800" b="1" dirty="0">
              <a:solidFill>
                <a:srgbClr val="565656"/>
              </a:solidFill>
              <a:latin typeface="Arial" panose="020B0604020202020204" pitchFamily="34" charset="0"/>
            </a:endParaRPr>
          </a:p>
          <a:p>
            <a:pPr eaLnBrk="1" hangingPunct="1">
              <a:spcBef>
                <a:spcPct val="0"/>
              </a:spcBef>
            </a:pPr>
            <a:endParaRPr lang="en-GB" altLang="en-US" sz="1800" dirty="0">
              <a:solidFill>
                <a:srgbClr val="565656"/>
              </a:solidFill>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529" y="435699"/>
            <a:ext cx="3494237" cy="23252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261658" y="560280"/>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Impact Case – Example 1</a:t>
            </a:r>
            <a:endParaRPr lang="en-US" altLang="en-US" sz="2400" b="1" dirty="0">
              <a:solidFill>
                <a:srgbClr val="595959"/>
              </a:solidFill>
              <a:cs typeface="Arial" panose="020B0604020202020204" pitchFamily="34" charset="0"/>
            </a:endParaRPr>
          </a:p>
        </p:txBody>
      </p:sp>
      <p:sp>
        <p:nvSpPr>
          <p:cNvPr id="2" name="TextBox 1"/>
          <p:cNvSpPr txBox="1"/>
          <p:nvPr/>
        </p:nvSpPr>
        <p:spPr>
          <a:xfrm>
            <a:off x="199514" y="2218208"/>
            <a:ext cx="8580500" cy="4185761"/>
          </a:xfrm>
          <a:prstGeom prst="rect">
            <a:avLst/>
          </a:prstGeom>
          <a:noFill/>
        </p:spPr>
        <p:txBody>
          <a:bodyPr wrap="square" rtlCol="0">
            <a:spAutoFit/>
          </a:bodyPr>
          <a:lstStyle/>
          <a:p>
            <a:r>
              <a:rPr lang="en-GB" sz="1400" b="1" dirty="0">
                <a:latin typeface="+mn-lt"/>
              </a:rPr>
              <a:t>Knowledge Intensive Business Services as Innovators and Catalysts of </a:t>
            </a:r>
            <a:endParaRPr lang="en-GB" sz="1400" b="1" dirty="0" smtClean="0">
              <a:latin typeface="+mn-lt"/>
            </a:endParaRPr>
          </a:p>
          <a:p>
            <a:r>
              <a:rPr lang="en-GB" sz="1400" b="1" dirty="0" smtClean="0">
                <a:latin typeface="+mn-lt"/>
              </a:rPr>
              <a:t>Innovation </a:t>
            </a:r>
            <a:r>
              <a:rPr lang="en-GB" sz="1400" b="1" dirty="0">
                <a:latin typeface="+mn-lt"/>
              </a:rPr>
              <a:t>in ‘Systems of Innovation’ </a:t>
            </a:r>
            <a:endParaRPr lang="en-GB" sz="1400" b="1" dirty="0" smtClean="0">
              <a:latin typeface="+mn-lt"/>
            </a:endParaRPr>
          </a:p>
          <a:p>
            <a:endParaRPr lang="en-GB" sz="1400" dirty="0">
              <a:latin typeface="+mn-lt"/>
            </a:endParaRPr>
          </a:p>
          <a:p>
            <a:r>
              <a:rPr lang="en-GB" sz="1400" b="1" dirty="0">
                <a:latin typeface="+mn-lt"/>
              </a:rPr>
              <a:t>Challenge/Context: </a:t>
            </a:r>
            <a:r>
              <a:rPr lang="en-GB" sz="1400" dirty="0">
                <a:latin typeface="+mn-lt"/>
              </a:rPr>
              <a:t>Knowledge Intensive Business Services (KIBS) are a sub-set of business service firms that are especially innovative and dynamic. How they act in and contribute to wider ‘systems of innovation’ was not understood. </a:t>
            </a:r>
            <a:endParaRPr lang="en-GB" sz="1400" dirty="0" smtClean="0">
              <a:latin typeface="+mn-lt"/>
            </a:endParaRPr>
          </a:p>
          <a:p>
            <a:endParaRPr lang="en-GB" sz="1400" dirty="0">
              <a:latin typeface="+mn-lt"/>
            </a:endParaRPr>
          </a:p>
          <a:p>
            <a:r>
              <a:rPr lang="en-GB" sz="1400" b="1" dirty="0">
                <a:latin typeface="+mn-lt"/>
              </a:rPr>
              <a:t>Solution/Activities: </a:t>
            </a:r>
            <a:r>
              <a:rPr lang="en-GB" sz="1400" dirty="0">
                <a:latin typeface="+mn-lt"/>
              </a:rPr>
              <a:t>The research identified two important contributions that KIBS make to economic development: their direct contribution to growth by providing generally high quality employment, export earnings and innovation, and, their indirect contribution through their interactions with client sectors, and particularly how they help client firms to innovate within wider ‘systems of innovation’. </a:t>
            </a:r>
            <a:endParaRPr lang="en-GB" sz="1400" dirty="0" smtClean="0">
              <a:latin typeface="+mn-lt"/>
            </a:endParaRPr>
          </a:p>
          <a:p>
            <a:endParaRPr lang="en-GB" sz="1400" dirty="0">
              <a:latin typeface="+mn-lt"/>
            </a:endParaRPr>
          </a:p>
          <a:p>
            <a:r>
              <a:rPr lang="en-GB" sz="1400" b="1" dirty="0">
                <a:latin typeface="+mn-lt"/>
              </a:rPr>
              <a:t>Benefits/Outcomes: </a:t>
            </a:r>
            <a:r>
              <a:rPr lang="en-GB" sz="1400" dirty="0">
                <a:latin typeface="+mn-lt"/>
              </a:rPr>
              <a:t>The significance of KIBS as innovators, and as influential actors in ‘systems of innovation’ is now acknowledged by governments, international bodies, such as the OECD, and incorporated into policy. Research has moved on to understanding differences among KIBS and how they contribute to competitiveness and ‘systems of innovation’. </a:t>
            </a:r>
          </a:p>
          <a:p>
            <a:r>
              <a:rPr lang="en-GB" sz="1400" b="1" dirty="0">
                <a:latin typeface="+mn-lt"/>
              </a:rPr>
              <a:t>Lead Researchers: Professor Ian Miles, Professor Bruce Tether </a:t>
            </a:r>
            <a:r>
              <a:rPr lang="en-GB" sz="1400" b="1" dirty="0" smtClean="0">
                <a:latin typeface="+mn-lt"/>
              </a:rPr>
              <a:t>- AMBS</a:t>
            </a:r>
            <a:endParaRPr lang="en-GB" sz="1400" dirty="0">
              <a:solidFill>
                <a:srgbClr val="565656"/>
              </a:solidFill>
              <a:latin typeface="+mn-lt"/>
              <a:cs typeface="Geneva" pitchFamily="-96" charset="0"/>
            </a:endParaRPr>
          </a:p>
          <a:p>
            <a:endParaRPr lang="en-GB" sz="1400" dirty="0" smtClean="0"/>
          </a:p>
          <a:p>
            <a:endParaRPr lang="en-GB"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2225" y="88775"/>
            <a:ext cx="2689933" cy="257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77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261658" y="560280"/>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Impact Case – Example 2</a:t>
            </a:r>
            <a:endParaRPr lang="en-US" altLang="en-US" sz="2400" b="1" dirty="0">
              <a:solidFill>
                <a:srgbClr val="595959"/>
              </a:solidFill>
              <a:cs typeface="Arial" panose="020B0604020202020204" pitchFamily="34" charset="0"/>
            </a:endParaRPr>
          </a:p>
        </p:txBody>
      </p:sp>
      <p:sp>
        <p:nvSpPr>
          <p:cNvPr id="2" name="TextBox 1"/>
          <p:cNvSpPr txBox="1"/>
          <p:nvPr/>
        </p:nvSpPr>
        <p:spPr>
          <a:xfrm>
            <a:off x="261658" y="2459113"/>
            <a:ext cx="8580500" cy="3754874"/>
          </a:xfrm>
          <a:prstGeom prst="rect">
            <a:avLst/>
          </a:prstGeom>
          <a:noFill/>
        </p:spPr>
        <p:txBody>
          <a:bodyPr wrap="square" rtlCol="0">
            <a:spAutoFit/>
          </a:bodyPr>
          <a:lstStyle/>
          <a:p>
            <a:r>
              <a:rPr lang="en-GB" sz="1400" b="1" dirty="0">
                <a:latin typeface="+mj-lt"/>
              </a:rPr>
              <a:t>From boys to men: Ending the cycle of domestic abuse </a:t>
            </a:r>
            <a:endParaRPr lang="en-GB" sz="1400" b="1" dirty="0" smtClean="0">
              <a:latin typeface="+mj-lt"/>
            </a:endParaRPr>
          </a:p>
          <a:p>
            <a:endParaRPr lang="en-GB" sz="1400" dirty="0">
              <a:latin typeface="+mj-lt"/>
            </a:endParaRPr>
          </a:p>
          <a:p>
            <a:r>
              <a:rPr lang="en-GB" sz="1400" b="1" dirty="0">
                <a:latin typeface="+mj-lt"/>
              </a:rPr>
              <a:t>Challenge/Context: </a:t>
            </a:r>
            <a:r>
              <a:rPr lang="en-GB" sz="1400" dirty="0">
                <a:latin typeface="+mj-lt"/>
              </a:rPr>
              <a:t>The From Boys to Men Project was a 3 year Economic and Social Research Council (ESRC) funded project, which explored why some boys become domestic abuse perpetrators when others do not. A primary aim of the research was to establish what more can be done to reduce the number of young men who become perpetrators. </a:t>
            </a:r>
            <a:endParaRPr lang="en-GB" sz="1400" dirty="0" smtClean="0">
              <a:latin typeface="+mj-lt"/>
            </a:endParaRPr>
          </a:p>
          <a:p>
            <a:endParaRPr lang="en-GB" sz="1400" dirty="0">
              <a:latin typeface="+mj-lt"/>
            </a:endParaRPr>
          </a:p>
          <a:p>
            <a:r>
              <a:rPr lang="en-GB" sz="1400" b="1" dirty="0">
                <a:latin typeface="+mj-lt"/>
              </a:rPr>
              <a:t>Solution/Activities: </a:t>
            </a:r>
            <a:r>
              <a:rPr lang="en-GB" sz="1400" dirty="0">
                <a:latin typeface="+mj-lt"/>
              </a:rPr>
              <a:t>The From Boys to Men Project made a series of recommendations including: preventative education becoming mandatory in schools; a need for service provision that addresses young men’s feelings of vulnerability, rage and powerlessness; the usefulness of social marketing to open the conversation between young people and adults. </a:t>
            </a:r>
            <a:endParaRPr lang="en-GB" sz="1400" dirty="0" smtClean="0">
              <a:latin typeface="+mj-lt"/>
            </a:endParaRPr>
          </a:p>
          <a:p>
            <a:endParaRPr lang="en-GB" sz="1400" dirty="0">
              <a:latin typeface="+mj-lt"/>
            </a:endParaRPr>
          </a:p>
          <a:p>
            <a:r>
              <a:rPr lang="en-GB" sz="1400" b="1" dirty="0">
                <a:latin typeface="+mj-lt"/>
              </a:rPr>
              <a:t>Benefits/Outcomes: </a:t>
            </a:r>
            <a:r>
              <a:rPr lang="en-GB" sz="1400" dirty="0">
                <a:latin typeface="+mj-lt"/>
              </a:rPr>
              <a:t>Our recommendations have been adopted by RESPECT, the UK membership organisation for work with domestic violence perpetrators, male victims and young people. Our research was presented to the Home Office by Women’s Aid and helped to provide a body of evidence that persuaded the government to continue their social marketing campaign on domestic violence. </a:t>
            </a:r>
          </a:p>
          <a:p>
            <a:r>
              <a:rPr lang="en-GB" sz="1400" b="1" dirty="0">
                <a:latin typeface="+mj-lt"/>
              </a:rPr>
              <a:t>Lead Researcher: Professor David Gadd </a:t>
            </a:r>
            <a:endParaRPr lang="en-GB" sz="1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629" y="199701"/>
            <a:ext cx="2772158" cy="265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446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05" y="1305017"/>
            <a:ext cx="8915809" cy="5237111"/>
          </a:xfrm>
          <a:prstGeom prst="rect">
            <a:avLst/>
          </a:prstGeom>
        </p:spPr>
      </p:pic>
      <p:sp>
        <p:nvSpPr>
          <p:cNvPr id="7170" name="Rectangle 6"/>
          <p:cNvSpPr>
            <a:spLocks noChangeArrowheads="1"/>
          </p:cNvSpPr>
          <p:nvPr/>
        </p:nvSpPr>
        <p:spPr bwMode="auto">
          <a:xfrm>
            <a:off x="406400" y="489258"/>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Pathways to Impact</a:t>
            </a:r>
            <a:endParaRPr lang="en-US" altLang="en-US" sz="2400" b="1" dirty="0">
              <a:solidFill>
                <a:srgbClr val="595959"/>
              </a:solidFill>
              <a:cs typeface="Arial" panose="020B0604020202020204" pitchFamily="34" charset="0"/>
            </a:endParaRPr>
          </a:p>
        </p:txBody>
      </p:sp>
      <p:sp>
        <p:nvSpPr>
          <p:cNvPr id="2" name="TextBox 1"/>
          <p:cNvSpPr txBox="1"/>
          <p:nvPr/>
        </p:nvSpPr>
        <p:spPr>
          <a:xfrm>
            <a:off x="223837" y="1221040"/>
            <a:ext cx="7620000" cy="3970318"/>
          </a:xfrm>
          <a:prstGeom prst="rect">
            <a:avLst/>
          </a:prstGeom>
          <a:noFill/>
        </p:spPr>
        <p:txBody>
          <a:bodyPr wrap="square" rtlCol="0">
            <a:spAutoFit/>
          </a:bodyPr>
          <a:lstStyle/>
          <a:p>
            <a:endParaRPr lang="en-GB" dirty="0" smtClean="0">
              <a:solidFill>
                <a:srgbClr val="565656"/>
              </a:solidFill>
              <a:cs typeface="Geneva" pitchFamily="-96" charset="0"/>
            </a:endParaRPr>
          </a:p>
          <a:p>
            <a:pPr marL="342900" indent="-342900">
              <a:buFont typeface="Wingdings" panose="05000000000000000000" pitchFamily="2" charset="2"/>
              <a:buChar char="q"/>
            </a:pPr>
            <a:r>
              <a:rPr lang="en-GB" dirty="0" smtClean="0">
                <a:solidFill>
                  <a:srgbClr val="565656"/>
                </a:solidFill>
                <a:cs typeface="Geneva" pitchFamily="-96" charset="0"/>
              </a:rPr>
              <a:t>Direct engagement with policy or practitioners</a:t>
            </a:r>
            <a:endParaRPr lang="en-GB" dirty="0">
              <a:solidFill>
                <a:srgbClr val="565656"/>
              </a:solidFill>
              <a:cs typeface="Geneva" pitchFamily="-96" charset="0"/>
            </a:endParaRPr>
          </a:p>
          <a:p>
            <a:pPr marL="342900" indent="-342900">
              <a:buFont typeface="Wingdings" panose="05000000000000000000" pitchFamily="2" charset="2"/>
              <a:buChar char="q"/>
            </a:pPr>
            <a:endParaRPr lang="en-GB" dirty="0">
              <a:solidFill>
                <a:srgbClr val="565656"/>
              </a:solidFill>
              <a:cs typeface="Geneva" pitchFamily="-96" charset="0"/>
            </a:endParaRPr>
          </a:p>
          <a:p>
            <a:pPr marL="342900" indent="-342900">
              <a:buFont typeface="Wingdings" panose="05000000000000000000" pitchFamily="2" charset="2"/>
              <a:buChar char="q"/>
            </a:pPr>
            <a:r>
              <a:rPr lang="en-GB" dirty="0" smtClean="0">
                <a:solidFill>
                  <a:srgbClr val="565656"/>
                </a:solidFill>
                <a:cs typeface="Geneva" pitchFamily="-96" charset="0"/>
              </a:rPr>
              <a:t>Media commentary </a:t>
            </a:r>
            <a:endParaRPr lang="en-GB" dirty="0">
              <a:solidFill>
                <a:srgbClr val="565656"/>
              </a:solidFill>
              <a:cs typeface="Geneva" pitchFamily="-96" charset="0"/>
            </a:endParaRPr>
          </a:p>
          <a:p>
            <a:pPr marL="342900" indent="-342900">
              <a:buFont typeface="Wingdings" panose="05000000000000000000" pitchFamily="2" charset="2"/>
              <a:buChar char="q"/>
            </a:pPr>
            <a:endParaRPr lang="en-GB" dirty="0">
              <a:solidFill>
                <a:srgbClr val="565656"/>
              </a:solidFill>
              <a:cs typeface="Geneva" pitchFamily="-96" charset="0"/>
            </a:endParaRPr>
          </a:p>
          <a:p>
            <a:pPr marL="342900" indent="-342900">
              <a:buFont typeface="Wingdings" panose="05000000000000000000" pitchFamily="2" charset="2"/>
              <a:buChar char="q"/>
            </a:pPr>
            <a:r>
              <a:rPr lang="en-GB" dirty="0" smtClean="0">
                <a:solidFill>
                  <a:srgbClr val="565656"/>
                </a:solidFill>
                <a:cs typeface="Geneva" pitchFamily="-96" charset="0"/>
              </a:rPr>
              <a:t>Public engagement </a:t>
            </a:r>
            <a:endParaRPr lang="en-GB" dirty="0">
              <a:solidFill>
                <a:srgbClr val="565656"/>
              </a:solidFill>
              <a:cs typeface="Geneva" pitchFamily="-96" charset="0"/>
            </a:endParaRPr>
          </a:p>
          <a:p>
            <a:pPr marL="342900" indent="-342900">
              <a:buFont typeface="Wingdings" panose="05000000000000000000" pitchFamily="2" charset="2"/>
              <a:buChar char="q"/>
            </a:pPr>
            <a:endParaRPr lang="en-GB" dirty="0">
              <a:solidFill>
                <a:srgbClr val="565656"/>
              </a:solidFill>
              <a:cs typeface="Geneva" pitchFamily="-96" charset="0"/>
            </a:endParaRPr>
          </a:p>
          <a:p>
            <a:pPr marL="342900" indent="-342900">
              <a:buFont typeface="Wingdings" panose="05000000000000000000" pitchFamily="2" charset="2"/>
              <a:buChar char="q"/>
            </a:pPr>
            <a:r>
              <a:rPr lang="en-GB" dirty="0" smtClean="0">
                <a:solidFill>
                  <a:srgbClr val="565656"/>
                </a:solidFill>
                <a:cs typeface="Geneva" pitchFamily="-96" charset="0"/>
              </a:rPr>
              <a:t>Reports or policy briefs</a:t>
            </a:r>
          </a:p>
          <a:p>
            <a:endParaRPr lang="en-GB" dirty="0">
              <a:solidFill>
                <a:srgbClr val="565656"/>
              </a:solidFill>
            </a:endParaRPr>
          </a:p>
          <a:p>
            <a:pPr marL="342900" indent="-342900">
              <a:buFont typeface="Wingdings" panose="05000000000000000000" pitchFamily="2" charset="2"/>
              <a:buChar char="q"/>
            </a:pPr>
            <a:r>
              <a:rPr lang="en-GB" dirty="0" smtClean="0">
                <a:solidFill>
                  <a:srgbClr val="565656"/>
                </a:solidFill>
              </a:rPr>
              <a:t>Expert advice - select committees, advisory boards etc.</a:t>
            </a:r>
          </a:p>
          <a:p>
            <a:pPr marL="342900" indent="-342900">
              <a:buFont typeface="Wingdings" panose="05000000000000000000" pitchFamily="2" charset="2"/>
              <a:buChar char="q"/>
            </a:pPr>
            <a:endParaRPr lang="en-GB" dirty="0">
              <a:solidFill>
                <a:srgbClr val="565656"/>
              </a:solidFill>
            </a:endParaRPr>
          </a:p>
          <a:p>
            <a:pPr marL="342900" indent="-342900">
              <a:buFont typeface="Wingdings" panose="05000000000000000000" pitchFamily="2" charset="2"/>
              <a:buChar char="q"/>
            </a:pPr>
            <a:r>
              <a:rPr lang="en-GB" dirty="0" smtClean="0">
                <a:solidFill>
                  <a:srgbClr val="565656"/>
                </a:solidFill>
              </a:rPr>
              <a:t>Engaging with bridging organisation – e.g. lobby groups</a:t>
            </a:r>
          </a:p>
          <a:p>
            <a:pPr marL="342900" indent="-342900">
              <a:buFont typeface="Wingdings" panose="05000000000000000000" pitchFamily="2" charset="2"/>
              <a:buChar char="q"/>
            </a:pPr>
            <a:endParaRPr lang="en-GB" dirty="0">
              <a:solidFill>
                <a:srgbClr val="565656"/>
              </a:solidFill>
            </a:endParaRPr>
          </a:p>
          <a:p>
            <a:pPr marL="342900" indent="-342900">
              <a:buFont typeface="Wingdings" panose="05000000000000000000" pitchFamily="2" charset="2"/>
              <a:buChar char="q"/>
            </a:pPr>
            <a:endParaRPr lang="en-GB" dirty="0"/>
          </a:p>
        </p:txBody>
      </p:sp>
    </p:spTree>
    <p:extLst>
      <p:ext uri="{BB962C8B-B14F-4D97-AF65-F5344CB8AC3E}">
        <p14:creationId xmlns:p14="http://schemas.microsoft.com/office/powerpoint/2010/main" val="216995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xit" presetSubtype="0" fill="hold" grpId="0" nodeType="with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406400" y="489258"/>
            <a:ext cx="725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96" charset="-128"/>
                <a:cs typeface="Geneva" pitchFamily="-96"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itchFamily="-96" charset="0"/>
                <a:cs typeface="Geneva" pitchFamily="-96"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itchFamily="-96" charset="0"/>
                <a:cs typeface="Geneva" pitchFamily="-96"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96" charset="0"/>
                <a:cs typeface="Geneva" pitchFamily="-96" charset="0"/>
              </a:defRPr>
            </a:lvl9pPr>
          </a:lstStyle>
          <a:p>
            <a:pPr>
              <a:buFont typeface="Arial" panose="020B0604020202020204" pitchFamily="34" charset="0"/>
              <a:buNone/>
            </a:pPr>
            <a:r>
              <a:rPr lang="en-GB" altLang="en-US" sz="2400" b="1" dirty="0" smtClean="0">
                <a:solidFill>
                  <a:srgbClr val="595959"/>
                </a:solidFill>
                <a:cs typeface="Arial" panose="020B0604020202020204" pitchFamily="34" charset="0"/>
              </a:rPr>
              <a:t>Evidence</a:t>
            </a:r>
            <a:endParaRPr lang="en-US" altLang="en-US" sz="2400" b="1" dirty="0">
              <a:solidFill>
                <a:srgbClr val="595959"/>
              </a:solidFill>
              <a:cs typeface="Arial" panose="020B0604020202020204" pitchFamily="34" charset="0"/>
            </a:endParaRPr>
          </a:p>
        </p:txBody>
      </p:sp>
      <p:sp>
        <p:nvSpPr>
          <p:cNvPr id="2" name="TextBox 1"/>
          <p:cNvSpPr txBox="1"/>
          <p:nvPr/>
        </p:nvSpPr>
        <p:spPr>
          <a:xfrm>
            <a:off x="406400" y="1204428"/>
            <a:ext cx="7620000" cy="4801314"/>
          </a:xfrm>
          <a:prstGeom prst="rect">
            <a:avLst/>
          </a:prstGeom>
          <a:noFill/>
        </p:spPr>
        <p:txBody>
          <a:bodyPr wrap="square" rtlCol="0">
            <a:spAutoFit/>
          </a:bodyPr>
          <a:lstStyle/>
          <a:p>
            <a:r>
              <a:rPr lang="en-GB" altLang="en-US" dirty="0">
                <a:solidFill>
                  <a:srgbClr val="565656"/>
                </a:solidFill>
              </a:rPr>
              <a:t>Each case study must explain how (through what means) the research led to or contributed to the impact, and include </a:t>
            </a:r>
            <a:r>
              <a:rPr lang="en-GB" altLang="en-US" b="1" dirty="0">
                <a:solidFill>
                  <a:srgbClr val="565656"/>
                </a:solidFill>
              </a:rPr>
              <a:t>appropriate sources of information external to the HEI</a:t>
            </a:r>
            <a:r>
              <a:rPr lang="en-GB" altLang="en-US" dirty="0">
                <a:solidFill>
                  <a:srgbClr val="565656"/>
                </a:solidFill>
              </a:rPr>
              <a:t> to corroborate these claims.</a:t>
            </a:r>
          </a:p>
          <a:p>
            <a:endParaRPr lang="en-GB" dirty="0" smtClean="0">
              <a:solidFill>
                <a:srgbClr val="565656"/>
              </a:solidFill>
              <a:cs typeface="Geneva" pitchFamily="-96" charset="0"/>
            </a:endParaRPr>
          </a:p>
          <a:p>
            <a:pPr marL="342900" indent="-342900">
              <a:buFont typeface="Wingdings" panose="05000000000000000000" pitchFamily="2" charset="2"/>
              <a:buChar char="q"/>
            </a:pPr>
            <a:r>
              <a:rPr lang="en-GB" dirty="0" smtClean="0">
                <a:solidFill>
                  <a:srgbClr val="565656"/>
                </a:solidFill>
                <a:cs typeface="Geneva" pitchFamily="-96" charset="0"/>
              </a:rPr>
              <a:t>Reports</a:t>
            </a:r>
            <a:endParaRPr lang="en-GB" dirty="0">
              <a:solidFill>
                <a:srgbClr val="565656"/>
              </a:solidFill>
              <a:cs typeface="Geneva" pitchFamily="-96" charset="0"/>
            </a:endParaRPr>
          </a:p>
          <a:p>
            <a:pPr marL="342900" indent="-342900">
              <a:buFont typeface="Wingdings" panose="05000000000000000000" pitchFamily="2" charset="2"/>
              <a:buChar char="q"/>
            </a:pPr>
            <a:endParaRPr lang="en-GB" dirty="0">
              <a:solidFill>
                <a:srgbClr val="565656"/>
              </a:solidFill>
              <a:cs typeface="Geneva" pitchFamily="-96" charset="0"/>
            </a:endParaRPr>
          </a:p>
          <a:p>
            <a:pPr marL="342900" indent="-342900">
              <a:buFont typeface="Wingdings" panose="05000000000000000000" pitchFamily="2" charset="2"/>
              <a:buChar char="q"/>
            </a:pPr>
            <a:r>
              <a:rPr lang="en-GB" dirty="0">
                <a:solidFill>
                  <a:srgbClr val="565656"/>
                </a:solidFill>
                <a:cs typeface="Geneva" pitchFamily="-96" charset="0"/>
              </a:rPr>
              <a:t>Citations</a:t>
            </a:r>
          </a:p>
          <a:p>
            <a:pPr marL="342900" indent="-342900">
              <a:buFont typeface="Wingdings" panose="05000000000000000000" pitchFamily="2" charset="2"/>
              <a:buChar char="q"/>
            </a:pPr>
            <a:endParaRPr lang="en-GB" dirty="0">
              <a:solidFill>
                <a:srgbClr val="565656"/>
              </a:solidFill>
              <a:cs typeface="Geneva" pitchFamily="-96" charset="0"/>
            </a:endParaRPr>
          </a:p>
          <a:p>
            <a:pPr marL="342900" indent="-342900">
              <a:buFont typeface="Wingdings" panose="05000000000000000000" pitchFamily="2" charset="2"/>
              <a:buChar char="q"/>
            </a:pPr>
            <a:r>
              <a:rPr lang="en-GB" dirty="0">
                <a:solidFill>
                  <a:srgbClr val="565656"/>
                </a:solidFill>
                <a:cs typeface="Geneva" pitchFamily="-96" charset="0"/>
              </a:rPr>
              <a:t>Media</a:t>
            </a:r>
          </a:p>
          <a:p>
            <a:pPr marL="342900" indent="-342900">
              <a:buFont typeface="Wingdings" panose="05000000000000000000" pitchFamily="2" charset="2"/>
              <a:buChar char="q"/>
            </a:pPr>
            <a:endParaRPr lang="en-GB" dirty="0">
              <a:solidFill>
                <a:srgbClr val="565656"/>
              </a:solidFill>
              <a:cs typeface="Geneva" pitchFamily="-96" charset="0"/>
            </a:endParaRPr>
          </a:p>
          <a:p>
            <a:pPr marL="342900" indent="-342900">
              <a:buFont typeface="Wingdings" panose="05000000000000000000" pitchFamily="2" charset="2"/>
              <a:buChar char="q"/>
            </a:pPr>
            <a:r>
              <a:rPr lang="en-GB" dirty="0">
                <a:solidFill>
                  <a:srgbClr val="565656"/>
                </a:solidFill>
                <a:cs typeface="Geneva" pitchFamily="-96" charset="0"/>
              </a:rPr>
              <a:t>Direct testimony</a:t>
            </a:r>
          </a:p>
          <a:p>
            <a:pPr marL="342900" indent="-342900">
              <a:buFont typeface="Wingdings" panose="05000000000000000000" pitchFamily="2" charset="2"/>
              <a:buChar char="q"/>
            </a:pPr>
            <a:endParaRPr lang="en-GB" dirty="0">
              <a:solidFill>
                <a:srgbClr val="565656"/>
              </a:solidFill>
              <a:cs typeface="Geneva" pitchFamily="-96" charset="0"/>
            </a:endParaRPr>
          </a:p>
          <a:p>
            <a:pPr marL="342900" indent="-342900">
              <a:buFont typeface="Wingdings" panose="05000000000000000000" pitchFamily="2" charset="2"/>
              <a:buChar char="q"/>
            </a:pPr>
            <a:r>
              <a:rPr lang="en-GB" dirty="0">
                <a:solidFill>
                  <a:srgbClr val="565656"/>
                </a:solidFill>
                <a:cs typeface="Geneva" pitchFamily="-96" charset="0"/>
              </a:rPr>
              <a:t>Quotes, websites, </a:t>
            </a:r>
            <a:r>
              <a:rPr lang="en-GB" dirty="0" smtClean="0">
                <a:solidFill>
                  <a:srgbClr val="565656"/>
                </a:solidFill>
                <a:cs typeface="Geneva" pitchFamily="-96" charset="0"/>
              </a:rPr>
              <a:t>minutes</a:t>
            </a:r>
          </a:p>
          <a:p>
            <a:pPr marL="342900" indent="-342900">
              <a:buFont typeface="Wingdings" panose="05000000000000000000" pitchFamily="2" charset="2"/>
              <a:buChar char="q"/>
            </a:pPr>
            <a:endParaRPr lang="en-GB" dirty="0">
              <a:solidFill>
                <a:srgbClr val="565656"/>
              </a:solidFill>
            </a:endParaRPr>
          </a:p>
          <a:p>
            <a:pPr marL="342900" indent="-342900">
              <a:buFont typeface="Wingdings" panose="05000000000000000000" pitchFamily="2" charset="2"/>
              <a:buChar char="q"/>
            </a:pPr>
            <a:r>
              <a:rPr lang="en-GB" dirty="0" smtClean="0">
                <a:solidFill>
                  <a:srgbClr val="565656"/>
                </a:solidFill>
              </a:rPr>
              <a:t>Social media</a:t>
            </a:r>
          </a:p>
          <a:p>
            <a:pPr marL="342900" indent="-342900">
              <a:buFont typeface="Wingdings" panose="05000000000000000000" pitchFamily="2" charset="2"/>
              <a:buChar char="q"/>
            </a:pPr>
            <a:endParaRPr lang="en-GB" dirty="0">
              <a:solidFill>
                <a:srgbClr val="565656"/>
              </a:solidFill>
            </a:endParaRPr>
          </a:p>
          <a:p>
            <a:pPr marL="342900" indent="-342900">
              <a:buFont typeface="Wingdings" panose="05000000000000000000" pitchFamily="2" charset="2"/>
              <a:buChar char="q"/>
            </a:pPr>
            <a:r>
              <a:rPr lang="en-GB" dirty="0" smtClean="0">
                <a:solidFill>
                  <a:srgbClr val="565656"/>
                </a:solidFill>
              </a:rPr>
              <a:t>Select committees, advisory boards etc</a:t>
            </a:r>
            <a:r>
              <a:rPr lang="en-GB" dirty="0">
                <a:solidFill>
                  <a:srgbClr val="565656"/>
                </a:solidFill>
              </a:rPr>
              <a: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040" y="2583401"/>
            <a:ext cx="3790565" cy="25299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3574</TotalTime>
  <Words>759</Words>
  <Application>Microsoft Office PowerPoint</Application>
  <PresentationFormat>On-screen Show (4:3)</PresentationFormat>
  <Paragraphs>146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Hart</dc:creator>
  <cp:lastModifiedBy>Ian Boucher</cp:lastModifiedBy>
  <cp:revision>237</cp:revision>
  <cp:lastPrinted>2015-07-09T14:37:39Z</cp:lastPrinted>
  <dcterms:created xsi:type="dcterms:W3CDTF">2012-01-17T15:51:07Z</dcterms:created>
  <dcterms:modified xsi:type="dcterms:W3CDTF">2016-05-04T08:36:45Z</dcterms:modified>
</cp:coreProperties>
</file>