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71" r:id="rId2"/>
    <p:sldId id="373" r:id="rId3"/>
    <p:sldId id="374" r:id="rId4"/>
    <p:sldId id="375" r:id="rId5"/>
    <p:sldId id="351" r:id="rId6"/>
    <p:sldId id="381" r:id="rId7"/>
    <p:sldId id="382" r:id="rId8"/>
    <p:sldId id="383" r:id="rId9"/>
    <p:sldId id="384" r:id="rId10"/>
    <p:sldId id="385" r:id="rId11"/>
    <p:sldId id="386" r:id="rId12"/>
    <p:sldId id="387" r:id="rId13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i-Leigh Miles" initials="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9" autoAdjust="0"/>
    <p:restoredTop sz="81714" autoAdjust="0"/>
  </p:normalViewPr>
  <p:slideViewPr>
    <p:cSldViewPr snapToGrid="0" snapToObjects="1">
      <p:cViewPr>
        <p:scale>
          <a:sx n="65" d="100"/>
          <a:sy n="65" d="100"/>
        </p:scale>
        <p:origin x="-15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450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4503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01859A-5215-6447-AF67-3DEA854AF1E2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168"/>
            <a:ext cx="2946189" cy="494503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378168"/>
            <a:ext cx="2946189" cy="494503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19D4C-4EB5-6A4D-8D03-C71C2FB87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764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450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4503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56DA0B-DA9A-7843-97AA-6D214A3D84F7}" type="datetimeFigureOut">
              <a:rPr lang="en-GB"/>
              <a:pPr>
                <a:defRPr/>
              </a:pPr>
              <a:t>27/09/2016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664"/>
            <a:ext cx="5438140" cy="4442623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168"/>
            <a:ext cx="2946189" cy="494503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378168"/>
            <a:ext cx="2946189" cy="494503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068C32-3C62-814E-B49C-A3829440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056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48836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10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25910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11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547085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12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5053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 is a complex environment</a:t>
            </a:r>
          </a:p>
          <a:p>
            <a:endParaRPr lang="en-GB" dirty="0"/>
          </a:p>
          <a:p>
            <a:r>
              <a:rPr lang="en-GB" dirty="0"/>
              <a:t>Manchester is big</a:t>
            </a:r>
            <a:r>
              <a:rPr lang="en-GB" baseline="0" dirty="0"/>
              <a:t> as well – scale of the business that we are in</a:t>
            </a:r>
          </a:p>
          <a:p>
            <a:endParaRPr lang="en-GB" baseline="0" dirty="0"/>
          </a:p>
          <a:p>
            <a:r>
              <a:rPr lang="en-GB" baseline="0" dirty="0"/>
              <a:t>Spend circa £420M and rising and regional impact…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068C32-3C62-814E-B49C-A38294408C2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068C32-3C62-814E-B49C-A38294408C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6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79F3C-B041-4B5C-B79C-3549E104E98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1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5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95053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08165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4252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6945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GB" sz="120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098BEDC-3A48-4A43-8C3B-BD6ED8712EC2}" type="slidenum">
              <a:rPr lang="en-GB" sz="1200"/>
              <a:pPr eaLnBrk="1" hangingPunct="1"/>
              <a:t>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4489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582A-08B9-9148-9ACE-413077A2BD64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D73-BBE3-4F4B-B199-8D5C421B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2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E431-DE08-8D4C-8B34-BC69D117E760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8C93-3021-0F48-B216-D5728EF5D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6570-83DF-A740-A785-7A49546FE65F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56BD-248A-8B40-89AC-110C6828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2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8E3D-9077-6F46-BD80-464EC7480EDF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0696-8E62-784B-85B8-F4F3254A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7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1F31-32F8-DD40-9C59-F6990B3FCE84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D227-5CFE-0A4B-B688-1A040D3A2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2912-5902-A440-81E8-315532F77B20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36B7-994D-CD4F-9C99-31EF19A12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7140-8F55-FA4B-A4C4-27F1F15C27B2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977A-23CE-7649-8516-7E8A57F84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EAB5-1B64-7142-9DBF-34D0DC9CE30C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E97E-3600-BF4B-81FA-6AF6AD67D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1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AF1C-A4BF-8E44-B9A2-23E305911D3C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518B-6EFE-5C49-81E2-8AE55C504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5AE-80F0-244F-A869-08D1832D5243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8677-F565-C345-8202-B361B3949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E7E3-3567-154A-ACCD-EFC71DF8C401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6B8B-82F7-FC45-8DC3-C79ACB3EC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>
              <a:defRPr/>
            </a:pPr>
            <a:fld id="{8427D4EE-F883-FE40-BDB4-AA1A1E702D1B}" type="datetime1">
              <a:rPr lang="en-US"/>
              <a:pPr>
                <a:defRPr/>
              </a:pPr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>
              <a:defRPr/>
            </a:pPr>
            <a:fld id="{94671395-F43A-5247-9E2B-235F1D260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TAB_col_white_background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TAB_col_white_background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50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3200" b="1" kern="1200" dirty="0">
          <a:solidFill>
            <a:srgbClr val="002060"/>
          </a:solidFill>
          <a:latin typeface="Arial" charset="0"/>
          <a:ea typeface="MS PGothic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utiger 55 Roman"/>
          <a:ea typeface="MS PGothic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6974" y="1397487"/>
            <a:ext cx="77562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Responsible Procurement:</a:t>
            </a:r>
          </a:p>
          <a:p>
            <a:r>
              <a:rPr lang="en-GB" sz="3200" b="1" dirty="0"/>
              <a:t>The University of Manchester Approach</a:t>
            </a: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Univer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109" y="3336988"/>
            <a:ext cx="7415683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2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6"/>
            <a:ext cx="7772400" cy="845092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our Suppliers: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268"/>
            <a:ext cx="7963348" cy="4664467"/>
          </a:xfr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our suppliers are given access to an online tool that helps them plan their own sustainability action plans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use the data this tool provides as part of our contract management process and also to inform the provision of further support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focus on supporting local businesses and SME’s as part of our approach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0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6"/>
            <a:ext cx="7772400" cy="845092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progress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268"/>
            <a:ext cx="7963348" cy="4664467"/>
          </a:xfr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current targets (2015/16) are to: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and maintain Level 5 on the Flexible Framework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 a supplier event focussing on Responsible Procurement – developing our approach from supplier assessment to supplier development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and report on the collective impact of 10,000 staff all aiming to procure responsibly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support our colleagues in the sector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5"/>
            <a:ext cx="7772400" cy="1470025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 on our approach please have a look at our website or get in touch: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12378"/>
            <a:ext cx="7963348" cy="3431567"/>
          </a:xfrm>
        </p:spPr>
        <p:txBody>
          <a:bodyPr/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 details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Web address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Twitter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Smiling faces 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Link to video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73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ve chart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99623"/>
            <a:ext cx="8784976" cy="444137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5450" y="1625600"/>
            <a:ext cx="8145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400" b="1" dirty="0"/>
              <a:t>The University of Manchester: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325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eve chart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93" b="9172"/>
          <a:stretch/>
        </p:blipFill>
        <p:spPr>
          <a:xfrm>
            <a:off x="251520" y="2280863"/>
            <a:ext cx="8621352" cy="4388496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9497" y="1484784"/>
            <a:ext cx="8302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400" b="1" dirty="0"/>
              <a:t>Our University Estate: £1bn investment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87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Steve Jordan slides_Layout 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179" y="1916832"/>
            <a:ext cx="2654923" cy="17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Steve Jordan slides_Layout 1-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2529" y="2774528"/>
            <a:ext cx="2654923" cy="171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10400" y="1483200"/>
            <a:ext cx="806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400" b="1" dirty="0"/>
              <a:t>The Context: Our 2020 Vision</a:t>
            </a:r>
            <a:endParaRPr lang="en-US" sz="24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0179" y="3629547"/>
            <a:ext cx="26549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cs typeface="Arial" pitchFamily="34" charset="0"/>
              </a:rPr>
              <a:t>Goal 1 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>World Class Research: to be one of top 25 research universities in the world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14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81209" y="4489921"/>
            <a:ext cx="264624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cs typeface="Arial" pitchFamily="34" charset="0"/>
              </a:rPr>
              <a:t>Goal 2 </a:t>
            </a:r>
            <a:br>
              <a:rPr lang="en-US" sz="1400" b="1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>Outstanding learning </a:t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>and student experience</a:t>
            </a:r>
          </a:p>
        </p:txBody>
      </p:sp>
      <p:pic>
        <p:nvPicPr>
          <p:cNvPr id="10" name="Picture 3" descr="Steve Jordan slides_Layout 1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452" y="3654626"/>
            <a:ext cx="2636373" cy="17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13155" y="7748390"/>
            <a:ext cx="1068544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595959"/>
                </a:solidFill>
                <a:cs typeface="Arial" pitchFamily="34" charset="0"/>
              </a:rPr>
              <a:t>Goal 3</a:t>
            </a:r>
            <a:br>
              <a:rPr lang="en-US" sz="1400" b="1" dirty="0">
                <a:solidFill>
                  <a:srgbClr val="595959"/>
                </a:solidFill>
                <a:cs typeface="Arial" pitchFamily="34" charset="0"/>
              </a:rPr>
            </a:br>
            <a:r>
              <a:rPr lang="en-US" sz="1400" dirty="0">
                <a:solidFill>
                  <a:srgbClr val="595959"/>
                </a:solidFill>
                <a:cs typeface="Arial" pitchFamily="34" charset="0"/>
              </a:rPr>
              <a:t>Social Responsibility: Contribute to the social and economic success of the community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827453" y="5355194"/>
            <a:ext cx="2645797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cs typeface="Arial" pitchFamily="34" charset="0"/>
              </a:rPr>
              <a:t>Goal 3</a:t>
            </a:r>
            <a:br>
              <a:rPr lang="en-US" sz="1400" b="1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>Social Responsibility: Contribute to the social and economic success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26926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5"/>
            <a:ext cx="7772400" cy="1470025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drivers for responsible procurement at the University of Manchester are: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12378"/>
            <a:ext cx="7963348" cy="3431567"/>
          </a:xfrm>
        </p:spPr>
        <p:txBody>
          <a:bodyPr/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our commitment to Social Responsibility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strive to have a positive impact through our spend – by reducing negative impacts </a:t>
            </a:r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enhancing positive impacts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take a meaningful lead as the largest UK university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may refer to this as </a:t>
            </a:r>
            <a:r>
              <a:rPr lang="en-GB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Procurement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it is really just </a:t>
            </a:r>
            <a:r>
              <a:rPr lang="en-GB" sz="2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procurement.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7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5"/>
            <a:ext cx="7772400" cy="78344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Central Procurement Team are: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44558"/>
            <a:ext cx="7963348" cy="2527442"/>
          </a:xfrm>
        </p:spPr>
        <p:txBody>
          <a:bodyPr/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sustained progress on the Flexible Framework*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Delivering responsible procurement through their procurement process and practice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devolved procurers across the institution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our supply chain to support our progress as well as their own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24" y="4719345"/>
            <a:ext cx="3021073" cy="2020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01" y="5939838"/>
            <a:ext cx="555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*The Flexible Framework is a recognised mechanism to embed sustainable procurement within  Higher Education with 5 levels.</a:t>
            </a:r>
          </a:p>
        </p:txBody>
      </p:sp>
    </p:spTree>
    <p:extLst>
      <p:ext uri="{BB962C8B-B14F-4D97-AF65-F5344CB8AC3E}">
        <p14:creationId xmlns:p14="http://schemas.microsoft.com/office/powerpoint/2010/main" val="322494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6"/>
            <a:ext cx="7772400" cy="845092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sustained progress on the Flexible Framework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268"/>
            <a:ext cx="7963348" cy="4664467"/>
          </a:xfr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Flexible Framework help us to embed sustainability into our procurement process and practice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progressed to Level 4 in just 6 months during 2015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recently published our first Annual Report what not have a look (add link)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now working to achieve Level 5 on the Flexible Framework by the end of 2017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been sharing our approach with the wider HE sector through workshops and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52982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6"/>
            <a:ext cx="7772400" cy="845092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Delivering Responsible Procurement through process and practice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268"/>
            <a:ext cx="7963348" cy="4664467"/>
          </a:xfr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Central Procurement Team staff have had advanced training on responsible procurement as part of our professional development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our process and practices were reviewed and updated to embed responsible procurement it is core to our procurement practice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now working to demonstrate progress against our targets and supporting devolved procurers and suppliers</a:t>
            </a:r>
            <a:endParaRPr lang="en-GB" sz="24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7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111" y="1076176"/>
            <a:ext cx="7772400" cy="845092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devolved procurers: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268"/>
            <a:ext cx="7963348" cy="4664467"/>
          </a:xfrm>
        </p:spPr>
        <p:txBody>
          <a:bodyPr/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webpages provide support for internal procurers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guidance documents support staff to make more responsible purchasing decisions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approve suppliers to make responsible procurement easier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providing training and support to key groups across the organisation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work with the Environmental Sustainability team to help capture data that demonstrates our impact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10910"/>
      </p:ext>
    </p:extLst>
  </p:cSld>
  <p:clrMapOvr>
    <a:masterClrMapping/>
  </p:clrMapOvr>
</p:sld>
</file>

<file path=ppt/theme/theme1.xml><?xml version="1.0" encoding="utf-8"?>
<a:theme xmlns:a="http://schemas.openxmlformats.org/drawingml/2006/main" name="UoM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6348</TotalTime>
  <Words>547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UoM new</vt:lpstr>
      <vt:lpstr>PowerPoint Presentation</vt:lpstr>
      <vt:lpstr>PowerPoint Presentation</vt:lpstr>
      <vt:lpstr>PowerPoint Presentation</vt:lpstr>
      <vt:lpstr>PowerPoint Presentation</vt:lpstr>
      <vt:lpstr>Key drivers for responsible procurement at the University of Manchester are:</vt:lpstr>
      <vt:lpstr>The Central Procurement Team are:</vt:lpstr>
      <vt:lpstr>Making sustained progress on the Flexible Framework</vt:lpstr>
      <vt:lpstr>Delivering Responsible Procurement through process and practice</vt:lpstr>
      <vt:lpstr>Supporting devolved procurers:</vt:lpstr>
      <vt:lpstr>Developing our Suppliers:</vt:lpstr>
      <vt:lpstr>Making progress</vt:lpstr>
      <vt:lpstr>For more information on our approach please have a look at our website or get in touch: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Naylor</dc:creator>
  <cp:lastModifiedBy>Ruth Oladele-coker</cp:lastModifiedBy>
  <cp:revision>381</cp:revision>
  <cp:lastPrinted>2015-03-17T14:59:28Z</cp:lastPrinted>
  <dcterms:created xsi:type="dcterms:W3CDTF">2013-02-08T13:09:42Z</dcterms:created>
  <dcterms:modified xsi:type="dcterms:W3CDTF">2016-09-27T08:50:31Z</dcterms:modified>
</cp:coreProperties>
</file>