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371" r:id="rId2"/>
    <p:sldId id="373" r:id="rId3"/>
    <p:sldId id="374" r:id="rId4"/>
    <p:sldId id="375" r:id="rId5"/>
    <p:sldId id="351" r:id="rId6"/>
    <p:sldId id="381" r:id="rId7"/>
    <p:sldId id="382" r:id="rId8"/>
    <p:sldId id="383" r:id="rId9"/>
    <p:sldId id="384" r:id="rId10"/>
    <p:sldId id="385" r:id="rId11"/>
    <p:sldId id="386" r:id="rId12"/>
    <p:sldId id="387" r:id="rId13"/>
  </p:sldIdLst>
  <p:sldSz cx="9144000" cy="6858000" type="screen4x3"/>
  <p:notesSz cx="6797675" cy="987425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0"/>
        <a:cs typeface="MS PGothic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0"/>
        <a:cs typeface="MS PGothic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0"/>
        <a:cs typeface="MS PGothic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0"/>
        <a:cs typeface="MS PGothic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0"/>
        <a:cs typeface="MS PGothic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MS PGothic" charset="0"/>
        <a:cs typeface="MS PGothic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MS PGothic" charset="0"/>
        <a:cs typeface="MS PGothic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MS PGothic" charset="0"/>
        <a:cs typeface="MS PGothic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MS PGothic" charset="0"/>
        <a:cs typeface="MS PGothic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heri-Leigh Miles" initials="SM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69" autoAdjust="0"/>
    <p:restoredTop sz="81714" autoAdjust="0"/>
  </p:normalViewPr>
  <p:slideViewPr>
    <p:cSldViewPr snapToGrid="0" snapToObjects="1">
      <p:cViewPr>
        <p:scale>
          <a:sx n="65" d="100"/>
          <a:sy n="65" d="100"/>
        </p:scale>
        <p:origin x="-151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9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5" d="100"/>
        <a:sy n="6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89" cy="494503"/>
          </a:xfrm>
          <a:prstGeom prst="rect">
            <a:avLst/>
          </a:prstGeom>
        </p:spPr>
        <p:txBody>
          <a:bodyPr vert="horz" lIns="91412" tIns="45706" rIns="91412" bIns="45706" rtlCol="0"/>
          <a:lstStyle>
            <a:lvl1pPr algn="l">
              <a:defRPr sz="1200">
                <a:latin typeface="Calibri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899" y="0"/>
            <a:ext cx="2946189" cy="494503"/>
          </a:xfrm>
          <a:prstGeom prst="rect">
            <a:avLst/>
          </a:prstGeom>
        </p:spPr>
        <p:txBody>
          <a:bodyPr vert="horz" wrap="square" lIns="91412" tIns="45706" rIns="91412" bIns="4570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101859A-5215-6447-AF67-3DEA854AF1E2}" type="datetimeFigureOut">
              <a:rPr lang="en-GB"/>
              <a:pPr>
                <a:defRPr/>
              </a:pPr>
              <a:t>27/09/2016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8168"/>
            <a:ext cx="2946189" cy="494503"/>
          </a:xfrm>
          <a:prstGeom prst="rect">
            <a:avLst/>
          </a:prstGeom>
        </p:spPr>
        <p:txBody>
          <a:bodyPr vert="horz" wrap="square" lIns="91412" tIns="45706" rIns="91412" bIns="45706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899" y="9378168"/>
            <a:ext cx="2946189" cy="494503"/>
          </a:xfrm>
          <a:prstGeom prst="rect">
            <a:avLst/>
          </a:prstGeom>
        </p:spPr>
        <p:txBody>
          <a:bodyPr vert="horz" wrap="square" lIns="91412" tIns="45706" rIns="91412" bIns="4570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E419D4C-4EB5-6A4D-8D03-C71C2FB87A6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417645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89" cy="494503"/>
          </a:xfrm>
          <a:prstGeom prst="rect">
            <a:avLst/>
          </a:prstGeom>
        </p:spPr>
        <p:txBody>
          <a:bodyPr vert="horz" lIns="91412" tIns="45706" rIns="91412" bIns="45706" rtlCol="0"/>
          <a:lstStyle>
            <a:lvl1pPr algn="l">
              <a:defRPr sz="1200">
                <a:latin typeface="Calibri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899" y="0"/>
            <a:ext cx="2946189" cy="494503"/>
          </a:xfrm>
          <a:prstGeom prst="rect">
            <a:avLst/>
          </a:prstGeom>
        </p:spPr>
        <p:txBody>
          <a:bodyPr vert="horz" wrap="square" lIns="91412" tIns="45706" rIns="91412" bIns="4570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856DA0B-DA9A-7843-97AA-6D214A3D84F7}" type="datetimeFigureOut">
              <a:rPr lang="en-GB"/>
              <a:pPr>
                <a:defRPr/>
              </a:pPr>
              <a:t>27/09/2016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1363"/>
            <a:ext cx="49371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2" tIns="45706" rIns="91412" bIns="45706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664"/>
            <a:ext cx="5438140" cy="4442623"/>
          </a:xfrm>
          <a:prstGeom prst="rect">
            <a:avLst/>
          </a:prstGeom>
        </p:spPr>
        <p:txBody>
          <a:bodyPr vert="horz" wrap="square" lIns="91412" tIns="45706" rIns="91412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8168"/>
            <a:ext cx="2946189" cy="494503"/>
          </a:xfrm>
          <a:prstGeom prst="rect">
            <a:avLst/>
          </a:prstGeom>
        </p:spPr>
        <p:txBody>
          <a:bodyPr vert="horz" wrap="square" lIns="91412" tIns="45706" rIns="91412" bIns="45706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899" y="9378168"/>
            <a:ext cx="2946189" cy="494503"/>
          </a:xfrm>
          <a:prstGeom prst="rect">
            <a:avLst/>
          </a:prstGeom>
        </p:spPr>
        <p:txBody>
          <a:bodyPr vert="horz" wrap="square" lIns="91412" tIns="45706" rIns="91412" bIns="4570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5068C32-3C62-814E-B49C-A38294408C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6605694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baseline="0" dirty="0">
              <a:latin typeface="Calibri" charset="0"/>
              <a:ea typeface="MS PGothic" charset="0"/>
              <a:cs typeface="MS PGothic" charset="0"/>
            </a:endParaRPr>
          </a:p>
        </p:txBody>
      </p:sp>
      <p:sp>
        <p:nvSpPr>
          <p:cNvPr id="28675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endParaRPr lang="en-GB" sz="1200"/>
          </a:p>
        </p:txBody>
      </p:sp>
      <p:sp>
        <p:nvSpPr>
          <p:cNvPr id="28676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7098BEDC-3A48-4A43-8C3B-BD6ED8712EC2}" type="slidenum">
              <a:rPr lang="en-GB" sz="1200"/>
              <a:pPr eaLnBrk="1" hangingPunct="1"/>
              <a:t>1</a:t>
            </a:fld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14883655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baseline="0" dirty="0">
              <a:latin typeface="Calibri" charset="0"/>
              <a:ea typeface="MS PGothic" charset="0"/>
              <a:cs typeface="MS PGothic" charset="0"/>
            </a:endParaRPr>
          </a:p>
        </p:txBody>
      </p:sp>
      <p:sp>
        <p:nvSpPr>
          <p:cNvPr id="28675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endParaRPr lang="en-GB" sz="1200"/>
          </a:p>
        </p:txBody>
      </p:sp>
      <p:sp>
        <p:nvSpPr>
          <p:cNvPr id="28676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7098BEDC-3A48-4A43-8C3B-BD6ED8712EC2}" type="slidenum">
              <a:rPr lang="en-GB" sz="1200"/>
              <a:pPr eaLnBrk="1" hangingPunct="1"/>
              <a:t>10</a:t>
            </a:fld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22591094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baseline="0" dirty="0">
              <a:latin typeface="Calibri" charset="0"/>
              <a:ea typeface="MS PGothic" charset="0"/>
              <a:cs typeface="MS PGothic" charset="0"/>
            </a:endParaRPr>
          </a:p>
        </p:txBody>
      </p:sp>
      <p:sp>
        <p:nvSpPr>
          <p:cNvPr id="28675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endParaRPr lang="en-GB" sz="1200"/>
          </a:p>
        </p:txBody>
      </p:sp>
      <p:sp>
        <p:nvSpPr>
          <p:cNvPr id="28676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7098BEDC-3A48-4A43-8C3B-BD6ED8712EC2}" type="slidenum">
              <a:rPr lang="en-GB" sz="1200"/>
              <a:pPr eaLnBrk="1" hangingPunct="1"/>
              <a:t>11</a:t>
            </a:fld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5470852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baseline="0" dirty="0">
              <a:latin typeface="Calibri" charset="0"/>
              <a:ea typeface="MS PGothic" charset="0"/>
              <a:cs typeface="MS PGothic" charset="0"/>
            </a:endParaRPr>
          </a:p>
        </p:txBody>
      </p:sp>
      <p:sp>
        <p:nvSpPr>
          <p:cNvPr id="28675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endParaRPr lang="en-GB" sz="1200"/>
          </a:p>
        </p:txBody>
      </p:sp>
      <p:sp>
        <p:nvSpPr>
          <p:cNvPr id="28676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7098BEDC-3A48-4A43-8C3B-BD6ED8712EC2}" type="slidenum">
              <a:rPr lang="en-GB" sz="1200"/>
              <a:pPr eaLnBrk="1" hangingPunct="1"/>
              <a:t>12</a:t>
            </a:fld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950530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HE is a complex environment</a:t>
            </a:r>
          </a:p>
          <a:p>
            <a:endParaRPr lang="en-GB" dirty="0"/>
          </a:p>
          <a:p>
            <a:r>
              <a:rPr lang="en-GB" dirty="0"/>
              <a:t>Manchester is big</a:t>
            </a:r>
            <a:r>
              <a:rPr lang="en-GB" baseline="0" dirty="0"/>
              <a:t> as well – scale of the business that we are in</a:t>
            </a:r>
          </a:p>
          <a:p>
            <a:endParaRPr lang="en-GB" baseline="0" dirty="0"/>
          </a:p>
          <a:p>
            <a:r>
              <a:rPr lang="en-GB" baseline="0" dirty="0"/>
              <a:t>Spend circa £420M and rising and regional impact…</a:t>
            </a:r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068C32-3C62-814E-B49C-A38294408C22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5116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068C32-3C62-814E-B49C-A38294408C22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868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A79F3C-B041-4B5C-B79C-3549E104E98E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83123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baseline="0" dirty="0">
              <a:latin typeface="Calibri" charset="0"/>
              <a:ea typeface="MS PGothic" charset="0"/>
              <a:cs typeface="MS PGothic" charset="0"/>
            </a:endParaRPr>
          </a:p>
        </p:txBody>
      </p:sp>
      <p:sp>
        <p:nvSpPr>
          <p:cNvPr id="28675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endParaRPr lang="en-GB" sz="1200"/>
          </a:p>
        </p:txBody>
      </p:sp>
      <p:sp>
        <p:nvSpPr>
          <p:cNvPr id="28676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7098BEDC-3A48-4A43-8C3B-BD6ED8712EC2}" type="slidenum">
              <a:rPr lang="en-GB" sz="1200"/>
              <a:pPr eaLnBrk="1" hangingPunct="1"/>
              <a:t>5</a:t>
            </a:fld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9505301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baseline="0" dirty="0">
              <a:latin typeface="Calibri" charset="0"/>
              <a:ea typeface="MS PGothic" charset="0"/>
              <a:cs typeface="MS PGothic" charset="0"/>
            </a:endParaRPr>
          </a:p>
        </p:txBody>
      </p:sp>
      <p:sp>
        <p:nvSpPr>
          <p:cNvPr id="28675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endParaRPr lang="en-GB" sz="1200"/>
          </a:p>
        </p:txBody>
      </p:sp>
      <p:sp>
        <p:nvSpPr>
          <p:cNvPr id="28676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7098BEDC-3A48-4A43-8C3B-BD6ED8712EC2}" type="slidenum">
              <a:rPr lang="en-GB" sz="1200"/>
              <a:pPr eaLnBrk="1" hangingPunct="1"/>
              <a:t>6</a:t>
            </a:fld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40816553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baseline="0" dirty="0">
              <a:latin typeface="Calibri" charset="0"/>
              <a:ea typeface="MS PGothic" charset="0"/>
              <a:cs typeface="MS PGothic" charset="0"/>
            </a:endParaRPr>
          </a:p>
        </p:txBody>
      </p:sp>
      <p:sp>
        <p:nvSpPr>
          <p:cNvPr id="28675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endParaRPr lang="en-GB" sz="1200"/>
          </a:p>
        </p:txBody>
      </p:sp>
      <p:sp>
        <p:nvSpPr>
          <p:cNvPr id="28676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7098BEDC-3A48-4A43-8C3B-BD6ED8712EC2}" type="slidenum">
              <a:rPr lang="en-GB" sz="1200"/>
              <a:pPr eaLnBrk="1" hangingPunct="1"/>
              <a:t>7</a:t>
            </a:fld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21425235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baseline="0" dirty="0">
              <a:latin typeface="Calibri" charset="0"/>
              <a:ea typeface="MS PGothic" charset="0"/>
              <a:cs typeface="MS PGothic" charset="0"/>
            </a:endParaRPr>
          </a:p>
        </p:txBody>
      </p:sp>
      <p:sp>
        <p:nvSpPr>
          <p:cNvPr id="28675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endParaRPr lang="en-GB" sz="1200"/>
          </a:p>
        </p:txBody>
      </p:sp>
      <p:sp>
        <p:nvSpPr>
          <p:cNvPr id="28676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7098BEDC-3A48-4A43-8C3B-BD6ED8712EC2}" type="slidenum">
              <a:rPr lang="en-GB" sz="1200"/>
              <a:pPr eaLnBrk="1" hangingPunct="1"/>
              <a:t>8</a:t>
            </a:fld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1694536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baseline="0" dirty="0">
              <a:latin typeface="Calibri" charset="0"/>
              <a:ea typeface="MS PGothic" charset="0"/>
              <a:cs typeface="MS PGothic" charset="0"/>
            </a:endParaRPr>
          </a:p>
        </p:txBody>
      </p:sp>
      <p:sp>
        <p:nvSpPr>
          <p:cNvPr id="28675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endParaRPr lang="en-GB" sz="1200"/>
          </a:p>
        </p:txBody>
      </p:sp>
      <p:sp>
        <p:nvSpPr>
          <p:cNvPr id="28676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7098BEDC-3A48-4A43-8C3B-BD6ED8712EC2}" type="slidenum">
              <a:rPr lang="en-GB" sz="1200"/>
              <a:pPr eaLnBrk="1" hangingPunct="1"/>
              <a:t>9</a:t>
            </a:fld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2344899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0582A-08B9-9148-9ACE-413077A2BD64}" type="datetime1">
              <a:rPr lang="en-US"/>
              <a:pPr>
                <a:defRPr/>
              </a:pPr>
              <a:t>9/27/2016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09D73-BBE3-4F4B-B199-8D5C421B83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51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  <p:pic>
        <p:nvPicPr>
          <p:cNvPr id="6" name="Picture 2" descr="TAB_col_white_backgroun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TAB_col_white_backgroun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1263"/>
          </a:xfr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lang="en-US" sz="3200" b="1" kern="1200" dirty="0">
                <a:solidFill>
                  <a:srgbClr val="00206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7E431-DE08-8D4C-8B34-BC69D117E760}" type="datetime1">
              <a:rPr lang="en-US"/>
              <a:pPr>
                <a:defRPr/>
              </a:pPr>
              <a:t>9/27/2016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B8C93-3021-0F48-B216-D5728EF5DD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110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46570-83DF-A740-A785-7A49546FE65F}" type="datetime1">
              <a:rPr lang="en-US"/>
              <a:pPr>
                <a:defRPr/>
              </a:pPr>
              <a:t>9/27/2016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F56BD-248A-8B40-89AC-110C682815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431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TAB_col_white_backgroun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1263"/>
          </a:xfr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lang="en-US" sz="3200" b="1" kern="1200" dirty="0">
                <a:solidFill>
                  <a:srgbClr val="00206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18E3D-9077-6F46-BD80-464EC7480EDF}" type="datetime1">
              <a:rPr lang="en-US"/>
              <a:pPr>
                <a:defRPr/>
              </a:pPr>
              <a:t>9/27/2016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B0696-8E62-784B-85B8-F4F3254A4C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575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TAB_col_white_backgroun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31F31-32F8-DD40-9C59-F6990B3FCE84}" type="datetime1">
              <a:rPr lang="en-US"/>
              <a:pPr>
                <a:defRPr/>
              </a:pPr>
              <a:t>9/27/2016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FD227-5CFE-0A4B-B688-1A040D3A2F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148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TAB_col_white_backgroun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TAB_col_white_backgroun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E2912-5902-A440-81E8-315532F77B20}" type="datetime1">
              <a:rPr lang="en-US"/>
              <a:pPr>
                <a:defRPr/>
              </a:pPr>
              <a:t>9/27/2016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936B7-994D-CD4F-9C99-31EF19A12C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535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TAB_col_white_backgroun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TAB_col_white_backgroun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307140-8F55-FA4B-A4C4-27F1F15C27B2}" type="datetime1">
              <a:rPr lang="en-US"/>
              <a:pPr>
                <a:defRPr/>
              </a:pPr>
              <a:t>9/27/2016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1977A-23CE-7649-8516-7E8A57F846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791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AB_col_white_backgroun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9" descr="TAB_col_white_backgroun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0EAB5-1B64-7142-9DBF-34D0DC9CE30C}" type="datetime1">
              <a:rPr lang="en-US"/>
              <a:pPr>
                <a:defRPr/>
              </a:pPr>
              <a:t>9/27/2016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FFE97E-3600-BF4B-81FA-6AF6AD67D7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116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AB_col_white_backgroun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9" descr="TAB_col_white_backgroun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9AF1C-A4BF-8E44-B9A2-23E305911D3C}" type="datetime1">
              <a:rPr lang="en-US"/>
              <a:pPr>
                <a:defRPr/>
              </a:pPr>
              <a:t>9/27/2016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9518B-6EFE-5C49-81E2-8AE55C5046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978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AB_col_white_backgroun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9" descr="TAB_col_white_backgroun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CE5AE-80F0-244F-A869-08D1832D5243}" type="datetime1">
              <a:rPr lang="en-US"/>
              <a:pPr>
                <a:defRPr/>
              </a:pPr>
              <a:t>9/27/2016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68677-F565-C345-8202-B361B3949F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25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  <p:pic>
        <p:nvPicPr>
          <p:cNvPr id="7" name="Picture 2" descr="TAB_col_white_backgroun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TAB_col_white_backgroun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1E7E3-3567-154A-ACCD-EFC71DF8C401}" type="datetime1">
              <a:rPr lang="en-US"/>
              <a:pPr>
                <a:defRPr/>
              </a:pPr>
              <a:t>9/27/2016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B6B8B-82F7-FC45-8DC3-C79ACB3ECB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989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121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Frutiger 55 Roman" charset="0"/>
              </a:defRPr>
            </a:lvl1pPr>
          </a:lstStyle>
          <a:p>
            <a:pPr>
              <a:defRPr/>
            </a:pPr>
            <a:fld id="{8427D4EE-F883-FE40-BDB4-AA1A1E702D1B}" type="datetime1">
              <a:rPr lang="en-US"/>
              <a:pPr>
                <a:defRPr/>
              </a:pPr>
              <a:t>9/27/2016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Frutiger 55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Frutiger 55 Roman" charset="0"/>
              </a:defRPr>
            </a:lvl1pPr>
          </a:lstStyle>
          <a:p>
            <a:pPr>
              <a:defRPr/>
            </a:pPr>
            <a:fld id="{94671395-F43A-5247-9E2B-235F1D260A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2" descr="TAB_col_white_background.eps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" descr="TAB_col_white_background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49" r:id="rId1"/>
    <p:sldLayoutId id="2147484251" r:id="rId2"/>
    <p:sldLayoutId id="2147484252" r:id="rId3"/>
    <p:sldLayoutId id="2147484253" r:id="rId4"/>
    <p:sldLayoutId id="2147484254" r:id="rId5"/>
    <p:sldLayoutId id="2147484255" r:id="rId6"/>
    <p:sldLayoutId id="2147484256" r:id="rId7"/>
    <p:sldLayoutId id="2147484257" r:id="rId8"/>
    <p:sldLayoutId id="2147484258" r:id="rId9"/>
    <p:sldLayoutId id="2147484259" r:id="rId10"/>
    <p:sldLayoutId id="2147484250" r:id="rId11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lang="en-US" sz="3200" b="1" kern="1200" dirty="0">
          <a:solidFill>
            <a:srgbClr val="002060"/>
          </a:solidFill>
          <a:latin typeface="Arial" charset="0"/>
          <a:ea typeface="MS PGothic" pitchFamily="34" charset="-128"/>
          <a:cs typeface="Geneva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Arial" pitchFamily="34" charset="0"/>
          <a:ea typeface="MS PGothic" pitchFamily="34" charset="-128"/>
          <a:cs typeface="Geneva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Arial" pitchFamily="34" charset="0"/>
          <a:ea typeface="MS PGothic" pitchFamily="34" charset="-128"/>
          <a:cs typeface="Geneva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Arial" pitchFamily="34" charset="0"/>
          <a:ea typeface="MS PGothic" pitchFamily="34" charset="-128"/>
          <a:cs typeface="Geneva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Arial" pitchFamily="34" charset="0"/>
          <a:ea typeface="MS PGothic" pitchFamily="34" charset="-128"/>
          <a:cs typeface="Geneva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utiger 55 Roman" charset="0"/>
          <a:ea typeface="Geneva" charset="0"/>
          <a:cs typeface="Geneva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utiger 55 Roman" charset="0"/>
          <a:ea typeface="Geneva" charset="0"/>
          <a:cs typeface="Geneva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utiger 55 Roman" charset="0"/>
          <a:ea typeface="Geneva" charset="0"/>
          <a:cs typeface="Geneva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utiger 55 Roman" charset="0"/>
          <a:ea typeface="Geneva" charset="0"/>
          <a:cs typeface="Geneva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Frutiger 55 Roman"/>
          <a:ea typeface="MS PGothic" pitchFamily="34" charset="-128"/>
          <a:cs typeface="Geneva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Frutiger 55 Roman"/>
          <a:ea typeface="Geneva" charset="0"/>
          <a:cs typeface="Geneva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Frutiger 55 Roman"/>
          <a:ea typeface="Geneva" charset="0"/>
          <a:cs typeface="Geneva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Frutiger 55 Roman"/>
          <a:ea typeface="Geneva" charset="0"/>
          <a:cs typeface="Geneva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Frutiger 55 Roman"/>
          <a:ea typeface="Geneva" charset="0"/>
          <a:cs typeface="Geneva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66974" y="1397487"/>
            <a:ext cx="775626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/>
              <a:t>Responsible Procurement:</a:t>
            </a:r>
          </a:p>
          <a:p>
            <a:r>
              <a:rPr lang="en-GB" sz="3200" b="1" dirty="0"/>
              <a:t>The University of Manchester Approach</a:t>
            </a:r>
          </a:p>
          <a:p>
            <a:endParaRPr lang="en-GB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Universit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4109" y="3336988"/>
            <a:ext cx="7415683" cy="273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022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111" y="1076176"/>
            <a:ext cx="7772400" cy="845092"/>
          </a:xfrm>
        </p:spPr>
        <p:txBody>
          <a:bodyPr/>
          <a:lstStyle/>
          <a:p>
            <a:pPr algn="l"/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Developing our Suppliers: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921268"/>
            <a:ext cx="7963348" cy="4664467"/>
          </a:xfrm>
        </p:spPr>
        <p:txBody>
          <a:bodyPr/>
          <a:lstStyle/>
          <a:p>
            <a:pPr lvl="0" algn="l">
              <a:lnSpc>
                <a:spcPct val="115000"/>
              </a:lnSpc>
              <a:spcAft>
                <a:spcPts val="0"/>
              </a:spcAft>
            </a:pPr>
            <a:endParaRPr lang="en-GB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 our suppliers are given access to an online tool that helps them plan their own sustainability action plans</a:t>
            </a: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use the data this tool provides as part of our contract management process and also to inform the provision of further support</a:t>
            </a: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focus on supporting local businesses and SME’s as part of our approach</a:t>
            </a: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809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111" y="1076176"/>
            <a:ext cx="7772400" cy="845092"/>
          </a:xfrm>
        </p:spPr>
        <p:txBody>
          <a:bodyPr/>
          <a:lstStyle/>
          <a:p>
            <a:pPr algn="l"/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Making progress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921268"/>
            <a:ext cx="7963348" cy="4664467"/>
          </a:xfrm>
        </p:spPr>
        <p:txBody>
          <a:bodyPr/>
          <a:lstStyle/>
          <a:p>
            <a:pPr lvl="0" algn="l">
              <a:lnSpc>
                <a:spcPct val="115000"/>
              </a:lnSpc>
              <a:spcAft>
                <a:spcPts val="0"/>
              </a:spcAft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Our current targets (2015/16) are to:</a:t>
            </a: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Achieve and maintain Level 5 on the Flexible Framework</a:t>
            </a: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Host a supplier event focussing on Responsible Procurement – developing our approach from supplier assessment to supplier development</a:t>
            </a: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 and report on the collective impact of 10,000 staff all aiming to procure responsibly</a:t>
            </a: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Continue to support our colleagues in the sector</a:t>
            </a: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l">
              <a:lnSpc>
                <a:spcPct val="115000"/>
              </a:lnSpc>
              <a:spcAft>
                <a:spcPts val="0"/>
              </a:spcAft>
            </a:pPr>
            <a:endParaRPr lang="en-GB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l">
              <a:lnSpc>
                <a:spcPct val="115000"/>
              </a:lnSpc>
              <a:spcAft>
                <a:spcPts val="0"/>
              </a:spcAft>
            </a:pPr>
            <a:endParaRPr lang="en-GB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l">
              <a:lnSpc>
                <a:spcPct val="115000"/>
              </a:lnSpc>
              <a:spcAft>
                <a:spcPts val="0"/>
              </a:spcAft>
            </a:pPr>
            <a:endParaRPr lang="en-GB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4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111" y="1076175"/>
            <a:ext cx="7772400" cy="1470025"/>
          </a:xfrm>
        </p:spPr>
        <p:txBody>
          <a:bodyPr/>
          <a:lstStyle/>
          <a:p>
            <a:pPr algn="l"/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more information on our approach please have a look at our website or get in touch: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712378"/>
            <a:ext cx="7963348" cy="3431567"/>
          </a:xfrm>
        </p:spPr>
        <p:txBody>
          <a:bodyPr/>
          <a:lstStyle/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Contact details</a:t>
            </a: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Web address</a:t>
            </a: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Twitter</a:t>
            </a: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Smiling faces </a:t>
            </a: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Link to video</a:t>
            </a: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2738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teve chart 2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99623"/>
            <a:ext cx="8784976" cy="4441370"/>
          </a:xfrm>
          <a:prstGeom prst="rect">
            <a:avLst/>
          </a:prstGeom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25450" y="1625600"/>
            <a:ext cx="81457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i-FI" sz="2400" b="1" dirty="0"/>
              <a:t>The University of Manchester: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53254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teve chart 1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793" b="9172"/>
          <a:stretch/>
        </p:blipFill>
        <p:spPr>
          <a:xfrm>
            <a:off x="251520" y="2280863"/>
            <a:ext cx="8621352" cy="4388496"/>
          </a:xfrm>
          <a:prstGeom prst="rect">
            <a:avLst/>
          </a:prstGeom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09497" y="1484784"/>
            <a:ext cx="83024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i-FI" sz="2400" b="1" dirty="0"/>
              <a:t>Our University Estate: £1bn investment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19876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 descr="Steve Jordan slides_Layout 1-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0179" y="1916832"/>
            <a:ext cx="2654923" cy="1715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" descr="Steve Jordan slides_Layout 1-4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72529" y="2774528"/>
            <a:ext cx="2654923" cy="1715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Rectangle 6"/>
          <p:cNvSpPr>
            <a:spLocks noChangeArrowheads="1"/>
          </p:cNvSpPr>
          <p:nvPr/>
        </p:nvSpPr>
        <p:spPr bwMode="auto">
          <a:xfrm>
            <a:off x="410400" y="1483200"/>
            <a:ext cx="80628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i-FI" sz="2400" b="1" dirty="0"/>
              <a:t>The Context: Our 2020 Vision</a:t>
            </a:r>
            <a:endParaRPr lang="en-US" sz="2400" dirty="0"/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520179" y="3629547"/>
            <a:ext cx="265492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400" b="1" dirty="0">
                <a:cs typeface="Arial" pitchFamily="34" charset="0"/>
              </a:rPr>
              <a:t>Goal 1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>World Class Research: to be one of top 25 research universities in the world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endParaRPr lang="en-US" sz="1400" dirty="0">
              <a:solidFill>
                <a:srgbClr val="595959"/>
              </a:solidFill>
              <a:cs typeface="Arial" pitchFamily="34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3181209" y="4489921"/>
            <a:ext cx="2646244" cy="86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400" b="1" dirty="0">
                <a:cs typeface="Arial" pitchFamily="34" charset="0"/>
              </a:rPr>
              <a:t>Goal 2 </a:t>
            </a:r>
            <a:br>
              <a:rPr lang="en-US" sz="1400" b="1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>Outstanding learning </a:t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>and student experience</a:t>
            </a:r>
          </a:p>
        </p:txBody>
      </p:sp>
      <p:pic>
        <p:nvPicPr>
          <p:cNvPr id="10" name="Picture 3" descr="Steve Jordan slides_Layout 1-1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27452" y="3654626"/>
            <a:ext cx="2636373" cy="17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5713155" y="7748390"/>
            <a:ext cx="1068544" cy="293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595959"/>
                </a:solidFill>
                <a:cs typeface="Arial" pitchFamily="34" charset="0"/>
              </a:rPr>
              <a:t>Goal 3</a:t>
            </a:r>
            <a:br>
              <a:rPr lang="en-US" sz="1400" b="1" dirty="0">
                <a:solidFill>
                  <a:srgbClr val="595959"/>
                </a:solidFill>
                <a:cs typeface="Arial" pitchFamily="34" charset="0"/>
              </a:rPr>
            </a:br>
            <a:r>
              <a:rPr lang="en-US" sz="1400" dirty="0">
                <a:solidFill>
                  <a:srgbClr val="595959"/>
                </a:solidFill>
                <a:cs typeface="Arial" pitchFamily="34" charset="0"/>
              </a:rPr>
              <a:t>Social Responsibility: Contribute to the social and economic success of the community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5827453" y="5355194"/>
            <a:ext cx="2645797" cy="112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400" b="1" dirty="0">
                <a:cs typeface="Arial" pitchFamily="34" charset="0"/>
              </a:rPr>
              <a:t>Goal 3</a:t>
            </a:r>
            <a:br>
              <a:rPr lang="en-US" sz="1400" b="1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>Social Responsibility: Contribute to the social and economic success of the community</a:t>
            </a:r>
          </a:p>
        </p:txBody>
      </p:sp>
    </p:spTree>
    <p:extLst>
      <p:ext uri="{BB962C8B-B14F-4D97-AF65-F5344CB8AC3E}">
        <p14:creationId xmlns:p14="http://schemas.microsoft.com/office/powerpoint/2010/main" val="1269263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111" y="1076175"/>
            <a:ext cx="7772400" cy="1470025"/>
          </a:xfrm>
        </p:spPr>
        <p:txBody>
          <a:bodyPr/>
          <a:lstStyle/>
          <a:p>
            <a:pPr algn="l"/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Key drivers for responsible procurement at the University of Manchester are: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712378"/>
            <a:ext cx="7963348" cy="3431567"/>
          </a:xfrm>
        </p:spPr>
        <p:txBody>
          <a:bodyPr/>
          <a:lstStyle/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support our commitment to Social Responsibility</a:t>
            </a: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strive to have a positive impact through our spend – by reducing negative impacts </a:t>
            </a:r>
            <a:r>
              <a:rPr lang="en-GB" sz="2400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enhancing positive impacts</a:t>
            </a: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take a meaningful lead as the largest UK university</a:t>
            </a: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l">
              <a:lnSpc>
                <a:spcPct val="115000"/>
              </a:lnSpc>
              <a:spcAft>
                <a:spcPts val="0"/>
              </a:spcAft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may refer to this as </a:t>
            </a:r>
            <a:r>
              <a:rPr lang="en-GB" sz="2400" b="1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Responsible Procurement </a:t>
            </a: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but it is really just </a:t>
            </a:r>
            <a:r>
              <a:rPr lang="en-GB" sz="2400" b="1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excellent procurement.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072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111" y="1076175"/>
            <a:ext cx="7772400" cy="783447"/>
          </a:xfrm>
        </p:spPr>
        <p:txBody>
          <a:bodyPr/>
          <a:lstStyle/>
          <a:p>
            <a:pPr algn="l"/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Central Procurement Team are: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044558"/>
            <a:ext cx="7963348" cy="2527442"/>
          </a:xfrm>
        </p:spPr>
        <p:txBody>
          <a:bodyPr/>
          <a:lstStyle/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Making sustained progress on the Flexible Framework*</a:t>
            </a: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Delivering responsible procurement through their procurement process and practice</a:t>
            </a: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Supporting devolved procurers across the institution</a:t>
            </a: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Developing our supply chain to support our progress as well as their own</a:t>
            </a: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l">
              <a:lnSpc>
                <a:spcPct val="115000"/>
              </a:lnSpc>
              <a:spcAft>
                <a:spcPts val="0"/>
              </a:spcAft>
            </a:pPr>
            <a:endParaRPr lang="en-GB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024" y="4719345"/>
            <a:ext cx="3021073" cy="20205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7401" y="5939838"/>
            <a:ext cx="5558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*The Flexible Framework is a recognised mechanism to embed sustainable procurement within  Higher Education with 5 levels.</a:t>
            </a:r>
          </a:p>
        </p:txBody>
      </p:sp>
    </p:spTree>
    <p:extLst>
      <p:ext uri="{BB962C8B-B14F-4D97-AF65-F5344CB8AC3E}">
        <p14:creationId xmlns:p14="http://schemas.microsoft.com/office/powerpoint/2010/main" val="3224949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111" y="1076176"/>
            <a:ext cx="7772400" cy="845092"/>
          </a:xfrm>
        </p:spPr>
        <p:txBody>
          <a:bodyPr/>
          <a:lstStyle/>
          <a:p>
            <a:pPr algn="l"/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Making sustained progress on the Flexible Framework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921268"/>
            <a:ext cx="7963348" cy="4664467"/>
          </a:xfrm>
        </p:spPr>
        <p:txBody>
          <a:bodyPr/>
          <a:lstStyle/>
          <a:p>
            <a:pPr lvl="0" algn="l">
              <a:lnSpc>
                <a:spcPct val="115000"/>
              </a:lnSpc>
              <a:spcAft>
                <a:spcPts val="0"/>
              </a:spcAft>
            </a:pPr>
            <a:endParaRPr lang="en-GB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Flexible Framework help us to embed sustainability into our procurement process and practice</a:t>
            </a: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progressed to Level 4 in just 6 months during 2015</a:t>
            </a: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have recently published our first Annual Report what not have a look (add link)</a:t>
            </a: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are now working to achieve Level 5 on the Flexible Framework by the end of 2017</a:t>
            </a: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have been sharing our approach with the wider HE sector through workshops and presentations</a:t>
            </a:r>
          </a:p>
        </p:txBody>
      </p:sp>
    </p:spTree>
    <p:extLst>
      <p:ext uri="{BB962C8B-B14F-4D97-AF65-F5344CB8AC3E}">
        <p14:creationId xmlns:p14="http://schemas.microsoft.com/office/powerpoint/2010/main" val="1529828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111" y="1076176"/>
            <a:ext cx="7772400" cy="845092"/>
          </a:xfrm>
        </p:spPr>
        <p:txBody>
          <a:bodyPr/>
          <a:lstStyle/>
          <a:p>
            <a:pPr algn="l"/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Delivering Responsible Procurement through process and practice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921268"/>
            <a:ext cx="7963348" cy="4664467"/>
          </a:xfrm>
        </p:spPr>
        <p:txBody>
          <a:bodyPr/>
          <a:lstStyle/>
          <a:p>
            <a:pPr lvl="0" algn="l">
              <a:lnSpc>
                <a:spcPct val="115000"/>
              </a:lnSpc>
              <a:spcAft>
                <a:spcPts val="0"/>
              </a:spcAft>
            </a:pPr>
            <a:endParaRPr lang="en-GB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 Central Procurement Team staff have had advanced training on responsible procurement as part of our professional development</a:t>
            </a: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 our process and practices were reviewed and updated to embed responsible procurement it is core to our procurement practice</a:t>
            </a: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are now working to demonstrate progress against our targets and supporting devolved procurers and suppliers</a:t>
            </a:r>
            <a:endParaRPr lang="en-GB" sz="2400" b="1" i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l">
              <a:lnSpc>
                <a:spcPct val="115000"/>
              </a:lnSpc>
              <a:spcAft>
                <a:spcPts val="0"/>
              </a:spcAft>
            </a:pPr>
            <a:endParaRPr lang="en-GB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176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111" y="1076176"/>
            <a:ext cx="7772400" cy="845092"/>
          </a:xfrm>
        </p:spPr>
        <p:txBody>
          <a:bodyPr/>
          <a:lstStyle/>
          <a:p>
            <a:pPr algn="l"/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Supporting devolved procurers: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921268"/>
            <a:ext cx="7963348" cy="4664467"/>
          </a:xfrm>
        </p:spPr>
        <p:txBody>
          <a:bodyPr/>
          <a:lstStyle/>
          <a:p>
            <a:pPr lvl="0" algn="l">
              <a:lnSpc>
                <a:spcPct val="115000"/>
              </a:lnSpc>
              <a:spcAft>
                <a:spcPts val="0"/>
              </a:spcAft>
            </a:pPr>
            <a:endParaRPr lang="en-GB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Our webpages provide support for internal procurers</a:t>
            </a: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Our guidance documents support staff to make more responsible purchasing decisions</a:t>
            </a: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approve suppliers to make responsible procurement easier</a:t>
            </a: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are providing training and support to key groups across the organisation</a:t>
            </a: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work with the Environmental Sustainability team to help capture data that demonstrates our impact</a:t>
            </a:r>
          </a:p>
          <a:p>
            <a:pPr lvl="0" algn="l">
              <a:lnSpc>
                <a:spcPct val="115000"/>
              </a:lnSpc>
              <a:spcAft>
                <a:spcPts val="0"/>
              </a:spcAft>
            </a:pPr>
            <a:endParaRPr lang="en-GB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710910"/>
      </p:ext>
    </p:extLst>
  </p:cSld>
  <p:clrMapOvr>
    <a:masterClrMapping/>
  </p:clrMapOvr>
</p:sld>
</file>

<file path=ppt/theme/theme1.xml><?xml version="1.0" encoding="utf-8"?>
<a:theme xmlns:a="http://schemas.openxmlformats.org/drawingml/2006/main" name="UoM new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6348</TotalTime>
  <Words>547</Words>
  <Application>Microsoft Office PowerPoint</Application>
  <PresentationFormat>On-screen Show (4:3)</PresentationFormat>
  <Paragraphs>87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UoM new</vt:lpstr>
      <vt:lpstr>PowerPoint Presentation</vt:lpstr>
      <vt:lpstr>PowerPoint Presentation</vt:lpstr>
      <vt:lpstr>PowerPoint Presentation</vt:lpstr>
      <vt:lpstr>PowerPoint Presentation</vt:lpstr>
      <vt:lpstr>Key drivers for responsible procurement at the University of Manchester are:</vt:lpstr>
      <vt:lpstr>The Central Procurement Team are:</vt:lpstr>
      <vt:lpstr>Making sustained progress on the Flexible Framework</vt:lpstr>
      <vt:lpstr>Delivering Responsible Procurement through process and practice</vt:lpstr>
      <vt:lpstr>Supporting devolved procurers:</vt:lpstr>
      <vt:lpstr>Developing our Suppliers:</vt:lpstr>
      <vt:lpstr>Making progress</vt:lpstr>
      <vt:lpstr>For more information on our approach please have a look at our website or get in touch: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 Naylor</dc:creator>
  <cp:lastModifiedBy>Ruth Oladele-coker</cp:lastModifiedBy>
  <cp:revision>381</cp:revision>
  <cp:lastPrinted>2015-03-17T14:59:28Z</cp:lastPrinted>
  <dcterms:created xsi:type="dcterms:W3CDTF">2013-02-08T13:09:42Z</dcterms:created>
  <dcterms:modified xsi:type="dcterms:W3CDTF">2016-09-27T08:50:31Z</dcterms:modified>
</cp:coreProperties>
</file>