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75" d="100"/>
          <a:sy n="75" d="100"/>
        </p:scale>
        <p:origin x="67"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D0677-C72A-4A83-BB0E-4E40C318A3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0BD69D0-D84F-47F3-A6B2-99B4E0EA96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B5C9EDD-B89E-453D-A914-B77DF84AEDEC}"/>
              </a:ext>
            </a:extLst>
          </p:cNvPr>
          <p:cNvSpPr>
            <a:spLocks noGrp="1"/>
          </p:cNvSpPr>
          <p:nvPr>
            <p:ph type="dt" sz="half" idx="10"/>
          </p:nvPr>
        </p:nvSpPr>
        <p:spPr/>
        <p:txBody>
          <a:bodyPr/>
          <a:lstStyle/>
          <a:p>
            <a:fld id="{802E9EED-4E36-40C1-8388-A19A1F687660}" type="datetimeFigureOut">
              <a:rPr lang="en-GB" smtClean="0"/>
              <a:t>27/01/2021</a:t>
            </a:fld>
            <a:endParaRPr lang="en-GB"/>
          </a:p>
        </p:txBody>
      </p:sp>
      <p:sp>
        <p:nvSpPr>
          <p:cNvPr id="5" name="Footer Placeholder 4">
            <a:extLst>
              <a:ext uri="{FF2B5EF4-FFF2-40B4-BE49-F238E27FC236}">
                <a16:creationId xmlns:a16="http://schemas.microsoft.com/office/drawing/2014/main" id="{6C6E9182-3A90-4439-B052-C749249D46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0329FD-EDA0-4AA7-A981-D16B1CBFB372}"/>
              </a:ext>
            </a:extLst>
          </p:cNvPr>
          <p:cNvSpPr>
            <a:spLocks noGrp="1"/>
          </p:cNvSpPr>
          <p:nvPr>
            <p:ph type="sldNum" sz="quarter" idx="12"/>
          </p:nvPr>
        </p:nvSpPr>
        <p:spPr/>
        <p:txBody>
          <a:bodyPr/>
          <a:lstStyle/>
          <a:p>
            <a:fld id="{F57E874D-959B-4D76-89A4-DB754F2CB360}" type="slidenum">
              <a:rPr lang="en-GB" smtClean="0"/>
              <a:t>‹#›</a:t>
            </a:fld>
            <a:endParaRPr lang="en-GB"/>
          </a:p>
        </p:txBody>
      </p:sp>
    </p:spTree>
    <p:extLst>
      <p:ext uri="{BB962C8B-B14F-4D97-AF65-F5344CB8AC3E}">
        <p14:creationId xmlns:p14="http://schemas.microsoft.com/office/powerpoint/2010/main" val="2363845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E4B1F-C3B1-4A8F-AB90-E0F3B7F8C09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0611381-ABC6-446A-8B0D-85D4D0EB84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51A65F-F824-49AC-96F3-6F7451D51EC5}"/>
              </a:ext>
            </a:extLst>
          </p:cNvPr>
          <p:cNvSpPr>
            <a:spLocks noGrp="1"/>
          </p:cNvSpPr>
          <p:nvPr>
            <p:ph type="dt" sz="half" idx="10"/>
          </p:nvPr>
        </p:nvSpPr>
        <p:spPr/>
        <p:txBody>
          <a:bodyPr/>
          <a:lstStyle/>
          <a:p>
            <a:fld id="{802E9EED-4E36-40C1-8388-A19A1F687660}" type="datetimeFigureOut">
              <a:rPr lang="en-GB" smtClean="0"/>
              <a:t>27/01/2021</a:t>
            </a:fld>
            <a:endParaRPr lang="en-GB"/>
          </a:p>
        </p:txBody>
      </p:sp>
      <p:sp>
        <p:nvSpPr>
          <p:cNvPr id="5" name="Footer Placeholder 4">
            <a:extLst>
              <a:ext uri="{FF2B5EF4-FFF2-40B4-BE49-F238E27FC236}">
                <a16:creationId xmlns:a16="http://schemas.microsoft.com/office/drawing/2014/main" id="{C2727EAC-4711-4C8F-BD89-9B379C54C1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71F903-097F-46BA-AD19-84C535B41C41}"/>
              </a:ext>
            </a:extLst>
          </p:cNvPr>
          <p:cNvSpPr>
            <a:spLocks noGrp="1"/>
          </p:cNvSpPr>
          <p:nvPr>
            <p:ph type="sldNum" sz="quarter" idx="12"/>
          </p:nvPr>
        </p:nvSpPr>
        <p:spPr/>
        <p:txBody>
          <a:bodyPr/>
          <a:lstStyle/>
          <a:p>
            <a:fld id="{F57E874D-959B-4D76-89A4-DB754F2CB360}" type="slidenum">
              <a:rPr lang="en-GB" smtClean="0"/>
              <a:t>‹#›</a:t>
            </a:fld>
            <a:endParaRPr lang="en-GB"/>
          </a:p>
        </p:txBody>
      </p:sp>
    </p:spTree>
    <p:extLst>
      <p:ext uri="{BB962C8B-B14F-4D97-AF65-F5344CB8AC3E}">
        <p14:creationId xmlns:p14="http://schemas.microsoft.com/office/powerpoint/2010/main" val="3259964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A068CD-1E88-4248-B3CC-D7B17663B72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821CC61-C341-4472-AA5A-AE8D9424E4E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75D463-7386-4FDC-BBD8-95DD43904774}"/>
              </a:ext>
            </a:extLst>
          </p:cNvPr>
          <p:cNvSpPr>
            <a:spLocks noGrp="1"/>
          </p:cNvSpPr>
          <p:nvPr>
            <p:ph type="dt" sz="half" idx="10"/>
          </p:nvPr>
        </p:nvSpPr>
        <p:spPr/>
        <p:txBody>
          <a:bodyPr/>
          <a:lstStyle/>
          <a:p>
            <a:fld id="{802E9EED-4E36-40C1-8388-A19A1F687660}" type="datetimeFigureOut">
              <a:rPr lang="en-GB" smtClean="0"/>
              <a:t>27/01/2021</a:t>
            </a:fld>
            <a:endParaRPr lang="en-GB"/>
          </a:p>
        </p:txBody>
      </p:sp>
      <p:sp>
        <p:nvSpPr>
          <p:cNvPr id="5" name="Footer Placeholder 4">
            <a:extLst>
              <a:ext uri="{FF2B5EF4-FFF2-40B4-BE49-F238E27FC236}">
                <a16:creationId xmlns:a16="http://schemas.microsoft.com/office/drawing/2014/main" id="{42F0CAE1-A8E4-45D8-87AC-3258A34BD6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2D1F1CC-4DC7-4736-974A-CA592814BF7C}"/>
              </a:ext>
            </a:extLst>
          </p:cNvPr>
          <p:cNvSpPr>
            <a:spLocks noGrp="1"/>
          </p:cNvSpPr>
          <p:nvPr>
            <p:ph type="sldNum" sz="quarter" idx="12"/>
          </p:nvPr>
        </p:nvSpPr>
        <p:spPr/>
        <p:txBody>
          <a:bodyPr/>
          <a:lstStyle/>
          <a:p>
            <a:fld id="{F57E874D-959B-4D76-89A4-DB754F2CB360}" type="slidenum">
              <a:rPr lang="en-GB" smtClean="0"/>
              <a:t>‹#›</a:t>
            </a:fld>
            <a:endParaRPr lang="en-GB"/>
          </a:p>
        </p:txBody>
      </p:sp>
    </p:spTree>
    <p:extLst>
      <p:ext uri="{BB962C8B-B14F-4D97-AF65-F5344CB8AC3E}">
        <p14:creationId xmlns:p14="http://schemas.microsoft.com/office/powerpoint/2010/main" val="2959763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5DC64-776B-4875-ABD7-DE0DB9466F3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0C1B7D1-682A-4156-AC85-A50C672A07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10A85A-68F6-435E-8FB7-4E1965EF08B9}"/>
              </a:ext>
            </a:extLst>
          </p:cNvPr>
          <p:cNvSpPr>
            <a:spLocks noGrp="1"/>
          </p:cNvSpPr>
          <p:nvPr>
            <p:ph type="dt" sz="half" idx="10"/>
          </p:nvPr>
        </p:nvSpPr>
        <p:spPr/>
        <p:txBody>
          <a:bodyPr/>
          <a:lstStyle/>
          <a:p>
            <a:fld id="{802E9EED-4E36-40C1-8388-A19A1F687660}" type="datetimeFigureOut">
              <a:rPr lang="en-GB" smtClean="0"/>
              <a:t>27/01/2021</a:t>
            </a:fld>
            <a:endParaRPr lang="en-GB"/>
          </a:p>
        </p:txBody>
      </p:sp>
      <p:sp>
        <p:nvSpPr>
          <p:cNvPr id="5" name="Footer Placeholder 4">
            <a:extLst>
              <a:ext uri="{FF2B5EF4-FFF2-40B4-BE49-F238E27FC236}">
                <a16:creationId xmlns:a16="http://schemas.microsoft.com/office/drawing/2014/main" id="{2BAC1601-7BCF-4829-A4EF-086E08DF252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38E7C3-BF83-46D1-9A5C-A289EB450E36}"/>
              </a:ext>
            </a:extLst>
          </p:cNvPr>
          <p:cNvSpPr>
            <a:spLocks noGrp="1"/>
          </p:cNvSpPr>
          <p:nvPr>
            <p:ph type="sldNum" sz="quarter" idx="12"/>
          </p:nvPr>
        </p:nvSpPr>
        <p:spPr/>
        <p:txBody>
          <a:bodyPr/>
          <a:lstStyle/>
          <a:p>
            <a:fld id="{F57E874D-959B-4D76-89A4-DB754F2CB360}" type="slidenum">
              <a:rPr lang="en-GB" smtClean="0"/>
              <a:t>‹#›</a:t>
            </a:fld>
            <a:endParaRPr lang="en-GB"/>
          </a:p>
        </p:txBody>
      </p:sp>
    </p:spTree>
    <p:extLst>
      <p:ext uri="{BB962C8B-B14F-4D97-AF65-F5344CB8AC3E}">
        <p14:creationId xmlns:p14="http://schemas.microsoft.com/office/powerpoint/2010/main" val="1037415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B0BEC-6A61-433B-AE9A-EAB5CAF57F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7EFCA0E-3667-4878-822D-2C942B6C15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1B01150-46FA-4E97-8EFA-97D57D37EB98}"/>
              </a:ext>
            </a:extLst>
          </p:cNvPr>
          <p:cNvSpPr>
            <a:spLocks noGrp="1"/>
          </p:cNvSpPr>
          <p:nvPr>
            <p:ph type="dt" sz="half" idx="10"/>
          </p:nvPr>
        </p:nvSpPr>
        <p:spPr/>
        <p:txBody>
          <a:bodyPr/>
          <a:lstStyle/>
          <a:p>
            <a:fld id="{802E9EED-4E36-40C1-8388-A19A1F687660}" type="datetimeFigureOut">
              <a:rPr lang="en-GB" smtClean="0"/>
              <a:t>27/01/2021</a:t>
            </a:fld>
            <a:endParaRPr lang="en-GB"/>
          </a:p>
        </p:txBody>
      </p:sp>
      <p:sp>
        <p:nvSpPr>
          <p:cNvPr id="5" name="Footer Placeholder 4">
            <a:extLst>
              <a:ext uri="{FF2B5EF4-FFF2-40B4-BE49-F238E27FC236}">
                <a16:creationId xmlns:a16="http://schemas.microsoft.com/office/drawing/2014/main" id="{37FEAA91-4142-45CF-9F7E-D46CA718F4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97487F-4E25-4CA9-BCCB-2A4B46D1DED0}"/>
              </a:ext>
            </a:extLst>
          </p:cNvPr>
          <p:cNvSpPr>
            <a:spLocks noGrp="1"/>
          </p:cNvSpPr>
          <p:nvPr>
            <p:ph type="sldNum" sz="quarter" idx="12"/>
          </p:nvPr>
        </p:nvSpPr>
        <p:spPr/>
        <p:txBody>
          <a:bodyPr/>
          <a:lstStyle/>
          <a:p>
            <a:fld id="{F57E874D-959B-4D76-89A4-DB754F2CB360}" type="slidenum">
              <a:rPr lang="en-GB" smtClean="0"/>
              <a:t>‹#›</a:t>
            </a:fld>
            <a:endParaRPr lang="en-GB"/>
          </a:p>
        </p:txBody>
      </p:sp>
    </p:spTree>
    <p:extLst>
      <p:ext uri="{BB962C8B-B14F-4D97-AF65-F5344CB8AC3E}">
        <p14:creationId xmlns:p14="http://schemas.microsoft.com/office/powerpoint/2010/main" val="1683192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A7FEA-A211-492F-A165-47ED24586C3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A824CA2-54A5-4497-A9C1-837D38F924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3FC1D63-BBC9-471B-A408-609C7403864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BE07215-54AF-4D32-B127-95A99A16F2F8}"/>
              </a:ext>
            </a:extLst>
          </p:cNvPr>
          <p:cNvSpPr>
            <a:spLocks noGrp="1"/>
          </p:cNvSpPr>
          <p:nvPr>
            <p:ph type="dt" sz="half" idx="10"/>
          </p:nvPr>
        </p:nvSpPr>
        <p:spPr/>
        <p:txBody>
          <a:bodyPr/>
          <a:lstStyle/>
          <a:p>
            <a:fld id="{802E9EED-4E36-40C1-8388-A19A1F687660}" type="datetimeFigureOut">
              <a:rPr lang="en-GB" smtClean="0"/>
              <a:t>27/01/2021</a:t>
            </a:fld>
            <a:endParaRPr lang="en-GB"/>
          </a:p>
        </p:txBody>
      </p:sp>
      <p:sp>
        <p:nvSpPr>
          <p:cNvPr id="6" name="Footer Placeholder 5">
            <a:extLst>
              <a:ext uri="{FF2B5EF4-FFF2-40B4-BE49-F238E27FC236}">
                <a16:creationId xmlns:a16="http://schemas.microsoft.com/office/drawing/2014/main" id="{3EB667AB-4B0C-4BF0-87A7-F83065B127F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C1EBE4E-20DA-48BD-A8D1-56F83930D960}"/>
              </a:ext>
            </a:extLst>
          </p:cNvPr>
          <p:cNvSpPr>
            <a:spLocks noGrp="1"/>
          </p:cNvSpPr>
          <p:nvPr>
            <p:ph type="sldNum" sz="quarter" idx="12"/>
          </p:nvPr>
        </p:nvSpPr>
        <p:spPr/>
        <p:txBody>
          <a:bodyPr/>
          <a:lstStyle/>
          <a:p>
            <a:fld id="{F57E874D-959B-4D76-89A4-DB754F2CB360}" type="slidenum">
              <a:rPr lang="en-GB" smtClean="0"/>
              <a:t>‹#›</a:t>
            </a:fld>
            <a:endParaRPr lang="en-GB"/>
          </a:p>
        </p:txBody>
      </p:sp>
    </p:spTree>
    <p:extLst>
      <p:ext uri="{BB962C8B-B14F-4D97-AF65-F5344CB8AC3E}">
        <p14:creationId xmlns:p14="http://schemas.microsoft.com/office/powerpoint/2010/main" val="1802989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2AEB8-C924-401F-A0C3-A0B7D462590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4BF6922-6996-4989-A9C3-C0CA57569A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8C238B-FD30-4E29-AF38-5042279B46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5DF3F7C-0074-482B-835D-088F785A70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062B89-54B9-4704-95E0-EEBE476A00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3798D8A-CE3C-4203-82FD-C45F25CA3A43}"/>
              </a:ext>
            </a:extLst>
          </p:cNvPr>
          <p:cNvSpPr>
            <a:spLocks noGrp="1"/>
          </p:cNvSpPr>
          <p:nvPr>
            <p:ph type="dt" sz="half" idx="10"/>
          </p:nvPr>
        </p:nvSpPr>
        <p:spPr/>
        <p:txBody>
          <a:bodyPr/>
          <a:lstStyle/>
          <a:p>
            <a:fld id="{802E9EED-4E36-40C1-8388-A19A1F687660}" type="datetimeFigureOut">
              <a:rPr lang="en-GB" smtClean="0"/>
              <a:t>27/01/2021</a:t>
            </a:fld>
            <a:endParaRPr lang="en-GB"/>
          </a:p>
        </p:txBody>
      </p:sp>
      <p:sp>
        <p:nvSpPr>
          <p:cNvPr id="8" name="Footer Placeholder 7">
            <a:extLst>
              <a:ext uri="{FF2B5EF4-FFF2-40B4-BE49-F238E27FC236}">
                <a16:creationId xmlns:a16="http://schemas.microsoft.com/office/drawing/2014/main" id="{C2EECA97-7DA6-4C8B-9162-C7B59EE3DEE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8E1EBF2-71A2-4A20-B959-2495F7164108}"/>
              </a:ext>
            </a:extLst>
          </p:cNvPr>
          <p:cNvSpPr>
            <a:spLocks noGrp="1"/>
          </p:cNvSpPr>
          <p:nvPr>
            <p:ph type="sldNum" sz="quarter" idx="12"/>
          </p:nvPr>
        </p:nvSpPr>
        <p:spPr/>
        <p:txBody>
          <a:bodyPr/>
          <a:lstStyle/>
          <a:p>
            <a:fld id="{F57E874D-959B-4D76-89A4-DB754F2CB360}" type="slidenum">
              <a:rPr lang="en-GB" smtClean="0"/>
              <a:t>‹#›</a:t>
            </a:fld>
            <a:endParaRPr lang="en-GB"/>
          </a:p>
        </p:txBody>
      </p:sp>
    </p:spTree>
    <p:extLst>
      <p:ext uri="{BB962C8B-B14F-4D97-AF65-F5344CB8AC3E}">
        <p14:creationId xmlns:p14="http://schemas.microsoft.com/office/powerpoint/2010/main" val="312322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2E337-5304-41F2-A812-B9353894938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4EDE9A8-30DB-4689-9904-70D38E6FF6E2}"/>
              </a:ext>
            </a:extLst>
          </p:cNvPr>
          <p:cNvSpPr>
            <a:spLocks noGrp="1"/>
          </p:cNvSpPr>
          <p:nvPr>
            <p:ph type="dt" sz="half" idx="10"/>
          </p:nvPr>
        </p:nvSpPr>
        <p:spPr/>
        <p:txBody>
          <a:bodyPr/>
          <a:lstStyle/>
          <a:p>
            <a:fld id="{802E9EED-4E36-40C1-8388-A19A1F687660}" type="datetimeFigureOut">
              <a:rPr lang="en-GB" smtClean="0"/>
              <a:t>27/01/2021</a:t>
            </a:fld>
            <a:endParaRPr lang="en-GB"/>
          </a:p>
        </p:txBody>
      </p:sp>
      <p:sp>
        <p:nvSpPr>
          <p:cNvPr id="4" name="Footer Placeholder 3">
            <a:extLst>
              <a:ext uri="{FF2B5EF4-FFF2-40B4-BE49-F238E27FC236}">
                <a16:creationId xmlns:a16="http://schemas.microsoft.com/office/drawing/2014/main" id="{F5E68697-C375-4702-B0D9-04BC16F6F79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1797269-7A84-4FCF-92ED-CB8ED0824BB6}"/>
              </a:ext>
            </a:extLst>
          </p:cNvPr>
          <p:cNvSpPr>
            <a:spLocks noGrp="1"/>
          </p:cNvSpPr>
          <p:nvPr>
            <p:ph type="sldNum" sz="quarter" idx="12"/>
          </p:nvPr>
        </p:nvSpPr>
        <p:spPr/>
        <p:txBody>
          <a:bodyPr/>
          <a:lstStyle/>
          <a:p>
            <a:fld id="{F57E874D-959B-4D76-89A4-DB754F2CB360}" type="slidenum">
              <a:rPr lang="en-GB" smtClean="0"/>
              <a:t>‹#›</a:t>
            </a:fld>
            <a:endParaRPr lang="en-GB"/>
          </a:p>
        </p:txBody>
      </p:sp>
    </p:spTree>
    <p:extLst>
      <p:ext uri="{BB962C8B-B14F-4D97-AF65-F5344CB8AC3E}">
        <p14:creationId xmlns:p14="http://schemas.microsoft.com/office/powerpoint/2010/main" val="2589534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55D4D7-EA00-4444-BC79-0750A4343AB7}"/>
              </a:ext>
            </a:extLst>
          </p:cNvPr>
          <p:cNvSpPr>
            <a:spLocks noGrp="1"/>
          </p:cNvSpPr>
          <p:nvPr>
            <p:ph type="dt" sz="half" idx="10"/>
          </p:nvPr>
        </p:nvSpPr>
        <p:spPr/>
        <p:txBody>
          <a:bodyPr/>
          <a:lstStyle/>
          <a:p>
            <a:fld id="{802E9EED-4E36-40C1-8388-A19A1F687660}" type="datetimeFigureOut">
              <a:rPr lang="en-GB" smtClean="0"/>
              <a:t>27/01/2021</a:t>
            </a:fld>
            <a:endParaRPr lang="en-GB"/>
          </a:p>
        </p:txBody>
      </p:sp>
      <p:sp>
        <p:nvSpPr>
          <p:cNvPr id="3" name="Footer Placeholder 2">
            <a:extLst>
              <a:ext uri="{FF2B5EF4-FFF2-40B4-BE49-F238E27FC236}">
                <a16:creationId xmlns:a16="http://schemas.microsoft.com/office/drawing/2014/main" id="{C5F9E8B6-FB35-45A9-9103-93FAF99AC25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E39E632-FD51-4E2F-B4C0-8C4DCFFD140C}"/>
              </a:ext>
            </a:extLst>
          </p:cNvPr>
          <p:cNvSpPr>
            <a:spLocks noGrp="1"/>
          </p:cNvSpPr>
          <p:nvPr>
            <p:ph type="sldNum" sz="quarter" idx="12"/>
          </p:nvPr>
        </p:nvSpPr>
        <p:spPr/>
        <p:txBody>
          <a:bodyPr/>
          <a:lstStyle/>
          <a:p>
            <a:fld id="{F57E874D-959B-4D76-89A4-DB754F2CB360}" type="slidenum">
              <a:rPr lang="en-GB" smtClean="0"/>
              <a:t>‹#›</a:t>
            </a:fld>
            <a:endParaRPr lang="en-GB"/>
          </a:p>
        </p:txBody>
      </p:sp>
    </p:spTree>
    <p:extLst>
      <p:ext uri="{BB962C8B-B14F-4D97-AF65-F5344CB8AC3E}">
        <p14:creationId xmlns:p14="http://schemas.microsoft.com/office/powerpoint/2010/main" val="1956259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49B02-C507-4675-B07D-10031C6320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5D5D28D-9790-4CAF-BFB9-40DEA3FF74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9151EBD-3E92-44F9-9F39-A269A9B40C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16E047-A159-4CF3-B0A6-956C4C65A0CC}"/>
              </a:ext>
            </a:extLst>
          </p:cNvPr>
          <p:cNvSpPr>
            <a:spLocks noGrp="1"/>
          </p:cNvSpPr>
          <p:nvPr>
            <p:ph type="dt" sz="half" idx="10"/>
          </p:nvPr>
        </p:nvSpPr>
        <p:spPr/>
        <p:txBody>
          <a:bodyPr/>
          <a:lstStyle/>
          <a:p>
            <a:fld id="{802E9EED-4E36-40C1-8388-A19A1F687660}" type="datetimeFigureOut">
              <a:rPr lang="en-GB" smtClean="0"/>
              <a:t>27/01/2021</a:t>
            </a:fld>
            <a:endParaRPr lang="en-GB"/>
          </a:p>
        </p:txBody>
      </p:sp>
      <p:sp>
        <p:nvSpPr>
          <p:cNvPr id="6" name="Footer Placeholder 5">
            <a:extLst>
              <a:ext uri="{FF2B5EF4-FFF2-40B4-BE49-F238E27FC236}">
                <a16:creationId xmlns:a16="http://schemas.microsoft.com/office/drawing/2014/main" id="{7477B285-C8FE-43BA-8F6E-A52FF296A2D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8876165-3D65-487C-87A3-C4FFF9F8A6A5}"/>
              </a:ext>
            </a:extLst>
          </p:cNvPr>
          <p:cNvSpPr>
            <a:spLocks noGrp="1"/>
          </p:cNvSpPr>
          <p:nvPr>
            <p:ph type="sldNum" sz="quarter" idx="12"/>
          </p:nvPr>
        </p:nvSpPr>
        <p:spPr/>
        <p:txBody>
          <a:bodyPr/>
          <a:lstStyle/>
          <a:p>
            <a:fld id="{F57E874D-959B-4D76-89A4-DB754F2CB360}" type="slidenum">
              <a:rPr lang="en-GB" smtClean="0"/>
              <a:t>‹#›</a:t>
            </a:fld>
            <a:endParaRPr lang="en-GB"/>
          </a:p>
        </p:txBody>
      </p:sp>
    </p:spTree>
    <p:extLst>
      <p:ext uri="{BB962C8B-B14F-4D97-AF65-F5344CB8AC3E}">
        <p14:creationId xmlns:p14="http://schemas.microsoft.com/office/powerpoint/2010/main" val="1192235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06B3D-4BFF-46AD-A3EC-0CACED73A6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5B70FA7-1C35-4202-ABB9-43E44876EC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8E2D39F-137D-41DC-AADB-49467F8E09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C57944-3275-4DCD-AB9D-B7176E0ABB3B}"/>
              </a:ext>
            </a:extLst>
          </p:cNvPr>
          <p:cNvSpPr>
            <a:spLocks noGrp="1"/>
          </p:cNvSpPr>
          <p:nvPr>
            <p:ph type="dt" sz="half" idx="10"/>
          </p:nvPr>
        </p:nvSpPr>
        <p:spPr/>
        <p:txBody>
          <a:bodyPr/>
          <a:lstStyle/>
          <a:p>
            <a:fld id="{802E9EED-4E36-40C1-8388-A19A1F687660}" type="datetimeFigureOut">
              <a:rPr lang="en-GB" smtClean="0"/>
              <a:t>27/01/2021</a:t>
            </a:fld>
            <a:endParaRPr lang="en-GB"/>
          </a:p>
        </p:txBody>
      </p:sp>
      <p:sp>
        <p:nvSpPr>
          <p:cNvPr id="6" name="Footer Placeholder 5">
            <a:extLst>
              <a:ext uri="{FF2B5EF4-FFF2-40B4-BE49-F238E27FC236}">
                <a16:creationId xmlns:a16="http://schemas.microsoft.com/office/drawing/2014/main" id="{9DC6987B-8A60-4BFE-8B2E-B6ED5F5F008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2B6A93C-B76E-4AE0-B218-F15DB942F237}"/>
              </a:ext>
            </a:extLst>
          </p:cNvPr>
          <p:cNvSpPr>
            <a:spLocks noGrp="1"/>
          </p:cNvSpPr>
          <p:nvPr>
            <p:ph type="sldNum" sz="quarter" idx="12"/>
          </p:nvPr>
        </p:nvSpPr>
        <p:spPr/>
        <p:txBody>
          <a:bodyPr/>
          <a:lstStyle/>
          <a:p>
            <a:fld id="{F57E874D-959B-4D76-89A4-DB754F2CB360}" type="slidenum">
              <a:rPr lang="en-GB" smtClean="0"/>
              <a:t>‹#›</a:t>
            </a:fld>
            <a:endParaRPr lang="en-GB"/>
          </a:p>
        </p:txBody>
      </p:sp>
    </p:spTree>
    <p:extLst>
      <p:ext uri="{BB962C8B-B14F-4D97-AF65-F5344CB8AC3E}">
        <p14:creationId xmlns:p14="http://schemas.microsoft.com/office/powerpoint/2010/main" val="1002499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74B196-5466-435A-91F0-8B95007F27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0EA4D5E-8C55-4BDA-8D94-1FCEE3DA9A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DFD0F3-E644-4F18-A2D4-CCFFB28095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2E9EED-4E36-40C1-8388-A19A1F687660}" type="datetimeFigureOut">
              <a:rPr lang="en-GB" smtClean="0"/>
              <a:t>27/01/2021</a:t>
            </a:fld>
            <a:endParaRPr lang="en-GB"/>
          </a:p>
        </p:txBody>
      </p:sp>
      <p:sp>
        <p:nvSpPr>
          <p:cNvPr id="5" name="Footer Placeholder 4">
            <a:extLst>
              <a:ext uri="{FF2B5EF4-FFF2-40B4-BE49-F238E27FC236}">
                <a16:creationId xmlns:a16="http://schemas.microsoft.com/office/drawing/2014/main" id="{2E4E3FA0-01B2-414E-B858-9F3EEA5B7D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17E1E11-AA70-4254-9245-4D386885DF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7E874D-959B-4D76-89A4-DB754F2CB360}" type="slidenum">
              <a:rPr lang="en-GB" smtClean="0"/>
              <a:t>‹#›</a:t>
            </a:fld>
            <a:endParaRPr lang="en-GB"/>
          </a:p>
        </p:txBody>
      </p:sp>
    </p:spTree>
    <p:extLst>
      <p:ext uri="{BB962C8B-B14F-4D97-AF65-F5344CB8AC3E}">
        <p14:creationId xmlns:p14="http://schemas.microsoft.com/office/powerpoint/2010/main" val="72333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41EE91B-0A37-4E5A-8A25-28B0225DB1A7}"/>
              </a:ext>
            </a:extLst>
          </p:cNvPr>
          <p:cNvSpPr txBox="1"/>
          <p:nvPr/>
        </p:nvSpPr>
        <p:spPr>
          <a:xfrm>
            <a:off x="329184" y="475488"/>
            <a:ext cx="5657088" cy="2308324"/>
          </a:xfrm>
          <a:prstGeom prst="rect">
            <a:avLst/>
          </a:prstGeom>
          <a:noFill/>
          <a:ln>
            <a:noFill/>
          </a:ln>
        </p:spPr>
        <p:txBody>
          <a:bodyPr wrap="square" rtlCol="0">
            <a:spAutoFit/>
          </a:bodyPr>
          <a:lstStyle/>
          <a:p>
            <a:pPr algn="ctr"/>
            <a:r>
              <a:rPr lang="en-GB" sz="1400" dirty="0"/>
              <a:t>Strengths</a:t>
            </a:r>
          </a:p>
          <a:p>
            <a:pPr marL="342900" indent="-342900">
              <a:buAutoNum type="arabicPeriod"/>
            </a:pPr>
            <a:r>
              <a:rPr lang="en-GB" sz="1400" dirty="0"/>
              <a:t>Multidisciplinary R&amp;T and remarkable analytical capacity, offering multiple links with other disciplines etc.</a:t>
            </a:r>
          </a:p>
          <a:p>
            <a:pPr marL="342900" indent="-342900">
              <a:buAutoNum type="arabicPeriod"/>
            </a:pPr>
            <a:r>
              <a:rPr lang="en-GB" sz="1400" dirty="0"/>
              <a:t>Flat structure, opportunity to be involved in discussions.</a:t>
            </a:r>
          </a:p>
          <a:p>
            <a:pPr marL="342900" indent="-342900">
              <a:buAutoNum type="arabicPeriod"/>
            </a:pPr>
            <a:r>
              <a:rPr lang="en-GB" sz="1400" dirty="0"/>
              <a:t>Communication in the department is more streamlined than the wider university comms</a:t>
            </a:r>
          </a:p>
          <a:p>
            <a:pPr marL="342900" indent="-342900">
              <a:buAutoNum type="arabicPeriod"/>
            </a:pPr>
            <a:r>
              <a:rPr lang="en-GB" sz="1400" dirty="0"/>
              <a:t>Staff excellence in T&amp;R with many opportunities for career development</a:t>
            </a:r>
          </a:p>
          <a:p>
            <a:pPr marL="342900" indent="-342900">
              <a:buAutoNum type="arabicPeriod"/>
            </a:pPr>
            <a:r>
              <a:rPr lang="en-GB" sz="1400" dirty="0"/>
              <a:t>R&amp;T is central to many global challenges</a:t>
            </a:r>
          </a:p>
          <a:p>
            <a:endParaRPr lang="en-GB" dirty="0"/>
          </a:p>
        </p:txBody>
      </p:sp>
      <p:sp>
        <p:nvSpPr>
          <p:cNvPr id="5" name="Rectangle 4">
            <a:extLst>
              <a:ext uri="{FF2B5EF4-FFF2-40B4-BE49-F238E27FC236}">
                <a16:creationId xmlns:a16="http://schemas.microsoft.com/office/drawing/2014/main" id="{0C3B4698-54A4-4A91-BE4B-F55F0A36351C}"/>
              </a:ext>
            </a:extLst>
          </p:cNvPr>
          <p:cNvSpPr/>
          <p:nvPr/>
        </p:nvSpPr>
        <p:spPr>
          <a:xfrm>
            <a:off x="329184" y="475488"/>
            <a:ext cx="5657088" cy="2889504"/>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427D9AFC-8BAF-4829-B643-EC829BD99F0A}"/>
              </a:ext>
            </a:extLst>
          </p:cNvPr>
          <p:cNvSpPr txBox="1"/>
          <p:nvPr/>
        </p:nvSpPr>
        <p:spPr>
          <a:xfrm>
            <a:off x="6205730" y="475488"/>
            <a:ext cx="5657088" cy="2523768"/>
          </a:xfrm>
          <a:prstGeom prst="rect">
            <a:avLst/>
          </a:prstGeom>
          <a:noFill/>
          <a:ln>
            <a:noFill/>
          </a:ln>
        </p:spPr>
        <p:txBody>
          <a:bodyPr wrap="square" rtlCol="0">
            <a:spAutoFit/>
          </a:bodyPr>
          <a:lstStyle/>
          <a:p>
            <a:pPr algn="ctr"/>
            <a:r>
              <a:rPr lang="en-GB" dirty="0"/>
              <a:t>Weaknesses</a:t>
            </a:r>
          </a:p>
          <a:p>
            <a:pPr marL="342900" indent="-342900">
              <a:buAutoNum type="arabicParenR"/>
            </a:pPr>
            <a:r>
              <a:rPr lang="en-GB" sz="1400" dirty="0"/>
              <a:t>Size (particularly split-location);</a:t>
            </a:r>
          </a:p>
          <a:p>
            <a:pPr marL="342900" indent="-342900">
              <a:buAutoNum type="arabicParenR"/>
            </a:pPr>
            <a:r>
              <a:rPr lang="en-GB" sz="1400" dirty="0"/>
              <a:t>Loss of institutional memory</a:t>
            </a:r>
          </a:p>
          <a:p>
            <a:pPr marL="342900" indent="-342900">
              <a:buAutoNum type="arabicParenR"/>
            </a:pPr>
            <a:r>
              <a:rPr lang="en-GB" sz="1400" dirty="0"/>
              <a:t>Communication of process (@Faculty &amp; University level);</a:t>
            </a:r>
          </a:p>
          <a:p>
            <a:pPr marL="342900" indent="-342900">
              <a:buAutoNum type="arabicParenR"/>
            </a:pPr>
            <a:r>
              <a:rPr lang="en-GB" sz="1400" dirty="0"/>
              <a:t>PSS support, not due to quality of current PS staff but because fast turnover, reduction in numbers and tendency for </a:t>
            </a:r>
            <a:r>
              <a:rPr lang="en-GB" sz="1400" dirty="0" err="1"/>
              <a:t>hubbing</a:t>
            </a:r>
            <a:r>
              <a:rPr lang="en-GB" sz="1400" dirty="0"/>
              <a:t>; </a:t>
            </a:r>
          </a:p>
          <a:p>
            <a:pPr marL="342900" indent="-342900">
              <a:buAutoNum type="arabicParenR"/>
            </a:pPr>
            <a:r>
              <a:rPr lang="en-GB" sz="1400" dirty="0"/>
              <a:t>servicing and maintenance and risk of loss of facilities, </a:t>
            </a:r>
          </a:p>
          <a:p>
            <a:pPr marL="342900" indent="-342900">
              <a:buAutoNum type="arabicParenR"/>
            </a:pPr>
            <a:r>
              <a:rPr lang="en-GB" sz="1400" dirty="0"/>
              <a:t>over-reliance in some areas (e.g. MPEC) on single market; </a:t>
            </a:r>
          </a:p>
          <a:p>
            <a:pPr marL="342900" indent="-342900">
              <a:buAutoNum type="arabicParenR"/>
            </a:pPr>
            <a:r>
              <a:rPr lang="en-GB" sz="1400" dirty="0"/>
              <a:t>Workload</a:t>
            </a:r>
          </a:p>
          <a:p>
            <a:pPr marL="342900" indent="-342900">
              <a:buAutoNum type="arabicParenR"/>
            </a:pPr>
            <a:r>
              <a:rPr lang="en-GB" sz="1400" dirty="0"/>
              <a:t>Future weakness in teaching footprint and infrastructure / resources</a:t>
            </a:r>
          </a:p>
          <a:p>
            <a:pPr marL="342900" indent="-342900">
              <a:buAutoNum type="arabicParenR"/>
            </a:pPr>
            <a:r>
              <a:rPr lang="en-GB" sz="1400" dirty="0"/>
              <a:t>No NERC DTP</a:t>
            </a:r>
          </a:p>
        </p:txBody>
      </p:sp>
      <p:sp>
        <p:nvSpPr>
          <p:cNvPr id="7" name="Rectangle 6">
            <a:extLst>
              <a:ext uri="{FF2B5EF4-FFF2-40B4-BE49-F238E27FC236}">
                <a16:creationId xmlns:a16="http://schemas.microsoft.com/office/drawing/2014/main" id="{388443DA-F433-4F11-A094-9A2335072757}"/>
              </a:ext>
            </a:extLst>
          </p:cNvPr>
          <p:cNvSpPr/>
          <p:nvPr/>
        </p:nvSpPr>
        <p:spPr>
          <a:xfrm>
            <a:off x="6205730" y="475488"/>
            <a:ext cx="5657088" cy="2889504"/>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E6ED57D6-D631-4779-A1B8-AA95D9A36792}"/>
              </a:ext>
            </a:extLst>
          </p:cNvPr>
          <p:cNvSpPr txBox="1"/>
          <p:nvPr/>
        </p:nvSpPr>
        <p:spPr>
          <a:xfrm>
            <a:off x="329184" y="3736848"/>
            <a:ext cx="5657088" cy="2954655"/>
          </a:xfrm>
          <a:prstGeom prst="rect">
            <a:avLst/>
          </a:prstGeom>
          <a:noFill/>
          <a:ln>
            <a:noFill/>
          </a:ln>
        </p:spPr>
        <p:txBody>
          <a:bodyPr wrap="square" rtlCol="0">
            <a:spAutoFit/>
          </a:bodyPr>
          <a:lstStyle/>
          <a:p>
            <a:pPr algn="ctr"/>
            <a:r>
              <a:rPr lang="en-GB" dirty="0"/>
              <a:t>Opportunities</a:t>
            </a:r>
          </a:p>
          <a:p>
            <a:pPr marL="342900" indent="-342900">
              <a:buAutoNum type="arabicPeriod"/>
            </a:pPr>
            <a:r>
              <a:rPr lang="en-GB" sz="1400" dirty="0" err="1"/>
              <a:t>UKGov</a:t>
            </a:r>
            <a:r>
              <a:rPr lang="en-GB" sz="1400" dirty="0"/>
              <a:t> science strategy with healthy environment, biodiversity, resources and climate science throughout</a:t>
            </a:r>
          </a:p>
          <a:p>
            <a:pPr marL="342900" indent="-342900">
              <a:buAutoNum type="arabicPeriod"/>
            </a:pPr>
            <a:r>
              <a:rPr lang="en-GB" sz="1400" dirty="0"/>
              <a:t>NERC wanting to push data science, bioscience, </a:t>
            </a:r>
            <a:r>
              <a:rPr lang="en-GB" sz="1400" dirty="0" err="1"/>
              <a:t>Wellcome</a:t>
            </a:r>
            <a:r>
              <a:rPr lang="en-GB" sz="1400" dirty="0"/>
              <a:t> wanting to move to net zero and env</a:t>
            </a:r>
          </a:p>
          <a:p>
            <a:pPr marL="342900" indent="-342900">
              <a:buAutoNum type="arabicPeriod"/>
            </a:pPr>
            <a:r>
              <a:rPr lang="en-GB" sz="1400" dirty="0"/>
              <a:t>UG and PGT students will see careers in these areas and be thirsty for training</a:t>
            </a:r>
          </a:p>
          <a:p>
            <a:pPr marL="342900" indent="-342900">
              <a:buAutoNum type="arabicPeriod"/>
            </a:pPr>
            <a:r>
              <a:rPr lang="en-GB" sz="1400" dirty="0"/>
              <a:t>We can greatly enhance the visibility of our subject areas in the future (</a:t>
            </a:r>
            <a:r>
              <a:rPr lang="en-GB" sz="1400" dirty="0" err="1"/>
              <a:t>ie</a:t>
            </a:r>
            <a:r>
              <a:rPr lang="en-GB" sz="1400" dirty="0"/>
              <a:t> this is a weakness now) and we can leverage all the hard work in producing our blended learning</a:t>
            </a:r>
          </a:p>
          <a:p>
            <a:pPr marL="342900" indent="-342900">
              <a:buAutoNum type="arabicPeriod"/>
            </a:pPr>
            <a:r>
              <a:rPr lang="en-GB" sz="1400" dirty="0"/>
              <a:t>We are excellently placed to build bridges across the university to help address </a:t>
            </a:r>
            <a:r>
              <a:rPr lang="en-GB" sz="1400" dirty="0" err="1"/>
              <a:t>eg</a:t>
            </a:r>
            <a:r>
              <a:rPr lang="en-GB" sz="1400" dirty="0"/>
              <a:t> the UN SDG and teaching</a:t>
            </a:r>
          </a:p>
          <a:p>
            <a:pPr marL="342900" indent="-342900">
              <a:buAutoNum type="arabicPeriod"/>
            </a:pPr>
            <a:r>
              <a:rPr lang="en-GB" sz="1400" dirty="0"/>
              <a:t>Central facilities </a:t>
            </a:r>
            <a:r>
              <a:rPr lang="en-GB" sz="1400" dirty="0" err="1"/>
              <a:t>eg</a:t>
            </a:r>
            <a:r>
              <a:rPr lang="en-GB" sz="1400" dirty="0"/>
              <a:t> Diamond and CT research facility and imaging</a:t>
            </a:r>
          </a:p>
        </p:txBody>
      </p:sp>
      <p:sp>
        <p:nvSpPr>
          <p:cNvPr id="9" name="Rectangle 8">
            <a:extLst>
              <a:ext uri="{FF2B5EF4-FFF2-40B4-BE49-F238E27FC236}">
                <a16:creationId xmlns:a16="http://schemas.microsoft.com/office/drawing/2014/main" id="{8EB3B30F-52E7-4289-8221-5A3769784442}"/>
              </a:ext>
            </a:extLst>
          </p:cNvPr>
          <p:cNvSpPr/>
          <p:nvPr/>
        </p:nvSpPr>
        <p:spPr>
          <a:xfrm>
            <a:off x="329184" y="3736848"/>
            <a:ext cx="5657088" cy="2889504"/>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C12D0774-5576-46E3-9948-B1233EF315EB}"/>
              </a:ext>
            </a:extLst>
          </p:cNvPr>
          <p:cNvSpPr/>
          <p:nvPr/>
        </p:nvSpPr>
        <p:spPr>
          <a:xfrm>
            <a:off x="6205728" y="3736848"/>
            <a:ext cx="5657088" cy="2889504"/>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26491363-309C-4F86-9640-849B5249EA39}"/>
              </a:ext>
            </a:extLst>
          </p:cNvPr>
          <p:cNvSpPr txBox="1"/>
          <p:nvPr/>
        </p:nvSpPr>
        <p:spPr>
          <a:xfrm>
            <a:off x="3709417" y="0"/>
            <a:ext cx="4773168" cy="369332"/>
          </a:xfrm>
          <a:prstGeom prst="rect">
            <a:avLst/>
          </a:prstGeom>
          <a:noFill/>
        </p:spPr>
        <p:txBody>
          <a:bodyPr wrap="square" rtlCol="0">
            <a:spAutoFit/>
          </a:bodyPr>
          <a:lstStyle/>
          <a:p>
            <a:pPr algn="ctr"/>
            <a:r>
              <a:rPr lang="en-GB" dirty="0"/>
              <a:t>EES 2021 SWOT Analysis</a:t>
            </a:r>
          </a:p>
        </p:txBody>
      </p:sp>
      <p:sp>
        <p:nvSpPr>
          <p:cNvPr id="15" name="Rectangle 3">
            <a:extLst>
              <a:ext uri="{FF2B5EF4-FFF2-40B4-BE49-F238E27FC236}">
                <a16:creationId xmlns:a16="http://schemas.microsoft.com/office/drawing/2014/main" id="{41EF7D8A-1A59-4CE0-9960-ACC4414E0028}"/>
              </a:ext>
            </a:extLst>
          </p:cNvPr>
          <p:cNvSpPr>
            <a:spLocks noChangeArrowheads="1"/>
          </p:cNvSpPr>
          <p:nvPr/>
        </p:nvSpPr>
        <p:spPr bwMode="auto">
          <a:xfrm>
            <a:off x="6205728" y="3617717"/>
            <a:ext cx="5938256" cy="3493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1A1A26"/>
                </a:solidFill>
                <a:effectLst/>
                <a:latin typeface="+mn-lt"/>
                <a:ea typeface="Calibri" panose="020F0502020204030204" pitchFamily="34" charset="0"/>
                <a:cs typeface="Helvetica Neue" charset="0"/>
              </a:rPr>
              <a:t>The breadth of the department is a doubt-edged sword. Our interests are broad enough that it is difficult to create a fully-integrated department. For example, it is difficult to find a seminar topic that interests more than one or a few subgroups of the department.</a:t>
            </a:r>
            <a:endParaRPr kumimoji="0" lang="en-GB" altLang="en-US" sz="6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1A1A26"/>
                </a:solidFill>
                <a:effectLst/>
                <a:latin typeface="+mn-lt"/>
                <a:ea typeface="Helvetica Neue" charset="0"/>
                <a:cs typeface="Helvetica Neue" charset="0"/>
              </a:rPr>
              <a:t>2.</a:t>
            </a:r>
            <a:r>
              <a:rPr kumimoji="0" lang="en-US" altLang="en-US" sz="700" b="0" i="0" u="none" strike="noStrike" cap="none" normalizeH="0" baseline="0" dirty="0">
                <a:ln>
                  <a:noFill/>
                </a:ln>
                <a:solidFill>
                  <a:srgbClr val="1A1A26"/>
                </a:solidFill>
                <a:effectLst/>
                <a:latin typeface="+mn-lt"/>
                <a:ea typeface="Helvetica Neue" charset="0"/>
                <a:cs typeface="Times New Roman" panose="02020603050405020304" pitchFamily="18" charset="0"/>
              </a:rPr>
              <a:t>    </a:t>
            </a:r>
            <a:r>
              <a:rPr kumimoji="0" lang="en-US" altLang="en-US" sz="1300" b="0" i="0" u="none" strike="noStrike" cap="none" normalizeH="0" baseline="0" dirty="0">
                <a:ln>
                  <a:noFill/>
                </a:ln>
                <a:solidFill>
                  <a:srgbClr val="1A1A26"/>
                </a:solidFill>
                <a:effectLst/>
                <a:latin typeface="+mn-lt"/>
                <a:ea typeface="Calibri" panose="020F0502020204030204" pitchFamily="34" charset="0"/>
                <a:cs typeface="Helvetica Neue" charset="0"/>
              </a:rPr>
              <a:t>The admin and teaching load is high and seems to be increasing, while hours in the week are not increasing. Added time spent on admin must come out of research, and it is not clear that the direction of this trend is changing.</a:t>
            </a:r>
            <a:endParaRPr kumimoji="0" lang="en-GB" altLang="en-US" sz="6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1A1A26"/>
                </a:solidFill>
                <a:effectLst/>
                <a:latin typeface="+mn-lt"/>
                <a:ea typeface="Helvetica Neue" charset="0"/>
                <a:cs typeface="Helvetica Neue" charset="0"/>
              </a:rPr>
              <a:t>3.</a:t>
            </a:r>
            <a:r>
              <a:rPr kumimoji="0" lang="en-US" altLang="en-US" sz="700" b="0" i="0" u="none" strike="noStrike" cap="none" normalizeH="0" baseline="0" dirty="0">
                <a:ln>
                  <a:noFill/>
                </a:ln>
                <a:solidFill>
                  <a:srgbClr val="1A1A26"/>
                </a:solidFill>
                <a:effectLst/>
                <a:latin typeface="+mn-lt"/>
                <a:ea typeface="Helvetica Neue" charset="0"/>
                <a:cs typeface="Times New Roman" panose="02020603050405020304" pitchFamily="18" charset="0"/>
              </a:rPr>
              <a:t>    </a:t>
            </a:r>
            <a:r>
              <a:rPr kumimoji="0" lang="en-US" altLang="en-US" sz="1300" b="0" i="0" u="none" strike="noStrike" cap="none" normalizeH="0" baseline="0" dirty="0">
                <a:ln>
                  <a:noFill/>
                </a:ln>
                <a:solidFill>
                  <a:srgbClr val="1A1A26"/>
                </a:solidFill>
                <a:effectLst/>
                <a:latin typeface="+mn-lt"/>
                <a:ea typeface="Calibri" panose="020F0502020204030204" pitchFamily="34" charset="0"/>
                <a:cs typeface="Helvetica Neue" charset="0"/>
              </a:rPr>
              <a:t>There is a perception that there are distinct “research-focused” and “teaching-focused” groups within the department. Some researchers appear to produce excellent research and have low teaching loads, and others have teaching and admin loads that may interfere with their research.</a:t>
            </a:r>
            <a:endParaRPr kumimoji="0" lang="en-US" altLang="en-US" sz="1300" b="0" i="0" u="none" strike="noStrike" cap="none" normalizeH="0" baseline="0" dirty="0">
              <a:ln>
                <a:noFill/>
              </a:ln>
              <a:solidFill>
                <a:srgbClr val="1A1A26"/>
              </a:solidFill>
              <a:effectLst/>
              <a:latin typeface="+mn-lt"/>
              <a:ea typeface="Helvetica Neue" charset="0"/>
              <a:cs typeface="Helvetica Neue"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1A1A26"/>
                </a:solidFill>
                <a:effectLst/>
                <a:latin typeface="+mn-lt"/>
                <a:ea typeface="Helvetica Neue" charset="0"/>
                <a:cs typeface="Helvetica Neue" charset="0"/>
              </a:rPr>
              <a:t>4.</a:t>
            </a:r>
            <a:r>
              <a:rPr kumimoji="0" lang="en-US" altLang="en-US" sz="700" b="0" i="0" u="none" strike="noStrike" cap="none" normalizeH="0" baseline="0" dirty="0">
                <a:ln>
                  <a:noFill/>
                </a:ln>
                <a:solidFill>
                  <a:srgbClr val="1A1A26"/>
                </a:solidFill>
                <a:effectLst/>
                <a:latin typeface="+mn-lt"/>
                <a:ea typeface="Helvetica Neue" charset="0"/>
                <a:cs typeface="Times New Roman" panose="02020603050405020304" pitchFamily="18" charset="0"/>
              </a:rPr>
              <a:t>    </a:t>
            </a:r>
            <a:r>
              <a:rPr kumimoji="0" lang="en-US" altLang="en-US" sz="1300" b="0" i="0" u="none" strike="noStrike" cap="none" normalizeH="0" baseline="0" dirty="0">
                <a:ln>
                  <a:noFill/>
                </a:ln>
                <a:solidFill>
                  <a:srgbClr val="1A1A26"/>
                </a:solidFill>
                <a:effectLst/>
                <a:latin typeface="+mn-lt"/>
                <a:ea typeface="Calibri" panose="020F0502020204030204" pitchFamily="34" charset="0"/>
                <a:cs typeface="Helvetica Neue" charset="0"/>
              </a:rPr>
              <a:t>There is an imbalance among pathways in undergraduate recruitment, and that imbalance does not reflect the research interests of the faculty. This means we may be forced to teach students topics they are not really interested in, simply because that is what we are able to teach. This is a threat to student satisfaction and ultimately </a:t>
            </a:r>
            <a:r>
              <a:rPr kumimoji="0" lang="en-US" altLang="en-US" sz="1300" b="0" i="0" u="none" strike="noStrike" cap="none" normalizeH="0" baseline="0" dirty="0" err="1">
                <a:ln>
                  <a:noFill/>
                </a:ln>
                <a:solidFill>
                  <a:srgbClr val="1A1A26"/>
                </a:solidFill>
                <a:effectLst/>
                <a:latin typeface="+mn-lt"/>
                <a:ea typeface="Calibri" panose="020F0502020204030204" pitchFamily="34" charset="0"/>
                <a:cs typeface="Helvetica Neue" charset="0"/>
              </a:rPr>
              <a:t>recruitmet</a:t>
            </a:r>
            <a:r>
              <a:rPr kumimoji="0" lang="en-US" altLang="en-US" sz="1300" b="0" i="0" u="none" strike="noStrike" cap="none" normalizeH="0" baseline="0" dirty="0">
                <a:ln>
                  <a:noFill/>
                </a:ln>
                <a:solidFill>
                  <a:srgbClr val="1A1A26"/>
                </a:solidFill>
                <a:effectLst/>
                <a:latin typeface="+mn-lt"/>
                <a:ea typeface="Calibri" panose="020F0502020204030204" pitchFamily="34" charset="0"/>
                <a:cs typeface="Helvetica Neue"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300" dirty="0">
                <a:solidFill>
                  <a:srgbClr val="1A1A26"/>
                </a:solidFill>
                <a:latin typeface="+mn-lt"/>
                <a:ea typeface="Calibri" panose="020F0502020204030204" pitchFamily="34" charset="0"/>
                <a:cs typeface="Helvetica Neue" charset="0"/>
              </a:rPr>
              <a:t>5. </a:t>
            </a:r>
            <a:r>
              <a:rPr kumimoji="0" lang="en-US" altLang="en-US" sz="1300" b="0" i="0" u="none" strike="noStrike" cap="none" normalizeH="0" baseline="0" dirty="0">
                <a:ln>
                  <a:noFill/>
                </a:ln>
                <a:solidFill>
                  <a:srgbClr val="1A1A26"/>
                </a:solidFill>
                <a:effectLst/>
                <a:latin typeface="+mn-lt"/>
                <a:ea typeface="Calibri" panose="020F0502020204030204" pitchFamily="34" charset="0"/>
                <a:cs typeface="Helvetica Neue" charset="0"/>
              </a:rPr>
              <a:t>we are dependent on Chinese students</a:t>
            </a:r>
            <a:endParaRPr lang="en-GB" altLang="en-US" sz="600" dirty="0">
              <a:latin typeface="+mn-lt"/>
              <a:ea typeface="Calibri" panose="020F0502020204030204" pitchFamily="34" charset="0"/>
              <a:cs typeface="Helvetica Neue" charset="0"/>
            </a:endParaRPr>
          </a:p>
        </p:txBody>
      </p:sp>
      <p:sp>
        <p:nvSpPr>
          <p:cNvPr id="16" name="TextBox 15">
            <a:extLst>
              <a:ext uri="{FF2B5EF4-FFF2-40B4-BE49-F238E27FC236}">
                <a16:creationId xmlns:a16="http://schemas.microsoft.com/office/drawing/2014/main" id="{6BE03305-D478-4E21-A958-773CA4C90C98}"/>
              </a:ext>
            </a:extLst>
          </p:cNvPr>
          <p:cNvSpPr txBox="1"/>
          <p:nvPr/>
        </p:nvSpPr>
        <p:spPr>
          <a:xfrm>
            <a:off x="7416800" y="3429000"/>
            <a:ext cx="3545840" cy="369332"/>
          </a:xfrm>
          <a:prstGeom prst="rect">
            <a:avLst/>
          </a:prstGeom>
          <a:noFill/>
        </p:spPr>
        <p:txBody>
          <a:bodyPr wrap="square" rtlCol="0">
            <a:spAutoFit/>
          </a:bodyPr>
          <a:lstStyle/>
          <a:p>
            <a:pPr algn="ctr"/>
            <a:r>
              <a:rPr lang="en-GB" dirty="0"/>
              <a:t>Threats</a:t>
            </a:r>
          </a:p>
        </p:txBody>
      </p:sp>
    </p:spTree>
    <p:extLst>
      <p:ext uri="{BB962C8B-B14F-4D97-AF65-F5344CB8AC3E}">
        <p14:creationId xmlns:p14="http://schemas.microsoft.com/office/powerpoint/2010/main" val="32713311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TotalTime>
  <Words>476</Words>
  <Application>Microsoft Office PowerPoint</Application>
  <PresentationFormat>Widescreen</PresentationFormat>
  <Paragraphs>30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 Burton</dc:creator>
  <cp:lastModifiedBy>Mike Burton</cp:lastModifiedBy>
  <cp:revision>12</cp:revision>
  <dcterms:created xsi:type="dcterms:W3CDTF">2020-12-11T10:07:36Z</dcterms:created>
  <dcterms:modified xsi:type="dcterms:W3CDTF">2021-01-27T17:14:44Z</dcterms:modified>
</cp:coreProperties>
</file>