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8" r:id="rId5"/>
    <p:sldId id="303" r:id="rId6"/>
    <p:sldId id="302" r:id="rId7"/>
    <p:sldId id="301" r:id="rId8"/>
    <p:sldId id="300" r:id="rId9"/>
    <p:sldId id="299" r:id="rId10"/>
    <p:sldId id="298" r:id="rId11"/>
    <p:sldId id="297" r:id="rId12"/>
    <p:sldId id="280" r:id="rId13"/>
    <p:sldId id="289" r:id="rId14"/>
    <p:sldId id="291" r:id="rId15"/>
    <p:sldId id="294" r:id="rId16"/>
    <p:sldId id="293" r:id="rId17"/>
    <p:sldId id="295" r:id="rId18"/>
    <p:sldId id="29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1BB91-E0E4-8FDB-A80D-5923DF3A00E7}" v="1" dt="2024-12-13T15:24:19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3603" autoAdjust="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B160E-A1C5-49E5-AF89-ED3FC563B59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D0B52-ED67-4E91-8D13-31E07EAE49BC}">
      <dgm:prSet custT="1"/>
      <dgm:spPr>
        <a:solidFill>
          <a:srgbClr val="A66BD3"/>
        </a:solidFill>
      </dgm:spPr>
      <dgm:t>
        <a:bodyPr/>
        <a:lstStyle/>
        <a:p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Why, What and How 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goals all link together – Why we’re doing this, What will tell us we’re on a winning path, aligning our goals to the purpose, playing to our strengths.</a:t>
          </a:r>
          <a:endParaRPr lang="en-US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6EB462-00C6-4733-9C06-713E2EF7D3AC}" type="parTrans" cxnId="{832AD2DD-AC8C-47B7-8671-87008E11DB04}">
      <dgm:prSet/>
      <dgm:spPr/>
      <dgm:t>
        <a:bodyPr/>
        <a:lstStyle/>
        <a:p>
          <a:endParaRPr lang="en-US"/>
        </a:p>
      </dgm:t>
    </dgm:pt>
    <dgm:pt modelId="{8470BB78-1FD3-4D0A-BEAC-7A332C3C7C62}" type="sibTrans" cxnId="{832AD2DD-AC8C-47B7-8671-87008E11DB04}">
      <dgm:prSet/>
      <dgm:spPr/>
      <dgm:t>
        <a:bodyPr/>
        <a:lstStyle/>
        <a:p>
          <a:endParaRPr lang="en-US"/>
        </a:p>
      </dgm:t>
    </dgm:pt>
    <dgm:pt modelId="{BF42558F-2D20-44B2-A3B6-C989AC3ACCF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of purpose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each person’s goals develop from the why – </a:t>
          </a:r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want to achieve and </a:t>
          </a:r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they need to do to achieve it. </a:t>
          </a:r>
          <a:endParaRPr lang="en-US" sz="1400" i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F23799-9141-4EDD-AAF8-24D244CDDB9E}" type="parTrans" cxnId="{E6D39D51-5F05-40C0-8895-F217BACF7004}">
      <dgm:prSet/>
      <dgm:spPr/>
      <dgm:t>
        <a:bodyPr/>
        <a:lstStyle/>
        <a:p>
          <a:endParaRPr lang="en-US"/>
        </a:p>
      </dgm:t>
    </dgm:pt>
    <dgm:pt modelId="{47A3F525-7AC7-46E9-AA0C-35123A83BE23}" type="sibTrans" cxnId="{E6D39D51-5F05-40C0-8895-F217BACF7004}">
      <dgm:prSet/>
      <dgm:spPr/>
      <dgm:t>
        <a:bodyPr/>
        <a:lstStyle/>
        <a:p>
          <a:endParaRPr lang="en-US"/>
        </a:p>
      </dgm:t>
    </dgm:pt>
    <dgm:pt modelId="{712FFC22-EB9B-437C-8633-1DB3611B552F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leveraging </a:t>
          </a:r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and team strengths </a:t>
          </a:r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can amplify the impact of goal setting on performance.</a:t>
          </a:r>
        </a:p>
      </dgm:t>
    </dgm:pt>
    <dgm:pt modelId="{C0FDF50C-B9C2-45A9-A073-AF49706EF47B}" type="parTrans" cxnId="{3E37D8D5-FFB1-4842-82A7-9D1F9A650586}">
      <dgm:prSet/>
      <dgm:spPr/>
      <dgm:t>
        <a:bodyPr/>
        <a:lstStyle/>
        <a:p>
          <a:endParaRPr lang="en-US"/>
        </a:p>
      </dgm:t>
    </dgm:pt>
    <dgm:pt modelId="{DB9982B5-5004-4A85-98B7-19B0E9E8E3B5}" type="sibTrans" cxnId="{3E37D8D5-FFB1-4842-82A7-9D1F9A650586}">
      <dgm:prSet/>
      <dgm:spPr/>
      <dgm:t>
        <a:bodyPr/>
        <a:lstStyle/>
        <a:p>
          <a:endParaRPr lang="en-US"/>
        </a:p>
      </dgm:t>
    </dgm:pt>
    <dgm:pt modelId="{D5705A20-4BBC-4100-9035-1B7AEDBAD684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 goals in </a:t>
          </a:r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frequent ongoing conversations.</a:t>
          </a:r>
        </a:p>
      </dgm:t>
    </dgm:pt>
    <dgm:pt modelId="{AC4F023B-8D7D-46BC-8E2B-DF00793CD626}" type="parTrans" cxnId="{D27EB864-A83B-4D8A-8DA1-096771A40266}">
      <dgm:prSet/>
      <dgm:spPr/>
      <dgm:t>
        <a:bodyPr/>
        <a:lstStyle/>
        <a:p>
          <a:endParaRPr lang="en-US"/>
        </a:p>
      </dgm:t>
    </dgm:pt>
    <dgm:pt modelId="{F543CFD5-B94E-4768-8907-21C69BA38D99}" type="sibTrans" cxnId="{D27EB864-A83B-4D8A-8DA1-096771A40266}">
      <dgm:prSet/>
      <dgm:spPr/>
      <dgm:t>
        <a:bodyPr/>
        <a:lstStyle/>
        <a:p>
          <a:endParaRPr lang="en-US"/>
        </a:p>
      </dgm:t>
    </dgm:pt>
    <dgm:pt modelId="{2BBEBC82-81BD-413A-900D-CAE76C2B988D}" type="pres">
      <dgm:prSet presAssocID="{CBCB160E-A1C5-49E5-AF89-ED3FC563B594}" presName="Name0" presStyleCnt="0">
        <dgm:presLayoutVars>
          <dgm:dir/>
          <dgm:animLvl val="lvl"/>
          <dgm:resizeHandles val="exact"/>
        </dgm:presLayoutVars>
      </dgm:prSet>
      <dgm:spPr/>
    </dgm:pt>
    <dgm:pt modelId="{763B7143-4550-4169-A45E-5AAFB00EE648}" type="pres">
      <dgm:prSet presAssocID="{D5705A20-4BBC-4100-9035-1B7AEDBAD684}" presName="boxAndChildren" presStyleCnt="0"/>
      <dgm:spPr/>
    </dgm:pt>
    <dgm:pt modelId="{9A89084D-AE5B-4BF9-BE1A-AAF334DD5BE9}" type="pres">
      <dgm:prSet presAssocID="{D5705A20-4BBC-4100-9035-1B7AEDBAD684}" presName="parentTextBox" presStyleLbl="node1" presStyleIdx="0" presStyleCnt="4"/>
      <dgm:spPr/>
    </dgm:pt>
    <dgm:pt modelId="{23721BA9-6BE5-4E13-A1EF-E52B62C6AD46}" type="pres">
      <dgm:prSet presAssocID="{DB9982B5-5004-4A85-98B7-19B0E9E8E3B5}" presName="sp" presStyleCnt="0"/>
      <dgm:spPr/>
    </dgm:pt>
    <dgm:pt modelId="{5FBA4650-1FD6-438D-961F-F0C2BDE0EA64}" type="pres">
      <dgm:prSet presAssocID="{712FFC22-EB9B-437C-8633-1DB3611B552F}" presName="arrowAndChildren" presStyleCnt="0"/>
      <dgm:spPr/>
    </dgm:pt>
    <dgm:pt modelId="{C3BA2CF8-4C02-4C8B-B339-387BBB63459B}" type="pres">
      <dgm:prSet presAssocID="{712FFC22-EB9B-437C-8633-1DB3611B552F}" presName="parentTextArrow" presStyleLbl="node1" presStyleIdx="1" presStyleCnt="4"/>
      <dgm:spPr/>
    </dgm:pt>
    <dgm:pt modelId="{548D1A5C-D364-4476-8353-B35D4E25BAA2}" type="pres">
      <dgm:prSet presAssocID="{47A3F525-7AC7-46E9-AA0C-35123A83BE23}" presName="sp" presStyleCnt="0"/>
      <dgm:spPr/>
    </dgm:pt>
    <dgm:pt modelId="{F5A3B518-C153-4440-B398-2364D2DD71F8}" type="pres">
      <dgm:prSet presAssocID="{BF42558F-2D20-44B2-A3B6-C989AC3ACCFE}" presName="arrowAndChildren" presStyleCnt="0"/>
      <dgm:spPr/>
    </dgm:pt>
    <dgm:pt modelId="{BF15CC38-A56D-4629-96ED-4E50E6859E11}" type="pres">
      <dgm:prSet presAssocID="{BF42558F-2D20-44B2-A3B6-C989AC3ACCFE}" presName="parentTextArrow" presStyleLbl="node1" presStyleIdx="2" presStyleCnt="4"/>
      <dgm:spPr/>
    </dgm:pt>
    <dgm:pt modelId="{2A8613CC-2530-4505-8CBA-00A417D08AE2}" type="pres">
      <dgm:prSet presAssocID="{8470BB78-1FD3-4D0A-BEAC-7A332C3C7C62}" presName="sp" presStyleCnt="0"/>
      <dgm:spPr/>
    </dgm:pt>
    <dgm:pt modelId="{D7F46542-7617-46BB-AE23-85B2860DBA82}" type="pres">
      <dgm:prSet presAssocID="{2E6D0B52-ED67-4E91-8D13-31E07EAE49BC}" presName="arrowAndChildren" presStyleCnt="0"/>
      <dgm:spPr/>
    </dgm:pt>
    <dgm:pt modelId="{CC9BE910-19DA-4AE6-B781-5637C961CABE}" type="pres">
      <dgm:prSet presAssocID="{2E6D0B52-ED67-4E91-8D13-31E07EAE49BC}" presName="parentTextArrow" presStyleLbl="node1" presStyleIdx="3" presStyleCnt="4"/>
      <dgm:spPr/>
    </dgm:pt>
  </dgm:ptLst>
  <dgm:cxnLst>
    <dgm:cxn modelId="{66551D24-3DAA-48F1-8F5B-25256F2F12F7}" type="presOf" srcId="{CBCB160E-A1C5-49E5-AF89-ED3FC563B594}" destId="{2BBEBC82-81BD-413A-900D-CAE76C2B988D}" srcOrd="0" destOrd="0" presId="urn:microsoft.com/office/officeart/2005/8/layout/process4"/>
    <dgm:cxn modelId="{D27EB864-A83B-4D8A-8DA1-096771A40266}" srcId="{CBCB160E-A1C5-49E5-AF89-ED3FC563B594}" destId="{D5705A20-4BBC-4100-9035-1B7AEDBAD684}" srcOrd="3" destOrd="0" parTransId="{AC4F023B-8D7D-46BC-8E2B-DF00793CD626}" sibTransId="{F543CFD5-B94E-4768-8907-21C69BA38D99}"/>
    <dgm:cxn modelId="{E6D39D51-5F05-40C0-8895-F217BACF7004}" srcId="{CBCB160E-A1C5-49E5-AF89-ED3FC563B594}" destId="{BF42558F-2D20-44B2-A3B6-C989AC3ACCFE}" srcOrd="1" destOrd="0" parTransId="{09F23799-9141-4EDD-AAF8-24D244CDDB9E}" sibTransId="{47A3F525-7AC7-46E9-AA0C-35123A83BE23}"/>
    <dgm:cxn modelId="{57D7BA7C-4138-41DE-BC28-7BD585D8F7AA}" type="presOf" srcId="{D5705A20-4BBC-4100-9035-1B7AEDBAD684}" destId="{9A89084D-AE5B-4BF9-BE1A-AAF334DD5BE9}" srcOrd="0" destOrd="0" presId="urn:microsoft.com/office/officeart/2005/8/layout/process4"/>
    <dgm:cxn modelId="{6B89CE8E-888A-49D1-9D2A-91CEFE89E98B}" type="presOf" srcId="{2E6D0B52-ED67-4E91-8D13-31E07EAE49BC}" destId="{CC9BE910-19DA-4AE6-B781-5637C961CABE}" srcOrd="0" destOrd="0" presId="urn:microsoft.com/office/officeart/2005/8/layout/process4"/>
    <dgm:cxn modelId="{19E9DDA2-78FB-4137-941A-7823FD9BCE04}" type="presOf" srcId="{BF42558F-2D20-44B2-A3B6-C989AC3ACCFE}" destId="{BF15CC38-A56D-4629-96ED-4E50E6859E11}" srcOrd="0" destOrd="0" presId="urn:microsoft.com/office/officeart/2005/8/layout/process4"/>
    <dgm:cxn modelId="{3E37D8D5-FFB1-4842-82A7-9D1F9A650586}" srcId="{CBCB160E-A1C5-49E5-AF89-ED3FC563B594}" destId="{712FFC22-EB9B-437C-8633-1DB3611B552F}" srcOrd="2" destOrd="0" parTransId="{C0FDF50C-B9C2-45A9-A073-AF49706EF47B}" sibTransId="{DB9982B5-5004-4A85-98B7-19B0E9E8E3B5}"/>
    <dgm:cxn modelId="{832AD2DD-AC8C-47B7-8671-87008E11DB04}" srcId="{CBCB160E-A1C5-49E5-AF89-ED3FC563B594}" destId="{2E6D0B52-ED67-4E91-8D13-31E07EAE49BC}" srcOrd="0" destOrd="0" parTransId="{356EB462-00C6-4733-9C06-713E2EF7D3AC}" sibTransId="{8470BB78-1FD3-4D0A-BEAC-7A332C3C7C62}"/>
    <dgm:cxn modelId="{E4FE6AF2-1CAC-45CF-91A4-0351815C7325}" type="presOf" srcId="{712FFC22-EB9B-437C-8633-1DB3611B552F}" destId="{C3BA2CF8-4C02-4C8B-B339-387BBB63459B}" srcOrd="0" destOrd="0" presId="urn:microsoft.com/office/officeart/2005/8/layout/process4"/>
    <dgm:cxn modelId="{21CC1070-2606-4449-88D3-8E4ED67814D9}" type="presParOf" srcId="{2BBEBC82-81BD-413A-900D-CAE76C2B988D}" destId="{763B7143-4550-4169-A45E-5AAFB00EE648}" srcOrd="0" destOrd="0" presId="urn:microsoft.com/office/officeart/2005/8/layout/process4"/>
    <dgm:cxn modelId="{FF87FF39-85E8-4982-A533-C6AF527C2E57}" type="presParOf" srcId="{763B7143-4550-4169-A45E-5AAFB00EE648}" destId="{9A89084D-AE5B-4BF9-BE1A-AAF334DD5BE9}" srcOrd="0" destOrd="0" presId="urn:microsoft.com/office/officeart/2005/8/layout/process4"/>
    <dgm:cxn modelId="{58C5A41A-1869-48E0-B6A8-36266ED0B679}" type="presParOf" srcId="{2BBEBC82-81BD-413A-900D-CAE76C2B988D}" destId="{23721BA9-6BE5-4E13-A1EF-E52B62C6AD46}" srcOrd="1" destOrd="0" presId="urn:microsoft.com/office/officeart/2005/8/layout/process4"/>
    <dgm:cxn modelId="{92B61383-942B-45FE-806F-F868AB2621B9}" type="presParOf" srcId="{2BBEBC82-81BD-413A-900D-CAE76C2B988D}" destId="{5FBA4650-1FD6-438D-961F-F0C2BDE0EA64}" srcOrd="2" destOrd="0" presId="urn:microsoft.com/office/officeart/2005/8/layout/process4"/>
    <dgm:cxn modelId="{7379A80F-8752-41F2-99A3-DCC1F9EA91AD}" type="presParOf" srcId="{5FBA4650-1FD6-438D-961F-F0C2BDE0EA64}" destId="{C3BA2CF8-4C02-4C8B-B339-387BBB63459B}" srcOrd="0" destOrd="0" presId="urn:microsoft.com/office/officeart/2005/8/layout/process4"/>
    <dgm:cxn modelId="{7C671147-6F72-497D-9175-6FC399D69C6E}" type="presParOf" srcId="{2BBEBC82-81BD-413A-900D-CAE76C2B988D}" destId="{548D1A5C-D364-4476-8353-B35D4E25BAA2}" srcOrd="3" destOrd="0" presId="urn:microsoft.com/office/officeart/2005/8/layout/process4"/>
    <dgm:cxn modelId="{3A59C98B-081C-4BB3-A631-2DBEB078C732}" type="presParOf" srcId="{2BBEBC82-81BD-413A-900D-CAE76C2B988D}" destId="{F5A3B518-C153-4440-B398-2364D2DD71F8}" srcOrd="4" destOrd="0" presId="urn:microsoft.com/office/officeart/2005/8/layout/process4"/>
    <dgm:cxn modelId="{4AB04071-D971-4762-BB65-3D49D860B82E}" type="presParOf" srcId="{F5A3B518-C153-4440-B398-2364D2DD71F8}" destId="{BF15CC38-A56D-4629-96ED-4E50E6859E11}" srcOrd="0" destOrd="0" presId="urn:microsoft.com/office/officeart/2005/8/layout/process4"/>
    <dgm:cxn modelId="{07ED0759-91BC-4AC1-8D95-26B408B3BD84}" type="presParOf" srcId="{2BBEBC82-81BD-413A-900D-CAE76C2B988D}" destId="{2A8613CC-2530-4505-8CBA-00A417D08AE2}" srcOrd="5" destOrd="0" presId="urn:microsoft.com/office/officeart/2005/8/layout/process4"/>
    <dgm:cxn modelId="{C111C0B4-7845-418D-8013-B20B7DBC6A21}" type="presParOf" srcId="{2BBEBC82-81BD-413A-900D-CAE76C2B988D}" destId="{D7F46542-7617-46BB-AE23-85B2860DBA82}" srcOrd="6" destOrd="0" presId="urn:microsoft.com/office/officeart/2005/8/layout/process4"/>
    <dgm:cxn modelId="{E4035D79-EF9B-454A-A32D-BD1645697066}" type="presParOf" srcId="{D7F46542-7617-46BB-AE23-85B2860DBA82}" destId="{CC9BE910-19DA-4AE6-B781-5637C961CA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B160E-A1C5-49E5-AF89-ED3FC563B59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D0B52-ED67-4E91-8D13-31E07EAE49BC}">
      <dgm:prSet custT="1"/>
      <dgm:spPr>
        <a:solidFill>
          <a:srgbClr val="A66BD3"/>
        </a:solidFill>
      </dgm:spPr>
      <dgm:t>
        <a:bodyPr/>
        <a:lstStyle/>
        <a:p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Why, What and How 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goals all link together – Why we’re doing this, What will tell us we’re on a winning path, aligning our goals to the purpose, playing to our strengths.</a:t>
          </a:r>
          <a:endParaRPr lang="en-US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6EB462-00C6-4733-9C06-713E2EF7D3AC}" type="parTrans" cxnId="{832AD2DD-AC8C-47B7-8671-87008E11DB04}">
      <dgm:prSet/>
      <dgm:spPr/>
      <dgm:t>
        <a:bodyPr/>
        <a:lstStyle/>
        <a:p>
          <a:endParaRPr lang="en-US"/>
        </a:p>
      </dgm:t>
    </dgm:pt>
    <dgm:pt modelId="{8470BB78-1FD3-4D0A-BEAC-7A332C3C7C62}" type="sibTrans" cxnId="{832AD2DD-AC8C-47B7-8671-87008E11DB04}">
      <dgm:prSet/>
      <dgm:spPr/>
      <dgm:t>
        <a:bodyPr/>
        <a:lstStyle/>
        <a:p>
          <a:endParaRPr lang="en-US"/>
        </a:p>
      </dgm:t>
    </dgm:pt>
    <dgm:pt modelId="{BF42558F-2D20-44B2-A3B6-C989AC3ACCF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of purpose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each person’s goals develop from the why – </a:t>
          </a:r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want to achieve and </a:t>
          </a:r>
          <a:r>
            <a:rPr lang="en-US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n-US" sz="1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they need to do to achieve it. </a:t>
          </a:r>
          <a:endParaRPr lang="en-US" sz="1400" i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F23799-9141-4EDD-AAF8-24D244CDDB9E}" type="parTrans" cxnId="{E6D39D51-5F05-40C0-8895-F217BACF7004}">
      <dgm:prSet/>
      <dgm:spPr/>
      <dgm:t>
        <a:bodyPr/>
        <a:lstStyle/>
        <a:p>
          <a:endParaRPr lang="en-US"/>
        </a:p>
      </dgm:t>
    </dgm:pt>
    <dgm:pt modelId="{47A3F525-7AC7-46E9-AA0C-35123A83BE23}" type="sibTrans" cxnId="{E6D39D51-5F05-40C0-8895-F217BACF7004}">
      <dgm:prSet/>
      <dgm:spPr/>
      <dgm:t>
        <a:bodyPr/>
        <a:lstStyle/>
        <a:p>
          <a:endParaRPr lang="en-US"/>
        </a:p>
      </dgm:t>
    </dgm:pt>
    <dgm:pt modelId="{712FFC22-EB9B-437C-8633-1DB3611B552F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leveraging </a:t>
          </a:r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and team strengths </a:t>
          </a:r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can amplify the impact of goal setting on performance.</a:t>
          </a:r>
        </a:p>
      </dgm:t>
    </dgm:pt>
    <dgm:pt modelId="{C0FDF50C-B9C2-45A9-A073-AF49706EF47B}" type="parTrans" cxnId="{3E37D8D5-FFB1-4842-82A7-9D1F9A650586}">
      <dgm:prSet/>
      <dgm:spPr/>
      <dgm:t>
        <a:bodyPr/>
        <a:lstStyle/>
        <a:p>
          <a:endParaRPr lang="en-US"/>
        </a:p>
      </dgm:t>
    </dgm:pt>
    <dgm:pt modelId="{DB9982B5-5004-4A85-98B7-19B0E9E8E3B5}" type="sibTrans" cxnId="{3E37D8D5-FFB1-4842-82A7-9D1F9A650586}">
      <dgm:prSet/>
      <dgm:spPr/>
      <dgm:t>
        <a:bodyPr/>
        <a:lstStyle/>
        <a:p>
          <a:endParaRPr lang="en-US"/>
        </a:p>
      </dgm:t>
    </dgm:pt>
    <dgm:pt modelId="{D5705A20-4BBC-4100-9035-1B7AEDBAD684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 goals in </a:t>
          </a:r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frequent ongoing conversations.</a:t>
          </a:r>
        </a:p>
      </dgm:t>
    </dgm:pt>
    <dgm:pt modelId="{AC4F023B-8D7D-46BC-8E2B-DF00793CD626}" type="parTrans" cxnId="{D27EB864-A83B-4D8A-8DA1-096771A40266}">
      <dgm:prSet/>
      <dgm:spPr/>
      <dgm:t>
        <a:bodyPr/>
        <a:lstStyle/>
        <a:p>
          <a:endParaRPr lang="en-US"/>
        </a:p>
      </dgm:t>
    </dgm:pt>
    <dgm:pt modelId="{F543CFD5-B94E-4768-8907-21C69BA38D99}" type="sibTrans" cxnId="{D27EB864-A83B-4D8A-8DA1-096771A40266}">
      <dgm:prSet/>
      <dgm:spPr/>
      <dgm:t>
        <a:bodyPr/>
        <a:lstStyle/>
        <a:p>
          <a:endParaRPr lang="en-US"/>
        </a:p>
      </dgm:t>
    </dgm:pt>
    <dgm:pt modelId="{2BBEBC82-81BD-413A-900D-CAE76C2B988D}" type="pres">
      <dgm:prSet presAssocID="{CBCB160E-A1C5-49E5-AF89-ED3FC563B594}" presName="Name0" presStyleCnt="0">
        <dgm:presLayoutVars>
          <dgm:dir/>
          <dgm:animLvl val="lvl"/>
          <dgm:resizeHandles val="exact"/>
        </dgm:presLayoutVars>
      </dgm:prSet>
      <dgm:spPr/>
    </dgm:pt>
    <dgm:pt modelId="{763B7143-4550-4169-A45E-5AAFB00EE648}" type="pres">
      <dgm:prSet presAssocID="{D5705A20-4BBC-4100-9035-1B7AEDBAD684}" presName="boxAndChildren" presStyleCnt="0"/>
      <dgm:spPr/>
    </dgm:pt>
    <dgm:pt modelId="{9A89084D-AE5B-4BF9-BE1A-AAF334DD5BE9}" type="pres">
      <dgm:prSet presAssocID="{D5705A20-4BBC-4100-9035-1B7AEDBAD684}" presName="parentTextBox" presStyleLbl="node1" presStyleIdx="0" presStyleCnt="4"/>
      <dgm:spPr/>
    </dgm:pt>
    <dgm:pt modelId="{23721BA9-6BE5-4E13-A1EF-E52B62C6AD46}" type="pres">
      <dgm:prSet presAssocID="{DB9982B5-5004-4A85-98B7-19B0E9E8E3B5}" presName="sp" presStyleCnt="0"/>
      <dgm:spPr/>
    </dgm:pt>
    <dgm:pt modelId="{5FBA4650-1FD6-438D-961F-F0C2BDE0EA64}" type="pres">
      <dgm:prSet presAssocID="{712FFC22-EB9B-437C-8633-1DB3611B552F}" presName="arrowAndChildren" presStyleCnt="0"/>
      <dgm:spPr/>
    </dgm:pt>
    <dgm:pt modelId="{C3BA2CF8-4C02-4C8B-B339-387BBB63459B}" type="pres">
      <dgm:prSet presAssocID="{712FFC22-EB9B-437C-8633-1DB3611B552F}" presName="parentTextArrow" presStyleLbl="node1" presStyleIdx="1" presStyleCnt="4"/>
      <dgm:spPr/>
    </dgm:pt>
    <dgm:pt modelId="{548D1A5C-D364-4476-8353-B35D4E25BAA2}" type="pres">
      <dgm:prSet presAssocID="{47A3F525-7AC7-46E9-AA0C-35123A83BE23}" presName="sp" presStyleCnt="0"/>
      <dgm:spPr/>
    </dgm:pt>
    <dgm:pt modelId="{F5A3B518-C153-4440-B398-2364D2DD71F8}" type="pres">
      <dgm:prSet presAssocID="{BF42558F-2D20-44B2-A3B6-C989AC3ACCFE}" presName="arrowAndChildren" presStyleCnt="0"/>
      <dgm:spPr/>
    </dgm:pt>
    <dgm:pt modelId="{BF15CC38-A56D-4629-96ED-4E50E6859E11}" type="pres">
      <dgm:prSet presAssocID="{BF42558F-2D20-44B2-A3B6-C989AC3ACCFE}" presName="parentTextArrow" presStyleLbl="node1" presStyleIdx="2" presStyleCnt="4"/>
      <dgm:spPr/>
    </dgm:pt>
    <dgm:pt modelId="{2A8613CC-2530-4505-8CBA-00A417D08AE2}" type="pres">
      <dgm:prSet presAssocID="{8470BB78-1FD3-4D0A-BEAC-7A332C3C7C62}" presName="sp" presStyleCnt="0"/>
      <dgm:spPr/>
    </dgm:pt>
    <dgm:pt modelId="{D7F46542-7617-46BB-AE23-85B2860DBA82}" type="pres">
      <dgm:prSet presAssocID="{2E6D0B52-ED67-4E91-8D13-31E07EAE49BC}" presName="arrowAndChildren" presStyleCnt="0"/>
      <dgm:spPr/>
    </dgm:pt>
    <dgm:pt modelId="{CC9BE910-19DA-4AE6-B781-5637C961CABE}" type="pres">
      <dgm:prSet presAssocID="{2E6D0B52-ED67-4E91-8D13-31E07EAE49BC}" presName="parentTextArrow" presStyleLbl="node1" presStyleIdx="3" presStyleCnt="4"/>
      <dgm:spPr/>
    </dgm:pt>
  </dgm:ptLst>
  <dgm:cxnLst>
    <dgm:cxn modelId="{66551D24-3DAA-48F1-8F5B-25256F2F12F7}" type="presOf" srcId="{CBCB160E-A1C5-49E5-AF89-ED3FC563B594}" destId="{2BBEBC82-81BD-413A-900D-CAE76C2B988D}" srcOrd="0" destOrd="0" presId="urn:microsoft.com/office/officeart/2005/8/layout/process4"/>
    <dgm:cxn modelId="{D27EB864-A83B-4D8A-8DA1-096771A40266}" srcId="{CBCB160E-A1C5-49E5-AF89-ED3FC563B594}" destId="{D5705A20-4BBC-4100-9035-1B7AEDBAD684}" srcOrd="3" destOrd="0" parTransId="{AC4F023B-8D7D-46BC-8E2B-DF00793CD626}" sibTransId="{F543CFD5-B94E-4768-8907-21C69BA38D99}"/>
    <dgm:cxn modelId="{E6D39D51-5F05-40C0-8895-F217BACF7004}" srcId="{CBCB160E-A1C5-49E5-AF89-ED3FC563B594}" destId="{BF42558F-2D20-44B2-A3B6-C989AC3ACCFE}" srcOrd="1" destOrd="0" parTransId="{09F23799-9141-4EDD-AAF8-24D244CDDB9E}" sibTransId="{47A3F525-7AC7-46E9-AA0C-35123A83BE23}"/>
    <dgm:cxn modelId="{57D7BA7C-4138-41DE-BC28-7BD585D8F7AA}" type="presOf" srcId="{D5705A20-4BBC-4100-9035-1B7AEDBAD684}" destId="{9A89084D-AE5B-4BF9-BE1A-AAF334DD5BE9}" srcOrd="0" destOrd="0" presId="urn:microsoft.com/office/officeart/2005/8/layout/process4"/>
    <dgm:cxn modelId="{6B89CE8E-888A-49D1-9D2A-91CEFE89E98B}" type="presOf" srcId="{2E6D0B52-ED67-4E91-8D13-31E07EAE49BC}" destId="{CC9BE910-19DA-4AE6-B781-5637C961CABE}" srcOrd="0" destOrd="0" presId="urn:microsoft.com/office/officeart/2005/8/layout/process4"/>
    <dgm:cxn modelId="{19E9DDA2-78FB-4137-941A-7823FD9BCE04}" type="presOf" srcId="{BF42558F-2D20-44B2-A3B6-C989AC3ACCFE}" destId="{BF15CC38-A56D-4629-96ED-4E50E6859E11}" srcOrd="0" destOrd="0" presId="urn:microsoft.com/office/officeart/2005/8/layout/process4"/>
    <dgm:cxn modelId="{3E37D8D5-FFB1-4842-82A7-9D1F9A650586}" srcId="{CBCB160E-A1C5-49E5-AF89-ED3FC563B594}" destId="{712FFC22-EB9B-437C-8633-1DB3611B552F}" srcOrd="2" destOrd="0" parTransId="{C0FDF50C-B9C2-45A9-A073-AF49706EF47B}" sibTransId="{DB9982B5-5004-4A85-98B7-19B0E9E8E3B5}"/>
    <dgm:cxn modelId="{832AD2DD-AC8C-47B7-8671-87008E11DB04}" srcId="{CBCB160E-A1C5-49E5-AF89-ED3FC563B594}" destId="{2E6D0B52-ED67-4E91-8D13-31E07EAE49BC}" srcOrd="0" destOrd="0" parTransId="{356EB462-00C6-4733-9C06-713E2EF7D3AC}" sibTransId="{8470BB78-1FD3-4D0A-BEAC-7A332C3C7C62}"/>
    <dgm:cxn modelId="{E4FE6AF2-1CAC-45CF-91A4-0351815C7325}" type="presOf" srcId="{712FFC22-EB9B-437C-8633-1DB3611B552F}" destId="{C3BA2CF8-4C02-4C8B-B339-387BBB63459B}" srcOrd="0" destOrd="0" presId="urn:microsoft.com/office/officeart/2005/8/layout/process4"/>
    <dgm:cxn modelId="{21CC1070-2606-4449-88D3-8E4ED67814D9}" type="presParOf" srcId="{2BBEBC82-81BD-413A-900D-CAE76C2B988D}" destId="{763B7143-4550-4169-A45E-5AAFB00EE648}" srcOrd="0" destOrd="0" presId="urn:microsoft.com/office/officeart/2005/8/layout/process4"/>
    <dgm:cxn modelId="{FF87FF39-85E8-4982-A533-C6AF527C2E57}" type="presParOf" srcId="{763B7143-4550-4169-A45E-5AAFB00EE648}" destId="{9A89084D-AE5B-4BF9-BE1A-AAF334DD5BE9}" srcOrd="0" destOrd="0" presId="urn:microsoft.com/office/officeart/2005/8/layout/process4"/>
    <dgm:cxn modelId="{58C5A41A-1869-48E0-B6A8-36266ED0B679}" type="presParOf" srcId="{2BBEBC82-81BD-413A-900D-CAE76C2B988D}" destId="{23721BA9-6BE5-4E13-A1EF-E52B62C6AD46}" srcOrd="1" destOrd="0" presId="urn:microsoft.com/office/officeart/2005/8/layout/process4"/>
    <dgm:cxn modelId="{92B61383-942B-45FE-806F-F868AB2621B9}" type="presParOf" srcId="{2BBEBC82-81BD-413A-900D-CAE76C2B988D}" destId="{5FBA4650-1FD6-438D-961F-F0C2BDE0EA64}" srcOrd="2" destOrd="0" presId="urn:microsoft.com/office/officeart/2005/8/layout/process4"/>
    <dgm:cxn modelId="{7379A80F-8752-41F2-99A3-DCC1F9EA91AD}" type="presParOf" srcId="{5FBA4650-1FD6-438D-961F-F0C2BDE0EA64}" destId="{C3BA2CF8-4C02-4C8B-B339-387BBB63459B}" srcOrd="0" destOrd="0" presId="urn:microsoft.com/office/officeart/2005/8/layout/process4"/>
    <dgm:cxn modelId="{7C671147-6F72-497D-9175-6FC399D69C6E}" type="presParOf" srcId="{2BBEBC82-81BD-413A-900D-CAE76C2B988D}" destId="{548D1A5C-D364-4476-8353-B35D4E25BAA2}" srcOrd="3" destOrd="0" presId="urn:microsoft.com/office/officeart/2005/8/layout/process4"/>
    <dgm:cxn modelId="{3A59C98B-081C-4BB3-A631-2DBEB078C732}" type="presParOf" srcId="{2BBEBC82-81BD-413A-900D-CAE76C2B988D}" destId="{F5A3B518-C153-4440-B398-2364D2DD71F8}" srcOrd="4" destOrd="0" presId="urn:microsoft.com/office/officeart/2005/8/layout/process4"/>
    <dgm:cxn modelId="{4AB04071-D971-4762-BB65-3D49D860B82E}" type="presParOf" srcId="{F5A3B518-C153-4440-B398-2364D2DD71F8}" destId="{BF15CC38-A56D-4629-96ED-4E50E6859E11}" srcOrd="0" destOrd="0" presId="urn:microsoft.com/office/officeart/2005/8/layout/process4"/>
    <dgm:cxn modelId="{07ED0759-91BC-4AC1-8D95-26B408B3BD84}" type="presParOf" srcId="{2BBEBC82-81BD-413A-900D-CAE76C2B988D}" destId="{2A8613CC-2530-4505-8CBA-00A417D08AE2}" srcOrd="5" destOrd="0" presId="urn:microsoft.com/office/officeart/2005/8/layout/process4"/>
    <dgm:cxn modelId="{C111C0B4-7845-418D-8013-B20B7DBC6A21}" type="presParOf" srcId="{2BBEBC82-81BD-413A-900D-CAE76C2B988D}" destId="{D7F46542-7617-46BB-AE23-85B2860DBA82}" srcOrd="6" destOrd="0" presId="urn:microsoft.com/office/officeart/2005/8/layout/process4"/>
    <dgm:cxn modelId="{E4035D79-EF9B-454A-A32D-BD1645697066}" type="presParOf" srcId="{D7F46542-7617-46BB-AE23-85B2860DBA82}" destId="{CC9BE910-19DA-4AE6-B781-5637C961CA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9084D-AE5B-4BF9-BE1A-AAF334DD5BE9}">
      <dsp:nvSpPr>
        <dsp:cNvPr id="0" name=""/>
        <dsp:cNvSpPr/>
      </dsp:nvSpPr>
      <dsp:spPr>
        <a:xfrm>
          <a:off x="0" y="3938117"/>
          <a:ext cx="5503178" cy="861563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 goals in </a:t>
          </a: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frequent ongoing conversations.</a:t>
          </a:r>
        </a:p>
      </dsp:txBody>
      <dsp:txXfrm>
        <a:off x="0" y="3938117"/>
        <a:ext cx="5503178" cy="861563"/>
      </dsp:txXfrm>
    </dsp:sp>
    <dsp:sp modelId="{C3BA2CF8-4C02-4C8B-B339-387BBB63459B}">
      <dsp:nvSpPr>
        <dsp:cNvPr id="0" name=""/>
        <dsp:cNvSpPr/>
      </dsp:nvSpPr>
      <dsp:spPr>
        <a:xfrm rot="10800000">
          <a:off x="0" y="2625955"/>
          <a:ext cx="5503178" cy="1325085"/>
        </a:xfrm>
        <a:prstGeom prst="upArrowCallou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leveraging </a:t>
          </a: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and team strengths </a:t>
          </a: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can amplify the impact of goal setting on performance.</a:t>
          </a:r>
        </a:p>
      </dsp:txBody>
      <dsp:txXfrm rot="10800000">
        <a:off x="0" y="2625955"/>
        <a:ext cx="5503178" cy="861000"/>
      </dsp:txXfrm>
    </dsp:sp>
    <dsp:sp modelId="{BF15CC38-A56D-4629-96ED-4E50E6859E11}">
      <dsp:nvSpPr>
        <dsp:cNvPr id="0" name=""/>
        <dsp:cNvSpPr/>
      </dsp:nvSpPr>
      <dsp:spPr>
        <a:xfrm rot="10800000">
          <a:off x="0" y="1313794"/>
          <a:ext cx="5503178" cy="1325085"/>
        </a:xfrm>
        <a:prstGeom prst="upArrowCallou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of purpose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each person’s goals develop from the why – </a:t>
          </a: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want to achieve and </a:t>
          </a: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they need to do to achieve it. </a:t>
          </a:r>
          <a:endParaRPr lang="en-US" sz="1400" i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313794"/>
        <a:ext cx="5503178" cy="861000"/>
      </dsp:txXfrm>
    </dsp:sp>
    <dsp:sp modelId="{CC9BE910-19DA-4AE6-B781-5637C961CABE}">
      <dsp:nvSpPr>
        <dsp:cNvPr id="0" name=""/>
        <dsp:cNvSpPr/>
      </dsp:nvSpPr>
      <dsp:spPr>
        <a:xfrm rot="10800000">
          <a:off x="0" y="1632"/>
          <a:ext cx="5503178" cy="1325085"/>
        </a:xfrm>
        <a:prstGeom prst="upArrowCallout">
          <a:avLst/>
        </a:prstGeom>
        <a:solidFill>
          <a:srgbClr val="A66BD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Why, What and How 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goals all link together – Why we’re doing this, What will tell us we’re on a winning path, aligning our goals to the purpose, playing to our strengths.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632"/>
        <a:ext cx="5503178" cy="86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9084D-AE5B-4BF9-BE1A-AAF334DD5BE9}">
      <dsp:nvSpPr>
        <dsp:cNvPr id="0" name=""/>
        <dsp:cNvSpPr/>
      </dsp:nvSpPr>
      <dsp:spPr>
        <a:xfrm>
          <a:off x="0" y="3938117"/>
          <a:ext cx="5503178" cy="861563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 goals in </a:t>
          </a: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frequent ongoing conversations.</a:t>
          </a:r>
        </a:p>
      </dsp:txBody>
      <dsp:txXfrm>
        <a:off x="0" y="3938117"/>
        <a:ext cx="5503178" cy="861563"/>
      </dsp:txXfrm>
    </dsp:sp>
    <dsp:sp modelId="{C3BA2CF8-4C02-4C8B-B339-387BBB63459B}">
      <dsp:nvSpPr>
        <dsp:cNvPr id="0" name=""/>
        <dsp:cNvSpPr/>
      </dsp:nvSpPr>
      <dsp:spPr>
        <a:xfrm rot="10800000">
          <a:off x="0" y="2625955"/>
          <a:ext cx="5503178" cy="1325085"/>
        </a:xfrm>
        <a:prstGeom prst="upArrowCallou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leveraging </a:t>
          </a: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and team strengths </a:t>
          </a: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can amplify the impact of goal setting on performance.</a:t>
          </a:r>
        </a:p>
      </dsp:txBody>
      <dsp:txXfrm rot="10800000">
        <a:off x="0" y="2625955"/>
        <a:ext cx="5503178" cy="861000"/>
      </dsp:txXfrm>
    </dsp:sp>
    <dsp:sp modelId="{BF15CC38-A56D-4629-96ED-4E50E6859E11}">
      <dsp:nvSpPr>
        <dsp:cNvPr id="0" name=""/>
        <dsp:cNvSpPr/>
      </dsp:nvSpPr>
      <dsp:spPr>
        <a:xfrm rot="10800000">
          <a:off x="0" y="1313794"/>
          <a:ext cx="5503178" cy="1325085"/>
        </a:xfrm>
        <a:prstGeom prst="upArrowCallou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of purpose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each person’s goals develop from the why – </a:t>
          </a: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want to achieve and </a:t>
          </a: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they need to do to achieve it. </a:t>
          </a:r>
          <a:endParaRPr lang="en-US" sz="1400" i="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313794"/>
        <a:ext cx="5503178" cy="861000"/>
      </dsp:txXfrm>
    </dsp:sp>
    <dsp:sp modelId="{CC9BE910-19DA-4AE6-B781-5637C961CABE}">
      <dsp:nvSpPr>
        <dsp:cNvPr id="0" name=""/>
        <dsp:cNvSpPr/>
      </dsp:nvSpPr>
      <dsp:spPr>
        <a:xfrm rot="10800000">
          <a:off x="0" y="1632"/>
          <a:ext cx="5503178" cy="1325085"/>
        </a:xfrm>
        <a:prstGeom prst="upArrowCallout">
          <a:avLst/>
        </a:prstGeom>
        <a:solidFill>
          <a:srgbClr val="A66BD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Why, What and How </a:t>
          </a:r>
          <a:r>
            <a:rPr lang="en-US" sz="14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goals all link together – Why we’re doing this, What will tell us we’re on a winning path, aligning our goals to the purpose, playing to our strengths.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632"/>
        <a:ext cx="5503178" cy="86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5B15-8731-477F-897C-84E7EEC943D1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3F8B7-B2E7-4FC3-B6DF-5381CCB21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9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Fdyn648U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dIkSiXVd1w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Fdyn648U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dIkSiXVd1w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Setting Goals (youtube.com)</a:t>
            </a:r>
            <a:endParaRPr lang="en-GB" dirty="0"/>
          </a:p>
          <a:p>
            <a:r>
              <a:rPr lang="en-US" dirty="0">
                <a:hlinkClick r:id="rId4"/>
              </a:rPr>
              <a:t>Goals must have a PURPOSE! (youtube.com)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F8B7-B2E7-4FC3-B6DF-5381CCB217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6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Setting Goals (youtube.com)</a:t>
            </a:r>
            <a:endParaRPr lang="en-GB" dirty="0"/>
          </a:p>
          <a:p>
            <a:r>
              <a:rPr lang="en-US" dirty="0">
                <a:hlinkClick r:id="rId4"/>
              </a:rPr>
              <a:t>Goals must have a PURPOSE! (youtube.com)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F8B7-B2E7-4FC3-B6DF-5381CCB217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1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B83F-7355-BB28-A636-82D7B4E24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B7E1B-2DB0-9C19-CFFF-B3B7ABC7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87B1-9EAB-1A6C-CA2E-B592C6D1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DDF5F-C4C2-646E-5CDD-C714EEE4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E461-B3C8-CF73-3E90-0724C14B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8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BF86-51E5-334D-C0A1-01CD13B5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754CD-7C5E-3BFA-0001-EE0A9336E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2FE1-D655-23D7-4C7A-403E87C2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C23C0-F919-0371-CC66-C1D1C86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30EAD-8370-7F71-CF18-3993DB42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7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EDEC5-F6B8-808D-F70E-9359A99F8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A1240-4C5B-92A7-16E7-C3A0EDDA6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EF3F-897E-869B-44B8-0F8F2861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6FAF7-9038-1650-52D9-7E0D02DF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CE879-EDF5-2E71-7CCF-035E1CAA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490D-946D-D15D-04C9-53232977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7F72-4AB2-59CE-CE37-1CCCE0850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8845A-DBA7-794B-714A-9F62BB8D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8B74F-0655-3B82-F6C5-639A921E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04F8-F652-74A7-2940-1DE98AC5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118E-4EAB-3CA9-0FD6-C8A16C53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7961-49DB-2B21-2D52-AA264589E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947F-0058-EBD6-A24C-D907C761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6515-1BB6-EB65-9998-FD64AD1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76694-598E-FC08-8A9B-362D24BA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CE5B-C593-334F-E9BA-5394DCF5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CAD9-BAA2-07D8-2190-D17067B51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B067A-037E-7F94-1375-86758BDE0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2C851-3A3D-E5E3-200C-D31431D1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32CDD-CF6E-A9EE-A0CA-3195F794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636BC-55EB-FC19-199E-3BBF68E8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52CA-F88E-9EBB-8B9D-E44910A3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4150D-843A-DC88-1A76-027AA867E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84FEC-913C-A098-BB3C-09AE63E41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ECFC7-5389-BD7F-C3AD-F4D6B5619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F1DC7-18F5-B804-6A6B-4FC0C8BFB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A44B7-0DFA-6BAC-1728-A9A0CCA0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6EB7C-BD8C-5607-AED3-4A9B7643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92821-86B6-A2C3-567B-9D36FB30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C3D7-2107-EF93-F2A5-14C77DA2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6E00E-8D10-FC50-B898-F785E1AD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2E330-6A0F-BEEF-9C4D-B397C5A9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17A6D-FD14-AD59-CA11-6D7B02B2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8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04AD7-3E13-5D11-A5CA-8FAE92ED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26EE4-56F8-EF23-E2DE-D04C8216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12C28-8E26-FC92-E86E-D908FC62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9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B1C9-548D-B68B-FC95-456E2FDB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2CD0-75B9-D0BD-BF08-8C64CCF8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F83ED-1B3A-BEA5-ED97-C05CEC088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2AE09-08A2-E634-47F1-30D42228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AA065-741A-90D0-78D6-EA83C6F8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3870A-3CF3-F336-1998-BA6C132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7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1BAA-7505-A30D-9F81-2EB1ED41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4B202-6F8C-CE8C-3DC6-9ECAA5B1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F7061-CA4A-7136-2EC3-535F53F78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68688-E237-68DF-167E-0CBAD253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B572-F980-1364-11EE-43D2106C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04E3F-8A0C-B0B5-DB4E-380200A0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6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07692-5906-8125-94F1-009951B4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C2E9-167B-1846-A6F0-46AD5DF8D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C4F4-4A84-7264-0391-EB11690F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92B316-FC08-46E5-B15E-D41AE1821407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99110-66E9-1780-709B-1A3587FED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76ADA-DF4A-1479-8E38-9F6196E6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79348-E9F5-4CAB-A37D-06E79F3A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shorts/RNL3Yz9N_TU?app=desktop" TargetMode="External"/><Relationship Id="rId7" Type="http://schemas.openxmlformats.org/officeDocument/2006/relationships/hyperlink" Target="https://www.youtube.com/watch?v=AGEyTJyAkqY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shorts/Nk75Z0T3ly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shorts/RNL3Yz9N_TU?app=desktop" TargetMode="External"/><Relationship Id="rId7" Type="http://schemas.openxmlformats.org/officeDocument/2006/relationships/hyperlink" Target="https://www.youtube.com/watch?v=AGEyTJyAkqY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shorts/Nk75Z0T3ly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_col_white_background.eps">
            <a:extLst>
              <a:ext uri="{FF2B5EF4-FFF2-40B4-BE49-F238E27FC236}">
                <a16:creationId xmlns:a16="http://schemas.microsoft.com/office/drawing/2014/main" id="{C4F6764F-8BA1-074F-3C2F-45EEBC610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" y="94144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E7569-1C90-47DB-BBA1-56C458AE7FB8}"/>
              </a:ext>
            </a:extLst>
          </p:cNvPr>
          <p:cNvSpPr txBox="1"/>
          <p:nvPr/>
        </p:nvSpPr>
        <p:spPr>
          <a:xfrm>
            <a:off x="1942051" y="2525588"/>
            <a:ext cx="8384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A66B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Through Goals</a:t>
            </a:r>
            <a:endParaRPr lang="en-GB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CDDEAC-F21D-5AA3-2DC8-896A26760FAF}"/>
              </a:ext>
            </a:extLst>
          </p:cNvPr>
          <p:cNvSpPr/>
          <p:nvPr/>
        </p:nvSpPr>
        <p:spPr>
          <a:xfrm>
            <a:off x="0" y="-29361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TAB_col_white_background.eps">
            <a:extLst>
              <a:ext uri="{FF2B5EF4-FFF2-40B4-BE49-F238E27FC236}">
                <a16:creationId xmlns:a16="http://schemas.microsoft.com/office/drawing/2014/main" id="{2CEB2C98-0CB4-DBDD-9542-633C3C843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4" y="158459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xagon 9">
            <a:extLst>
              <a:ext uri="{FF2B5EF4-FFF2-40B4-BE49-F238E27FC236}">
                <a16:creationId xmlns:a16="http://schemas.microsoft.com/office/drawing/2014/main" id="{CE88CC9A-CDB4-922A-802C-1945DB9670DB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80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-33710" y="-43029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197855" y="369154"/>
            <a:ext cx="421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set Goals?  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455F6A-7653-1D60-2F41-7B536AB0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74" y="2746138"/>
            <a:ext cx="5359231" cy="428550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Motivate and change behaviour in the way you intend, focusing on your strengths.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Focuses your energy and priorities in the right place.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goal that is relevant encourages you to develop new strategies to innovate.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commitment in being disciplined to achieve the goal. 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an iterative approach, adapting to the environment around us increase our flexibility to pivot helping to achieve the goal.</a:t>
            </a:r>
          </a:p>
          <a:p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4C6F0D-B7FF-AAC0-75CB-87E0B8D4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89" y="945287"/>
            <a:ext cx="4156512" cy="1708244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Improve Performance – How?</a:t>
            </a:r>
          </a:p>
        </p:txBody>
      </p:sp>
      <p:graphicFrame>
        <p:nvGraphicFramePr>
          <p:cNvPr id="14" name="TextBox 3">
            <a:extLst>
              <a:ext uri="{FF2B5EF4-FFF2-40B4-BE49-F238E27FC236}">
                <a16:creationId xmlns:a16="http://schemas.microsoft.com/office/drawing/2014/main" id="{10F53840-4791-6B23-CC9D-4E9A54655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277278"/>
              </p:ext>
            </p:extLst>
          </p:nvPr>
        </p:nvGraphicFramePr>
        <p:xfrm>
          <a:off x="763399" y="1619076"/>
          <a:ext cx="5503178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48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-46197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085801" y="438305"/>
            <a:ext cx="843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Connecting goals to Purpose &amp; Vision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A0D5F-249E-005E-7FA7-444C633DE59B}"/>
              </a:ext>
            </a:extLst>
          </p:cNvPr>
          <p:cNvSpPr txBox="1"/>
          <p:nvPr/>
        </p:nvSpPr>
        <p:spPr>
          <a:xfrm>
            <a:off x="503500" y="1436351"/>
            <a:ext cx="6025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Aligning individual and team strengths with organisational goals to achieve performance and outcomes.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AFE61-99AF-C296-C47A-DA2079FE63F7}"/>
              </a:ext>
            </a:extLst>
          </p:cNvPr>
          <p:cNvSpPr/>
          <p:nvPr/>
        </p:nvSpPr>
        <p:spPr>
          <a:xfrm flipH="1">
            <a:off x="7032770" y="1331569"/>
            <a:ext cx="5159230" cy="55896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/>
              <a:ea typeface="+mn-ea"/>
              <a:cs typeface="+mn-cs"/>
            </a:endParaRPr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CA23CD7E-1E80-4A3B-A0A1-0ECEE2A98A31}"/>
              </a:ext>
            </a:extLst>
          </p:cNvPr>
          <p:cNvSpPr txBox="1"/>
          <p:nvPr/>
        </p:nvSpPr>
        <p:spPr>
          <a:xfrm>
            <a:off x="7184572" y="3221026"/>
            <a:ext cx="4921747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tabLst>
                <a:tab pos="247650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team reflect on the questions: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Identify w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your opportunities/challenges are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how you will prioritise your goals</a:t>
            </a:r>
          </a:p>
          <a:p>
            <a:pPr>
              <a:spcAft>
                <a:spcPts val="200"/>
              </a:spcAft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cascade goals to your teams</a:t>
            </a:r>
          </a:p>
          <a:p>
            <a:pPr>
              <a:spcAft>
                <a:spcPts val="200"/>
              </a:spcAft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check in/have regular conversations about goals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9869D-06C5-11FE-5641-52184863E03B}"/>
              </a:ext>
            </a:extLst>
          </p:cNvPr>
          <p:cNvSpPr txBox="1"/>
          <p:nvPr/>
        </p:nvSpPr>
        <p:spPr>
          <a:xfrm>
            <a:off x="680059" y="3263165"/>
            <a:ext cx="58776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highlight>
                  <a:srgbClr val="F8F8F8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shared purpose that everyone in the organisation is working towards?</a:t>
            </a:r>
            <a:endParaRPr lang="en-US" sz="1500" dirty="0">
              <a:solidFill>
                <a:srgbClr val="000000"/>
              </a:solidFill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your role in helping the organisation achieve this big picture goal?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are the most important people for you to connect with so that you can play your part in helping the organisation achieve its purpose?</a:t>
            </a:r>
          </a:p>
          <a:p>
            <a:pPr marL="342900" indent="-342900" fontAlgn="t"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your individual and team goals connecting to the organisations purpose and goals, how do you know?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500" b="0" i="0" u="none" strike="noStrike" kern="1200" dirty="0">
              <a:solidFill>
                <a:srgbClr val="000000"/>
              </a:solidFill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31DAF-6F90-C0DB-3737-4694E5EE628D}"/>
              </a:ext>
            </a:extLst>
          </p:cNvPr>
          <p:cNvSpPr txBox="1"/>
          <p:nvPr/>
        </p:nvSpPr>
        <p:spPr>
          <a:xfrm>
            <a:off x="1123583" y="2583075"/>
            <a:ext cx="539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As a team start to answer the 4 questions below, share your thoughts, observations and then reflect on your discussion using the 5 questions to consider.</a:t>
            </a:r>
          </a:p>
        </p:txBody>
      </p:sp>
      <p:pic>
        <p:nvPicPr>
          <p:cNvPr id="19" name="Graphic 18" descr="Exclamation mark with solid fill">
            <a:extLst>
              <a:ext uri="{FF2B5EF4-FFF2-40B4-BE49-F238E27FC236}">
                <a16:creationId xmlns:a16="http://schemas.microsoft.com/office/drawing/2014/main" id="{D1AC22E0-C44C-F02A-52A1-86664CCE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225" y="2446799"/>
            <a:ext cx="561669" cy="56166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2655122-0D39-4A77-8A44-94AEC90AA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717" y="2537289"/>
            <a:ext cx="640106" cy="64010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BA98642-EEAE-5458-49A2-639B4474F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33" y="2424712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143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-1" y="0"/>
            <a:ext cx="12231149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316829" y="369154"/>
            <a:ext cx="748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and High Performance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158B681-AD9C-4E12-9E40-6E9FA252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3" y="1710474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rgbClr val="FF00F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7B687A-600B-191F-49E5-132E2D8E28C7}"/>
              </a:ext>
            </a:extLst>
          </p:cNvPr>
          <p:cNvSpPr txBox="1"/>
          <p:nvPr/>
        </p:nvSpPr>
        <p:spPr>
          <a:xfrm>
            <a:off x="1068586" y="1611916"/>
            <a:ext cx="477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approach High Performers take to goal setting, in Business, Sports, Education………..everywhere!</a:t>
            </a: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A90AB-784E-600D-E5FE-CB9098F1207C}"/>
              </a:ext>
            </a:extLst>
          </p:cNvPr>
          <p:cNvSpPr/>
          <p:nvPr/>
        </p:nvSpPr>
        <p:spPr>
          <a:xfrm>
            <a:off x="5955542" y="1413545"/>
            <a:ext cx="6263148" cy="5484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658CB-2327-4240-658D-4501549E39BF}"/>
              </a:ext>
            </a:extLst>
          </p:cNvPr>
          <p:cNvSpPr txBox="1"/>
          <p:nvPr/>
        </p:nvSpPr>
        <p:spPr>
          <a:xfrm>
            <a:off x="6038411" y="1619113"/>
            <a:ext cx="6126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Focus</a:t>
            </a:r>
            <a:r>
              <a:rPr lang="en-GB" sz="1800" dirty="0"/>
              <a:t> where it matters.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Adjust</a:t>
            </a:r>
            <a:r>
              <a:rPr lang="en-GB" sz="1800" dirty="0"/>
              <a:t> the goals so they stay relevant.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Prioritise</a:t>
            </a:r>
            <a:r>
              <a:rPr lang="en-GB" sz="1800" dirty="0"/>
              <a:t> which ones work best for achieving the bigger picture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endParaRPr lang="en-GB" dirty="0"/>
          </a:p>
          <a:p>
            <a:endParaRPr lang="en-GB" sz="1800" dirty="0"/>
          </a:p>
          <a:p>
            <a:endParaRPr lang="en-US" dirty="0">
              <a:solidFill>
                <a:schemeClr val="bg1"/>
              </a:solidFill>
              <a:highlight>
                <a:srgbClr val="2980B9"/>
              </a:highlight>
              <a:latin typeface="museo-sans"/>
            </a:endParaRPr>
          </a:p>
          <a:p>
            <a:endParaRPr lang="en-US" sz="1800" b="0" i="0" dirty="0">
              <a:solidFill>
                <a:schemeClr val="bg1"/>
              </a:solidFill>
              <a:effectLst/>
              <a:highlight>
                <a:srgbClr val="2980B9"/>
              </a:highlight>
              <a:latin typeface="museo-sans"/>
            </a:endParaRPr>
          </a:p>
          <a:p>
            <a:endParaRPr lang="en-GB" dirty="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95A6EE1-3798-1A50-4624-8EC63F31F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47" y="2822133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8D66BD-4A0B-1B16-72A9-204FC54EA4AD}"/>
              </a:ext>
            </a:extLst>
          </p:cNvPr>
          <p:cNvSpPr txBox="1"/>
          <p:nvPr/>
        </p:nvSpPr>
        <p:spPr>
          <a:xfrm>
            <a:off x="1017259" y="2973436"/>
            <a:ext cx="1083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As a team start to work through the steps below to implement goals that are link to the organisational strategy and drive performance. </a:t>
            </a:r>
          </a:p>
          <a:p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you going to implement this way of goal setting?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E04C562-F80A-9EA5-9C3B-ADAA895F1FD7}"/>
              </a:ext>
            </a:extLst>
          </p:cNvPr>
          <p:cNvSpPr/>
          <p:nvPr/>
        </p:nvSpPr>
        <p:spPr>
          <a:xfrm>
            <a:off x="26689" y="3607475"/>
            <a:ext cx="12231147" cy="3284677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5D518-B41A-9D3B-6908-142A546348E3}"/>
              </a:ext>
            </a:extLst>
          </p:cNvPr>
          <p:cNvSpPr txBox="1"/>
          <p:nvPr/>
        </p:nvSpPr>
        <p:spPr>
          <a:xfrm>
            <a:off x="3304271" y="4395965"/>
            <a:ext cx="104417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clear and specific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them with the Organisations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the team, share your goals, hold each other to account.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accountability, why the goal exists.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the environment look/feel like – is it helping me to achieve my goals?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people continuously checking in on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open to adjusting, flex the goals with the shifting environment.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6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73511C-908F-4D4C-67CE-EB96ED41A395}"/>
              </a:ext>
            </a:extLst>
          </p:cNvPr>
          <p:cNvSpPr/>
          <p:nvPr/>
        </p:nvSpPr>
        <p:spPr>
          <a:xfrm>
            <a:off x="0" y="3692610"/>
            <a:ext cx="12128793" cy="32159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0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1886031" y="369154"/>
            <a:ext cx="809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Delivering our goals - Through Connections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8DB4F7-BD31-00A3-F53B-98C3D1C6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898" y="2732447"/>
            <a:ext cx="9886978" cy="824021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5153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Exercise:   Do the following for people you work with regularly.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Person: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 each question out of 10 – what’s your overall score, why does this matter?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5082AE-3B34-76A1-1BD3-63FCC9B6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3" y="2865248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5D413-8459-A5F1-551B-C243FF689FFA}"/>
              </a:ext>
            </a:extLst>
          </p:cNvPr>
          <p:cNvSpPr txBox="1"/>
          <p:nvPr/>
        </p:nvSpPr>
        <p:spPr>
          <a:xfrm>
            <a:off x="1009975" y="1611331"/>
            <a:ext cx="10249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and sharing your goals can be valuable in many ways – holding each other to account, supporting achievement of the same/similar goal, interconnected goals.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DD25D-D8C6-79C9-407D-4073457E304E}"/>
              </a:ext>
            </a:extLst>
          </p:cNvPr>
          <p:cNvSpPr txBox="1"/>
          <p:nvPr/>
        </p:nvSpPr>
        <p:spPr>
          <a:xfrm>
            <a:off x="977607" y="3642044"/>
            <a:ext cx="10702107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we working on together that will achieve the vision and purpose, where do our goals align?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skills, knowledge, experience and expertise of theirs do I value and need to make use of the most for us to be successful?</a:t>
            </a: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of my skills, knowledge, experience and expertise and strengths do we need to lean into for us to be successful?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anything getting in the way of us working really well together at the moment to combine our strengths and if so, what’s my plan for removing the barrier?</a:t>
            </a: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my overall score for the quality of connectedness that is going to help achieve mine and the team goals 1 not great, 10 could not be better!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"/>
            <a:endParaRPr lang="en-US" sz="1600" dirty="0">
              <a:effectLst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600" dirty="0">
              <a:effectLst/>
              <a:highlight>
                <a:srgbClr val="F8F8F8"/>
              </a:highlight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2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1AB997-3A2B-77A5-1D3D-DECA840A901E}"/>
              </a:ext>
            </a:extLst>
          </p:cNvPr>
          <p:cNvSpPr/>
          <p:nvPr/>
        </p:nvSpPr>
        <p:spPr>
          <a:xfrm>
            <a:off x="-29498" y="3105589"/>
            <a:ext cx="12253803" cy="37524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0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568671" y="365448"/>
            <a:ext cx="809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your goals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5082AE-3B34-76A1-1BD3-63FCC9B6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" y="1685377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FDD25D-D8C6-79C9-407D-4073457E304E}"/>
              </a:ext>
            </a:extLst>
          </p:cNvPr>
          <p:cNvSpPr txBox="1"/>
          <p:nvPr/>
        </p:nvSpPr>
        <p:spPr>
          <a:xfrm>
            <a:off x="52919" y="3274141"/>
            <a:ext cx="12139081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goal is currently?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Purpose/relevance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How does/did this goal align with vision and purpose?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What’s your progress - Is the goal achieved, how did you do? How did you use your strengths or the strengths of others around you to achieve or progress your goal?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Challenges/Opportunities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Was there any obstacles, blockers, unseen challenges, what were they?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opportunities? 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Successful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 worked for you?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</a:t>
            </a:r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Improvement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 could have been better?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Are there any changes to the goal you need to make, adjustments or pivots.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What’s next?</a:t>
            </a: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600" dirty="0">
              <a:effectLst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600" dirty="0">
              <a:effectLst/>
              <a:highlight>
                <a:srgbClr val="F8F8F8"/>
              </a:highlight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A6959-3513-9107-3338-18357B06277D}"/>
              </a:ext>
            </a:extLst>
          </p:cNvPr>
          <p:cNvSpPr txBox="1"/>
          <p:nvPr/>
        </p:nvSpPr>
        <p:spPr>
          <a:xfrm>
            <a:off x="1403204" y="1812596"/>
            <a:ext cx="81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to make sure your goals remain relevant, in line with vision and purpose, encouraging growth and learning, strengths focused approach – through ongoing conversations with you leader, team and people connected to your goal.</a:t>
            </a:r>
          </a:p>
          <a:p>
            <a:r>
              <a:rPr lang="en-GB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– Discuss as part of your ongoing check ins to review goal progress – what are you learning?</a:t>
            </a:r>
          </a:p>
        </p:txBody>
      </p:sp>
    </p:spTree>
    <p:extLst>
      <p:ext uri="{BB962C8B-B14F-4D97-AF65-F5344CB8AC3E}">
        <p14:creationId xmlns:p14="http://schemas.microsoft.com/office/powerpoint/2010/main" val="216002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agon 14">
            <a:extLst>
              <a:ext uri="{FF2B5EF4-FFF2-40B4-BE49-F238E27FC236}">
                <a16:creationId xmlns:a16="http://schemas.microsoft.com/office/drawing/2014/main" id="{1547FA8D-54CB-2390-6E64-B5AD0FFA4371}"/>
              </a:ext>
            </a:extLst>
          </p:cNvPr>
          <p:cNvSpPr/>
          <p:nvPr/>
        </p:nvSpPr>
        <p:spPr>
          <a:xfrm>
            <a:off x="2637479" y="2782977"/>
            <a:ext cx="1840409" cy="1613897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0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568671" y="365448"/>
            <a:ext cx="809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people set goals……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3B739-475B-FE0D-9324-6FEC624DB711}"/>
              </a:ext>
            </a:extLst>
          </p:cNvPr>
          <p:cNvSpPr txBox="1"/>
          <p:nvPr/>
        </p:nvSpPr>
        <p:spPr>
          <a:xfrm>
            <a:off x="2787043" y="4593069"/>
            <a:ext cx="1601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Serena Williams on the Power of Setting Goals (youtube.com)</a:t>
            </a:r>
            <a:endParaRPr lang="en-US" sz="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E03E2-12CB-857B-1585-5DD440C0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178" y="2931062"/>
            <a:ext cx="1048365" cy="1317726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152CC93F-BD6B-A218-4542-D812642D117B}"/>
              </a:ext>
            </a:extLst>
          </p:cNvPr>
          <p:cNvSpPr/>
          <p:nvPr/>
        </p:nvSpPr>
        <p:spPr>
          <a:xfrm>
            <a:off x="5536966" y="2734870"/>
            <a:ext cx="1946457" cy="171011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B7E895-B899-B759-1059-5996C91FF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713" y="3061114"/>
            <a:ext cx="1412733" cy="1001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3347CB-72B2-4648-9881-638E12ECE5F1}"/>
              </a:ext>
            </a:extLst>
          </p:cNvPr>
          <p:cNvSpPr txBox="1"/>
          <p:nvPr/>
        </p:nvSpPr>
        <p:spPr>
          <a:xfrm>
            <a:off x="5720568" y="4686475"/>
            <a:ext cx="1601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Insert link for Simon – Goals must have a purpose </a:t>
            </a: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30444-9529-75BC-3A74-5883F8070A90}"/>
              </a:ext>
            </a:extLst>
          </p:cNvPr>
          <p:cNvSpPr txBox="1"/>
          <p:nvPr/>
        </p:nvSpPr>
        <p:spPr>
          <a:xfrm>
            <a:off x="0" y="6354112"/>
            <a:ext cx="1426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🏉 How to achieve your rugby goals 🏉 (youtube.com)</a:t>
            </a:r>
            <a:endParaRPr lang="en-GB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5A6ECC-D4D0-371F-0623-22A5D2585BC0}"/>
              </a:ext>
            </a:extLst>
          </p:cNvPr>
          <p:cNvSpPr txBox="1"/>
          <p:nvPr/>
        </p:nvSpPr>
        <p:spPr>
          <a:xfrm>
            <a:off x="8619378" y="4594141"/>
            <a:ext cx="240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Unite Harmony Program: Goal Setting (youtube.com)</a:t>
            </a:r>
            <a:endParaRPr lang="en-GB" sz="1000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CB2FDC9-03E7-0638-7CB4-503594B146DC}"/>
              </a:ext>
            </a:extLst>
          </p:cNvPr>
          <p:cNvSpPr/>
          <p:nvPr/>
        </p:nvSpPr>
        <p:spPr>
          <a:xfrm>
            <a:off x="8551419" y="2734870"/>
            <a:ext cx="1946457" cy="171011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2F24F5-452A-5683-42A9-135140A8A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858" y="3015958"/>
            <a:ext cx="1287326" cy="1046170"/>
          </a:xfrm>
          <a:prstGeom prst="rect">
            <a:avLst/>
          </a:prstGeom>
        </p:spPr>
      </p:pic>
      <p:pic>
        <p:nvPicPr>
          <p:cNvPr id="10242" name="Picture 2" descr="Work In Progress Images – Browse 595,163 Stock Photos ...">
            <a:extLst>
              <a:ext uri="{FF2B5EF4-FFF2-40B4-BE49-F238E27FC236}">
                <a16:creationId xmlns:a16="http://schemas.microsoft.com/office/drawing/2014/main" id="{05BB5975-F0AE-A2A8-51DD-3EAB06A9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88" y="4882230"/>
            <a:ext cx="4604601" cy="18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4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-37572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163214" cy="52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1479A5-ACBD-11B4-8338-63637CE0DDBF}"/>
              </a:ext>
            </a:extLst>
          </p:cNvPr>
          <p:cNvSpPr txBox="1"/>
          <p:nvPr/>
        </p:nvSpPr>
        <p:spPr>
          <a:xfrm>
            <a:off x="1590274" y="457541"/>
            <a:ext cx="876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Through Goals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61BD088-0A2B-58AF-4DA6-C5663FB9F634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1DC8B-E444-A190-663F-2F6F7F676173}"/>
              </a:ext>
            </a:extLst>
          </p:cNvPr>
          <p:cNvSpPr txBox="1"/>
          <p:nvPr/>
        </p:nvSpPr>
        <p:spPr>
          <a:xfrm>
            <a:off x="1749917" y="1109931"/>
            <a:ext cx="8974268" cy="13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Goals Toolkit  to help leaders with - The why, what and How</a:t>
            </a:r>
          </a:p>
          <a:p>
            <a:pPr algn="ctr">
              <a:lnSpc>
                <a:spcPts val="5440"/>
              </a:lnSpc>
            </a:pP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D19927AE-6758-25C2-ACB5-00AAAD8C001A}"/>
              </a:ext>
            </a:extLst>
          </p:cNvPr>
          <p:cNvSpPr/>
          <p:nvPr/>
        </p:nvSpPr>
        <p:spPr>
          <a:xfrm>
            <a:off x="2597812" y="3191152"/>
            <a:ext cx="710041" cy="605579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F0947517-AEA0-5BF6-C458-761B0BF65816}"/>
              </a:ext>
            </a:extLst>
          </p:cNvPr>
          <p:cNvSpPr/>
          <p:nvPr/>
        </p:nvSpPr>
        <p:spPr>
          <a:xfrm>
            <a:off x="2625199" y="3915518"/>
            <a:ext cx="655265" cy="542796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EE56CCD-93E3-1E54-03CE-A0BCE3470168}"/>
              </a:ext>
            </a:extLst>
          </p:cNvPr>
          <p:cNvSpPr/>
          <p:nvPr/>
        </p:nvSpPr>
        <p:spPr>
          <a:xfrm>
            <a:off x="2597812" y="4576193"/>
            <a:ext cx="655264" cy="551198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4D97540-68AA-B542-2D1E-340434C0574A}"/>
              </a:ext>
            </a:extLst>
          </p:cNvPr>
          <p:cNvSpPr/>
          <p:nvPr/>
        </p:nvSpPr>
        <p:spPr>
          <a:xfrm>
            <a:off x="2597812" y="5245270"/>
            <a:ext cx="655264" cy="605089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76E64E-79C4-9D98-F7C3-D1647D22AE73}"/>
              </a:ext>
            </a:extLst>
          </p:cNvPr>
          <p:cNvSpPr txBox="1"/>
          <p:nvPr/>
        </p:nvSpPr>
        <p:spPr>
          <a:xfrm>
            <a:off x="3253076" y="331755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set goals?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9F3071-F83D-49D9-A53D-BCFDEC3E6BB5}"/>
              </a:ext>
            </a:extLst>
          </p:cNvPr>
          <p:cNvSpPr txBox="1"/>
          <p:nvPr/>
        </p:nvSpPr>
        <p:spPr>
          <a:xfrm>
            <a:off x="3191620" y="5398112"/>
            <a:ext cx="47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What’s going to help us to deliver our goals?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A72EC8-5932-728E-3492-BC412D31937B}"/>
              </a:ext>
            </a:extLst>
          </p:cNvPr>
          <p:cNvSpPr txBox="1"/>
          <p:nvPr/>
        </p:nvSpPr>
        <p:spPr>
          <a:xfrm>
            <a:off x="3191620" y="4020685"/>
            <a:ext cx="486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Connecting your goals to the Purpose &amp; Vision?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20E9B-CD1E-F5D2-5B7B-734114C8A86B}"/>
              </a:ext>
            </a:extLst>
          </p:cNvPr>
          <p:cNvSpPr txBox="1"/>
          <p:nvPr/>
        </p:nvSpPr>
        <p:spPr>
          <a:xfrm>
            <a:off x="3191620" y="4686947"/>
            <a:ext cx="673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high performing teams set goals, playing to strengths?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BB79636-4333-516D-C2B2-7554592DCA1B}"/>
              </a:ext>
            </a:extLst>
          </p:cNvPr>
          <p:cNvSpPr/>
          <p:nvPr/>
        </p:nvSpPr>
        <p:spPr>
          <a:xfrm>
            <a:off x="2597812" y="5956435"/>
            <a:ext cx="655264" cy="605089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AE4873-5663-063F-D807-4C8B5A62DB70}"/>
              </a:ext>
            </a:extLst>
          </p:cNvPr>
          <p:cNvSpPr txBox="1"/>
          <p:nvPr/>
        </p:nvSpPr>
        <p:spPr>
          <a:xfrm>
            <a:off x="3191620" y="6074313"/>
            <a:ext cx="47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Reviewing our goals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01183D-F390-6AE9-752B-BEF2F0590447}"/>
              </a:ext>
            </a:extLst>
          </p:cNvPr>
          <p:cNvSpPr txBox="1"/>
          <p:nvPr/>
        </p:nvSpPr>
        <p:spPr>
          <a:xfrm>
            <a:off x="530941" y="1925718"/>
            <a:ext cx="277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*How to use: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Self-select the sections in the toolkit that work for you and your team.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Explore, discuss, experiment with the exercises</a:t>
            </a:r>
          </a:p>
        </p:txBody>
      </p:sp>
    </p:spTree>
    <p:extLst>
      <p:ext uri="{BB962C8B-B14F-4D97-AF65-F5344CB8AC3E}">
        <p14:creationId xmlns:p14="http://schemas.microsoft.com/office/powerpoint/2010/main" val="343745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-33710" y="-43029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197855" y="369154"/>
            <a:ext cx="421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set Goals?  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455F6A-7653-1D60-2F41-7B536AB0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74" y="2746138"/>
            <a:ext cx="5359231" cy="428550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Motivate and change behaviour in the way you intend, focusing on your strengths.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Focuses your energy and priorities in the right place.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goal that is relevant encourages you to develop new strategies to innovate.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commitment in being disciplined to achieve the goal. 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an iterative approach, adapting to the environment around us increase our flexibility to pivot helping to achieve the goal.</a:t>
            </a:r>
          </a:p>
          <a:p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4C6F0D-B7FF-AAC0-75CB-87E0B8D4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89" y="945287"/>
            <a:ext cx="4156512" cy="1708244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Improve Performance – How?</a:t>
            </a:r>
          </a:p>
        </p:txBody>
      </p:sp>
      <p:graphicFrame>
        <p:nvGraphicFramePr>
          <p:cNvPr id="14" name="TextBox 3">
            <a:extLst>
              <a:ext uri="{FF2B5EF4-FFF2-40B4-BE49-F238E27FC236}">
                <a16:creationId xmlns:a16="http://schemas.microsoft.com/office/drawing/2014/main" id="{10F53840-4791-6B23-CC9D-4E9A5465519C}"/>
              </a:ext>
            </a:extLst>
          </p:cNvPr>
          <p:cNvGraphicFramePr/>
          <p:nvPr/>
        </p:nvGraphicFramePr>
        <p:xfrm>
          <a:off x="763399" y="1619076"/>
          <a:ext cx="5503178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704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-46197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085801" y="438305"/>
            <a:ext cx="843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Connecting goals to Purpose &amp; Vision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A0D5F-249E-005E-7FA7-444C633DE59B}"/>
              </a:ext>
            </a:extLst>
          </p:cNvPr>
          <p:cNvSpPr txBox="1"/>
          <p:nvPr/>
        </p:nvSpPr>
        <p:spPr>
          <a:xfrm>
            <a:off x="503500" y="1436351"/>
            <a:ext cx="6025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Aligning individual and team strengths with organisational goals to achieve performance and outcomes.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AFE61-99AF-C296-C47A-DA2079FE63F7}"/>
              </a:ext>
            </a:extLst>
          </p:cNvPr>
          <p:cNvSpPr/>
          <p:nvPr/>
        </p:nvSpPr>
        <p:spPr>
          <a:xfrm flipH="1">
            <a:off x="7032770" y="1331569"/>
            <a:ext cx="5159230" cy="55896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"/>
              <a:ea typeface="+mn-ea"/>
              <a:cs typeface="+mn-cs"/>
            </a:endParaRPr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CA23CD7E-1E80-4A3B-A0A1-0ECEE2A98A31}"/>
              </a:ext>
            </a:extLst>
          </p:cNvPr>
          <p:cNvSpPr txBox="1"/>
          <p:nvPr/>
        </p:nvSpPr>
        <p:spPr>
          <a:xfrm>
            <a:off x="7184572" y="3221026"/>
            <a:ext cx="4921747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tabLst>
                <a:tab pos="247650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team reflect on the questions: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Identify w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your opportunities/challenges are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how you will prioritise your goals</a:t>
            </a:r>
          </a:p>
          <a:p>
            <a:pPr>
              <a:spcAft>
                <a:spcPts val="200"/>
              </a:spcAft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cascade goals to your teams</a:t>
            </a:r>
          </a:p>
          <a:p>
            <a:pPr>
              <a:spcAft>
                <a:spcPts val="200"/>
              </a:spcAft>
              <a:tabLst>
                <a:tab pos="247650" algn="l"/>
              </a:tabLst>
              <a:defRPr/>
            </a:pPr>
            <a:r>
              <a:rPr lang="en-GB" sz="1400" dirty="0">
                <a:solidFill>
                  <a:srgbClr val="FF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check in/have regular conversations about goals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9869D-06C5-11FE-5641-52184863E03B}"/>
              </a:ext>
            </a:extLst>
          </p:cNvPr>
          <p:cNvSpPr txBox="1"/>
          <p:nvPr/>
        </p:nvSpPr>
        <p:spPr>
          <a:xfrm>
            <a:off x="725416" y="3299451"/>
            <a:ext cx="58776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highlight>
                  <a:srgbClr val="F8F8F8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shared purpose that everyone in the organisation is working towards?</a:t>
            </a:r>
            <a:endParaRPr lang="en-US" sz="1500" dirty="0">
              <a:solidFill>
                <a:srgbClr val="000000"/>
              </a:solidFill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your role in helping the organisation achieve this big picture goal?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are the most important people for you to connect with so that you can play your part in helping the organisation achieve its purpose?</a:t>
            </a:r>
          </a:p>
          <a:p>
            <a:pPr marL="342900" indent="-342900" fontAlgn="t"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en-US" sz="1500" b="0" i="0" u="none" strike="noStrike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your individual and team goals connecting to the organisations purpose and goals, how do you know?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500" b="0" i="0" u="none" strike="noStrike" kern="12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500" b="0" i="0" u="none" strike="noStrike" kern="1200" dirty="0">
              <a:solidFill>
                <a:srgbClr val="000000"/>
              </a:solidFill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31DAF-6F90-C0DB-3737-4694E5EE628D}"/>
              </a:ext>
            </a:extLst>
          </p:cNvPr>
          <p:cNvSpPr txBox="1"/>
          <p:nvPr/>
        </p:nvSpPr>
        <p:spPr>
          <a:xfrm>
            <a:off x="1123583" y="2583075"/>
            <a:ext cx="539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As a team start to answer the 4 questions below, share your thoughts, observations and then reflect on your discussion using the 5 questions to consider.</a:t>
            </a:r>
          </a:p>
        </p:txBody>
      </p:sp>
      <p:pic>
        <p:nvPicPr>
          <p:cNvPr id="19" name="Graphic 18" descr="Exclamation mark with solid fill">
            <a:extLst>
              <a:ext uri="{FF2B5EF4-FFF2-40B4-BE49-F238E27FC236}">
                <a16:creationId xmlns:a16="http://schemas.microsoft.com/office/drawing/2014/main" id="{D1AC22E0-C44C-F02A-52A1-86664CCE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225" y="2446799"/>
            <a:ext cx="561669" cy="56166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2655122-0D39-4A77-8A44-94AEC90AA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717" y="2537289"/>
            <a:ext cx="640106" cy="64010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BA98642-EEAE-5458-49A2-639B4474F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33" y="2424712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7797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-1" y="0"/>
            <a:ext cx="12231149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316829" y="369154"/>
            <a:ext cx="748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and High Performance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158B681-AD9C-4E12-9E40-6E9FA252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3" y="1710474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rgbClr val="FF00F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7B687A-600B-191F-49E5-132E2D8E28C7}"/>
              </a:ext>
            </a:extLst>
          </p:cNvPr>
          <p:cNvSpPr txBox="1"/>
          <p:nvPr/>
        </p:nvSpPr>
        <p:spPr>
          <a:xfrm>
            <a:off x="1068586" y="1611916"/>
            <a:ext cx="477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approach High Performers take to goal setting, in Business, Sports, Education………..everywhere!</a:t>
            </a: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A90AB-784E-600D-E5FE-CB9098F1207C}"/>
              </a:ext>
            </a:extLst>
          </p:cNvPr>
          <p:cNvSpPr/>
          <p:nvPr/>
        </p:nvSpPr>
        <p:spPr>
          <a:xfrm>
            <a:off x="5955542" y="1413545"/>
            <a:ext cx="6263148" cy="5484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658CB-2327-4240-658D-4501549E39BF}"/>
              </a:ext>
            </a:extLst>
          </p:cNvPr>
          <p:cNvSpPr txBox="1"/>
          <p:nvPr/>
        </p:nvSpPr>
        <p:spPr>
          <a:xfrm>
            <a:off x="6038411" y="1619113"/>
            <a:ext cx="6126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Focus</a:t>
            </a:r>
            <a:r>
              <a:rPr lang="en-GB" sz="1800" dirty="0"/>
              <a:t> where it matters.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Adjust</a:t>
            </a:r>
            <a:r>
              <a:rPr lang="en-GB" sz="1800" dirty="0"/>
              <a:t> the goals so they stay relevant.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Prioritise</a:t>
            </a:r>
            <a:r>
              <a:rPr lang="en-GB" sz="1800" dirty="0"/>
              <a:t> which ones work best for achieving the bigger picture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endParaRPr lang="en-GB" dirty="0"/>
          </a:p>
          <a:p>
            <a:endParaRPr lang="en-GB" sz="1800" dirty="0"/>
          </a:p>
          <a:p>
            <a:endParaRPr lang="en-US" dirty="0">
              <a:solidFill>
                <a:schemeClr val="bg1"/>
              </a:solidFill>
              <a:highlight>
                <a:srgbClr val="2980B9"/>
              </a:highlight>
              <a:latin typeface="museo-sans"/>
            </a:endParaRPr>
          </a:p>
          <a:p>
            <a:endParaRPr lang="en-US" sz="1800" b="0" i="0" dirty="0">
              <a:solidFill>
                <a:schemeClr val="bg1"/>
              </a:solidFill>
              <a:effectLst/>
              <a:highlight>
                <a:srgbClr val="2980B9"/>
              </a:highlight>
              <a:latin typeface="museo-sans"/>
            </a:endParaRPr>
          </a:p>
          <a:p>
            <a:endParaRPr lang="en-GB" dirty="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95A6EE1-3798-1A50-4624-8EC63F31F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47" y="2822133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8D66BD-4A0B-1B16-72A9-204FC54EA4AD}"/>
              </a:ext>
            </a:extLst>
          </p:cNvPr>
          <p:cNvSpPr txBox="1"/>
          <p:nvPr/>
        </p:nvSpPr>
        <p:spPr>
          <a:xfrm>
            <a:off x="1017259" y="2973436"/>
            <a:ext cx="1083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As a team start to work through the steps below to implement goals that are link to the organisational strategy and drive performance. </a:t>
            </a:r>
          </a:p>
          <a:p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you going to implement this way of goal setting?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E04C562-F80A-9EA5-9C3B-ADAA895F1FD7}"/>
              </a:ext>
            </a:extLst>
          </p:cNvPr>
          <p:cNvSpPr/>
          <p:nvPr/>
        </p:nvSpPr>
        <p:spPr>
          <a:xfrm>
            <a:off x="26689" y="3607475"/>
            <a:ext cx="12231147" cy="3284677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5D518-B41A-9D3B-6908-142A546348E3}"/>
              </a:ext>
            </a:extLst>
          </p:cNvPr>
          <p:cNvSpPr txBox="1"/>
          <p:nvPr/>
        </p:nvSpPr>
        <p:spPr>
          <a:xfrm>
            <a:off x="3304271" y="4395965"/>
            <a:ext cx="104417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clear and specific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them with the Organisations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the team, share your goals, hold each other to account.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accountability, why the goal exists.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the environment look/feel like – is it helping me to achieve my goals?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people continuously checking in on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open to adjusting, flex the goals with the shifting environment.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1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73511C-908F-4D4C-67CE-EB96ED41A395}"/>
              </a:ext>
            </a:extLst>
          </p:cNvPr>
          <p:cNvSpPr/>
          <p:nvPr/>
        </p:nvSpPr>
        <p:spPr>
          <a:xfrm>
            <a:off x="0" y="3692610"/>
            <a:ext cx="12128793" cy="32159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0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1886031" y="369154"/>
            <a:ext cx="809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Delivering our goals - Through Connections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8DB4F7-BD31-00A3-F53B-98C3D1C6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898" y="2732447"/>
            <a:ext cx="9886978" cy="824021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5153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Exercise:   Do the following for people you work with regularly.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Person: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 each question out of 10 – what’s your overall score, why does this matter?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5082AE-3B34-76A1-1BD3-63FCC9B6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3" y="2865248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5D413-8459-A5F1-551B-C243FF689FFA}"/>
              </a:ext>
            </a:extLst>
          </p:cNvPr>
          <p:cNvSpPr txBox="1"/>
          <p:nvPr/>
        </p:nvSpPr>
        <p:spPr>
          <a:xfrm>
            <a:off x="1009975" y="1611331"/>
            <a:ext cx="10249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and sharing your goals can be valuable in many ways – holding each other to account, supporting achievement of the same/similar goal, interconnected goals.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DD25D-D8C6-79C9-407D-4073457E304E}"/>
              </a:ext>
            </a:extLst>
          </p:cNvPr>
          <p:cNvSpPr txBox="1"/>
          <p:nvPr/>
        </p:nvSpPr>
        <p:spPr>
          <a:xfrm>
            <a:off x="977607" y="3642044"/>
            <a:ext cx="10702107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we working on together that will achieve the vision and purpose, where do our goals align?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skills, knowledge, experience and expertise of theirs do I value and need to make use of the most for us to be successful?</a:t>
            </a: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of my skills, knowledge, experience and expertise and strengths do we need to lean into for us to be successful?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anything getting in the way of us working really well together at the moment to combine our strengths and if so, what’s my plan for removing the barrier?</a:t>
            </a: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my overall score for the quality of connectedness that is going to help achieve mine and the team goals 1 not great, 10 could not be better!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"/>
            <a:endParaRPr lang="en-US" sz="1600" dirty="0">
              <a:effectLst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600" dirty="0">
              <a:effectLst/>
              <a:highlight>
                <a:srgbClr val="F8F8F8"/>
              </a:highlight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3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1AB997-3A2B-77A5-1D3D-DECA840A901E}"/>
              </a:ext>
            </a:extLst>
          </p:cNvPr>
          <p:cNvSpPr/>
          <p:nvPr/>
        </p:nvSpPr>
        <p:spPr>
          <a:xfrm>
            <a:off x="-29498" y="3105589"/>
            <a:ext cx="12253803" cy="37524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0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568671" y="365448"/>
            <a:ext cx="809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your goals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5082AE-3B34-76A1-1BD3-63FCC9B6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" y="1685377"/>
            <a:ext cx="640106" cy="64010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FDD25D-D8C6-79C9-407D-4073457E304E}"/>
              </a:ext>
            </a:extLst>
          </p:cNvPr>
          <p:cNvSpPr txBox="1"/>
          <p:nvPr/>
        </p:nvSpPr>
        <p:spPr>
          <a:xfrm>
            <a:off x="52919" y="3274141"/>
            <a:ext cx="12139081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goal is currently?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Purpose/relevance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How does/did this goal align with vision and purpose?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What’s your progress - Is the goal achieved, how did you do? How did you use your strengths or the strengths of others around you to achieve or progress your goal?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Challenges/Opportunities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Was there any obstacles, blockers, unseen challenges, what were they?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opportunities? 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Successful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 worked for you?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</a:t>
            </a:r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Improvement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 could have been better?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Are there any changes to the goal you need to make, adjustments or pivots.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What’s next?</a:t>
            </a:r>
          </a:p>
          <a:p>
            <a:pPr marL="342900" indent="-342900" fontAlgn="b">
              <a:buFont typeface="+mj-lt"/>
              <a:buAutoNum type="arabicPeriod"/>
            </a:pPr>
            <a:endParaRPr lang="en-US" sz="14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600" dirty="0">
              <a:effectLst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600" dirty="0">
              <a:effectLst/>
              <a:highlight>
                <a:srgbClr val="F8F8F8"/>
              </a:highlight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">
              <a:buFont typeface="+mj-lt"/>
              <a:buAutoNum type="arabicPeriod"/>
            </a:pPr>
            <a:endParaRPr lang="en-US" sz="1500" dirty="0">
              <a:effectLst/>
              <a:highlight>
                <a:srgbClr val="F8F8F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A6959-3513-9107-3338-18357B06277D}"/>
              </a:ext>
            </a:extLst>
          </p:cNvPr>
          <p:cNvSpPr txBox="1"/>
          <p:nvPr/>
        </p:nvSpPr>
        <p:spPr>
          <a:xfrm>
            <a:off x="1403204" y="1812596"/>
            <a:ext cx="81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to make sure your goals remain relevant, in line with vision and purpose, encouraging growth and learning, strengths focused approach – through ongoing conversations with you leader, team and people connected to your goal.</a:t>
            </a:r>
          </a:p>
          <a:p>
            <a:r>
              <a:rPr lang="en-GB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– Discuss as part of your ongoing check ins to review goal progress – what are you learning?</a:t>
            </a:r>
          </a:p>
        </p:txBody>
      </p:sp>
    </p:spTree>
    <p:extLst>
      <p:ext uri="{BB962C8B-B14F-4D97-AF65-F5344CB8AC3E}">
        <p14:creationId xmlns:p14="http://schemas.microsoft.com/office/powerpoint/2010/main" val="120709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agon 14">
            <a:extLst>
              <a:ext uri="{FF2B5EF4-FFF2-40B4-BE49-F238E27FC236}">
                <a16:creationId xmlns:a16="http://schemas.microsoft.com/office/drawing/2014/main" id="{1547FA8D-54CB-2390-6E64-B5AD0FFA4371}"/>
              </a:ext>
            </a:extLst>
          </p:cNvPr>
          <p:cNvSpPr/>
          <p:nvPr/>
        </p:nvSpPr>
        <p:spPr>
          <a:xfrm>
            <a:off x="2637479" y="2782977"/>
            <a:ext cx="1840409" cy="1613897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0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221938" cy="5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44A3C-6DE1-C9A7-D279-10A6B9A5C116}"/>
              </a:ext>
            </a:extLst>
          </p:cNvPr>
          <p:cNvSpPr txBox="1"/>
          <p:nvPr/>
        </p:nvSpPr>
        <p:spPr>
          <a:xfrm>
            <a:off x="2568671" y="365448"/>
            <a:ext cx="809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people set goals……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A7FE1A0-A634-D522-FEC2-8063C198E400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3B739-475B-FE0D-9324-6FEC624DB711}"/>
              </a:ext>
            </a:extLst>
          </p:cNvPr>
          <p:cNvSpPr txBox="1"/>
          <p:nvPr/>
        </p:nvSpPr>
        <p:spPr>
          <a:xfrm>
            <a:off x="2787043" y="4593069"/>
            <a:ext cx="1601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Serena Williams on the Power of Setting Goals (youtube.com)</a:t>
            </a:r>
            <a:endParaRPr lang="en-US" sz="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E03E2-12CB-857B-1585-5DD440C0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178" y="2931062"/>
            <a:ext cx="1048365" cy="1317726"/>
          </a:xfrm>
          <a:prstGeom prst="rect">
            <a:avLst/>
          </a:prstGeom>
        </p:spPr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152CC93F-BD6B-A218-4542-D812642D117B}"/>
              </a:ext>
            </a:extLst>
          </p:cNvPr>
          <p:cNvSpPr/>
          <p:nvPr/>
        </p:nvSpPr>
        <p:spPr>
          <a:xfrm>
            <a:off x="5536966" y="2734870"/>
            <a:ext cx="1946457" cy="171011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B7E895-B899-B759-1059-5996C91FF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713" y="3061114"/>
            <a:ext cx="1412733" cy="1001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3347CB-72B2-4648-9881-638E12ECE5F1}"/>
              </a:ext>
            </a:extLst>
          </p:cNvPr>
          <p:cNvSpPr txBox="1"/>
          <p:nvPr/>
        </p:nvSpPr>
        <p:spPr>
          <a:xfrm>
            <a:off x="5720568" y="4686475"/>
            <a:ext cx="1601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Insert link for Simon – Goals must have a purpose </a:t>
            </a: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30444-9529-75BC-3A74-5883F8070A90}"/>
              </a:ext>
            </a:extLst>
          </p:cNvPr>
          <p:cNvSpPr txBox="1"/>
          <p:nvPr/>
        </p:nvSpPr>
        <p:spPr>
          <a:xfrm>
            <a:off x="0" y="6354112"/>
            <a:ext cx="1426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🏉 How to achieve your rugby goals 🏉 (youtube.com)</a:t>
            </a:r>
            <a:endParaRPr lang="en-GB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5A6ECC-D4D0-371F-0623-22A5D2585BC0}"/>
              </a:ext>
            </a:extLst>
          </p:cNvPr>
          <p:cNvSpPr txBox="1"/>
          <p:nvPr/>
        </p:nvSpPr>
        <p:spPr>
          <a:xfrm>
            <a:off x="8619378" y="4594141"/>
            <a:ext cx="240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Unite Harmony Program: Goal Setting (youtube.com)</a:t>
            </a:r>
            <a:endParaRPr lang="en-GB" sz="1000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CB2FDC9-03E7-0638-7CB4-503594B146DC}"/>
              </a:ext>
            </a:extLst>
          </p:cNvPr>
          <p:cNvSpPr/>
          <p:nvPr/>
        </p:nvSpPr>
        <p:spPr>
          <a:xfrm>
            <a:off x="8551419" y="2734870"/>
            <a:ext cx="1946457" cy="171011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2F24F5-452A-5683-42A9-135140A8A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858" y="3015958"/>
            <a:ext cx="1287326" cy="1046170"/>
          </a:xfrm>
          <a:prstGeom prst="rect">
            <a:avLst/>
          </a:prstGeom>
        </p:spPr>
      </p:pic>
      <p:pic>
        <p:nvPicPr>
          <p:cNvPr id="10242" name="Picture 2" descr="Work In Progress Images – Browse 595,163 Stock Photos ...">
            <a:extLst>
              <a:ext uri="{FF2B5EF4-FFF2-40B4-BE49-F238E27FC236}">
                <a16:creationId xmlns:a16="http://schemas.microsoft.com/office/drawing/2014/main" id="{05BB5975-F0AE-A2A8-51DD-3EAB06A9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88" y="4882230"/>
            <a:ext cx="4604601" cy="18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8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33460A-2D7E-646C-CD91-280F4BD1F6D2}"/>
              </a:ext>
            </a:extLst>
          </p:cNvPr>
          <p:cNvSpPr/>
          <p:nvPr/>
        </p:nvSpPr>
        <p:spPr>
          <a:xfrm>
            <a:off x="0" y="-37572"/>
            <a:ext cx="12192000" cy="141354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TAB_col_white_background.eps">
            <a:extLst>
              <a:ext uri="{FF2B5EF4-FFF2-40B4-BE49-F238E27FC236}">
                <a16:creationId xmlns:a16="http://schemas.microsoft.com/office/drawing/2014/main" id="{02DB40E1-FDCA-129A-268C-ADA92894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" y="75954"/>
            <a:ext cx="1163214" cy="52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1479A5-ACBD-11B4-8338-63637CE0DDBF}"/>
              </a:ext>
            </a:extLst>
          </p:cNvPr>
          <p:cNvSpPr txBox="1"/>
          <p:nvPr/>
        </p:nvSpPr>
        <p:spPr>
          <a:xfrm>
            <a:off x="1590274" y="457541"/>
            <a:ext cx="876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Through Goals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61BD088-0A2B-58AF-4DA6-C5663FB9F634}"/>
              </a:ext>
            </a:extLst>
          </p:cNvPr>
          <p:cNvSpPr/>
          <p:nvPr/>
        </p:nvSpPr>
        <p:spPr>
          <a:xfrm rot="16200000">
            <a:off x="10578019" y="148264"/>
            <a:ext cx="1123168" cy="1080221"/>
          </a:xfrm>
          <a:prstGeom prst="hexagon">
            <a:avLst/>
          </a:prstGeom>
          <a:noFill/>
          <a:ln w="19050" cap="rnd">
            <a:solidFill>
              <a:srgbClr val="FFFF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 Toolkit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1DC8B-E444-A190-663F-2F6F7F676173}"/>
              </a:ext>
            </a:extLst>
          </p:cNvPr>
          <p:cNvSpPr txBox="1"/>
          <p:nvPr/>
        </p:nvSpPr>
        <p:spPr>
          <a:xfrm>
            <a:off x="1749917" y="1109931"/>
            <a:ext cx="8974268" cy="13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Goals Toolkit  to help leaders with - The why, what and How</a:t>
            </a:r>
          </a:p>
          <a:p>
            <a:pPr algn="ctr">
              <a:lnSpc>
                <a:spcPts val="5440"/>
              </a:lnSpc>
            </a:pP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D19927AE-6758-25C2-ACB5-00AAAD8C001A}"/>
              </a:ext>
            </a:extLst>
          </p:cNvPr>
          <p:cNvSpPr/>
          <p:nvPr/>
        </p:nvSpPr>
        <p:spPr>
          <a:xfrm>
            <a:off x="2597812" y="3191152"/>
            <a:ext cx="710041" cy="605579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F0947517-AEA0-5BF6-C458-761B0BF65816}"/>
              </a:ext>
            </a:extLst>
          </p:cNvPr>
          <p:cNvSpPr/>
          <p:nvPr/>
        </p:nvSpPr>
        <p:spPr>
          <a:xfrm>
            <a:off x="2625199" y="3915518"/>
            <a:ext cx="655265" cy="542796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EE56CCD-93E3-1E54-03CE-A0BCE3470168}"/>
              </a:ext>
            </a:extLst>
          </p:cNvPr>
          <p:cNvSpPr/>
          <p:nvPr/>
        </p:nvSpPr>
        <p:spPr>
          <a:xfrm>
            <a:off x="2597812" y="4576193"/>
            <a:ext cx="655264" cy="551198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4D97540-68AA-B542-2D1E-340434C0574A}"/>
              </a:ext>
            </a:extLst>
          </p:cNvPr>
          <p:cNvSpPr/>
          <p:nvPr/>
        </p:nvSpPr>
        <p:spPr>
          <a:xfrm>
            <a:off x="2597812" y="5245270"/>
            <a:ext cx="655264" cy="605089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76E64E-79C4-9D98-F7C3-D1647D22AE73}"/>
              </a:ext>
            </a:extLst>
          </p:cNvPr>
          <p:cNvSpPr txBox="1"/>
          <p:nvPr/>
        </p:nvSpPr>
        <p:spPr>
          <a:xfrm>
            <a:off x="3253076" y="331755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set goals?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9F3071-F83D-49D9-A53D-BCFDEC3E6BB5}"/>
              </a:ext>
            </a:extLst>
          </p:cNvPr>
          <p:cNvSpPr txBox="1"/>
          <p:nvPr/>
        </p:nvSpPr>
        <p:spPr>
          <a:xfrm>
            <a:off x="3191620" y="5398112"/>
            <a:ext cx="47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What’s going to help us to deliver our goals?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A72EC8-5932-728E-3492-BC412D31937B}"/>
              </a:ext>
            </a:extLst>
          </p:cNvPr>
          <p:cNvSpPr txBox="1"/>
          <p:nvPr/>
        </p:nvSpPr>
        <p:spPr>
          <a:xfrm>
            <a:off x="3191620" y="4020685"/>
            <a:ext cx="486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Connecting your goals to the Purpose &amp; Vision?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20E9B-CD1E-F5D2-5B7B-734114C8A86B}"/>
              </a:ext>
            </a:extLst>
          </p:cNvPr>
          <p:cNvSpPr txBox="1"/>
          <p:nvPr/>
        </p:nvSpPr>
        <p:spPr>
          <a:xfrm>
            <a:off x="3191620" y="4686947"/>
            <a:ext cx="673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high performing teams set goals, playing to strengths?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BB79636-4333-516D-C2B2-7554592DCA1B}"/>
              </a:ext>
            </a:extLst>
          </p:cNvPr>
          <p:cNvSpPr/>
          <p:nvPr/>
        </p:nvSpPr>
        <p:spPr>
          <a:xfrm>
            <a:off x="2597812" y="5956435"/>
            <a:ext cx="655264" cy="605089"/>
          </a:xfrm>
          <a:prstGeom prst="hexagon">
            <a:avLst/>
          </a:prstGeom>
          <a:solidFill>
            <a:srgbClr val="A66BD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40"/>
              </a:lnSpc>
            </a:pPr>
            <a:endParaRPr lang="en-US" sz="1800" dirty="0">
              <a:solidFill>
                <a:srgbClr val="F8F8F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AE4873-5663-063F-D807-4C8B5A62DB70}"/>
              </a:ext>
            </a:extLst>
          </p:cNvPr>
          <p:cNvSpPr txBox="1"/>
          <p:nvPr/>
        </p:nvSpPr>
        <p:spPr>
          <a:xfrm>
            <a:off x="3191620" y="6074313"/>
            <a:ext cx="47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Reviewing our goals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01183D-F390-6AE9-752B-BEF2F0590447}"/>
              </a:ext>
            </a:extLst>
          </p:cNvPr>
          <p:cNvSpPr txBox="1"/>
          <p:nvPr/>
        </p:nvSpPr>
        <p:spPr>
          <a:xfrm>
            <a:off x="530941" y="1925718"/>
            <a:ext cx="277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*How to use: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Self-select the sections in the toolkit that work for you and your team.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Explore, discuss, experiment with the exercises</a:t>
            </a:r>
          </a:p>
        </p:txBody>
      </p:sp>
    </p:spTree>
    <p:extLst>
      <p:ext uri="{BB962C8B-B14F-4D97-AF65-F5344CB8AC3E}">
        <p14:creationId xmlns:p14="http://schemas.microsoft.com/office/powerpoint/2010/main" val="98630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3E9503408614BBE5D596D0085E002" ma:contentTypeVersion="4" ma:contentTypeDescription="Create a new document." ma:contentTypeScope="" ma:versionID="da3339104eecdceb73ac7e61ecfd1af7">
  <xsd:schema xmlns:xsd="http://www.w3.org/2001/XMLSchema" xmlns:xs="http://www.w3.org/2001/XMLSchema" xmlns:p="http://schemas.microsoft.com/office/2006/metadata/properties" xmlns:ns2="be40e571-8d7a-4129-900a-832c2e6dd5de" targetNamespace="http://schemas.microsoft.com/office/2006/metadata/properties" ma:root="true" ma:fieldsID="47d82717b966c3d62b6aaf843e8517f0" ns2:_="">
    <xsd:import namespace="be40e571-8d7a-4129-900a-832c2e6dd5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e571-8d7a-4129-900a-832c2e6dd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06541-FBDD-49F0-BB03-59ED9B4635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86723-8A7D-4809-987B-6E41A11D56F6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e40e571-8d7a-4129-900a-832c2e6dd5d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4A8E87-D309-4B52-82BF-1D532C834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40e571-8d7a-4129-900a-832c2e6dd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10763</TotalTime>
  <Words>2121</Words>
  <Application>Microsoft Office PowerPoint</Application>
  <PresentationFormat>Widescreen</PresentationFormat>
  <Paragraphs>238</Paragraphs>
  <Slides>15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Mulish</vt:lpstr>
      <vt:lpstr>museo-sans</vt:lpstr>
      <vt:lpstr>Open Sans</vt:lpstr>
      <vt:lpstr>Wingdings</vt:lpstr>
      <vt:lpstr>Office Theme</vt:lpstr>
      <vt:lpstr>PowerPoint Presentation</vt:lpstr>
      <vt:lpstr>PowerPoint Presentation</vt:lpstr>
      <vt:lpstr>Goals Improve Performance – 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Improve Performance – How?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Simmonds</dc:creator>
  <cp:lastModifiedBy>Jacqueline Halligan</cp:lastModifiedBy>
  <cp:revision>7</cp:revision>
  <dcterms:created xsi:type="dcterms:W3CDTF">2024-07-03T12:30:38Z</dcterms:created>
  <dcterms:modified xsi:type="dcterms:W3CDTF">2025-04-02T13:55:12Z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0x010100D923E9503408614BBE5D596D0085E002</vt:lpwstr>
  </property>
  <property fmtid="{D5CDD505-2E9C-101B-9397-08002B2CF9AE}" pid="3" name="ArticulateGUID">
    <vt:lpwstr>F0210820-D61B-412B-ADB3-97AFCA1BC69E</vt:lpwstr>
  </property>
  <property fmtid="{D5CDD505-2E9C-101B-9397-08002B2CF9AE}" pid="4" name="ArticulatePath">
    <vt:lpwstr>https://livemanchesterac.sharepoint.com/sites/UOM-POD-Strategic-Capabilities-Show-and-tell/Shared Documents/General/Toolkits/Goal Setting - Toolkit</vt:lpwstr>
  </property>
</Properties>
</file>