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80" r:id="rId3"/>
    <p:sldId id="294" r:id="rId4"/>
    <p:sldId id="284" r:id="rId5"/>
    <p:sldId id="283" r:id="rId6"/>
    <p:sldId id="285" r:id="rId7"/>
    <p:sldId id="286" r:id="rId8"/>
    <p:sldId id="288" r:id="rId9"/>
    <p:sldId id="287" r:id="rId10"/>
    <p:sldId id="289" r:id="rId11"/>
    <p:sldId id="290" r:id="rId12"/>
    <p:sldId id="291" r:id="rId13"/>
    <p:sldId id="292" r:id="rId14"/>
    <p:sldId id="293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094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225CA-2977-44BD-BB2D-3EE86E2FA788}" type="datetimeFigureOut">
              <a:rPr lang="en-GB" smtClean="0"/>
              <a:t>02/07/2013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34D22-0B99-42FC-A7E1-188EEB20DD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824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422E-794D-418E-9F8C-CCAD99F61A8B}" type="datetime1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1143-DFCD-4AEA-B97D-463C5BB0D6E2}" type="datetime1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58AFB-E0A1-438C-AF95-62D133078011}" type="datetime1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2D94-8233-4D4B-8B8B-068789740282}" type="datetime1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F5562-B08F-440D-8158-3F147F85E611}" type="datetime1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307B-C7E6-4C3A-A652-C42A2831C6A9}" type="datetime1">
              <a:rPr lang="en-US" smtClean="0"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0E3FB-DADB-4DA0-8FE4-C74525E52457}" type="datetime1">
              <a:rPr lang="en-US" smtClean="0"/>
              <a:t>7/2/2013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2319-8809-40C9-B236-A4CADDE89518}" type="datetime1">
              <a:rPr lang="en-US" smtClean="0"/>
              <a:t>7/2/2013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0AAE9-C3E0-4480-A630-324032D7E14F}" type="datetime1">
              <a:rPr lang="en-US" smtClean="0"/>
              <a:t>7/2/2013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8046-82EF-4DF4-BC68-5814AB7028BB}" type="datetime1">
              <a:rPr lang="en-US" smtClean="0"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C838-7AC0-4066-892C-9D5762435ECD}" type="datetime1">
              <a:rPr lang="en-US" smtClean="0"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8939E-FDD5-4012-9E15-A0EDD73DF902}" type="datetime1">
              <a:rPr lang="en-US" smtClean="0"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/>
          <a:lstStyle/>
          <a:p>
            <a:r>
              <a:rPr lang="en-GB" dirty="0" smtClean="0"/>
              <a:t>Online Assessment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and the Holy Grail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Ralf Becker</a:t>
            </a:r>
          </a:p>
          <a:p>
            <a:r>
              <a:rPr lang="en-GB" dirty="0" smtClean="0"/>
              <a:t>Economics, School of Social Sciences</a:t>
            </a:r>
          </a:p>
          <a:p>
            <a:r>
              <a:rPr lang="en-GB" dirty="0" smtClean="0"/>
              <a:t>The </a:t>
            </a:r>
            <a:r>
              <a:rPr lang="en-GB" dirty="0" smtClean="0"/>
              <a:t>University of Manchester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854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Qbpwi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During test pray that students won’t have computer issues</a:t>
            </a:r>
          </a:p>
          <a:p>
            <a:r>
              <a:rPr lang="en-GB" dirty="0" smtClean="0"/>
              <a:t>If they do, reset their test and let them start again (they will see a new random selection)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1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Qbpwi</a:t>
            </a:r>
            <a:r>
              <a:rPr lang="en-GB" dirty="0" smtClean="0"/>
              <a:t> - Marking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1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8746214" cy="599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6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57200"/>
            <a:ext cx="8829642" cy="6048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25714" y="1808946"/>
            <a:ext cx="8172249" cy="95410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If you </a:t>
            </a:r>
            <a:r>
              <a:rPr lang="en-GB" sz="2800" dirty="0"/>
              <a:t>u</a:t>
            </a:r>
            <a:r>
              <a:rPr lang="en-GB" sz="2800" dirty="0" smtClean="0"/>
              <a:t>se GTAs for marking then different GTAs will be allocated different questions</a:t>
            </a:r>
            <a:endParaRPr lang="en-GB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4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08" y="391886"/>
            <a:ext cx="8936906" cy="6121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4437" y="1779686"/>
            <a:ext cx="5388163" cy="1569660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Have typical comments available in Word and “just copy and paste” the appropriate comment. Supplement with further comments if appropriate</a:t>
            </a:r>
            <a:endParaRPr lang="en-GB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5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does this </a:t>
            </a:r>
            <a:r>
              <a:rPr lang="en-GB" dirty="0" err="1" smtClean="0"/>
              <a:t>conreibute</a:t>
            </a:r>
            <a:r>
              <a:rPr lang="en-GB" dirty="0" smtClean="0"/>
              <a:t> to student feedback?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Depends on </a:t>
            </a:r>
            <a:r>
              <a:rPr lang="en-GB" dirty="0" smtClean="0">
                <a:solidFill>
                  <a:srgbClr val="00B050"/>
                </a:solidFill>
              </a:rPr>
              <a:t>students</a:t>
            </a:r>
            <a:r>
              <a:rPr lang="en-GB" dirty="0" smtClean="0"/>
              <a:t> actually </a:t>
            </a:r>
            <a:r>
              <a:rPr lang="en-GB" dirty="0" smtClean="0">
                <a:solidFill>
                  <a:srgbClr val="00B050"/>
                </a:solidFill>
              </a:rPr>
              <a:t>being interested in feedback </a:t>
            </a:r>
            <a:r>
              <a:rPr lang="en-GB" dirty="0" smtClean="0"/>
              <a:t>and looking at it and …</a:t>
            </a:r>
          </a:p>
          <a:p>
            <a:r>
              <a:rPr lang="en-GB" dirty="0" smtClean="0"/>
              <a:t>The </a:t>
            </a:r>
            <a:r>
              <a:rPr lang="en-GB" dirty="0" smtClean="0">
                <a:solidFill>
                  <a:srgbClr val="00B050"/>
                </a:solidFill>
              </a:rPr>
              <a:t>usefulness of your feedback</a:t>
            </a:r>
          </a:p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Freed-up marking time</a:t>
            </a:r>
            <a:r>
              <a:rPr lang="en-GB" dirty="0" smtClean="0"/>
              <a:t>!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3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we want of assessments?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u="sng" dirty="0" smtClean="0"/>
              <a:t>Essential</a:t>
            </a:r>
          </a:p>
          <a:p>
            <a:r>
              <a:rPr lang="en-GB" dirty="0" smtClean="0"/>
              <a:t>Differentiate Student achievement</a:t>
            </a:r>
          </a:p>
          <a:p>
            <a:r>
              <a:rPr lang="en-GB" dirty="0"/>
              <a:t>Ensure student’s identity </a:t>
            </a:r>
          </a:p>
          <a:p>
            <a:r>
              <a:rPr lang="en-GB" dirty="0"/>
              <a:t>Safe and Flawless Delivery</a:t>
            </a:r>
          </a:p>
          <a:p>
            <a:pPr marL="0" indent="0">
              <a:buNone/>
            </a:pPr>
            <a:r>
              <a:rPr lang="en-GB" u="sng" dirty="0" smtClean="0"/>
              <a:t>Desirable</a:t>
            </a:r>
          </a:p>
          <a:p>
            <a:r>
              <a:rPr lang="en-GB" dirty="0" smtClean="0"/>
              <a:t>Easy to write</a:t>
            </a:r>
          </a:p>
          <a:p>
            <a:r>
              <a:rPr lang="en-GB" dirty="0" smtClean="0"/>
              <a:t>Easy to mark</a:t>
            </a:r>
          </a:p>
          <a:p>
            <a:r>
              <a:rPr lang="en-GB" dirty="0" smtClean="0"/>
              <a:t>Be a vehicle to provide feedback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94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Exams v Online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GB" dirty="0" smtClean="0"/>
              <a:t>Exams can tick all essential boxes, but …</a:t>
            </a:r>
          </a:p>
          <a:p>
            <a:r>
              <a:rPr lang="en-GB" dirty="0" smtClean="0"/>
              <a:t>Online assessment has serious </a:t>
            </a:r>
            <a:r>
              <a:rPr lang="en-GB" dirty="0" smtClean="0">
                <a:solidFill>
                  <a:srgbClr val="FF0000"/>
                </a:solidFill>
              </a:rPr>
              <a:t>shortcomings</a:t>
            </a:r>
            <a:r>
              <a:rPr lang="en-GB" dirty="0" smtClean="0"/>
              <a:t>, in particular </a:t>
            </a:r>
            <a:r>
              <a:rPr lang="en-GB" dirty="0" smtClean="0">
                <a:solidFill>
                  <a:srgbClr val="FF0000"/>
                </a:solidFill>
              </a:rPr>
              <a:t>student identity </a:t>
            </a:r>
            <a:r>
              <a:rPr lang="en-GB" dirty="0" smtClean="0"/>
              <a:t>and </a:t>
            </a:r>
            <a:r>
              <a:rPr lang="en-GB" dirty="0" smtClean="0">
                <a:solidFill>
                  <a:srgbClr val="FF0000"/>
                </a:solidFill>
              </a:rPr>
              <a:t>safe delivery </a:t>
            </a:r>
            <a:r>
              <a:rPr lang="en-GB" dirty="0" smtClean="0"/>
              <a:t>cannot be guaranteed</a:t>
            </a:r>
          </a:p>
          <a:p>
            <a:r>
              <a:rPr lang="en-GB" dirty="0" smtClean="0"/>
              <a:t>Online assessments can be valuable as </a:t>
            </a:r>
            <a:r>
              <a:rPr lang="en-GB" dirty="0" smtClean="0">
                <a:solidFill>
                  <a:srgbClr val="00B050"/>
                </a:solidFill>
              </a:rPr>
              <a:t>formative</a:t>
            </a:r>
            <a:r>
              <a:rPr lang="en-GB" dirty="0" smtClean="0"/>
              <a:t> assessment (with or without non-zeros grade weight)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4876800"/>
            <a:ext cx="1333500" cy="1756234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934200" y="4876800"/>
            <a:ext cx="1333500" cy="1447800"/>
            <a:chOff x="6934200" y="4876800"/>
            <a:chExt cx="1333500" cy="1447800"/>
          </a:xfrm>
        </p:grpSpPr>
        <p:cxnSp>
          <p:nvCxnSpPr>
            <p:cNvPr id="7" name="Straight Connector 6"/>
            <p:cNvCxnSpPr/>
            <p:nvPr/>
          </p:nvCxnSpPr>
          <p:spPr>
            <a:xfrm flipH="1">
              <a:off x="6934200" y="4876800"/>
              <a:ext cx="1333500" cy="1447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6934200" y="4876800"/>
              <a:ext cx="1128486" cy="14478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6692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useful Online Setups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Multiple Choice</a:t>
            </a:r>
          </a:p>
          <a:p>
            <a:r>
              <a:rPr lang="en-GB" dirty="0" smtClean="0"/>
              <a:t>Questions based on prior work instructions (</a:t>
            </a:r>
            <a:r>
              <a:rPr lang="en-GB" dirty="0" err="1" smtClean="0"/>
              <a:t>Qbpwi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17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 Choice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Need meaningful detractors (wrong answers)</a:t>
            </a:r>
            <a:br>
              <a:rPr lang="en-GB" dirty="0" smtClean="0"/>
            </a:br>
            <a:r>
              <a:rPr lang="en-GB" dirty="0" smtClean="0"/>
              <a:t>emulate typical mistakes</a:t>
            </a:r>
          </a:p>
          <a:p>
            <a:r>
              <a:rPr lang="en-GB" dirty="0" smtClean="0"/>
              <a:t>Give answer specific feedback on wrong answers (i.e. “you go this wrong because you used E = mc instead of E=mc</a:t>
            </a:r>
            <a:r>
              <a:rPr lang="en-GB" baseline="30000" dirty="0" smtClean="0"/>
              <a:t>2</a:t>
            </a:r>
            <a:r>
              <a:rPr lang="en-GB" dirty="0" smtClean="0"/>
              <a:t>”)</a:t>
            </a:r>
          </a:p>
          <a:p>
            <a:r>
              <a:rPr lang="en-GB" dirty="0" smtClean="0"/>
              <a:t>If positive grade contribution you want to ensure that students see different quizzes (see below)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8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Qbpwi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GB" dirty="0" smtClean="0"/>
              <a:t>Give students clear work instructions (without </a:t>
            </a:r>
            <a:r>
              <a:rPr lang="en-GB" dirty="0" err="1" smtClean="0"/>
              <a:t>qustions</a:t>
            </a:r>
            <a:r>
              <a:rPr lang="en-GB" dirty="0" smtClean="0"/>
              <a:t>)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667000"/>
            <a:ext cx="817245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990600" y="4267200"/>
            <a:ext cx="7315200" cy="381000"/>
            <a:chOff x="990600" y="4267200"/>
            <a:chExt cx="7315200" cy="3810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7696200" y="4267200"/>
              <a:ext cx="6096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990600" y="4648200"/>
              <a:ext cx="51054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Connector 8"/>
          <p:cNvCxnSpPr/>
          <p:nvPr/>
        </p:nvCxnSpPr>
        <p:spPr>
          <a:xfrm>
            <a:off x="990600" y="5105400"/>
            <a:ext cx="2209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70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Qbpwi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Create online questions which can be answered only if the work has been done. </a:t>
            </a:r>
          </a:p>
          <a:p>
            <a:r>
              <a:rPr lang="en-GB" dirty="0" smtClean="0"/>
              <a:t>Include </a:t>
            </a:r>
            <a:r>
              <a:rPr lang="en-GB" dirty="0" smtClean="0">
                <a:solidFill>
                  <a:srgbClr val="00B050"/>
                </a:solidFill>
              </a:rPr>
              <a:t>software</a:t>
            </a:r>
            <a:r>
              <a:rPr lang="en-GB" dirty="0" smtClean="0"/>
              <a:t> use </a:t>
            </a:r>
          </a:p>
          <a:p>
            <a:r>
              <a:rPr lang="en-GB" dirty="0" smtClean="0"/>
              <a:t>Organise questions in pools from which each student will be drawn a random selection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6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14" y="200024"/>
            <a:ext cx="9037486" cy="665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9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Qbpwi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Set a fairly restrictive time window in which students can answer the quiz</a:t>
            </a:r>
          </a:p>
          <a:p>
            <a:r>
              <a:rPr lang="en-GB" dirty="0" smtClean="0"/>
              <a:t>Use lecture timeslot to ensure all students can be available</a:t>
            </a:r>
          </a:p>
          <a:p>
            <a:r>
              <a:rPr lang="en-GB" dirty="0" smtClean="0"/>
              <a:t>Tell students to do prep work BEFORE this window opens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Ralf Becker, Economics, The University of Manchester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28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418</Words>
  <Application>Microsoft Office PowerPoint</Application>
  <PresentationFormat>On-screen Show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Online Assessment  and the Holy Grail</vt:lpstr>
      <vt:lpstr>What do we want of assessments?</vt:lpstr>
      <vt:lpstr>Exams v Online</vt:lpstr>
      <vt:lpstr>Two useful Online Setups</vt:lpstr>
      <vt:lpstr>Multiple Choice</vt:lpstr>
      <vt:lpstr>Qbpwi</vt:lpstr>
      <vt:lpstr>Qbpwi</vt:lpstr>
      <vt:lpstr>PowerPoint Presentation</vt:lpstr>
      <vt:lpstr>Qbpwi</vt:lpstr>
      <vt:lpstr>Qbpwi</vt:lpstr>
      <vt:lpstr>Qbpwi - Marking</vt:lpstr>
      <vt:lpstr>PowerPoint Presentation</vt:lpstr>
      <vt:lpstr>PowerPoint Presentation</vt:lpstr>
      <vt:lpstr>PowerPoint Presentation</vt:lpstr>
      <vt:lpstr>How does this conreibute to student feedback?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Ralf Becker</dc:creator>
  <cp:lastModifiedBy>Ralf Becker</cp:lastModifiedBy>
  <cp:revision>37</cp:revision>
  <dcterms:created xsi:type="dcterms:W3CDTF">2006-08-16T00:00:00Z</dcterms:created>
  <dcterms:modified xsi:type="dcterms:W3CDTF">2013-07-02T22:16:24Z</dcterms:modified>
</cp:coreProperties>
</file>