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8" r:id="rId2"/>
    <p:sldId id="259" r:id="rId3"/>
    <p:sldId id="270" r:id="rId4"/>
    <p:sldId id="260" r:id="rId5"/>
    <p:sldId id="261" r:id="rId6"/>
    <p:sldId id="275" r:id="rId7"/>
    <p:sldId id="274" r:id="rId8"/>
    <p:sldId id="271" r:id="rId9"/>
    <p:sldId id="266" r:id="rId10"/>
    <p:sldId id="273" r:id="rId11"/>
    <p:sldId id="262" r:id="rId12"/>
    <p:sldId id="267" r:id="rId13"/>
    <p:sldId id="272" r:id="rId14"/>
    <p:sldId id="257" r:id="rId15"/>
    <p:sldId id="268" r:id="rId16"/>
    <p:sldId id="265" r:id="rId17"/>
    <p:sldId id="276" r:id="rId18"/>
    <p:sldId id="269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5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3EF9C-1C90-224D-99FA-3C86900DD88C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043DF-C7AE-4446-B77A-38F1745EC7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0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Collaborative Awards in Science and Engineering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175DA-A564-1040-B6DB-D949F48E3C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175DA-A564-1040-B6DB-D949F48E3C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9AA2-E670-2949-999C-205CE3BFC765}" type="datetimeFigureOut">
              <a:rPr lang="en-US" smtClean="0"/>
              <a:pPr/>
              <a:t>28/06/24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C5F8D-4F4E-5244-BD2E-694553A1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wssdtp.ac.uk/collaboration/case-studentships/" TargetMode="External"/><Relationship Id="rId4" Type="http://schemas.openxmlformats.org/officeDocument/2006/relationships/image" Target="../media/image1.wm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https://nwssdtp.ac.uk/collaboration/case-studentship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12" y="1716102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111" i="1" dirty="0" smtClean="0"/>
              <a:t/>
            </a:r>
            <a:br>
              <a:rPr lang="en-US" sz="3111" i="1" dirty="0" smtClean="0"/>
            </a:br>
            <a:r>
              <a:rPr lang="en-GB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  </a:t>
            </a:r>
            <a:r>
              <a:rPr lang="en-US" sz="4000" b="1" u="sng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C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ASE PhD Funding -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Working with external partners 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111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Dr. K. Purdam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667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School of Social Sciences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22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2024</a:t>
            </a:r>
            <a:br>
              <a:rPr lang="en-US" sz="2222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1600" dirty="0" err="1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kingsley.purdam@manchester.ac.uk</a:t>
            </a:r>
            <a:r>
              <a:rPr lang="en-US" sz="1600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1600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000" dirty="0">
                <a:hlinkClick r:id="rId3"/>
              </a:rPr>
              <a:t>https://nwssdtp.ac.uk/collaboration/case-studentships/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 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endParaRPr lang="en-US" dirty="0">
              <a:solidFill>
                <a:srgbClr val="7F7F7F"/>
              </a:solidFill>
            </a:endParaRPr>
          </a:p>
        </p:txBody>
      </p:sp>
      <p:pic>
        <p:nvPicPr>
          <p:cNvPr id="19460" name="Picture 3" descr="TUOM_4CO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599" y="457200"/>
            <a:ext cx="1894381" cy="182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Screen Shot 2024-05-09 at 12.01.5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512" y="457200"/>
            <a:ext cx="4546267" cy="1188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4-05-10 at 11.40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82" y="781125"/>
            <a:ext cx="8395672" cy="52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26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Inform Pathway lead.</a:t>
            </a:r>
          </a:p>
          <a:p>
            <a:endParaRPr lang="en-US" dirty="0"/>
          </a:p>
          <a:p>
            <a:r>
              <a:rPr lang="en-US" dirty="0" smtClean="0"/>
              <a:t>Internal Manchester process for feedback in coming months.</a:t>
            </a:r>
          </a:p>
          <a:p>
            <a:endParaRPr lang="en-US" dirty="0"/>
          </a:p>
          <a:p>
            <a:r>
              <a:rPr lang="en-US" dirty="0" smtClean="0"/>
              <a:t>Final submission of form to NWSSDTP (@November).</a:t>
            </a:r>
          </a:p>
          <a:p>
            <a:endParaRPr lang="en-US" dirty="0" smtClean="0"/>
          </a:p>
          <a:p>
            <a:r>
              <a:rPr lang="en-US" dirty="0" smtClean="0"/>
              <a:t>Pathway - short listing.</a:t>
            </a:r>
          </a:p>
          <a:p>
            <a:endParaRPr lang="en-US" dirty="0" smtClean="0"/>
          </a:p>
          <a:p>
            <a:r>
              <a:rPr lang="en-US" dirty="0" smtClean="0"/>
              <a:t>Allocation panel (represented by Pathway Lead).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Application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6987"/>
          </a:xfrm>
        </p:spPr>
        <p:txBody>
          <a:bodyPr>
            <a:normAutofit/>
          </a:bodyPr>
          <a:lstStyle/>
          <a:p>
            <a:r>
              <a:rPr lang="en-US" dirty="0" smtClean="0"/>
              <a:t>If funded you then recruit a student (has to be advertised) (unless named). UK or International (30% cap). (Spring).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Interviews (involve CASE Partner).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 (student applicants can make their own CASE application led by themselves. They apply through the standard competition)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74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Collaboration </a:t>
            </a:r>
            <a:r>
              <a:rPr lang="en-US" b="1" dirty="0" smtClean="0"/>
              <a:t>Agreement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Agreement.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Involvement and </a:t>
            </a:r>
            <a:r>
              <a:rPr lang="en-US" dirty="0"/>
              <a:t>c</a:t>
            </a:r>
            <a:r>
              <a:rPr lang="en-US" dirty="0" smtClean="0"/>
              <a:t>ommitment </a:t>
            </a:r>
            <a:r>
              <a:rPr lang="en-US" dirty="0"/>
              <a:t>- Induction </a:t>
            </a:r>
            <a:r>
              <a:rPr lang="en-US" dirty="0" err="1"/>
              <a:t>etc</a:t>
            </a:r>
            <a:r>
              <a:rPr lang="en-US" dirty="0"/>
              <a:t> including with CASE Partner.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Ethics.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IPR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7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Supervision.</a:t>
            </a:r>
          </a:p>
          <a:p>
            <a:endParaRPr lang="en-US" dirty="0" smtClean="0"/>
          </a:p>
          <a:p>
            <a:r>
              <a:rPr lang="en-US" dirty="0" smtClean="0"/>
              <a:t>Whose PhD is </a:t>
            </a:r>
            <a:r>
              <a:rPr lang="en-US" dirty="0"/>
              <a:t>i</a:t>
            </a:r>
            <a:r>
              <a:rPr lang="en-US" dirty="0" smtClean="0"/>
              <a:t>t?</a:t>
            </a:r>
          </a:p>
          <a:p>
            <a:endParaRPr lang="en-US" dirty="0"/>
          </a:p>
          <a:p>
            <a:r>
              <a:rPr lang="en-US" dirty="0"/>
              <a:t>Case partner – expectations, staff changes.</a:t>
            </a:r>
          </a:p>
          <a:p>
            <a:endParaRPr lang="en-US" dirty="0" smtClean="0"/>
          </a:p>
          <a:p>
            <a:r>
              <a:rPr lang="en-US" dirty="0" smtClean="0"/>
              <a:t>Role of case partner – varies.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Highly skilled researcher.</a:t>
            </a:r>
          </a:p>
          <a:p>
            <a:endParaRPr lang="en-US" dirty="0"/>
          </a:p>
          <a:p>
            <a:r>
              <a:rPr lang="en-US" dirty="0" smtClean="0"/>
              <a:t>Innovative and applied research.</a:t>
            </a:r>
          </a:p>
          <a:p>
            <a:endParaRPr lang="en-US" dirty="0"/>
          </a:p>
          <a:p>
            <a:r>
              <a:rPr lang="en-US" dirty="0" smtClean="0"/>
              <a:t>Building links with external </a:t>
            </a:r>
            <a:r>
              <a:rPr lang="en-US" dirty="0" err="1" smtClean="0"/>
              <a:t>organisations</a:t>
            </a:r>
            <a:r>
              <a:rPr lang="en-US" dirty="0" smtClean="0"/>
              <a:t> and practitioners.</a:t>
            </a:r>
          </a:p>
          <a:p>
            <a:endParaRPr lang="en-US" dirty="0" smtClean="0"/>
          </a:p>
          <a:p>
            <a:r>
              <a:rPr lang="en-US" dirty="0" smtClean="0"/>
              <a:t>Coauthoring.</a:t>
            </a:r>
          </a:p>
          <a:p>
            <a:endParaRPr lang="en-US" dirty="0"/>
          </a:p>
          <a:p>
            <a:r>
              <a:rPr lang="en-US" dirty="0" smtClean="0"/>
              <a:t>Follow on projects (</a:t>
            </a:r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. ONS).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9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Applications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4101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Save the Children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Citizens Advice Bureau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NHS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Information Commissioner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Electoral Commission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4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Young People and Routes Out of Homelessness</a:t>
            </a:r>
            <a:endParaRPr lang="en-US" b="1" dirty="0"/>
          </a:p>
        </p:txBody>
      </p:sp>
      <p:pic>
        <p:nvPicPr>
          <p:cNvPr id="6" name="Picture 5" descr="Screen Shot 2024-06-18 at 11.54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1841500"/>
            <a:ext cx="763270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4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Outcomes</a:t>
            </a:r>
            <a:r>
              <a:rPr lang="is-IS" b="1" dirty="0" smtClean="0"/>
              <a:t>…...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55" y="1417638"/>
            <a:ext cx="8674503" cy="512954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Manchester City Council  – Measuring </a:t>
            </a:r>
            <a:r>
              <a:rPr lang="en-US" dirty="0" smtClean="0"/>
              <a:t>Migration.</a:t>
            </a:r>
            <a:endParaRPr lang="en-US" dirty="0"/>
          </a:p>
          <a:p>
            <a:pPr>
              <a:buNone/>
            </a:pPr>
            <a:r>
              <a:rPr lang="en-US" dirty="0"/>
              <a:t>Manchester City Council – Governance </a:t>
            </a:r>
            <a:r>
              <a:rPr lang="en-US" dirty="0" smtClean="0"/>
              <a:t>Methods.</a:t>
            </a:r>
          </a:p>
          <a:p>
            <a:pPr>
              <a:buNone/>
            </a:pPr>
            <a:r>
              <a:rPr lang="en-US" dirty="0" smtClean="0"/>
              <a:t>Citizens Advice Bureau – Decision Making and Debt. </a:t>
            </a:r>
          </a:p>
          <a:p>
            <a:pPr>
              <a:buNone/>
            </a:pPr>
            <a:r>
              <a:rPr lang="en-US" dirty="0"/>
              <a:t>Save the Children - Measuring </a:t>
            </a:r>
            <a:r>
              <a:rPr lang="en-US" dirty="0" smtClean="0"/>
              <a:t>Poverty. </a:t>
            </a:r>
            <a:endParaRPr lang="en-US" dirty="0"/>
          </a:p>
          <a:p>
            <a:pPr>
              <a:buNone/>
            </a:pPr>
            <a:r>
              <a:rPr lang="en-US" dirty="0" smtClean="0"/>
              <a:t>Information </a:t>
            </a:r>
            <a:r>
              <a:rPr lang="en-US" dirty="0"/>
              <a:t>Commission - Privacy and </a:t>
            </a:r>
            <a:r>
              <a:rPr lang="en-US" dirty="0" smtClean="0"/>
              <a:t>Identity.</a:t>
            </a:r>
          </a:p>
          <a:p>
            <a:pPr>
              <a:buNone/>
            </a:pPr>
            <a:r>
              <a:rPr lang="en-US" dirty="0" smtClean="0"/>
              <a:t>Scottish Trades Union Congress - Gender Pay Gap.  </a:t>
            </a:r>
          </a:p>
          <a:p>
            <a:pPr>
              <a:buNone/>
            </a:pPr>
            <a:r>
              <a:rPr lang="en-US" dirty="0" smtClean="0"/>
              <a:t>Mass Observation Archive - Citizen Social Science.</a:t>
            </a:r>
          </a:p>
          <a:p>
            <a:pPr>
              <a:buNone/>
            </a:pPr>
            <a:r>
              <a:rPr lang="en-US" dirty="0" smtClean="0"/>
              <a:t>BAPIO - Overseas South Asian Drs.		</a:t>
            </a:r>
          </a:p>
          <a:p>
            <a:pPr>
              <a:buNone/>
            </a:pPr>
            <a:r>
              <a:rPr lang="en-US" dirty="0" smtClean="0"/>
              <a:t>New Politics Network - Civic Engagement.</a:t>
            </a:r>
          </a:p>
          <a:p>
            <a:pPr>
              <a:buNone/>
            </a:pPr>
            <a:r>
              <a:rPr lang="en-US" dirty="0" smtClean="0"/>
              <a:t>North</a:t>
            </a:r>
            <a:r>
              <a:rPr lang="en-US" dirty="0"/>
              <a:t>-West Regional </a:t>
            </a:r>
            <a:r>
              <a:rPr lang="en-US" dirty="0" err="1"/>
              <a:t>Organised</a:t>
            </a:r>
            <a:r>
              <a:rPr lang="en-US" dirty="0"/>
              <a:t> Crime Unit </a:t>
            </a:r>
            <a:r>
              <a:rPr lang="en-US" dirty="0" smtClean="0"/>
              <a:t>– Criminal networks and victims. </a:t>
            </a:r>
            <a:endParaRPr lang="en-US" dirty="0"/>
          </a:p>
          <a:p>
            <a:pPr>
              <a:buNone/>
            </a:pPr>
            <a:r>
              <a:rPr lang="en-US" dirty="0"/>
              <a:t>National Centre for Social Research (</a:t>
            </a:r>
            <a:r>
              <a:rPr lang="en-US" dirty="0" err="1"/>
              <a:t>NatCen</a:t>
            </a:r>
            <a:r>
              <a:rPr lang="en-US" dirty="0"/>
              <a:t>) </a:t>
            </a:r>
            <a:r>
              <a:rPr lang="en-US" dirty="0" smtClean="0"/>
              <a:t>– Longitudinal surveys and non response.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86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7867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111" i="1" dirty="0" smtClean="0"/>
              <a:t/>
            </a:r>
            <a:br>
              <a:rPr lang="en-US" sz="3111" i="1" dirty="0" smtClean="0"/>
            </a:br>
            <a:r>
              <a:rPr lang="en-GB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FF66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  </a:t>
            </a:r>
            <a:r>
              <a:rPr lang="en-US" sz="4000" b="1" i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QUESTIONS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- </a:t>
            </a:r>
            <a:r>
              <a:rPr lang="en-US" sz="4000" b="1" u="sng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C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ASE PhD funding -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Working with external partners 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111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Dr. K. Purdam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667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School of Social Sciences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22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2024</a:t>
            </a: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22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222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22" dirty="0" err="1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>kingsley.purdam@manchester.ac.uk</a:t>
            </a:r>
            <a:r>
              <a:rPr lang="en-US" sz="2222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2222" dirty="0" smtClean="0">
                <a:solidFill>
                  <a:srgbClr val="0000FF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 </a:t>
            </a:r>
            <a:br>
              <a:rPr lang="en-US" sz="4000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/>
            </a:r>
            <a:br>
              <a:rPr lang="en-US" b="1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</a:br>
            <a:endParaRPr lang="en-US" dirty="0">
              <a:solidFill>
                <a:srgbClr val="7F7F7F"/>
              </a:solidFill>
            </a:endParaRPr>
          </a:p>
        </p:txBody>
      </p:sp>
      <p:pic>
        <p:nvPicPr>
          <p:cNvPr id="19460" name="Picture 3" descr="TUOM_4C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599" y="457200"/>
            <a:ext cx="1601759" cy="154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Opportunity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176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Unique experience for a student, supervisors</a:t>
            </a:r>
            <a:r>
              <a:rPr lang="en-US" dirty="0"/>
              <a:t> </a:t>
            </a:r>
            <a:r>
              <a:rPr lang="en-US" dirty="0" smtClean="0"/>
              <a:t>and the external </a:t>
            </a:r>
            <a:r>
              <a:rPr lang="en-US" dirty="0" err="1" smtClean="0"/>
              <a:t>organisation</a:t>
            </a:r>
            <a:r>
              <a:rPr lang="en-US" dirty="0"/>
              <a:t> </a:t>
            </a:r>
            <a:r>
              <a:rPr lang="en-US" b="1" u="sng" dirty="0" smtClean="0"/>
              <a:t> </a:t>
            </a:r>
            <a:r>
              <a:rPr lang="en-US" b="1" u="sng" dirty="0"/>
              <a:t>Collaborative ASE.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Development of innovative research ideas. </a:t>
            </a:r>
          </a:p>
          <a:p>
            <a:endParaRPr lang="en-US" dirty="0" smtClean="0"/>
          </a:p>
          <a:p>
            <a:r>
              <a:rPr lang="en-US" dirty="0" smtClean="0"/>
              <a:t>Working with practitioners (CASE Partner - a </a:t>
            </a:r>
            <a:r>
              <a:rPr lang="en-US" dirty="0"/>
              <a:t>non-HEI partner </a:t>
            </a:r>
            <a:r>
              <a:rPr lang="en-US" dirty="0" err="1" smtClean="0"/>
              <a:t>organisation</a:t>
            </a:r>
            <a:r>
              <a:rPr lang="en-US" dirty="0" smtClean="0"/>
              <a:t>) - expertise and data.</a:t>
            </a:r>
          </a:p>
          <a:p>
            <a:endParaRPr lang="en-US" dirty="0" smtClean="0"/>
          </a:p>
          <a:p>
            <a:r>
              <a:rPr lang="en-US" dirty="0"/>
              <a:t>Collaborating  partners  can  be  private  sector  companies,  public  sector  bodies  or  voluntary  </a:t>
            </a:r>
            <a:r>
              <a:rPr lang="en-US" dirty="0" err="1"/>
              <a:t>organisations</a:t>
            </a:r>
            <a:r>
              <a:rPr lang="en-US" dirty="0"/>
              <a:t> based in </a:t>
            </a:r>
            <a:r>
              <a:rPr lang="en-US" dirty="0" smtClean="0"/>
              <a:t>the UK.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Funding (full ESRC PhD funding (PT/FT). Also additional funding for research costs. Possibility of CASE Partner funding contribution.</a:t>
            </a:r>
          </a:p>
          <a:p>
            <a:endParaRPr lang="en-US" dirty="0" smtClean="0"/>
          </a:p>
          <a:p>
            <a:r>
              <a:rPr lang="en-US" dirty="0" smtClean="0"/>
              <a:t>Linked work.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4-05-10 at 10.51.2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69" y="613468"/>
            <a:ext cx="8638733" cy="35309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080" y="5831648"/>
            <a:ext cx="5434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https://nwssdtp.ac.uk/collaboration/case-studentships/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6169" y="4317452"/>
            <a:ext cx="8638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 opportunity </a:t>
            </a:r>
            <a:r>
              <a:rPr lang="en-US" b="1" dirty="0"/>
              <a:t>for PhD students to gain first-hand experience of work outside an academic environment</a:t>
            </a:r>
          </a:p>
        </p:txBody>
      </p:sp>
    </p:spTree>
    <p:extLst>
      <p:ext uri="{BB962C8B-B14F-4D97-AF65-F5344CB8AC3E}">
        <p14:creationId xmlns:p14="http://schemas.microsoft.com/office/powerpoint/2010/main" val="1858163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- Funded CASE PhDs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415"/>
            <a:ext cx="8521358" cy="48467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Manchester City Council  – Measuring </a:t>
            </a:r>
            <a:r>
              <a:rPr lang="en-US" dirty="0" smtClean="0"/>
              <a:t>Migration.</a:t>
            </a:r>
            <a:endParaRPr lang="en-US" dirty="0"/>
          </a:p>
          <a:p>
            <a:pPr>
              <a:buNone/>
            </a:pPr>
            <a:r>
              <a:rPr lang="en-US" dirty="0" smtClean="0"/>
              <a:t>New East Manchester – </a:t>
            </a:r>
            <a:r>
              <a:rPr lang="en-US" dirty="0"/>
              <a:t>Governance </a:t>
            </a:r>
            <a:r>
              <a:rPr lang="en-US" dirty="0" smtClean="0"/>
              <a:t>Methods.</a:t>
            </a:r>
          </a:p>
          <a:p>
            <a:pPr>
              <a:buNone/>
            </a:pPr>
            <a:r>
              <a:rPr lang="en-US" dirty="0" smtClean="0"/>
              <a:t>Citizens Advice Bureau – Decision Making and Debt. </a:t>
            </a:r>
          </a:p>
          <a:p>
            <a:pPr>
              <a:buNone/>
            </a:pPr>
            <a:r>
              <a:rPr lang="en-US" dirty="0"/>
              <a:t>Save the Children - Measuring </a:t>
            </a:r>
            <a:r>
              <a:rPr lang="en-US" dirty="0" smtClean="0"/>
              <a:t>Poverty. </a:t>
            </a:r>
            <a:endParaRPr lang="en-US" dirty="0"/>
          </a:p>
          <a:p>
            <a:pPr>
              <a:buNone/>
            </a:pPr>
            <a:r>
              <a:rPr lang="en-US" dirty="0" smtClean="0"/>
              <a:t>Information </a:t>
            </a:r>
            <a:r>
              <a:rPr lang="en-US" dirty="0"/>
              <a:t>Commission - Privacy and </a:t>
            </a:r>
            <a:r>
              <a:rPr lang="en-US" dirty="0" smtClean="0"/>
              <a:t>Identity.</a:t>
            </a:r>
          </a:p>
          <a:p>
            <a:pPr>
              <a:buNone/>
            </a:pPr>
            <a:r>
              <a:rPr lang="en-US" dirty="0" smtClean="0"/>
              <a:t>Scottish Trades Union Congress - Gender Pay Gap.  </a:t>
            </a:r>
          </a:p>
          <a:p>
            <a:pPr>
              <a:buNone/>
            </a:pPr>
            <a:r>
              <a:rPr lang="en-US" dirty="0" smtClean="0"/>
              <a:t>Mass Observation Archive - Citizen Social Science.</a:t>
            </a:r>
          </a:p>
          <a:p>
            <a:pPr>
              <a:buNone/>
            </a:pPr>
            <a:r>
              <a:rPr lang="en-US" dirty="0" smtClean="0"/>
              <a:t>BAPIO - Overseas South Asian Drs.		</a:t>
            </a:r>
          </a:p>
          <a:p>
            <a:pPr>
              <a:buNone/>
            </a:pPr>
            <a:r>
              <a:rPr lang="en-US" dirty="0" smtClean="0"/>
              <a:t>New Politics Network - Civic Engagement.</a:t>
            </a:r>
          </a:p>
          <a:p>
            <a:pPr>
              <a:buNone/>
            </a:pPr>
            <a:r>
              <a:rPr lang="en-US" dirty="0" smtClean="0"/>
              <a:t>North</a:t>
            </a:r>
            <a:r>
              <a:rPr lang="en-US" dirty="0"/>
              <a:t>-West Regional </a:t>
            </a:r>
            <a:r>
              <a:rPr lang="en-US" dirty="0" err="1"/>
              <a:t>Organised</a:t>
            </a:r>
            <a:r>
              <a:rPr lang="en-US" dirty="0"/>
              <a:t> Crime Unit </a:t>
            </a:r>
            <a:r>
              <a:rPr lang="en-US" dirty="0" smtClean="0"/>
              <a:t>– </a:t>
            </a:r>
            <a:r>
              <a:rPr lang="en-US" dirty="0"/>
              <a:t>Criminal networks and victims. </a:t>
            </a:r>
          </a:p>
          <a:p>
            <a:pPr>
              <a:buNone/>
            </a:pPr>
            <a:r>
              <a:rPr lang="en-US" dirty="0"/>
              <a:t>National Centre for Social Research (</a:t>
            </a:r>
            <a:r>
              <a:rPr lang="en-US" dirty="0" err="1"/>
              <a:t>NatCen</a:t>
            </a:r>
            <a:r>
              <a:rPr lang="en-US" dirty="0"/>
              <a:t>) </a:t>
            </a:r>
            <a:r>
              <a:rPr lang="en-US" dirty="0" smtClean="0"/>
              <a:t>– Longitudinal surveys and non response.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Research proposal developed with CASE partner (Aims, RQs, Methods, Dissemination and Impact) </a:t>
            </a:r>
            <a:r>
              <a:rPr lang="en-US" dirty="0"/>
              <a:t>(</a:t>
            </a:r>
            <a:r>
              <a:rPr lang="en-US" dirty="0" smtClean="0"/>
              <a:t>1,500 words).</a:t>
            </a:r>
          </a:p>
          <a:p>
            <a:endParaRPr lang="en-US" dirty="0"/>
          </a:p>
          <a:p>
            <a:r>
              <a:rPr lang="en-US" dirty="0" smtClean="0"/>
              <a:t>Contribution to ESRC/UKRI Strategy and Priorities.</a:t>
            </a:r>
          </a:p>
          <a:p>
            <a:endParaRPr lang="en-US" dirty="0"/>
          </a:p>
          <a:p>
            <a:r>
              <a:rPr lang="en-US" dirty="0" smtClean="0"/>
              <a:t>Research context and expertise of supervisors.</a:t>
            </a:r>
          </a:p>
          <a:p>
            <a:endParaRPr lang="en-US" dirty="0"/>
          </a:p>
          <a:p>
            <a:r>
              <a:rPr lang="en-US" dirty="0" smtClean="0"/>
              <a:t>Timetable.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Training. </a:t>
            </a:r>
          </a:p>
          <a:p>
            <a:endParaRPr lang="en-US" dirty="0"/>
          </a:p>
          <a:p>
            <a:r>
              <a:rPr lang="en-US" dirty="0" smtClean="0"/>
              <a:t>Input from case partner.</a:t>
            </a:r>
          </a:p>
          <a:p>
            <a:endParaRPr lang="en-US" dirty="0"/>
          </a:p>
          <a:p>
            <a:r>
              <a:rPr lang="en-US" dirty="0" smtClean="0"/>
              <a:t>Letter </a:t>
            </a:r>
            <a:r>
              <a:rPr lang="en-US" dirty="0"/>
              <a:t>of </a:t>
            </a:r>
            <a:r>
              <a:rPr lang="en-US" dirty="0" smtClean="0"/>
              <a:t>support.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350838"/>
            <a:ext cx="8229600" cy="1143000"/>
          </a:xfrm>
        </p:spPr>
        <p:txBody>
          <a:bodyPr/>
          <a:lstStyle/>
          <a:p>
            <a:r>
              <a:rPr lang="en-US" b="1" dirty="0" smtClean="0"/>
              <a:t>Proposal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500"/>
            <a:ext cx="8229600" cy="4525963"/>
          </a:xfrm>
        </p:spPr>
        <p:txBody>
          <a:bodyPr/>
          <a:lstStyle/>
          <a:p>
            <a:r>
              <a:rPr lang="en-US" dirty="0" smtClean="0"/>
              <a:t>Aims</a:t>
            </a:r>
          </a:p>
          <a:p>
            <a:r>
              <a:rPr lang="en-US" dirty="0" smtClean="0"/>
              <a:t>Research questions</a:t>
            </a:r>
          </a:p>
          <a:p>
            <a:r>
              <a:rPr lang="en-US" dirty="0" smtClean="0"/>
              <a:t>Background literature</a:t>
            </a:r>
          </a:p>
          <a:p>
            <a:r>
              <a:rPr lang="en-US" dirty="0" smtClean="0"/>
              <a:t>Methods</a:t>
            </a:r>
          </a:p>
          <a:p>
            <a:r>
              <a:rPr lang="en-US" dirty="0" smtClean="0"/>
              <a:t>Impact and Dissemination</a:t>
            </a:r>
          </a:p>
          <a:p>
            <a:r>
              <a:rPr lang="en-US" dirty="0" smtClean="0"/>
              <a:t>Timescale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4-05-14 at 11.19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9" y="1317698"/>
            <a:ext cx="8189606" cy="22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PhD student </a:t>
            </a:r>
            <a:r>
              <a:rPr lang="en-US" dirty="0"/>
              <a:t>can be named on </a:t>
            </a:r>
            <a:r>
              <a:rPr lang="en-US" dirty="0" smtClean="0"/>
              <a:t>an application </a:t>
            </a:r>
            <a:r>
              <a:rPr lang="en-US" dirty="0"/>
              <a:t>and involved in the proposal </a:t>
            </a:r>
            <a:r>
              <a:rPr lang="en-US" dirty="0" smtClean="0"/>
              <a:t>development.</a:t>
            </a:r>
          </a:p>
          <a:p>
            <a:endParaRPr lang="en-US" dirty="0"/>
          </a:p>
          <a:p>
            <a:r>
              <a:rPr lang="en-US" dirty="0" smtClean="0"/>
              <a:t>Can be 1+3.</a:t>
            </a:r>
          </a:p>
          <a:p>
            <a:endParaRPr lang="en-US" dirty="0"/>
          </a:p>
          <a:p>
            <a:r>
              <a:rPr lang="en-US" dirty="0" smtClean="0"/>
              <a:t>Priority areas – AQM, Data Skills, Interdisciplinary.</a:t>
            </a:r>
          </a:p>
          <a:p>
            <a:endParaRPr lang="en-US" dirty="0"/>
          </a:p>
          <a:p>
            <a:r>
              <a:rPr lang="en-US" dirty="0" smtClean="0"/>
              <a:t>Forms </a:t>
            </a:r>
            <a:r>
              <a:rPr lang="en-US" dirty="0"/>
              <a:t>can change a </a:t>
            </a:r>
            <a:r>
              <a:rPr lang="en-US" dirty="0" smtClean="0"/>
              <a:t>little each year</a:t>
            </a:r>
            <a:r>
              <a:rPr lang="is-IS" dirty="0" smtClean="0"/>
              <a:t>…..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21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Partner Input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Proposal.</a:t>
            </a:r>
          </a:p>
          <a:p>
            <a:endParaRPr lang="en-US" dirty="0"/>
          </a:p>
          <a:p>
            <a:r>
              <a:rPr lang="en-US" dirty="0" smtClean="0"/>
              <a:t>Supervision.</a:t>
            </a:r>
          </a:p>
          <a:p>
            <a:endParaRPr lang="en-US" dirty="0"/>
          </a:p>
          <a:p>
            <a:r>
              <a:rPr lang="en-US" dirty="0" smtClean="0"/>
              <a:t>Costs</a:t>
            </a:r>
            <a:r>
              <a:rPr lang="is-IS" dirty="0" smtClean="0"/>
              <a:t>…barrier?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Costs in kind - expertise, experience, data, networks and profile.</a:t>
            </a:r>
          </a:p>
          <a:p>
            <a:endParaRPr lang="en-US" dirty="0"/>
          </a:p>
          <a:p>
            <a:r>
              <a:rPr lang="en-US" dirty="0" smtClean="0"/>
              <a:t>Placement – Research in Practice.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6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589</Words>
  <Application>Microsoft Macintosh PowerPoint</Application>
  <PresentationFormat>On-screen Show (4:3)</PresentationFormat>
  <Paragraphs>154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              CASE PhD Funding - Working with external partners  Dr. K. Purdam School of Social Sciences 2024 kingsley.purdam@manchester.ac.uk  https://nwssdtp.ac.uk/collaboration/case-studentships/     </vt:lpstr>
      <vt:lpstr>The Opportunity</vt:lpstr>
      <vt:lpstr>PowerPoint Presentation</vt:lpstr>
      <vt:lpstr>Examples - Funded CASE PhDs</vt:lpstr>
      <vt:lpstr>Application Form</vt:lpstr>
      <vt:lpstr>Proposal</vt:lpstr>
      <vt:lpstr>PowerPoint Presentation</vt:lpstr>
      <vt:lpstr>Application</vt:lpstr>
      <vt:lpstr>CASE Partner Input</vt:lpstr>
      <vt:lpstr>PowerPoint Presentation</vt:lpstr>
      <vt:lpstr>Application Process</vt:lpstr>
      <vt:lpstr>Application</vt:lpstr>
      <vt:lpstr>Collaboration Agreement </vt:lpstr>
      <vt:lpstr>Challenges</vt:lpstr>
      <vt:lpstr>Outcomes</vt:lpstr>
      <vt:lpstr>Example Applications</vt:lpstr>
      <vt:lpstr>Young People and Routes Out of Homelessness</vt:lpstr>
      <vt:lpstr>Outcomes…...</vt:lpstr>
      <vt:lpstr>                 QUESTIONS - CASE PhD funding - Working with external partners  Dr. K. Purdam School of Social Sciences 2024  kingsley.purdam@manchester.ac.uk      </vt:lpstr>
    </vt:vector>
  </TitlesOfParts>
  <Company>Man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CASE PhD Funding Working with practitioners  Dr. K. Purdam School of Social Sciences June 2016  kingsley.purdam@manchester.ac.uk  @SocialStatsMan @CitSocScience      </dc:title>
  <dc:creator>Kingsley Purdam</dc:creator>
  <cp:lastModifiedBy>K P</cp:lastModifiedBy>
  <cp:revision>37</cp:revision>
  <dcterms:created xsi:type="dcterms:W3CDTF">2016-06-28T08:23:58Z</dcterms:created>
  <dcterms:modified xsi:type="dcterms:W3CDTF">2024-06-28T08:27:33Z</dcterms:modified>
</cp:coreProperties>
</file>