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8" r:id="rId2"/>
    <p:sldId id="285" r:id="rId3"/>
    <p:sldId id="259" r:id="rId4"/>
    <p:sldId id="270" r:id="rId5"/>
    <p:sldId id="260" r:id="rId6"/>
    <p:sldId id="278" r:id="rId7"/>
    <p:sldId id="261" r:id="rId8"/>
    <p:sldId id="275" r:id="rId9"/>
    <p:sldId id="274" r:id="rId10"/>
    <p:sldId id="271" r:id="rId11"/>
    <p:sldId id="266" r:id="rId12"/>
    <p:sldId id="273" r:id="rId13"/>
    <p:sldId id="262" r:id="rId14"/>
    <p:sldId id="272" r:id="rId15"/>
    <p:sldId id="268" r:id="rId16"/>
    <p:sldId id="257" r:id="rId17"/>
    <p:sldId id="265" r:id="rId18"/>
    <p:sldId id="276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2"/>
    <p:restoredTop sz="94402"/>
  </p:normalViewPr>
  <p:slideViewPr>
    <p:cSldViewPr snapToGrid="0" snapToObjects="1">
      <p:cViewPr varScale="1">
        <p:scale>
          <a:sx n="108" d="100"/>
          <a:sy n="108" d="100"/>
        </p:scale>
        <p:origin x="15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3EF9C-1C90-224D-99FA-3C86900DD88C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043DF-C7AE-4446-B77A-38F1745EC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0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Collaborative Awards in Science and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75DA-A564-1040-B6DB-D949F48E3C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043DF-C7AE-4446-B77A-38F1745EC77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5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9AA2-E670-2949-999C-205CE3BFC765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F8D-4F4E-5244-BD2E-694553A1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9AA2-E670-2949-999C-205CE3BFC765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F8D-4F4E-5244-BD2E-694553A1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9AA2-E670-2949-999C-205CE3BFC765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F8D-4F4E-5244-BD2E-694553A1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9AA2-E670-2949-999C-205CE3BFC765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F8D-4F4E-5244-BD2E-694553A1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9AA2-E670-2949-999C-205CE3BFC765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F8D-4F4E-5244-BD2E-694553A1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9AA2-E670-2949-999C-205CE3BFC765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F8D-4F4E-5244-BD2E-694553A1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9AA2-E670-2949-999C-205CE3BFC765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F8D-4F4E-5244-BD2E-694553A1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9AA2-E670-2949-999C-205CE3BFC765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F8D-4F4E-5244-BD2E-694553A1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9AA2-E670-2949-999C-205CE3BFC765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F8D-4F4E-5244-BD2E-694553A1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9AA2-E670-2949-999C-205CE3BFC765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F8D-4F4E-5244-BD2E-694553A1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9AA2-E670-2949-999C-205CE3BFC765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F8D-4F4E-5244-BD2E-694553A1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9AA2-E670-2949-999C-205CE3BFC765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C5F8D-4F4E-5244-BD2E-694553A1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wssdtp.ac.uk/collaboration/case-studentship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wssdtp.ac.uk/collaboration/case-studentship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312" y="1716102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3111" i="1" dirty="0"/>
            </a:br>
            <a:r>
              <a:rPr lang="en-GB" sz="24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  <a:br>
              <a:rPr lang="en-US" sz="24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br>
              <a:rPr lang="en-US" sz="24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br>
              <a:rPr lang="en-US" sz="24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br>
              <a:rPr lang="en-US" sz="2400" b="1" dirty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</a:br>
            <a:br>
              <a:rPr lang="en-US" sz="2400" b="1" dirty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</a:br>
            <a:br>
              <a:rPr lang="en-US" sz="24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br>
              <a:rPr lang="en-US" sz="40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br>
              <a:rPr lang="en-US" sz="40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br>
              <a:rPr lang="en-US" sz="40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br>
              <a:rPr lang="en-US" sz="40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br>
              <a:rPr lang="en-US" sz="40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br>
              <a:rPr lang="en-US" sz="40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40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sz="4000" b="1" i="1" dirty="0">
                <a:ea typeface="ＭＳ Ｐゴシック" charset="-128"/>
                <a:cs typeface="ＭＳ Ｐゴシック" charset="-128"/>
              </a:rPr>
              <a:t>CASE </a:t>
            </a:r>
            <a:r>
              <a:rPr lang="en-US" sz="40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PhD Funding -</a:t>
            </a:r>
            <a:br>
              <a:rPr lang="en-US" sz="40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40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Working with external partners </a:t>
            </a:r>
            <a:br>
              <a:rPr lang="en-US" sz="40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3111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K. Purdam</a:t>
            </a:r>
            <a:br>
              <a:rPr lang="en-US" sz="40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667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School of Social Sciences</a:t>
            </a:r>
            <a:br>
              <a:rPr lang="en-US" sz="40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222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2025</a:t>
            </a:r>
            <a:br>
              <a:rPr lang="en-US" sz="2222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1600" dirty="0" err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kingsley.purdam@manchester.ac.uk</a:t>
            </a:r>
            <a:br>
              <a:rPr lang="en-US" sz="1600" dirty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</a:br>
            <a:br>
              <a:rPr lang="en-US" sz="40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000" dirty="0">
                <a:hlinkClick r:id="rId3"/>
              </a:rPr>
              <a:t>https://nwssdtp.ac.uk/collaboration/case-studentships/</a:t>
            </a:r>
            <a:br>
              <a:rPr lang="en-US" sz="2000" dirty="0"/>
            </a:br>
            <a:r>
              <a:rPr lang="en-US" sz="40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 </a:t>
            </a:r>
            <a:br>
              <a:rPr lang="en-US" sz="40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br>
              <a:rPr lang="en-US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br>
              <a:rPr lang="en-US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19460" name="Picture 3" descr="TUOM_4C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599" y="457200"/>
            <a:ext cx="1894381" cy="182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Shot 2024-05-09 at 12.01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12" y="457200"/>
            <a:ext cx="4546267" cy="11885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PhD student can be named on an application and involved in the proposal development.</a:t>
            </a:r>
          </a:p>
          <a:p>
            <a:endParaRPr lang="en-US" dirty="0"/>
          </a:p>
          <a:p>
            <a:r>
              <a:rPr lang="en-US" dirty="0"/>
              <a:t>Can be 1+3.</a:t>
            </a:r>
          </a:p>
          <a:p>
            <a:endParaRPr lang="en-US" dirty="0"/>
          </a:p>
          <a:p>
            <a:r>
              <a:rPr lang="en-US" dirty="0"/>
              <a:t>Priority areas – AQM, Data Skills, Interdisciplinary.</a:t>
            </a:r>
          </a:p>
          <a:p>
            <a:endParaRPr lang="en-US" dirty="0"/>
          </a:p>
          <a:p>
            <a:r>
              <a:rPr lang="en-US" dirty="0"/>
              <a:t>Forms can change a little each year</a:t>
            </a:r>
            <a:r>
              <a:rPr lang="is-IS" dirty="0"/>
              <a:t>…..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21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Partner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Proposal.</a:t>
            </a:r>
          </a:p>
          <a:p>
            <a:endParaRPr lang="en-US" dirty="0"/>
          </a:p>
          <a:p>
            <a:r>
              <a:rPr lang="en-US" dirty="0"/>
              <a:t>Supervision.</a:t>
            </a:r>
          </a:p>
          <a:p>
            <a:endParaRPr lang="en-US" dirty="0"/>
          </a:p>
          <a:p>
            <a:r>
              <a:rPr lang="en-US" dirty="0"/>
              <a:t>Costs</a:t>
            </a:r>
            <a:r>
              <a:rPr lang="is-IS" dirty="0"/>
              <a:t>…barrier?</a:t>
            </a:r>
            <a:endParaRPr lang="en-US" dirty="0"/>
          </a:p>
          <a:p>
            <a:endParaRPr lang="en-US" dirty="0"/>
          </a:p>
          <a:p>
            <a:r>
              <a:rPr lang="en-US" dirty="0"/>
              <a:t>Costs in kind - expertise, experience, data, networks and profile.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6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4-05-10 at 11.40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82" y="781125"/>
            <a:ext cx="8395672" cy="524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26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Final submission of form to NWSSDTP (3</a:t>
            </a:r>
            <a:r>
              <a:rPr lang="en-US" baseline="30000" dirty="0"/>
              <a:t>rd</a:t>
            </a:r>
            <a:r>
              <a:rPr lang="en-US" dirty="0"/>
              <a:t> November).</a:t>
            </a:r>
          </a:p>
          <a:p>
            <a:endParaRPr lang="en-US" dirty="0"/>
          </a:p>
          <a:p>
            <a:r>
              <a:rPr lang="en-US" dirty="0"/>
              <a:t>Pathway - short listing.</a:t>
            </a:r>
          </a:p>
          <a:p>
            <a:endParaRPr lang="en-US" dirty="0"/>
          </a:p>
          <a:p>
            <a:r>
              <a:rPr lang="en-US" dirty="0"/>
              <a:t>Allocation panel (represented by Pathway Lead).</a:t>
            </a:r>
          </a:p>
          <a:p>
            <a:endParaRPr lang="en-US" dirty="0"/>
          </a:p>
          <a:p>
            <a:r>
              <a:rPr lang="en-US" dirty="0"/>
              <a:t>If funded you then recruit a student. Has to be advertised, unless named in the application. </a:t>
            </a:r>
          </a:p>
          <a:p>
            <a:endParaRPr lang="en-US" dirty="0"/>
          </a:p>
          <a:p>
            <a:r>
              <a:rPr lang="en-US" dirty="0"/>
              <a:t>Interviews (can involve CASE Partner).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Collaboration Agreement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Agreement.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Involvement and commitment - Induction </a:t>
            </a:r>
            <a:r>
              <a:rPr lang="en-US" dirty="0" err="1"/>
              <a:t>etc</a:t>
            </a:r>
            <a:r>
              <a:rPr lang="en-US" dirty="0"/>
              <a:t> including with CASE Partner.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Ethics.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IPR.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7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Highly skilled researcher.</a:t>
            </a:r>
          </a:p>
          <a:p>
            <a:endParaRPr lang="en-US" dirty="0"/>
          </a:p>
          <a:p>
            <a:r>
              <a:rPr lang="en-US" dirty="0"/>
              <a:t>Innovative and applied research.</a:t>
            </a:r>
          </a:p>
          <a:p>
            <a:endParaRPr lang="en-US" dirty="0"/>
          </a:p>
          <a:p>
            <a:r>
              <a:rPr lang="en-US" dirty="0"/>
              <a:t>Building links with external </a:t>
            </a:r>
            <a:r>
              <a:rPr lang="en-US" dirty="0" err="1"/>
              <a:t>organisations</a:t>
            </a:r>
            <a:r>
              <a:rPr lang="en-US" dirty="0"/>
              <a:t> and practitioners.</a:t>
            </a:r>
          </a:p>
          <a:p>
            <a:endParaRPr lang="en-US" dirty="0"/>
          </a:p>
          <a:p>
            <a:r>
              <a:rPr lang="en-US" dirty="0"/>
              <a:t>Coauthoring.</a:t>
            </a:r>
          </a:p>
          <a:p>
            <a:endParaRPr lang="en-US" dirty="0"/>
          </a:p>
          <a:p>
            <a:r>
              <a:rPr lang="en-US" dirty="0"/>
              <a:t>Follow on projects (</a:t>
            </a:r>
            <a:r>
              <a:rPr lang="en-US" dirty="0" err="1"/>
              <a:t>Eg</a:t>
            </a:r>
            <a:r>
              <a:rPr lang="en-US" dirty="0"/>
              <a:t>. ONS).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99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Supervision.</a:t>
            </a:r>
          </a:p>
          <a:p>
            <a:endParaRPr lang="en-US" dirty="0"/>
          </a:p>
          <a:p>
            <a:r>
              <a:rPr lang="en-US" dirty="0"/>
              <a:t>Whose PhD is it?</a:t>
            </a:r>
          </a:p>
          <a:p>
            <a:endParaRPr lang="en-US" dirty="0"/>
          </a:p>
          <a:p>
            <a:r>
              <a:rPr lang="en-US" dirty="0"/>
              <a:t>Case partner – expectations, staff changes.</a:t>
            </a:r>
          </a:p>
          <a:p>
            <a:endParaRPr lang="en-US" dirty="0"/>
          </a:p>
          <a:p>
            <a:r>
              <a:rPr lang="en-US" dirty="0"/>
              <a:t>Role of case partner – varies.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101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Save the Children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Citizens Advice Bureau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NHS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Information Commissioner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Electoral Commission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48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Young People and Routes Out of Homelessness</a:t>
            </a:r>
          </a:p>
        </p:txBody>
      </p:sp>
      <p:pic>
        <p:nvPicPr>
          <p:cNvPr id="6" name="Picture 5" descr="Screen Shot 2024-06-18 at 11.54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841500"/>
            <a:ext cx="76327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41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3CA714-E860-5E4D-A761-415B12B65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89" y="146262"/>
            <a:ext cx="2811978" cy="1186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3B32FE-C843-1247-B793-A59BF7CC3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762" y="128272"/>
            <a:ext cx="2840017" cy="12009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ED446B-530F-2042-BAE4-7BDB9223F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34" y="3593044"/>
            <a:ext cx="1925135" cy="16504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0A9E69-E987-7540-A99E-F50512536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6979" y="1433240"/>
            <a:ext cx="3479800" cy="901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3EF2DE-FEDE-A44D-9B46-36A1893543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289" y="1441735"/>
            <a:ext cx="2277082" cy="20754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2D8D49-996E-C64C-B14C-DA508DFD82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3267" y="2314552"/>
            <a:ext cx="2019300" cy="2298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213E61-99F3-3D4A-9B74-0FFE7E0BC7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2191" y="4719524"/>
            <a:ext cx="1534065" cy="1496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FEE6BA-DE42-5342-AD71-F63B6559AF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3334" y="4719524"/>
            <a:ext cx="1431192" cy="12680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AFA3AA-5B3F-3C41-AF2C-2F45F81BFE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0973" y="4045531"/>
            <a:ext cx="2091104" cy="5677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9003F4-30D1-5B4E-9E0E-F6387B20CD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5808" y="2484106"/>
            <a:ext cx="2589190" cy="15352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706300-EA4B-FF40-B274-E7272587EA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2219" y="896979"/>
            <a:ext cx="1524000" cy="1460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DB9309-5A6F-F943-93BC-3D07AAB2D7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2219" y="321742"/>
            <a:ext cx="1778000" cy="5461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D22D187-47AD-0F4D-8A4B-66F6C718566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71604" y="4665394"/>
            <a:ext cx="2628900" cy="110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F15E8C-B260-1247-B98C-C34FC2C3B5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3988" y="5420454"/>
            <a:ext cx="2235286" cy="675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5AB13-8A2A-1A46-B2A8-B5F877CF49CC}"/>
              </a:ext>
            </a:extLst>
          </p:cNvPr>
          <p:cNvSpPr txBox="1"/>
          <p:nvPr/>
        </p:nvSpPr>
        <p:spPr>
          <a:xfrm>
            <a:off x="293904" y="6221244"/>
            <a:ext cx="261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Questions….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0697F3-EB9B-0148-BC58-392A3EC615C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71604" y="5822436"/>
            <a:ext cx="2425700" cy="571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17D43-390D-9141-B673-0D3BEB23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F8D-4F4E-5244-BD2E-694553A16DF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14F350-B313-2D4A-A9B6-D44B6B28441C}"/>
              </a:ext>
            </a:extLst>
          </p:cNvPr>
          <p:cNvSpPr txBox="1"/>
          <p:nvPr/>
        </p:nvSpPr>
        <p:spPr>
          <a:xfrm>
            <a:off x="4095991" y="6401802"/>
            <a:ext cx="418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Email:</a:t>
            </a:r>
            <a:r>
              <a:rPr lang="en-US" dirty="0"/>
              <a:t> </a:t>
            </a:r>
            <a:r>
              <a:rPr lang="en-US" dirty="0" err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kingsley.purdam@manchester.ac.uk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0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3CA714-E860-5E4D-A761-415B12B65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97" y="274534"/>
            <a:ext cx="2811978" cy="1186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3B32FE-C843-1247-B793-A59BF7CC3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687" y="270275"/>
            <a:ext cx="2840017" cy="12009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ED446B-530F-2042-BAE4-7BDB9223F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59" y="3925429"/>
            <a:ext cx="1925135" cy="16504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0A9E69-E987-7540-A99E-F50512536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979" y="1597823"/>
            <a:ext cx="3479800" cy="901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3EF2DE-FEDE-A44D-9B46-36A189354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897" y="1655556"/>
            <a:ext cx="2277082" cy="20754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2D8D49-996E-C64C-B14C-DA508DFD82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0712" y="2538377"/>
            <a:ext cx="2019300" cy="2298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213E61-99F3-3D4A-9B74-0FFE7E0BC7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6979" y="4986243"/>
            <a:ext cx="1534065" cy="1496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FEE6BA-DE42-5342-AD71-F63B6559AF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7341" y="5066059"/>
            <a:ext cx="1431192" cy="12680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AFA3AA-5B3F-3C41-AF2C-2F45F81BFE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6667" y="4200702"/>
            <a:ext cx="2091104" cy="5677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9003F4-30D1-5B4E-9E0E-F6387B20CD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5030" y="2499523"/>
            <a:ext cx="2589190" cy="15352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706300-EA4B-FF40-B274-E7272587EA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2219" y="1040347"/>
            <a:ext cx="1524000" cy="1460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DB9309-5A6F-F943-93BC-3D07AAB2D7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2219" y="321742"/>
            <a:ext cx="1778000" cy="5461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D22D187-47AD-0F4D-8A4B-66F6C71856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54830" y="4885854"/>
            <a:ext cx="2628900" cy="110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F15E8C-B260-1247-B98C-C34FC2C3B51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0559" y="5770294"/>
            <a:ext cx="2235286" cy="675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C9657A-6D51-C349-B50E-8468571953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6430" y="6108186"/>
            <a:ext cx="2425700" cy="571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1AE523-DFE0-6E4D-9132-91DD13CD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F8D-4F4E-5244-BD2E-694553A16D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7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176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Unique experience for a student, supervisors and the external </a:t>
            </a:r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b="1" u="sng" dirty="0"/>
              <a:t> Collaborative ASE.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Development of innovative research ideas. </a:t>
            </a:r>
          </a:p>
          <a:p>
            <a:endParaRPr lang="en-US" dirty="0"/>
          </a:p>
          <a:p>
            <a:r>
              <a:rPr lang="en-US" dirty="0"/>
              <a:t>Working with practitioners (CASE Partner - a non-HEI partner </a:t>
            </a:r>
            <a:r>
              <a:rPr lang="en-US" dirty="0" err="1"/>
              <a:t>organisation</a:t>
            </a:r>
            <a:r>
              <a:rPr lang="en-US" dirty="0"/>
              <a:t>) - expertise and potentially data.</a:t>
            </a:r>
          </a:p>
          <a:p>
            <a:endParaRPr lang="en-US" dirty="0"/>
          </a:p>
          <a:p>
            <a:r>
              <a:rPr lang="en-US" dirty="0"/>
              <a:t>Collaborating  partners  can  be  private  sector  companies,  public  sector  bodies  or  voluntary  </a:t>
            </a:r>
            <a:r>
              <a:rPr lang="en-US" dirty="0" err="1"/>
              <a:t>organisations</a:t>
            </a:r>
            <a:r>
              <a:rPr lang="en-US" dirty="0"/>
              <a:t> based in the UK.</a:t>
            </a:r>
          </a:p>
          <a:p>
            <a:endParaRPr lang="en-US" dirty="0"/>
          </a:p>
          <a:p>
            <a:r>
              <a:rPr lang="en-US" dirty="0"/>
              <a:t>Funding (full ESRC PhD funding (PT/FT). Also additional funding for research costs. Possibility of CASE Partner funding contribution.</a:t>
            </a:r>
          </a:p>
          <a:p>
            <a:endParaRPr lang="en-US" dirty="0"/>
          </a:p>
          <a:p>
            <a:r>
              <a:rPr lang="en-US" dirty="0"/>
              <a:t>Linked work.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4-05-10 at 10.51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9" y="613468"/>
            <a:ext cx="8638733" cy="3530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080" y="5831648"/>
            <a:ext cx="5434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https://nwssdtp.ac.uk/collaboration/case-studentships/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169" y="4317452"/>
            <a:ext cx="8638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 opportunity for PhD students to gain first-hand experience of work outside an academic environment</a:t>
            </a:r>
          </a:p>
        </p:txBody>
      </p:sp>
    </p:spTree>
    <p:extLst>
      <p:ext uri="{BB962C8B-B14F-4D97-AF65-F5344CB8AC3E}">
        <p14:creationId xmlns:p14="http://schemas.microsoft.com/office/powerpoint/2010/main" val="185816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- Funded CASE PhDs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415"/>
            <a:ext cx="8521358" cy="48467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Manchester City Council  – Measuring Migration.</a:t>
            </a:r>
          </a:p>
          <a:p>
            <a:pPr>
              <a:buNone/>
            </a:pPr>
            <a:r>
              <a:rPr lang="en-US" dirty="0"/>
              <a:t>New East Manchester – Governance Methods.</a:t>
            </a:r>
          </a:p>
          <a:p>
            <a:pPr>
              <a:buNone/>
            </a:pPr>
            <a:r>
              <a:rPr lang="en-US" dirty="0"/>
              <a:t>Citizens Advice Bureau – Decision Making and Debt. </a:t>
            </a:r>
          </a:p>
          <a:p>
            <a:pPr>
              <a:buNone/>
            </a:pPr>
            <a:r>
              <a:rPr lang="en-US" dirty="0"/>
              <a:t>Save the Children - Measuring Poverty. </a:t>
            </a:r>
          </a:p>
          <a:p>
            <a:pPr>
              <a:buNone/>
            </a:pPr>
            <a:r>
              <a:rPr lang="en-US" dirty="0"/>
              <a:t>Information Commission - Privacy and Identity.</a:t>
            </a:r>
          </a:p>
          <a:p>
            <a:pPr>
              <a:buNone/>
            </a:pPr>
            <a:r>
              <a:rPr lang="en-US" dirty="0"/>
              <a:t>Scottish Trades Union Congress - Gender Pay Gap.  </a:t>
            </a:r>
          </a:p>
          <a:p>
            <a:pPr>
              <a:buNone/>
            </a:pPr>
            <a:r>
              <a:rPr lang="en-US" dirty="0"/>
              <a:t>Mass Observation Archive - Citizen Social Science.</a:t>
            </a:r>
          </a:p>
          <a:p>
            <a:pPr>
              <a:buNone/>
            </a:pPr>
            <a:r>
              <a:rPr lang="en-US" dirty="0"/>
              <a:t>BAPIO - Overseas South Asian Drs.		</a:t>
            </a:r>
          </a:p>
          <a:p>
            <a:pPr>
              <a:buNone/>
            </a:pPr>
            <a:r>
              <a:rPr lang="en-US" dirty="0"/>
              <a:t>New Politics Network - Civic Engagement.</a:t>
            </a:r>
          </a:p>
          <a:p>
            <a:pPr>
              <a:buNone/>
            </a:pPr>
            <a:r>
              <a:rPr lang="en-US" dirty="0"/>
              <a:t>North-West Regional </a:t>
            </a:r>
            <a:r>
              <a:rPr lang="en-US" dirty="0" err="1"/>
              <a:t>Organised</a:t>
            </a:r>
            <a:r>
              <a:rPr lang="en-US" dirty="0"/>
              <a:t> Crime Unit – Criminal networks and victims. </a:t>
            </a:r>
          </a:p>
          <a:p>
            <a:pPr>
              <a:buNone/>
            </a:pPr>
            <a:r>
              <a:rPr lang="en-US" dirty="0"/>
              <a:t>National Centre for Social Research (</a:t>
            </a:r>
            <a:r>
              <a:rPr lang="en-US" dirty="0" err="1"/>
              <a:t>NatCen</a:t>
            </a:r>
            <a:r>
              <a:rPr lang="en-US" dirty="0"/>
              <a:t>) – Longitudinal surveys and non response.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51CE3-319C-D649-82D4-E111AD5E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How the application process works…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1C4E9-4989-D04F-B9F4-4D5F4F95C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You have a research idea…</a:t>
            </a:r>
          </a:p>
          <a:p>
            <a:r>
              <a:rPr lang="en-US" dirty="0"/>
              <a:t>You have a contact in an organization or make an approach – CASE Partner.</a:t>
            </a:r>
          </a:p>
          <a:p>
            <a:r>
              <a:rPr lang="en-US" dirty="0"/>
              <a:t>You develop the idea.</a:t>
            </a:r>
          </a:p>
          <a:p>
            <a:r>
              <a:rPr lang="en-US" dirty="0"/>
              <a:t>Let the Pathway Lead you are planning to apply.</a:t>
            </a:r>
          </a:p>
          <a:p>
            <a:r>
              <a:rPr lang="en-US" dirty="0"/>
              <a:t>You submit the EOI form with letter of support (July).</a:t>
            </a:r>
          </a:p>
          <a:p>
            <a:r>
              <a:rPr lang="en-US" dirty="0"/>
              <a:t>Internal feedback.</a:t>
            </a:r>
          </a:p>
          <a:p>
            <a:r>
              <a:rPr lang="en-US" dirty="0"/>
              <a:t>Application check (early October).</a:t>
            </a:r>
          </a:p>
          <a:p>
            <a:r>
              <a:rPr lang="en-US" dirty="0"/>
              <a:t>Submit to ESRC (November 3rd).</a:t>
            </a:r>
          </a:p>
          <a:p>
            <a:r>
              <a:rPr lang="en-US" dirty="0"/>
              <a:t>If successful you then advertise and recruit a student.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80C6E-F20C-9A41-92BC-0B31B7FF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F8D-4F4E-5244-BD2E-694553A16DF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8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25666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/>
              <a:t>Research proposal developed with CASE partner (Aims, RQs, Methods, Dissemination and Impact) (1,500 words).</a:t>
            </a:r>
          </a:p>
          <a:p>
            <a:endParaRPr lang="en-US" sz="3800" dirty="0"/>
          </a:p>
          <a:p>
            <a:r>
              <a:rPr lang="en-US" sz="3800" dirty="0"/>
              <a:t>Contribution to ESRC/UKRI Strategy and Priorities.</a:t>
            </a:r>
          </a:p>
          <a:p>
            <a:endParaRPr lang="en-US" sz="3800" dirty="0"/>
          </a:p>
          <a:p>
            <a:r>
              <a:rPr lang="en-US" sz="3800" dirty="0"/>
              <a:t>Research context and expertise of supervisors.</a:t>
            </a:r>
          </a:p>
          <a:p>
            <a:endParaRPr lang="en-US" sz="3800" dirty="0"/>
          </a:p>
          <a:p>
            <a:r>
              <a:rPr lang="en-US" sz="3800" dirty="0"/>
              <a:t>Timetable.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Training. </a:t>
            </a:r>
          </a:p>
          <a:p>
            <a:endParaRPr lang="en-US" sz="3800" dirty="0"/>
          </a:p>
          <a:p>
            <a:r>
              <a:rPr lang="en-US" sz="3800" dirty="0"/>
              <a:t>Input from case partner.</a:t>
            </a:r>
          </a:p>
          <a:p>
            <a:endParaRPr lang="en-US" sz="3800" dirty="0"/>
          </a:p>
          <a:p>
            <a:r>
              <a:rPr lang="en-US" sz="3800" dirty="0"/>
              <a:t>Letter of support.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50838"/>
            <a:ext cx="8229600" cy="1143000"/>
          </a:xfrm>
        </p:spPr>
        <p:txBody>
          <a:bodyPr/>
          <a:lstStyle/>
          <a:p>
            <a:r>
              <a:rPr lang="en-US" b="1" dirty="0"/>
              <a:t>Proposal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1500"/>
            <a:ext cx="8229600" cy="4525963"/>
          </a:xfrm>
        </p:spPr>
        <p:txBody>
          <a:bodyPr/>
          <a:lstStyle/>
          <a:p>
            <a:r>
              <a:rPr lang="en-US" dirty="0"/>
              <a:t>Aims</a:t>
            </a:r>
          </a:p>
          <a:p>
            <a:r>
              <a:rPr lang="en-US" dirty="0"/>
              <a:t>Research questions</a:t>
            </a:r>
          </a:p>
          <a:p>
            <a:r>
              <a:rPr lang="en-US" dirty="0"/>
              <a:t>Background literature</a:t>
            </a:r>
          </a:p>
          <a:p>
            <a:r>
              <a:rPr lang="en-US" dirty="0"/>
              <a:t>Methods</a:t>
            </a:r>
          </a:p>
          <a:p>
            <a:r>
              <a:rPr lang="en-US" dirty="0"/>
              <a:t>Impact and Dissemination</a:t>
            </a:r>
          </a:p>
          <a:p>
            <a:r>
              <a:rPr lang="en-US" dirty="0"/>
              <a:t>Timescale</a:t>
            </a:r>
          </a:p>
        </p:txBody>
      </p:sp>
    </p:spTree>
    <p:extLst>
      <p:ext uri="{BB962C8B-B14F-4D97-AF65-F5344CB8AC3E}">
        <p14:creationId xmlns:p14="http://schemas.microsoft.com/office/powerpoint/2010/main" val="40995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4-05-14 at 11.19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8" y="1317698"/>
            <a:ext cx="8523345" cy="26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62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653</Words>
  <Application>Microsoft Macintosh PowerPoint</Application>
  <PresentationFormat>On-screen Show (4:3)</PresentationFormat>
  <Paragraphs>144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ＭＳ Ｐゴシック</vt:lpstr>
      <vt:lpstr>Arial</vt:lpstr>
      <vt:lpstr>Calibri</vt:lpstr>
      <vt:lpstr>Office Theme</vt:lpstr>
      <vt:lpstr>                 CASE PhD Funding - Working with external partners  K. Purdam School of Social Sciences 2025 kingsley.purdam@manchester.ac.uk  https://nwssdtp.ac.uk/collaboration/case-studentships/     </vt:lpstr>
      <vt:lpstr>PowerPoint Presentation</vt:lpstr>
      <vt:lpstr>The Opportunity</vt:lpstr>
      <vt:lpstr>PowerPoint Presentation</vt:lpstr>
      <vt:lpstr>Examples - Funded CASE PhDs</vt:lpstr>
      <vt:lpstr>How the application process works…</vt:lpstr>
      <vt:lpstr>Application Form</vt:lpstr>
      <vt:lpstr>Proposal Text</vt:lpstr>
      <vt:lpstr>PowerPoint Presentation</vt:lpstr>
      <vt:lpstr>Application</vt:lpstr>
      <vt:lpstr>CASE Partner Input</vt:lpstr>
      <vt:lpstr>PowerPoint Presentation</vt:lpstr>
      <vt:lpstr>Application Process</vt:lpstr>
      <vt:lpstr>Collaboration Agreement </vt:lpstr>
      <vt:lpstr>Outcomes</vt:lpstr>
      <vt:lpstr>Challenges</vt:lpstr>
      <vt:lpstr>Example Applications</vt:lpstr>
      <vt:lpstr>Young People and Routes Out of Homelessness</vt:lpstr>
      <vt:lpstr>PowerPoint Presentation</vt:lpstr>
    </vt:vector>
  </TitlesOfParts>
  <Company>Man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CASE PhD Funding Working with practitioners  Dr. K. Purdam School of Social Sciences June 2016  kingsley.purdam@manchester.ac.uk  @SocialStatsMan @CitSocScience      </dc:title>
  <dc:creator>Kingsley Purdam</dc:creator>
  <cp:lastModifiedBy>Microsoft Office User</cp:lastModifiedBy>
  <cp:revision>42</cp:revision>
  <dcterms:created xsi:type="dcterms:W3CDTF">2016-06-28T08:23:58Z</dcterms:created>
  <dcterms:modified xsi:type="dcterms:W3CDTF">2025-07-01T07:40:22Z</dcterms:modified>
</cp:coreProperties>
</file>