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300" r:id="rId2"/>
    <p:sldId id="303" r:id="rId3"/>
    <p:sldId id="302" r:id="rId4"/>
    <p:sldId id="304" r:id="rId5"/>
    <p:sldId id="305" r:id="rId6"/>
    <p:sldId id="319" r:id="rId7"/>
    <p:sldId id="306" r:id="rId8"/>
    <p:sldId id="308" r:id="rId9"/>
    <p:sldId id="309" r:id="rId10"/>
    <p:sldId id="311" r:id="rId11"/>
    <p:sldId id="312" r:id="rId12"/>
    <p:sldId id="315" r:id="rId13"/>
    <p:sldId id="313" r:id="rId14"/>
    <p:sldId id="314" r:id="rId15"/>
    <p:sldId id="316" r:id="rId16"/>
    <p:sldId id="317" r:id="rId17"/>
    <p:sldId id="318" r:id="rId18"/>
    <p:sldId id="320" r:id="rId19"/>
    <p:sldId id="307" r:id="rId20"/>
    <p:sldId id="321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 snapToGrid="0" snapToObjects="1">
      <p:cViewPr>
        <p:scale>
          <a:sx n="116" d="100"/>
          <a:sy n="116" d="100"/>
        </p:scale>
        <p:origin x="-312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fld id="{559B949A-6368-49F3-AB92-3B5DA56DC061}" type="datetimeFigureOut">
              <a:rPr lang="en-GB"/>
              <a:pPr/>
              <a:t>18/12/2014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fld id="{5D14E989-6775-406D-8E60-0DACEE7289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49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A13C-2B52-4602-ABB6-88B9D74B12EB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31F3-D2F8-4933-8EB1-38CF96BC5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69D1-2727-4F51-B142-096B443091DF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248E-E741-4C75-B491-0EEE7D67FF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58F5-0889-4C13-9EDF-6D476D8C2A3A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1E35A-9761-4E30-9DF4-E943BF2C9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92C0-AA87-454F-9F3C-00B5E481D0BF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7AB1-8060-4EF9-94FD-EE98E5F38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E4BC-82FF-489C-BF63-638B878BCEE1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A140-5281-4EC9-AC25-98299C8D6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7BC8-5368-4969-9A0E-CBD45ECC54D6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F6CF-5C76-411D-B005-8E7DA020C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5A6-7A3E-4810-9B85-4CBACDE5DD38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4D48-D14C-400D-AFCF-4BE6E404B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FCED-11F5-415C-9175-AFC11F815586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26ED-2F75-435F-BDE1-9C3CE52BE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8A31-B927-440D-B59B-075EFB4A9CCB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E2BE-F304-4214-80C3-0ABCA60A3F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6CB1-F238-4CD3-85B7-2941C42FC96D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E7E-8940-4A4A-A1D5-07050F0511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C8EF-EA55-4573-960E-A8DCF8DD27BF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40A3-0301-4FBE-8D87-2967EF339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F4207-B764-4235-B518-50032E59DF33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ABFF9-7D5B-41E8-946E-96819B236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Exploring </a:t>
            </a:r>
            <a:r>
              <a:rPr lang="en-GB" b="1" dirty="0"/>
              <a:t>wellbeing in schools; what is it and is it valuable? 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958353"/>
            <a:ext cx="8229600" cy="3167810"/>
          </a:xfrm>
        </p:spPr>
        <p:txBody>
          <a:bodyPr/>
          <a:lstStyle/>
          <a:p>
            <a:pPr>
              <a:buNone/>
            </a:pPr>
            <a:r>
              <a:rPr lang="en-GB" dirty="0"/>
              <a:t>Carl Emery and Dr Michael </a:t>
            </a:r>
            <a:r>
              <a:rPr lang="en-GB" dirty="0" err="1"/>
              <a:t>Wigelsworth</a:t>
            </a:r>
            <a:r>
              <a:rPr lang="en-GB" b="1" dirty="0"/>
              <a:t> </a:t>
            </a:r>
            <a:endParaRPr lang="en-GB" dirty="0"/>
          </a:p>
          <a:p>
            <a:pPr>
              <a:buNone/>
            </a:pPr>
            <a:r>
              <a:rPr lang="en-GB" dirty="0"/>
              <a:t>(Manchester Institute of Education).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Who decides what SEL is?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	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7" name="Picture 8" descr="popular gu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2988" y="2205038"/>
            <a:ext cx="3313112" cy="2663825"/>
          </a:xfrm>
          <a:prstGeom prst="rect">
            <a:avLst/>
          </a:prstGeom>
        </p:spPr>
      </p:pic>
      <p:pic>
        <p:nvPicPr>
          <p:cNvPr id="10" name="Picture 9" descr="police-arrest-brian-haws-image-1-2475206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076825" y="2205038"/>
            <a:ext cx="2813050" cy="3333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Who decides what SEL is?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dirty="0"/>
              <a:t>	</a:t>
            </a:r>
            <a:endParaRPr lang="en-GB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	</a:t>
            </a:r>
            <a:r>
              <a:rPr lang="en-GB" sz="8000" dirty="0" smtClean="0"/>
              <a:t>England – SEAL (and similar programmes) national prescribed model OLT. Funded and delivered by the state or private sector. Discourse – Behaviour, employability.</a:t>
            </a:r>
          </a:p>
          <a:p>
            <a:pPr>
              <a:lnSpc>
                <a:spcPct val="150000"/>
              </a:lnSpc>
              <a:buNone/>
            </a:pPr>
            <a:endParaRPr lang="en-GB" sz="8000" dirty="0" smtClean="0"/>
          </a:p>
          <a:p>
            <a:pPr>
              <a:lnSpc>
                <a:spcPct val="150000"/>
              </a:lnSpc>
              <a:buNone/>
            </a:pPr>
            <a:r>
              <a:rPr lang="en-GB" sz="8000" dirty="0" smtClean="0"/>
              <a:t>	Emphasis is placed on the individual to modify their behaviour and fit into the wellbeing list</a:t>
            </a:r>
          </a:p>
          <a:p>
            <a:pPr>
              <a:lnSpc>
                <a:spcPct val="150000"/>
              </a:lnSpc>
              <a:buNone/>
            </a:pPr>
            <a:endParaRPr lang="en-GB" sz="8000" dirty="0" smtClean="0"/>
          </a:p>
          <a:p>
            <a:pPr>
              <a:lnSpc>
                <a:spcPct val="150000"/>
              </a:lnSpc>
              <a:buNone/>
            </a:pPr>
            <a:r>
              <a:rPr lang="en-GB" sz="8000" dirty="0" smtClean="0"/>
              <a:t>	SEAL is a set of powerful tools for teachers ‘to make sure good behaviour and an atmosphere of respect are the norm in all schools. (Ed Balls, 2007)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Who decides what SEL is?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r>
              <a:rPr lang="en-GB" sz="9600" dirty="0" smtClean="0"/>
              <a:t>National Government, WHO, Academics, Philosophers , Psychologists - feed the policy machinery </a:t>
            </a:r>
          </a:p>
          <a:p>
            <a:pPr>
              <a:lnSpc>
                <a:spcPct val="90000"/>
              </a:lnSpc>
            </a:pPr>
            <a:endParaRPr lang="en-GB" sz="9600" dirty="0" smtClean="0"/>
          </a:p>
          <a:p>
            <a:pPr>
              <a:lnSpc>
                <a:spcPct val="90000"/>
              </a:lnSpc>
            </a:pPr>
            <a:r>
              <a:rPr lang="en-GB" sz="9600" dirty="0" smtClean="0"/>
              <a:t>In all of the OLT approaches, the question arises: what should go on the list? There are criticisms that list theories are </a:t>
            </a:r>
            <a:r>
              <a:rPr lang="en-GB" sz="9600" i="1" dirty="0" smtClean="0"/>
              <a:t>elitist</a:t>
            </a:r>
            <a:r>
              <a:rPr lang="en-GB" sz="9600" dirty="0" smtClean="0"/>
              <a:t> as they rest on other people’s judgments of what is good for you, even if you do not agree.</a:t>
            </a:r>
          </a:p>
          <a:p>
            <a:pPr algn="ctr">
              <a:lnSpc>
                <a:spcPct val="90000"/>
              </a:lnSpc>
              <a:buNone/>
            </a:pPr>
            <a:r>
              <a:rPr lang="en-GB" sz="9600" dirty="0" smtClean="0"/>
              <a:t>	</a:t>
            </a:r>
          </a:p>
          <a:p>
            <a:pPr algn="ctr">
              <a:lnSpc>
                <a:spcPct val="90000"/>
              </a:lnSpc>
              <a:buNone/>
            </a:pPr>
            <a:endParaRPr lang="en-GB" sz="9600" dirty="0"/>
          </a:p>
          <a:p>
            <a:pPr algn="ctr">
              <a:lnSpc>
                <a:spcPct val="90000"/>
              </a:lnSpc>
              <a:buNone/>
            </a:pPr>
            <a:r>
              <a:rPr lang="en-GB" sz="9600" dirty="0" smtClean="0"/>
              <a:t>Who applies the list?</a:t>
            </a:r>
          </a:p>
          <a:p>
            <a:pPr>
              <a:lnSpc>
                <a:spcPct val="90000"/>
              </a:lnSpc>
              <a:buNone/>
            </a:pPr>
            <a:r>
              <a:rPr lang="en-GB" sz="9600" dirty="0" smtClean="0"/>
              <a:t>	</a:t>
            </a:r>
          </a:p>
          <a:p>
            <a:pPr>
              <a:lnSpc>
                <a:spcPct val="90000"/>
              </a:lnSpc>
              <a:buNone/>
            </a:pPr>
            <a:endParaRPr lang="en-GB" sz="9600" dirty="0"/>
          </a:p>
          <a:p>
            <a:pPr>
              <a:lnSpc>
                <a:spcPct val="90000"/>
              </a:lnSpc>
              <a:buNone/>
            </a:pPr>
            <a:r>
              <a:rPr lang="en-GB" sz="9600" dirty="0" smtClean="0"/>
              <a:t>	A new </a:t>
            </a:r>
            <a:r>
              <a:rPr lang="en-GB" sz="9600" dirty="0" err="1" smtClean="0"/>
              <a:t>para</a:t>
            </a:r>
            <a:r>
              <a:rPr lang="en-GB" sz="9600" dirty="0" smtClean="0"/>
              <a:t> profession of educational wellbeing workers</a:t>
            </a:r>
          </a:p>
          <a:p>
            <a:pPr>
              <a:buNone/>
            </a:pPr>
            <a:r>
              <a:rPr lang="en-GB" sz="4000" dirty="0"/>
              <a:t>	</a:t>
            </a:r>
            <a:endParaRPr lang="en-GB" sz="4000" dirty="0" smtClean="0"/>
          </a:p>
          <a:p>
            <a:pPr>
              <a:lnSpc>
                <a:spcPct val="150000"/>
              </a:lnSpc>
              <a:buNone/>
            </a:pPr>
            <a:r>
              <a:rPr lang="en-GB" sz="4000" dirty="0" smtClean="0"/>
              <a:t>	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SEAL language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GB" dirty="0"/>
              <a:t>	</a:t>
            </a:r>
            <a:r>
              <a:rPr lang="en-US" sz="8000" dirty="0" smtClean="0"/>
              <a:t>School social and emotional wellbeing language blurs into capability language of the type used in HR and the workplace</a:t>
            </a:r>
          </a:p>
          <a:p>
            <a:pPr>
              <a:lnSpc>
                <a:spcPct val="150000"/>
              </a:lnSpc>
            </a:pPr>
            <a:endParaRPr lang="en-US" sz="8000" dirty="0" smtClean="0"/>
          </a:p>
          <a:p>
            <a:pPr>
              <a:lnSpc>
                <a:spcPct val="150000"/>
              </a:lnSpc>
              <a:buNone/>
            </a:pPr>
            <a:r>
              <a:rPr lang="en-US" sz="8000" i="1" dirty="0" smtClean="0"/>
              <a:t>	I know how to be friendly – </a:t>
            </a:r>
            <a:r>
              <a:rPr lang="en-US" sz="8000" b="1" i="1" dirty="0" smtClean="0"/>
              <a:t>I can look and sound friendly</a:t>
            </a:r>
            <a:r>
              <a:rPr lang="en-US" sz="8000" i="1" dirty="0" smtClean="0"/>
              <a:t>, be a good listener, give and receive compliments and do kind things for other people’ (DFES, 2005, p 43, my emphasis) </a:t>
            </a:r>
          </a:p>
          <a:p>
            <a:pPr>
              <a:lnSpc>
                <a:spcPct val="150000"/>
              </a:lnSpc>
              <a:buNone/>
            </a:pPr>
            <a:r>
              <a:rPr lang="en-US" sz="8000" i="1" dirty="0" smtClean="0"/>
              <a:t>	I can break friend without hurting peoples feelings </a:t>
            </a:r>
          </a:p>
          <a:p>
            <a:pPr>
              <a:lnSpc>
                <a:spcPct val="150000"/>
              </a:lnSpc>
              <a:buNone/>
            </a:pPr>
            <a:r>
              <a:rPr lang="en-US" sz="8000" i="1" dirty="0" smtClean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8000" dirty="0" smtClean="0"/>
              <a:t>	Are these directions for a hotel receptionist or primary school child? </a:t>
            </a:r>
          </a:p>
          <a:p>
            <a:pPr>
              <a:lnSpc>
                <a:spcPct val="150000"/>
              </a:lnSpc>
              <a:buNone/>
            </a:pPr>
            <a:r>
              <a:rPr lang="en-US" sz="6800" dirty="0" smtClean="0"/>
              <a:t>	</a:t>
            </a:r>
            <a:endParaRPr lang="en-GB" sz="6800" dirty="0" smtClean="0"/>
          </a:p>
          <a:p>
            <a:pPr>
              <a:buNone/>
            </a:pPr>
            <a:endParaRPr lang="en-GB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	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SEL and inequalities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GB" dirty="0"/>
              <a:t>	</a:t>
            </a:r>
            <a:r>
              <a:rPr lang="en-GB" sz="7200" dirty="0" smtClean="0"/>
              <a:t>The language and content of SEL presupposes that we all wish to be lean, competitive, self managing, workers.</a:t>
            </a:r>
          </a:p>
          <a:p>
            <a:pPr>
              <a:lnSpc>
                <a:spcPct val="150000"/>
              </a:lnSpc>
              <a:buNone/>
            </a:pPr>
            <a:endParaRPr lang="en-GB" sz="7200" dirty="0"/>
          </a:p>
          <a:p>
            <a:pPr>
              <a:lnSpc>
                <a:spcPct val="150000"/>
              </a:lnSpc>
              <a:buNone/>
            </a:pPr>
            <a:r>
              <a:rPr lang="en-GB" sz="7200" dirty="0" smtClean="0"/>
              <a:t>	Transient</a:t>
            </a:r>
          </a:p>
          <a:p>
            <a:pPr>
              <a:lnSpc>
                <a:spcPct val="150000"/>
              </a:lnSpc>
              <a:buNone/>
            </a:pPr>
            <a:r>
              <a:rPr lang="en-GB" sz="7200" dirty="0" smtClean="0"/>
              <a:t>	Flexible</a:t>
            </a:r>
          </a:p>
          <a:p>
            <a:pPr>
              <a:lnSpc>
                <a:spcPct val="150000"/>
              </a:lnSpc>
              <a:buNone/>
            </a:pPr>
            <a:r>
              <a:rPr lang="en-GB" sz="7200" dirty="0"/>
              <a:t>	</a:t>
            </a:r>
            <a:r>
              <a:rPr lang="en-GB" sz="7200" dirty="0" smtClean="0"/>
              <a:t>Emotionally intelligent</a:t>
            </a:r>
          </a:p>
          <a:p>
            <a:pPr>
              <a:lnSpc>
                <a:spcPct val="150000"/>
              </a:lnSpc>
              <a:buNone/>
            </a:pPr>
            <a:r>
              <a:rPr lang="en-GB" sz="7200" dirty="0"/>
              <a:t>	</a:t>
            </a:r>
            <a:r>
              <a:rPr lang="en-GB" sz="7200" dirty="0" smtClean="0"/>
              <a:t>Self reliant </a:t>
            </a:r>
          </a:p>
          <a:p>
            <a:pPr>
              <a:lnSpc>
                <a:spcPct val="150000"/>
              </a:lnSpc>
              <a:buNone/>
            </a:pPr>
            <a:endParaRPr lang="en-GB" sz="7200" dirty="0"/>
          </a:p>
          <a:p>
            <a:pPr>
              <a:lnSpc>
                <a:spcPct val="150000"/>
              </a:lnSpc>
              <a:buNone/>
            </a:pPr>
            <a:r>
              <a:rPr lang="en-GB" sz="7200" dirty="0" smtClean="0"/>
              <a:t>	These programmes take little account of context, poverty, community, ethnicity, gender..we are all one mass of smiley faces....?</a:t>
            </a:r>
          </a:p>
          <a:p>
            <a:pPr>
              <a:lnSpc>
                <a:spcPct val="150000"/>
              </a:lnSpc>
              <a:buNone/>
            </a:pPr>
            <a:r>
              <a:rPr lang="en-GB" sz="5600" dirty="0" smtClean="0"/>
              <a:t>	</a:t>
            </a:r>
            <a:endParaRPr lang="en-GB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SEL and inequalities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GB" sz="1400" dirty="0" smtClean="0"/>
              <a:t>Where is the exploration of why they are angry and need to calm down?</a:t>
            </a:r>
          </a:p>
          <a:p>
            <a:pPr>
              <a:lnSpc>
                <a:spcPct val="150000"/>
              </a:lnSpc>
              <a:buNone/>
            </a:pPr>
            <a:endParaRPr lang="en-GB" sz="1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931459"/>
            <a:ext cx="6552728" cy="392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SEL and inequalities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GB" sz="3100" dirty="0" smtClean="0"/>
          </a:p>
          <a:p>
            <a:pPr algn="ctr">
              <a:buNone/>
            </a:pPr>
            <a:r>
              <a:rPr lang="en-GB" sz="3100" dirty="0" smtClean="0"/>
              <a:t>Social and emotional learning</a:t>
            </a:r>
          </a:p>
          <a:p>
            <a:pPr algn="ctr">
              <a:buNone/>
            </a:pPr>
            <a:r>
              <a:rPr lang="en-GB" sz="3100" dirty="0" smtClean="0"/>
              <a:t>or</a:t>
            </a:r>
          </a:p>
          <a:p>
            <a:pPr algn="ctr"/>
            <a:endParaRPr lang="en-GB" sz="3100" dirty="0" smtClean="0"/>
          </a:p>
          <a:p>
            <a:pPr algn="ctr">
              <a:buNone/>
            </a:pPr>
            <a:r>
              <a:rPr lang="en-GB" sz="3100" dirty="0" smtClean="0"/>
              <a:t>Social and emotional compliance?</a:t>
            </a:r>
          </a:p>
          <a:p>
            <a:pPr algn="ctr">
              <a:buNone/>
            </a:pPr>
            <a:endParaRPr lang="en-GB" sz="3100" dirty="0" smtClean="0"/>
          </a:p>
          <a:p>
            <a:pPr algn="ctr">
              <a:buNone/>
            </a:pPr>
            <a:r>
              <a:rPr lang="en-GB" sz="3100" i="1" dirty="0" smtClean="0"/>
              <a:t>‘... the socially competent child is shaped and cultivated through self-regulating techniques (SEL) aiming at creating a docile body, a body that will be a good citizen, a pliant member of the social order.’ </a:t>
            </a:r>
            <a:r>
              <a:rPr lang="en-GB" sz="3100" dirty="0" smtClean="0"/>
              <a:t>(</a:t>
            </a:r>
            <a:r>
              <a:rPr lang="en-GB" sz="3100" dirty="0" err="1" smtClean="0"/>
              <a:t>Bartholdsson</a:t>
            </a:r>
            <a:r>
              <a:rPr lang="en-GB" sz="3100" dirty="0" smtClean="0"/>
              <a:t> et al., 2014, p 201)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Some questions?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GB" sz="3100" dirty="0" smtClean="0"/>
          </a:p>
          <a:p>
            <a:r>
              <a:rPr lang="en-GB" dirty="0" smtClean="0"/>
              <a:t>Should we be teaching children SEL</a:t>
            </a:r>
          </a:p>
          <a:p>
            <a:endParaRPr lang="en-GB" dirty="0"/>
          </a:p>
          <a:p>
            <a:r>
              <a:rPr lang="en-GB" dirty="0" smtClean="0"/>
              <a:t>If so, who is deciding what is important in SEL?</a:t>
            </a:r>
          </a:p>
          <a:p>
            <a:endParaRPr lang="en-GB" dirty="0"/>
          </a:p>
          <a:p>
            <a:r>
              <a:rPr lang="en-GB" dirty="0" smtClean="0"/>
              <a:t>If you teach it, should we measure it?</a:t>
            </a:r>
          </a:p>
          <a:p>
            <a:endParaRPr lang="en-GB" dirty="0"/>
          </a:p>
          <a:p>
            <a:r>
              <a:rPr lang="en-GB" dirty="0" smtClean="0"/>
              <a:t>Is it learning skills and abilities or learning to conform? (behaviour and employability)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is SEAL?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10265" name="Group 25"/>
          <p:cNvGrpSpPr>
            <a:grpSpLocks/>
          </p:cNvGrpSpPr>
          <p:nvPr/>
        </p:nvGrpSpPr>
        <p:grpSpPr bwMode="auto">
          <a:xfrm>
            <a:off x="736600" y="2128838"/>
            <a:ext cx="7435850" cy="3463925"/>
            <a:chOff x="464" y="1341"/>
            <a:chExt cx="4684" cy="2182"/>
          </a:xfrm>
        </p:grpSpPr>
        <p:grpSp>
          <p:nvGrpSpPr>
            <p:cNvPr id="10250" name="Group 10"/>
            <p:cNvGrpSpPr>
              <a:grpSpLocks/>
            </p:cNvGrpSpPr>
            <p:nvPr/>
          </p:nvGrpSpPr>
          <p:grpSpPr bwMode="auto">
            <a:xfrm>
              <a:off x="464" y="1341"/>
              <a:ext cx="1968" cy="2182"/>
              <a:chOff x="464" y="1341"/>
              <a:chExt cx="1968" cy="2182"/>
            </a:xfrm>
          </p:grpSpPr>
          <p:grpSp>
            <p:nvGrpSpPr>
              <p:cNvPr id="10251" name="Group 11"/>
              <p:cNvGrpSpPr>
                <a:grpSpLocks/>
              </p:cNvGrpSpPr>
              <p:nvPr/>
            </p:nvGrpSpPr>
            <p:grpSpPr bwMode="auto">
              <a:xfrm>
                <a:off x="464" y="1341"/>
                <a:ext cx="1365" cy="2016"/>
                <a:chOff x="464" y="1341"/>
                <a:chExt cx="1365" cy="2016"/>
              </a:xfrm>
            </p:grpSpPr>
            <p:pic>
              <p:nvPicPr>
                <p:cNvPr id="10252" name="Picture 12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4" y="1341"/>
                  <a:ext cx="453" cy="4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253" name="Picture 1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6" y="2877"/>
                  <a:ext cx="453" cy="4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254" name="Picture 14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0" y="2157"/>
                  <a:ext cx="672" cy="48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255" name="Picture 15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6" y="1341"/>
                  <a:ext cx="445" cy="4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256" name="Picture 16"/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4" y="2877"/>
                  <a:ext cx="453" cy="4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0257" name="Text Box 17"/>
              <p:cNvSpPr txBox="1">
                <a:spLocks noChangeArrowheads="1"/>
              </p:cNvSpPr>
              <p:nvPr/>
            </p:nvSpPr>
            <p:spPr bwMode="auto">
              <a:xfrm>
                <a:off x="464" y="1821"/>
                <a:ext cx="720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20016" tIns="10008" rIns="20016" bIns="10008">
                <a:spAutoFit/>
              </a:bodyPr>
              <a:lstStyle>
                <a:lvl1pPr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100013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200025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300038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400050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8572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13144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17716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22288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altLang="en-US" sz="1600" b="1">
                    <a:solidFill>
                      <a:srgbClr val="000000"/>
                    </a:solidFill>
                    <a:latin typeface="Frutiger Linotype" pitchFamily="34" charset="0"/>
                  </a:rPr>
                  <a:t>Self Awareness</a:t>
                </a:r>
              </a:p>
            </p:txBody>
          </p:sp>
          <p:sp>
            <p:nvSpPr>
              <p:cNvPr id="10258" name="Text Box 18"/>
              <p:cNvSpPr txBox="1">
                <a:spLocks noChangeArrowheads="1"/>
              </p:cNvSpPr>
              <p:nvPr/>
            </p:nvSpPr>
            <p:spPr bwMode="auto">
              <a:xfrm>
                <a:off x="1376" y="1821"/>
                <a:ext cx="681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20016" tIns="10008" rIns="20016" bIns="10008">
                <a:spAutoFit/>
              </a:bodyPr>
              <a:lstStyle>
                <a:lvl1pPr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100013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200025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300038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400050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8572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13144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17716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22288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altLang="en-US" sz="1600" b="1">
                    <a:solidFill>
                      <a:srgbClr val="000000"/>
                    </a:solidFill>
                    <a:latin typeface="Frutiger Linotype" pitchFamily="34" charset="0"/>
                  </a:rPr>
                  <a:t>Managing Feelings</a:t>
                </a:r>
              </a:p>
            </p:txBody>
          </p:sp>
          <p:sp>
            <p:nvSpPr>
              <p:cNvPr id="10259" name="Text Box 19"/>
              <p:cNvSpPr txBox="1">
                <a:spLocks noChangeArrowheads="1"/>
              </p:cNvSpPr>
              <p:nvPr/>
            </p:nvSpPr>
            <p:spPr bwMode="auto">
              <a:xfrm>
                <a:off x="800" y="2637"/>
                <a:ext cx="768" cy="1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20016" tIns="10008" rIns="20016" bIns="10008">
                <a:spAutoFit/>
              </a:bodyPr>
              <a:lstStyle>
                <a:lvl1pPr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100013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200025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300038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400050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8572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13144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17716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22288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altLang="en-US" sz="1600" b="1">
                    <a:solidFill>
                      <a:srgbClr val="000000"/>
                    </a:solidFill>
                    <a:latin typeface="Frutiger Linotype" pitchFamily="34" charset="0"/>
                  </a:rPr>
                  <a:t>Motivation</a:t>
                </a:r>
              </a:p>
            </p:txBody>
          </p:sp>
          <p:sp>
            <p:nvSpPr>
              <p:cNvPr id="10260" name="Text Box 20"/>
              <p:cNvSpPr txBox="1">
                <a:spLocks noChangeArrowheads="1"/>
              </p:cNvSpPr>
              <p:nvPr/>
            </p:nvSpPr>
            <p:spPr bwMode="auto">
              <a:xfrm>
                <a:off x="464" y="3357"/>
                <a:ext cx="576" cy="1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20016" tIns="10008" rIns="20016" bIns="10008">
                <a:spAutoFit/>
              </a:bodyPr>
              <a:lstStyle>
                <a:lvl1pPr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100013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200025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300038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400050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8572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13144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17716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22288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altLang="en-US" sz="1600" b="1">
                    <a:solidFill>
                      <a:srgbClr val="000000"/>
                    </a:solidFill>
                    <a:latin typeface="Frutiger Linotype" pitchFamily="34" charset="0"/>
                  </a:rPr>
                  <a:t>Empathy</a:t>
                </a:r>
              </a:p>
            </p:txBody>
          </p:sp>
          <p:sp>
            <p:nvSpPr>
              <p:cNvPr id="10261" name="Text Box 21"/>
              <p:cNvSpPr txBox="1">
                <a:spLocks noChangeArrowheads="1"/>
              </p:cNvSpPr>
              <p:nvPr/>
            </p:nvSpPr>
            <p:spPr bwMode="auto">
              <a:xfrm>
                <a:off x="1376" y="3357"/>
                <a:ext cx="1056" cy="1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20016" tIns="10008" rIns="20016" bIns="10008">
                <a:spAutoFit/>
              </a:bodyPr>
              <a:lstStyle>
                <a:lvl1pPr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100013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200025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300038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400050" defTabSz="823913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8572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13144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17716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2228850" defTabSz="8239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GB" altLang="en-US" sz="1600" b="1">
                    <a:solidFill>
                      <a:srgbClr val="000000"/>
                    </a:solidFill>
                    <a:latin typeface="Frutiger Linotype" pitchFamily="34" charset="0"/>
                  </a:rPr>
                  <a:t>Social Skills</a:t>
                </a:r>
              </a:p>
            </p:txBody>
          </p:sp>
        </p:grpSp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3061" y="1344"/>
              <a:ext cx="2087" cy="20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lvl="1"/>
              <a:r>
                <a:rPr lang="en-GB" altLang="en-US" b="1">
                  <a:solidFill>
                    <a:srgbClr val="000000"/>
                  </a:solidFill>
                </a:rPr>
                <a:t>Better behaviour</a:t>
              </a:r>
            </a:p>
            <a:p>
              <a:pPr lvl="1"/>
              <a:endParaRPr lang="en-GB" altLang="en-US" b="1">
                <a:solidFill>
                  <a:srgbClr val="000000"/>
                </a:solidFill>
              </a:endParaRPr>
            </a:p>
            <a:p>
              <a:pPr lvl="1"/>
              <a:r>
                <a:rPr lang="en-GB" altLang="en-US" b="1">
                  <a:solidFill>
                    <a:srgbClr val="000000"/>
                  </a:solidFill>
                </a:rPr>
                <a:t>Lower stress and </a:t>
              </a:r>
            </a:p>
            <a:p>
              <a:pPr lvl="1"/>
              <a:r>
                <a:rPr lang="en-GB" altLang="en-US" b="1">
                  <a:solidFill>
                    <a:srgbClr val="000000"/>
                  </a:solidFill>
                </a:rPr>
                <a:t>anxiety</a:t>
              </a:r>
            </a:p>
            <a:p>
              <a:pPr lvl="1"/>
              <a:endParaRPr lang="en-GB" altLang="en-US" b="1">
                <a:solidFill>
                  <a:srgbClr val="000000"/>
                </a:solidFill>
              </a:endParaRPr>
            </a:p>
            <a:p>
              <a:pPr lvl="1"/>
              <a:r>
                <a:rPr lang="en-GB" altLang="en-US" b="1">
                  <a:solidFill>
                    <a:srgbClr val="000000"/>
                  </a:solidFill>
                </a:rPr>
                <a:t>Increased  attendance</a:t>
              </a:r>
            </a:p>
            <a:p>
              <a:pPr lvl="1"/>
              <a:endParaRPr lang="en-GB" altLang="en-US" b="1">
                <a:solidFill>
                  <a:srgbClr val="000000"/>
                </a:solidFill>
              </a:endParaRPr>
            </a:p>
            <a:p>
              <a:pPr lvl="1"/>
              <a:r>
                <a:rPr lang="en-GB" altLang="en-US" b="1">
                  <a:solidFill>
                    <a:srgbClr val="000000"/>
                  </a:solidFill>
                </a:rPr>
                <a:t>Improved well-being</a:t>
              </a:r>
            </a:p>
            <a:p>
              <a:pPr lvl="1"/>
              <a:endParaRPr lang="en-GB" altLang="en-US" b="1">
                <a:solidFill>
                  <a:srgbClr val="000000"/>
                </a:solidFill>
              </a:endParaRPr>
            </a:p>
            <a:p>
              <a:pPr lvl="1"/>
              <a:r>
                <a:rPr lang="en-GB" altLang="en-US" b="1">
                  <a:solidFill>
                    <a:srgbClr val="000000"/>
                  </a:solidFill>
                </a:rPr>
                <a:t>More effective learning</a:t>
              </a:r>
            </a:p>
            <a:p>
              <a:pPr>
                <a:spcBef>
                  <a:spcPct val="50000"/>
                </a:spcBef>
              </a:pPr>
              <a:endParaRPr lang="en-GB" altLang="en-US"/>
            </a:p>
          </p:txBody>
        </p:sp>
        <p:sp>
          <p:nvSpPr>
            <p:cNvPr id="10264" name="AutoShape 24"/>
            <p:cNvSpPr>
              <a:spLocks noChangeArrowheads="1"/>
            </p:cNvSpPr>
            <p:nvPr/>
          </p:nvSpPr>
          <p:spPr bwMode="auto">
            <a:xfrm>
              <a:off x="2171" y="2253"/>
              <a:ext cx="709" cy="336"/>
            </a:xfrm>
            <a:prstGeom prst="notchedRightArrow">
              <a:avLst>
                <a:gd name="adj1" fmla="val 50000"/>
                <a:gd name="adj2" fmla="val 52753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283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SEL in England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06400" y="1991612"/>
            <a:ext cx="8229600" cy="3182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7 studies have been conducted that have evaluated at least one component of SEAL in some way</a:t>
            </a:r>
          </a:p>
          <a:p>
            <a:endParaRPr lang="en-US" altLang="en-US" sz="2400" dirty="0"/>
          </a:p>
          <a:p>
            <a:pPr>
              <a:buNone/>
            </a:pPr>
            <a:endParaRPr lang="en-GB" sz="2400" dirty="0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494" y="2987062"/>
            <a:ext cx="7183830" cy="372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141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Give it a name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958353"/>
            <a:ext cx="8229600" cy="3167810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For the purposes of this talk we will be using the term Social and Emotional Learning (SEL) when talking about children's wellbeing in schools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80494" y="1043213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evidence base for SEAL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882213"/>
            <a:ext cx="8504237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Overstated impact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“[Primary SEAL] had a </a:t>
            </a:r>
            <a:r>
              <a:rPr lang="en-US" altLang="en-US" sz="2200" b="1" u="sng" dirty="0" smtClean="0"/>
              <a:t>major impact </a:t>
            </a:r>
            <a:r>
              <a:rPr lang="en-US" altLang="en-US" sz="2200" dirty="0" smtClean="0"/>
              <a:t>upon children’s well-being, confidence, social and communication skills, relationships, including bullying, playtime behaviour, pro-social behaviour and attitudes towards school” Hallam, </a:t>
            </a:r>
            <a:r>
              <a:rPr lang="en-US" altLang="en-US" sz="2200" dirty="0" err="1" smtClean="0"/>
              <a:t>Rhamie</a:t>
            </a:r>
            <a:r>
              <a:rPr lang="en-US" altLang="en-US" sz="2200" dirty="0" smtClean="0"/>
              <a:t> &amp; Shaw, 2006, p.1)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Inspection of this report in fact reveals </a:t>
            </a:r>
            <a:r>
              <a:rPr lang="en-US" altLang="en-US" sz="2200" b="1" u="sng" dirty="0" smtClean="0"/>
              <a:t>marginal</a:t>
            </a:r>
            <a:r>
              <a:rPr lang="en-US" altLang="en-US" sz="2200" dirty="0" smtClean="0"/>
              <a:t> effect sizes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Null results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Secondary SEAL (Humphrey, Lendrum &amp; </a:t>
            </a:r>
            <a:r>
              <a:rPr lang="en-US" altLang="en-US" sz="2200" dirty="0" err="1" smtClean="0"/>
              <a:t>Wigeslworth</a:t>
            </a:r>
            <a:r>
              <a:rPr lang="en-US" altLang="en-US" sz="2200" dirty="0" smtClean="0"/>
              <a:t>, 2010)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Primary SEAL small group work (Humphrey et al, 2008) (for parent ratings and maximal measures)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Family SEAL (Downey &amp; Williams, 2010) (for parent ratings)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Negative effects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Primary SEAL (Hallam, </a:t>
            </a:r>
            <a:r>
              <a:rPr lang="en-US" altLang="en-US" sz="2200" dirty="0" err="1" smtClean="0"/>
              <a:t>Rhamie</a:t>
            </a:r>
            <a:r>
              <a:rPr lang="en-US" altLang="en-US" sz="2200" dirty="0" smtClean="0"/>
              <a:t> &amp; Shaw, 2006) (academic performance in KS1, attitudes to school in KS2)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</p:txBody>
      </p:sp>
      <p:pic>
        <p:nvPicPr>
          <p:cNvPr id="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31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What are we talking about?</a:t>
            </a:r>
            <a:br>
              <a:rPr lang="en-GB" b="1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08094"/>
            <a:ext cx="8229600" cy="377414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By SEL we mean universal school based programmes designed influence: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smtClean="0"/>
              <a:t>emotional wellbeing </a:t>
            </a:r>
            <a:r>
              <a:rPr lang="en-GB" dirty="0" smtClean="0"/>
              <a:t>– this includes being happy and confident and not anxious or depressed</a:t>
            </a:r>
          </a:p>
          <a:p>
            <a:r>
              <a:rPr lang="en-GB" b="1" dirty="0" smtClean="0"/>
              <a:t>psychological wellbeing </a:t>
            </a:r>
            <a:r>
              <a:rPr lang="en-GB" dirty="0" smtClean="0"/>
              <a:t>– this includes the ability to be autonomous, problem-solve, manage emotions, experience empathy, be resilient and attentive</a:t>
            </a:r>
          </a:p>
          <a:p>
            <a:r>
              <a:rPr lang="en-GB" b="1" dirty="0" smtClean="0"/>
              <a:t>social wellbeing </a:t>
            </a:r>
            <a:r>
              <a:rPr lang="en-GB" dirty="0" smtClean="0"/>
              <a:t>– has good relationships with others, behavioural problems</a:t>
            </a:r>
            <a:r>
              <a:rPr lang="en-GB" dirty="0"/>
              <a:t> </a:t>
            </a:r>
            <a:r>
              <a:rPr lang="en-GB" dirty="0" smtClean="0"/>
              <a:t>(i.e. -  disruptive, violent, bullying).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sz="2400" dirty="0" smtClean="0"/>
              <a:t>NICE, 2012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Key points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	</a:t>
            </a:r>
            <a:r>
              <a:rPr lang="en-GB" sz="3500" dirty="0" smtClean="0"/>
              <a:t>SEL has become an essential component in the education discourse. One could argue over the past decade it has gone viral.</a:t>
            </a:r>
          </a:p>
          <a:p>
            <a:pPr>
              <a:buNone/>
            </a:pPr>
            <a:r>
              <a:rPr lang="en-GB" sz="3500" dirty="0" smtClean="0"/>
              <a:t>	</a:t>
            </a:r>
          </a:p>
          <a:p>
            <a:pPr>
              <a:buNone/>
            </a:pPr>
            <a:r>
              <a:rPr lang="en-GB" sz="3500" dirty="0" smtClean="0"/>
              <a:t>	We would estimate that at present in England 90% of primary schools are engaged in </a:t>
            </a:r>
            <a:r>
              <a:rPr lang="en-GB" sz="3500" i="1" dirty="0" smtClean="0"/>
              <a:t>some form</a:t>
            </a:r>
            <a:r>
              <a:rPr lang="en-GB" sz="3500" dirty="0" smtClean="0"/>
              <a:t> of SEL activity.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88418"/>
            <a:ext cx="8229600" cy="185529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Background to SEL</a:t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3111" y="1829771"/>
            <a:ext cx="8229600" cy="4191673"/>
          </a:xfrm>
        </p:spPr>
        <p:txBody>
          <a:bodyPr>
            <a:noAutofit/>
          </a:bodyPr>
          <a:lstStyle/>
          <a:p>
            <a:r>
              <a:rPr lang="en-GB" sz="2000" dirty="0"/>
              <a:t>Self esteem </a:t>
            </a:r>
            <a:r>
              <a:rPr lang="en-GB" sz="2000" dirty="0" smtClean="0"/>
              <a:t>movement (1960’s – 2000’s)</a:t>
            </a:r>
          </a:p>
          <a:p>
            <a:pPr lvl="1"/>
            <a:r>
              <a:rPr lang="en-GB" sz="1600" dirty="0" smtClean="0"/>
              <a:t>Parallel strands across academics, policy makers, practitioners</a:t>
            </a:r>
          </a:p>
          <a:p>
            <a:pPr lvl="1"/>
            <a:r>
              <a:rPr lang="en-GB" sz="1600" dirty="0" smtClean="0"/>
              <a:t>Thought to be responsible for a </a:t>
            </a:r>
            <a:r>
              <a:rPr lang="en-GB" sz="1600" b="1" i="1" dirty="0" smtClean="0"/>
              <a:t>wide range </a:t>
            </a:r>
            <a:r>
              <a:rPr lang="en-GB" sz="1600" dirty="0" smtClean="0"/>
              <a:t>of favourable outcomes</a:t>
            </a:r>
          </a:p>
          <a:p>
            <a:pPr lvl="1"/>
            <a:r>
              <a:rPr lang="en-GB" sz="1600" dirty="0" smtClean="0"/>
              <a:t>Outcomes could be poorly defined (‘life success’)</a:t>
            </a:r>
          </a:p>
          <a:p>
            <a:pPr lvl="1"/>
            <a:r>
              <a:rPr lang="en-GB" sz="1600" dirty="0" smtClean="0"/>
              <a:t>Ultimately it’s influence was seen to be:</a:t>
            </a:r>
          </a:p>
          <a:p>
            <a:pPr lvl="2"/>
            <a:r>
              <a:rPr lang="en-GB" sz="1400" dirty="0" smtClean="0"/>
              <a:t>More complex than commonly understood</a:t>
            </a:r>
          </a:p>
          <a:p>
            <a:pPr lvl="2"/>
            <a:r>
              <a:rPr lang="en-GB" sz="1400" dirty="0" smtClean="0"/>
              <a:t>Attributable to ‘smaller’ changes than thought</a:t>
            </a:r>
          </a:p>
          <a:p>
            <a:pPr lvl="2"/>
            <a:r>
              <a:rPr lang="en-GB" sz="1400" dirty="0" smtClean="0"/>
              <a:t>Mainly US based</a:t>
            </a:r>
          </a:p>
          <a:p>
            <a:pPr>
              <a:buNone/>
            </a:pPr>
            <a:r>
              <a:rPr lang="en-GB" sz="2000" dirty="0"/>
              <a:t>	</a:t>
            </a:r>
            <a:endParaRPr lang="en-GB" sz="2000" dirty="0" smtClean="0"/>
          </a:p>
          <a:p>
            <a:r>
              <a:rPr lang="en-GB" sz="2000" dirty="0" smtClean="0"/>
              <a:t>Emotional Intelligence (1990s-ongoing)</a:t>
            </a:r>
          </a:p>
          <a:p>
            <a:pPr lvl="1"/>
            <a:r>
              <a:rPr lang="en-GB" sz="1600" dirty="0" smtClean="0"/>
              <a:t>Parallel </a:t>
            </a:r>
            <a:r>
              <a:rPr lang="en-GB" sz="1600" dirty="0"/>
              <a:t>strands across academics, policy makers, practitioners</a:t>
            </a:r>
          </a:p>
          <a:p>
            <a:pPr lvl="1"/>
            <a:r>
              <a:rPr lang="en-GB" sz="1600" dirty="0" smtClean="0"/>
              <a:t>Thought to be responsible </a:t>
            </a:r>
            <a:r>
              <a:rPr lang="en-GB" sz="1600" dirty="0"/>
              <a:t>for a </a:t>
            </a:r>
            <a:r>
              <a:rPr lang="en-GB" sz="1600" b="1" i="1" dirty="0"/>
              <a:t>wide range </a:t>
            </a:r>
            <a:r>
              <a:rPr lang="en-GB" sz="1600" dirty="0"/>
              <a:t>of favourable outcomes</a:t>
            </a:r>
          </a:p>
          <a:p>
            <a:pPr lvl="1"/>
            <a:r>
              <a:rPr lang="en-GB" sz="1600" dirty="0"/>
              <a:t>Outcomes could be poorly defined (‘life success’)</a:t>
            </a:r>
          </a:p>
          <a:p>
            <a:pPr lvl="1"/>
            <a:r>
              <a:rPr lang="en-GB" sz="1600" dirty="0"/>
              <a:t>Ultimately it’s influence was seen to be:</a:t>
            </a:r>
          </a:p>
          <a:p>
            <a:pPr lvl="2"/>
            <a:r>
              <a:rPr lang="en-GB" sz="1400" dirty="0"/>
              <a:t>More complex than commonly understood</a:t>
            </a:r>
          </a:p>
          <a:p>
            <a:pPr lvl="2"/>
            <a:r>
              <a:rPr lang="en-GB" sz="1400" dirty="0"/>
              <a:t>Attributable to ‘smaller’ changes than </a:t>
            </a:r>
            <a:r>
              <a:rPr lang="en-GB" sz="1400" dirty="0" smtClean="0"/>
              <a:t>thought</a:t>
            </a:r>
          </a:p>
          <a:p>
            <a:pPr lvl="2"/>
            <a:r>
              <a:rPr lang="en-GB" sz="1400" dirty="0" smtClean="0"/>
              <a:t>Mainly US based</a:t>
            </a:r>
            <a:endParaRPr lang="en-GB" sz="1400" dirty="0"/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CASEL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8495"/>
            <a:ext cx="8229600" cy="77885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Success in School. Skills for Life.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67" y="1664937"/>
            <a:ext cx="4909842" cy="49098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2977" y="2727016"/>
            <a:ext cx="29738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</a:rPr>
              <a:t>Variation in relative importance of each segment</a:t>
            </a:r>
          </a:p>
          <a:p>
            <a:endParaRPr lang="en-GB" dirty="0">
              <a:latin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</a:rPr>
              <a:t>Variation in HOW this is approach is delivered or taught</a:t>
            </a:r>
          </a:p>
          <a:p>
            <a:endParaRPr lang="en-GB" dirty="0">
              <a:latin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</a:rPr>
              <a:t>Variation in quality/ quantity of evaluation evidence</a:t>
            </a: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1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58224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SEL in England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79653"/>
            <a:ext cx="8229600" cy="436969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altLang="en-US" b="1" dirty="0" smtClean="0"/>
              <a:t>2003 </a:t>
            </a:r>
            <a:endParaRPr lang="en-GB" altLang="en-US" b="1" dirty="0"/>
          </a:p>
          <a:p>
            <a:pPr lvl="1"/>
            <a:r>
              <a:rPr lang="en-GB" altLang="en-US" dirty="0"/>
              <a:t>Launch of the Primary SEAL pilot </a:t>
            </a:r>
            <a:r>
              <a:rPr lang="en-GB" altLang="en-US" dirty="0" smtClean="0"/>
              <a:t>(‘</a:t>
            </a:r>
            <a:r>
              <a:rPr lang="en-GB" altLang="en-US" i="1" dirty="0" smtClean="0"/>
              <a:t>behaviour and attendance</a:t>
            </a:r>
            <a:r>
              <a:rPr lang="en-GB" altLang="en-US" dirty="0" smtClean="0"/>
              <a:t>’)</a:t>
            </a:r>
            <a:endParaRPr lang="en-GB" altLang="en-US" dirty="0"/>
          </a:p>
          <a:p>
            <a:pPr>
              <a:buNone/>
            </a:pPr>
            <a:r>
              <a:rPr lang="en-GB" altLang="en-US" b="1" dirty="0"/>
              <a:t>2005</a:t>
            </a:r>
            <a:r>
              <a:rPr lang="en-GB" altLang="en-US" dirty="0"/>
              <a:t> </a:t>
            </a:r>
          </a:p>
          <a:p>
            <a:pPr lvl="1"/>
            <a:r>
              <a:rPr lang="en-GB" altLang="en-US" dirty="0"/>
              <a:t>National role out of primary </a:t>
            </a:r>
            <a:r>
              <a:rPr lang="en-GB" altLang="en-US" dirty="0" smtClean="0"/>
              <a:t>SEAL (social and emotional aspects of learning)</a:t>
            </a:r>
            <a:endParaRPr lang="en-GB" altLang="en-US" dirty="0"/>
          </a:p>
          <a:p>
            <a:pPr lvl="1"/>
            <a:r>
              <a:rPr lang="en-GB" altLang="en-US" dirty="0"/>
              <a:t>Launch of Secondary SEAL pilot </a:t>
            </a:r>
            <a:r>
              <a:rPr lang="en-GB" altLang="en-US" dirty="0" smtClean="0"/>
              <a:t>(</a:t>
            </a:r>
            <a:r>
              <a:rPr lang="en-GB" altLang="en-US" i="1" dirty="0" smtClean="0"/>
              <a:t>Social Emotional Behavioural Skills </a:t>
            </a:r>
            <a:r>
              <a:rPr lang="en-GB" altLang="en-US" dirty="0" smtClean="0"/>
              <a:t>(SEBS))</a:t>
            </a:r>
            <a:endParaRPr lang="en-GB" altLang="en-US" dirty="0"/>
          </a:p>
          <a:p>
            <a:pPr>
              <a:buNone/>
            </a:pPr>
            <a:r>
              <a:rPr lang="en-GB" altLang="en-US" b="1" dirty="0"/>
              <a:t>2006</a:t>
            </a:r>
          </a:p>
          <a:p>
            <a:pPr lvl="1"/>
            <a:r>
              <a:rPr lang="en-GB" altLang="en-US" dirty="0"/>
              <a:t>Evaluation of primary SEAL (Hallam, </a:t>
            </a:r>
            <a:r>
              <a:rPr lang="en-GB" altLang="en-US" dirty="0" err="1"/>
              <a:t>Rhamie</a:t>
            </a:r>
            <a:r>
              <a:rPr lang="en-GB" altLang="en-US" dirty="0"/>
              <a:t>, Shaw)</a:t>
            </a:r>
          </a:p>
          <a:p>
            <a:pPr>
              <a:buNone/>
            </a:pPr>
            <a:r>
              <a:rPr lang="en-GB" altLang="en-US" b="1" dirty="0"/>
              <a:t>2007</a:t>
            </a:r>
          </a:p>
          <a:p>
            <a:pPr lvl="1"/>
            <a:r>
              <a:rPr lang="en-GB" altLang="en-US" dirty="0"/>
              <a:t>Launch of Secondary SEAL</a:t>
            </a:r>
          </a:p>
          <a:p>
            <a:pPr lvl="1"/>
            <a:r>
              <a:rPr lang="en-GB" altLang="en-US" dirty="0"/>
              <a:t>Evaluation of SEBS </a:t>
            </a:r>
            <a:r>
              <a:rPr lang="en-GB" altLang="en-US" dirty="0" smtClean="0"/>
              <a:t>(Smith </a:t>
            </a:r>
            <a:r>
              <a:rPr lang="en-GB" altLang="en-US" dirty="0"/>
              <a:t>et al, Ofsted)</a:t>
            </a:r>
          </a:p>
          <a:p>
            <a:pPr>
              <a:buNone/>
            </a:pPr>
            <a:r>
              <a:rPr lang="en-GB" altLang="en-US" b="1" dirty="0"/>
              <a:t>2008</a:t>
            </a:r>
          </a:p>
          <a:p>
            <a:pPr lvl="1"/>
            <a:r>
              <a:rPr lang="en-GB" altLang="en-US" dirty="0"/>
              <a:t>Evaluation of primary SEAL (small group </a:t>
            </a:r>
            <a:r>
              <a:rPr lang="en-GB" altLang="en-US" dirty="0" smtClean="0"/>
              <a:t>work)</a:t>
            </a:r>
          </a:p>
          <a:p>
            <a:pPr marL="57150" indent="0">
              <a:buNone/>
            </a:pPr>
            <a:r>
              <a:rPr lang="en-GB" altLang="en-US" b="1" dirty="0" smtClean="0"/>
              <a:t>2010</a:t>
            </a:r>
          </a:p>
          <a:p>
            <a:pPr lvl="1"/>
            <a:r>
              <a:rPr lang="en-GB" altLang="en-US" dirty="0" smtClean="0"/>
              <a:t>Completed evaluation of Secondary SEAL (Humphrey, Wigelsworth, Lendrum)</a:t>
            </a:r>
            <a:endParaRPr lang="en-GB" altLang="en-US" dirty="0"/>
          </a:p>
          <a:p>
            <a:pPr>
              <a:buNone/>
            </a:pPr>
            <a:endParaRPr lang="en-GB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407" y="3698582"/>
            <a:ext cx="2621820" cy="1835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SEL research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419519"/>
            <a:ext cx="8229600" cy="370615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dirty="0" smtClean="0"/>
              <a:t>Coalition government</a:t>
            </a:r>
          </a:p>
          <a:p>
            <a:pPr>
              <a:buNone/>
            </a:pPr>
            <a:r>
              <a:rPr lang="en-GB" dirty="0" smtClean="0"/>
              <a:t> Central mandate -&gt; Open market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Promoting Alternative Thinking Strategies</a:t>
            </a:r>
          </a:p>
          <a:p>
            <a:r>
              <a:rPr lang="en-GB" dirty="0" smtClean="0"/>
              <a:t>Incredible Years</a:t>
            </a:r>
          </a:p>
          <a:p>
            <a:r>
              <a:rPr lang="en-GB" dirty="0" smtClean="0"/>
              <a:t>Second Step</a:t>
            </a:r>
          </a:p>
          <a:p>
            <a:r>
              <a:rPr lang="en-GB" dirty="0" smtClean="0"/>
              <a:t>Penn Resiliency</a:t>
            </a:r>
          </a:p>
          <a:p>
            <a:r>
              <a:rPr lang="en-GB" dirty="0" smtClean="0"/>
              <a:t>Life skills</a:t>
            </a:r>
          </a:p>
          <a:p>
            <a:r>
              <a:rPr lang="en-GB" dirty="0" smtClean="0"/>
              <a:t>….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32512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An alternative view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599764"/>
            <a:ext cx="8229600" cy="31824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	</a:t>
            </a:r>
            <a:r>
              <a:rPr lang="en-GB" dirty="0" smtClean="0"/>
              <a:t>To paraphrase Newsweek in October 2009, how did biased science lead to an emotional intelligence curriculum in all UK Schools? (Bronson, 2009, quoted in Watson, Emery, </a:t>
            </a:r>
            <a:r>
              <a:rPr lang="en-GB" dirty="0" err="1" smtClean="0"/>
              <a:t>Bayliss</a:t>
            </a:r>
            <a:r>
              <a:rPr lang="en-GB" dirty="0" smtClean="0"/>
              <a:t> 2012) 	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</TotalTime>
  <Words>642</Words>
  <Application>Microsoft Office PowerPoint</Application>
  <PresentationFormat>On-screen Show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Exploring wellbeing in schools; what is it and is it valuable?   </vt:lpstr>
      <vt:lpstr>  Give it a name</vt:lpstr>
      <vt:lpstr>  What are we talking about?  </vt:lpstr>
      <vt:lpstr>  Key points </vt:lpstr>
      <vt:lpstr> Background to SEL </vt:lpstr>
      <vt:lpstr>CASEL</vt:lpstr>
      <vt:lpstr>  SEL in England </vt:lpstr>
      <vt:lpstr>  SEL research </vt:lpstr>
      <vt:lpstr>  An alternative view </vt:lpstr>
      <vt:lpstr>  Who decides what SEL is? </vt:lpstr>
      <vt:lpstr>  Who decides what SEL is? </vt:lpstr>
      <vt:lpstr>  Who decides what SEL is? </vt:lpstr>
      <vt:lpstr> SEAL language </vt:lpstr>
      <vt:lpstr> SEL and inequalities </vt:lpstr>
      <vt:lpstr> SEL and inequalities </vt:lpstr>
      <vt:lpstr> SEL and inequalities </vt:lpstr>
      <vt:lpstr> Some questions? </vt:lpstr>
      <vt:lpstr>What is SEAL?</vt:lpstr>
      <vt:lpstr> SEL in England </vt:lpstr>
      <vt:lpstr>The evidence base for SEAL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Hart</dc:creator>
  <cp:lastModifiedBy>Louise Pemberton</cp:lastModifiedBy>
  <cp:revision>82</cp:revision>
  <dcterms:created xsi:type="dcterms:W3CDTF">2012-01-17T15:51:07Z</dcterms:created>
  <dcterms:modified xsi:type="dcterms:W3CDTF">2014-12-18T16:01:09Z</dcterms:modified>
</cp:coreProperties>
</file>