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8" r:id="rId5"/>
    <p:sldId id="26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4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k.man.ac.uk\home$\Documents\NCISH\Annual%20Reports\Data%20slides%20master%20book%20Scot%202023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k.man.ac.uk\home$\Documents\NCISH\Annual%20Reports\Data%20slides%20master%20book%20Scot%20202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k.man.ac.uk\home$\Documents\NCISH\Annual%20Reports\Data%20slides%20master%20book%20Scot%202023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Documents\NCISH\Annual%20Reports\Data%20slides%20master%20book%20Scot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k.man.ac.uk\home$\Documents\NCISH\Annual%20Reports\Data%20slides%20master%20book%20Scot%20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k.man.ac.uk\home$\Documents\NCISH\Annual%20Reports\Data%20slides%20master%20book%20Scot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0D06EE7-C11F-475C-952A-5ABDEED5C1D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6B5-4A21-B576-2EFC1EBC9B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EEE7845-327E-4318-8965-B4E5D15698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6B5-4A21-B576-2EFC1EBC9B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A5923BB-4057-424A-851E-632D125E68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6B5-4A21-B576-2EFC1EBC9B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44E397F-0F5B-4C11-AA12-652E253513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6B5-4A21-B576-2EFC1EBC9B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FE22A3D-E9B2-495E-BF15-6156BEC98D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6B5-4A21-B576-2EFC1EBC9B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824A80E-B1F9-497E-B073-A09393C41A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6B5-4A21-B576-2EFC1EBC9B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B78282D-99EB-45AC-999C-AC17ADE8CBC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6B5-4A21-B576-2EFC1EBC9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687</c:v>
                </c:pt>
                <c:pt idx="1">
                  <c:v>1183</c:v>
                </c:pt>
                <c:pt idx="2">
                  <c:v>1384</c:v>
                </c:pt>
                <c:pt idx="3">
                  <c:v>1431</c:v>
                </c:pt>
                <c:pt idx="4">
                  <c:v>862</c:v>
                </c:pt>
                <c:pt idx="5">
                  <c:v>411</c:v>
                </c:pt>
                <c:pt idx="6">
                  <c:v>273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11%</c:v>
                  </c:pt>
                  <c:pt idx="1">
                    <c:v>19%</c:v>
                  </c:pt>
                  <c:pt idx="2">
                    <c:v>22%</c:v>
                  </c:pt>
                  <c:pt idx="3">
                    <c:v>23%</c:v>
                  </c:pt>
                  <c:pt idx="4">
                    <c:v>14%</c:v>
                  </c:pt>
                  <c:pt idx="5">
                    <c:v>7%</c:v>
                  </c:pt>
                  <c:pt idx="6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D6B5-4A21-B576-2EFC1EBC9B8E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5C017CC-59AF-45CE-8D51-FAD4A6CCF8B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6B5-4A21-B576-2EFC1EBC9B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63016B8-E082-4A90-8CBF-8CF3C50351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6B5-4A21-B576-2EFC1EBC9B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AC7F395-269D-4F53-A5C6-19B5AF8E31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6B5-4A21-B576-2EFC1EBC9B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7ED242E-E5E6-4E71-B7E1-297E6B7E2A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6B5-4A21-B576-2EFC1EBC9B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9A13F9-B564-47BE-93A6-02B20E8FAC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6B5-4A21-B576-2EFC1EBC9B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10C62C5-B80F-4F73-BB72-23F3C3C303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6B5-4A21-B576-2EFC1EBC9B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C63E4EC-6377-498D-89A7-E6040468BB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6B5-4A21-B576-2EFC1EBC9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246</c:v>
                </c:pt>
                <c:pt idx="1">
                  <c:v>351</c:v>
                </c:pt>
                <c:pt idx="2">
                  <c:v>488</c:v>
                </c:pt>
                <c:pt idx="3">
                  <c:v>562</c:v>
                </c:pt>
                <c:pt idx="4">
                  <c:v>346</c:v>
                </c:pt>
                <c:pt idx="5">
                  <c:v>163</c:v>
                </c:pt>
                <c:pt idx="6">
                  <c:v>109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11%</c:v>
                  </c:pt>
                  <c:pt idx="1">
                    <c:v>16%</c:v>
                  </c:pt>
                  <c:pt idx="2">
                    <c:v>22%</c:v>
                  </c:pt>
                  <c:pt idx="3">
                    <c:v>25%</c:v>
                  </c:pt>
                  <c:pt idx="4">
                    <c:v>15%</c:v>
                  </c:pt>
                  <c:pt idx="5">
                    <c:v>7%</c:v>
                  </c:pt>
                  <c:pt idx="6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D6B5-4A21-B576-2EFC1EBC9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Age group</a:t>
                </a:r>
              </a:p>
            </c:rich>
          </c:tx>
          <c:layout>
            <c:manualLayout>
              <c:xMode val="edge"/>
              <c:yMode val="edge"/>
              <c:x val="0.50599928995029553"/>
              <c:y val="0.867099781570927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0"/>
              <c:y val="0.31450857862565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3343389-39B9-49D1-878E-2FA2CDA0B1E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38E-4714-AB6D-9850E0AC67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F4A063-6537-4B35-BEBF-D16D276FD75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38E-4714-AB6D-9850E0AC674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FD34052-77FA-4197-8516-59D076307C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38E-4714-AB6D-9850E0AC674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5102659-8D94-46B5-A8C8-7E1D4D40496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38E-4714-AB6D-9850E0AC674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F11FC49-8307-45AE-864B-D3ED629A69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38E-4714-AB6D-9850E0AC6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death'!$B$2:$B$6</c:f>
              <c:numCache>
                <c:formatCode>General</c:formatCode>
                <c:ptCount val="5"/>
                <c:pt idx="0">
                  <c:v>37</c:v>
                </c:pt>
                <c:pt idx="1">
                  <c:v>6</c:v>
                </c:pt>
                <c:pt idx="2">
                  <c:v>17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death'!$D$2:$D$6</c15:f>
                <c15:dlblRangeCache>
                  <c:ptCount val="5"/>
                  <c:pt idx="0">
                    <c:v>54%</c:v>
                  </c:pt>
                  <c:pt idx="1">
                    <c:v>50%</c:v>
                  </c:pt>
                  <c:pt idx="2">
                    <c:v>55%</c:v>
                  </c:pt>
                  <c:pt idx="3">
                    <c:v>59%</c:v>
                  </c:pt>
                  <c:pt idx="4">
                    <c:v>57%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E38E-4714-AB6D-9850E0AC674C}"/>
            </c:ext>
          </c:extLst>
        </c:ser>
        <c:ser>
          <c:idx val="1"/>
          <c:order val="1"/>
          <c:tx>
            <c:strRef>
              <c:f>'In-pt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3CEE105-82A8-4EBD-A702-EED2EB16738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E38E-4714-AB6D-9850E0AC67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CE48393-F47C-4AA3-8042-BFDC6BD80E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E38E-4714-AB6D-9850E0AC674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43EA2E-77E6-43B9-9E56-F512B5ACFF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38E-4714-AB6D-9850E0AC674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A0D5689-EDB2-45EF-90D8-E4A1AD90A6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38E-4714-AB6D-9850E0AC674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62BF106-C284-49C6-B2B7-85CEDEBA20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E38E-4714-AB6D-9850E0AC6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death'!$C$2:$C$6</c:f>
              <c:numCache>
                <c:formatCode>General</c:formatCode>
                <c:ptCount val="5"/>
                <c:pt idx="0">
                  <c:v>31</c:v>
                </c:pt>
                <c:pt idx="1">
                  <c:v>6</c:v>
                </c:pt>
                <c:pt idx="2">
                  <c:v>14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death'!$E$2:$E$6</c15:f>
                <c15:dlblRangeCache>
                  <c:ptCount val="5"/>
                  <c:pt idx="0">
                    <c:v>46%</c:v>
                  </c:pt>
                  <c:pt idx="1">
                    <c:v>50%</c:v>
                  </c:pt>
                  <c:pt idx="2">
                    <c:v>45%</c:v>
                  </c:pt>
                  <c:pt idx="3">
                    <c:v>41%</c:v>
                  </c:pt>
                  <c:pt idx="4">
                    <c:v>43%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E38E-4714-AB6D-9850E0AC6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Cause</a:t>
                </a:r>
                <a:r>
                  <a:rPr lang="hr-HR" sz="1200" baseline="0"/>
                  <a:t> of death</a:t>
                </a:r>
                <a:endParaRPr lang="hr-HR" sz="1200"/>
              </a:p>
            </c:rich>
          </c:tx>
          <c:layout>
            <c:manualLayout>
              <c:xMode val="edge"/>
              <c:yMode val="edge"/>
              <c:x val="0.46977989474113657"/>
              <c:y val="0.871784260235187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5748270143535202E-3"/>
              <c:y val="0.322795619935263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/>
                      <a:t>52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2FC8-4A68-8F56-12AE5F919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'Pt per week'!$B$2:$B$14</c:f>
              <c:numCache>
                <c:formatCode>General</c:formatCode>
                <c:ptCount val="13"/>
                <c:pt idx="0">
                  <c:v>52</c:v>
                </c:pt>
                <c:pt idx="1">
                  <c:v>41</c:v>
                </c:pt>
                <c:pt idx="2">
                  <c:v>27</c:v>
                </c:pt>
                <c:pt idx="3">
                  <c:v>17</c:v>
                </c:pt>
                <c:pt idx="4">
                  <c:v>33</c:v>
                </c:pt>
                <c:pt idx="5">
                  <c:v>17</c:v>
                </c:pt>
                <c:pt idx="6">
                  <c:v>8</c:v>
                </c:pt>
                <c:pt idx="7">
                  <c:v>19</c:v>
                </c:pt>
                <c:pt idx="8">
                  <c:v>18</c:v>
                </c:pt>
                <c:pt idx="9">
                  <c:v>19</c:v>
                </c:pt>
                <c:pt idx="10">
                  <c:v>18</c:v>
                </c:pt>
                <c:pt idx="11">
                  <c:v>13</c:v>
                </c:pt>
                <c:pt idx="1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C8-4A68-8F56-12AE5F919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Weeks between discharge and suicide</a:t>
                </a:r>
              </a:p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1151069598303353E-3"/>
              <c:y val="0.3240726020249820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'Pt per day'!$B$1</c:f>
              <c:strCache>
                <c:ptCount val="1"/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B4D-4AC5-996D-211DC92DF7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'Pt per day'!$A$2:$A$8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'Pt per day'!$B$2:$B$8</c:f>
              <c:numCache>
                <c:formatCode>General</c:formatCode>
                <c:ptCount val="7"/>
                <c:pt idx="0">
                  <c:v>3</c:v>
                </c:pt>
                <c:pt idx="1">
                  <c:v>8</c:v>
                </c:pt>
                <c:pt idx="2">
                  <c:v>12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B4D-4AC5-996D-211DC92DF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232047"/>
        <c:axId val="989258671"/>
      </c:line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Days between discharge and suicide </a:t>
                </a:r>
              </a:p>
              <a:p>
                <a:pPr>
                  <a:defRPr sz="1200"/>
                </a:pPr>
                <a:r>
                  <a:rPr lang="hr-HR" sz="1200"/>
                  <a:t>(Day 1 = day of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33130941923924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F3F030-9DDC-453D-925B-127C590A852E}" type="CELLRANGE">
                      <a:rPr lang="en-US"/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2F9-4A7B-9DC1-60ED1EF894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2C53240-A5F6-455D-B795-111B9EFB08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2F9-4A7B-9DC1-60ED1EF894B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BBF0811-0D64-469A-88A4-DC09D0E753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2F9-4A7B-9DC1-60ED1EF89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306</c:v>
                </c:pt>
                <c:pt idx="1">
                  <c:v>455</c:v>
                </c:pt>
                <c:pt idx="2">
                  <c:v>1436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14%</c:v>
                  </c:pt>
                  <c:pt idx="1">
                    <c:v>21%</c:v>
                  </c:pt>
                  <c:pt idx="2">
                    <c:v>65%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12F9-4A7B-9DC1-60ED1EF89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6867927610131769E-2"/>
              <c:y val="0.37274327345405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19C990-0B57-4603-9DD1-A0F5BF3EB6AF}" type="CELLRANGE">
                      <a:rPr lang="en-US"/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C85-4FA0-A58E-16D0430F862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3F0DBBA-C2DA-41DB-B3F2-CD608AB992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C85-4FA0-A58E-16D0430F862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F723E9C-1798-4EB2-9E19-363A1DAC882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C85-4FA0-A58E-16D0430F862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B68691-5D22-4732-9E5E-5805D6F473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C85-4FA0-A58E-16D0430F862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1267397-1BEF-4C4E-8F46-F848839DDA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C85-4FA0-A58E-16D0430F86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306</c:v>
                </c:pt>
                <c:pt idx="1">
                  <c:v>647</c:v>
                </c:pt>
                <c:pt idx="2">
                  <c:v>599</c:v>
                </c:pt>
                <c:pt idx="3">
                  <c:v>421</c:v>
                </c:pt>
                <c:pt idx="4">
                  <c:v>501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12%</c:v>
                  </c:pt>
                  <c:pt idx="1">
                    <c:v>26%</c:v>
                  </c:pt>
                  <c:pt idx="2">
                    <c:v>24%</c:v>
                  </c:pt>
                  <c:pt idx="3">
                    <c:v>17%</c:v>
                  </c:pt>
                  <c:pt idx="4">
                    <c:v>20%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EC85-4FA0-A58E-16D0430F8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346833342180965E-2"/>
              <c:y val="0.3633071283087231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B061F88-FC59-4FE8-99F7-F7DB6244D53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5B3-43F2-B6E3-6726103D3E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9581F0-CB4A-4A5A-A3BB-13C57E0F24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5B3-43F2-B6E3-6726103D3E2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ED8202D-6821-4858-B5A3-8C914858F1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5B3-43F2-B6E3-6726103D3E2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F0D178E-A85E-4126-BAE4-D9392014FE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5B3-43F2-B6E3-6726103D3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218</c:v>
                </c:pt>
                <c:pt idx="1">
                  <c:v>1091</c:v>
                </c:pt>
                <c:pt idx="2">
                  <c:v>712</c:v>
                </c:pt>
                <c:pt idx="3">
                  <c:v>160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10%</c:v>
                  </c:pt>
                  <c:pt idx="1">
                    <c:v>50%</c:v>
                  </c:pt>
                  <c:pt idx="2">
                    <c:v>33%</c:v>
                  </c:pt>
                  <c:pt idx="3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75B3-43F2-B6E3-6726103D3E20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835F132-45CC-401C-BADB-54C3DA64A67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75B3-43F2-B6E3-6726103D3E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348D609-ECF9-40B7-BD3D-A3E37D58636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5B3-43F2-B6E3-6726103D3E2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764B96E-5186-4063-8845-6334F054A3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5B3-43F2-B6E3-6726103D3E2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684FFD8-34A2-4A95-ADA3-0344300EA89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5B3-43F2-B6E3-6726103D3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539</c:v>
                </c:pt>
                <c:pt idx="1">
                  <c:v>1402</c:v>
                </c:pt>
                <c:pt idx="2">
                  <c:v>276</c:v>
                </c:pt>
                <c:pt idx="3">
                  <c:v>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24%</c:v>
                  </c:pt>
                  <c:pt idx="1">
                    <c:v>62%</c:v>
                  </c:pt>
                  <c:pt idx="2">
                    <c:v>12%</c:v>
                  </c:pt>
                  <c:pt idx="3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75B3-43F2-B6E3-6726103D3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Suicide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8254689502504949E-3"/>
              <c:y val="0.306478947069316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5BE-4628-A6F7-0431D9C68F6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5BE-4628-A6F7-0431D9C68F6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5BE-4628-A6F7-0431D9C68F6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5BE-4628-A6F7-0431D9C68F68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5BE-4628-A6F7-0431D9C68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0.09</c:v>
                </c:pt>
                <c:pt idx="2">
                  <c:v>0.05</c:v>
                </c:pt>
                <c:pt idx="3">
                  <c:v>0.13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0.05</c:v>
                </c:pt>
                <c:pt idx="7">
                  <c:v>0.06</c:v>
                </c:pt>
                <c:pt idx="8">
                  <c:v>0.05</c:v>
                </c:pt>
                <c:pt idx="9">
                  <c:v>0.04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BE-4628-A6F7-0431D9C68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Percentage</a:t>
                </a:r>
                <a:r>
                  <a:rPr lang="hr-HR" sz="1200" baseline="0"/>
                  <a:t> of patients</a:t>
                </a:r>
                <a:endParaRPr lang="hr-HR" sz="1200"/>
              </a:p>
            </c:rich>
          </c:tx>
          <c:layout>
            <c:manualLayout>
              <c:xMode val="edge"/>
              <c:yMode val="edge"/>
              <c:x val="0.54201001024820539"/>
              <c:y val="0.930061349693251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632510F-3BD7-4EA3-857B-1246F23796C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6B5-4263-9B50-DBA7CA9634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343B009-DEDA-4A00-B5B2-4E0C66AEEC5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6B5-4263-9B50-DBA7CA9634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7117369-808B-446D-879C-C93EC5D27F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6B5-4263-9B50-DBA7CA9634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A1E9C23-8D3F-4312-9B83-6CA995CFAD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6B5-4263-9B50-DBA7CA96343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DAC7848-2A3E-4C14-B0F0-94889246B7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6B5-4263-9B50-DBA7CA96343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8EC1039-F843-4007-ACF0-DD9919F755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6B5-4263-9B50-DBA7CA963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gender'!$B$2:$B$7</c:f>
              <c:numCache>
                <c:formatCode>General</c:formatCode>
                <c:ptCount val="6"/>
                <c:pt idx="0">
                  <c:v>3203</c:v>
                </c:pt>
                <c:pt idx="1">
                  <c:v>1315</c:v>
                </c:pt>
                <c:pt idx="2">
                  <c:v>162</c:v>
                </c:pt>
                <c:pt idx="3">
                  <c:v>597</c:v>
                </c:pt>
                <c:pt idx="4">
                  <c:v>331</c:v>
                </c:pt>
                <c:pt idx="5">
                  <c:v>593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gender'!$D$2:$D$7</c15:f>
                <c15:dlblRangeCache>
                  <c:ptCount val="6"/>
                  <c:pt idx="0">
                    <c:v>51%</c:v>
                  </c:pt>
                  <c:pt idx="1">
                    <c:v>21%</c:v>
                  </c:pt>
                  <c:pt idx="2">
                    <c:v>3%</c:v>
                  </c:pt>
                  <c:pt idx="3">
                    <c:v>10%</c:v>
                  </c:pt>
                  <c:pt idx="4">
                    <c:v>5%</c:v>
                  </c:pt>
                  <c:pt idx="5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6B5-4263-9B50-DBA7CA96343C}"/>
            </c:ext>
          </c:extLst>
        </c:ser>
        <c:ser>
          <c:idx val="1"/>
          <c:order val="1"/>
          <c:tx>
            <c:strRef>
              <c:f>'Gen pop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DB97B2-69E8-446D-8C2A-739205E476D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6B5-4263-9B50-DBA7CA9634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B220340-1025-4365-A7B7-9BD9A4755B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46B5-4263-9B50-DBA7CA9634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A37217B-B373-44C7-805C-7D9C04DFFE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46B5-4263-9B50-DBA7CA9634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5A72B34-D87A-4E97-9E60-B48EE0E5EA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6B5-4263-9B50-DBA7CA96343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60C104A-12A8-4D90-9303-BAF648C92A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6B5-4263-9B50-DBA7CA96343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D04BC27-667D-4ED1-B269-F028B56057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6B5-4263-9B50-DBA7CA963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gender'!$C$2:$C$7</c:f>
              <c:numCache>
                <c:formatCode>General</c:formatCode>
                <c:ptCount val="6"/>
                <c:pt idx="0">
                  <c:v>745</c:v>
                </c:pt>
                <c:pt idx="1">
                  <c:v>1006</c:v>
                </c:pt>
                <c:pt idx="2">
                  <c:v>27</c:v>
                </c:pt>
                <c:pt idx="3">
                  <c:v>191</c:v>
                </c:pt>
                <c:pt idx="4">
                  <c:v>146</c:v>
                </c:pt>
                <c:pt idx="5">
                  <c:v>143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gender'!$E$2:$E$7</c15:f>
                <c15:dlblRangeCache>
                  <c:ptCount val="6"/>
                  <c:pt idx="0">
                    <c:v>33%</c:v>
                  </c:pt>
                  <c:pt idx="1">
                    <c:v>44%</c:v>
                  </c:pt>
                  <c:pt idx="2">
                    <c:v>1%</c:v>
                  </c:pt>
                  <c:pt idx="3">
                    <c:v>8%</c:v>
                  </c:pt>
                  <c:pt idx="4">
                    <c:v>6%</c:v>
                  </c:pt>
                  <c:pt idx="5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46B5-4263-9B50-DBA7CA963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4.4605876350052162E-3"/>
              <c:y val="0.316459415861625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6C42436-0F84-4065-B9AA-4C882C3EAA1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531-47C4-9F4A-035D875077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CE8B28A-BE47-489A-9CB5-AC6929865C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531-47C4-9F4A-035D875077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123617-ACCF-456A-B16E-8B9CAE5EB0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531-47C4-9F4A-035D875077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6DB2319-547F-4FCD-AB44-AD171598CF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531-47C4-9F4A-035D875077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4140FD7-CDF3-4C57-9435-8C84C497A2A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531-47C4-9F4A-035D8750775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0AF19BB-C19A-4AB5-985B-BF7EB3D516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F531-47C4-9F4A-035D875077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ED16DB1-8BEF-4470-8880-851B174187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531-47C4-9F4A-035D87507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129</c:v>
                </c:pt>
                <c:pt idx="1">
                  <c:v>315</c:v>
                </c:pt>
                <c:pt idx="2">
                  <c:v>412</c:v>
                </c:pt>
                <c:pt idx="3">
                  <c:v>415</c:v>
                </c:pt>
                <c:pt idx="4">
                  <c:v>203</c:v>
                </c:pt>
                <c:pt idx="5">
                  <c:v>89</c:v>
                </c:pt>
                <c:pt idx="6">
                  <c:v>55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8%</c:v>
                  </c:pt>
                  <c:pt idx="1">
                    <c:v>19%</c:v>
                  </c:pt>
                  <c:pt idx="2">
                    <c:v>25%</c:v>
                  </c:pt>
                  <c:pt idx="3">
                    <c:v>26%</c:v>
                  </c:pt>
                  <c:pt idx="4">
                    <c:v>13%</c:v>
                  </c:pt>
                  <c:pt idx="5">
                    <c:v>5%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F531-47C4-9F4A-035D87507750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EA290DC-EA12-4A6E-860B-C73F0EBC273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F531-47C4-9F4A-035D875077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D04B627-EA7B-4E8E-B4C5-6CF970F8DF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531-47C4-9F4A-035D875077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02F348-9EA8-4244-A450-0ED976F718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531-47C4-9F4A-035D875077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670E162-A3BC-43FE-83C6-5DD562CE76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531-47C4-9F4A-035D875077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0B60DFC-CF8E-410B-91F6-36867361D7C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531-47C4-9F4A-035D8750775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4735340-E5FC-4D8B-B4BA-36A75293651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531-47C4-9F4A-035D875077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EDEA893-64C7-4276-8A6F-6FEFDF2F8C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531-47C4-9F4A-035D87507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81</c:v>
                </c:pt>
                <c:pt idx="1">
                  <c:v>151</c:v>
                </c:pt>
                <c:pt idx="2">
                  <c:v>221</c:v>
                </c:pt>
                <c:pt idx="3">
                  <c:v>207</c:v>
                </c:pt>
                <c:pt idx="4">
                  <c:v>127</c:v>
                </c:pt>
                <c:pt idx="5">
                  <c:v>61</c:v>
                </c:pt>
                <c:pt idx="6">
                  <c:v>39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9%</c:v>
                  </c:pt>
                  <c:pt idx="1">
                    <c:v>17%</c:v>
                  </c:pt>
                  <c:pt idx="2">
                    <c:v>25%</c:v>
                  </c:pt>
                  <c:pt idx="3">
                    <c:v>23%</c:v>
                  </c:pt>
                  <c:pt idx="4">
                    <c:v>14%</c:v>
                  </c:pt>
                  <c:pt idx="5">
                    <c:v>7%</c:v>
                  </c:pt>
                  <c:pt idx="6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F531-47C4-9F4A-035D87507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Age group</a:t>
                </a:r>
              </a:p>
            </c:rich>
          </c:tx>
          <c:layout>
            <c:manualLayout>
              <c:xMode val="edge"/>
              <c:yMode val="edge"/>
              <c:x val="0.49459435449255162"/>
              <c:y val="0.882559113592673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3.351206434316354E-3"/>
              <c:y val="0.32236428370624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46B3B5F-523D-44C1-AFAB-BB3185050E8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7EB-47D4-B3E9-A96C25248E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9730A98-F8BB-49C1-84F8-26B828977A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7EB-47D4-B3E9-A96C25248E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8E7271A-8D82-4706-9826-AB66C26A576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7EB-47D4-B3E9-A96C25248EC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3F31478-CF8E-41E3-8036-B07796A7F4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7EB-47D4-B3E9-A96C25248EC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6BE1DFC-B09C-48C9-8BC1-E1F14AB45E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7EB-47D4-B3E9-A96C25248EC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06AD9E5-8420-49F1-8017-3F326E2F49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7EB-47D4-B3E9-A96C25248E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709</c:v>
                </c:pt>
                <c:pt idx="1">
                  <c:v>469</c:v>
                </c:pt>
                <c:pt idx="2">
                  <c:v>31</c:v>
                </c:pt>
                <c:pt idx="3">
                  <c:v>192</c:v>
                </c:pt>
                <c:pt idx="4">
                  <c:v>110</c:v>
                </c:pt>
                <c:pt idx="5">
                  <c:v>105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44%</c:v>
                  </c:pt>
                  <c:pt idx="1">
                    <c:v>29%</c:v>
                  </c:pt>
                  <c:pt idx="2">
                    <c:v>2%</c:v>
                  </c:pt>
                  <c:pt idx="3">
                    <c:v>12%</c:v>
                  </c:pt>
                  <c:pt idx="4">
                    <c:v>7%</c:v>
                  </c:pt>
                  <c:pt idx="5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57EB-47D4-B3E9-A96C25248ECE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3850514-A58B-4C5C-820B-FF8DE2F9F4B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57EB-47D4-B3E9-A96C25248E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67F8511-10D4-4D55-9C6E-54124BE9F7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7EB-47D4-B3E9-A96C25248E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3E51808-8407-4184-BEA5-C009072487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7EB-47D4-B3E9-A96C25248EC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58A676F-9B60-450F-AE16-D333F5643B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7EB-47D4-B3E9-A96C25248EC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622BDFE-B16D-4D47-B007-C24A6482D8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7EB-47D4-B3E9-A96C25248EC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E6324A8-B6AD-4941-B47E-A27E18B457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57EB-47D4-B3E9-A96C25248E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306</c:v>
                </c:pt>
                <c:pt idx="1">
                  <c:v>366</c:v>
                </c:pt>
                <c:pt idx="2">
                  <c:v>14</c:v>
                </c:pt>
                <c:pt idx="3">
                  <c:v>98</c:v>
                </c:pt>
                <c:pt idx="4">
                  <c:v>57</c:v>
                </c:pt>
                <c:pt idx="5">
                  <c:v>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34%</c:v>
                  </c:pt>
                  <c:pt idx="1">
                    <c:v>41%</c:v>
                  </c:pt>
                  <c:pt idx="2">
                    <c:v>2%</c:v>
                  </c:pt>
                  <c:pt idx="3">
                    <c:v>11%</c:v>
                  </c:pt>
                  <c:pt idx="4">
                    <c:v>6%</c:v>
                  </c:pt>
                  <c:pt idx="5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57EB-47D4-B3E9-A96C25248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1159468809284678E-3"/>
              <c:y val="0.344025919180291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89D681-EA43-486A-BA27-FE26A386F2F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657-43AF-80BE-22EFAA497D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86381C8-2FB2-4C63-B589-AF53A23E29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657-43AF-80BE-22EFAA497D7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82ACFD-E628-43F7-AE07-62C142B414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657-43AF-80BE-22EFAA497D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67B1C8-FCAB-40C4-8CC3-CBAA9AD7A6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657-43AF-80BE-22EFAA497D7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15FB196-7A1F-4E8C-A185-3DBD229EDC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657-43AF-80BE-22EFAA497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265</c:v>
                </c:pt>
                <c:pt idx="1">
                  <c:v>435</c:v>
                </c:pt>
                <c:pt idx="2">
                  <c:v>89</c:v>
                </c:pt>
                <c:pt idx="3">
                  <c:v>233</c:v>
                </c:pt>
                <c:pt idx="4">
                  <c:v>237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17%</c:v>
                  </c:pt>
                  <c:pt idx="1">
                    <c:v>27%</c:v>
                  </c:pt>
                  <c:pt idx="2">
                    <c:v>6%</c:v>
                  </c:pt>
                  <c:pt idx="3">
                    <c:v>15%</c:v>
                  </c:pt>
                  <c:pt idx="4">
                    <c:v>15%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8657-43AF-80BE-22EFAA497D7C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A35C749-68F7-47B9-AF08-3970DD68B7B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657-43AF-80BE-22EFAA497D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7B34881-A944-4B1B-8A35-E63A44A0BA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8657-43AF-80BE-22EFAA497D7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5EB9CBC-6D21-4A09-8F54-56FA50B14D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8657-43AF-80BE-22EFAA497D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8E26B0-2DDF-4164-81A9-9741AC7D88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657-43AF-80BE-22EFAA497D7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FDC9F56-262B-4233-8F34-9C230D8A3C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657-43AF-80BE-22EFAA497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80</c:v>
                </c:pt>
                <c:pt idx="1">
                  <c:v>294</c:v>
                </c:pt>
                <c:pt idx="2">
                  <c:v>174</c:v>
                </c:pt>
                <c:pt idx="3">
                  <c:v>96</c:v>
                </c:pt>
                <c:pt idx="4">
                  <c:v>75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9%</c:v>
                  </c:pt>
                  <c:pt idx="1">
                    <c:v>33%</c:v>
                  </c:pt>
                  <c:pt idx="2">
                    <c:v>20%</c:v>
                  </c:pt>
                  <c:pt idx="3">
                    <c:v>11%</c:v>
                  </c:pt>
                  <c:pt idx="4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8657-43AF-80BE-22EFAA497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7635224034923134E-3"/>
              <c:y val="0.314258270652644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093520787242995E-2"/>
          <c:y val="0.21563518930679984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Ethnicity!$B$1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FB8-4B91-82F4-A39ED05BF8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FB8-4B91-82F4-A39ED05BF8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FB8-4B91-82F4-A39ED05BF8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FB8-4B91-82F4-A39ED05BF8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FB8-4B91-82F4-A39ED05BF8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FB8-4B91-82F4-A39ED05BF860}"/>
              </c:ext>
            </c:extLst>
          </c:dPt>
          <c:dLbls>
            <c:dLbl>
              <c:idx val="0"/>
              <c:layout>
                <c:manualLayout>
                  <c:x val="-6.8438067239690953E-2"/>
                  <c:y val="-3.9857330985640219E-2"/>
                </c:manualLayout>
              </c:layout>
              <c:tx>
                <c:rich>
                  <a:bodyPr/>
                  <a:lstStyle/>
                  <a:p>
                    <a:fld id="{DF4DE684-5A5C-4DCE-8DA2-0F2E641FC680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
3 (</a:t>
                    </a:r>
                    <a:fld id="{DE1E0C09-527D-4A7F-8FA6-CD922BF8EA2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FB8-4B91-82F4-A39ED05BF860}"/>
                </c:ext>
              </c:extLst>
            </c:dLbl>
            <c:dLbl>
              <c:idx val="1"/>
              <c:layout>
                <c:manualLayout>
                  <c:x val="3.9883420822397202E-2"/>
                  <c:y val="-6.1743219597550317E-2"/>
                </c:manualLayout>
              </c:layout>
              <c:tx>
                <c:rich>
                  <a:bodyPr/>
                  <a:lstStyle/>
                  <a:p>
                    <a:fld id="{D272E037-5F4A-4043-9305-39BC458F733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
&lt;3 (</a:t>
                    </a:r>
                    <a:fld id="{FAFC960D-CB47-48AD-8B25-35A49692F496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EFB8-4B91-82F4-A39ED05BF860}"/>
                </c:ext>
              </c:extLst>
            </c:dLbl>
            <c:dLbl>
              <c:idx val="2"/>
              <c:layout>
                <c:manualLayout>
                  <c:x val="6.7776027996500537E-2"/>
                  <c:y val="4.9694152814231556E-2"/>
                </c:manualLayout>
              </c:layout>
              <c:tx>
                <c:rich>
                  <a:bodyPr/>
                  <a:lstStyle/>
                  <a:p>
                    <a:fld id="{81C5F6A7-1C33-43DC-9F75-D7D2700EA8A0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
&lt;3 (</a:t>
                    </a:r>
                    <a:fld id="{632F94EA-1F0E-4E55-B7D7-40C0EBF45193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FB8-4B91-82F4-A39ED05BF860}"/>
                </c:ext>
              </c:extLst>
            </c:dLbl>
            <c:dLbl>
              <c:idx val="3"/>
              <c:layout>
                <c:manualLayout>
                  <c:x val="3.1560342526385635E-2"/>
                  <c:y val="-2.46000227819827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043DF9F-AFC8-444A-B9A1-C5571AB18E88}" type="CATEGORYNAME">
                      <a:rPr lang="en-GB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GB" sz="1100" b="1" baseline="0"/>
                      <a:t>
13 (</a:t>
                    </a:r>
                    <a:fld id="{DA5BB5A8-347C-42AD-97B6-2C755E1CD381}" type="VALUE">
                      <a:rPr lang="en-GB" sz="1100" b="1" baseline="0"/>
                      <a:pPr>
                        <a:defRPr sz="1100"/>
                      </a:pPr>
                      <a:t>[VALUE]</a:t>
                    </a:fld>
                    <a:r>
                      <a:rPr lang="en-GB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37489063867017"/>
                      <c:h val="0.217523330417031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FB8-4B91-82F4-A39ED05BF860}"/>
                </c:ext>
              </c:extLst>
            </c:dLbl>
            <c:dLbl>
              <c:idx val="4"/>
              <c:layout>
                <c:manualLayout>
                  <c:x val="5.3450862621891217E-3"/>
                  <c:y val="2.0982542359986433E-2"/>
                </c:manualLayout>
              </c:layout>
              <c:tx>
                <c:rich>
                  <a:bodyPr/>
                  <a:lstStyle/>
                  <a:p>
                    <a:fld id="{D37D12B0-405C-4701-8BC9-0BB6F0374BA8}" type="CATEGORYNAME">
                      <a:rPr lang="it-IT" b="1" baseline="0"/>
                      <a:pPr/>
                      <a:t>[CATEGORY NAME]</a:t>
                    </a:fld>
                    <a:r>
                      <a:rPr lang="it-IT" b="1" baseline="0"/>
                      <a:t>
5 (</a:t>
                    </a:r>
                    <a:fld id="{52F42311-BF86-41DF-98E1-F6C0C68D951E}" type="VALUE">
                      <a:rPr lang="it-IT" b="1" baseline="0"/>
                      <a:pPr/>
                      <a:t>[VALUE]</a:t>
                    </a:fld>
                    <a:r>
                      <a:rPr lang="it-IT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FB8-4B91-82F4-A39ED05BF860}"/>
                </c:ext>
              </c:extLst>
            </c:dLbl>
            <c:dLbl>
              <c:idx val="5"/>
              <c:layout>
                <c:manualLayout>
                  <c:x val="-6.5165985916528349E-2"/>
                  <c:y val="8.9486535301775104E-3"/>
                </c:manualLayout>
              </c:layout>
              <c:tx>
                <c:rich>
                  <a:bodyPr/>
                  <a:lstStyle/>
                  <a:p>
                    <a:fld id="{1F132286-F9D2-46FC-816A-C01C5323FC5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
19 (</a:t>
                    </a:r>
                    <a:fld id="{EA1BB022-AB17-4179-8AD0-D8BAA8B5EE7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EFB8-4B91-82F4-A39ED05BF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Ethnicity!$A$2:$A$7</c:f>
              <c:strCache>
                <c:ptCount val="6"/>
                <c:pt idx="0">
                  <c:v>Black African</c:v>
                </c:pt>
                <c:pt idx="1">
                  <c:v>Black Caribbean</c:v>
                </c:pt>
                <c:pt idx="2">
                  <c:v>Chinese</c:v>
                </c:pt>
                <c:pt idx="3">
                  <c:v>Mixed/multiple ethnicity</c:v>
                </c:pt>
                <c:pt idx="4">
                  <c:v>Indian, Pakistani, Bangladeshi</c:v>
                </c:pt>
                <c:pt idx="5">
                  <c:v>Other</c:v>
                </c:pt>
              </c:strCache>
            </c:strRef>
          </c:cat>
          <c:val>
            <c:numRef>
              <c:f>Ethnicity!$B$2:$B$7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0.05</c:v>
                </c:pt>
                <c:pt idx="2">
                  <c:v>0.05</c:v>
                </c:pt>
                <c:pt idx="3">
                  <c:v>0.3</c:v>
                </c:pt>
                <c:pt idx="4">
                  <c:v>0.11</c:v>
                </c:pt>
                <c:pt idx="5">
                  <c:v>0.43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Ethnicity!$C$2:$C$7</c15:f>
                <c15:dlblRangeCache>
                  <c:ptCount val="6"/>
                  <c:pt idx="0">
                    <c:v>3</c:v>
                  </c:pt>
                  <c:pt idx="1">
                    <c:v>&lt;3</c:v>
                  </c:pt>
                  <c:pt idx="2">
                    <c:v>&lt;3</c:v>
                  </c:pt>
                  <c:pt idx="3">
                    <c:v>13</c:v>
                  </c:pt>
                  <c:pt idx="4">
                    <c:v>5</c:v>
                  </c:pt>
                  <c:pt idx="5">
                    <c:v>19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EFB8-4B91-82F4-A39ED05BF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95887335787E-2"/>
          <c:y val="0.22030447450049606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DA-4A7B-AB39-3424C696FC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9DA-4A7B-AB39-3424C696FC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9DA-4A7B-AB39-3424C696FC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9DA-4A7B-AB39-3424C696FCDE}"/>
              </c:ext>
            </c:extLst>
          </c:dPt>
          <c:dLbls>
            <c:dLbl>
              <c:idx val="0"/>
              <c:layout>
                <c:manualLayout>
                  <c:x val="5.3555857595357775E-3"/>
                  <c:y val="-4.33145870872984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A20D18-ABD3-48F6-827B-B7754FF01B78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/>
                      <a:t>
560 (</a:t>
                    </a:r>
                    <a:fld id="{C8CE27CA-58AA-423C-B75C-73897D403B1A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910859059168725"/>
                      <c:h val="0.1040623793533569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9DA-4A7B-AB39-3424C696FCDE}"/>
                </c:ext>
              </c:extLst>
            </c:dLbl>
            <c:dLbl>
              <c:idx val="1"/>
              <c:layout>
                <c:manualLayout>
                  <c:x val="2.07601053305396E-2"/>
                  <c:y val="-9.58052471477959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4CC512-987F-410A-912B-55DC2EA22ABF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/>
                      <a:t>
529 (</a:t>
                    </a:r>
                    <a:fld id="{ABAD1736-6123-475D-BFE6-F6D64463C154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895022788760836"/>
                      <c:h val="0.1466449226867361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9DA-4A7B-AB39-3424C696FCDE}"/>
                </c:ext>
              </c:extLst>
            </c:dLbl>
            <c:dLbl>
              <c:idx val="2"/>
              <c:layout>
                <c:manualLayout>
                  <c:x val="-3.041442231529036E-2"/>
                  <c:y val="-5.29933063066706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8C8A4F-E728-4DAB-8A4F-3037A9EDD703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/>
                      <a:t>
1103 (</a:t>
                    </a:r>
                    <a:fld id="{FC0860F7-CE7A-40CF-8061-BBB04D57F0C7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8773030931782612E-2"/>
                      <c:h val="0.1422869501817715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9DA-4A7B-AB39-3424C696FCDE}"/>
                </c:ext>
              </c:extLst>
            </c:dLbl>
            <c:dLbl>
              <c:idx val="3"/>
              <c:layout>
                <c:manualLayout>
                  <c:x val="8.5057083965510306E-3"/>
                  <c:y val="-3.72846331107590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089083-1914-4EFA-86F9-88DB3F91D7EF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 dirty="0"/>
                      <a:t>
127 (</a:t>
                    </a:r>
                    <a:fld id="{1BA9BA66-45BF-4E7E-8A3E-4ECC8111EBCB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88717227148371"/>
                      <c:h val="9.2389191896085104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9DA-4A7B-AB39-3424C696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status'!$B$2:$B$5</c:f>
              <c:numCache>
                <c:formatCode>0%</c:formatCode>
                <c:ptCount val="4"/>
                <c:pt idx="0">
                  <c:v>0.24</c:v>
                </c:pt>
                <c:pt idx="1">
                  <c:v>0.23</c:v>
                </c:pt>
                <c:pt idx="2">
                  <c:v>0.48</c:v>
                </c:pt>
                <c:pt idx="3">
                  <c:v>0.05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'Marital status'!$C$2:$C$5</c15:f>
                <c15:dlblRangeCache>
                  <c:ptCount val="4"/>
                  <c:pt idx="0">
                    <c:v>560</c:v>
                  </c:pt>
                  <c:pt idx="1">
                    <c:v>529</c:v>
                  </c:pt>
                  <c:pt idx="2">
                    <c:v>1103</c:v>
                  </c:pt>
                  <c:pt idx="3">
                    <c:v>127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99DA-4A7B-AB39-3424C696F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Employment!$B$1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C47-4FD7-A889-FA055896D3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C47-4FD7-A889-FA055896D3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C47-4FD7-A889-FA055896D3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C47-4FD7-A889-FA055896D3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C47-4FD7-A889-FA055896D3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C47-4FD7-A889-FA055896D3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C47-4FD7-A889-FA055896D32D}"/>
              </c:ext>
            </c:extLst>
          </c:dPt>
          <c:dLbls>
            <c:dLbl>
              <c:idx val="0"/>
              <c:layout>
                <c:manualLayout>
                  <c:x val="5.6579068241469924E-2"/>
                  <c:y val="0.106499718524042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GB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370 (</a:t>
                    </a:r>
                    <a:fld id="{D8E92AC5-75B7-4192-8E3D-414EFD039D26}" type="VALUE">
                      <a:rPr lang="en-GB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GB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55555555555554"/>
                      <c:h val="0.4036909905760387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C47-4FD7-A889-FA055896D32D}"/>
                </c:ext>
              </c:extLst>
            </c:dLbl>
            <c:dLbl>
              <c:idx val="1"/>
              <c:layout>
                <c:manualLayout>
                  <c:x val="6.2105643044619407E-2"/>
                  <c:y val="-5.24579857531736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1272 (</a:t>
                    </a:r>
                    <a:fld id="{E8CB5E2E-48EE-47EB-A8C5-9EF8EE505F8B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C47-4FD7-A889-FA055896D32D}"/>
                </c:ext>
              </c:extLst>
            </c:dLbl>
            <c:dLbl>
              <c:idx val="2"/>
              <c:layout>
                <c:manualLayout>
                  <c:x val="2.7255187974359963E-3"/>
                  <c:y val="7.20648129189380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42 (</a:t>
                    </a:r>
                    <a:fld id="{1A3C2CC9-860B-40B4-815C-4230FD73C7CD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18406386277905"/>
                      <c:h val="0.133933416958061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C47-4FD7-A889-FA055896D32D}"/>
                </c:ext>
              </c:extLst>
            </c:dLbl>
            <c:dLbl>
              <c:idx val="3"/>
              <c:layout>
                <c:manualLayout>
                  <c:x val="-1.9858190941555956E-2"/>
                  <c:y val="-7.4385807739550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58 (</a:t>
                    </a:r>
                    <a:fld id="{496093FA-64ED-4FAA-9F94-555997D6E651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37489063867015"/>
                      <c:h val="0.1618128513880054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C47-4FD7-A889-FA055896D32D}"/>
                </c:ext>
              </c:extLst>
            </c:dLbl>
            <c:dLbl>
              <c:idx val="4"/>
              <c:layout>
                <c:manualLayout>
                  <c:x val="3.6415456540799022E-2"/>
                  <c:y val="-7.9394456250418285E-2"/>
                </c:manualLayout>
              </c:layout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292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C47-4FD7-A889-FA055896D32D}"/>
                </c:ext>
              </c:extLst>
            </c:dLbl>
            <c:dLbl>
              <c:idx val="5"/>
              <c:layout>
                <c:manualLayout>
                  <c:x val="1.7215223097112861E-2"/>
                  <c:y val="-9.463806578495236E-3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249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DC47-4FD7-A889-FA055896D32D}"/>
                </c:ext>
              </c:extLst>
            </c:dLbl>
            <c:dLbl>
              <c:idx val="6"/>
              <c:layout>
                <c:manualLayout>
                  <c:x val="1.1037510936133034E-2"/>
                  <c:y val="-5.4591713640251796E-2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25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C47-4FD7-A889-FA055896D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Employment!$B$2:$B$8</c:f>
              <c:numCache>
                <c:formatCode>0%</c:formatCode>
                <c:ptCount val="7"/>
                <c:pt idx="0">
                  <c:v>0.16</c:v>
                </c:pt>
                <c:pt idx="1">
                  <c:v>0.55000000000000004</c:v>
                </c:pt>
                <c:pt idx="2">
                  <c:v>0.02</c:v>
                </c:pt>
                <c:pt idx="3">
                  <c:v>0.03</c:v>
                </c:pt>
                <c:pt idx="4">
                  <c:v>0.13</c:v>
                </c:pt>
                <c:pt idx="5">
                  <c:v>0.11</c:v>
                </c:pt>
                <c:pt idx="6">
                  <c:v>0.01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Employment!$C$2:$C$8</c15:f>
                <c15:dlblRangeCache>
                  <c:ptCount val="7"/>
                  <c:pt idx="0">
                    <c:v>370</c:v>
                  </c:pt>
                  <c:pt idx="1">
                    <c:v>1272</c:v>
                  </c:pt>
                  <c:pt idx="2">
                    <c:v>42</c:v>
                  </c:pt>
                  <c:pt idx="3">
                    <c:v>58</c:v>
                  </c:pt>
                  <c:pt idx="4">
                    <c:v>292</c:v>
                  </c:pt>
                  <c:pt idx="5">
                    <c:v>249</c:v>
                  </c:pt>
                  <c:pt idx="6">
                    <c:v>25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DC47-4FD7-A889-FA055896D32D}"/>
            </c:ext>
          </c:extLst>
        </c:ser>
        <c:ser>
          <c:idx val="1"/>
          <c:order val="1"/>
          <c:tx>
            <c:strRef>
              <c:f>Employment!$C$1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DC47-4FD7-A889-FA055896D3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DC47-4FD7-A889-FA055896D3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DC47-4FD7-A889-FA055896D3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DC47-4FD7-A889-FA055896D3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DC47-4FD7-A889-FA055896D3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DC47-4FD7-A889-FA055896D3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DC47-4FD7-A889-FA055896D32D}"/>
              </c:ext>
            </c:extLst>
          </c:dPt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Employment!$C$2:$C$8</c:f>
              <c:numCache>
                <c:formatCode>General</c:formatCode>
                <c:ptCount val="7"/>
                <c:pt idx="0">
                  <c:v>370</c:v>
                </c:pt>
                <c:pt idx="1">
                  <c:v>1272</c:v>
                </c:pt>
                <c:pt idx="2">
                  <c:v>42</c:v>
                </c:pt>
                <c:pt idx="3">
                  <c:v>58</c:v>
                </c:pt>
                <c:pt idx="4">
                  <c:v>292</c:v>
                </c:pt>
                <c:pt idx="5">
                  <c:v>249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DC47-4FD7-A889-FA055896D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70-427F-A8CA-462D8FA31F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70-427F-A8CA-462D8FA31F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70-427F-A8CA-462D8FA31F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70-427F-A8CA-462D8FA31F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70-427F-A8CA-462D8FA31F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70-427F-A8CA-462D8FA31F8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470-427F-A8CA-462D8FA31F89}"/>
              </c:ext>
            </c:extLst>
          </c:dPt>
          <c:dLbls>
            <c:dLbl>
              <c:idx val="0"/>
              <c:layout>
                <c:manualLayout>
                  <c:x val="-0.10384047631629939"/>
                  <c:y val="0.225322290011761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1270 (</a:t>
                    </a:r>
                    <a:fld id="{DD787704-78A7-400B-B4CF-ACDE11301CAD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4444444444441"/>
                      <c:h val="0.1715647138815168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470-427F-A8CA-462D8FA31F89}"/>
                </c:ext>
              </c:extLst>
            </c:dLbl>
            <c:dLbl>
              <c:idx val="1"/>
              <c:layout>
                <c:manualLayout>
                  <c:x val="-1.9478265294244415E-2"/>
                  <c:y val="-5.19244739778735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100" baseline="0"/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100" b="1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/>
                      <a:t>265 (11%)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125373264885284"/>
                      <c:h val="0.1164214184083246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470-427F-A8CA-462D8FA31F89}"/>
                </c:ext>
              </c:extLst>
            </c:dLbl>
            <c:dLbl>
              <c:idx val="2"/>
              <c:layout>
                <c:manualLayout>
                  <c:x val="7.895787786343228E-3"/>
                  <c:y val="-2.38767200254027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GB" sz="1100" b="1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100" b="1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/>
                      <a:t>504 (22%)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985651922222246"/>
                      <c:h val="0.2139663280618868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470-427F-A8CA-462D8FA31F89}"/>
                </c:ext>
              </c:extLst>
            </c:dLbl>
            <c:dLbl>
              <c:idx val="3"/>
              <c:layout>
                <c:manualLayout>
                  <c:x val="-5.7123338755065936E-2"/>
                  <c:y val="-4.3827876549521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With children only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104 (5%)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874522263919447"/>
                      <c:h val="0.1305010377362831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D470-427F-A8CA-462D8FA31F89}"/>
                </c:ext>
              </c:extLst>
            </c:dLbl>
            <c:dLbl>
              <c:idx val="4"/>
              <c:layout>
                <c:manualLayout>
                  <c:x val="-1.8093854040057072E-2"/>
                  <c:y val="-6.4136436587810628E-3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104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470-427F-A8CA-462D8FA31F89}"/>
                </c:ext>
              </c:extLst>
            </c:dLbl>
            <c:dLbl>
              <c:idx val="5"/>
              <c:layout>
                <c:manualLayout>
                  <c:x val="2.6843542535124287E-2"/>
                  <c:y val="-5.974813754341313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20 (</a:t>
                    </a:r>
                    <a:fld id="{BEA53850-5912-404D-B903-6B341DAB8FD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D470-427F-A8CA-462D8FA31F89}"/>
                </c:ext>
              </c:extLst>
            </c:dLbl>
            <c:dLbl>
              <c:idx val="6"/>
              <c:layout>
                <c:manualLayout>
                  <c:x val="8.1801148937265117E-2"/>
                  <c:y val="-1.8505262599753875E-4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45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470-427F-A8CA-462D8FA31F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circ'!$B$2:$B$8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0.11</c:v>
                </c:pt>
                <c:pt idx="2">
                  <c:v>0.22</c:v>
                </c:pt>
                <c:pt idx="3">
                  <c:v>0.05</c:v>
                </c:pt>
                <c:pt idx="4">
                  <c:v>0.05</c:v>
                </c:pt>
                <c:pt idx="5">
                  <c:v>0.01</c:v>
                </c:pt>
                <c:pt idx="6">
                  <c:v>0.02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'Living circ'!$C$2:$C$8</c15:f>
                <c15:dlblRangeCache>
                  <c:ptCount val="7"/>
                  <c:pt idx="0">
                    <c:v>1270</c:v>
                  </c:pt>
                  <c:pt idx="1">
                    <c:v>265</c:v>
                  </c:pt>
                  <c:pt idx="2">
                    <c:v>504</c:v>
                  </c:pt>
                  <c:pt idx="3">
                    <c:v>104</c:v>
                  </c:pt>
                  <c:pt idx="4">
                    <c:v>104</c:v>
                  </c:pt>
                  <c:pt idx="5">
                    <c:v>20</c:v>
                  </c:pt>
                  <c:pt idx="6">
                    <c:v>45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D470-427F-A8CA-462D8FA31F89}"/>
            </c:ext>
          </c:extLst>
        </c:ser>
        <c:ser>
          <c:idx val="1"/>
          <c:order val="1"/>
          <c:tx>
            <c:strRef>
              <c:f>'Living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D470-427F-A8CA-462D8FA31F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D470-427F-A8CA-462D8FA31F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D470-427F-A8CA-462D8FA31F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D470-427F-A8CA-462D8FA31F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D470-427F-A8CA-462D8FA31F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D470-427F-A8CA-462D8FA31F8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D470-427F-A8CA-462D8FA31F89}"/>
              </c:ext>
            </c:extLst>
          </c:dPt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circ'!$C$2:$C$8</c:f>
              <c:numCache>
                <c:formatCode>General</c:formatCode>
                <c:ptCount val="7"/>
                <c:pt idx="0">
                  <c:v>1270</c:v>
                </c:pt>
                <c:pt idx="1">
                  <c:v>265</c:v>
                </c:pt>
                <c:pt idx="2">
                  <c:v>504</c:v>
                </c:pt>
                <c:pt idx="3">
                  <c:v>104</c:v>
                </c:pt>
                <c:pt idx="4">
                  <c:v>104</c:v>
                </c:pt>
                <c:pt idx="5">
                  <c:v>20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D470-427F-A8CA-462D8FA31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CC31B5-801C-4887-B29F-50B5DC8FC27C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635181-5666-4B0A-A8A1-171D122CB83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FB9750-C910-43BF-B79C-8A92AC15B28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4BF955-9636-4873-A3DF-800FC8E1602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920BAC7-83E8-4BA2-BE81-167DF8824C0A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33CA9DF-CE42-4390-ABCD-814E10B37210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867B877-B62E-4ADA-88F2-21E6C9F08D4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B0C2C2-A314-4630-B5B7-BBAFA21386D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C779D9-298B-4302-92E1-DDEDCAFB0CF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CC4545-D2EB-4E4D-9259-3AEE0FAB082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20A82B-7C3B-4C53-9B0A-99F16472F82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A76E6F-77C5-4D6E-9A7E-5764BB9B18D4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09CC2E-028D-401B-8334-B16BC6664B7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1B9F7A-8ADC-4000-B07C-486DD6F5B8B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55C4CB-515D-4CD5-8DE3-7645A02EA2E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CA2AAF-6B5E-4A18-B81E-58F53C1D41E4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16ADC6-E98F-4DC7-A633-CED03C945100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22512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7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09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7E99AF-E6B4-4D8F-81C2-B5CDBFDC2C78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554977-32CC-41BD-8B88-8AC31E46F7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04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2" r:id="rId3"/>
    <p:sldLayoutId id="2147483725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Scotland</a:t>
            </a: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lang="hr-HR" sz="4500" b="1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(2010 – 2020)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8600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Living circumstances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1015CF7-6540-41D0-A257-3DC6F5B96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402795"/>
              </p:ext>
            </p:extLst>
          </p:nvPr>
        </p:nvGraphicFramePr>
        <p:xfrm>
          <a:off x="1058227" y="1463040"/>
          <a:ext cx="10471786" cy="478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65113"/>
            <a:ext cx="1219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 cause of death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FCDD5BA-B0D0-42C9-B896-35D5BE5AD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390169"/>
              </p:ext>
            </p:extLst>
          </p:nvPr>
        </p:nvGraphicFramePr>
        <p:xfrm>
          <a:off x="540067" y="1604328"/>
          <a:ext cx="11104245" cy="479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week following discharge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074711"/>
              </p:ext>
            </p:extLst>
          </p:nvPr>
        </p:nvGraphicFramePr>
        <p:xfrm>
          <a:off x="326708" y="1513522"/>
          <a:ext cx="11389042" cy="473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55588"/>
            <a:ext cx="121920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day following discharge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37B1584-69BB-469D-B8DC-597A6673E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610129"/>
              </p:ext>
            </p:extLst>
          </p:nvPr>
        </p:nvGraphicFramePr>
        <p:xfrm>
          <a:off x="1212533" y="1357313"/>
          <a:ext cx="10031730" cy="485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247650"/>
            <a:ext cx="12192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Duration of illness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652318"/>
              </p:ext>
            </p:extLst>
          </p:nvPr>
        </p:nvGraphicFramePr>
        <p:xfrm>
          <a:off x="548639" y="1327785"/>
          <a:ext cx="11081385" cy="48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Timing of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250336"/>
              </p:ext>
            </p:extLst>
          </p:nvPr>
        </p:nvGraphicFramePr>
        <p:xfrm>
          <a:off x="567213" y="1427798"/>
          <a:ext cx="11057573" cy="479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teams’ estimation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of suicide risk at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984261"/>
              </p:ext>
            </p:extLst>
          </p:nvPr>
        </p:nvGraphicFramePr>
        <p:xfrm>
          <a:off x="645795" y="1680210"/>
          <a:ext cx="10900410" cy="471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300038"/>
            <a:ext cx="12192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teams’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views on preventability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031208"/>
              </p:ext>
            </p:extLst>
          </p:nvPr>
        </p:nvGraphicFramePr>
        <p:xfrm>
          <a:off x="1138237" y="1485899"/>
          <a:ext cx="10220326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838" y="0"/>
            <a:ext cx="12192000" cy="1123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702967"/>
              </p:ext>
            </p:extLst>
          </p:nvPr>
        </p:nvGraphicFramePr>
        <p:xfrm>
          <a:off x="889362" y="1584960"/>
          <a:ext cx="10475323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0" y="84138"/>
            <a:ext cx="12192000" cy="835025"/>
          </a:xfrm>
          <a:prstGeom prst="rect">
            <a:avLst/>
          </a:prstGeom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/>
                </a:solidFill>
                <a:latin typeface="+mn-lt"/>
              </a:rPr>
              <a:t>General population suicides: </a:t>
            </a:r>
            <a:br>
              <a:rPr lang="en-US" sz="3000" b="1" dirty="0">
                <a:solidFill>
                  <a:schemeClr val="bg1"/>
                </a:solidFill>
                <a:latin typeface="+mn-lt"/>
              </a:rPr>
            </a:br>
            <a:r>
              <a:rPr lang="en-US" sz="3000" b="1" dirty="0">
                <a:solidFill>
                  <a:schemeClr val="bg1"/>
                </a:solidFill>
                <a:latin typeface="+mn-lt"/>
              </a:rPr>
              <a:t>cause of death by gender</a:t>
            </a:r>
            <a:endParaRPr lang="en-GB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EAD60AA-1ED8-0321-B200-E6FBB104E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628053"/>
              </p:ext>
            </p:extLst>
          </p:nvPr>
        </p:nvGraphicFramePr>
        <p:xfrm>
          <a:off x="328749" y="1537063"/>
          <a:ext cx="11388634" cy="472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3"/>
          <p:cNvSpPr txBox="1">
            <a:spLocks/>
          </p:cNvSpPr>
          <p:nvPr/>
        </p:nvSpPr>
        <p:spPr bwMode="auto">
          <a:xfrm>
            <a:off x="-160338" y="90488"/>
            <a:ext cx="12192001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Patient suicides: </a:t>
            </a:r>
            <a:b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age and gender profile</a:t>
            </a:r>
            <a:r>
              <a:rPr lang="en-GB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117632"/>
              </p:ext>
            </p:extLst>
          </p:nvPr>
        </p:nvGraphicFramePr>
        <p:xfrm>
          <a:off x="505097" y="1360170"/>
          <a:ext cx="11369040" cy="492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0" y="95250"/>
            <a:ext cx="12192000" cy="939800"/>
          </a:xfrm>
          <a:prstGeom prst="rect">
            <a:avLst/>
          </a:prstGeom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/>
                </a:solidFill>
                <a:latin typeface="+mn-lt"/>
              </a:rPr>
              <a:t>Patient suicides: </a:t>
            </a:r>
            <a:br>
              <a:rPr lang="en-US" sz="3000" b="1" dirty="0">
                <a:solidFill>
                  <a:schemeClr val="bg1"/>
                </a:solidFill>
                <a:latin typeface="+mn-lt"/>
              </a:rPr>
            </a:br>
            <a:r>
              <a:rPr lang="en-US" sz="3000" b="1" dirty="0">
                <a:solidFill>
                  <a:schemeClr val="bg1"/>
                </a:solidFill>
                <a:latin typeface="+mn-lt"/>
              </a:rPr>
              <a:t>cause of death by gender</a:t>
            </a:r>
            <a:endParaRPr lang="en-GB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432110"/>
              </p:ext>
            </p:extLst>
          </p:nvPr>
        </p:nvGraphicFramePr>
        <p:xfrm>
          <a:off x="435293" y="1489710"/>
          <a:ext cx="11380470" cy="4906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3338" y="47625"/>
            <a:ext cx="12158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chemeClr val="bg1"/>
                </a:solidFill>
              </a:rPr>
              <a:t>Patient suicides: </a:t>
            </a:r>
            <a:br>
              <a:rPr lang="en-US" altLang="en-US" sz="3000" b="1">
                <a:solidFill>
                  <a:schemeClr val="bg1"/>
                </a:solidFill>
              </a:rPr>
            </a:br>
            <a:r>
              <a:rPr lang="en-US" altLang="en-US" sz="3000" b="1">
                <a:solidFill>
                  <a:schemeClr val="bg1"/>
                </a:solidFill>
              </a:rPr>
              <a:t>primary diagnosis by gender</a:t>
            </a:r>
            <a:endParaRPr lang="en-GB" altLang="en-US" sz="3000" b="1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731395"/>
              </p:ext>
            </p:extLst>
          </p:nvPr>
        </p:nvGraphicFramePr>
        <p:xfrm>
          <a:off x="603885" y="1627823"/>
          <a:ext cx="11017568" cy="476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412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Ethnic origin (not including white)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3ACA917-16BA-0C2C-15BD-08E516E3A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971609"/>
              </p:ext>
            </p:extLst>
          </p:nvPr>
        </p:nvGraphicFramePr>
        <p:xfrm>
          <a:off x="1096735" y="1304721"/>
          <a:ext cx="9998529" cy="475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68275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Marital status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701963"/>
              </p:ext>
            </p:extLst>
          </p:nvPr>
        </p:nvGraphicFramePr>
        <p:xfrm>
          <a:off x="612865" y="1536517"/>
          <a:ext cx="10529752" cy="457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Employment status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(2010-2020)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119908"/>
              </p:ext>
            </p:extLst>
          </p:nvPr>
        </p:nvGraphicFramePr>
        <p:xfrm>
          <a:off x="1208041" y="1429702"/>
          <a:ext cx="9527177" cy="4527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4" ma:contentTypeDescription="Create a new document." ma:contentTypeScope="" ma:versionID="60fbe618366eb025c740a5b59748b21c">
  <xsd:schema xmlns:xsd="http://www.w3.org/2001/XMLSchema" xmlns:xs="http://www.w3.org/2001/XMLSchema" xmlns:p="http://schemas.microsoft.com/office/2006/metadata/properties" xmlns:ns3="db4257c5-c1bb-4f42-817a-c5ed313d6230" targetNamespace="http://schemas.microsoft.com/office/2006/metadata/properties" ma:root="true" ma:fieldsID="a90f7fda8f5a7056f34eeee6a99e7993" ns3:_=""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F8646F-6054-4D0C-BB14-D83B6FB25B8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4257c5-c1bb-4f42-817a-c5ed313d6230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60BA462-A603-40FB-AAA5-5197984D0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1010</Words>
  <Application>Microsoft Office PowerPoint</Application>
  <PresentationFormat>Widescreen</PresentationFormat>
  <Paragraphs>169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Isabelle Hunt</cp:lastModifiedBy>
  <cp:revision>58</cp:revision>
  <dcterms:created xsi:type="dcterms:W3CDTF">2022-05-09T09:46:04Z</dcterms:created>
  <dcterms:modified xsi:type="dcterms:W3CDTF">2023-05-26T12:10:39Z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