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notesSlides/notesSlide12.xml" ContentType="application/vnd.openxmlformats-officedocument.presentationml.notesSlide+xml"/>
  <Override PartName="/ppt/charts/chart13.xml" ContentType="application/vnd.openxmlformats-officedocument.drawingml.chart+xml"/>
  <Override PartName="/ppt/notesSlides/notesSlide13.xml" ContentType="application/vnd.openxmlformats-officedocument.presentationml.notesSlide+xml"/>
  <Override PartName="/ppt/charts/chart14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4.xml" ContentType="application/vnd.openxmlformats-officedocument.presentationml.notesSlide+xml"/>
  <Override PartName="/ppt/charts/chart15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278" r:id="rId5"/>
    <p:sldId id="268" r:id="rId6"/>
    <p:sldId id="279" r:id="rId7"/>
    <p:sldId id="280" r:id="rId8"/>
    <p:sldId id="281" r:id="rId9"/>
    <p:sldId id="282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7" autoAdjust="0"/>
    <p:restoredTop sz="94660"/>
  </p:normalViewPr>
  <p:slideViewPr>
    <p:cSldViewPr snapToGrid="0">
      <p:cViewPr varScale="1">
        <p:scale>
          <a:sx n="70" d="100"/>
          <a:sy n="70" d="100"/>
        </p:scale>
        <p:origin x="672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D:\Suicide\REPORT%202024\Data%20slides\Data%20slides%20master%20book%20Scot%202024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Scot%202024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Scot%20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Scot%202024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Scot%202024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Scot%2020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Scot%202024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Scot%20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Scot%20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Scot%20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Scot%20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Scot%20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Scot%202024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Scot%202024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Scot%20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'Gen pop age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40A7543-C3AD-4409-A059-D905EF07D05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BC11-43B7-ACEE-E544FFAF9A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C163E75-3F27-4250-9C6E-C076FD74B91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BC11-43B7-ACEE-E544FFAF9A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32BCB62-8F92-48B7-93A0-15264BC1BD2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BC11-43B7-ACEE-E544FFAF9A9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CB65F85-578F-4A3F-BF1F-C1D92B12864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BC11-43B7-ACEE-E544FFAF9A9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3DC8D54-AF6F-4173-93E7-4ABC84D58B0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BC11-43B7-ACEE-E544FFAF9A9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97D7C4C-CDA1-4D65-872E-7E23B8309E0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BC11-43B7-ACEE-E544FFAF9A9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8CF0977F-CD7F-4741-BEF5-E3D0445155F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BC11-43B7-ACEE-E544FFAF9A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 pop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'Gen pop age gender'!$B$2:$B$8</c:f>
              <c:numCache>
                <c:formatCode>General</c:formatCode>
                <c:ptCount val="7"/>
                <c:pt idx="0">
                  <c:v>650</c:v>
                </c:pt>
                <c:pt idx="1">
                  <c:v>1126</c:v>
                </c:pt>
                <c:pt idx="2">
                  <c:v>1282</c:v>
                </c:pt>
                <c:pt idx="3">
                  <c:v>1386</c:v>
                </c:pt>
                <c:pt idx="4">
                  <c:v>910</c:v>
                </c:pt>
                <c:pt idx="5">
                  <c:v>473</c:v>
                </c:pt>
                <c:pt idx="6">
                  <c:v>291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'Gen pop age gender'!$D$2:$D$8</c15:f>
                <c15:dlblRangeCache>
                  <c:ptCount val="7"/>
                  <c:pt idx="0">
                    <c:v>11%</c:v>
                  </c:pt>
                  <c:pt idx="1">
                    <c:v>18%</c:v>
                  </c:pt>
                  <c:pt idx="2">
                    <c:v>21%</c:v>
                  </c:pt>
                  <c:pt idx="3">
                    <c:v>23%</c:v>
                  </c:pt>
                  <c:pt idx="4">
                    <c:v>15%</c:v>
                  </c:pt>
                  <c:pt idx="5">
                    <c:v>8%</c:v>
                  </c:pt>
                  <c:pt idx="6">
                    <c:v>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BC11-43B7-ACEE-E544FFAF9A9F}"/>
            </c:ext>
          </c:extLst>
        </c:ser>
        <c:ser>
          <c:idx val="1"/>
          <c:order val="1"/>
          <c:tx>
            <c:strRef>
              <c:f>'Gen pop age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7D4CCDB-1F1F-4876-B7B7-0503724F1FF5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BC11-43B7-ACEE-E544FFAF9A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425516E-436B-4FDB-9803-F2E37CD64C5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BC11-43B7-ACEE-E544FFAF9A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A0F70BF-1D0C-412D-A615-BEC6089EAF9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BC11-43B7-ACEE-E544FFAF9A9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2CE7CE1D-913E-4CA2-8311-31ED6869DEB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BC11-43B7-ACEE-E544FFAF9A9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C440A8CE-F672-42D0-8F52-60B06558C19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BC11-43B7-ACEE-E544FFAF9A9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D178A2E6-CB23-4C05-9A73-F2EBC0694DE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BC11-43B7-ACEE-E544FFAF9A9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EC895171-5BB8-474F-A6A2-822E48E5663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BC11-43B7-ACEE-E544FFAF9A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720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 pop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'Gen pop age gender'!$C$2:$C$8</c:f>
              <c:numCache>
                <c:formatCode>General</c:formatCode>
                <c:ptCount val="7"/>
                <c:pt idx="0">
                  <c:v>230</c:v>
                </c:pt>
                <c:pt idx="1">
                  <c:v>325</c:v>
                </c:pt>
                <c:pt idx="2">
                  <c:v>452</c:v>
                </c:pt>
                <c:pt idx="3">
                  <c:v>540</c:v>
                </c:pt>
                <c:pt idx="4">
                  <c:v>370</c:v>
                </c:pt>
                <c:pt idx="5">
                  <c:v>178</c:v>
                </c:pt>
                <c:pt idx="6">
                  <c:v>102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'Gen pop age gender'!$E$2:$E$8</c15:f>
                <c15:dlblRangeCache>
                  <c:ptCount val="7"/>
                  <c:pt idx="0">
                    <c:v>10%</c:v>
                  </c:pt>
                  <c:pt idx="1">
                    <c:v>15%</c:v>
                  </c:pt>
                  <c:pt idx="2">
                    <c:v>21%</c:v>
                  </c:pt>
                  <c:pt idx="3">
                    <c:v>25%</c:v>
                  </c:pt>
                  <c:pt idx="4">
                    <c:v>17%</c:v>
                  </c:pt>
                  <c:pt idx="5">
                    <c:v>8%</c:v>
                  </c:pt>
                  <c:pt idx="6">
                    <c:v>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BC11-43B7-ACEE-E544FFAF9A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77824479"/>
        <c:axId val="977819487"/>
      </c:barChart>
      <c:catAx>
        <c:axId val="9778244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Age group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19487"/>
        <c:crosses val="autoZero"/>
        <c:auto val="1"/>
        <c:lblAlgn val="ctr"/>
        <c:lblOffset val="100"/>
        <c:noMultiLvlLbl val="0"/>
      </c:catAx>
      <c:valAx>
        <c:axId val="97781948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suicides</a:t>
                </a:r>
              </a:p>
            </c:rich>
          </c:tx>
          <c:layout>
            <c:manualLayout>
              <c:xMode val="edge"/>
              <c:yMode val="edge"/>
              <c:x val="5.8146881770448928E-3"/>
              <c:y val="0.2632127031458149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3175">
            <a:solidFill>
              <a:sysClr val="window" lastClr="FFFFFF">
                <a:lumMod val="85000"/>
              </a:sys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24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139741907261588"/>
          <c:y val="8.8541119860017448E-2"/>
          <c:w val="0.2194271653543307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514510622541614E-2"/>
          <c:y val="3.4894056725941459E-2"/>
          <c:w val="0.88665716136102324"/>
          <c:h val="0.770202003810290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'Pt per week'!$B$1</c:f>
              <c:strCache>
                <c:ptCount val="1"/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/>
                      <a:t>56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showDataLabelsRange val="0"/>
                </c:ext>
                <c:ext xmlns:c16="http://schemas.microsoft.com/office/drawing/2014/chart" uri="{C3380CC4-5D6E-409C-BE32-E72D297353CC}">
                  <c16:uniqueId val="{00000000-CD89-437D-B559-1422E2EA2B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'Pt per week'!$A$2:$A$14</c:f>
              <c:numCache>
                <c:formatCode>General</c:formatCode>
                <c:ptCount val="1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</c:numCache>
            </c:numRef>
          </c:cat>
          <c:val>
            <c:numRef>
              <c:f>'Pt per week'!$B$2:$B$14</c:f>
              <c:numCache>
                <c:formatCode>General</c:formatCode>
                <c:ptCount val="13"/>
                <c:pt idx="0">
                  <c:v>56</c:v>
                </c:pt>
                <c:pt idx="1">
                  <c:v>41</c:v>
                </c:pt>
                <c:pt idx="2">
                  <c:v>23</c:v>
                </c:pt>
                <c:pt idx="3">
                  <c:v>19</c:v>
                </c:pt>
                <c:pt idx="4">
                  <c:v>25</c:v>
                </c:pt>
                <c:pt idx="5">
                  <c:v>17</c:v>
                </c:pt>
                <c:pt idx="6">
                  <c:v>6</c:v>
                </c:pt>
                <c:pt idx="7">
                  <c:v>20</c:v>
                </c:pt>
                <c:pt idx="8">
                  <c:v>14</c:v>
                </c:pt>
                <c:pt idx="9">
                  <c:v>17</c:v>
                </c:pt>
                <c:pt idx="10">
                  <c:v>16</c:v>
                </c:pt>
                <c:pt idx="11">
                  <c:v>11</c:v>
                </c:pt>
                <c:pt idx="1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89-437D-B559-1422E2EA2B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Weeks between discharge and suicide</a:t>
                </a:r>
              </a:p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 (Week 1 = First week following discharge)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1511511284680127E-2"/>
              <c:y val="0.2745060253867899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'Pt per day'!$B$1</c:f>
              <c:strCache>
                <c:ptCount val="1"/>
              </c:strCache>
            </c:strRef>
          </c:tx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5">
                  <a:lumMod val="60000"/>
                  <a:lumOff val="40000"/>
                </a:schemeClr>
              </a:solidFill>
              <a:ln w="9525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7566774800218874E-2"/>
                  <c:y val="-4.0801833656191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728634530439791E-2"/>
                      <c:h val="6.646356012593768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AA4-47AD-9383-7827FD736A79}"/>
                </c:ext>
              </c:extLst>
            </c:dLbl>
            <c:dLbl>
              <c:idx val="1"/>
              <c:layout>
                <c:manualLayout>
                  <c:x val="-2.7295803658200491E-2"/>
                  <c:y val="-4.156713634002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8A-49B2-B550-658B07D2C227}"/>
                </c:ext>
              </c:extLst>
            </c:dLbl>
            <c:dLbl>
              <c:idx val="2"/>
              <c:layout>
                <c:manualLayout>
                  <c:x val="-2.1837421035617449E-2"/>
                  <c:y val="-3.7851256163539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A4-47AD-9383-7827FD736A79}"/>
                </c:ext>
              </c:extLst>
            </c:dLbl>
            <c:dLbl>
              <c:idx val="3"/>
              <c:layout>
                <c:manualLayout>
                  <c:x val="-1.5808491418247517E-2"/>
                  <c:y val="-5.4757015742642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A4-47AD-9383-7827FD736A79}"/>
                </c:ext>
              </c:extLst>
            </c:dLbl>
            <c:dLbl>
              <c:idx val="4"/>
              <c:layout>
                <c:manualLayout>
                  <c:x val="-2.030537359656084E-2"/>
                  <c:y val="-5.5583937813706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A4-47AD-9383-7827FD736A79}"/>
                </c:ext>
              </c:extLst>
            </c:dLbl>
            <c:dLbl>
              <c:idx val="5"/>
              <c:layout>
                <c:manualLayout>
                  <c:x val="-2.470680726998448E-2"/>
                  <c:y val="-3.7765449183942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AA4-47AD-9383-7827FD736A79}"/>
                </c:ext>
              </c:extLst>
            </c:dLbl>
            <c:dLbl>
              <c:idx val="6"/>
              <c:layout>
                <c:manualLayout>
                  <c:x val="-1.2764442497021813E-2"/>
                  <c:y val="-4.77448106933101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A4-47AD-9383-7827FD736A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'Pt per day'!$A$2:$A$8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'Pt per day'!$B$2:$B$8</c:f>
              <c:numCache>
                <c:formatCode>General</c:formatCode>
                <c:ptCount val="7"/>
                <c:pt idx="0">
                  <c:v>4</c:v>
                </c:pt>
                <c:pt idx="1">
                  <c:v>6</c:v>
                </c:pt>
                <c:pt idx="2">
                  <c:v>13</c:v>
                </c:pt>
                <c:pt idx="3">
                  <c:v>8</c:v>
                </c:pt>
                <c:pt idx="4">
                  <c:v>5</c:v>
                </c:pt>
                <c:pt idx="5">
                  <c:v>12</c:v>
                </c:pt>
                <c:pt idx="6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9AA4-47AD-9383-7827FD736A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9232047"/>
        <c:axId val="989258671"/>
      </c:line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Days between discharge and suicide </a:t>
                </a:r>
              </a:p>
              <a:p>
                <a:pPr>
                  <a:defRPr sz="1400" b="1"/>
                </a:pPr>
                <a:r>
                  <a:rPr lang="hr-HR" sz="1400" b="1"/>
                  <a:t>(Day 1 = day of discharge)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4.536489269297791E-3"/>
              <c:y val="0.287197972950138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14200160643109"/>
          <c:y val="4.4345898004434593E-2"/>
          <c:w val="0.88171882656437595"/>
          <c:h val="0.87362059232618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'Duration of illness'!$B$1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4C87C03-C37B-4ECD-BE70-EF3A459CB88E}" type="CELLRANGE">
                      <a:rPr lang="en-US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[CELLRANGE]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C2FC-417D-A883-8C9ECFA0E31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9301452-6E65-4E7D-AF8D-FBD78AABBE9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C2FC-417D-A883-8C9ECFA0E31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CBA001D-314F-49F6-9B2D-90E127FFC66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C2FC-417D-A883-8C9ECFA0E3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'Duration of illness'!$A$2:$A$4</c:f>
              <c:strCache>
                <c:ptCount val="3"/>
                <c:pt idx="0">
                  <c:v>Within 12 months</c:v>
                </c:pt>
                <c:pt idx="1">
                  <c:v>1-5 years</c:v>
                </c:pt>
                <c:pt idx="2">
                  <c:v>More than 5 years</c:v>
                </c:pt>
              </c:strCache>
            </c:strRef>
          </c:cat>
          <c:val>
            <c:numRef>
              <c:f>'Duration of illness'!$B$2:$B$4</c:f>
              <c:numCache>
                <c:formatCode>General</c:formatCode>
                <c:ptCount val="3"/>
                <c:pt idx="0">
                  <c:v>313</c:v>
                </c:pt>
                <c:pt idx="1">
                  <c:v>434</c:v>
                </c:pt>
                <c:pt idx="2">
                  <c:v>1330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'Duration of illness'!$C$2:$C$4</c15:f>
                <c15:dlblRangeCache>
                  <c:ptCount val="3"/>
                  <c:pt idx="0">
                    <c:v>15%</c:v>
                  </c:pt>
                  <c:pt idx="1">
                    <c:v>21%</c:v>
                  </c:pt>
                  <c:pt idx="2">
                    <c:v>64%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C2FC-417D-A883-8C9ECFA0E3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dirty="0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7290077846237265E-2"/>
              <c:y val="0.3264060079823134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6350"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66922732219449"/>
          <c:y val="3.6954915003695493E-2"/>
          <c:w val="0.84397214575820301"/>
          <c:h val="0.87362059232618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'Last contact'!$B$1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78F5A70-EEA0-456F-873B-617A8013BF3A}" type="CELLRANGE">
                      <a:rPr lang="en-US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[CELLRANGE]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ED2D-4716-8B89-9FC1579B99C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353D8D6-DBE5-4528-867E-AD9F192FC44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ED2D-4716-8B89-9FC1579B99C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C17116E-09DB-47A7-BA37-F23F34B47EB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ED2D-4716-8B89-9FC1579B99C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4EC9633-0150-4267-A213-7980006E3E1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ED2D-4716-8B89-9FC1579B99C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7EF6EB0-4B02-4097-9EC9-8239D1217A0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ED2D-4716-8B89-9FC1579B99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'Last contact'!$A$2:$A$6</c:f>
              <c:strCache>
                <c:ptCount val="5"/>
                <c:pt idx="0">
                  <c:v>&lt;24 hours</c:v>
                </c:pt>
                <c:pt idx="1">
                  <c:v>1-7 days</c:v>
                </c:pt>
                <c:pt idx="2">
                  <c:v>1-4 weeks</c:v>
                </c:pt>
                <c:pt idx="3">
                  <c:v>4-13 weeks</c:v>
                </c:pt>
                <c:pt idx="4">
                  <c:v>&gt;13 weeks</c:v>
                </c:pt>
              </c:strCache>
            </c:strRef>
          </c:cat>
          <c:val>
            <c:numRef>
              <c:f>'Last contact'!$B$2:$B$6</c:f>
              <c:numCache>
                <c:formatCode>General</c:formatCode>
                <c:ptCount val="5"/>
                <c:pt idx="0">
                  <c:v>293</c:v>
                </c:pt>
                <c:pt idx="1">
                  <c:v>647</c:v>
                </c:pt>
                <c:pt idx="2">
                  <c:v>591</c:v>
                </c:pt>
                <c:pt idx="3">
                  <c:v>412</c:v>
                </c:pt>
                <c:pt idx="4">
                  <c:v>468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'Last contact'!$C$2:$C$6</c15:f>
                <c15:dlblRangeCache>
                  <c:ptCount val="5"/>
                  <c:pt idx="0">
                    <c:v>12%</c:v>
                  </c:pt>
                  <c:pt idx="1">
                    <c:v>27%</c:v>
                  </c:pt>
                  <c:pt idx="2">
                    <c:v>25%</c:v>
                  </c:pt>
                  <c:pt idx="3">
                    <c:v>17%</c:v>
                  </c:pt>
                  <c:pt idx="4">
                    <c:v>19%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ED2D-4716-8B89-9FC1579B99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7751762243571154E-2"/>
              <c:y val="0.3118399605223764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Risk!$B$1</c:f>
              <c:strCache>
                <c:ptCount val="1"/>
                <c:pt idx="0">
                  <c:v>Long-term risk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DF2DA5A-7509-456E-B898-B4DA52C51D1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122C-4DE3-9F40-CD325F5C9AB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F5F0297-8FA4-4E4E-8E4E-F5B27C38F7D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122C-4DE3-9F40-CD325F5C9AB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7EF62E4-B002-4D11-8F73-E1E355F160E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122C-4DE3-9F40-CD325F5C9AB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0887714-5A4F-4354-960F-CDE9728BF1C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122C-4DE3-9F40-CD325F5C9A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Risk!$A$2:$A$5</c:f>
              <c:strCache>
                <c:ptCount val="4"/>
                <c:pt idx="0">
                  <c:v>No risk</c:v>
                </c:pt>
                <c:pt idx="1">
                  <c:v>Low</c:v>
                </c:pt>
                <c:pt idx="2">
                  <c:v>Moderate</c:v>
                </c:pt>
                <c:pt idx="3">
                  <c:v>High</c:v>
                </c:pt>
              </c:strCache>
            </c:strRef>
          </c:cat>
          <c:val>
            <c:numRef>
              <c:f>Risk!$B$2:$B$5</c:f>
              <c:numCache>
                <c:formatCode>General</c:formatCode>
                <c:ptCount val="4"/>
                <c:pt idx="0">
                  <c:v>197</c:v>
                </c:pt>
                <c:pt idx="1">
                  <c:v>1045</c:v>
                </c:pt>
                <c:pt idx="2">
                  <c:v>678</c:v>
                </c:pt>
                <c:pt idx="3">
                  <c:v>148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Risk!$D$2:$D$7</c15:f>
                <c15:dlblRangeCache>
                  <c:ptCount val="6"/>
                  <c:pt idx="0">
                    <c:v>10%</c:v>
                  </c:pt>
                  <c:pt idx="1">
                    <c:v>51%</c:v>
                  </c:pt>
                  <c:pt idx="2">
                    <c:v>33%</c:v>
                  </c:pt>
                  <c:pt idx="3">
                    <c:v>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122C-4DE3-9F40-CD325F5C9AB5}"/>
            </c:ext>
          </c:extLst>
        </c:ser>
        <c:ser>
          <c:idx val="1"/>
          <c:order val="1"/>
          <c:tx>
            <c:strRef>
              <c:f>Risk!$C$1</c:f>
              <c:strCache>
                <c:ptCount val="1"/>
                <c:pt idx="0">
                  <c:v>Immediate risk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6B43DB4B-7D00-4F0C-83D5-A66BBB32C30E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122C-4DE3-9F40-CD325F5C9AB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516BBC7-3271-4A65-92AD-3973C8CAC28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122C-4DE3-9F40-CD325F5C9AB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0787038-3C7A-44CE-9FC4-8F7B21B3C61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122C-4DE3-9F40-CD325F5C9AB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204B36EC-B026-4772-82FA-3B31B29DEAD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122C-4DE3-9F40-CD325F5C9A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Risk!$A$2:$A$5</c:f>
              <c:strCache>
                <c:ptCount val="4"/>
                <c:pt idx="0">
                  <c:v>No risk</c:v>
                </c:pt>
                <c:pt idx="1">
                  <c:v>Low</c:v>
                </c:pt>
                <c:pt idx="2">
                  <c:v>Moderate</c:v>
                </c:pt>
                <c:pt idx="3">
                  <c:v>High</c:v>
                </c:pt>
              </c:strCache>
            </c:strRef>
          </c:cat>
          <c:val>
            <c:numRef>
              <c:f>Risk!$C$2:$C$5</c:f>
              <c:numCache>
                <c:formatCode>General</c:formatCode>
                <c:ptCount val="4"/>
                <c:pt idx="0">
                  <c:v>475</c:v>
                </c:pt>
                <c:pt idx="1">
                  <c:v>1355</c:v>
                </c:pt>
                <c:pt idx="2">
                  <c:v>284</c:v>
                </c:pt>
                <c:pt idx="3">
                  <c:v>40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Risk!$E$2:$E$7</c15:f>
                <c15:dlblRangeCache>
                  <c:ptCount val="6"/>
                  <c:pt idx="0">
                    <c:v>22%</c:v>
                  </c:pt>
                  <c:pt idx="1">
                    <c:v>63%</c:v>
                  </c:pt>
                  <c:pt idx="2">
                    <c:v>13%</c:v>
                  </c:pt>
                  <c:pt idx="3">
                    <c:v>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9-122C-4DE3-9F40-CD325F5C9A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Suicide risk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5.1419632278775383E-3"/>
              <c:y val="0.269815760368925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233937221261977"/>
          <c:y val="5.8084105894745407E-2"/>
          <c:w val="0.34551440724381"/>
          <c:h val="0.125185211050392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fld id="{CB508740-2718-4B12-A59C-882AE85EDD48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96B-497A-91C2-FFC12DAC476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1A5AFB6-424A-4632-A6DD-21B363CFB554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96B-497A-91C2-FFC12DAC476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61400EF-D5F5-4A09-920E-CBA7490A043E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896B-497A-91C2-FFC12DAC476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525F3667-2D0B-4C84-B7B0-6FE1AACCF7B4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96B-497A-91C2-FFC12DAC476F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BC1E88C8-A4BC-4E33-8189-7BF931B797E7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96B-497A-91C2-FFC12DAC47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'Team views'!$A$2:$A$12</c:f>
              <c:strCache>
                <c:ptCount val="11"/>
                <c:pt idx="0">
                  <c:v>Closer supervision of patient</c:v>
                </c:pt>
                <c:pt idx="1">
                  <c:v>Closer contact with patients family</c:v>
                </c:pt>
                <c:pt idx="2">
                  <c:v>Decrease in caseloads</c:v>
                </c:pt>
                <c:pt idx="3">
                  <c:v>Improved adherence with drug treatment</c:v>
                </c:pt>
                <c:pt idx="4">
                  <c:v>Access to psychological treatment</c:v>
                </c:pt>
                <c:pt idx="5">
                  <c:v>Better communication between teams</c:v>
                </c:pt>
                <c:pt idx="6">
                  <c:v>Better staff training</c:v>
                </c:pt>
                <c:pt idx="7">
                  <c:v>Better crisis facilities</c:v>
                </c:pt>
                <c:pt idx="8">
                  <c:v>Increased staffing</c:v>
                </c:pt>
                <c:pt idx="9">
                  <c:v>Closer working with GP</c:v>
                </c:pt>
                <c:pt idx="10">
                  <c:v>Availability of dual diagnosis services</c:v>
                </c:pt>
              </c:strCache>
            </c:strRef>
          </c:cat>
          <c:val>
            <c:numRef>
              <c:f>'Team views'!$B$2:$B$12</c:f>
              <c:numCache>
                <c:formatCode>0%</c:formatCode>
                <c:ptCount val="11"/>
                <c:pt idx="0">
                  <c:v>0.13</c:v>
                </c:pt>
                <c:pt idx="1">
                  <c:v>0.09</c:v>
                </c:pt>
                <c:pt idx="2">
                  <c:v>7.0000000000000007E-2</c:v>
                </c:pt>
                <c:pt idx="3">
                  <c:v>0.1</c:v>
                </c:pt>
                <c:pt idx="4">
                  <c:v>7.0000000000000007E-2</c:v>
                </c:pt>
                <c:pt idx="5">
                  <c:v>0.08</c:v>
                </c:pt>
                <c:pt idx="6">
                  <c:v>0.06</c:v>
                </c:pt>
                <c:pt idx="7">
                  <c:v>0.06</c:v>
                </c:pt>
                <c:pt idx="8">
                  <c:v>0.06</c:v>
                </c:pt>
                <c:pt idx="9">
                  <c:v>0.04</c:v>
                </c:pt>
                <c:pt idx="10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96B-497A-91C2-FFC12DAC47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48570367"/>
        <c:axId val="975713839"/>
      </c:barChart>
      <c:catAx>
        <c:axId val="11485703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5713839"/>
        <c:crosses val="autoZero"/>
        <c:auto val="1"/>
        <c:lblAlgn val="ctr"/>
        <c:lblOffset val="100"/>
        <c:noMultiLvlLbl val="0"/>
      </c:catAx>
      <c:valAx>
        <c:axId val="97571383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Percentage</a:t>
                </a:r>
                <a:r>
                  <a:rPr lang="hr-HR" sz="1400" b="1" baseline="0"/>
                  <a:t> of patients</a:t>
                </a:r>
                <a:endParaRPr lang="hr-HR" sz="1400" b="1"/>
              </a:p>
            </c:rich>
          </c:tx>
          <c:layout>
            <c:manualLayout>
              <c:xMode val="edge"/>
              <c:yMode val="edge"/>
              <c:x val="0.55196509146657713"/>
              <c:y val="0.9386388754678205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r-HR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8570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889752392273726E-2"/>
          <c:y val="3.5129246571691773E-2"/>
          <c:w val="0.88749116460947908"/>
          <c:h val="0.76131610767269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'Gen pop meth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AD91130-7749-4AA5-A9E9-381CC92C13C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7BE1-481C-9273-6E6629CAAF0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C0D8958-0707-4103-B9D3-17CCFFE910D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7BE1-481C-9273-6E6629CAAF0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59D48C6-22EF-4087-87F4-5E0B8B993E8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7BE1-481C-9273-6E6629CAAF0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A41B575-884E-469F-8BEC-1E939701FAD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7BE1-481C-9273-6E6629CAAF0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6AA8236-A9A9-4EF8-BEBD-62B98325031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7BE1-481C-9273-6E6629CAAF0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C69D5916-7B7B-4D42-B463-7A89CC95AD4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7BE1-481C-9273-6E6629CAAF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 pop meth gender'!$A$2:$A$7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'Gen pop meth gender'!$B$2:$B$7</c:f>
              <c:numCache>
                <c:formatCode>General</c:formatCode>
                <c:ptCount val="6"/>
                <c:pt idx="0">
                  <c:v>3274</c:v>
                </c:pt>
                <c:pt idx="1">
                  <c:v>1085</c:v>
                </c:pt>
                <c:pt idx="2">
                  <c:v>156</c:v>
                </c:pt>
                <c:pt idx="3">
                  <c:v>594</c:v>
                </c:pt>
                <c:pt idx="4">
                  <c:v>296</c:v>
                </c:pt>
                <c:pt idx="5">
                  <c:v>698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'Gen pop meth gender'!$D$2:$D$7</c15:f>
                <c15:dlblRangeCache>
                  <c:ptCount val="6"/>
                  <c:pt idx="0">
                    <c:v>54%</c:v>
                  </c:pt>
                  <c:pt idx="1">
                    <c:v>18%</c:v>
                  </c:pt>
                  <c:pt idx="2">
                    <c:v>3%</c:v>
                  </c:pt>
                  <c:pt idx="3">
                    <c:v>10%</c:v>
                  </c:pt>
                  <c:pt idx="4">
                    <c:v>5%</c:v>
                  </c:pt>
                  <c:pt idx="5">
                    <c:v>11%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7BE1-481C-9273-6E6629CAAF0C}"/>
            </c:ext>
          </c:extLst>
        </c:ser>
        <c:ser>
          <c:idx val="1"/>
          <c:order val="1"/>
          <c:tx>
            <c:strRef>
              <c:f>'Gen pop meth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0849B16-00CC-46B9-B648-8B26D60B26D2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7BE1-481C-9273-6E6629CAAF0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D4C94B1-2707-4506-BBBA-9CB12C5EC87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7BE1-481C-9273-6E6629CAAF0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82ECA79-F4E3-4F92-8FB2-004C3EF2BA9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7BE1-481C-9273-6E6629CAAF0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053DE6E-C31E-4070-9717-C21887678BF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7BE1-481C-9273-6E6629CAAF0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8AE39534-8CDB-45A3-A36D-AE373A3FF4D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7BE1-481C-9273-6E6629CAAF0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81D7CB2-5B60-4BFB-8FD3-E7BAEE0AC2E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7BE1-481C-9273-6E6629CAAF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 pop meth gender'!$A$2:$A$7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'Gen pop meth gender'!$C$2:$C$7</c:f>
              <c:numCache>
                <c:formatCode>General</c:formatCode>
                <c:ptCount val="6"/>
                <c:pt idx="0">
                  <c:v>784</c:v>
                </c:pt>
                <c:pt idx="1">
                  <c:v>914</c:v>
                </c:pt>
                <c:pt idx="2">
                  <c:v>27</c:v>
                </c:pt>
                <c:pt idx="3">
                  <c:v>169</c:v>
                </c:pt>
                <c:pt idx="4">
                  <c:v>132</c:v>
                </c:pt>
                <c:pt idx="5">
                  <c:v>164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'Gen pop meth gender'!$E$2:$E$7</c15:f>
                <c15:dlblRangeCache>
                  <c:ptCount val="6"/>
                  <c:pt idx="0">
                    <c:v>36%</c:v>
                  </c:pt>
                  <c:pt idx="1">
                    <c:v>42%</c:v>
                  </c:pt>
                  <c:pt idx="2">
                    <c:v>1%</c:v>
                  </c:pt>
                  <c:pt idx="3">
                    <c:v>8%</c:v>
                  </c:pt>
                  <c:pt idx="4">
                    <c:v>6%</c:v>
                  </c:pt>
                  <c:pt idx="5">
                    <c:v>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7BE1-481C-9273-6E6629CAA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/>
                  <a:t>Number of suicides</a:t>
                </a:r>
              </a:p>
            </c:rich>
          </c:tx>
          <c:layout>
            <c:manualLayout>
              <c:xMode val="edge"/>
              <c:yMode val="edge"/>
              <c:x val="1.899176507729753E-2"/>
              <c:y val="0.283614635916535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ysClr val="window" lastClr="FFFFFF">
                <a:lumMod val="85000"/>
              </a:sys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1446355944318"/>
          <c:y val="0.10243000874890634"/>
          <c:w val="0.22390272108048126"/>
          <c:h val="9.6077787895490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35273564617329"/>
          <c:y val="3.5833229179685872E-2"/>
          <c:w val="0.86820159942790232"/>
          <c:h val="0.732723409573803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'Pt age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BD57F97-F7FC-46AE-83B7-13A7E871621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3E79-48CB-8BDF-CAB0E88A68A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D9E6897-A0C5-45FB-9ADB-8DFB079C183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3E79-48CB-8BDF-CAB0E88A68A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0B8910BB-0912-416C-9248-0DD5B0E1858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3E79-48CB-8BDF-CAB0E88A68A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EFD171D-B2FC-4238-870D-83A7B9952A0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3E79-48CB-8BDF-CAB0E88A68A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DC56FCD-2C09-45F7-9C84-5D6450522DF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3E79-48CB-8BDF-CAB0E88A68A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750AF1E-0AC0-4A61-8F84-E7AB36E94B0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3E79-48CB-8BDF-CAB0E88A68A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C9FBFF1F-D768-44D7-9773-67AFE2B824D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3E79-48CB-8BDF-CAB0E88A68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'Pt age gender'!$B$2:$B$8</c:f>
              <c:numCache>
                <c:formatCode>General</c:formatCode>
                <c:ptCount val="7"/>
                <c:pt idx="0">
                  <c:v>121</c:v>
                </c:pt>
                <c:pt idx="1">
                  <c:v>301</c:v>
                </c:pt>
                <c:pt idx="2">
                  <c:v>357</c:v>
                </c:pt>
                <c:pt idx="3">
                  <c:v>413</c:v>
                </c:pt>
                <c:pt idx="4">
                  <c:v>213</c:v>
                </c:pt>
                <c:pt idx="5">
                  <c:v>97</c:v>
                </c:pt>
                <c:pt idx="6">
                  <c:v>58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age gender'!$D$2:$D$8</c15:f>
                <c15:dlblRangeCache>
                  <c:ptCount val="7"/>
                  <c:pt idx="0">
                    <c:v>8%</c:v>
                  </c:pt>
                  <c:pt idx="1">
                    <c:v>19%</c:v>
                  </c:pt>
                  <c:pt idx="2">
                    <c:v>23%</c:v>
                  </c:pt>
                  <c:pt idx="3">
                    <c:v>26%</c:v>
                  </c:pt>
                  <c:pt idx="4">
                    <c:v>14%</c:v>
                  </c:pt>
                  <c:pt idx="5">
                    <c:v>6%</c:v>
                  </c:pt>
                  <c:pt idx="6">
                    <c:v>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3E79-48CB-8BDF-CAB0E88A68AF}"/>
            </c:ext>
          </c:extLst>
        </c:ser>
        <c:ser>
          <c:idx val="1"/>
          <c:order val="1"/>
          <c:tx>
            <c:strRef>
              <c:f>'Pt age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7647AB0-98D7-4578-B8B1-E056218101F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3E79-48CB-8BDF-CAB0E88A68A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1DF04DD-6733-4A31-873A-86A54A0C39F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3E79-48CB-8BDF-CAB0E88A68A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AC86D00-0C90-43FA-9556-F0F2B1B44ED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3E79-48CB-8BDF-CAB0E88A68A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5DF8141-9231-441D-990F-D4F589A7ECD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3E79-48CB-8BDF-CAB0E88A68A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000DE68-1D4A-4B12-8FBE-D22214D8122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3E79-48CB-8BDF-CAB0E88A68A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7A4443D-90F4-42A3-B31B-6E59B43D29E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3E79-48CB-8BDF-CAB0E88A68A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9EE91D97-55B2-44CE-A655-418CDBAA30B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3E79-48CB-8BDF-CAB0E88A68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720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cat>
            <c:strRef>
              <c:f>'Pt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'Pt age gender'!$C$2:$C$8</c:f>
              <c:numCache>
                <c:formatCode>General</c:formatCode>
                <c:ptCount val="7"/>
                <c:pt idx="0">
                  <c:v>86</c:v>
                </c:pt>
                <c:pt idx="1">
                  <c:v>133</c:v>
                </c:pt>
                <c:pt idx="2">
                  <c:v>209</c:v>
                </c:pt>
                <c:pt idx="3">
                  <c:v>216</c:v>
                </c:pt>
                <c:pt idx="4">
                  <c:v>136</c:v>
                </c:pt>
                <c:pt idx="5">
                  <c:v>62</c:v>
                </c:pt>
                <c:pt idx="6">
                  <c:v>35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age gender'!$E$2:$E$8</c15:f>
                <c15:dlblRangeCache>
                  <c:ptCount val="7"/>
                  <c:pt idx="0">
                    <c:v>10%</c:v>
                  </c:pt>
                  <c:pt idx="1">
                    <c:v>15%</c:v>
                  </c:pt>
                  <c:pt idx="2">
                    <c:v>24%</c:v>
                  </c:pt>
                  <c:pt idx="3">
                    <c:v>25%</c:v>
                  </c:pt>
                  <c:pt idx="4">
                    <c:v>16%</c:v>
                  </c:pt>
                  <c:pt idx="5">
                    <c:v>7%</c:v>
                  </c:pt>
                  <c:pt idx="6">
                    <c:v>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3E79-48CB-8BDF-CAB0E88A6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77824479"/>
        <c:axId val="977819487"/>
      </c:barChart>
      <c:catAx>
        <c:axId val="9778244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Age group</a:t>
                </a:r>
              </a:p>
            </c:rich>
          </c:tx>
          <c:layout>
            <c:manualLayout>
              <c:xMode val="edge"/>
              <c:yMode val="edge"/>
              <c:x val="0.48302264918251303"/>
              <c:y val="0.8544736074657333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19487"/>
        <c:crosses val="autoZero"/>
        <c:auto val="1"/>
        <c:lblAlgn val="ctr"/>
        <c:lblOffset val="100"/>
        <c:noMultiLvlLbl val="0"/>
      </c:catAx>
      <c:valAx>
        <c:axId val="97781948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8.4249353643375807E-3"/>
              <c:y val="0.3016409208390936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24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139741907261588"/>
          <c:y val="8.8541119860017448E-2"/>
          <c:w val="0.2194271653543307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01808152569596"/>
          <c:y val="3.4226135109479423E-2"/>
          <c:w val="0.89298191847430397"/>
          <c:h val="0.767452252909015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'Pt meth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6C225714-13DE-427C-A74E-DEA8D1AEFABC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D307-4AC0-B6B4-3B117BF4861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14C6429-991B-4292-93EC-C50D408305D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307-4AC0-B6B4-3B117BF4861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D7AF7E7-5157-4092-A715-81B6C948584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D307-4AC0-B6B4-3B117BF4861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643B8B8-300A-4452-AB0E-27D24DF75C5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307-4AC0-B6B4-3B117BF4861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833AC28-BC65-4CA2-A484-C73C2CDF921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D307-4AC0-B6B4-3B117BF4861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FB549BF-9AF5-47AD-BF6F-60C678BF526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D307-4AC0-B6B4-3B117BF486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meth gender'!$A$2:$A$7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'Pt meth gender'!$B$2:$B$7</c:f>
              <c:numCache>
                <c:formatCode>General</c:formatCode>
                <c:ptCount val="6"/>
                <c:pt idx="0">
                  <c:v>749</c:v>
                </c:pt>
                <c:pt idx="1">
                  <c:v>369</c:v>
                </c:pt>
                <c:pt idx="2">
                  <c:v>31</c:v>
                </c:pt>
                <c:pt idx="3">
                  <c:v>194</c:v>
                </c:pt>
                <c:pt idx="4">
                  <c:v>94</c:v>
                </c:pt>
                <c:pt idx="5">
                  <c:v>112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meth gender'!$D$2:$D$7</c15:f>
                <c15:dlblRangeCache>
                  <c:ptCount val="6"/>
                  <c:pt idx="0">
                    <c:v>48%</c:v>
                  </c:pt>
                  <c:pt idx="1">
                    <c:v>24%</c:v>
                  </c:pt>
                  <c:pt idx="2">
                    <c:v>2%</c:v>
                  </c:pt>
                  <c:pt idx="3">
                    <c:v>13%</c:v>
                  </c:pt>
                  <c:pt idx="4">
                    <c:v>6%</c:v>
                  </c:pt>
                  <c:pt idx="5">
                    <c:v>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D307-4AC0-B6B4-3B117BF48612}"/>
            </c:ext>
          </c:extLst>
        </c:ser>
        <c:ser>
          <c:idx val="1"/>
          <c:order val="1"/>
          <c:tx>
            <c:strRef>
              <c:f>'Pt meth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5445BC01-4D78-412C-BC3A-4BF0795B1D15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D307-4AC0-B6B4-3B117BF4861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3343D3E-FC84-4983-A4BF-EE88D677BA1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D307-4AC0-B6B4-3B117BF4861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CE79C1A-F5B0-417E-A747-4E4E362C410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D307-4AC0-B6B4-3B117BF4861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8E09614-AB3F-4476-8796-0CB597D42A5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D307-4AC0-B6B4-3B117BF4861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26A1C51-6369-4653-A7EC-DF36F75B11B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D307-4AC0-B6B4-3B117BF4861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ACA92A8-F679-4068-928B-E2D1EB05879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D307-4AC0-B6B4-3B117BF486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meth gender'!$A$2:$A$7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'Pt meth gender'!$C$2:$C$7</c:f>
              <c:numCache>
                <c:formatCode>General</c:formatCode>
                <c:ptCount val="6"/>
                <c:pt idx="0">
                  <c:v>333</c:v>
                </c:pt>
                <c:pt idx="1">
                  <c:v>326</c:v>
                </c:pt>
                <c:pt idx="2">
                  <c:v>17</c:v>
                </c:pt>
                <c:pt idx="3">
                  <c:v>96</c:v>
                </c:pt>
                <c:pt idx="4">
                  <c:v>53</c:v>
                </c:pt>
                <c:pt idx="5">
                  <c:v>49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meth gender'!$E$2:$E$7</c15:f>
                <c15:dlblRangeCache>
                  <c:ptCount val="6"/>
                  <c:pt idx="0">
                    <c:v>38%</c:v>
                  </c:pt>
                  <c:pt idx="1">
                    <c:v>37%</c:v>
                  </c:pt>
                  <c:pt idx="2">
                    <c:v>2%</c:v>
                  </c:pt>
                  <c:pt idx="3">
                    <c:v>11%</c:v>
                  </c:pt>
                  <c:pt idx="4">
                    <c:v>6%</c:v>
                  </c:pt>
                  <c:pt idx="5">
                    <c:v>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D307-4AC0-B6B4-3B117BF486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2.5629338309008546E-2"/>
              <c:y val="0.285355608909089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763324893875356"/>
          <c:y val="1.1463360719520616E-2"/>
          <c:w val="0.17839606939376482"/>
          <c:h val="6.2361855544110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69595849049229"/>
          <c:y val="6.7373746483366664E-2"/>
          <c:w val="0.85060046121675237"/>
          <c:h val="0.802389490500448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'Diagnosis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FC77719-55B5-4A8B-9474-5554048E95CF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01B7-4977-9446-696B7E8D5AC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7A5521E-1C8E-45CE-803F-A394DEE16B8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01B7-4977-9446-696B7E8D5AC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D52B87D-DDAB-4CC0-88DA-E6B7A3CEFE9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01B7-4977-9446-696B7E8D5AC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93795B1-366B-4FF5-B1ED-C5291115FBB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01B7-4977-9446-696B7E8D5AC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29B3DC6-50EB-4F9C-9CF1-889B0C8C2E1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01B7-4977-9446-696B7E8D5A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'Diagnosis gender'!$A$2:$A$6</c:f>
              <c:strCache>
                <c:ptCount val="5"/>
                <c:pt idx="0">
                  <c:v>Schizophrenia &amp; other delusional disorders</c:v>
                </c:pt>
                <c:pt idx="1">
                  <c:v>Affective disorders</c:v>
                </c:pt>
                <c:pt idx="2">
                  <c:v>Personality disorder</c:v>
                </c:pt>
                <c:pt idx="3">
                  <c:v>Alcohol dependence/misuse</c:v>
                </c:pt>
                <c:pt idx="4">
                  <c:v>Drug dependence/misuse</c:v>
                </c:pt>
              </c:strCache>
            </c:strRef>
          </c:cat>
          <c:val>
            <c:numRef>
              <c:f>'Diagnosis gender'!$B$2:$B$6</c:f>
              <c:numCache>
                <c:formatCode>General</c:formatCode>
                <c:ptCount val="5"/>
                <c:pt idx="0">
                  <c:v>214</c:v>
                </c:pt>
                <c:pt idx="1">
                  <c:v>437</c:v>
                </c:pt>
                <c:pt idx="2">
                  <c:v>94</c:v>
                </c:pt>
                <c:pt idx="3">
                  <c:v>205</c:v>
                </c:pt>
                <c:pt idx="4">
                  <c:v>217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'Diagnosis gender'!$D$2:$D$7</c15:f>
                <c15:dlblRangeCache>
                  <c:ptCount val="6"/>
                  <c:pt idx="0">
                    <c:v>14%</c:v>
                  </c:pt>
                  <c:pt idx="1">
                    <c:v>29%</c:v>
                  </c:pt>
                  <c:pt idx="2">
                    <c:v>6%</c:v>
                  </c:pt>
                  <c:pt idx="3">
                    <c:v>13%</c:v>
                  </c:pt>
                  <c:pt idx="4">
                    <c:v>14%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01B7-4977-9446-696B7E8D5ACD}"/>
            </c:ext>
          </c:extLst>
        </c:ser>
        <c:ser>
          <c:idx val="1"/>
          <c:order val="1"/>
          <c:tx>
            <c:strRef>
              <c:f>'Diagnosis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FF29485-CD5D-4890-8A78-8D2F9C047D5C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01B7-4977-9446-696B7E8D5AC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5C61A87-C35A-4BF3-A645-BE76AAD55A8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01B7-4977-9446-696B7E8D5AC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19451F9-20A8-45AD-A1C8-F79B41FC84C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01B7-4977-9446-696B7E8D5AC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9-01B7-4977-9446-696B7E8D5AC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A17FBFC-EBF0-4CBC-8A32-D724B3C0222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01B7-4977-9446-696B7E8D5A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'Diagnosis gender'!$A$2:$A$6</c:f>
              <c:strCache>
                <c:ptCount val="5"/>
                <c:pt idx="0">
                  <c:v>Schizophrenia &amp; other delusional disorders</c:v>
                </c:pt>
                <c:pt idx="1">
                  <c:v>Affective disorders</c:v>
                </c:pt>
                <c:pt idx="2">
                  <c:v>Personality disorder</c:v>
                </c:pt>
                <c:pt idx="3">
                  <c:v>Alcohol dependence/misuse</c:v>
                </c:pt>
                <c:pt idx="4">
                  <c:v>Drug dependence/misuse</c:v>
                </c:pt>
              </c:strCache>
            </c:strRef>
          </c:cat>
          <c:val>
            <c:numRef>
              <c:f>'Diagnosis gender'!$C$2:$C$6</c:f>
              <c:numCache>
                <c:formatCode>General</c:formatCode>
                <c:ptCount val="5"/>
                <c:pt idx="0">
                  <c:v>79</c:v>
                </c:pt>
                <c:pt idx="1">
                  <c:v>291</c:v>
                </c:pt>
                <c:pt idx="2">
                  <c:v>173</c:v>
                </c:pt>
                <c:pt idx="3">
                  <c:v>72</c:v>
                </c:pt>
                <c:pt idx="4">
                  <c:v>67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'Diagnosis gender'!$E$2:$E$7</c15:f>
                <c15:dlblRangeCache>
                  <c:ptCount val="6"/>
                  <c:pt idx="0">
                    <c:v>9%</c:v>
                  </c:pt>
                  <c:pt idx="1">
                    <c:v>34%</c:v>
                  </c:pt>
                  <c:pt idx="2">
                    <c:v>20%</c:v>
                  </c:pt>
                  <c:pt idx="3">
                    <c:v>18%</c:v>
                  </c:pt>
                  <c:pt idx="4">
                    <c:v>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01B7-4977-9446-696B7E8D5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2.0137831349209333E-2"/>
              <c:y val="0.313918494602096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399577869413118"/>
          <c:y val="8.0562190109366175E-2"/>
          <c:w val="0.17839606939376482"/>
          <c:h val="6.2361855544110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809922714670091"/>
          <c:y val="0.2260820076646759"/>
          <c:w val="0.89190077285329905"/>
          <c:h val="0.60761572532363783"/>
        </c:manualLayout>
      </c:layout>
      <c:pie3DChart>
        <c:varyColors val="1"/>
        <c:ser>
          <c:idx val="0"/>
          <c:order val="0"/>
          <c:tx>
            <c:strRef>
              <c:f>'Marital status'!$B$1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590-49F4-9DDE-FE8C13BA7F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590-49F4-9DDE-FE8C13BA7F5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590-49F4-9DDE-FE8C13BA7F5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590-49F4-9DDE-FE8C13BA7F52}"/>
              </c:ext>
            </c:extLst>
          </c:dPt>
          <c:dLbls>
            <c:dLbl>
              <c:idx val="0"/>
              <c:layout>
                <c:manualLayout>
                  <c:x val="3.8523512685914363E-2"/>
                  <c:y val="-7.242157056273258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7FAD7B-38AA-4C72-98BF-CD5381CBE386}" type="CATEGORYNAME">
                      <a:rPr lang="en-US" sz="1400" b="1" baseline="0"/>
                      <a:pPr>
                        <a:defRPr sz="1400"/>
                      </a:pPr>
                      <a:t>[CATEGORY NAME]</a:t>
                    </a:fld>
                    <a:r>
                      <a:rPr lang="en-US" sz="1400" b="1" baseline="0"/>
                      <a:t>
522 (</a:t>
                    </a:r>
                    <a:fld id="{6ED83E97-3094-4E63-947A-48E83DD849B9}" type="VALUE">
                      <a:rPr lang="en-US" sz="1400" b="1" baseline="0"/>
                      <a:pPr>
                        <a:defRPr sz="1400"/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544444444444442"/>
                      <c:h val="0.176207239415407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590-49F4-9DDE-FE8C13BA7F52}"/>
                </c:ext>
              </c:extLst>
            </c:dLbl>
            <c:dLbl>
              <c:idx val="1"/>
              <c:layout>
                <c:manualLayout>
                  <c:x val="-3.7389069266768056E-2"/>
                  <c:y val="4.20596629522574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AAFBBDC-E2DE-453D-BC47-FD6A7A9D14B2}" type="CATEGORYNAME">
                      <a:rPr lang="en-US" sz="1400" b="1" baseline="0"/>
                      <a:pPr>
                        <a:defRPr sz="1400"/>
                      </a:pPr>
                      <a:t>[CATEGORY NAME]</a:t>
                    </a:fld>
                    <a:r>
                      <a:rPr lang="en-US" sz="1400" b="1" baseline="0"/>
                      <a:t>
528 (</a:t>
                    </a:r>
                    <a:fld id="{38C0E32C-5E59-4D05-850B-513CD257E4FB}" type="VALUE">
                      <a:rPr lang="en-US" sz="1400" b="1" baseline="0"/>
                      <a:pPr>
                        <a:defRPr sz="1400"/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392455799288493"/>
                      <c:h val="0.1854923899158195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590-49F4-9DDE-FE8C13BA7F52}"/>
                </c:ext>
              </c:extLst>
            </c:dLbl>
            <c:dLbl>
              <c:idx val="2"/>
              <c:layout>
                <c:manualLayout>
                  <c:x val="-6.0989654157829719E-2"/>
                  <c:y val="-0.117813797690406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6A35BD9-8BF4-449A-871F-1D3B49C16836}" type="CATEGORYNAME">
                      <a:rPr lang="en-US" sz="1400" b="1" baseline="0"/>
                      <a:pPr>
                        <a:defRPr sz="1400"/>
                      </a:pPr>
                      <a:t>[CATEGORY NAME]</a:t>
                    </a:fld>
                    <a:r>
                      <a:rPr lang="en-US" sz="1400" b="1" baseline="0" dirty="0"/>
                      <a:t>
1,032 (</a:t>
                    </a:r>
                    <a:fld id="{531E752E-C80D-47B1-92A8-5749C374BB6F}" type="VALUE">
                      <a:rPr lang="en-US" sz="1400" b="1" baseline="0"/>
                      <a:pPr>
                        <a:defRPr sz="1400"/>
                      </a:pPr>
                      <a:t>[VALUE]</a:t>
                    </a:fld>
                    <a:r>
                      <a:rPr lang="en-US" sz="1400" b="1" baseline="0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2857450473729543"/>
                      <c:h val="0.231080699242738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590-49F4-9DDE-FE8C13BA7F52}"/>
                </c:ext>
              </c:extLst>
            </c:dLbl>
            <c:dLbl>
              <c:idx val="3"/>
              <c:layout>
                <c:manualLayout>
                  <c:x val="5.5543856436550083E-2"/>
                  <c:y val="-3.986926873375277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96B497F-6EC5-48DA-87F5-C1C6D7E31B50}" type="CATEGORYNAME">
                      <a:rPr lang="en-US" sz="1400" b="1" baseline="0"/>
                      <a:pPr>
                        <a:defRPr sz="1400"/>
                      </a:pPr>
                      <a:t>[CATEGORY NAME]</a:t>
                    </a:fld>
                    <a:r>
                      <a:rPr lang="en-US" sz="1400" b="1" baseline="0"/>
                      <a:t>
118 (</a:t>
                    </a:r>
                    <a:fld id="{DDC91F5C-7DCB-4528-8D18-F074BE414D5A}" type="VALUE">
                      <a:rPr lang="en-US" sz="1400" b="1" baseline="0"/>
                      <a:pPr>
                        <a:defRPr sz="1400"/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059711286089235"/>
                      <c:h val="0.147885274786334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590-49F4-9DDE-FE8C13BA7F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'Marital status'!$A$2:$A$5</c:f>
              <c:strCache>
                <c:ptCount val="4"/>
                <c:pt idx="0">
                  <c:v>Divorced/Separated</c:v>
                </c:pt>
                <c:pt idx="1">
                  <c:v>Married/Co-habiting</c:v>
                </c:pt>
                <c:pt idx="2">
                  <c:v>Single</c:v>
                </c:pt>
                <c:pt idx="3">
                  <c:v>Widowed</c:v>
                </c:pt>
              </c:strCache>
            </c:strRef>
          </c:cat>
          <c:val>
            <c:numRef>
              <c:f>'Marital status'!$B$2:$B$5</c:f>
              <c:numCache>
                <c:formatCode>0%</c:formatCode>
                <c:ptCount val="4"/>
                <c:pt idx="0">
                  <c:v>0.24</c:v>
                </c:pt>
                <c:pt idx="1">
                  <c:v>0.24</c:v>
                </c:pt>
                <c:pt idx="2">
                  <c:v>0.47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590-49F4-9DDE-FE8C13BA7F52}"/>
            </c:ext>
          </c:extLst>
        </c:ser>
        <c:ser>
          <c:idx val="1"/>
          <c:order val="1"/>
          <c:tx>
            <c:strRef>
              <c:f>'Marital status'!$C$1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F590-49F4-9DDE-FE8C13BA7F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F590-49F4-9DDE-FE8C13BA7F5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F590-49F4-9DDE-FE8C13BA7F5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F590-49F4-9DDE-FE8C13BA7F52}"/>
              </c:ext>
            </c:extLst>
          </c:dPt>
          <c:val>
            <c:numRef>
              <c:f>'Marital status'!$C$2:$C$5</c:f>
              <c:numCache>
                <c:formatCode>General</c:formatCode>
                <c:ptCount val="4"/>
                <c:pt idx="0">
                  <c:v>522</c:v>
                </c:pt>
                <c:pt idx="1">
                  <c:v>528</c:v>
                </c:pt>
                <c:pt idx="2">
                  <c:v>1032</c:v>
                </c:pt>
                <c:pt idx="3">
                  <c:v>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F590-49F4-9DDE-FE8C13BA7F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972222222222223"/>
          <c:y val="0.25525665489585392"/>
          <c:w val="0.81388888888888888"/>
          <c:h val="0.54983960338291049"/>
        </c:manualLayout>
      </c:layout>
      <c:pie3DChart>
        <c:varyColors val="1"/>
        <c:ser>
          <c:idx val="0"/>
          <c:order val="0"/>
          <c:tx>
            <c:strRef>
              <c:f>Employment!$B$1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858-4DEE-86E3-5D95D8300CF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858-4DEE-86E3-5D95D8300CF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858-4DEE-86E3-5D95D8300CF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858-4DEE-86E3-5D95D8300CF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858-4DEE-86E3-5D95D8300CF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858-4DEE-86E3-5D95D8300CF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858-4DEE-86E3-5D95D8300CF1}"/>
              </c:ext>
            </c:extLst>
          </c:dPt>
          <c:dLbls>
            <c:dLbl>
              <c:idx val="0"/>
              <c:layout>
                <c:manualLayout>
                  <c:x val="5.6579068241469924E-2"/>
                  <c:y val="0.1064997185240424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CBBF571-6579-489B-9F2C-BEFFB97EBC8B}" type="CATEGORYNAME">
                      <a:rPr lang="en-GB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GB" sz="1400" b="1" baseline="0"/>
                      <a:t>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 baseline="0"/>
                      <a:t>393 (</a:t>
                    </a:r>
                    <a:fld id="{D8E92AC5-75B7-4192-8E3D-414EFD039D26}" type="VALUE">
                      <a:rPr lang="en-GB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GB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155555555555554"/>
                      <c:h val="0.4036909905760387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858-4DEE-86E3-5D95D8300CF1}"/>
                </c:ext>
              </c:extLst>
            </c:dLbl>
            <c:dLbl>
              <c:idx val="1"/>
              <c:layout>
                <c:manualLayout>
                  <c:x val="6.2105643044619407E-2"/>
                  <c:y val="-5.245798575317363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8F893D8-B94E-402E-AAA5-C04A531CD646}" type="CATEGORYNAM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/>
                      <a:t>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/>
                      <a:t>1,201 (</a:t>
                    </a:r>
                    <a:fld id="{E8CB5E2E-48EE-47EB-A8C5-9EF8EE505F8B}" type="VALU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704177602799649"/>
                      <c:h val="0.185492290483188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858-4DEE-86E3-5D95D8300CF1}"/>
                </c:ext>
              </c:extLst>
            </c:dLbl>
            <c:dLbl>
              <c:idx val="2"/>
              <c:layout>
                <c:manualLayout>
                  <c:x val="1.2749953616752669E-3"/>
                  <c:y val="0.1305577383522854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7102F95-9194-4D3E-9CCD-AA1F4D07EA14}" type="CATEGORYNAM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/>
                      <a:t>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/>
                      <a:t>36 (</a:t>
                    </a:r>
                    <a:fld id="{1A3C2CC9-860B-40B4-815C-4230FD73C7CD}" type="VALU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916666666666666"/>
                      <c:h val="0.204062392618749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858-4DEE-86E3-5D95D8300CF1}"/>
                </c:ext>
              </c:extLst>
            </c:dLbl>
            <c:dLbl>
              <c:idx val="3"/>
              <c:layout>
                <c:manualLayout>
                  <c:x val="-8.1894419729422491E-2"/>
                  <c:y val="-4.752543789476715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9980345-3C3A-43CC-B1CE-CB52467152E7}" type="CATEGORYNAM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/>
                      <a:t>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/>
                      <a:t>63 (</a:t>
                    </a:r>
                    <a:fld id="{496093FA-64ED-4FAA-9F94-555997D6E651}" type="VALU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837489063867015"/>
                      <c:h val="0.161812851388005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858-4DEE-86E3-5D95D8300CF1}"/>
                </c:ext>
              </c:extLst>
            </c:dLbl>
            <c:dLbl>
              <c:idx val="4"/>
              <c:layout>
                <c:manualLayout>
                  <c:x val="-2.99288315496277E-2"/>
                  <c:y val="-6.0871389616666619E-2"/>
                </c:manualLayout>
              </c:layout>
              <c:tx>
                <c:rich>
                  <a:bodyPr/>
                  <a:lstStyle/>
                  <a:p>
                    <a:fld id="{02198889-F136-49D4-8F35-F218948FC8A4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 dirty="0"/>
                      <a:t> </a:t>
                    </a:r>
                  </a:p>
                  <a:p>
                    <a:r>
                      <a:rPr lang="en-US" b="1" baseline="0" dirty="0"/>
                      <a:t>239 (</a:t>
                    </a:r>
                    <a:fld id="{1620D72B-373B-464E-9A78-E6353C4EA32C}" type="VALUE">
                      <a:rPr lang="en-US" b="1" baseline="0"/>
                      <a:pPr/>
                      <a:t>[VALUE]</a:t>
                    </a:fld>
                    <a:r>
                      <a:rPr lang="en-US" b="1" baseline="0" dirty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5858-4DEE-86E3-5D95D8300CF1}"/>
                </c:ext>
              </c:extLst>
            </c:dLbl>
            <c:dLbl>
              <c:idx val="5"/>
              <c:layout>
                <c:manualLayout>
                  <c:x val="1.5540596582843645E-2"/>
                  <c:y val="-4.7606421262392333E-2"/>
                </c:manualLayout>
              </c:layout>
              <c:tx>
                <c:rich>
                  <a:bodyPr/>
                  <a:lstStyle/>
                  <a:p>
                    <a:fld id="{DB253779-83FA-4F42-BB03-102EB5B74531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255 (</a:t>
                    </a:r>
                    <a:fld id="{90A22EAA-DE5A-4D8B-92B3-203D912E79ED}" type="VALUE">
                      <a:rPr lang="en-US" b="1" baseline="0"/>
                      <a:pPr/>
                      <a:t>[VALUE]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858-4DEE-86E3-5D95D8300CF1}"/>
                </c:ext>
              </c:extLst>
            </c:dLbl>
            <c:dLbl>
              <c:idx val="6"/>
              <c:layout>
                <c:manualLayout>
                  <c:x val="1.1037510936133034E-2"/>
                  <c:y val="-5.4591713640251796E-2"/>
                </c:manualLayout>
              </c:layout>
              <c:tx>
                <c:rich>
                  <a:bodyPr/>
                  <a:lstStyle/>
                  <a:p>
                    <a:fld id="{A8C37F48-0ECA-47C9-A887-F08940128345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24 (</a:t>
                    </a:r>
                    <a:fld id="{B34DF08C-D9C0-4161-A3DA-5635E0BC9C16}" type="VALUE">
                      <a:rPr lang="en-US" b="1" baseline="0"/>
                      <a:pPr/>
                      <a:t>[VALUE]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5858-4DEE-86E3-5D95D8300C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6350">
                  <a:solidFill>
                    <a:schemeClr val="bg2">
                      <a:lumMod val="75000"/>
                    </a:schemeClr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Employment!$A$2:$A$8</c:f>
              <c:strCache>
                <c:ptCount val="7"/>
                <c:pt idx="0">
                  <c:v>In paid employment (including part time &amp; self-employment)</c:v>
                </c:pt>
                <c:pt idx="1">
                  <c:v>Unemployed</c:v>
                </c:pt>
                <c:pt idx="2">
                  <c:v>Housewife/husband</c:v>
                </c:pt>
                <c:pt idx="3">
                  <c:v>Full-time student</c:v>
                </c:pt>
                <c:pt idx="4">
                  <c:v>Long-term sick</c:v>
                </c:pt>
                <c:pt idx="5">
                  <c:v>Retired</c:v>
                </c:pt>
                <c:pt idx="6">
                  <c:v>Other</c:v>
                </c:pt>
              </c:strCache>
            </c:strRef>
          </c:cat>
          <c:val>
            <c:numRef>
              <c:f>Employment!$B$2:$B$8</c:f>
              <c:numCache>
                <c:formatCode>0%</c:formatCode>
                <c:ptCount val="7"/>
                <c:pt idx="0">
                  <c:v>0.18</c:v>
                </c:pt>
                <c:pt idx="1">
                  <c:v>0.54</c:v>
                </c:pt>
                <c:pt idx="2">
                  <c:v>0.02</c:v>
                </c:pt>
                <c:pt idx="3">
                  <c:v>0.03</c:v>
                </c:pt>
                <c:pt idx="4">
                  <c:v>0.11</c:v>
                </c:pt>
                <c:pt idx="5">
                  <c:v>0.12</c:v>
                </c:pt>
                <c:pt idx="6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858-4DEE-86E3-5D95D8300CF1}"/>
            </c:ext>
          </c:extLst>
        </c:ser>
        <c:ser>
          <c:idx val="1"/>
          <c:order val="1"/>
          <c:tx>
            <c:strRef>
              <c:f>Employment!$C$1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5858-4DEE-86E3-5D95D8300CF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5858-4DEE-86E3-5D95D8300CF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5858-4DEE-86E3-5D95D8300CF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5858-4DEE-86E3-5D95D8300CF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5858-4DEE-86E3-5D95D8300CF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5858-4DEE-86E3-5D95D8300CF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5858-4DEE-86E3-5D95D8300CF1}"/>
              </c:ext>
            </c:extLst>
          </c:dPt>
          <c:cat>
            <c:strRef>
              <c:f>Employment!$A$2:$A$8</c:f>
              <c:strCache>
                <c:ptCount val="7"/>
                <c:pt idx="0">
                  <c:v>In paid employment (including part time &amp; self-employment)</c:v>
                </c:pt>
                <c:pt idx="1">
                  <c:v>Unemployed</c:v>
                </c:pt>
                <c:pt idx="2">
                  <c:v>Housewife/husband</c:v>
                </c:pt>
                <c:pt idx="3">
                  <c:v>Full-time student</c:v>
                </c:pt>
                <c:pt idx="4">
                  <c:v>Long-term sick</c:v>
                </c:pt>
                <c:pt idx="5">
                  <c:v>Retired</c:v>
                </c:pt>
                <c:pt idx="6">
                  <c:v>Other</c:v>
                </c:pt>
              </c:strCache>
            </c:strRef>
          </c:cat>
          <c:val>
            <c:numRef>
              <c:f>Employment!$C$2:$C$8</c:f>
              <c:numCache>
                <c:formatCode>General</c:formatCode>
                <c:ptCount val="7"/>
                <c:pt idx="0">
                  <c:v>393</c:v>
                </c:pt>
                <c:pt idx="1">
                  <c:v>1201</c:v>
                </c:pt>
                <c:pt idx="2">
                  <c:v>36</c:v>
                </c:pt>
                <c:pt idx="3">
                  <c:v>63</c:v>
                </c:pt>
                <c:pt idx="4">
                  <c:v>239</c:v>
                </c:pt>
                <c:pt idx="5">
                  <c:v>255</c:v>
                </c:pt>
                <c:pt idx="6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5858-4DEE-86E3-5D95D8300C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972222222222223"/>
          <c:y val="0.25525665489585392"/>
          <c:w val="0.81388888888888888"/>
          <c:h val="0.54983960338291049"/>
        </c:manualLayout>
      </c:layout>
      <c:pie3DChart>
        <c:varyColors val="1"/>
        <c:ser>
          <c:idx val="0"/>
          <c:order val="0"/>
          <c:tx>
            <c:strRef>
              <c:f>'Living circ'!$B$1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0D6-4914-BC94-680E5A9257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0D6-4914-BC94-680E5A9257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0D6-4914-BC94-680E5A9257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0D6-4914-BC94-680E5A92570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0D6-4914-BC94-680E5A92570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0D6-4914-BC94-680E5A92570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60D6-4914-BC94-680E5A92570F}"/>
              </c:ext>
            </c:extLst>
          </c:dPt>
          <c:dLbls>
            <c:dLbl>
              <c:idx val="0"/>
              <c:layout>
                <c:manualLayout>
                  <c:x val="3.2241575678643226E-2"/>
                  <c:y val="-0.235221061303198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EE70E24-0E86-430C-89A4-5CEC0F3B5447}" type="CATEGORYNAM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/>
                      <a:t> </a:t>
                    </a:r>
                  </a:p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/>
                      <a:t>1,208 (</a:t>
                    </a:r>
                    <a:fld id="{DD787704-78A7-400B-B4CF-ACDE11301CAD}" type="VALU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044444168232501"/>
                      <c:h val="0.128664824559346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0D6-4914-BC94-680E5A92570F}"/>
                </c:ext>
              </c:extLst>
            </c:dLbl>
            <c:dLbl>
              <c:idx val="1"/>
              <c:layout>
                <c:manualLayout>
                  <c:x val="-1.052171054436233E-2"/>
                  <c:y val="8.511433954570978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9E24BB-DFD2-4C5E-BE00-E66F18B19ABD}" type="CATEGORYNAME">
                      <a:rPr lang="en-US" sz="1400" b="1" smtClean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dirty="0"/>
                      <a:t> </a:t>
                    </a:r>
                  </a:p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dirty="0"/>
                      <a:t>247 (11%)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704182153584506"/>
                      <c:h val="0.1552099275092486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0D6-4914-BC94-680E5A92570F}"/>
                </c:ext>
              </c:extLst>
            </c:dLbl>
            <c:dLbl>
              <c:idx val="2"/>
              <c:layout>
                <c:manualLayout>
                  <c:x val="6.1910906599977667E-4"/>
                  <c:y val="5.384185000592366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C19A07B-615E-43D9-801E-D9960482BC88}" type="CATEGORYNAME">
                      <a:rPr lang="en-GB" sz="1400" b="1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GB" sz="1400" b="1"/>
                      <a:t>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/>
                      <a:t>501 (22%)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138886793487949"/>
                      <c:h val="0.205468618669875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0D6-4914-BC94-680E5A92570F}"/>
                </c:ext>
              </c:extLst>
            </c:dLbl>
            <c:dLbl>
              <c:idx val="3"/>
              <c:layout>
                <c:manualLayout>
                  <c:x val="-6.1220079103290324E-2"/>
                  <c:y val="-6.494103892150508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 baseline="0" dirty="0"/>
                      <a:t>With children only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 baseline="0" dirty="0"/>
                      <a:t>88 (4%)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059707211531868"/>
                      <c:h val="0.16583913578593507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60D6-4914-BC94-680E5A92570F}"/>
                </c:ext>
              </c:extLst>
            </c:dLbl>
            <c:dLbl>
              <c:idx val="4"/>
              <c:layout>
                <c:manualLayout>
                  <c:x val="-5.7557651623211858E-2"/>
                  <c:y val="-0.11997237236425719"/>
                </c:manualLayout>
              </c:layout>
              <c:tx>
                <c:rich>
                  <a:bodyPr/>
                  <a:lstStyle/>
                  <a:p>
                    <a:fld id="{3EC4BF86-AD1D-45CA-BD90-B78DD2678181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107 (</a:t>
                    </a:r>
                    <a:fld id="{E14CEDFA-5710-4CA3-8CF9-6E022AF5EE22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0D6-4914-BC94-680E5A92570F}"/>
                </c:ext>
              </c:extLst>
            </c:dLbl>
            <c:dLbl>
              <c:idx val="5"/>
              <c:layout>
                <c:manualLayout>
                  <c:x val="2.9565154777742728E-2"/>
                  <c:y val="-0.10769512315797547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A22D17E9-A013-430B-A2AF-837EF81E5827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26 (</a:t>
                    </a:r>
                    <a:fld id="{BEA53850-5912-404D-B903-6B341DAB8FDA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0D6-4914-BC94-680E5A92570F}"/>
                </c:ext>
              </c:extLst>
            </c:dLbl>
            <c:dLbl>
              <c:idx val="6"/>
              <c:layout>
                <c:manualLayout>
                  <c:x val="0.11582164385346519"/>
                  <c:y val="-9.3555432713075967E-2"/>
                </c:manualLayout>
              </c:layout>
              <c:tx>
                <c:rich>
                  <a:bodyPr/>
                  <a:lstStyle/>
                  <a:p>
                    <a:fld id="{3CFF658D-2F0C-4186-BB22-1812774B2108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49 (</a:t>
                    </a:r>
                    <a:fld id="{B6690380-210D-42B3-8516-6D53F84B3600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60D6-4914-BC94-680E5A9257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6350">
                  <a:solidFill>
                    <a:schemeClr val="bg1">
                      <a:lumMod val="75000"/>
                    </a:schemeClr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'Living circ'!$A$2:$A$8</c:f>
              <c:strCache>
                <c:ptCount val="7"/>
                <c:pt idx="0">
                  <c:v>Alone</c:v>
                </c:pt>
                <c:pt idx="1">
                  <c:v>With parents</c:v>
                </c:pt>
                <c:pt idx="2">
                  <c:v>With spouse/partner (with or without children)</c:v>
                </c:pt>
                <c:pt idx="3">
                  <c:v>With children only</c:v>
                </c:pt>
                <c:pt idx="4">
                  <c:v>Other shared</c:v>
                </c:pt>
                <c:pt idx="5">
                  <c:v>Prison/YOI</c:v>
                </c:pt>
                <c:pt idx="6">
                  <c:v>Other specified</c:v>
                </c:pt>
              </c:strCache>
            </c:strRef>
          </c:cat>
          <c:val>
            <c:numRef>
              <c:f>'Living circ'!$B$2:$B$8</c:f>
              <c:numCache>
                <c:formatCode>0%</c:formatCode>
                <c:ptCount val="7"/>
                <c:pt idx="0">
                  <c:v>0.54</c:v>
                </c:pt>
                <c:pt idx="1">
                  <c:v>0.11</c:v>
                </c:pt>
                <c:pt idx="2">
                  <c:v>0.23</c:v>
                </c:pt>
                <c:pt idx="3">
                  <c:v>0.04</c:v>
                </c:pt>
                <c:pt idx="4">
                  <c:v>0.05</c:v>
                </c:pt>
                <c:pt idx="5">
                  <c:v>0.01</c:v>
                </c:pt>
                <c:pt idx="6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0D6-4914-BC94-680E5A92570F}"/>
            </c:ext>
          </c:extLst>
        </c:ser>
        <c:ser>
          <c:idx val="1"/>
          <c:order val="1"/>
          <c:tx>
            <c:strRef>
              <c:f>'Living circ'!$C$1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60D6-4914-BC94-680E5A9257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60D6-4914-BC94-680E5A9257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60D6-4914-BC94-680E5A9257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60D6-4914-BC94-680E5A92570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60D6-4914-BC94-680E5A92570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60D6-4914-BC94-680E5A92570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60D6-4914-BC94-680E5A92570F}"/>
              </c:ext>
            </c:extLst>
          </c:dPt>
          <c:cat>
            <c:strRef>
              <c:f>'Living circ'!$A$2:$A$8</c:f>
              <c:strCache>
                <c:ptCount val="7"/>
                <c:pt idx="0">
                  <c:v>Alone</c:v>
                </c:pt>
                <c:pt idx="1">
                  <c:v>With parents</c:v>
                </c:pt>
                <c:pt idx="2">
                  <c:v>With spouse/partner (with or without children)</c:v>
                </c:pt>
                <c:pt idx="3">
                  <c:v>With children only</c:v>
                </c:pt>
                <c:pt idx="4">
                  <c:v>Other shared</c:v>
                </c:pt>
                <c:pt idx="5">
                  <c:v>Prison/YOI</c:v>
                </c:pt>
                <c:pt idx="6">
                  <c:v>Other specified</c:v>
                </c:pt>
              </c:strCache>
            </c:strRef>
          </c:cat>
          <c:val>
            <c:numRef>
              <c:f>'Living circ'!$C$2:$C$8</c:f>
              <c:numCache>
                <c:formatCode>General</c:formatCode>
                <c:ptCount val="7"/>
                <c:pt idx="0">
                  <c:v>1208</c:v>
                </c:pt>
                <c:pt idx="1">
                  <c:v>247</c:v>
                </c:pt>
                <c:pt idx="2">
                  <c:v>501</c:v>
                </c:pt>
                <c:pt idx="3">
                  <c:v>88</c:v>
                </c:pt>
                <c:pt idx="4">
                  <c:v>107</c:v>
                </c:pt>
                <c:pt idx="5">
                  <c:v>26</c:v>
                </c:pt>
                <c:pt idx="6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60D6-4914-BC94-680E5A9257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63494206555454"/>
          <c:y val="3.6351619299405155E-2"/>
          <c:w val="0.85993502360970375"/>
          <c:h val="0.72291331508414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'In-pt cause of death'!$B$1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AA4BD6C2-E2A1-456D-97AE-AFB5A9AF3CD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C63B-4374-B44C-C957626F3DF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6E024FA-41BB-41C1-9BB0-5F5C70BAAE2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C63B-4374-B44C-C957626F3DF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B73E1BB-2D9B-43E6-B1FF-67394B32012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C63B-4374-B44C-C957626F3DF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3B8CE15-F32D-4977-9EBF-8C532382621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C63B-4374-B44C-C957626F3DF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2BBDDFD-6CCD-47B4-A46E-E2435836C2B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C63B-4374-B44C-C957626F3D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'In-pt cause of death'!$A$2:$A$6</c:f>
              <c:strCache>
                <c:ptCount val="5"/>
                <c:pt idx="0">
                  <c:v>Hanging/strangulation</c:v>
                </c:pt>
                <c:pt idx="1">
                  <c:v>Self-poisoning</c:v>
                </c:pt>
                <c:pt idx="2">
                  <c:v>Jumping/multiple injuries</c:v>
                </c:pt>
                <c:pt idx="3">
                  <c:v>Drowning</c:v>
                </c:pt>
                <c:pt idx="4">
                  <c:v>Other</c:v>
                </c:pt>
              </c:strCache>
            </c:strRef>
          </c:cat>
          <c:val>
            <c:numRef>
              <c:f>'In-pt cause of death'!$B$2:$B$6</c:f>
              <c:numCache>
                <c:formatCode>General</c:formatCode>
                <c:ptCount val="5"/>
                <c:pt idx="0">
                  <c:v>36</c:v>
                </c:pt>
                <c:pt idx="1">
                  <c:v>6</c:v>
                </c:pt>
                <c:pt idx="2">
                  <c:v>14</c:v>
                </c:pt>
                <c:pt idx="3">
                  <c:v>8</c:v>
                </c:pt>
                <c:pt idx="4">
                  <c:v>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'In-pt cause of death'!$D$2:$D$6</c15:f>
                <c15:dlblRangeCache>
                  <c:ptCount val="5"/>
                  <c:pt idx="0">
                    <c:v>50%</c:v>
                  </c:pt>
                  <c:pt idx="1">
                    <c:v>8%</c:v>
                  </c:pt>
                  <c:pt idx="2">
                    <c:v>19%</c:v>
                  </c:pt>
                  <c:pt idx="3">
                    <c:v>11%</c:v>
                  </c:pt>
                  <c:pt idx="4">
                    <c:v>11%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C63B-4374-B44C-C957626F3DF8}"/>
            </c:ext>
          </c:extLst>
        </c:ser>
        <c:ser>
          <c:idx val="1"/>
          <c:order val="1"/>
          <c:tx>
            <c:strRef>
              <c:f>'In-pt cause of death'!$C$1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1604721-4EEA-4B79-9BC4-40A70E63670F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C63B-4374-B44C-C957626F3DF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7893B06-D20B-4159-8737-5582CAC5860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C63B-4374-B44C-C957626F3DF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0ECC666-5CC0-4F4E-BF37-BE880D61853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C63B-4374-B44C-C957626F3DF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1DD8C48B-BD8E-4224-A9C1-F6A0254E265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C63B-4374-B44C-C957626F3DF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FB5E0E90-A77E-49A6-BEB8-4AC3D8B766B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C63B-4374-B44C-C957626F3D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'In-pt cause of death'!$A$2:$A$6</c:f>
              <c:strCache>
                <c:ptCount val="5"/>
                <c:pt idx="0">
                  <c:v>Hanging/strangulation</c:v>
                </c:pt>
                <c:pt idx="1">
                  <c:v>Self-poisoning</c:v>
                </c:pt>
                <c:pt idx="2">
                  <c:v>Jumping/multiple injuries</c:v>
                </c:pt>
                <c:pt idx="3">
                  <c:v>Drowning</c:v>
                </c:pt>
                <c:pt idx="4">
                  <c:v>Other</c:v>
                </c:pt>
              </c:strCache>
            </c:strRef>
          </c:cat>
          <c:val>
            <c:numRef>
              <c:f>'In-pt cause of death'!$C$2:$C$6</c:f>
              <c:numCache>
                <c:formatCode>General</c:formatCode>
                <c:ptCount val="5"/>
                <c:pt idx="0">
                  <c:v>33</c:v>
                </c:pt>
                <c:pt idx="1">
                  <c:v>6</c:v>
                </c:pt>
                <c:pt idx="2">
                  <c:v>11</c:v>
                </c:pt>
                <c:pt idx="3">
                  <c:v>8</c:v>
                </c:pt>
                <c:pt idx="4">
                  <c:v>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'In-pt cause of death'!$E$2:$E$6</c15:f>
                <c15:dlblRangeCache>
                  <c:ptCount val="5"/>
                  <c:pt idx="0">
                    <c:v>52%</c:v>
                  </c:pt>
                  <c:pt idx="1">
                    <c:v>9%</c:v>
                  </c:pt>
                  <c:pt idx="2">
                    <c:v>17%</c:v>
                  </c:pt>
                  <c:pt idx="3">
                    <c:v>12%</c:v>
                  </c:pt>
                  <c:pt idx="4">
                    <c:v>9%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C63B-4374-B44C-C957626F3D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Cause</a:t>
                </a:r>
                <a:r>
                  <a:rPr lang="hr-HR" sz="1400" b="1" baseline="0"/>
                  <a:t> of death</a:t>
                </a:r>
                <a:endParaRPr lang="hr-HR" sz="1400" b="1"/>
              </a:p>
            </c:rich>
          </c:tx>
          <c:layout>
            <c:manualLayout>
              <c:xMode val="edge"/>
              <c:yMode val="edge"/>
              <c:x val="0.44393872111623567"/>
              <c:y val="0.8889218334970999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r-H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4.1045892026225078E-2"/>
              <c:y val="0.235902736464176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695297462817153"/>
          <c:y val="0.10243000874890634"/>
          <c:w val="0.17839606939376482"/>
          <c:h val="6.2361855544110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3CC31B5-801C-4887-B29F-50B5DC8FC27C}" type="datetimeFigureOut">
              <a:rPr lang="en-GB"/>
              <a:pPr>
                <a:defRPr/>
              </a:pPr>
              <a:t>08/04/2025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635181-5666-4B0A-A8A1-171D122CB83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3FB9750-C910-43BF-B79C-8A92AC15B281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3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920BAC7-83E8-4BA2-BE81-167DF8824C0A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12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33CA9DF-CE42-4390-ABCD-814E10B37210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13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867B877-B62E-4ADA-88F2-21E6C9F08D48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14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0B0C2C2-A314-4630-B5B7-BBAFA21386D5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15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1C779D9-298B-4302-92E1-DDEDCAFB0CF1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16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CCC4545-D2EB-4E4D-9259-3AEE0FAB082E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4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920A82B-7C3B-4C53-9B0A-99F16472F82B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5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AA76E6F-77C5-4D6E-9A7E-5764BB9B18D4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6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31B9F7A-8ADC-4000-B07C-486DD6F5B8B1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7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755C4CB-515D-4CD5-8DE3-7645A02EA2EB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8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DCA2AAF-6B5E-4A18-B81E-58F53C1D41E4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9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816ADC6-E98F-4DC7-A633-CED03C945100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10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44BF955-9636-4873-A3DF-800FC8E16028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11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ISH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AB_all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4"/>
          <p:cNvSpPr txBox="1">
            <a:spLocks noChangeArrowheads="1"/>
          </p:cNvSpPr>
          <p:nvPr userDrawn="1"/>
        </p:nvSpPr>
        <p:spPr bwMode="auto">
          <a:xfrm>
            <a:off x="0" y="6334125"/>
            <a:ext cx="1219200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UK_SUICIDE (2009-2019)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</p:spTree>
    <p:extLst>
      <p:ext uri="{BB962C8B-B14F-4D97-AF65-F5344CB8AC3E}">
        <p14:creationId xmlns:p14="http://schemas.microsoft.com/office/powerpoint/2010/main" val="225123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CISH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AB_all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7712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0975"/>
            <a:ext cx="12192000" cy="685800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9091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E7E99AF-E6B4-4D8F-81C2-B5CDBFDC2C78}" type="datetimeFigureOut">
              <a:rPr lang="en-GB"/>
              <a:pPr>
                <a:defRPr/>
              </a:pPr>
              <a:t>08/04/2025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00554977-32CC-41BD-8B88-8AC31E46F7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0493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2F528F"/>
          </a:solidFill>
        </p:spPr>
        <p:txBody>
          <a:bodyPr lIns="68580" tIns="34290" rIns="68580" bIns="3429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GB" sz="2250" b="1" dirty="0">
              <a:solidFill>
                <a:schemeClr val="bg1"/>
              </a:solidFill>
            </a:endParaRPr>
          </a:p>
        </p:txBody>
      </p:sp>
      <p:pic>
        <p:nvPicPr>
          <p:cNvPr id="1027" name="Picture 1" descr="TAB_allwhite.eps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8" descr="Text&#10;&#10;Description automatically generated with medium confidence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0" y="122238"/>
            <a:ext cx="1905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2" r:id="rId3"/>
    <p:sldLayoutId id="2147483725" r:id="rId4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038" y="-173038"/>
            <a:ext cx="12365038" cy="7108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3" y="168275"/>
            <a:ext cx="1636712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8"/>
          <p:cNvSpPr txBox="1">
            <a:spLocks/>
          </p:cNvSpPr>
          <p:nvPr/>
        </p:nvSpPr>
        <p:spPr>
          <a:xfrm>
            <a:off x="693738" y="2212975"/>
            <a:ext cx="7812087" cy="25082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National Confidential Inquiry 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into Suicide and Safety in Mental Health 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Suicide data for </a:t>
            </a:r>
            <a:r>
              <a:rPr lang="hr-HR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Scotland</a:t>
            </a: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lang="hr-HR" sz="4500" b="1" dirty="0">
              <a:solidFill>
                <a:schemeClr val="bg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(2012 – 2022)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65113"/>
            <a:ext cx="121920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In-patient suicides: cause of death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FCDD5BA-B0D0-42C9-B896-35D5BE5AD1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8590047"/>
              </p:ext>
            </p:extLst>
          </p:nvPr>
        </p:nvGraphicFramePr>
        <p:xfrm>
          <a:off x="576471" y="1426058"/>
          <a:ext cx="10813774" cy="4704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241300"/>
            <a:ext cx="1219200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Number of patient suicides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per week following discharge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(2011-2021)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75371A7-5C94-41ED-AE9A-9D917BEDD3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9441657"/>
              </p:ext>
            </p:extLst>
          </p:nvPr>
        </p:nvGraphicFramePr>
        <p:xfrm>
          <a:off x="1550504" y="1331844"/>
          <a:ext cx="8825948" cy="4929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255588"/>
            <a:ext cx="121920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Number of patient suicides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per day following discharge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37B1584-69BB-469D-B8DC-597A6673E0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489932"/>
              </p:ext>
            </p:extLst>
          </p:nvPr>
        </p:nvGraphicFramePr>
        <p:xfrm>
          <a:off x="1604548" y="1569493"/>
          <a:ext cx="8617625" cy="4645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247650"/>
            <a:ext cx="1219200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 duration of illness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5D88DCD-2B7F-43A8-A1A4-D6309FC83F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9183041"/>
              </p:ext>
            </p:extLst>
          </p:nvPr>
        </p:nvGraphicFramePr>
        <p:xfrm>
          <a:off x="1345096" y="1557337"/>
          <a:ext cx="9501808" cy="4710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241300"/>
            <a:ext cx="121920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 timing of last contact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84E43C4-D981-4A36-8A06-A2DE7ED663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8396774"/>
              </p:ext>
            </p:extLst>
          </p:nvPr>
        </p:nvGraphicFramePr>
        <p:xfrm>
          <a:off x="1729409" y="1628775"/>
          <a:ext cx="8845826" cy="4563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1079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 mental health teams’ estimation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of suicide risk at last contact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4965B07-47C8-451C-80BE-B9E8E92902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2811917"/>
              </p:ext>
            </p:extLst>
          </p:nvPr>
        </p:nvGraphicFramePr>
        <p:xfrm>
          <a:off x="1351721" y="1461052"/>
          <a:ext cx="9879495" cy="4934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300038"/>
            <a:ext cx="1219200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 mental health teams’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views on preventability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F2A64FB1-E29E-D68B-BCBD-45CCCB14C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6419" y="6515832"/>
            <a:ext cx="1873248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GB" altLang="en-US" sz="900" dirty="0">
                <a:solidFill>
                  <a:schemeClr val="folHlink"/>
                </a:solidFill>
                <a:cs typeface="Arial" panose="020B0604020202020204" pitchFamily="34" charset="0"/>
              </a:rPr>
              <a:t>* Data complete from 2016 onward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9953099-68C6-C135-616C-B93FC22AAE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4657301"/>
              </p:ext>
            </p:extLst>
          </p:nvPr>
        </p:nvGraphicFramePr>
        <p:xfrm>
          <a:off x="858175" y="1248998"/>
          <a:ext cx="10428523" cy="4916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6838" y="0"/>
            <a:ext cx="12192000" cy="11239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General population suicides: </a:t>
            </a:r>
            <a:br>
              <a:rPr lang="en-US" dirty="0"/>
            </a:br>
            <a:r>
              <a:rPr lang="en-US" dirty="0"/>
              <a:t>age and gender profile</a:t>
            </a:r>
            <a:r>
              <a:rPr lang="en-GB" dirty="0"/>
              <a:t> 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0D0CB5A-5A02-ACA1-F68E-9104D912D0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4260341"/>
              </p:ext>
            </p:extLst>
          </p:nvPr>
        </p:nvGraphicFramePr>
        <p:xfrm>
          <a:off x="1333717" y="1487606"/>
          <a:ext cx="9338832" cy="5139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 txBox="1">
            <a:spLocks/>
          </p:cNvSpPr>
          <p:nvPr/>
        </p:nvSpPr>
        <p:spPr>
          <a:xfrm>
            <a:off x="0" y="84138"/>
            <a:ext cx="12192000" cy="835025"/>
          </a:xfrm>
          <a:prstGeom prst="rect">
            <a:avLst/>
          </a:prstGeom>
        </p:spPr>
        <p:txBody>
          <a:bodyPr/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000" b="1" dirty="0">
                <a:solidFill>
                  <a:schemeClr val="bg1"/>
                </a:solidFill>
                <a:latin typeface="+mn-lt"/>
              </a:rPr>
              <a:t>General population suicides: </a:t>
            </a:r>
            <a:br>
              <a:rPr lang="en-US" sz="3000" b="1" dirty="0">
                <a:solidFill>
                  <a:schemeClr val="bg1"/>
                </a:solidFill>
                <a:latin typeface="+mn-lt"/>
              </a:rPr>
            </a:br>
            <a:r>
              <a:rPr lang="en-US" sz="3000" b="1" dirty="0">
                <a:solidFill>
                  <a:schemeClr val="bg1"/>
                </a:solidFill>
                <a:latin typeface="+mn-lt"/>
              </a:rPr>
              <a:t>cause of death by gender</a:t>
            </a:r>
            <a:endParaRPr lang="en-GB" sz="3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EAD60AA-1ED8-0321-B200-E6FBB104E5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3647571"/>
              </p:ext>
            </p:extLst>
          </p:nvPr>
        </p:nvGraphicFramePr>
        <p:xfrm>
          <a:off x="327991" y="1499235"/>
          <a:ext cx="11070535" cy="4896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3"/>
          <p:cNvSpPr txBox="1">
            <a:spLocks/>
          </p:cNvSpPr>
          <p:nvPr/>
        </p:nvSpPr>
        <p:spPr bwMode="auto">
          <a:xfrm>
            <a:off x="-160338" y="90488"/>
            <a:ext cx="12192001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 sz="3000" b="1">
                <a:solidFill>
                  <a:schemeClr val="bg1"/>
                </a:solidFill>
                <a:cs typeface="Calibri" panose="020F0502020204030204" pitchFamily="34" charset="0"/>
              </a:rPr>
              <a:t>Patient suicides: </a:t>
            </a:r>
            <a:br>
              <a:rPr lang="en-US" altLang="en-US" sz="3000" b="1">
                <a:solidFill>
                  <a:schemeClr val="bg1"/>
                </a:solidFill>
                <a:cs typeface="Calibri" panose="020F0502020204030204" pitchFamily="34" charset="0"/>
              </a:rPr>
            </a:br>
            <a:r>
              <a:rPr lang="en-US" altLang="en-US" sz="3000" b="1">
                <a:solidFill>
                  <a:schemeClr val="bg1"/>
                </a:solidFill>
                <a:cs typeface="Calibri" panose="020F0502020204030204" pitchFamily="34" charset="0"/>
              </a:rPr>
              <a:t>age and gender profile</a:t>
            </a:r>
            <a:r>
              <a:rPr lang="en-GB" altLang="en-US" sz="3000" b="1">
                <a:solidFill>
                  <a:schemeClr val="bg1"/>
                </a:solidFill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64876D1-40EE-4E96-88F1-A0E28FB001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090796"/>
              </p:ext>
            </p:extLst>
          </p:nvPr>
        </p:nvGraphicFramePr>
        <p:xfrm>
          <a:off x="1271828" y="1404938"/>
          <a:ext cx="9327668" cy="499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 txBox="1">
            <a:spLocks/>
          </p:cNvSpPr>
          <p:nvPr/>
        </p:nvSpPr>
        <p:spPr>
          <a:xfrm>
            <a:off x="0" y="95250"/>
            <a:ext cx="12192000" cy="939800"/>
          </a:xfrm>
          <a:prstGeom prst="rect">
            <a:avLst/>
          </a:prstGeom>
        </p:spPr>
        <p:txBody>
          <a:bodyPr/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000" b="1" dirty="0">
                <a:solidFill>
                  <a:schemeClr val="bg1"/>
                </a:solidFill>
                <a:latin typeface="+mn-lt"/>
              </a:rPr>
              <a:t>Patient suicides: </a:t>
            </a:r>
            <a:br>
              <a:rPr lang="en-US" sz="3000" b="1" dirty="0">
                <a:solidFill>
                  <a:schemeClr val="bg1"/>
                </a:solidFill>
                <a:latin typeface="+mn-lt"/>
              </a:rPr>
            </a:br>
            <a:r>
              <a:rPr lang="en-US" sz="3000" b="1" dirty="0">
                <a:solidFill>
                  <a:schemeClr val="bg1"/>
                </a:solidFill>
                <a:latin typeface="+mn-lt"/>
              </a:rPr>
              <a:t>cause of death by gender</a:t>
            </a:r>
            <a:endParaRPr lang="en-GB" sz="3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9AB8DDD-AE8B-4432-B078-E187D53BF1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533928"/>
              </p:ext>
            </p:extLst>
          </p:nvPr>
        </p:nvGraphicFramePr>
        <p:xfrm>
          <a:off x="496957" y="1601006"/>
          <a:ext cx="10901569" cy="5026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3338" y="47625"/>
            <a:ext cx="121586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000" b="1">
                <a:solidFill>
                  <a:schemeClr val="bg1"/>
                </a:solidFill>
              </a:rPr>
              <a:t>Patient suicides: </a:t>
            </a:r>
            <a:br>
              <a:rPr lang="en-US" altLang="en-US" sz="3000" b="1">
                <a:solidFill>
                  <a:schemeClr val="bg1"/>
                </a:solidFill>
              </a:rPr>
            </a:br>
            <a:r>
              <a:rPr lang="en-US" altLang="en-US" sz="3000" b="1">
                <a:solidFill>
                  <a:schemeClr val="bg1"/>
                </a:solidFill>
              </a:rPr>
              <a:t>primary diagnosis by gender</a:t>
            </a:r>
            <a:endParaRPr lang="en-GB" altLang="en-US" sz="3000" b="1">
              <a:solidFill>
                <a:schemeClr val="bg1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95B84E6-4F88-47EE-9C14-063DA475A0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7697872"/>
              </p:ext>
            </p:extLst>
          </p:nvPr>
        </p:nvGraphicFramePr>
        <p:xfrm>
          <a:off x="580819" y="1169194"/>
          <a:ext cx="10643152" cy="5226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168275"/>
            <a:ext cx="121920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 marital status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A38F384-48A5-4E12-A639-E857D6ACF3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7775667"/>
              </p:ext>
            </p:extLst>
          </p:nvPr>
        </p:nvGraphicFramePr>
        <p:xfrm>
          <a:off x="1520687" y="1676537"/>
          <a:ext cx="8031149" cy="4396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41300"/>
            <a:ext cx="12192000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 employment status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3EB97A0F-DEF7-423F-8455-A0C7CF756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8665563"/>
              </p:ext>
            </p:extLst>
          </p:nvPr>
        </p:nvGraphicFramePr>
        <p:xfrm>
          <a:off x="2544417" y="1381539"/>
          <a:ext cx="7583557" cy="4661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228600"/>
            <a:ext cx="121920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 living circumstances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SCOTLAND_SUICIDE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1015CF7-6540-41D0-A257-3DC6F5B96B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3970540"/>
              </p:ext>
            </p:extLst>
          </p:nvPr>
        </p:nvGraphicFramePr>
        <p:xfrm>
          <a:off x="1759462" y="1487428"/>
          <a:ext cx="9332608" cy="50326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C2301262-54BA-4082-BC44-DCE71F46C048}" vid="{BE05CBDD-88C7-4F0D-9D4D-99E8ADA8A7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0b6fce-bd22-48c9-9c2a-050ff6d964a9">
      <Terms xmlns="http://schemas.microsoft.com/office/infopath/2007/PartnerControls"/>
    </lcf76f155ced4ddcb4097134ff3c332f>
    <TaxCatchAll xmlns="a8909ba7-2c5b-4737-8949-485c48a9381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9437FD8390540BA2006B7923868C9" ma:contentTypeVersion="14" ma:contentTypeDescription="Create a new document." ma:contentTypeScope="" ma:versionID="75959bf9ccd06b4730a3fd5b29ac696f">
  <xsd:schema xmlns:xsd="http://www.w3.org/2001/XMLSchema" xmlns:xs="http://www.w3.org/2001/XMLSchema" xmlns:p="http://schemas.microsoft.com/office/2006/metadata/properties" xmlns:ns2="2e0b6fce-bd22-48c9-9c2a-050ff6d964a9" xmlns:ns3="a8909ba7-2c5b-4737-8949-485c48a93818" targetNamespace="http://schemas.microsoft.com/office/2006/metadata/properties" ma:root="true" ma:fieldsID="80132f84ae899fbd3a02b4bddd0aa532" ns2:_="" ns3:_="">
    <xsd:import namespace="2e0b6fce-bd22-48c9-9c2a-050ff6d964a9"/>
    <xsd:import namespace="a8909ba7-2c5b-4737-8949-485c48a938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b6fce-bd22-48c9-9c2a-050ff6d96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909ba7-2c5b-4737-8949-485c48a938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1d6adc2-9397-47fb-a83a-b68597780155}" ma:internalName="TaxCatchAll" ma:showField="CatchAllData" ma:web="a8909ba7-2c5b-4737-8949-485c48a93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F8646F-6054-4D0C-BB14-D83B6FB25B8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b4257c5-c1bb-4f42-817a-c5ed313d6230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7495275-2A37-4AC2-9E16-FAB5444B16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F83ED-4B70-4765-A80B-189D2172F40A}"/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942</Words>
  <Application>Microsoft Office PowerPoint</Application>
  <PresentationFormat>Widescreen</PresentationFormat>
  <Paragraphs>165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Theme2</vt:lpstr>
      <vt:lpstr>PowerPoint Presentation</vt:lpstr>
      <vt:lpstr>General population suicides:  age and gender profile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Graney</dc:creator>
  <cp:lastModifiedBy>Isabelle Hunt</cp:lastModifiedBy>
  <cp:revision>65</cp:revision>
  <dcterms:created xsi:type="dcterms:W3CDTF">2022-05-09T09:46:04Z</dcterms:created>
  <dcterms:modified xsi:type="dcterms:W3CDTF">2025-04-08T10:42:21Z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0x010100BB99437FD8390540BA2006B7923868C9</vt:lpwstr>
  </property>
</Properties>
</file>