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01" r:id="rId2"/>
    <p:sldId id="376" r:id="rId3"/>
    <p:sldId id="314" r:id="rId4"/>
    <p:sldId id="350" r:id="rId5"/>
    <p:sldId id="344" r:id="rId6"/>
    <p:sldId id="299" r:id="rId7"/>
    <p:sldId id="374" r:id="rId8"/>
    <p:sldId id="375" r:id="rId9"/>
    <p:sldId id="311" r:id="rId10"/>
    <p:sldId id="310" r:id="rId11"/>
    <p:sldId id="306" r:id="rId12"/>
    <p:sldId id="356" r:id="rId13"/>
    <p:sldId id="373" r:id="rId14"/>
  </p:sldIdLst>
  <p:sldSz cx="9144000" cy="6858000" type="screen4x3"/>
  <p:notesSz cx="6794500" cy="99218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67" autoAdjust="0"/>
  </p:normalViewPr>
  <p:slideViewPr>
    <p:cSldViewPr snapToGrid="0" snapToObjects="1">
      <p:cViewPr>
        <p:scale>
          <a:sx n="121" d="100"/>
          <a:sy n="121" d="100"/>
        </p:scale>
        <p:origin x="-1332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F297C-E8D6-194E-ADF9-6965A72C84E9}" type="doc">
      <dgm:prSet loTypeId="urn:microsoft.com/office/officeart/2005/8/layout/cycle7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8B176-3BCC-A046-AFDC-A597CBA75D76}">
      <dgm:prSet phldrT="[Text]"/>
      <dgm:spPr/>
      <dgm:t>
        <a:bodyPr/>
        <a:lstStyle/>
        <a:p>
          <a:r>
            <a:rPr lang="en-US" dirty="0" smtClean="0"/>
            <a:t>3. Social responsibility</a:t>
          </a:r>
          <a:endParaRPr lang="en-US" dirty="0"/>
        </a:p>
      </dgm:t>
    </dgm:pt>
    <dgm:pt modelId="{507D356D-E69B-E148-96E7-961831EEA716}" type="parTrans" cxnId="{8DF3A2A3-6ABA-6246-9719-1FB709AE8153}">
      <dgm:prSet/>
      <dgm:spPr/>
      <dgm:t>
        <a:bodyPr/>
        <a:lstStyle/>
        <a:p>
          <a:endParaRPr lang="en-US"/>
        </a:p>
      </dgm:t>
    </dgm:pt>
    <dgm:pt modelId="{C932F2E4-CD08-E147-90B4-93DAEA756797}" type="sibTrans" cxnId="{8DF3A2A3-6ABA-6246-9719-1FB709AE8153}">
      <dgm:prSet/>
      <dgm:spPr/>
      <dgm:t>
        <a:bodyPr/>
        <a:lstStyle/>
        <a:p>
          <a:endParaRPr lang="en-US"/>
        </a:p>
      </dgm:t>
    </dgm:pt>
    <dgm:pt modelId="{DB091CFB-C2B9-5346-8A17-14D3AB65AD0B}">
      <dgm:prSet phldrT="[Text]"/>
      <dgm:spPr/>
      <dgm:t>
        <a:bodyPr/>
        <a:lstStyle/>
        <a:p>
          <a:r>
            <a:rPr lang="en-US" dirty="0" smtClean="0"/>
            <a:t>1. World-class research </a:t>
          </a:r>
          <a:endParaRPr lang="en-US" dirty="0"/>
        </a:p>
      </dgm:t>
    </dgm:pt>
    <dgm:pt modelId="{349FA02D-80A3-5B42-8735-37C252B5AAB4}" type="sibTrans" cxnId="{2EC5EEC8-067D-764A-A816-3D7F95B8A520}">
      <dgm:prSet/>
      <dgm:spPr/>
      <dgm:t>
        <a:bodyPr/>
        <a:lstStyle/>
        <a:p>
          <a:endParaRPr lang="en-US"/>
        </a:p>
      </dgm:t>
    </dgm:pt>
    <dgm:pt modelId="{8999CD18-EEB0-4643-951E-A8ED7B7BC51A}" type="parTrans" cxnId="{2EC5EEC8-067D-764A-A816-3D7F95B8A520}">
      <dgm:prSet/>
      <dgm:spPr/>
      <dgm:t>
        <a:bodyPr/>
        <a:lstStyle/>
        <a:p>
          <a:endParaRPr lang="en-US"/>
        </a:p>
      </dgm:t>
    </dgm:pt>
    <dgm:pt modelId="{8C5AF17B-48FB-AB46-A46A-6C7FD897EDA4}">
      <dgm:prSet phldrT="[Text]"/>
      <dgm:spPr/>
      <dgm:t>
        <a:bodyPr/>
        <a:lstStyle/>
        <a:p>
          <a:r>
            <a:rPr lang="en-US" dirty="0" smtClean="0"/>
            <a:t>2. Outstanding learning</a:t>
          </a:r>
          <a:endParaRPr lang="en-US" dirty="0"/>
        </a:p>
      </dgm:t>
    </dgm:pt>
    <dgm:pt modelId="{F2CEA21E-C38A-A847-84F9-50E2A0E63DDE}" type="sibTrans" cxnId="{4FAF16FC-9871-FC4F-B867-3B6F814B83E4}">
      <dgm:prSet/>
      <dgm:spPr/>
      <dgm:t>
        <a:bodyPr/>
        <a:lstStyle/>
        <a:p>
          <a:endParaRPr lang="en-US"/>
        </a:p>
      </dgm:t>
    </dgm:pt>
    <dgm:pt modelId="{111946AD-6415-A444-9691-5D879CD3DAC5}" type="parTrans" cxnId="{4FAF16FC-9871-FC4F-B867-3B6F814B83E4}">
      <dgm:prSet/>
      <dgm:spPr/>
      <dgm:t>
        <a:bodyPr/>
        <a:lstStyle/>
        <a:p>
          <a:endParaRPr lang="en-US"/>
        </a:p>
      </dgm:t>
    </dgm:pt>
    <dgm:pt modelId="{A5E209C4-10AD-DF40-A71E-81212E4E5229}" type="pres">
      <dgm:prSet presAssocID="{71EF297C-E8D6-194E-ADF9-6965A72C84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A2A7E1-42F6-1240-80FA-99AA17BDF465}" type="pres">
      <dgm:prSet presAssocID="{DB091CFB-C2B9-5346-8A17-14D3AB65AD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8F937-F460-D34A-AD98-68EAF78EC039}" type="pres">
      <dgm:prSet presAssocID="{349FA02D-80A3-5B42-8735-37C252B5AAB4}" presName="sibTrans" presStyleLbl="sibTrans2D1" presStyleIdx="0" presStyleCnt="3"/>
      <dgm:spPr/>
      <dgm:t>
        <a:bodyPr/>
        <a:lstStyle/>
        <a:p>
          <a:endParaRPr lang="en-GB"/>
        </a:p>
      </dgm:t>
    </dgm:pt>
    <dgm:pt modelId="{1B9A7E3E-6671-204E-BD39-586910AE6F50}" type="pres">
      <dgm:prSet presAssocID="{349FA02D-80A3-5B42-8735-37C252B5AAB4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CA73493-A8AF-EC4F-A2B8-8240127EE4A1}" type="pres">
      <dgm:prSet presAssocID="{8C5AF17B-48FB-AB46-A46A-6C7FD897ED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BDD31-27A4-CD41-B5E7-1B0007DDB84B}" type="pres">
      <dgm:prSet presAssocID="{F2CEA21E-C38A-A847-84F9-50E2A0E63DDE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9F9E9B5-295C-C144-8004-5FEAC5202C1C}" type="pres">
      <dgm:prSet presAssocID="{F2CEA21E-C38A-A847-84F9-50E2A0E63DD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62C0D2D-E915-F443-8011-6F076060B2E3}" type="pres">
      <dgm:prSet presAssocID="{0538B176-3BCC-A046-AFDC-A597CBA75D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E41CA3-930F-2748-A753-13B63524E331}" type="pres">
      <dgm:prSet presAssocID="{C932F2E4-CD08-E147-90B4-93DAEA75679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210243C4-B758-B94A-A09E-823DBA45F34A}" type="pres">
      <dgm:prSet presAssocID="{C932F2E4-CD08-E147-90B4-93DAEA756797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9BF29BBB-DBEC-7C45-A08F-57CADF7B7362}" type="presOf" srcId="{DB091CFB-C2B9-5346-8A17-14D3AB65AD0B}" destId="{0FA2A7E1-42F6-1240-80FA-99AA17BDF465}" srcOrd="0" destOrd="0" presId="urn:microsoft.com/office/officeart/2005/8/layout/cycle7"/>
    <dgm:cxn modelId="{D43AB5AA-7E26-6145-9297-638658830D78}" type="presOf" srcId="{0538B176-3BCC-A046-AFDC-A597CBA75D76}" destId="{D62C0D2D-E915-F443-8011-6F076060B2E3}" srcOrd="0" destOrd="0" presId="urn:microsoft.com/office/officeart/2005/8/layout/cycle7"/>
    <dgm:cxn modelId="{54E11892-1DA5-E948-942E-F3341655D5BE}" type="presOf" srcId="{C932F2E4-CD08-E147-90B4-93DAEA756797}" destId="{C2E41CA3-930F-2748-A753-13B63524E331}" srcOrd="0" destOrd="0" presId="urn:microsoft.com/office/officeart/2005/8/layout/cycle7"/>
    <dgm:cxn modelId="{5EB2760C-2906-DC4C-938A-E40BA95606FE}" type="presOf" srcId="{C932F2E4-CD08-E147-90B4-93DAEA756797}" destId="{210243C4-B758-B94A-A09E-823DBA45F34A}" srcOrd="1" destOrd="0" presId="urn:microsoft.com/office/officeart/2005/8/layout/cycle7"/>
    <dgm:cxn modelId="{CF8B081E-7F07-5F4E-B6EA-6F3160FC84CA}" type="presOf" srcId="{F2CEA21E-C38A-A847-84F9-50E2A0E63DDE}" destId="{BB2BDD31-27A4-CD41-B5E7-1B0007DDB84B}" srcOrd="0" destOrd="0" presId="urn:microsoft.com/office/officeart/2005/8/layout/cycle7"/>
    <dgm:cxn modelId="{F8D0B868-AE73-BC42-9319-6F8E1EBECA0F}" type="presOf" srcId="{71EF297C-E8D6-194E-ADF9-6965A72C84E9}" destId="{A5E209C4-10AD-DF40-A71E-81212E4E5229}" srcOrd="0" destOrd="0" presId="urn:microsoft.com/office/officeart/2005/8/layout/cycle7"/>
    <dgm:cxn modelId="{5EAE18BD-3FD7-6E4D-89DF-6DEFA28F7538}" type="presOf" srcId="{349FA02D-80A3-5B42-8735-37C252B5AAB4}" destId="{1B9A7E3E-6671-204E-BD39-586910AE6F50}" srcOrd="1" destOrd="0" presId="urn:microsoft.com/office/officeart/2005/8/layout/cycle7"/>
    <dgm:cxn modelId="{8DF3A2A3-6ABA-6246-9719-1FB709AE8153}" srcId="{71EF297C-E8D6-194E-ADF9-6965A72C84E9}" destId="{0538B176-3BCC-A046-AFDC-A597CBA75D76}" srcOrd="2" destOrd="0" parTransId="{507D356D-E69B-E148-96E7-961831EEA716}" sibTransId="{C932F2E4-CD08-E147-90B4-93DAEA756797}"/>
    <dgm:cxn modelId="{2EC5EEC8-067D-764A-A816-3D7F95B8A520}" srcId="{71EF297C-E8D6-194E-ADF9-6965A72C84E9}" destId="{DB091CFB-C2B9-5346-8A17-14D3AB65AD0B}" srcOrd="0" destOrd="0" parTransId="{8999CD18-EEB0-4643-951E-A8ED7B7BC51A}" sibTransId="{349FA02D-80A3-5B42-8735-37C252B5AAB4}"/>
    <dgm:cxn modelId="{E01F3515-2BBB-7641-91B1-8736D1358748}" type="presOf" srcId="{F2CEA21E-C38A-A847-84F9-50E2A0E63DDE}" destId="{A9F9E9B5-295C-C144-8004-5FEAC5202C1C}" srcOrd="1" destOrd="0" presId="urn:microsoft.com/office/officeart/2005/8/layout/cycle7"/>
    <dgm:cxn modelId="{4FAF16FC-9871-FC4F-B867-3B6F814B83E4}" srcId="{71EF297C-E8D6-194E-ADF9-6965A72C84E9}" destId="{8C5AF17B-48FB-AB46-A46A-6C7FD897EDA4}" srcOrd="1" destOrd="0" parTransId="{111946AD-6415-A444-9691-5D879CD3DAC5}" sibTransId="{F2CEA21E-C38A-A847-84F9-50E2A0E63DDE}"/>
    <dgm:cxn modelId="{3E1A38EE-3B80-7447-807C-CC223836CDDA}" type="presOf" srcId="{349FA02D-80A3-5B42-8735-37C252B5AAB4}" destId="{ECC8F937-F460-D34A-AD98-68EAF78EC039}" srcOrd="0" destOrd="0" presId="urn:microsoft.com/office/officeart/2005/8/layout/cycle7"/>
    <dgm:cxn modelId="{BB6269DA-A494-9F49-A6B3-CC9FCFA4A166}" type="presOf" srcId="{8C5AF17B-48FB-AB46-A46A-6C7FD897EDA4}" destId="{FCA73493-A8AF-EC4F-A2B8-8240127EE4A1}" srcOrd="0" destOrd="0" presId="urn:microsoft.com/office/officeart/2005/8/layout/cycle7"/>
    <dgm:cxn modelId="{AB676956-7CDA-C841-A5ED-F98349644463}" type="presParOf" srcId="{A5E209C4-10AD-DF40-A71E-81212E4E5229}" destId="{0FA2A7E1-42F6-1240-80FA-99AA17BDF465}" srcOrd="0" destOrd="0" presId="urn:microsoft.com/office/officeart/2005/8/layout/cycle7"/>
    <dgm:cxn modelId="{235F2B11-450E-B941-A8AD-F1CC8A629F87}" type="presParOf" srcId="{A5E209C4-10AD-DF40-A71E-81212E4E5229}" destId="{ECC8F937-F460-D34A-AD98-68EAF78EC039}" srcOrd="1" destOrd="0" presId="urn:microsoft.com/office/officeart/2005/8/layout/cycle7"/>
    <dgm:cxn modelId="{B9701E79-6067-2F4E-9D66-44264FC3E76D}" type="presParOf" srcId="{ECC8F937-F460-D34A-AD98-68EAF78EC039}" destId="{1B9A7E3E-6671-204E-BD39-586910AE6F50}" srcOrd="0" destOrd="0" presId="urn:microsoft.com/office/officeart/2005/8/layout/cycle7"/>
    <dgm:cxn modelId="{3D3D5B99-5B91-1D44-9A4B-647C975B1332}" type="presParOf" srcId="{A5E209C4-10AD-DF40-A71E-81212E4E5229}" destId="{FCA73493-A8AF-EC4F-A2B8-8240127EE4A1}" srcOrd="2" destOrd="0" presId="urn:microsoft.com/office/officeart/2005/8/layout/cycle7"/>
    <dgm:cxn modelId="{47B2C46D-DEE0-5643-9D18-1C8496B3F307}" type="presParOf" srcId="{A5E209C4-10AD-DF40-A71E-81212E4E5229}" destId="{BB2BDD31-27A4-CD41-B5E7-1B0007DDB84B}" srcOrd="3" destOrd="0" presId="urn:microsoft.com/office/officeart/2005/8/layout/cycle7"/>
    <dgm:cxn modelId="{562AB627-FB77-A940-9E9F-6F391578DE2C}" type="presParOf" srcId="{BB2BDD31-27A4-CD41-B5E7-1B0007DDB84B}" destId="{A9F9E9B5-295C-C144-8004-5FEAC5202C1C}" srcOrd="0" destOrd="0" presId="urn:microsoft.com/office/officeart/2005/8/layout/cycle7"/>
    <dgm:cxn modelId="{B827189A-A05A-CB4E-9966-C00B82519434}" type="presParOf" srcId="{A5E209C4-10AD-DF40-A71E-81212E4E5229}" destId="{D62C0D2D-E915-F443-8011-6F076060B2E3}" srcOrd="4" destOrd="0" presId="urn:microsoft.com/office/officeart/2005/8/layout/cycle7"/>
    <dgm:cxn modelId="{851FA5AF-750A-CD47-A0F2-990F663E4D9F}" type="presParOf" srcId="{A5E209C4-10AD-DF40-A71E-81212E4E5229}" destId="{C2E41CA3-930F-2748-A753-13B63524E331}" srcOrd="5" destOrd="0" presId="urn:microsoft.com/office/officeart/2005/8/layout/cycle7"/>
    <dgm:cxn modelId="{7E53981D-8864-8D42-8B31-A3BC57DBA683}" type="presParOf" srcId="{C2E41CA3-930F-2748-A753-13B63524E331}" destId="{210243C4-B758-B94A-A09E-823DBA45F34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2A7E1-42F6-1240-80FA-99AA17BDF465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1. World-class research </a:t>
          </a:r>
          <a:endParaRPr lang="en-US" sz="2700" kern="1200" dirty="0"/>
        </a:p>
      </dsp:txBody>
      <dsp:txXfrm>
        <a:off x="2977756" y="35837"/>
        <a:ext cx="2274087" cy="1102735"/>
      </dsp:txXfrm>
    </dsp:sp>
    <dsp:sp modelId="{ECC8F937-F460-D34A-AD98-68EAF78EC039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94367" y="2139989"/>
        <a:ext cx="975885" cy="245983"/>
      </dsp:txXfrm>
    </dsp:sp>
    <dsp:sp modelId="{FCA73493-A8AF-EC4F-A2B8-8240127EE4A1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 Outstanding learning</a:t>
          </a:r>
          <a:endParaRPr lang="en-US" sz="2700" kern="1200" dirty="0"/>
        </a:p>
      </dsp:txBody>
      <dsp:txXfrm>
        <a:off x="4912776" y="3387390"/>
        <a:ext cx="2274087" cy="1102735"/>
      </dsp:txXfrm>
    </dsp:sp>
    <dsp:sp modelId="{BB2BDD31-27A4-CD41-B5E7-1B0007DDB84B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26857" y="3815766"/>
        <a:ext cx="975885" cy="245983"/>
      </dsp:txXfrm>
    </dsp:sp>
    <dsp:sp modelId="{D62C0D2D-E915-F443-8011-6F076060B2E3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3. Social responsibility</a:t>
          </a:r>
          <a:endParaRPr lang="en-US" sz="2700" kern="1200" dirty="0"/>
        </a:p>
      </dsp:txBody>
      <dsp:txXfrm>
        <a:off x="1042736" y="3387390"/>
        <a:ext cx="2274087" cy="1102735"/>
      </dsp:txXfrm>
    </dsp:sp>
    <dsp:sp modelId="{C2E41CA3-930F-2748-A753-13B63524E331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59347" y="2139989"/>
        <a:ext cx="97588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100DF2-D059-8B4F-A42C-4CD23EBDDD65}" type="datetime1">
              <a:rPr lang="en-GB" smtClean="0"/>
              <a:pPr>
                <a:defRPr/>
              </a:pPr>
              <a:t>09/01/2015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3400"/>
            <a:ext cx="2944813" cy="496888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3400"/>
            <a:ext cx="2944813" cy="496888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2AF3B7-05A8-B44B-8357-FFFBD3C0D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35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338A14-A4A3-0C4A-89E5-A2B6A005BE82}" type="datetime1">
              <a:rPr lang="en-GB" smtClean="0"/>
              <a:pPr>
                <a:defRPr/>
              </a:pPr>
              <a:t>09/01/2015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5600" cy="4464050"/>
          </a:xfrm>
          <a:prstGeom prst="rect">
            <a:avLst/>
          </a:prstGeom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4813" cy="496888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23400"/>
            <a:ext cx="2944813" cy="496888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0E8530-C32C-4B48-B14F-44D87A780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93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E8530-C32C-4B48-B14F-44D87A78009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3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Read slides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44E1AC3-D4E8-ED42-A95A-7D05559CE7D2}" type="slidenum">
              <a:rPr lang="en-GB" sz="1200"/>
              <a:pPr eaLnBrk="1" hangingPunct="1"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803400-DE7A-4B3C-9DDE-36D9AFE3F65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6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E8530-C32C-4B48-B14F-44D87A78009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3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8723CB7-ED9A-0D49-B3E6-234404C8BCA0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C37D2C6-97AC-E74E-9BAD-B810BA9750FA}" type="slidenum">
              <a:rPr lang="en-GB" sz="1200"/>
              <a:pPr eaLnBrk="1" hangingPunct="1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Read slides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60697B8-D6E1-094C-8BCB-FB637886F6A2}" type="slidenum">
              <a:rPr lang="en-GB" sz="1200"/>
              <a:pPr eaLnBrk="1" hangingPunct="1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FB21-8547-4874-8DA0-82B47EC958E2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E8530-C32C-4B48-B14F-44D87A78009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6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Read slides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06F0D79-BA9E-E146-AB58-1FCC3E49F27E}" type="slidenum">
              <a:rPr lang="en-GB" sz="1200"/>
              <a:pPr eaLnBrk="1" hangingPunct="1"/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Read slides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15D883C-2066-F548-A3CF-4296445DDA11}" type="slidenum">
              <a:rPr lang="en-GB" sz="1200"/>
              <a:pPr eaLnBrk="1" hangingPunct="1"/>
              <a:t>11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51B7-4DE4-E14C-B0AA-0F007774D753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75B4-136E-1944-B832-005BC624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3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2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0453-EA83-6E47-86F0-6254D72EDDE3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9305-CF0E-1C4D-8529-176B53146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F85E-8994-F44E-A475-60A04651635C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1250-F797-D149-98CD-04F00F93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7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126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00206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0A79-DC12-E04D-89F5-4B297F824D1A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2055-9C0E-E845-8F43-F4AACE0E1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1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5E7E-5BC4-8E43-A7E8-FC89937E795D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11E0-DA6F-B54A-A529-EFD14A45C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2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E310-ABC4-714B-AD6B-1D62A44CE8B4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1BB7-C274-7B4E-827E-D5C5464E1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067E-A2A2-094A-A64F-766414E02C1F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3017-9B30-CD4A-9B0F-7029BA33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B730-3D01-5146-A6B3-A17575DA80C9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0292-1F04-F649-9C2A-9A9526F27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8DC1-3375-FE42-89B8-07A876264A4A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339D-3054-0748-BF60-9B99F69A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2BE7A-DC69-1E47-80A8-0F2EB3F8FCDE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93D9-F53D-3647-AD1B-752AABC4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6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1263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7" name="Picture 2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AB_col_white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BC8B-084D-6D48-8F50-631788A975EA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3A9C-C1F1-8C41-8AD8-E26F817E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>
              <a:defRPr/>
            </a:pPr>
            <a:fld id="{E4A6C810-2283-5448-84C0-9B61D35C63A6}" type="datetime1">
              <a:rPr lang="en-GB" smtClean="0"/>
              <a:pPr>
                <a:defRPr/>
              </a:pPr>
              <a:t>09/01/2015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utiger 55 Roman" charset="0"/>
              </a:defRPr>
            </a:lvl1pPr>
          </a:lstStyle>
          <a:p>
            <a:pPr>
              <a:defRPr/>
            </a:pPr>
            <a:fld id="{DDF04A1F-BADE-5843-8F6B-D9C41772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TAB_col_white_background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TAB_col_white_background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1214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3200" b="1" kern="1200" dirty="0">
          <a:solidFill>
            <a:srgbClr val="002060"/>
          </a:solidFill>
          <a:latin typeface="Arial" charset="0"/>
          <a:ea typeface="MS PGothic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pitchFamily="34" charset="0"/>
          <a:ea typeface="MS PGothic" pitchFamily="34" charset="-128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utiger 55 Roman"/>
          <a:ea typeface="MS PGothic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utiger 55 Roman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mi3.com/social-enterprise/" TargetMode="External"/><Relationship Id="rId3" Type="http://schemas.openxmlformats.org/officeDocument/2006/relationships/hyperlink" Target="http://www.policy.manchester.ac.uk" TargetMode="External"/><Relationship Id="rId7" Type="http://schemas.openxmlformats.org/officeDocument/2006/relationships/hyperlink" Target="http://www.staffnet.manchester.ac.uk/umsg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nchester.ac.uk/connect/teachers/contact-us/" TargetMode="External"/><Relationship Id="rId5" Type="http://schemas.openxmlformats.org/officeDocument/2006/relationships/hyperlink" Target="http://www.college.manchester.ac.uk" TargetMode="External"/><Relationship Id="rId10" Type="http://schemas.openxmlformats.org/officeDocument/2006/relationships/hyperlink" Target="http://www.staffnet.manchester.ac.uk/services/equality-and-diversity" TargetMode="External"/><Relationship Id="rId4" Type="http://schemas.openxmlformats.org/officeDocument/2006/relationships/hyperlink" Target="http://www.engagement.manchester.ac.uk" TargetMode="External"/><Relationship Id="rId9" Type="http://schemas.openxmlformats.org/officeDocument/2006/relationships/hyperlink" Target="http://www.sustainability.manchester.ac.uk/staf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79201" y="5373397"/>
            <a:ext cx="3894138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 pitchFamily="34" charset="0"/>
                <a:cs typeface="Verdana"/>
              </a:rPr>
              <a:t>Professor James Thompson</a:t>
            </a:r>
          </a:p>
          <a:p>
            <a:pPr algn="r" defTabSz="914400"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 pitchFamily="34" charset="0"/>
                <a:cs typeface="Verdana"/>
              </a:rPr>
              <a:t>Associate Vice-President 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 pitchFamily="34" charset="0"/>
              <a:cs typeface="Verdana"/>
            </a:endParaRPr>
          </a:p>
          <a:p>
            <a:pPr algn="r" defTabSz="914400"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 pitchFamily="34" charset="0"/>
                <a:cs typeface="Verdana"/>
              </a:rPr>
              <a:t>Social Responsibility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 pitchFamily="34" charset="0"/>
              <a:cs typeface="Verdana"/>
            </a:endParaRPr>
          </a:p>
          <a:p>
            <a:pPr algn="r" defTabSz="914400">
              <a:defRPr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 pitchFamily="34" charset="0"/>
              <a:cs typeface="Verdana"/>
            </a:endParaRPr>
          </a:p>
          <a:p>
            <a:pPr algn="r" defTabSz="914400">
              <a:defRPr/>
            </a:pP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ea typeface="Verdana" pitchFamily="34" charset="0"/>
                <a:cs typeface="Verdana"/>
              </a:rPr>
              <a:t>University of Manchester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ea typeface="Verdana" pitchFamily="34" charset="0"/>
              <a:cs typeface="Verdana"/>
            </a:endParaRPr>
          </a:p>
          <a:p>
            <a:pPr defTabSz="914400">
              <a:defRPr/>
            </a:pPr>
            <a:endParaRPr lang="en-GB" sz="1200" b="1" dirty="0">
              <a:solidFill>
                <a:prstClr val="black"/>
              </a:solidFill>
              <a:latin typeface="Calisto MT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235" y="1190148"/>
            <a:ext cx="312896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TAB_col_white_backgroun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220663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4250"/>
            <a:ext cx="84010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419100" y="4800600"/>
            <a:ext cx="85661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7F7F7F"/>
                </a:solidFill>
                <a:latin typeface="Verdana" charset="0"/>
                <a:cs typeface="Verdana" charset="0"/>
              </a:rPr>
              <a:t>Cultural Access </a:t>
            </a:r>
            <a:r>
              <a:rPr lang="en-US" sz="2000" b="1" dirty="0" err="1">
                <a:solidFill>
                  <a:srgbClr val="7F7F7F"/>
                </a:solidFill>
                <a:latin typeface="Verdana" charset="0"/>
                <a:cs typeface="Verdana" charset="0"/>
              </a:rPr>
              <a:t>Programme</a:t>
            </a:r>
            <a:r>
              <a:rPr lang="en-US" sz="2000" b="1" dirty="0">
                <a:solidFill>
                  <a:srgbClr val="7F7F7F"/>
                </a:solidFill>
                <a:latin typeface="Verdana" charset="0"/>
                <a:cs typeface="Verdana" charset="0"/>
              </a:rPr>
              <a:t> </a:t>
            </a:r>
            <a:r>
              <a:rPr lang="en-US" sz="2000" dirty="0">
                <a:latin typeface="Verdana" charset="0"/>
                <a:cs typeface="Verdana" charset="0"/>
              </a:rPr>
              <a:t>will “</a:t>
            </a:r>
            <a:r>
              <a:rPr lang="en-US" altLang="ja-JP" sz="2000" i="1" dirty="0">
                <a:latin typeface="Verdana" charset="0"/>
                <a:cs typeface="Verdana" charset="0"/>
              </a:rPr>
              <a:t>transform the educational experiences of our most local primary learners by providing each with an entitlement to access out-of-classroom learning at one of our cultural institutions: the Manchester Museum, Whitworth Art Gallery, </a:t>
            </a:r>
            <a:r>
              <a:rPr lang="en-US" altLang="ja-JP" sz="2000" i="1" dirty="0" err="1">
                <a:latin typeface="Verdana" charset="0"/>
                <a:cs typeface="Verdana" charset="0"/>
              </a:rPr>
              <a:t>Jodrell</a:t>
            </a:r>
            <a:r>
              <a:rPr lang="en-US" altLang="ja-JP" sz="2000" i="1" dirty="0">
                <a:latin typeface="Verdana" charset="0"/>
                <a:cs typeface="Verdana" charset="0"/>
              </a:rPr>
              <a:t> Bank Discovery Centre, The John </a:t>
            </a:r>
            <a:r>
              <a:rPr lang="en-US" altLang="ja-JP" sz="2000" i="1" dirty="0" err="1">
                <a:latin typeface="Verdana" charset="0"/>
                <a:cs typeface="Verdana" charset="0"/>
              </a:rPr>
              <a:t>Rylands</a:t>
            </a:r>
            <a:r>
              <a:rPr lang="en-US" altLang="ja-JP" sz="2000" i="1" dirty="0">
                <a:latin typeface="Verdana" charset="0"/>
                <a:cs typeface="Verdana" charset="0"/>
              </a:rPr>
              <a:t> Library by 2014/15.</a:t>
            </a:r>
            <a:r>
              <a:rPr lang="en-US" sz="2000" dirty="0">
                <a:latin typeface="Verdana" charset="0"/>
                <a:cs typeface="Verdana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920750"/>
            <a:ext cx="844391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Box 3"/>
          <p:cNvSpPr txBox="1">
            <a:spLocks noChangeArrowheads="1"/>
          </p:cNvSpPr>
          <p:nvPr/>
        </p:nvSpPr>
        <p:spPr bwMode="auto">
          <a:xfrm>
            <a:off x="419100" y="4800600"/>
            <a:ext cx="8596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7F7F7F"/>
                </a:solidFill>
                <a:latin typeface="Verdana" charset="0"/>
                <a:cs typeface="Geneva" charset="0"/>
              </a:rPr>
              <a:t>The Works Signature </a:t>
            </a:r>
            <a:r>
              <a:rPr lang="en-US" sz="2000" b="1" dirty="0" err="1">
                <a:solidFill>
                  <a:srgbClr val="7F7F7F"/>
                </a:solidFill>
                <a:latin typeface="Verdana" charset="0"/>
                <a:cs typeface="Geneva" charset="0"/>
              </a:rPr>
              <a:t>Programme</a:t>
            </a:r>
            <a:r>
              <a:rPr lang="en-US" sz="2000" b="1" dirty="0">
                <a:solidFill>
                  <a:srgbClr val="7F7F7F"/>
                </a:solidFill>
                <a:latin typeface="Verdana" charset="0"/>
                <a:cs typeface="Geneva" charset="0"/>
              </a:rPr>
              <a:t> </a:t>
            </a:r>
            <a:r>
              <a:rPr lang="en-US" sz="2000" dirty="0">
                <a:latin typeface="Verdana" charset="0"/>
                <a:cs typeface="Geneva" charset="0"/>
              </a:rPr>
              <a:t>will “</a:t>
            </a:r>
            <a:r>
              <a:rPr lang="en-US" altLang="ja-JP" sz="2000" i="1" dirty="0">
                <a:latin typeface="Verdana" charset="0"/>
                <a:cs typeface="Geneva" charset="0"/>
              </a:rPr>
              <a:t>transform the life-chances of local residents by supporting at least 750 unemployed people back into work by 2014/15, principally via our leadership of The Works partnership in Moss Side and </a:t>
            </a:r>
            <a:r>
              <a:rPr lang="en-US" altLang="ja-JP" sz="2000" i="1" dirty="0" err="1">
                <a:latin typeface="Verdana" charset="0"/>
                <a:cs typeface="Geneva" charset="0"/>
              </a:rPr>
              <a:t>Ardwick</a:t>
            </a:r>
            <a:r>
              <a:rPr lang="en-US" altLang="ja-JP" sz="2000" i="1" dirty="0">
                <a:latin typeface="Verdana" charset="0"/>
                <a:cs typeface="Geneva" charset="0"/>
              </a:rPr>
              <a:t>.</a:t>
            </a:r>
            <a:r>
              <a:rPr lang="en-US" sz="2000" i="1" dirty="0">
                <a:latin typeface="Verdana" charset="0"/>
                <a:cs typeface="Geneva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icture 2"/>
          <p:cNvSpPr>
            <a:spLocks noChangeAspect="1"/>
          </p:cNvSpPr>
          <p:nvPr/>
        </p:nvSpPr>
        <p:spPr bwMode="auto">
          <a:xfrm>
            <a:off x="139700" y="869950"/>
            <a:ext cx="83312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19100" y="4751440"/>
            <a:ext cx="8724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indent="0" eaLnBrk="1" hangingPunct="1">
              <a:defRPr/>
            </a:pPr>
            <a:r>
              <a:rPr lang="en-US" sz="2000" b="1" dirty="0" smtClean="0">
                <a:solidFill>
                  <a:srgbClr val="7F7F7F"/>
                </a:solidFill>
                <a:latin typeface="Verdana" charset="0"/>
                <a:cs typeface="Verdana" charset="0"/>
              </a:rPr>
              <a:t>Steps to Sustainability Signature </a:t>
            </a:r>
            <a:r>
              <a:rPr lang="en-US" sz="2000" b="1" dirty="0" err="1" smtClean="0">
                <a:solidFill>
                  <a:srgbClr val="7F7F7F"/>
                </a:solidFill>
                <a:latin typeface="Verdana" charset="0"/>
                <a:cs typeface="Verdana" charset="0"/>
              </a:rPr>
              <a:t>Programme</a:t>
            </a:r>
            <a:r>
              <a:rPr lang="en-US" sz="2000" b="1" dirty="0" smtClean="0">
                <a:solidFill>
                  <a:srgbClr val="7F7F7F"/>
                </a:solidFill>
                <a:latin typeface="Verdana" charset="0"/>
                <a:cs typeface="Verdana" charset="0"/>
              </a:rPr>
              <a:t> </a:t>
            </a:r>
            <a:r>
              <a:rPr lang="en-US" sz="2000" dirty="0" smtClean="0">
                <a:latin typeface="Verdana" charset="0"/>
                <a:cs typeface="Verdana" charset="0"/>
              </a:rPr>
              <a:t>will “</a:t>
            </a:r>
            <a:r>
              <a:rPr lang="en-US" sz="2000" i="1" dirty="0" smtClean="0">
                <a:latin typeface="Verdana" charset="0"/>
                <a:cs typeface="Verdana" charset="0"/>
              </a:rPr>
              <a:t>ensure </a:t>
            </a:r>
            <a:r>
              <a:rPr lang="en-US" sz="2000" i="1" u="sng" dirty="0" smtClean="0">
                <a:latin typeface="Verdana" charset="0"/>
                <a:cs typeface="Verdana" charset="0"/>
              </a:rPr>
              <a:t>every</a:t>
            </a:r>
            <a:r>
              <a:rPr lang="en-US" sz="2000" i="1" dirty="0">
                <a:latin typeface="Verdana" charset="0"/>
                <a:cs typeface="Verdana" charset="0"/>
              </a:rPr>
              <a:t> </a:t>
            </a:r>
            <a:r>
              <a:rPr lang="en-US" sz="2000" i="1" dirty="0" smtClean="0">
                <a:latin typeface="Verdana" charset="0"/>
                <a:cs typeface="Verdana" charset="0"/>
              </a:rPr>
              <a:t>member of staff has an opportunity, by 2017/18, to enhance their positive environmental actions in the workplace through being engaged in a </a:t>
            </a:r>
            <a:r>
              <a:rPr lang="en-US" sz="2000" i="1" dirty="0" err="1" smtClean="0">
                <a:latin typeface="Verdana" charset="0"/>
                <a:cs typeface="Verdana" charset="0"/>
              </a:rPr>
              <a:t>programme</a:t>
            </a:r>
            <a:r>
              <a:rPr lang="en-US" sz="2000" i="1" dirty="0" smtClean="0">
                <a:latin typeface="Verdana" charset="0"/>
                <a:cs typeface="Verdana" charset="0"/>
              </a:rPr>
              <a:t> of learning, reflection and action on carbon and natural resource literacy.”</a:t>
            </a:r>
            <a:r>
              <a:rPr lang="en-US" sz="2000" dirty="0" smtClean="0">
                <a:latin typeface="Verdana" charset="0"/>
                <a:cs typeface="Verdana" charset="0"/>
              </a:rPr>
              <a:t> </a:t>
            </a:r>
            <a:endParaRPr lang="en-US" sz="2000" dirty="0" smtClean="0">
              <a:latin typeface="Verdana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 smtClean="0">
              <a:latin typeface="Verdana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1022350"/>
            <a:ext cx="83312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90" y="1088740"/>
            <a:ext cx="8679739" cy="324036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</a:rPr>
              <a:t>R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esearch and teaching is the University’s fundamental social purpose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GB" sz="1600" dirty="0" smtClean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Engage policy makers with your research 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3"/>
              </a:rPr>
              <a:t>www.policy.manchester.ac.uk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Engage the </a:t>
            </a: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</a:rPr>
              <a:t>p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ublic with your research 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4"/>
              </a:rPr>
              <a:t>www.engagement.manchester.ac.uk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Embed a commitment to social responsibility into the curriculum through external links (local organisations, employers, alumni)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Contribute to University College 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5"/>
              </a:rPr>
              <a:t>www.college.manchester.ac.uk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Engage young people from less advantaged backgrounds e.g. talks, mentoring 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6"/>
              </a:rPr>
              <a:t>http</a:t>
            </a: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  <a:hlinkClick r:id="rId6"/>
              </a:rPr>
              <a:t>://www.manchester.ac.uk/connect/teachers/contact-us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6"/>
              </a:rPr>
              <a:t>/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endParaRPr lang="en-GB" sz="1600" dirty="0">
              <a:solidFill>
                <a:srgbClr val="595959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Become a State School Governor 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7"/>
              </a:rPr>
              <a:t>www.staffnet.manchester.ac.uk/umsgi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, join a Board or start a </a:t>
            </a: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</a:rPr>
              <a:t>social enterprise </a:t>
            </a: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  <a:hlinkClick r:id="rId8"/>
              </a:rPr>
              <a:t>http://umi3.com/social-enterprise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8"/>
              </a:rPr>
              <a:t>/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Join a community of practice, interdisciplinary research group, be part of our Living Lab, become a Sustainability </a:t>
            </a: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nthusiast, join a Green </a:t>
            </a: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</a:rPr>
              <a:t>Impact Team </a:t>
            </a:r>
            <a:r>
              <a:rPr lang="en-GB" sz="1600" dirty="0">
                <a:solidFill>
                  <a:srgbClr val="595959"/>
                </a:solidFill>
                <a:latin typeface="Verdana"/>
                <a:cs typeface="Verdana"/>
                <a:hlinkClick r:id="rId9"/>
              </a:rPr>
              <a:t>http://www.sustainability.manchester.ac.uk/staff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9"/>
              </a:rPr>
              <a:t>/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</a:p>
          <a:p>
            <a:pPr marL="285750" lvl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Work with our cultural institutions – Manchester Museum, Whitworth Art Gallery, John </a:t>
            </a:r>
            <a:r>
              <a:rPr lang="en-GB" sz="1600" dirty="0" err="1" smtClean="0">
                <a:solidFill>
                  <a:srgbClr val="595959"/>
                </a:solidFill>
                <a:latin typeface="Verdana"/>
                <a:cs typeface="Verdana"/>
              </a:rPr>
              <a:t>Rylands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lang="en-GB" sz="1600" dirty="0" err="1" smtClean="0">
                <a:solidFill>
                  <a:srgbClr val="595959"/>
                </a:solidFill>
                <a:latin typeface="Verdana"/>
                <a:cs typeface="Verdana"/>
              </a:rPr>
              <a:t>Deansgate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, </a:t>
            </a:r>
            <a:r>
              <a:rPr lang="en-GB" sz="1600" dirty="0" err="1" smtClean="0">
                <a:solidFill>
                  <a:srgbClr val="595959"/>
                </a:solidFill>
                <a:latin typeface="Verdana"/>
                <a:cs typeface="Verdana"/>
              </a:rPr>
              <a:t>Jodrell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Bank, Race Relations Resource Centre.</a:t>
            </a:r>
          </a:p>
          <a:p>
            <a:pPr marL="285750" lvl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Join a network promoting staff equality and diversity 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  <a:hlinkClick r:id="rId10"/>
              </a:rPr>
              <a:t>www.staffnet.manchester.ac.uk/services/equality-and-diversity</a:t>
            </a:r>
            <a:r>
              <a:rPr lang="en-GB" sz="1600" dirty="0" smtClean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endParaRPr lang="en-GB" sz="1600" dirty="0">
              <a:solidFill>
                <a:srgbClr val="595959"/>
              </a:solidFill>
              <a:latin typeface="Verdana"/>
              <a:cs typeface="Verdana"/>
            </a:endParaRPr>
          </a:p>
          <a:p>
            <a:pPr eaLnBrk="1" hangingPunct="1">
              <a:lnSpc>
                <a:spcPct val="80000"/>
              </a:lnSpc>
            </a:pPr>
            <a:endParaRPr lang="en-GB" sz="1600" dirty="0" smtClean="0">
              <a:latin typeface="+mn-lt"/>
              <a:ea typeface="SimSun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1600" dirty="0" smtClean="0">
              <a:latin typeface="+mn-lt"/>
              <a:ea typeface="SimSu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620EF32-905E-4130-92DD-17AA90861032}" type="slidenum">
              <a:rPr lang="en-GB" sz="11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GB" sz="1100" dirty="0">
              <a:latin typeface="Arial Narrow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9125" y="254646"/>
            <a:ext cx="725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 dirty="0" smtClean="0">
                <a:solidFill>
                  <a:srgbClr val="595959"/>
                </a:solidFill>
                <a:latin typeface="Verdana"/>
                <a:cs typeface="Verdana"/>
              </a:rPr>
              <a:t>What does this mean for 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661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9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26471"/>
              </p:ext>
            </p:extLst>
          </p:nvPr>
        </p:nvGraphicFramePr>
        <p:xfrm>
          <a:off x="5576698" y="2348452"/>
          <a:ext cx="3405355" cy="2194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5355"/>
              </a:tblGrid>
              <a:tr h="33631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ADDRESSING INEQUALITIES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>
                        <a:alpha val="73000"/>
                      </a:srgbClr>
                    </a:solidFill>
                  </a:tcPr>
                </a:tc>
              </a:tr>
              <a:tr h="33631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ETHICAL GRAND CHALLENGES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631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SCHOOLS GOVERNORS INITIATIVE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14B"/>
                    </a:solidFill>
                  </a:tcPr>
                </a:tc>
              </a:tr>
              <a:tr h="33631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CULTURAL ACCESS PROGRAMME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914B"/>
                    </a:solidFill>
                  </a:tcPr>
                </a:tc>
              </a:tr>
              <a:tr h="33631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THE WORKS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93A1"/>
                    </a:solidFill>
                  </a:tcPr>
                </a:tc>
              </a:tr>
              <a:tr h="33631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STAFF STEPS TO SUSTAINABILITY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8575" y="6074569"/>
            <a:ext cx="2817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Strategic Priorities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5600" y="6057106"/>
            <a:ext cx="37449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Signature Programmes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241" y="839427"/>
            <a:ext cx="5771518" cy="5031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" y="904875"/>
            <a:ext cx="86534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376238" y="4584700"/>
            <a:ext cx="8486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indent="0" eaLnBrk="1" hangingPunct="1">
              <a:defRPr/>
            </a:pPr>
            <a:endParaRPr lang="en-US" sz="2000" dirty="0" smtClean="0">
              <a:latin typeface="Verdana" charset="0"/>
              <a:cs typeface="Verdana" charset="0"/>
            </a:endParaRPr>
          </a:p>
          <a:p>
            <a:pPr marL="0" indent="0" eaLnBrk="1" hangingPunct="1"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Addressing Inequalities Signature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Programme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000" i="1" dirty="0" smtClean="0">
                <a:latin typeface="Verdana"/>
                <a:cs typeface="Verdana"/>
              </a:rPr>
              <a:t>”will enhance the impact of Manchester’s most significant research addressing issues of equality and fairness during 2014/15 - 2016/17. It will include our research on health, poverty, class, diversity, employment, education, natural resources, conflict and climate change.”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917575"/>
            <a:ext cx="87153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Box 2"/>
          <p:cNvSpPr txBox="1">
            <a:spLocks noChangeArrowheads="1"/>
          </p:cNvSpPr>
          <p:nvPr/>
        </p:nvSpPr>
        <p:spPr bwMode="auto">
          <a:xfrm>
            <a:off x="419100" y="4800600"/>
            <a:ext cx="8575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7F7F7F"/>
                </a:solidFill>
                <a:latin typeface="Verdana" charset="0"/>
                <a:cs typeface="Verdana" charset="0"/>
              </a:rPr>
              <a:t>Ethical Grand Challenges Signature </a:t>
            </a:r>
            <a:r>
              <a:rPr lang="en-US" sz="2000" b="1" dirty="0" err="1">
                <a:solidFill>
                  <a:srgbClr val="7F7F7F"/>
                </a:solidFill>
                <a:latin typeface="Verdana" charset="0"/>
                <a:cs typeface="Verdana" charset="0"/>
              </a:rPr>
              <a:t>Programme</a:t>
            </a:r>
            <a:r>
              <a:rPr lang="en-US" sz="2000" dirty="0">
                <a:latin typeface="Verdana" charset="0"/>
                <a:cs typeface="Verdana" charset="0"/>
              </a:rPr>
              <a:t> will “</a:t>
            </a:r>
            <a:r>
              <a:rPr lang="en-US" altLang="ja-JP" sz="2000" i="1" dirty="0">
                <a:latin typeface="Verdana" charset="0"/>
                <a:cs typeface="Verdana" charset="0"/>
              </a:rPr>
              <a:t>provide every Manchester undergraduate with the opportunity, by 2017/18, to confront key </a:t>
            </a:r>
            <a:r>
              <a:rPr lang="en-US" sz="2000" i="1" dirty="0">
                <a:latin typeface="Verdana" charset="0"/>
                <a:cs typeface="Verdana" charset="0"/>
              </a:rPr>
              <a:t>‘</a:t>
            </a:r>
            <a:r>
              <a:rPr lang="en-US" altLang="ja-JP" sz="2000" i="1" dirty="0">
                <a:latin typeface="Verdana" charset="0"/>
                <a:cs typeface="Verdana" charset="0"/>
              </a:rPr>
              <a:t>ethical grand challenges</a:t>
            </a:r>
            <a:r>
              <a:rPr lang="en-US" sz="2000" i="1" dirty="0">
                <a:latin typeface="Verdana" charset="0"/>
                <a:cs typeface="Verdana" charset="0"/>
              </a:rPr>
              <a:t>’</a:t>
            </a:r>
            <a:r>
              <a:rPr lang="en-US" altLang="ja-JP" sz="2000" i="1" dirty="0">
                <a:latin typeface="Verdana" charset="0"/>
                <a:cs typeface="Verdana" charset="0"/>
              </a:rPr>
              <a:t> through the completion of a common </a:t>
            </a:r>
            <a:r>
              <a:rPr lang="en-US" altLang="ja-JP" sz="2000" i="1" dirty="0" err="1">
                <a:latin typeface="Verdana" charset="0"/>
                <a:cs typeface="Verdana" charset="0"/>
              </a:rPr>
              <a:t>programme</a:t>
            </a:r>
            <a:r>
              <a:rPr lang="en-US" altLang="ja-JP" sz="2000" i="1" dirty="0">
                <a:latin typeface="Verdana" charset="0"/>
                <a:cs typeface="Verdana" charset="0"/>
              </a:rPr>
              <a:t> focusing on sustainability (y1), social justice (y2) and workplace ethics (y3) as part of their degree.</a:t>
            </a:r>
            <a:r>
              <a:rPr lang="en-US" sz="2000" i="1" dirty="0">
                <a:latin typeface="Verdana" charset="0"/>
                <a:cs typeface="Verdana" charset="0"/>
              </a:rPr>
              <a:t>”</a:t>
            </a:r>
            <a:endParaRPr lang="en-US" altLang="ja-JP" sz="2000" i="1" dirty="0">
              <a:latin typeface="Verdana" charset="0"/>
              <a:cs typeface="Verdana" charset="0"/>
            </a:endParaRPr>
          </a:p>
          <a:p>
            <a:pPr eaLnBrk="1" hangingPunct="1"/>
            <a:endParaRPr lang="en-US" sz="2000" dirty="0">
              <a:latin typeface="Verdana" charset="0"/>
              <a:cs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4250"/>
            <a:ext cx="84010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419100" y="4800600"/>
            <a:ext cx="8724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7F7F7F"/>
                </a:solidFill>
                <a:latin typeface="Verdana" charset="0"/>
                <a:cs typeface="Verdana" charset="0"/>
              </a:rPr>
              <a:t>School Governors Signature </a:t>
            </a:r>
            <a:r>
              <a:rPr lang="en-US" sz="2000" b="1" dirty="0" err="1">
                <a:solidFill>
                  <a:srgbClr val="7F7F7F"/>
                </a:solidFill>
                <a:latin typeface="Verdana" charset="0"/>
                <a:cs typeface="Verdana" charset="0"/>
              </a:rPr>
              <a:t>Programme</a:t>
            </a:r>
            <a:r>
              <a:rPr lang="en-US" sz="2000" b="1" dirty="0">
                <a:solidFill>
                  <a:srgbClr val="7F7F7F"/>
                </a:solidFill>
                <a:latin typeface="Verdana" charset="0"/>
                <a:cs typeface="Verdana" charset="0"/>
              </a:rPr>
              <a:t> </a:t>
            </a:r>
            <a:r>
              <a:rPr lang="en-US" sz="2000" dirty="0">
                <a:latin typeface="Verdana" charset="0"/>
                <a:cs typeface="Verdana" charset="0"/>
              </a:rPr>
              <a:t>will “</a:t>
            </a:r>
            <a:r>
              <a:rPr lang="en-US" altLang="ja-JP" sz="2000" i="1" dirty="0">
                <a:latin typeface="Verdana" charset="0"/>
                <a:cs typeface="Verdana" charset="0"/>
              </a:rPr>
              <a:t>contribute to the leadership and improvement of state schools by engaging staff and alumni in creating the largest growth of school governors of any employer in the UK by 2014/15.</a:t>
            </a:r>
            <a:r>
              <a:rPr lang="en-US" sz="2000" i="1" dirty="0">
                <a:latin typeface="Verdana" charset="0"/>
                <a:cs typeface="Verdana" charset="0"/>
              </a:rPr>
              <a:t>”</a:t>
            </a:r>
            <a:r>
              <a:rPr lang="en-US" altLang="ja-JP" sz="2000" dirty="0">
                <a:latin typeface="Verdana" charset="0"/>
                <a:cs typeface="Verdana" charset="0"/>
              </a:rPr>
              <a:t> </a:t>
            </a:r>
            <a:endParaRPr lang="en-US" sz="2000" dirty="0">
              <a:latin typeface="Verdana" charset="0"/>
              <a:cs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463" y="393700"/>
            <a:ext cx="11722469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212044"/>
            <a:ext cx="7442114" cy="64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Early recognition</a:t>
            </a:r>
            <a:endParaRPr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4660900" y="1689100"/>
          <a:ext cx="9845675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4" name="Document" r:id="rId5" imgW="5879884" imgH="2070024" progId="Word.Document.12">
                  <p:embed/>
                </p:oleObj>
              </mc:Choice>
              <mc:Fallback>
                <p:oleObj name="Document" r:id="rId5" imgW="5879884" imgH="2070024" progId="Word.Document.12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689100"/>
                        <a:ext cx="9845675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4660900" y="5016500"/>
            <a:ext cx="4200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dirty="0"/>
              <a:t>Source: SGOSS Governors for School registration data 2013/14</a:t>
            </a:r>
          </a:p>
        </p:txBody>
      </p:sp>
      <p:pic>
        <p:nvPicPr>
          <p:cNvPr id="66564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1689100"/>
            <a:ext cx="39004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4813300"/>
            <a:ext cx="15636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200" y="4813300"/>
            <a:ext cx="15763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theme/theme1.xml><?xml version="1.0" encoding="utf-8"?>
<a:theme xmlns:a="http://schemas.openxmlformats.org/drawingml/2006/main" name="UoM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13849</TotalTime>
  <Words>475</Words>
  <Application>Microsoft Office PowerPoint</Application>
  <PresentationFormat>On-screen Show (4:3)</PresentationFormat>
  <Paragraphs>53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UoM new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recognition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Naylor</dc:creator>
  <cp:lastModifiedBy>Thomas Mccunnie</cp:lastModifiedBy>
  <cp:revision>466</cp:revision>
  <cp:lastPrinted>2014-02-27T06:54:41Z</cp:lastPrinted>
  <dcterms:created xsi:type="dcterms:W3CDTF">2014-11-27T10:56:45Z</dcterms:created>
  <dcterms:modified xsi:type="dcterms:W3CDTF">2015-01-09T15:04:41Z</dcterms:modified>
</cp:coreProperties>
</file>