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01" r:id="rId2"/>
    <p:sldId id="376" r:id="rId3"/>
    <p:sldId id="314" r:id="rId4"/>
    <p:sldId id="350" r:id="rId5"/>
    <p:sldId id="344" r:id="rId6"/>
    <p:sldId id="299" r:id="rId7"/>
    <p:sldId id="374" r:id="rId8"/>
    <p:sldId id="375" r:id="rId9"/>
    <p:sldId id="311" r:id="rId10"/>
    <p:sldId id="310" r:id="rId11"/>
    <p:sldId id="306" r:id="rId12"/>
    <p:sldId id="356" r:id="rId13"/>
    <p:sldId id="373" r:id="rId14"/>
  </p:sldIdLst>
  <p:sldSz cx="9144000" cy="6858000" type="screen4x3"/>
  <p:notesSz cx="6794500" cy="992187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MS PGothic" charset="0"/>
        <a:cs typeface="MS PGothic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767" autoAdjust="0"/>
  </p:normalViewPr>
  <p:slideViewPr>
    <p:cSldViewPr snapToGrid="0" snapToObjects="1">
      <p:cViewPr>
        <p:scale>
          <a:sx n="121" d="100"/>
          <a:sy n="121" d="100"/>
        </p:scale>
        <p:origin x="-1332" y="6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5" d="100"/>
        <a:sy n="6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EF297C-E8D6-194E-ADF9-6965A72C84E9}" type="doc">
      <dgm:prSet loTypeId="urn:microsoft.com/office/officeart/2005/8/layout/cycle7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538B176-3BCC-A046-AFDC-A597CBA75D76}">
      <dgm:prSet phldrT="[Text]"/>
      <dgm:spPr/>
      <dgm:t>
        <a:bodyPr/>
        <a:lstStyle/>
        <a:p>
          <a:r>
            <a:rPr lang="en-US" dirty="0" smtClean="0"/>
            <a:t>3. Social responsibility</a:t>
          </a:r>
          <a:endParaRPr lang="en-US" dirty="0"/>
        </a:p>
      </dgm:t>
    </dgm:pt>
    <dgm:pt modelId="{507D356D-E69B-E148-96E7-961831EEA716}" type="parTrans" cxnId="{8DF3A2A3-6ABA-6246-9719-1FB709AE8153}">
      <dgm:prSet/>
      <dgm:spPr/>
      <dgm:t>
        <a:bodyPr/>
        <a:lstStyle/>
        <a:p>
          <a:endParaRPr lang="en-US"/>
        </a:p>
      </dgm:t>
    </dgm:pt>
    <dgm:pt modelId="{C932F2E4-CD08-E147-90B4-93DAEA756797}" type="sibTrans" cxnId="{8DF3A2A3-6ABA-6246-9719-1FB709AE8153}">
      <dgm:prSet/>
      <dgm:spPr/>
      <dgm:t>
        <a:bodyPr/>
        <a:lstStyle/>
        <a:p>
          <a:endParaRPr lang="en-US"/>
        </a:p>
      </dgm:t>
    </dgm:pt>
    <dgm:pt modelId="{DB091CFB-C2B9-5346-8A17-14D3AB65AD0B}">
      <dgm:prSet phldrT="[Text]"/>
      <dgm:spPr/>
      <dgm:t>
        <a:bodyPr/>
        <a:lstStyle/>
        <a:p>
          <a:r>
            <a:rPr lang="en-US" dirty="0" smtClean="0"/>
            <a:t>1. World-class research </a:t>
          </a:r>
          <a:endParaRPr lang="en-US" dirty="0"/>
        </a:p>
      </dgm:t>
    </dgm:pt>
    <dgm:pt modelId="{349FA02D-80A3-5B42-8735-37C252B5AAB4}" type="sibTrans" cxnId="{2EC5EEC8-067D-764A-A816-3D7F95B8A520}">
      <dgm:prSet/>
      <dgm:spPr/>
      <dgm:t>
        <a:bodyPr/>
        <a:lstStyle/>
        <a:p>
          <a:endParaRPr lang="en-US"/>
        </a:p>
      </dgm:t>
    </dgm:pt>
    <dgm:pt modelId="{8999CD18-EEB0-4643-951E-A8ED7B7BC51A}" type="parTrans" cxnId="{2EC5EEC8-067D-764A-A816-3D7F95B8A520}">
      <dgm:prSet/>
      <dgm:spPr/>
      <dgm:t>
        <a:bodyPr/>
        <a:lstStyle/>
        <a:p>
          <a:endParaRPr lang="en-US"/>
        </a:p>
      </dgm:t>
    </dgm:pt>
    <dgm:pt modelId="{8C5AF17B-48FB-AB46-A46A-6C7FD897EDA4}">
      <dgm:prSet phldrT="[Text]"/>
      <dgm:spPr/>
      <dgm:t>
        <a:bodyPr/>
        <a:lstStyle/>
        <a:p>
          <a:r>
            <a:rPr lang="en-US" dirty="0" smtClean="0"/>
            <a:t>2. Outstanding learning</a:t>
          </a:r>
          <a:endParaRPr lang="en-US" dirty="0"/>
        </a:p>
      </dgm:t>
    </dgm:pt>
    <dgm:pt modelId="{F2CEA21E-C38A-A847-84F9-50E2A0E63DDE}" type="sibTrans" cxnId="{4FAF16FC-9871-FC4F-B867-3B6F814B83E4}">
      <dgm:prSet/>
      <dgm:spPr/>
      <dgm:t>
        <a:bodyPr/>
        <a:lstStyle/>
        <a:p>
          <a:endParaRPr lang="en-US"/>
        </a:p>
      </dgm:t>
    </dgm:pt>
    <dgm:pt modelId="{111946AD-6415-A444-9691-5D879CD3DAC5}" type="parTrans" cxnId="{4FAF16FC-9871-FC4F-B867-3B6F814B83E4}">
      <dgm:prSet/>
      <dgm:spPr/>
      <dgm:t>
        <a:bodyPr/>
        <a:lstStyle/>
        <a:p>
          <a:endParaRPr lang="en-US"/>
        </a:p>
      </dgm:t>
    </dgm:pt>
    <dgm:pt modelId="{A5E209C4-10AD-DF40-A71E-81212E4E5229}" type="pres">
      <dgm:prSet presAssocID="{71EF297C-E8D6-194E-ADF9-6965A72C84E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FA2A7E1-42F6-1240-80FA-99AA17BDF465}" type="pres">
      <dgm:prSet presAssocID="{DB091CFB-C2B9-5346-8A17-14D3AB65AD0B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C8F937-F460-D34A-AD98-68EAF78EC039}" type="pres">
      <dgm:prSet presAssocID="{349FA02D-80A3-5B42-8735-37C252B5AAB4}" presName="sibTrans" presStyleLbl="sibTrans2D1" presStyleIdx="0" presStyleCnt="3"/>
      <dgm:spPr/>
      <dgm:t>
        <a:bodyPr/>
        <a:lstStyle/>
        <a:p>
          <a:endParaRPr lang="en-GB"/>
        </a:p>
      </dgm:t>
    </dgm:pt>
    <dgm:pt modelId="{1B9A7E3E-6671-204E-BD39-586910AE6F50}" type="pres">
      <dgm:prSet presAssocID="{349FA02D-80A3-5B42-8735-37C252B5AAB4}" presName="connectorText" presStyleLbl="sibTrans2D1" presStyleIdx="0" presStyleCnt="3"/>
      <dgm:spPr/>
      <dgm:t>
        <a:bodyPr/>
        <a:lstStyle/>
        <a:p>
          <a:endParaRPr lang="en-GB"/>
        </a:p>
      </dgm:t>
    </dgm:pt>
    <dgm:pt modelId="{FCA73493-A8AF-EC4F-A2B8-8240127EE4A1}" type="pres">
      <dgm:prSet presAssocID="{8C5AF17B-48FB-AB46-A46A-6C7FD897EDA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2BDD31-27A4-CD41-B5E7-1B0007DDB84B}" type="pres">
      <dgm:prSet presAssocID="{F2CEA21E-C38A-A847-84F9-50E2A0E63DDE}" presName="sibTrans" presStyleLbl="sibTrans2D1" presStyleIdx="1" presStyleCnt="3"/>
      <dgm:spPr/>
      <dgm:t>
        <a:bodyPr/>
        <a:lstStyle/>
        <a:p>
          <a:endParaRPr lang="en-GB"/>
        </a:p>
      </dgm:t>
    </dgm:pt>
    <dgm:pt modelId="{A9F9E9B5-295C-C144-8004-5FEAC5202C1C}" type="pres">
      <dgm:prSet presAssocID="{F2CEA21E-C38A-A847-84F9-50E2A0E63DDE}" presName="connectorText" presStyleLbl="sibTrans2D1" presStyleIdx="1" presStyleCnt="3"/>
      <dgm:spPr/>
      <dgm:t>
        <a:bodyPr/>
        <a:lstStyle/>
        <a:p>
          <a:endParaRPr lang="en-GB"/>
        </a:p>
      </dgm:t>
    </dgm:pt>
    <dgm:pt modelId="{D62C0D2D-E915-F443-8011-6F076060B2E3}" type="pres">
      <dgm:prSet presAssocID="{0538B176-3BCC-A046-AFDC-A597CBA75D7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2E41CA3-930F-2748-A753-13B63524E331}" type="pres">
      <dgm:prSet presAssocID="{C932F2E4-CD08-E147-90B4-93DAEA756797}" presName="sibTrans" presStyleLbl="sibTrans2D1" presStyleIdx="2" presStyleCnt="3"/>
      <dgm:spPr/>
      <dgm:t>
        <a:bodyPr/>
        <a:lstStyle/>
        <a:p>
          <a:endParaRPr lang="en-GB"/>
        </a:p>
      </dgm:t>
    </dgm:pt>
    <dgm:pt modelId="{210243C4-B758-B94A-A09E-823DBA45F34A}" type="pres">
      <dgm:prSet presAssocID="{C932F2E4-CD08-E147-90B4-93DAEA756797}" presName="connectorText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9BF29BBB-DBEC-7C45-A08F-57CADF7B7362}" type="presOf" srcId="{DB091CFB-C2B9-5346-8A17-14D3AB65AD0B}" destId="{0FA2A7E1-42F6-1240-80FA-99AA17BDF465}" srcOrd="0" destOrd="0" presId="urn:microsoft.com/office/officeart/2005/8/layout/cycle7"/>
    <dgm:cxn modelId="{D43AB5AA-7E26-6145-9297-638658830D78}" type="presOf" srcId="{0538B176-3BCC-A046-AFDC-A597CBA75D76}" destId="{D62C0D2D-E915-F443-8011-6F076060B2E3}" srcOrd="0" destOrd="0" presId="urn:microsoft.com/office/officeart/2005/8/layout/cycle7"/>
    <dgm:cxn modelId="{54E11892-1DA5-E948-942E-F3341655D5BE}" type="presOf" srcId="{C932F2E4-CD08-E147-90B4-93DAEA756797}" destId="{C2E41CA3-930F-2748-A753-13B63524E331}" srcOrd="0" destOrd="0" presId="urn:microsoft.com/office/officeart/2005/8/layout/cycle7"/>
    <dgm:cxn modelId="{5EB2760C-2906-DC4C-938A-E40BA95606FE}" type="presOf" srcId="{C932F2E4-CD08-E147-90B4-93DAEA756797}" destId="{210243C4-B758-B94A-A09E-823DBA45F34A}" srcOrd="1" destOrd="0" presId="urn:microsoft.com/office/officeart/2005/8/layout/cycle7"/>
    <dgm:cxn modelId="{CF8B081E-7F07-5F4E-B6EA-6F3160FC84CA}" type="presOf" srcId="{F2CEA21E-C38A-A847-84F9-50E2A0E63DDE}" destId="{BB2BDD31-27A4-CD41-B5E7-1B0007DDB84B}" srcOrd="0" destOrd="0" presId="urn:microsoft.com/office/officeart/2005/8/layout/cycle7"/>
    <dgm:cxn modelId="{F8D0B868-AE73-BC42-9319-6F8E1EBECA0F}" type="presOf" srcId="{71EF297C-E8D6-194E-ADF9-6965A72C84E9}" destId="{A5E209C4-10AD-DF40-A71E-81212E4E5229}" srcOrd="0" destOrd="0" presId="urn:microsoft.com/office/officeart/2005/8/layout/cycle7"/>
    <dgm:cxn modelId="{5EAE18BD-3FD7-6E4D-89DF-6DEFA28F7538}" type="presOf" srcId="{349FA02D-80A3-5B42-8735-37C252B5AAB4}" destId="{1B9A7E3E-6671-204E-BD39-586910AE6F50}" srcOrd="1" destOrd="0" presId="urn:microsoft.com/office/officeart/2005/8/layout/cycle7"/>
    <dgm:cxn modelId="{8DF3A2A3-6ABA-6246-9719-1FB709AE8153}" srcId="{71EF297C-E8D6-194E-ADF9-6965A72C84E9}" destId="{0538B176-3BCC-A046-AFDC-A597CBA75D76}" srcOrd="2" destOrd="0" parTransId="{507D356D-E69B-E148-96E7-961831EEA716}" sibTransId="{C932F2E4-CD08-E147-90B4-93DAEA756797}"/>
    <dgm:cxn modelId="{2EC5EEC8-067D-764A-A816-3D7F95B8A520}" srcId="{71EF297C-E8D6-194E-ADF9-6965A72C84E9}" destId="{DB091CFB-C2B9-5346-8A17-14D3AB65AD0B}" srcOrd="0" destOrd="0" parTransId="{8999CD18-EEB0-4643-951E-A8ED7B7BC51A}" sibTransId="{349FA02D-80A3-5B42-8735-37C252B5AAB4}"/>
    <dgm:cxn modelId="{E01F3515-2BBB-7641-91B1-8736D1358748}" type="presOf" srcId="{F2CEA21E-C38A-A847-84F9-50E2A0E63DDE}" destId="{A9F9E9B5-295C-C144-8004-5FEAC5202C1C}" srcOrd="1" destOrd="0" presId="urn:microsoft.com/office/officeart/2005/8/layout/cycle7"/>
    <dgm:cxn modelId="{4FAF16FC-9871-FC4F-B867-3B6F814B83E4}" srcId="{71EF297C-E8D6-194E-ADF9-6965A72C84E9}" destId="{8C5AF17B-48FB-AB46-A46A-6C7FD897EDA4}" srcOrd="1" destOrd="0" parTransId="{111946AD-6415-A444-9691-5D879CD3DAC5}" sibTransId="{F2CEA21E-C38A-A847-84F9-50E2A0E63DDE}"/>
    <dgm:cxn modelId="{3E1A38EE-3B80-7447-807C-CC223836CDDA}" type="presOf" srcId="{349FA02D-80A3-5B42-8735-37C252B5AAB4}" destId="{ECC8F937-F460-D34A-AD98-68EAF78EC039}" srcOrd="0" destOrd="0" presId="urn:microsoft.com/office/officeart/2005/8/layout/cycle7"/>
    <dgm:cxn modelId="{BB6269DA-A494-9F49-A6B3-CC9FCFA4A166}" type="presOf" srcId="{8C5AF17B-48FB-AB46-A46A-6C7FD897EDA4}" destId="{FCA73493-A8AF-EC4F-A2B8-8240127EE4A1}" srcOrd="0" destOrd="0" presId="urn:microsoft.com/office/officeart/2005/8/layout/cycle7"/>
    <dgm:cxn modelId="{AB676956-7CDA-C841-A5ED-F98349644463}" type="presParOf" srcId="{A5E209C4-10AD-DF40-A71E-81212E4E5229}" destId="{0FA2A7E1-42F6-1240-80FA-99AA17BDF465}" srcOrd="0" destOrd="0" presId="urn:microsoft.com/office/officeart/2005/8/layout/cycle7"/>
    <dgm:cxn modelId="{235F2B11-450E-B941-A8AD-F1CC8A629F87}" type="presParOf" srcId="{A5E209C4-10AD-DF40-A71E-81212E4E5229}" destId="{ECC8F937-F460-D34A-AD98-68EAF78EC039}" srcOrd="1" destOrd="0" presId="urn:microsoft.com/office/officeart/2005/8/layout/cycle7"/>
    <dgm:cxn modelId="{B9701E79-6067-2F4E-9D66-44264FC3E76D}" type="presParOf" srcId="{ECC8F937-F460-D34A-AD98-68EAF78EC039}" destId="{1B9A7E3E-6671-204E-BD39-586910AE6F50}" srcOrd="0" destOrd="0" presId="urn:microsoft.com/office/officeart/2005/8/layout/cycle7"/>
    <dgm:cxn modelId="{3D3D5B99-5B91-1D44-9A4B-647C975B1332}" type="presParOf" srcId="{A5E209C4-10AD-DF40-A71E-81212E4E5229}" destId="{FCA73493-A8AF-EC4F-A2B8-8240127EE4A1}" srcOrd="2" destOrd="0" presId="urn:microsoft.com/office/officeart/2005/8/layout/cycle7"/>
    <dgm:cxn modelId="{47B2C46D-DEE0-5643-9D18-1C8496B3F307}" type="presParOf" srcId="{A5E209C4-10AD-DF40-A71E-81212E4E5229}" destId="{BB2BDD31-27A4-CD41-B5E7-1B0007DDB84B}" srcOrd="3" destOrd="0" presId="urn:microsoft.com/office/officeart/2005/8/layout/cycle7"/>
    <dgm:cxn modelId="{562AB627-FB77-A940-9E9F-6F391578DE2C}" type="presParOf" srcId="{BB2BDD31-27A4-CD41-B5E7-1B0007DDB84B}" destId="{A9F9E9B5-295C-C144-8004-5FEAC5202C1C}" srcOrd="0" destOrd="0" presId="urn:microsoft.com/office/officeart/2005/8/layout/cycle7"/>
    <dgm:cxn modelId="{B827189A-A05A-CB4E-9966-C00B82519434}" type="presParOf" srcId="{A5E209C4-10AD-DF40-A71E-81212E4E5229}" destId="{D62C0D2D-E915-F443-8011-6F076060B2E3}" srcOrd="4" destOrd="0" presId="urn:microsoft.com/office/officeart/2005/8/layout/cycle7"/>
    <dgm:cxn modelId="{851FA5AF-750A-CD47-A0F2-990F663E4D9F}" type="presParOf" srcId="{A5E209C4-10AD-DF40-A71E-81212E4E5229}" destId="{C2E41CA3-930F-2748-A753-13B63524E331}" srcOrd="5" destOrd="0" presId="urn:microsoft.com/office/officeart/2005/8/layout/cycle7"/>
    <dgm:cxn modelId="{7E53981D-8864-8D42-8B31-A3BC57DBA683}" type="presParOf" srcId="{C2E41CA3-930F-2748-A753-13B63524E331}" destId="{210243C4-B758-B94A-A09E-823DBA45F34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A2A7E1-42F6-1240-80FA-99AA17BDF465}">
      <dsp:nvSpPr>
        <dsp:cNvPr id="0" name=""/>
        <dsp:cNvSpPr/>
      </dsp:nvSpPr>
      <dsp:spPr>
        <a:xfrm>
          <a:off x="2943448" y="1529"/>
          <a:ext cx="2342703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1. World-class research </a:t>
          </a:r>
          <a:endParaRPr lang="en-US" sz="2700" kern="1200" dirty="0"/>
        </a:p>
      </dsp:txBody>
      <dsp:txXfrm>
        <a:off x="2977756" y="35837"/>
        <a:ext cx="2274087" cy="1102735"/>
      </dsp:txXfrm>
    </dsp:sp>
    <dsp:sp modelId="{ECC8F937-F460-D34A-AD98-68EAF78EC039}">
      <dsp:nvSpPr>
        <dsp:cNvPr id="0" name=""/>
        <dsp:cNvSpPr/>
      </dsp:nvSpPr>
      <dsp:spPr>
        <a:xfrm rot="3600000">
          <a:off x="4471375" y="2057994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4594367" y="2139989"/>
        <a:ext cx="975885" cy="245983"/>
      </dsp:txXfrm>
    </dsp:sp>
    <dsp:sp modelId="{FCA73493-A8AF-EC4F-A2B8-8240127EE4A1}">
      <dsp:nvSpPr>
        <dsp:cNvPr id="0" name=""/>
        <dsp:cNvSpPr/>
      </dsp:nvSpPr>
      <dsp:spPr>
        <a:xfrm>
          <a:off x="4878468" y="3353082"/>
          <a:ext cx="2342703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2. Outstanding learning</a:t>
          </a:r>
          <a:endParaRPr lang="en-US" sz="2700" kern="1200" dirty="0"/>
        </a:p>
      </dsp:txBody>
      <dsp:txXfrm>
        <a:off x="4912776" y="3387390"/>
        <a:ext cx="2274087" cy="1102735"/>
      </dsp:txXfrm>
    </dsp:sp>
    <dsp:sp modelId="{BB2BDD31-27A4-CD41-B5E7-1B0007DDB84B}">
      <dsp:nvSpPr>
        <dsp:cNvPr id="0" name=""/>
        <dsp:cNvSpPr/>
      </dsp:nvSpPr>
      <dsp:spPr>
        <a:xfrm rot="10800000">
          <a:off x="3503865" y="3733771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 rot="10800000">
        <a:off x="3626857" y="3815766"/>
        <a:ext cx="975885" cy="245983"/>
      </dsp:txXfrm>
    </dsp:sp>
    <dsp:sp modelId="{D62C0D2D-E915-F443-8011-6F076060B2E3}">
      <dsp:nvSpPr>
        <dsp:cNvPr id="0" name=""/>
        <dsp:cNvSpPr/>
      </dsp:nvSpPr>
      <dsp:spPr>
        <a:xfrm>
          <a:off x="1008428" y="3353082"/>
          <a:ext cx="2342703" cy="11713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/>
            <a:t>3. Social responsibility</a:t>
          </a:r>
          <a:endParaRPr lang="en-US" sz="2700" kern="1200" dirty="0"/>
        </a:p>
      </dsp:txBody>
      <dsp:txXfrm>
        <a:off x="1042736" y="3387390"/>
        <a:ext cx="2274087" cy="1102735"/>
      </dsp:txXfrm>
    </dsp:sp>
    <dsp:sp modelId="{C2E41CA3-930F-2748-A753-13B63524E331}">
      <dsp:nvSpPr>
        <dsp:cNvPr id="0" name=""/>
        <dsp:cNvSpPr/>
      </dsp:nvSpPr>
      <dsp:spPr>
        <a:xfrm rot="18000000">
          <a:off x="2536355" y="2057994"/>
          <a:ext cx="1221869" cy="4099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700" kern="1200"/>
        </a:p>
      </dsp:txBody>
      <dsp:txXfrm>
        <a:off x="2659347" y="2139989"/>
        <a:ext cx="975885" cy="245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E100DF2-D059-8B4F-A42C-4CD23EBDDD65}" type="datetime1">
              <a:rPr lang="en-GB" smtClean="0"/>
              <a:pPr>
                <a:defRPr/>
              </a:pPr>
              <a:t>09/01/2015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3400"/>
            <a:ext cx="2944813" cy="496888"/>
          </a:xfrm>
          <a:prstGeom prst="rect">
            <a:avLst/>
          </a:prstGeom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100" y="9423400"/>
            <a:ext cx="2944813" cy="496888"/>
          </a:xfrm>
          <a:prstGeom prst="rect">
            <a:avLst/>
          </a:prstGeom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82AF3B7-05A8-B44B-8357-FFFBD3C0D1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3359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12" tIns="45706" rIns="91412" bIns="45706" rtlCol="0"/>
          <a:lstStyle>
            <a:lvl1pPr algn="l">
              <a:defRPr sz="1200">
                <a:latin typeface="Calibri" pitchFamily="34" charset="0"/>
                <a:ea typeface="MS PGothic" pitchFamily="34" charset="-128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6888"/>
          </a:xfrm>
          <a:prstGeom prst="rect">
            <a:avLst/>
          </a:prstGeom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E338A14-A4A3-0C4A-89E5-A2B6A005BE82}" type="datetime1">
              <a:rPr lang="en-GB" smtClean="0"/>
              <a:pPr>
                <a:defRPr/>
              </a:pPr>
              <a:t>09/01/2015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2" tIns="45706" rIns="91412" bIns="45706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3288"/>
            <a:ext cx="5435600" cy="4464050"/>
          </a:xfrm>
          <a:prstGeom prst="rect">
            <a:avLst/>
          </a:prstGeom>
        </p:spPr>
        <p:txBody>
          <a:bodyPr vert="horz" wrap="square" lIns="91412" tIns="45706" rIns="91412" bIns="457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3400"/>
            <a:ext cx="2944813" cy="496888"/>
          </a:xfrm>
          <a:prstGeom prst="rect">
            <a:avLst/>
          </a:prstGeom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23400"/>
            <a:ext cx="2944813" cy="496888"/>
          </a:xfrm>
          <a:prstGeom prst="rect">
            <a:avLst/>
          </a:prstGeom>
        </p:spPr>
        <p:txBody>
          <a:bodyPr vert="horz" wrap="square" lIns="91412" tIns="45706" rIns="91412" bIns="4570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60E8530-C32C-4B48-B14F-44D87A7800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7935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0E8530-C32C-4B48-B14F-44D87A78009C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236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</a:rPr>
              <a:t>Read slides</a:t>
            </a:r>
          </a:p>
        </p:txBody>
      </p:sp>
      <p:sp>
        <p:nvSpPr>
          <p:cNvPr id="73732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144E1AC3-D4E8-ED42-A95A-7D05559CE7D2}" type="slidenum">
              <a:rPr lang="en-GB" sz="1200"/>
              <a:pPr eaLnBrk="1" hangingPunct="1"/>
              <a:t>12</a:t>
            </a:fld>
            <a:endParaRPr lang="en-GB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F803400-DE7A-4B3C-9DDE-36D9AFE3F658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767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0E8530-C32C-4B48-B14F-44D87A78009C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1331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</p:sp>
      <p:sp>
        <p:nvSpPr>
          <p:cNvPr id="522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Calibri" charset="0"/>
            </a:endParaRPr>
          </a:p>
        </p:txBody>
      </p:sp>
      <p:sp>
        <p:nvSpPr>
          <p:cNvPr id="52228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C8723CB7-ED9A-0D49-B3E6-234404C8BCA0}" type="slidenum">
              <a:rPr lang="en-GB" sz="1200"/>
              <a:pPr eaLnBrk="1" hangingPunct="1"/>
              <a:t>4</a:t>
            </a:fld>
            <a:endParaRPr lang="en-GB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Calibri" charset="0"/>
            </a:endParaRPr>
          </a:p>
          <a:p>
            <a:endParaRPr lang="en-US" dirty="0">
              <a:latin typeface="Calibri" charset="0"/>
            </a:endParaRPr>
          </a:p>
        </p:txBody>
      </p:sp>
      <p:sp>
        <p:nvSpPr>
          <p:cNvPr id="63492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1C37D2C6-97AC-E74E-9BAD-B810BA9750FA}" type="slidenum">
              <a:rPr lang="en-GB" sz="1200"/>
              <a:pPr eaLnBrk="1" hangingPunct="1"/>
              <a:t>5</a:t>
            </a:fld>
            <a:endParaRPr lang="en-GB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</a:rPr>
              <a:t>Read slides</a:t>
            </a:r>
          </a:p>
        </p:txBody>
      </p:sp>
      <p:sp>
        <p:nvSpPr>
          <p:cNvPr id="65540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160697B8-D6E1-094C-8BCB-FB637886F6A2}" type="slidenum">
              <a:rPr lang="en-GB" sz="1200"/>
              <a:pPr eaLnBrk="1" hangingPunct="1"/>
              <a:t>6</a:t>
            </a:fld>
            <a:endParaRPr lang="en-GB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76FB21-8547-4874-8DA0-82B47EC958E2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8</a:t>
            </a:fld>
            <a:endParaRPr lang="en-GB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60E8530-C32C-4B48-B14F-44D87A78009C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9677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</p:sp>
      <p:sp>
        <p:nvSpPr>
          <p:cNvPr id="686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</a:rPr>
              <a:t>Read slides</a:t>
            </a:r>
          </a:p>
        </p:txBody>
      </p:sp>
      <p:sp>
        <p:nvSpPr>
          <p:cNvPr id="68612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A06F0D79-BA9E-E146-AB58-1FCC3E49F27E}" type="slidenum">
              <a:rPr lang="en-GB" sz="1200"/>
              <a:pPr eaLnBrk="1" hangingPunct="1"/>
              <a:t>10</a:t>
            </a:fld>
            <a:endParaRPr lang="en-GB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Calibri" charset="0"/>
                <a:ea typeface="MS PGothic" charset="0"/>
                <a:cs typeface="MS PGothic" charset="0"/>
              </a:rPr>
              <a:t>Read slides</a:t>
            </a:r>
          </a:p>
        </p:txBody>
      </p:sp>
      <p:sp>
        <p:nvSpPr>
          <p:cNvPr id="70660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fld id="{015D883C-2066-F548-A3CF-4296445DDA11}" type="slidenum">
              <a:rPr lang="en-GB" sz="1200"/>
              <a:pPr eaLnBrk="1" hangingPunct="1"/>
              <a:t>11</a:t>
            </a:fld>
            <a:endParaRPr lang="en-GB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251B7-4DE4-E14C-B0AA-0F007774D753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775B4-136E-1944-B832-005BC6242A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38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pic>
        <p:nvPicPr>
          <p:cNvPr id="6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126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200" b="1" kern="1200" dirty="0">
                <a:solidFill>
                  <a:srgbClr val="00206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B0453-EA83-6E47-86F0-6254D72EDDE3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59305-CF0E-1C4D-8529-176B53146B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39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4F85E-8994-F44E-A475-60A04651635C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E1250-F797-D149-98CD-04F00F93C2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476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126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lang="en-US" sz="3200" b="1" kern="1200" dirty="0">
                <a:solidFill>
                  <a:srgbClr val="00206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10A79-DC12-E04D-89F5-4B297F824D1A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42055-9C0E-E845-8F43-F4AACE0E1C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416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D75E7E-5BC4-8E43-A7E8-FC89937E795D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511E0-DA6F-B54A-A529-EFD14A45C4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82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78E310-ABC4-714B-AD6B-1D62A44CE8B4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E81BB7-C274-7B4E-827E-D5C5464E15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358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7067E-A2A2-094A-A64F-766414E02C1F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E33017-9B30-CD4A-9B0F-7029BA33D4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966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CB730-3D01-5146-A6B3-A17575DA80C9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90292-1F04-F649-9C2A-9A9526F27D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9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C48DC1-3375-FE42-89B8-07A876264A4A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3339D-3054-0748-BF60-9B99F69A35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98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9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2BE7A-DC69-1E47-80A8-0F2EB3F8FCDE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2A93D9-F53D-3647-AD1B-752AABC42C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965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1211263"/>
          </a:xfrm>
          <a:prstGeom prst="rect">
            <a:avLst/>
          </a:prstGeom>
          <a:gradFill>
            <a:gsLst>
              <a:gs pos="0">
                <a:schemeClr val="accent4">
                  <a:lumMod val="40000"/>
                  <a:lumOff val="60000"/>
                </a:schemeClr>
              </a:gs>
              <a:gs pos="100000">
                <a:schemeClr val="bg1"/>
              </a:gs>
            </a:gsLst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latin typeface="Calibri" charset="0"/>
              <a:ea typeface="MS PGothic" charset="0"/>
              <a:cs typeface="MS PGothic" charset="0"/>
            </a:endParaRPr>
          </a:p>
        </p:txBody>
      </p:sp>
      <p:pic>
        <p:nvPicPr>
          <p:cNvPr id="7" name="Picture 2" descr="TAB_col_white_background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TAB_col_white_background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EBC8B-084D-6D48-8F50-631788A975EA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73A9C-C1F1-8C41-8AD8-E26F817EF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726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0"/>
            <a:ext cx="8229600" cy="1211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xmlns:mv="urn:schemas-microsoft-com:mac:vml" xmlns:mc="http://schemas.openxmlformats.org/markup-compatibility/2006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Frutiger 55 Roman" charset="0"/>
              </a:defRPr>
            </a:lvl1pPr>
          </a:lstStyle>
          <a:p>
            <a:pPr>
              <a:defRPr/>
            </a:pPr>
            <a:fld id="{E4A6C810-2283-5448-84C0-9B61D35C63A6}" type="datetime1">
              <a:rPr lang="en-GB" smtClean="0"/>
              <a:pPr>
                <a:defRPr/>
              </a:pPr>
              <a:t>09/01/2015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Frutiger 55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Frutiger 55 Roman" charset="0"/>
              </a:defRPr>
            </a:lvl1pPr>
          </a:lstStyle>
          <a:p>
            <a:pPr>
              <a:defRPr/>
            </a:pPr>
            <a:fld id="{DDF04A1F-BADE-5843-8F6B-D9C41772A4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2" descr="TAB_col_white_background.eps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" descr="TAB_col_white_background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088" y="304800"/>
            <a:ext cx="12144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2" r:id="rId1"/>
    <p:sldLayoutId id="2147484344" r:id="rId2"/>
    <p:sldLayoutId id="2147484345" r:id="rId3"/>
    <p:sldLayoutId id="2147484346" r:id="rId4"/>
    <p:sldLayoutId id="2147484347" r:id="rId5"/>
    <p:sldLayoutId id="2147484348" r:id="rId6"/>
    <p:sldLayoutId id="2147484349" r:id="rId7"/>
    <p:sldLayoutId id="2147484350" r:id="rId8"/>
    <p:sldLayoutId id="2147484351" r:id="rId9"/>
    <p:sldLayoutId id="2147484352" r:id="rId10"/>
    <p:sldLayoutId id="2147484343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lang="en-US" sz="3200" b="1" kern="1200" dirty="0">
          <a:solidFill>
            <a:srgbClr val="002060"/>
          </a:solidFill>
          <a:latin typeface="Arial" charset="0"/>
          <a:ea typeface="MS PGothic" pitchFamily="34" charset="-128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2060"/>
          </a:solidFill>
          <a:latin typeface="Arial" pitchFamily="34" charset="0"/>
          <a:ea typeface="MS PGothic" pitchFamily="34" charset="-128"/>
          <a:cs typeface="Geneva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utiger 55 Roman" charset="0"/>
          <a:ea typeface="Geneva" charset="0"/>
          <a:cs typeface="Geneva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Frutiger 55 Roman"/>
          <a:ea typeface="MS PGothic" pitchFamily="34" charset="-128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Frutiger 55 Roman"/>
          <a:ea typeface="Geneva" charset="0"/>
          <a:cs typeface="Geneva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Frutiger 55 Roman"/>
          <a:ea typeface="Geneva" charset="0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Frutiger 55 Roman"/>
          <a:ea typeface="Geneva" charset="0"/>
          <a:cs typeface="Geneva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Frutiger 55 Roman"/>
          <a:ea typeface="Geneva" charset="0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umi3.com/social-enterprise/" TargetMode="External"/><Relationship Id="rId3" Type="http://schemas.openxmlformats.org/officeDocument/2006/relationships/hyperlink" Target="http://www.policy.manchester.ac.uk" TargetMode="External"/><Relationship Id="rId7" Type="http://schemas.openxmlformats.org/officeDocument/2006/relationships/hyperlink" Target="http://www.staffnet.manchester.ac.uk/umsgi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anchester.ac.uk/connect/teachers/contact-us/" TargetMode="External"/><Relationship Id="rId5" Type="http://schemas.openxmlformats.org/officeDocument/2006/relationships/hyperlink" Target="http://www.college.manchester.ac.uk" TargetMode="External"/><Relationship Id="rId10" Type="http://schemas.openxmlformats.org/officeDocument/2006/relationships/hyperlink" Target="http://www.staffnet.manchester.ac.uk/services/equality-and-diversity" TargetMode="External"/><Relationship Id="rId4" Type="http://schemas.openxmlformats.org/officeDocument/2006/relationships/hyperlink" Target="http://www.engagement.manchester.ac.uk" TargetMode="External"/><Relationship Id="rId9" Type="http://schemas.openxmlformats.org/officeDocument/2006/relationships/hyperlink" Target="http://www.sustainability.manchester.ac.uk/staff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png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79201" y="5373397"/>
            <a:ext cx="3894138" cy="150810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400">
              <a:defRPr/>
            </a:pPr>
            <a:r>
              <a:rPr lang="en-GB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 pitchFamily="34" charset="0"/>
                <a:cs typeface="Verdana"/>
              </a:rPr>
              <a:t>Professor James Thompson</a:t>
            </a:r>
          </a:p>
          <a:p>
            <a:pPr algn="r" defTabSz="914400">
              <a:defRPr/>
            </a:pP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 pitchFamily="34" charset="0"/>
                <a:cs typeface="Verdana"/>
              </a:rPr>
              <a:t>Associate Vice-President 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 pitchFamily="34" charset="0"/>
              <a:cs typeface="Verdana"/>
            </a:endParaRPr>
          </a:p>
          <a:p>
            <a:pPr algn="r" defTabSz="914400">
              <a:defRPr/>
            </a:pPr>
            <a:r>
              <a:rPr lang="en-GB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 pitchFamily="34" charset="0"/>
                <a:cs typeface="Verdana"/>
              </a:rPr>
              <a:t>Social Responsibility</a:t>
            </a:r>
            <a:endParaRPr lang="en-GB" sz="1600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 pitchFamily="34" charset="0"/>
              <a:cs typeface="Verdana"/>
            </a:endParaRPr>
          </a:p>
          <a:p>
            <a:pPr algn="r" defTabSz="914400">
              <a:defRPr/>
            </a:pPr>
            <a:endParaRPr lang="en-GB" sz="1600" dirty="0" smtClean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 pitchFamily="34" charset="0"/>
              <a:cs typeface="Verdana"/>
            </a:endParaRPr>
          </a:p>
          <a:p>
            <a:pPr algn="r" defTabSz="914400">
              <a:defRPr/>
            </a:pPr>
            <a:r>
              <a:rPr lang="en-GB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ea typeface="Verdana" pitchFamily="34" charset="0"/>
                <a:cs typeface="Verdana"/>
              </a:rPr>
              <a:t>University of Manchester</a:t>
            </a:r>
            <a:endParaRPr lang="en-GB" sz="1600" b="1" dirty="0">
              <a:solidFill>
                <a:schemeClr val="tx1">
                  <a:lumMod val="50000"/>
                  <a:lumOff val="50000"/>
                </a:schemeClr>
              </a:solidFill>
              <a:latin typeface="Verdana"/>
              <a:ea typeface="Verdana" pitchFamily="34" charset="0"/>
              <a:cs typeface="Verdana"/>
            </a:endParaRPr>
          </a:p>
          <a:p>
            <a:pPr defTabSz="914400">
              <a:defRPr/>
            </a:pPr>
            <a:endParaRPr lang="en-GB" sz="1200" b="1" dirty="0">
              <a:solidFill>
                <a:prstClr val="black"/>
              </a:solidFill>
              <a:latin typeface="Calisto MT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9698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44235" y="1190148"/>
            <a:ext cx="3128962" cy="312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9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5" descr="TAB_col_white_background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250" y="220663"/>
            <a:ext cx="16637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mv="urn:schemas-microsoft-com:mac:vml"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984250"/>
            <a:ext cx="8401050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6" name="TextBox 3"/>
          <p:cNvSpPr txBox="1">
            <a:spLocks noChangeArrowheads="1"/>
          </p:cNvSpPr>
          <p:nvPr/>
        </p:nvSpPr>
        <p:spPr bwMode="auto">
          <a:xfrm>
            <a:off x="419100" y="4800600"/>
            <a:ext cx="856615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7F7F7F"/>
                </a:solidFill>
                <a:latin typeface="Verdana" charset="0"/>
                <a:cs typeface="Verdana" charset="0"/>
              </a:rPr>
              <a:t>Cultural Access </a:t>
            </a:r>
            <a:r>
              <a:rPr lang="en-US" sz="2000" b="1" dirty="0" err="1">
                <a:solidFill>
                  <a:srgbClr val="7F7F7F"/>
                </a:solidFill>
                <a:latin typeface="Verdana" charset="0"/>
                <a:cs typeface="Verdana" charset="0"/>
              </a:rPr>
              <a:t>Programme</a:t>
            </a:r>
            <a:r>
              <a:rPr lang="en-US" sz="2000" b="1" dirty="0">
                <a:solidFill>
                  <a:srgbClr val="7F7F7F"/>
                </a:solidFill>
                <a:latin typeface="Verdana" charset="0"/>
                <a:cs typeface="Verdana" charset="0"/>
              </a:rPr>
              <a:t> </a:t>
            </a:r>
            <a:r>
              <a:rPr lang="en-US" sz="2000" dirty="0">
                <a:latin typeface="Verdana" charset="0"/>
                <a:cs typeface="Verdana" charset="0"/>
              </a:rPr>
              <a:t>will “</a:t>
            </a:r>
            <a:r>
              <a:rPr lang="en-US" altLang="ja-JP" sz="2000" i="1" dirty="0">
                <a:latin typeface="Verdana" charset="0"/>
                <a:cs typeface="Verdana" charset="0"/>
              </a:rPr>
              <a:t>transform the educational experiences of our most local primary learners by providing each with an entitlement to access out-of-classroom learning at one of our cultural institutions: the Manchester Museum, Whitworth Art Gallery, </a:t>
            </a:r>
            <a:r>
              <a:rPr lang="en-US" altLang="ja-JP" sz="2000" i="1" dirty="0" err="1">
                <a:latin typeface="Verdana" charset="0"/>
                <a:cs typeface="Verdana" charset="0"/>
              </a:rPr>
              <a:t>Jodrell</a:t>
            </a:r>
            <a:r>
              <a:rPr lang="en-US" altLang="ja-JP" sz="2000" i="1" dirty="0">
                <a:latin typeface="Verdana" charset="0"/>
                <a:cs typeface="Verdana" charset="0"/>
              </a:rPr>
              <a:t> Bank Discovery Centre, The John </a:t>
            </a:r>
            <a:r>
              <a:rPr lang="en-US" altLang="ja-JP" sz="2000" i="1" dirty="0" err="1">
                <a:latin typeface="Verdana" charset="0"/>
                <a:cs typeface="Verdana" charset="0"/>
              </a:rPr>
              <a:t>Rylands</a:t>
            </a:r>
            <a:r>
              <a:rPr lang="en-US" altLang="ja-JP" sz="2000" i="1" dirty="0">
                <a:latin typeface="Verdana" charset="0"/>
                <a:cs typeface="Verdana" charset="0"/>
              </a:rPr>
              <a:t> Library by 2014/15.</a:t>
            </a:r>
            <a:r>
              <a:rPr lang="en-US" sz="2000" dirty="0">
                <a:latin typeface="Verdana" charset="0"/>
                <a:cs typeface="Verdana" charset="0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mv="urn:schemas-microsoft-com:mac:vml"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538" y="920750"/>
            <a:ext cx="8443912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4" name="TextBox 3"/>
          <p:cNvSpPr txBox="1">
            <a:spLocks noChangeArrowheads="1"/>
          </p:cNvSpPr>
          <p:nvPr/>
        </p:nvSpPr>
        <p:spPr bwMode="auto">
          <a:xfrm>
            <a:off x="419100" y="4800600"/>
            <a:ext cx="85963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7F7F7F"/>
                </a:solidFill>
                <a:latin typeface="Verdana" charset="0"/>
                <a:cs typeface="Geneva" charset="0"/>
              </a:rPr>
              <a:t>The Works Signature </a:t>
            </a:r>
            <a:r>
              <a:rPr lang="en-US" sz="2000" b="1" dirty="0" err="1">
                <a:solidFill>
                  <a:srgbClr val="7F7F7F"/>
                </a:solidFill>
                <a:latin typeface="Verdana" charset="0"/>
                <a:cs typeface="Geneva" charset="0"/>
              </a:rPr>
              <a:t>Programme</a:t>
            </a:r>
            <a:r>
              <a:rPr lang="en-US" sz="2000" b="1" dirty="0">
                <a:solidFill>
                  <a:srgbClr val="7F7F7F"/>
                </a:solidFill>
                <a:latin typeface="Verdana" charset="0"/>
                <a:cs typeface="Geneva" charset="0"/>
              </a:rPr>
              <a:t> </a:t>
            </a:r>
            <a:r>
              <a:rPr lang="en-US" sz="2000" dirty="0">
                <a:latin typeface="Verdana" charset="0"/>
                <a:cs typeface="Geneva" charset="0"/>
              </a:rPr>
              <a:t>will “</a:t>
            </a:r>
            <a:r>
              <a:rPr lang="en-US" altLang="ja-JP" sz="2000" i="1" dirty="0">
                <a:latin typeface="Verdana" charset="0"/>
                <a:cs typeface="Geneva" charset="0"/>
              </a:rPr>
              <a:t>transform the life-chances of local residents by supporting at least 750 unemployed people back into work by 2014/15, principally via our leadership of The Works partnership in Moss Side and </a:t>
            </a:r>
            <a:r>
              <a:rPr lang="en-US" altLang="ja-JP" sz="2000" i="1" dirty="0" err="1">
                <a:latin typeface="Verdana" charset="0"/>
                <a:cs typeface="Geneva" charset="0"/>
              </a:rPr>
              <a:t>Ardwick</a:t>
            </a:r>
            <a:r>
              <a:rPr lang="en-US" altLang="ja-JP" sz="2000" i="1" dirty="0">
                <a:latin typeface="Verdana" charset="0"/>
                <a:cs typeface="Geneva" charset="0"/>
              </a:rPr>
              <a:t>.</a:t>
            </a:r>
            <a:r>
              <a:rPr lang="en-US" sz="2000" i="1" dirty="0">
                <a:latin typeface="Verdana" charset="0"/>
                <a:cs typeface="Geneva" charset="0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mv="urn:schemas-microsoft-com:mac:vml"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Picture 2"/>
          <p:cNvSpPr>
            <a:spLocks noChangeAspect="1"/>
          </p:cNvSpPr>
          <p:nvPr/>
        </p:nvSpPr>
        <p:spPr bwMode="auto">
          <a:xfrm>
            <a:off x="139700" y="869950"/>
            <a:ext cx="8331200" cy="361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698" name="TextBox 3"/>
          <p:cNvSpPr txBox="1">
            <a:spLocks noChangeArrowheads="1"/>
          </p:cNvSpPr>
          <p:nvPr/>
        </p:nvSpPr>
        <p:spPr bwMode="auto">
          <a:xfrm>
            <a:off x="419100" y="4751440"/>
            <a:ext cx="87249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0" indent="0" eaLnBrk="1" hangingPunct="1">
              <a:defRPr/>
            </a:pPr>
            <a:r>
              <a:rPr lang="en-US" sz="2000" b="1" dirty="0" smtClean="0">
                <a:solidFill>
                  <a:srgbClr val="7F7F7F"/>
                </a:solidFill>
                <a:latin typeface="Verdana" charset="0"/>
                <a:cs typeface="Verdana" charset="0"/>
              </a:rPr>
              <a:t>Steps to Sustainability Signature </a:t>
            </a:r>
            <a:r>
              <a:rPr lang="en-US" sz="2000" b="1" dirty="0" err="1" smtClean="0">
                <a:solidFill>
                  <a:srgbClr val="7F7F7F"/>
                </a:solidFill>
                <a:latin typeface="Verdana" charset="0"/>
                <a:cs typeface="Verdana" charset="0"/>
              </a:rPr>
              <a:t>Programme</a:t>
            </a:r>
            <a:r>
              <a:rPr lang="en-US" sz="2000" b="1" dirty="0" smtClean="0">
                <a:solidFill>
                  <a:srgbClr val="7F7F7F"/>
                </a:solidFill>
                <a:latin typeface="Verdana" charset="0"/>
                <a:cs typeface="Verdana" charset="0"/>
              </a:rPr>
              <a:t> </a:t>
            </a:r>
            <a:r>
              <a:rPr lang="en-US" sz="2000" dirty="0" smtClean="0">
                <a:latin typeface="Verdana" charset="0"/>
                <a:cs typeface="Verdana" charset="0"/>
              </a:rPr>
              <a:t>will “</a:t>
            </a:r>
            <a:r>
              <a:rPr lang="en-US" sz="2000" i="1" dirty="0" smtClean="0">
                <a:latin typeface="Verdana" charset="0"/>
                <a:cs typeface="Verdana" charset="0"/>
              </a:rPr>
              <a:t>ensure </a:t>
            </a:r>
            <a:r>
              <a:rPr lang="en-US" sz="2000" i="1" u="sng" dirty="0" smtClean="0">
                <a:latin typeface="Verdana" charset="0"/>
                <a:cs typeface="Verdana" charset="0"/>
              </a:rPr>
              <a:t>every</a:t>
            </a:r>
            <a:r>
              <a:rPr lang="en-US" sz="2000" i="1" dirty="0">
                <a:latin typeface="Verdana" charset="0"/>
                <a:cs typeface="Verdana" charset="0"/>
              </a:rPr>
              <a:t> </a:t>
            </a:r>
            <a:r>
              <a:rPr lang="en-US" sz="2000" i="1" dirty="0" smtClean="0">
                <a:latin typeface="Verdana" charset="0"/>
                <a:cs typeface="Verdana" charset="0"/>
              </a:rPr>
              <a:t>member of staff has an opportunity, by 2017/18, to enhance their positive environmental actions in the workplace through being engaged in a </a:t>
            </a:r>
            <a:r>
              <a:rPr lang="en-US" sz="2000" i="1" dirty="0" err="1" smtClean="0">
                <a:latin typeface="Verdana" charset="0"/>
                <a:cs typeface="Verdana" charset="0"/>
              </a:rPr>
              <a:t>programme</a:t>
            </a:r>
            <a:r>
              <a:rPr lang="en-US" sz="2000" i="1" dirty="0" smtClean="0">
                <a:latin typeface="Verdana" charset="0"/>
                <a:cs typeface="Verdana" charset="0"/>
              </a:rPr>
              <a:t> of learning, reflection and action on carbon and natural resource literacy.”</a:t>
            </a:r>
            <a:r>
              <a:rPr lang="en-US" sz="2000" dirty="0" smtClean="0">
                <a:latin typeface="Verdana" charset="0"/>
                <a:cs typeface="Verdana" charset="0"/>
              </a:rPr>
              <a:t> </a:t>
            </a:r>
            <a:endParaRPr lang="en-US" sz="2000" dirty="0" smtClean="0">
              <a:latin typeface="Verdana" charset="0"/>
            </a:endParaRPr>
          </a:p>
          <a:p>
            <a:pPr eaLnBrk="1" hangingPunct="1">
              <a:buFont typeface="Arial" charset="0"/>
              <a:buChar char="•"/>
              <a:defRPr/>
            </a:pPr>
            <a:endParaRPr lang="en-US" sz="2000" dirty="0" smtClean="0">
              <a:latin typeface="Verdana" charset="0"/>
            </a:endParaRPr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100" y="1022350"/>
            <a:ext cx="8331200" cy="361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152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mv="urn:schemas-microsoft-com:mac:vml"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890" y="1088740"/>
            <a:ext cx="8679739" cy="3240360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ct val="0"/>
              </a:spcBef>
              <a:buNone/>
              <a:defRPr/>
            </a:pPr>
            <a:r>
              <a:rPr lang="en-GB" sz="1600" dirty="0">
                <a:solidFill>
                  <a:srgbClr val="595959"/>
                </a:solidFill>
                <a:latin typeface="Verdana"/>
                <a:cs typeface="Verdana"/>
              </a:rPr>
              <a:t>R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esearch and teaching is the University’s fundamental social purpose</a:t>
            </a:r>
          </a:p>
          <a:p>
            <a:pPr marL="0" indent="0">
              <a:lnSpc>
                <a:spcPct val="120000"/>
              </a:lnSpc>
              <a:spcBef>
                <a:spcPct val="0"/>
              </a:spcBef>
              <a:buNone/>
              <a:defRPr/>
            </a:pPr>
            <a:endParaRPr lang="en-GB" sz="1600" dirty="0" smtClean="0">
              <a:solidFill>
                <a:srgbClr val="595959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Engage policy makers with your research 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  <a:hlinkClick r:id="rId3"/>
              </a:rPr>
              <a:t>www.policy.manchester.ac.uk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Engage the </a:t>
            </a:r>
            <a:r>
              <a:rPr lang="en-GB" sz="1600" dirty="0">
                <a:solidFill>
                  <a:srgbClr val="595959"/>
                </a:solidFill>
                <a:latin typeface="Verdana"/>
                <a:cs typeface="Verdana"/>
              </a:rPr>
              <a:t>p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ublic with your research 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  <a:hlinkClick r:id="rId4"/>
              </a:rPr>
              <a:t>www.engagement.manchester.ac.uk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Embed a commitment to social responsibility into the curriculum through external links (local organisations, employers, alumni)</a:t>
            </a:r>
          </a:p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Contribute to University College 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  <a:hlinkClick r:id="rId5"/>
              </a:rPr>
              <a:t>www.college.manchester.ac.uk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Engage young people from less advantaged backgrounds e.g. talks, mentoring 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  <a:hlinkClick r:id="rId6"/>
              </a:rPr>
              <a:t>http</a:t>
            </a:r>
            <a:r>
              <a:rPr lang="en-GB" sz="1600" dirty="0">
                <a:solidFill>
                  <a:srgbClr val="595959"/>
                </a:solidFill>
                <a:latin typeface="Verdana"/>
                <a:cs typeface="Verdana"/>
                <a:hlinkClick r:id="rId6"/>
              </a:rPr>
              <a:t>://www.manchester.ac.uk/connect/teachers/contact-us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  <a:hlinkClick r:id="rId6"/>
              </a:rPr>
              <a:t>/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 </a:t>
            </a:r>
            <a:endParaRPr lang="en-GB" sz="1600" dirty="0">
              <a:solidFill>
                <a:srgbClr val="595959"/>
              </a:solidFill>
              <a:latin typeface="Verdana"/>
              <a:cs typeface="Verdana"/>
            </a:endParaRPr>
          </a:p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Become a State School Governor 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  <a:hlinkClick r:id="rId7"/>
              </a:rPr>
              <a:t>www.staffnet.manchester.ac.uk/umsgi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, join a Board or start a </a:t>
            </a:r>
            <a:r>
              <a:rPr lang="en-GB" sz="1600" dirty="0">
                <a:solidFill>
                  <a:srgbClr val="595959"/>
                </a:solidFill>
                <a:latin typeface="Verdana"/>
                <a:cs typeface="Verdana"/>
              </a:rPr>
              <a:t>social enterprise </a:t>
            </a:r>
            <a:r>
              <a:rPr lang="en-GB" sz="1600" dirty="0">
                <a:solidFill>
                  <a:srgbClr val="595959"/>
                </a:solidFill>
                <a:latin typeface="Verdana"/>
                <a:cs typeface="Verdana"/>
                <a:hlinkClick r:id="rId8"/>
              </a:rPr>
              <a:t>http://umi3.com/social-enterprise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  <a:hlinkClick r:id="rId8"/>
              </a:rPr>
              <a:t>/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 </a:t>
            </a:r>
          </a:p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Join a community of practice, interdisciplinary research group, be part of our Living Lab, become a Sustainability </a:t>
            </a:r>
            <a:r>
              <a:rPr lang="en-GB" sz="1600" dirty="0">
                <a:solidFill>
                  <a:srgbClr val="595959"/>
                </a:solidFill>
                <a:latin typeface="Verdana"/>
                <a:cs typeface="Verdana"/>
              </a:rPr>
              <a:t>E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nthusiast, join a Green </a:t>
            </a:r>
            <a:r>
              <a:rPr lang="en-GB" sz="1600" dirty="0">
                <a:solidFill>
                  <a:srgbClr val="595959"/>
                </a:solidFill>
                <a:latin typeface="Verdana"/>
                <a:cs typeface="Verdana"/>
              </a:rPr>
              <a:t>Impact Team </a:t>
            </a:r>
            <a:r>
              <a:rPr lang="en-GB" sz="1600" dirty="0">
                <a:solidFill>
                  <a:srgbClr val="595959"/>
                </a:solidFill>
                <a:latin typeface="Verdana"/>
                <a:cs typeface="Verdana"/>
                <a:hlinkClick r:id="rId9"/>
              </a:rPr>
              <a:t>http://www.sustainability.manchester.ac.uk/staff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  <a:hlinkClick r:id="rId9"/>
              </a:rPr>
              <a:t>/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 </a:t>
            </a:r>
          </a:p>
          <a:p>
            <a:pPr marL="285750" lvl="1">
              <a:lnSpc>
                <a:spcPct val="120000"/>
              </a:lnSpc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Work with our cultural institutions – Manchester Museum, Whitworth Art Gallery, John </a:t>
            </a:r>
            <a:r>
              <a:rPr lang="en-GB" sz="1600" dirty="0" err="1" smtClean="0">
                <a:solidFill>
                  <a:srgbClr val="595959"/>
                </a:solidFill>
                <a:latin typeface="Verdana"/>
                <a:cs typeface="Verdana"/>
              </a:rPr>
              <a:t>Rylands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 </a:t>
            </a:r>
            <a:r>
              <a:rPr lang="en-GB" sz="1600" dirty="0" err="1" smtClean="0">
                <a:solidFill>
                  <a:srgbClr val="595959"/>
                </a:solidFill>
                <a:latin typeface="Verdana"/>
                <a:cs typeface="Verdana"/>
              </a:rPr>
              <a:t>Deansgate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, </a:t>
            </a:r>
            <a:r>
              <a:rPr lang="en-GB" sz="1600" dirty="0" err="1" smtClean="0">
                <a:solidFill>
                  <a:srgbClr val="595959"/>
                </a:solidFill>
                <a:latin typeface="Verdana"/>
                <a:cs typeface="Verdana"/>
              </a:rPr>
              <a:t>Jodrell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 Bank, Race Relations Resource Centre.</a:t>
            </a:r>
          </a:p>
          <a:p>
            <a:pPr marL="285750" lvl="1">
              <a:lnSpc>
                <a:spcPct val="120000"/>
              </a:lnSpc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Join a network promoting staff equality and diversity 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  <a:hlinkClick r:id="rId10"/>
              </a:rPr>
              <a:t>www.staffnet.manchester.ac.uk/services/equality-and-diversity</a:t>
            </a:r>
            <a:r>
              <a:rPr lang="en-GB" sz="1600" dirty="0" smtClean="0">
                <a:solidFill>
                  <a:srgbClr val="595959"/>
                </a:solidFill>
                <a:latin typeface="Verdana"/>
                <a:cs typeface="Verdana"/>
              </a:rPr>
              <a:t> </a:t>
            </a:r>
            <a:endParaRPr lang="en-GB" sz="1600" dirty="0">
              <a:solidFill>
                <a:srgbClr val="595959"/>
              </a:solidFill>
              <a:latin typeface="Verdana"/>
              <a:cs typeface="Verdana"/>
            </a:endParaRPr>
          </a:p>
          <a:p>
            <a:pPr eaLnBrk="1" hangingPunct="1">
              <a:lnSpc>
                <a:spcPct val="80000"/>
              </a:lnSpc>
            </a:pPr>
            <a:endParaRPr lang="en-GB" sz="1600" dirty="0" smtClean="0">
              <a:latin typeface="+mn-lt"/>
              <a:ea typeface="SimSun"/>
            </a:endParaRPr>
          </a:p>
          <a:p>
            <a:pPr marL="0" indent="0" eaLnBrk="1" hangingPunct="1">
              <a:lnSpc>
                <a:spcPct val="80000"/>
              </a:lnSpc>
              <a:buNone/>
            </a:pPr>
            <a:endParaRPr lang="en-GB" sz="1600" dirty="0" smtClean="0">
              <a:latin typeface="+mn-lt"/>
              <a:ea typeface="SimSu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defRPr/>
            </a:pPr>
            <a:fld id="{5620EF32-905E-4130-92DD-17AA90861032}" type="slidenum">
              <a:rPr lang="en-GB" sz="1100" smtClean="0">
                <a:latin typeface="Arial Narrow" pitchFamily="34" charset="0"/>
              </a:rPr>
              <a:pPr algn="r">
                <a:defRPr/>
              </a:pPr>
              <a:t>13</a:t>
            </a:fld>
            <a:endParaRPr lang="en-GB" sz="1100" dirty="0">
              <a:latin typeface="Arial Narrow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889125" y="254646"/>
            <a:ext cx="72548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GB" sz="2400" b="1" dirty="0" smtClean="0">
                <a:solidFill>
                  <a:srgbClr val="595959"/>
                </a:solidFill>
                <a:latin typeface="Verdana"/>
                <a:cs typeface="Verdana"/>
              </a:rPr>
              <a:t>What does this mean for me?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35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74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mv="urn:schemas-microsoft-com:mac:vml"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066618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8918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8126471"/>
              </p:ext>
            </p:extLst>
          </p:nvPr>
        </p:nvGraphicFramePr>
        <p:xfrm>
          <a:off x="5576698" y="2348452"/>
          <a:ext cx="3405355" cy="21947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05355"/>
              </a:tblGrid>
              <a:tr h="336317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ADDRESSING INEQUALITIES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2" marR="91452" marT="45733" marB="4573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00000">
                        <a:alpha val="73000"/>
                      </a:srgbClr>
                    </a:solidFill>
                  </a:tcPr>
                </a:tc>
              </a:tr>
              <a:tr h="336317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ETHICAL GRAND CHALLENGES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2" marR="91452" marT="45733" marB="4573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336317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SCHOOLS GOVERNORS INITIATIVE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2" marR="91452" marT="45733" marB="4573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14B"/>
                    </a:solidFill>
                  </a:tcPr>
                </a:tc>
              </a:tr>
              <a:tr h="336317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CULTURAL ACCESS PROGRAMME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2" marR="91452" marT="45733" marB="4573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D914B"/>
                    </a:solidFill>
                  </a:tcPr>
                </a:tc>
              </a:tr>
              <a:tr h="336317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THE WORKS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2" marR="91452" marT="45733" marB="4573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D93A1"/>
                    </a:solidFill>
                  </a:tcPr>
                </a:tc>
              </a:tr>
              <a:tr h="336317">
                <a:tc>
                  <a:txBody>
                    <a:bodyPr/>
                    <a:lstStyle/>
                    <a:p>
                      <a:r>
                        <a:rPr lang="en-GB" sz="1800" dirty="0" smtClean="0">
                          <a:solidFill>
                            <a:schemeClr val="bg1"/>
                          </a:solidFill>
                        </a:rPr>
                        <a:t>STAFF STEPS TO SUSTAINABILITY</a:t>
                      </a:r>
                      <a:endParaRPr lang="en-GB" sz="1800" dirty="0">
                        <a:solidFill>
                          <a:schemeClr val="bg1"/>
                        </a:solidFill>
                      </a:endParaRPr>
                    </a:p>
                  </a:txBody>
                  <a:tcPr marL="91452" marR="91452" marT="45733" marB="45733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298575" y="6074569"/>
            <a:ext cx="2817813" cy="369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Strategic Priorities 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35600" y="6057106"/>
            <a:ext cx="3744913" cy="3698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GB" b="1" dirty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Signature Programmes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88241" y="839427"/>
            <a:ext cx="5771518" cy="50319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mv="urn:schemas-microsoft-com:mac:vml"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9550" y="904875"/>
            <a:ext cx="8653463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376238" y="4584700"/>
            <a:ext cx="8486775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marL="0" indent="0" eaLnBrk="1" hangingPunct="1">
              <a:defRPr/>
            </a:pPr>
            <a:endParaRPr lang="en-US" sz="2000" dirty="0" smtClean="0">
              <a:latin typeface="Verdana" charset="0"/>
              <a:cs typeface="Verdana" charset="0"/>
            </a:endParaRPr>
          </a:p>
          <a:p>
            <a:pPr marL="0" indent="0" eaLnBrk="1" hangingPunct="1">
              <a:defRPr/>
            </a:pP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Addressing Inequalities Signature </a:t>
            </a:r>
            <a:r>
              <a:rPr lang="en-US" sz="2000" b="1" dirty="0" err="1" smtClean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Programme</a:t>
            </a:r>
            <a:r>
              <a:rPr lang="en-US" sz="2000" b="1" dirty="0" smtClean="0">
                <a:solidFill>
                  <a:schemeClr val="bg1">
                    <a:lumMod val="50000"/>
                  </a:schemeClr>
                </a:solidFill>
                <a:latin typeface="Verdana"/>
                <a:cs typeface="Verdana"/>
              </a:rPr>
              <a:t> </a:t>
            </a:r>
            <a:r>
              <a:rPr lang="en-US" sz="2000" i="1" dirty="0" smtClean="0">
                <a:latin typeface="Verdana"/>
                <a:cs typeface="Verdana"/>
              </a:rPr>
              <a:t>”will enhance the impact of Manchester’s most significant research addressing issues of equality and fairness during 2014/15 - 2016/17. It will include our research on health, poverty, class, diversity, employment, education, natural resources, conflict and climate change.”</a:t>
            </a:r>
            <a:r>
              <a:rPr lang="en-US" sz="2000" dirty="0" smtClean="0">
                <a:latin typeface="Verdana"/>
                <a:cs typeface="Verdana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mv="urn:schemas-microsoft-com:mac:vml"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9400" y="917575"/>
            <a:ext cx="8715375" cy="3757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6" name="TextBox 2"/>
          <p:cNvSpPr txBox="1">
            <a:spLocks noChangeArrowheads="1"/>
          </p:cNvSpPr>
          <p:nvPr/>
        </p:nvSpPr>
        <p:spPr bwMode="auto">
          <a:xfrm>
            <a:off x="419100" y="4800600"/>
            <a:ext cx="8575675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7F7F7F"/>
                </a:solidFill>
                <a:latin typeface="Verdana" charset="0"/>
                <a:cs typeface="Verdana" charset="0"/>
              </a:rPr>
              <a:t>Ethical Grand Challenges Signature </a:t>
            </a:r>
            <a:r>
              <a:rPr lang="en-US" sz="2000" b="1" dirty="0" err="1">
                <a:solidFill>
                  <a:srgbClr val="7F7F7F"/>
                </a:solidFill>
                <a:latin typeface="Verdana" charset="0"/>
                <a:cs typeface="Verdana" charset="0"/>
              </a:rPr>
              <a:t>Programme</a:t>
            </a:r>
            <a:r>
              <a:rPr lang="en-US" sz="2000" dirty="0">
                <a:latin typeface="Verdana" charset="0"/>
                <a:cs typeface="Verdana" charset="0"/>
              </a:rPr>
              <a:t> will “</a:t>
            </a:r>
            <a:r>
              <a:rPr lang="en-US" altLang="ja-JP" sz="2000" i="1" dirty="0">
                <a:latin typeface="Verdana" charset="0"/>
                <a:cs typeface="Verdana" charset="0"/>
              </a:rPr>
              <a:t>provide every Manchester undergraduate with the opportunity, by 2017/18, to confront key </a:t>
            </a:r>
            <a:r>
              <a:rPr lang="en-US" sz="2000" i="1" dirty="0">
                <a:latin typeface="Verdana" charset="0"/>
                <a:cs typeface="Verdana" charset="0"/>
              </a:rPr>
              <a:t>‘</a:t>
            </a:r>
            <a:r>
              <a:rPr lang="en-US" altLang="ja-JP" sz="2000" i="1" dirty="0">
                <a:latin typeface="Verdana" charset="0"/>
                <a:cs typeface="Verdana" charset="0"/>
              </a:rPr>
              <a:t>ethical grand challenges</a:t>
            </a:r>
            <a:r>
              <a:rPr lang="en-US" sz="2000" i="1" dirty="0">
                <a:latin typeface="Verdana" charset="0"/>
                <a:cs typeface="Verdana" charset="0"/>
              </a:rPr>
              <a:t>’</a:t>
            </a:r>
            <a:r>
              <a:rPr lang="en-US" altLang="ja-JP" sz="2000" i="1" dirty="0">
                <a:latin typeface="Verdana" charset="0"/>
                <a:cs typeface="Verdana" charset="0"/>
              </a:rPr>
              <a:t> through the completion of a common </a:t>
            </a:r>
            <a:r>
              <a:rPr lang="en-US" altLang="ja-JP" sz="2000" i="1" dirty="0" err="1">
                <a:latin typeface="Verdana" charset="0"/>
                <a:cs typeface="Verdana" charset="0"/>
              </a:rPr>
              <a:t>programme</a:t>
            </a:r>
            <a:r>
              <a:rPr lang="en-US" altLang="ja-JP" sz="2000" i="1" dirty="0">
                <a:latin typeface="Verdana" charset="0"/>
                <a:cs typeface="Verdana" charset="0"/>
              </a:rPr>
              <a:t> focusing on sustainability (y1), social justice (y2) and workplace ethics (y3) as part of their degree.</a:t>
            </a:r>
            <a:r>
              <a:rPr lang="en-US" sz="2000" i="1" dirty="0">
                <a:latin typeface="Verdana" charset="0"/>
                <a:cs typeface="Verdana" charset="0"/>
              </a:rPr>
              <a:t>”</a:t>
            </a:r>
            <a:endParaRPr lang="en-US" altLang="ja-JP" sz="2000" i="1" dirty="0">
              <a:latin typeface="Verdana" charset="0"/>
              <a:cs typeface="Verdana" charset="0"/>
            </a:endParaRPr>
          </a:p>
          <a:p>
            <a:pPr eaLnBrk="1" hangingPunct="1"/>
            <a:endParaRPr lang="en-US" sz="2000" dirty="0">
              <a:latin typeface="Verdana" charset="0"/>
              <a:cs typeface="Verdana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mv="urn:schemas-microsoft-com:mac:vml"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825" y="984250"/>
            <a:ext cx="8401050" cy="361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4" name="TextBox 3"/>
          <p:cNvSpPr txBox="1">
            <a:spLocks noChangeArrowheads="1"/>
          </p:cNvSpPr>
          <p:nvPr/>
        </p:nvSpPr>
        <p:spPr bwMode="auto">
          <a:xfrm>
            <a:off x="419100" y="4800600"/>
            <a:ext cx="87249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2000" b="1" dirty="0">
                <a:solidFill>
                  <a:srgbClr val="7F7F7F"/>
                </a:solidFill>
                <a:latin typeface="Verdana" charset="0"/>
                <a:cs typeface="Verdana" charset="0"/>
              </a:rPr>
              <a:t>School Governors Signature </a:t>
            </a:r>
            <a:r>
              <a:rPr lang="en-US" sz="2000" b="1" dirty="0" err="1">
                <a:solidFill>
                  <a:srgbClr val="7F7F7F"/>
                </a:solidFill>
                <a:latin typeface="Verdana" charset="0"/>
                <a:cs typeface="Verdana" charset="0"/>
              </a:rPr>
              <a:t>Programme</a:t>
            </a:r>
            <a:r>
              <a:rPr lang="en-US" sz="2000" b="1" dirty="0">
                <a:solidFill>
                  <a:srgbClr val="7F7F7F"/>
                </a:solidFill>
                <a:latin typeface="Verdana" charset="0"/>
                <a:cs typeface="Verdana" charset="0"/>
              </a:rPr>
              <a:t> </a:t>
            </a:r>
            <a:r>
              <a:rPr lang="en-US" sz="2000" dirty="0">
                <a:latin typeface="Verdana" charset="0"/>
                <a:cs typeface="Verdana" charset="0"/>
              </a:rPr>
              <a:t>will “</a:t>
            </a:r>
            <a:r>
              <a:rPr lang="en-US" altLang="ja-JP" sz="2000" i="1" dirty="0">
                <a:latin typeface="Verdana" charset="0"/>
                <a:cs typeface="Verdana" charset="0"/>
              </a:rPr>
              <a:t>contribute to the leadership and improvement of state schools by engaging staff and alumni in creating the largest growth of school governors of any employer in the UK by 2014/15.</a:t>
            </a:r>
            <a:r>
              <a:rPr lang="en-US" sz="2000" i="1" dirty="0">
                <a:latin typeface="Verdana" charset="0"/>
                <a:cs typeface="Verdana" charset="0"/>
              </a:rPr>
              <a:t>”</a:t>
            </a:r>
            <a:r>
              <a:rPr lang="en-US" altLang="ja-JP" sz="2000" dirty="0">
                <a:latin typeface="Verdana" charset="0"/>
                <a:cs typeface="Verdana" charset="0"/>
              </a:rPr>
              <a:t> </a:t>
            </a:r>
            <a:endParaRPr lang="en-US" sz="2000" dirty="0">
              <a:latin typeface="Verdana" charset="0"/>
              <a:cs typeface="Verdana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mv="urn:schemas-microsoft-com:mac:vml"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51463" y="393700"/>
            <a:ext cx="11722469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98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100" y="212044"/>
            <a:ext cx="7442114" cy="6430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26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mv="urn:schemas-microsoft-com:mac:vml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>
              <a:defRPr/>
            </a:pPr>
            <a:r>
              <a:rPr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/>
                <a:cs typeface="Verdana"/>
              </a:rPr>
              <a:t>Early recognition</a:t>
            </a:r>
            <a:endParaRPr>
              <a:solidFill>
                <a:schemeClr val="tx1">
                  <a:lumMod val="50000"/>
                  <a:lumOff val="50000"/>
                </a:schemeClr>
              </a:solidFill>
              <a:latin typeface="Verdana"/>
              <a:cs typeface="Verdana"/>
            </a:endParaRPr>
          </a:p>
        </p:txBody>
      </p:sp>
      <p:graphicFrame>
        <p:nvGraphicFramePr>
          <p:cNvPr id="66562" name="Object 4"/>
          <p:cNvGraphicFramePr>
            <a:graphicFrameLocks noChangeAspect="1"/>
          </p:cNvGraphicFramePr>
          <p:nvPr/>
        </p:nvGraphicFramePr>
        <p:xfrm>
          <a:off x="4660900" y="1689100"/>
          <a:ext cx="9845675" cy="346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694" name="Document" r:id="rId5" imgW="5879884" imgH="2070024" progId="Word.Document.12">
                  <p:embed/>
                </p:oleObj>
              </mc:Choice>
              <mc:Fallback>
                <p:oleObj name="Document" r:id="rId5" imgW="5879884" imgH="2070024" progId="Word.Document.12">
                  <p:embed/>
                  <p:pic>
                    <p:nvPicPr>
                      <p:cNvPr id="0" name="Picture 1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1689100"/>
                        <a:ext cx="9845675" cy="3465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3" name="TextBox 5"/>
          <p:cNvSpPr txBox="1">
            <a:spLocks noChangeArrowheads="1"/>
          </p:cNvSpPr>
          <p:nvPr/>
        </p:nvSpPr>
        <p:spPr bwMode="auto">
          <a:xfrm>
            <a:off x="4660900" y="5016500"/>
            <a:ext cx="4200525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en-US" sz="1200" dirty="0"/>
              <a:t>Source: SGOSS Governors for School registration data 2013/14</a:t>
            </a:r>
          </a:p>
        </p:txBody>
      </p:sp>
      <p:pic>
        <p:nvPicPr>
          <p:cNvPr id="66564" name="Picture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963" y="1689100"/>
            <a:ext cx="3900487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Picture 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963" y="4813300"/>
            <a:ext cx="1563687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6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08200" y="4813300"/>
            <a:ext cx="1576388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mv="urn:schemas-microsoft-com:mac:vml"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/>
    </p:bldLst>
  </p:timing>
</p:sld>
</file>

<file path=ppt/theme/theme1.xml><?xml version="1.0" encoding="utf-8"?>
<a:theme xmlns:a="http://schemas.openxmlformats.org/drawingml/2006/main" name="UoM ne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13849</TotalTime>
  <Words>475</Words>
  <Application>Microsoft Office PowerPoint</Application>
  <PresentationFormat>On-screen Show (4:3)</PresentationFormat>
  <Paragraphs>53</Paragraphs>
  <Slides>13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UoM new</vt:lpstr>
      <vt:lpstr>Document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Early recognition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 Naylor</dc:creator>
  <cp:lastModifiedBy>Thomas Mccunnie</cp:lastModifiedBy>
  <cp:revision>466</cp:revision>
  <cp:lastPrinted>2014-02-27T06:54:41Z</cp:lastPrinted>
  <dcterms:created xsi:type="dcterms:W3CDTF">2014-11-27T10:56:45Z</dcterms:created>
  <dcterms:modified xsi:type="dcterms:W3CDTF">2015-01-09T15:04:41Z</dcterms:modified>
</cp:coreProperties>
</file>