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</p:sldMasterIdLst>
  <p:notesMasterIdLst>
    <p:notesMasterId r:id="rId51"/>
  </p:notesMasterIdLst>
  <p:handoutMasterIdLst>
    <p:handoutMasterId r:id="rId52"/>
  </p:handoutMasterIdLst>
  <p:sldIdLst>
    <p:sldId id="258" r:id="rId6"/>
    <p:sldId id="267" r:id="rId7"/>
    <p:sldId id="266" r:id="rId8"/>
    <p:sldId id="285" r:id="rId9"/>
    <p:sldId id="395" r:id="rId10"/>
    <p:sldId id="272" r:id="rId11"/>
    <p:sldId id="396" r:id="rId12"/>
    <p:sldId id="402" r:id="rId13"/>
    <p:sldId id="393" r:id="rId14"/>
    <p:sldId id="391" r:id="rId15"/>
    <p:sldId id="392" r:id="rId16"/>
    <p:sldId id="300" r:id="rId17"/>
    <p:sldId id="406" r:id="rId18"/>
    <p:sldId id="312" r:id="rId19"/>
    <p:sldId id="357" r:id="rId20"/>
    <p:sldId id="358" r:id="rId21"/>
    <p:sldId id="330" r:id="rId22"/>
    <p:sldId id="326" r:id="rId23"/>
    <p:sldId id="323" r:id="rId24"/>
    <p:sldId id="377" r:id="rId25"/>
    <p:sldId id="260" r:id="rId26"/>
    <p:sldId id="378" r:id="rId27"/>
    <p:sldId id="379" r:id="rId28"/>
    <p:sldId id="394" r:id="rId29"/>
    <p:sldId id="315" r:id="rId30"/>
    <p:sldId id="398" r:id="rId31"/>
    <p:sldId id="397" r:id="rId32"/>
    <p:sldId id="380" r:id="rId33"/>
    <p:sldId id="362" r:id="rId34"/>
    <p:sldId id="400" r:id="rId35"/>
    <p:sldId id="363" r:id="rId36"/>
    <p:sldId id="399" r:id="rId37"/>
    <p:sldId id="316" r:id="rId38"/>
    <p:sldId id="381" r:id="rId39"/>
    <p:sldId id="339" r:id="rId40"/>
    <p:sldId id="384" r:id="rId41"/>
    <p:sldId id="351" r:id="rId42"/>
    <p:sldId id="385" r:id="rId43"/>
    <p:sldId id="403" r:id="rId44"/>
    <p:sldId id="404" r:id="rId45"/>
    <p:sldId id="405" r:id="rId46"/>
    <p:sldId id="359" r:id="rId47"/>
    <p:sldId id="401" r:id="rId48"/>
    <p:sldId id="364" r:id="rId49"/>
    <p:sldId id="355" r:id="rId50"/>
  </p:sldIdLst>
  <p:sldSz cx="18288000" cy="10285413"/>
  <p:notesSz cx="6858000" cy="9144000"/>
  <p:custDataLst>
    <p:tags r:id="rId53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32" y="192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gs" Target="tags/tag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550DB-0E34-4E9A-B076-C3964EA5A6F6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D11E9-C14A-4986-B70F-2A785834974D}">
      <dgm:prSet phldrT="[Text]"/>
      <dgm:spPr/>
      <dgm:t>
        <a:bodyPr/>
        <a:lstStyle/>
        <a:p>
          <a:r>
            <a:rPr lang="en-US" dirty="0"/>
            <a:t>Data sharing</a:t>
          </a:r>
        </a:p>
      </dgm:t>
    </dgm:pt>
    <dgm:pt modelId="{B73DA24E-5C98-4916-89F3-7EEAE7CB3083}" type="parTrans" cxnId="{9D03D17F-6866-421D-9E05-D23174713BEE}">
      <dgm:prSet/>
      <dgm:spPr/>
      <dgm:t>
        <a:bodyPr/>
        <a:lstStyle/>
        <a:p>
          <a:endParaRPr lang="en-US"/>
        </a:p>
      </dgm:t>
    </dgm:pt>
    <dgm:pt modelId="{2B813340-4BB9-4F2A-B699-7070007ECE1C}" type="sibTrans" cxnId="{9D03D17F-6866-421D-9E05-D23174713BEE}">
      <dgm:prSet/>
      <dgm:spPr/>
      <dgm:t>
        <a:bodyPr/>
        <a:lstStyle/>
        <a:p>
          <a:endParaRPr lang="en-US"/>
        </a:p>
      </dgm:t>
    </dgm:pt>
    <dgm:pt modelId="{E6BA5CD0-56D9-42E9-BDAB-CBB10EB3A101}">
      <dgm:prSet phldrT="[Text]"/>
      <dgm:spPr/>
      <dgm:t>
        <a:bodyPr/>
        <a:lstStyle/>
        <a:p>
          <a:r>
            <a:rPr lang="en-US" dirty="0"/>
            <a:t>Future use</a:t>
          </a:r>
        </a:p>
      </dgm:t>
    </dgm:pt>
    <dgm:pt modelId="{97BE4D27-B3D2-463D-8825-F37B5080E3BE}" type="parTrans" cxnId="{9381CCA3-FD24-44C0-AC50-6CDB30E72350}">
      <dgm:prSet/>
      <dgm:spPr/>
      <dgm:t>
        <a:bodyPr/>
        <a:lstStyle/>
        <a:p>
          <a:endParaRPr lang="en-US"/>
        </a:p>
      </dgm:t>
    </dgm:pt>
    <dgm:pt modelId="{892DB1E2-2EB5-48D3-93BA-C0D9F3E94490}" type="sibTrans" cxnId="{9381CCA3-FD24-44C0-AC50-6CDB30E72350}">
      <dgm:prSet/>
      <dgm:spPr/>
      <dgm:t>
        <a:bodyPr/>
        <a:lstStyle/>
        <a:p>
          <a:endParaRPr lang="en-US"/>
        </a:p>
      </dgm:t>
    </dgm:pt>
    <dgm:pt modelId="{2C8FCFC1-E978-4C40-892C-3CF3ABE5A0EC}">
      <dgm:prSet phldrT="[Text]"/>
      <dgm:spPr/>
      <dgm:t>
        <a:bodyPr/>
        <a:lstStyle/>
        <a:p>
          <a:r>
            <a:rPr lang="en-US" dirty="0"/>
            <a:t>Contact details</a:t>
          </a:r>
        </a:p>
      </dgm:t>
    </dgm:pt>
    <dgm:pt modelId="{44520419-D460-473A-B891-4732179D51E8}" type="parTrans" cxnId="{D321B1B7-171F-4614-A661-1F3BEF4287A0}">
      <dgm:prSet/>
      <dgm:spPr/>
      <dgm:t>
        <a:bodyPr/>
        <a:lstStyle/>
        <a:p>
          <a:endParaRPr lang="en-US"/>
        </a:p>
      </dgm:t>
    </dgm:pt>
    <dgm:pt modelId="{D19475D9-85C5-44A8-B2AF-FD7AE91CAEE5}" type="sibTrans" cxnId="{D321B1B7-171F-4614-A661-1F3BEF4287A0}">
      <dgm:prSet/>
      <dgm:spPr/>
      <dgm:t>
        <a:bodyPr/>
        <a:lstStyle/>
        <a:p>
          <a:endParaRPr lang="en-US"/>
        </a:p>
      </dgm:t>
    </dgm:pt>
    <dgm:pt modelId="{D03DC20B-606C-4E1F-976D-96E85375AD83}">
      <dgm:prSet phldrT="[Text]"/>
      <dgm:spPr/>
      <dgm:t>
        <a:bodyPr/>
        <a:lstStyle/>
        <a:p>
          <a:r>
            <a:rPr lang="en-US" dirty="0"/>
            <a:t>Results summary</a:t>
          </a:r>
        </a:p>
      </dgm:t>
    </dgm:pt>
    <dgm:pt modelId="{C7E25F94-B6A4-4994-B056-5A47C88F9771}" type="parTrans" cxnId="{F51682E5-220D-483C-80DC-4371A73339F1}">
      <dgm:prSet/>
      <dgm:spPr/>
      <dgm:t>
        <a:bodyPr/>
        <a:lstStyle/>
        <a:p>
          <a:endParaRPr lang="en-US"/>
        </a:p>
      </dgm:t>
    </dgm:pt>
    <dgm:pt modelId="{3A57E81D-D7F4-4BB8-AAC8-C8702083FE8C}" type="sibTrans" cxnId="{F51682E5-220D-483C-80DC-4371A73339F1}">
      <dgm:prSet/>
      <dgm:spPr/>
      <dgm:t>
        <a:bodyPr/>
        <a:lstStyle/>
        <a:p>
          <a:endParaRPr lang="en-US"/>
        </a:p>
      </dgm:t>
    </dgm:pt>
    <dgm:pt modelId="{DF346F3D-B2EA-4892-A9DA-66061F336420}" type="pres">
      <dgm:prSet presAssocID="{19E550DB-0E34-4E9A-B076-C3964EA5A6F6}" presName="compositeShape" presStyleCnt="0">
        <dgm:presLayoutVars>
          <dgm:chMax val="9"/>
          <dgm:dir/>
          <dgm:resizeHandles val="exact"/>
        </dgm:presLayoutVars>
      </dgm:prSet>
      <dgm:spPr/>
    </dgm:pt>
    <dgm:pt modelId="{69ABBC6E-0D2D-4989-9726-343091F0EE25}" type="pres">
      <dgm:prSet presAssocID="{19E550DB-0E34-4E9A-B076-C3964EA5A6F6}" presName="triangle1" presStyleLbl="node1" presStyleIdx="0" presStyleCnt="4">
        <dgm:presLayoutVars>
          <dgm:bulletEnabled val="1"/>
        </dgm:presLayoutVars>
      </dgm:prSet>
      <dgm:spPr/>
    </dgm:pt>
    <dgm:pt modelId="{DE0693CF-22E4-4312-9FD2-A748132940CB}" type="pres">
      <dgm:prSet presAssocID="{19E550DB-0E34-4E9A-B076-C3964EA5A6F6}" presName="triangle2" presStyleLbl="node1" presStyleIdx="1" presStyleCnt="4">
        <dgm:presLayoutVars>
          <dgm:bulletEnabled val="1"/>
        </dgm:presLayoutVars>
      </dgm:prSet>
      <dgm:spPr/>
    </dgm:pt>
    <dgm:pt modelId="{8C376E6E-EE8A-45BB-8B05-9C4D9AEEC88E}" type="pres">
      <dgm:prSet presAssocID="{19E550DB-0E34-4E9A-B076-C3964EA5A6F6}" presName="triangle3" presStyleLbl="node1" presStyleIdx="2" presStyleCnt="4">
        <dgm:presLayoutVars>
          <dgm:bulletEnabled val="1"/>
        </dgm:presLayoutVars>
      </dgm:prSet>
      <dgm:spPr/>
    </dgm:pt>
    <dgm:pt modelId="{584C1977-62FC-4106-AC1D-EB0C3B1E5CEF}" type="pres">
      <dgm:prSet presAssocID="{19E550DB-0E34-4E9A-B076-C3964EA5A6F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7909C119-8152-4A19-90E2-85310C61E36F}" type="presOf" srcId="{19E550DB-0E34-4E9A-B076-C3964EA5A6F6}" destId="{DF346F3D-B2EA-4892-A9DA-66061F336420}" srcOrd="0" destOrd="0" presId="urn:microsoft.com/office/officeart/2005/8/layout/pyramid4"/>
    <dgm:cxn modelId="{CC873C1E-1AD5-4C74-B612-EA2AB3C63403}" type="presOf" srcId="{2C8FCFC1-E978-4C40-892C-3CF3ABE5A0EC}" destId="{8C376E6E-EE8A-45BB-8B05-9C4D9AEEC88E}" srcOrd="0" destOrd="0" presId="urn:microsoft.com/office/officeart/2005/8/layout/pyramid4"/>
    <dgm:cxn modelId="{DFD5B376-A2AF-4476-BC69-6383C8D0AF70}" type="presOf" srcId="{E6BA5CD0-56D9-42E9-BDAB-CBB10EB3A101}" destId="{DE0693CF-22E4-4312-9FD2-A748132940CB}" srcOrd="0" destOrd="0" presId="urn:microsoft.com/office/officeart/2005/8/layout/pyramid4"/>
    <dgm:cxn modelId="{9D03D17F-6866-421D-9E05-D23174713BEE}" srcId="{19E550DB-0E34-4E9A-B076-C3964EA5A6F6}" destId="{6D9D11E9-C14A-4986-B70F-2A785834974D}" srcOrd="0" destOrd="0" parTransId="{B73DA24E-5C98-4916-89F3-7EEAE7CB3083}" sibTransId="{2B813340-4BB9-4F2A-B699-7070007ECE1C}"/>
    <dgm:cxn modelId="{8775EB9F-56C5-4A57-93DF-A30A5E2C2CDE}" type="presOf" srcId="{6D9D11E9-C14A-4986-B70F-2A785834974D}" destId="{69ABBC6E-0D2D-4989-9726-343091F0EE25}" srcOrd="0" destOrd="0" presId="urn:microsoft.com/office/officeart/2005/8/layout/pyramid4"/>
    <dgm:cxn modelId="{9381CCA3-FD24-44C0-AC50-6CDB30E72350}" srcId="{19E550DB-0E34-4E9A-B076-C3964EA5A6F6}" destId="{E6BA5CD0-56D9-42E9-BDAB-CBB10EB3A101}" srcOrd="1" destOrd="0" parTransId="{97BE4D27-B3D2-463D-8825-F37B5080E3BE}" sibTransId="{892DB1E2-2EB5-48D3-93BA-C0D9F3E94490}"/>
    <dgm:cxn modelId="{D321B1B7-171F-4614-A661-1F3BEF4287A0}" srcId="{19E550DB-0E34-4E9A-B076-C3964EA5A6F6}" destId="{2C8FCFC1-E978-4C40-892C-3CF3ABE5A0EC}" srcOrd="2" destOrd="0" parTransId="{44520419-D460-473A-B891-4732179D51E8}" sibTransId="{D19475D9-85C5-44A8-B2AF-FD7AE91CAEE5}"/>
    <dgm:cxn modelId="{2853F1DB-337F-4762-924C-40B4D059B1F9}" type="presOf" srcId="{D03DC20B-606C-4E1F-976D-96E85375AD83}" destId="{584C1977-62FC-4106-AC1D-EB0C3B1E5CEF}" srcOrd="0" destOrd="0" presId="urn:microsoft.com/office/officeart/2005/8/layout/pyramid4"/>
    <dgm:cxn modelId="{F51682E5-220D-483C-80DC-4371A73339F1}" srcId="{19E550DB-0E34-4E9A-B076-C3964EA5A6F6}" destId="{D03DC20B-606C-4E1F-976D-96E85375AD83}" srcOrd="3" destOrd="0" parTransId="{C7E25F94-B6A4-4994-B056-5A47C88F9771}" sibTransId="{3A57E81D-D7F4-4BB8-AAC8-C8702083FE8C}"/>
    <dgm:cxn modelId="{1FCF6FB9-F5AB-4761-8885-AEC912E12AE9}" type="presParOf" srcId="{DF346F3D-B2EA-4892-A9DA-66061F336420}" destId="{69ABBC6E-0D2D-4989-9726-343091F0EE25}" srcOrd="0" destOrd="0" presId="urn:microsoft.com/office/officeart/2005/8/layout/pyramid4"/>
    <dgm:cxn modelId="{46772FBE-3E78-4D1B-A37B-D4847D6F630B}" type="presParOf" srcId="{DF346F3D-B2EA-4892-A9DA-66061F336420}" destId="{DE0693CF-22E4-4312-9FD2-A748132940CB}" srcOrd="1" destOrd="0" presId="urn:microsoft.com/office/officeart/2005/8/layout/pyramid4"/>
    <dgm:cxn modelId="{85B2FC77-1B81-4C64-A3BA-E713D32A7918}" type="presParOf" srcId="{DF346F3D-B2EA-4892-A9DA-66061F336420}" destId="{8C376E6E-EE8A-45BB-8B05-9C4D9AEEC88E}" srcOrd="2" destOrd="0" presId="urn:microsoft.com/office/officeart/2005/8/layout/pyramid4"/>
    <dgm:cxn modelId="{1F6AA1F3-DD92-4C36-9536-5905D88263D1}" type="presParOf" srcId="{DF346F3D-B2EA-4892-A9DA-66061F336420}" destId="{584C1977-62FC-4106-AC1D-EB0C3B1E5CE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BBC6E-0D2D-4989-9726-343091F0EE25}">
      <dsp:nvSpPr>
        <dsp:cNvPr id="0" name=""/>
        <dsp:cNvSpPr/>
      </dsp:nvSpPr>
      <dsp:spPr>
        <a:xfrm>
          <a:off x="3662334" y="0"/>
          <a:ext cx="3779428" cy="37794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Data sharing</a:t>
          </a:r>
        </a:p>
      </dsp:txBody>
      <dsp:txXfrm>
        <a:off x="4607191" y="1889714"/>
        <a:ext cx="1889714" cy="1889714"/>
      </dsp:txXfrm>
    </dsp:sp>
    <dsp:sp modelId="{DE0693CF-22E4-4312-9FD2-A748132940CB}">
      <dsp:nvSpPr>
        <dsp:cNvPr id="0" name=""/>
        <dsp:cNvSpPr/>
      </dsp:nvSpPr>
      <dsp:spPr>
        <a:xfrm>
          <a:off x="1772620" y="3779428"/>
          <a:ext cx="3779428" cy="37794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Future use</a:t>
          </a:r>
        </a:p>
      </dsp:txBody>
      <dsp:txXfrm>
        <a:off x="2717477" y="5669142"/>
        <a:ext cx="1889714" cy="1889714"/>
      </dsp:txXfrm>
    </dsp:sp>
    <dsp:sp modelId="{8C376E6E-EE8A-45BB-8B05-9C4D9AEEC88E}">
      <dsp:nvSpPr>
        <dsp:cNvPr id="0" name=""/>
        <dsp:cNvSpPr/>
      </dsp:nvSpPr>
      <dsp:spPr>
        <a:xfrm rot="10800000">
          <a:off x="3662334" y="3779428"/>
          <a:ext cx="3779428" cy="37794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Contact details</a:t>
          </a:r>
        </a:p>
      </dsp:txBody>
      <dsp:txXfrm rot="10800000">
        <a:off x="4607191" y="3779428"/>
        <a:ext cx="1889714" cy="1889714"/>
      </dsp:txXfrm>
    </dsp:sp>
    <dsp:sp modelId="{584C1977-62FC-4106-AC1D-EB0C3B1E5CEF}">
      <dsp:nvSpPr>
        <dsp:cNvPr id="0" name=""/>
        <dsp:cNvSpPr/>
      </dsp:nvSpPr>
      <dsp:spPr>
        <a:xfrm>
          <a:off x="5552049" y="3779428"/>
          <a:ext cx="3779428" cy="37794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Results summary</a:t>
          </a:r>
        </a:p>
      </dsp:txBody>
      <dsp:txXfrm>
        <a:off x="6496906" y="5669142"/>
        <a:ext cx="1889714" cy="1889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C966-6ED3-4C1A-9436-5BDC27B58166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5DBD0-F311-4CD6-8ED8-43CA607AE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12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634759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2422526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879843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6634759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2422526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50146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6505062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2292829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750146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6505062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292829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2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5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25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"/>
                            </p:stCondLst>
                            <p:childTnLst>
                              <p:par>
                                <p:cTn id="10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25"/>
                            </p:stCondLst>
                            <p:childTnLst>
                              <p:par>
                                <p:cTn id="1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25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70581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0581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81532" y="3572195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350164" y="3003122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2473724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0581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70581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81532" y="5594682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2350164" y="502560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2473724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70581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70581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781532" y="761716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2350164" y="704809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2473724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640297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640297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0751248" y="3572195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9319880" y="3003122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9443440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40297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40297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10751248" y="55946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9319880" y="50256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9443440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640297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0297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0751248" y="761716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9319880" y="704809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9443440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2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5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25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"/>
                            </p:stCondLst>
                            <p:childTnLst>
                              <p:par>
                                <p:cTn id="10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25"/>
                            </p:stCondLst>
                            <p:childTnLst>
                              <p:par>
                                <p:cTn id="1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25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4383388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882867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424295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742438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3681774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181253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6680732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2892531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4392010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5891489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5751060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19" y="7390968"/>
            <a:ext cx="328997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46" y="725053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5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8319890" y="5176461"/>
            <a:ext cx="437647" cy="438275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8319890" y="6147528"/>
            <a:ext cx="437647" cy="438275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8310165" y="7118595"/>
            <a:ext cx="437647" cy="438275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899980" y="5022083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99980" y="5993150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899979" y="6964217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169858" y="2450473"/>
            <a:ext cx="3378565" cy="337701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1135084" y="6304855"/>
            <a:ext cx="717550" cy="71857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1227008" y="639729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58" y="636815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1135084" y="7212845"/>
            <a:ext cx="717550" cy="71857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1227008" y="730528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944558" y="727614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1135084" y="8149976"/>
            <a:ext cx="717550" cy="71857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1227008" y="8242414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944558" y="8213275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924210" y="3647411"/>
            <a:ext cx="5781889" cy="1889006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4210" y="2267231"/>
            <a:ext cx="578188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035163" y="346552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924210" y="2838434"/>
            <a:ext cx="5781889" cy="61048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11239577" y="2616868"/>
            <a:ext cx="1" cy="7704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11239578" y="3772760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11239578" y="5248983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11239577" y="6725206"/>
            <a:ext cx="1" cy="109082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11030988" y="2353630"/>
            <a:ext cx="417178" cy="417178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11046879" y="3387363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11046879" y="48635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11046879" y="633980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11046879" y="781603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1534568" y="2318517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1534567" y="333642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11534568" y="382369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11534567" y="479354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11534568" y="528081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11534566" y="625066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534567" y="673793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11534565" y="7714164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11534566" y="8201428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4924210" y="5718579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4924210" y="6205843"/>
            <a:ext cx="5777098" cy="1143436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4924210" y="7475020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4924210" y="7962284"/>
            <a:ext cx="5777098" cy="1150651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2095" y="3821588"/>
            <a:ext cx="13643811" cy="3568017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85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22885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053809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523643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5067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77705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04736" y="2731688"/>
            <a:ext cx="2888231" cy="288690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5349916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349916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628084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9576947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576947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0507871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3803978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803978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4734902" y="655590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4199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84558" y="2119084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11589" y="2119084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38620" y="2119084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165651" y="2119084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161230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388261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615292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934199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1484558" y="5859569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5711589" y="5859569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9938620" y="5859569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14165651" y="5859569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161230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9388261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13615292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86770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86770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228304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698138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769988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12701630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6888516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88516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823005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11890262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11890262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3231796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684351"/>
            <a:ext cx="18287642" cy="4413136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684351"/>
            <a:ext cx="8186056" cy="4413136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3904343"/>
            <a:ext cx="7104744" cy="285931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6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89" y="2684351"/>
            <a:ext cx="5827868" cy="6357136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1" y="3031958"/>
            <a:ext cx="5086111" cy="566286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140740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0775" y="6157520"/>
            <a:ext cx="13506449" cy="8824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9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093619" y="2684464"/>
            <a:ext cx="6100763" cy="4421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613389" y="353283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7353301" y="345813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2684462"/>
            <a:ext cx="6093616" cy="442118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12194027" y="2684462"/>
            <a:ext cx="6093616" cy="44211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6613389" y="466866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353301" y="459396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6613389" y="580449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53301" y="572979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88278" y="3776058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388278" y="2786737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8278" y="7001529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388278" y="6012208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03" y="2228602"/>
            <a:ext cx="3583638" cy="732217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7642859" y="3165437"/>
            <a:ext cx="3055621" cy="54832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126646" y="1944914"/>
            <a:ext cx="6069156" cy="8340499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68390" y="3776058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68390" y="278673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68390" y="7001529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68390" y="6012208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4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698914"/>
            <a:ext cx="11887200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578967"/>
            <a:ext cx="1188720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352" y="441670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5" y="2520949"/>
            <a:ext cx="9776571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5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485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09" y="741881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10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10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8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7900" y="3646421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57900" y="2705226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163324" y="342226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857481" y="2578957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057900" y="7054075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057900" y="6112880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63324" y="6829920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2857481" y="5986611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895601"/>
            <a:ext cx="18287642" cy="6359589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87520" y="7535560"/>
            <a:ext cx="11896024" cy="1719629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358977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011286" y="1878795"/>
            <a:ext cx="3758481" cy="5440643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3289579" y="2858733"/>
            <a:ext cx="3201895" cy="44609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6390747"/>
            <a:ext cx="8363858" cy="88248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677134" y="2244696"/>
            <a:ext cx="3178175" cy="5095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7559425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11000457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14441489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4118393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7939" y="6593539"/>
            <a:ext cx="3178629" cy="747032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58971" y="6593539"/>
            <a:ext cx="3178629" cy="747032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00003" y="6593539"/>
            <a:ext cx="3178629" cy="747032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441035" y="6593539"/>
            <a:ext cx="3178629" cy="747032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907" y="6593539"/>
            <a:ext cx="3178629" cy="747032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12579336" y="2185597"/>
            <a:ext cx="5364000" cy="3420000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5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9159336" y="5605597"/>
            <a:ext cx="34200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1226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2017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415462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8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9159875" y="2185329"/>
            <a:ext cx="8782949" cy="6839609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2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395028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395027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057648" y="7738943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57648" y="6885536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163071" y="760257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67" y="7717604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3767" y="6864197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297029" y="75812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057648" y="5507500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057648" y="4654093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2163071" y="537113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3767" y="5486161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3767" y="4632754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297029" y="5349794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057648" y="3250892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057648" y="2397485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163071" y="3114525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73767" y="3250892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3767" y="2397485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297029" y="3114525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11180893" y="7259052"/>
            <a:ext cx="876755" cy="5214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6230351" y="7046287"/>
            <a:ext cx="732789" cy="1914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6230352" y="5006271"/>
            <a:ext cx="732789" cy="426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6230351" y="2771001"/>
            <a:ext cx="732789" cy="10475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11180893" y="5027609"/>
            <a:ext cx="876755" cy="1165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11180893" y="2771001"/>
            <a:ext cx="876755" cy="18344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6963140" y="6902325"/>
            <a:ext cx="287924" cy="28792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10892969" y="6049009"/>
            <a:ext cx="287924" cy="28792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6963140" y="5288467"/>
            <a:ext cx="287924" cy="28792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10892969" y="4461522"/>
            <a:ext cx="287924" cy="287924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6963140" y="3674609"/>
            <a:ext cx="287924" cy="287924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10892969" y="7636495"/>
            <a:ext cx="287924" cy="28792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"/>
                            </p:stCondLst>
                            <p:childTnLst>
                              <p:par>
                                <p:cTn id="7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"/>
                            </p:stCondLst>
                            <p:childTnLst>
                              <p:par>
                                <p:cTn id="102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00"/>
                            </p:stCondLst>
                            <p:childTnLst>
                              <p:par>
                                <p:cTn id="12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"/>
                            </p:stCondLst>
                            <p:childTnLst>
                              <p:par>
                                <p:cTn id="152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"/>
                            </p:stCondLst>
                            <p:childTnLst>
                              <p:par>
                                <p:cTn id="1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7620" y="5855660"/>
            <a:ext cx="2947208" cy="29514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6731302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1523" y="5928642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7687620" y="4267518"/>
            <a:ext cx="2947208" cy="29514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925" y="5143160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6024" y="4354634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7670396" y="2617537"/>
            <a:ext cx="2947208" cy="295143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6701" y="3493179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437" y="7234684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437" y="6245363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646" y="701052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2805" y="5420714"/>
            <a:ext cx="5827206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2805" y="4431393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50302" y="519655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37" y="3712889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437" y="2723568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646" y="348873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>
    <p:ext uri="{DCECCB84-F9BA-43D5-87BE-67443E8EF086}">
      <p15:sldGuideLst xmlns:p15="http://schemas.microsoft.com/office/powerpoint/2012/main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6736438" y="3234592"/>
            <a:ext cx="2284254" cy="228753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25891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399299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300367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12749" y="3768837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99299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300367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984816" y="37688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36802" y="675375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36802" y="576443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06011" y="6529597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877319" y="675375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877319" y="576443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11984816" y="6529597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9267916" y="3232954"/>
            <a:ext cx="2284254" cy="2287530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593065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6736438" y="5764432"/>
            <a:ext cx="2284254" cy="2287530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25891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9266278" y="5762794"/>
            <a:ext cx="2284254" cy="228753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3065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9167574" y="2741622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8950891" y="5268130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6430724" y="5051447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6647406" y="2524939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35742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236810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1984816" y="3133271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904424" y="721947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904424" y="623015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2011921" y="699532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721947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623015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412749" y="6995321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43540" y="335742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540" y="236810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4412749" y="31332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0319316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0319316" y="653823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7350100" y="655061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350100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1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8" y="4698914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8" y="3578967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16" y="4701002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42816" y="3581055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653768" y="4418791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704" y="4364211"/>
            <a:ext cx="4173971" cy="566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70029" y="4364211"/>
            <a:ext cx="4173971" cy="5660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7354" y="4364211"/>
            <a:ext cx="4173971" cy="5660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4679" y="4364210"/>
            <a:ext cx="4173971" cy="566057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04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70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70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7002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7002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735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735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67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467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8506495" y="5688869"/>
            <a:ext cx="1275009" cy="3502148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7916" y="3023183"/>
            <a:ext cx="5998233" cy="590539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57916" y="2191030"/>
            <a:ext cx="599823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8243083" y="2899044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8611939" y="3755995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401006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10701039" y="5228213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954296" y="548228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090811" y="5624558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90811" y="4792405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176539" y="550041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6519919" y="52238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3176" y="547791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89683" y="5620188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9683" y="4788035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4312365" y="549604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11880418" y="735755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12133675" y="761162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70190" y="7753900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70190" y="6921747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3355918" y="7629761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5346461" y="7361665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5599718" y="761573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16225" y="7758010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16225" y="692585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3138907" y="76338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>
    <p:ext uri="{DCECCB84-F9BA-43D5-87BE-67443E8EF086}">
      <p15:sldGuideLst xmlns:p15="http://schemas.microsoft.com/office/powerpoint/2012/main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37980" y="223872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8217564" y="2232491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8341124" y="244762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37980" y="3645050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8217564" y="363881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8341124" y="385394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37980" y="5051378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8217564" y="5045147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341124" y="5260276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37980" y="6457706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8217564" y="645147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341124" y="6666604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37980" y="786403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8217564" y="78578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8341124" y="807293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8892" y="2215248"/>
            <a:ext cx="6752493" cy="67806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6793057" y="164934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2128748" y="472143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12367248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6195271" y="6129705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3326919" y="1476686"/>
            <a:ext cx="5412207" cy="5190503"/>
            <a:chOff x="3326919" y="1476686"/>
            <a:chExt cx="5412207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97" y="3481545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6811422" y="2903055"/>
            <a:ext cx="5464797" cy="5190503"/>
            <a:chOff x="6811422" y="2903055"/>
            <a:chExt cx="5464797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3" y="491839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081" y="49224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295924" y="4329423"/>
            <a:ext cx="5479402" cy="5190503"/>
            <a:chOff x="10295924" y="4329423"/>
            <a:chExt cx="5479402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70" y="637555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677628" y="6329481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581149" y="3053187"/>
            <a:ext cx="4131127" cy="4128938"/>
            <a:chOff x="3326919" y="1476686"/>
            <a:chExt cx="519325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8" y="329117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7124851" y="3077444"/>
            <a:ext cx="4364293" cy="4128938"/>
            <a:chOff x="3326919" y="1476686"/>
            <a:chExt cx="5486368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9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12668553" y="3077444"/>
            <a:ext cx="4364292" cy="4128938"/>
            <a:chOff x="3326919" y="1476686"/>
            <a:chExt cx="5486367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8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6102172" y="20986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017589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45262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072591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89" y="4155702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6545262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12072591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90387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618060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45389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09100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63938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76397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10253326" y="21092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1612770" y="221114"/>
            <a:ext cx="7388422" cy="6827572"/>
            <a:chOff x="1612770" y="221114"/>
            <a:chExt cx="7388422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088923" y="1637232"/>
            <a:ext cx="6667652" cy="6230468"/>
            <a:chOff x="5088923" y="1637232"/>
            <a:chExt cx="6667652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8440954" y="3001937"/>
            <a:ext cx="6071004" cy="5736188"/>
            <a:chOff x="8440954" y="3001937"/>
            <a:chExt cx="6071004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2" y="5308176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11855133" y="4392308"/>
            <a:ext cx="5412207" cy="5190503"/>
            <a:chOff x="11855133" y="4392308"/>
            <a:chExt cx="5412207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3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04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721152" y="1052069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15266296" y="3096793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2313" y="3075687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30030" y="418017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32646" y="52976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0219" y="6428276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9026" y="394107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18631" y="504392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54582" y="6166842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77106" y="7298904"/>
            <a:ext cx="6595110" cy="210217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3171260" y="808042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9677017" y="3135364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6362317" y="6297664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10894271" y="7165661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4973" y="3343674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4973" y="2354353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2470" y="311951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60" y="6166982"/>
            <a:ext cx="5514403" cy="179165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60" y="5177661"/>
            <a:ext cx="5514403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367" y="594282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973" y="6721633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4973" y="5732312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2470" y="6497478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2414" y="2727869"/>
            <a:ext cx="2252559" cy="600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7363" y="5551177"/>
            <a:ext cx="517653" cy="74648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9668" y="6105828"/>
            <a:ext cx="1035305" cy="1252532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882775" y="2500074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882775" y="3138994"/>
            <a:ext cx="4152900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882775" y="4379126"/>
            <a:ext cx="4152900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1882775" y="7191719"/>
            <a:ext cx="4152900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882775" y="3143689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82775" y="2504769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882775" y="454442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882775" y="5181775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882775" y="5819122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882775" y="645647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7064375" y="249650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064375" y="3135422"/>
            <a:ext cx="4152900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7064375" y="4375554"/>
            <a:ext cx="4152900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7064375" y="7188147"/>
            <a:ext cx="4152900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7064375" y="314011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7064375" y="250119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7064375" y="454085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7064375" y="517820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7064375" y="581555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7064375" y="645289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2245975" y="249288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2245975" y="3131802"/>
            <a:ext cx="4152900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245975" y="4371934"/>
            <a:ext cx="4152900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245975" y="7184527"/>
            <a:ext cx="4152900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12245975" y="313649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12245975" y="249757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12245975" y="453723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12245975" y="517458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12245975" y="581193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12245975" y="644927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"/>
                            </p:stCondLst>
                            <p:childTnLst>
                              <p:par>
                                <p:cTn id="8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50791" y="2500074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0791" y="3138994"/>
            <a:ext cx="3867394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0791" y="4379126"/>
            <a:ext cx="3867394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50791" y="7191719"/>
            <a:ext cx="3867394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0791" y="3143689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0791" y="2504769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50791" y="454442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50791" y="518177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50791" y="5819122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0791" y="645647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125916" y="249650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125916" y="3135422"/>
            <a:ext cx="3867394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125916" y="4375554"/>
            <a:ext cx="3867394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125916" y="7188147"/>
            <a:ext cx="3867394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5125916" y="314011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25916" y="250119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5125916" y="454085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5125916" y="517820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5125916" y="581555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5125916" y="645289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301041" y="249288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9301041" y="3131802"/>
            <a:ext cx="3867394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301041" y="4371934"/>
            <a:ext cx="3867394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301041" y="7184527"/>
            <a:ext cx="3867394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9301041" y="313649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9301041" y="249757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9301041" y="453723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9301041" y="517458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9301041" y="581193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9301041" y="644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3476166" y="2497577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476166" y="3136497"/>
            <a:ext cx="3867394" cy="1269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3476166" y="4376629"/>
            <a:ext cx="3867394" cy="280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3476166" y="7189222"/>
            <a:ext cx="3867394" cy="246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13476166" y="3141192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13476166" y="2502272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13476166" y="4541931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476166" y="517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13476166" y="581662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13476166" y="645397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60594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0594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671545" y="4416703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9989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89989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010850" y="4416703"/>
            <a:ext cx="161121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483" y="3840023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14" y="7240469"/>
            <a:ext cx="1772573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14" y="7624159"/>
            <a:ext cx="1772573" cy="598272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30" y="2737514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27" y="3840690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5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63" y="2736847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59" y="4571965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5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5" y="456657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5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1"/>
            <a:ext cx="6178123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3"/>
            <a:ext cx="6178123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7" y="6687801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387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40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7" y="4202026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27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3" y="2157413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1" y="265482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5" y="469901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09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7" y="6209819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19" y="2238375"/>
            <a:ext cx="776782" cy="115932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5" y="4474259"/>
            <a:ext cx="897972" cy="343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699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68" y="6054699"/>
            <a:ext cx="1559177" cy="4176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37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483" y="2439308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1035" y="3443562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45924" y="2959781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45923" y="5014143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628325" y="2956517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628325" y="5014143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297517" y="576900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297516" y="3443561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01035" y="578027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10223622" y="3099867"/>
            <a:ext cx="992116" cy="10084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13866888" y="6213624"/>
            <a:ext cx="961809" cy="961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636409" y="6250538"/>
            <a:ext cx="1533779" cy="1533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7896962" y="7735218"/>
            <a:ext cx="614369" cy="6244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3965059" y="7738314"/>
            <a:ext cx="591738" cy="5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493213" y="2547535"/>
            <a:ext cx="4973638" cy="49736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4617888" y="4921333"/>
            <a:ext cx="3785949" cy="3785949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7360120" y="3308567"/>
            <a:ext cx="3090795" cy="309079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9437184" y="5014698"/>
            <a:ext cx="3557109" cy="3557109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12055396" y="2629765"/>
            <a:ext cx="3944488" cy="3944488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14947018" y="5399098"/>
            <a:ext cx="2788308" cy="278830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5534416" y="3223041"/>
            <a:ext cx="1029225" cy="1029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493213" y="2370479"/>
            <a:ext cx="855529" cy="855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13027675" y="7247023"/>
            <a:ext cx="742541" cy="742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16966759" y="4532006"/>
            <a:ext cx="884808" cy="8848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5547" y="3719292"/>
            <a:ext cx="4608971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108616" y="3583183"/>
            <a:ext cx="3838048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632132" y="5404718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4908081" y="5382994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397766"/>
            <a:ext cx="3936531" cy="193735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39094" y="6688663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608595" y="6648520"/>
            <a:ext cx="32142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12175047" y="4237086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7409364" y="4255782"/>
            <a:ext cx="2992308" cy="1161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5070315" y="6146235"/>
            <a:ext cx="2534050" cy="12951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4001" y="2890044"/>
            <a:ext cx="0" cy="1186994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6980" y="2148831"/>
            <a:ext cx="614041" cy="614041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837415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89621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526" y="46132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4001" y="4462435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6699" y="6126367"/>
            <a:ext cx="629766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5557295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5752851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6694047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5752851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9697" y="646989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96780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5558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526" y="827262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4001" y="6319068"/>
            <a:ext cx="0" cy="141594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845" y="426973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700663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89621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27708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4001" y="8120407"/>
            <a:ext cx="0" cy="216500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58635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55584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4077038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5933671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35010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5823561" y="4418122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4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3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30" y="2953658"/>
            <a:ext cx="1391649" cy="1117600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396828" y="496966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751137" y="496966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043695" y="496966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9212" y="5250457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33749" y="2732842"/>
            <a:ext cx="6574129" cy="214470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1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696029" y="1767115"/>
            <a:ext cx="3548742" cy="3548742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1217446" y="1271786"/>
            <a:ext cx="6504961" cy="4045273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6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794"/>
            <a:ext cx="18287642" cy="7086707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63663" y="0"/>
            <a:ext cx="7504566" cy="1028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61250" y="3122656"/>
            <a:ext cx="8167207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61250" y="5347380"/>
            <a:ext cx="8167207" cy="288221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1250" y="4283799"/>
            <a:ext cx="8167207" cy="714166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5439454" y="1391478"/>
            <a:ext cx="7409092" cy="3478887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96" y="5250023"/>
            <a:ext cx="12572808" cy="6916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96" y="5959390"/>
            <a:ext cx="12572808" cy="735120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808185" y="67608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8162494" y="67608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455052" y="67608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36" y="7049366"/>
            <a:ext cx="11401128" cy="1968288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384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84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5" y="330448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48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48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299" y="330448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384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384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5" y="6669410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48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48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299" y="6669410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3191877" y="4573588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3445677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63455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63455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8575199" y="4573588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8828999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46777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846777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13958521" y="4573588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14212321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099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099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2850933" y="665843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8230050" y="665843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3613371" y="6641976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9144000" y="0"/>
            <a:ext cx="0" cy="197148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655094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71389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89589" y="4430938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9336699" y="2164184"/>
            <a:ext cx="649778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1595111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17906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2731863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17906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66634" y="2507707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81658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40462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89589" y="8257502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8335845" y="4080320"/>
            <a:ext cx="615457" cy="70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518342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713898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1258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43513"/>
            <a:ext cx="1136515" cy="11381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40462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9336699" y="5996187"/>
            <a:ext cx="649778" cy="26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9986477" y="5427114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66465" y="5622670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5193" y="6563866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275193" y="5622670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366634" y="6339710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9144000" y="2356884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9144000" y="4273018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9144000" y="6189152"/>
            <a:ext cx="0" cy="15307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9144000" y="8105285"/>
            <a:ext cx="0" cy="218012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8951302" y="388762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1971487"/>
            <a:ext cx="385397" cy="38539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19888"/>
            <a:ext cx="385397" cy="3853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8951302" y="5803755"/>
            <a:ext cx="385397" cy="385397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00" y="0"/>
            <a:ext cx="1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3" y="2728663"/>
            <a:ext cx="4608971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3" y="17874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3" y="250450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683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3" y="4081115"/>
            <a:ext cx="601379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1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89" y="442463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1" y="4273816"/>
            <a:ext cx="0" cy="17423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699" y="2160983"/>
            <a:ext cx="629766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7" y="1591911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5" y="17874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40" y="6016176"/>
            <a:ext cx="660121" cy="569070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19682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388841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9144000" cy="1028541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9144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9792000" y="648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10440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9144000" y="1296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9830" y="2551906"/>
            <a:ext cx="7544341" cy="51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588843" y="2551906"/>
            <a:ext cx="7665487" cy="5181600"/>
          </a:xfrm>
        </p:spPr>
        <p:txBody>
          <a:bodyPr anchor="ctr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4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78" y="911133"/>
            <a:ext cx="4142834" cy="8464733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57702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00535" y="1103086"/>
            <a:ext cx="942643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0534" y="5274171"/>
            <a:ext cx="942643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023832"/>
            <a:ext cx="2611063" cy="533498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949977"/>
            <a:ext cx="5884221" cy="8366379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1738131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4737100"/>
            <a:ext cx="2160841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5535" y="1103086"/>
            <a:ext cx="7657436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85534" y="5274171"/>
            <a:ext cx="7657436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473429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73428" y="5274171"/>
            <a:ext cx="698725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1056105" y="2800178"/>
            <a:ext cx="9177429" cy="515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056107" y="2279243"/>
            <a:ext cx="9177428" cy="523844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361382"/>
            <a:ext cx="7911618" cy="64090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323763"/>
            <a:ext cx="3830770" cy="544671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604814"/>
            <a:ext cx="2044962" cy="4165664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135071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631412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822452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8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655" y="-14515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070" y="0"/>
            <a:ext cx="9811657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00" y="0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6" y="-43543"/>
            <a:ext cx="9506857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5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22" y="-3986781"/>
            <a:ext cx="10328958" cy="18288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7"/>
            <a:ext cx="10391461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1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6" grpId="1" animBg="1"/>
      <p:bldP spid="16" grpId="2" animBg="1"/>
      <p:bldP spid="16" grpId="3" animBg="1"/>
      <p:bldP spid="4" grpId="1" animBg="1"/>
      <p:bldP spid="4" grpId="2" animBg="1"/>
      <p:bldP spid="4" grpId="3" animBg="1"/>
      <p:bldP spid="13" grpId="1" animBg="1"/>
      <p:bldP spid="13" grpId="2" animBg="1"/>
      <p:bldP spid="13" grpId="3" animBg="1"/>
      <p:bldP spid="14" grpId="1" animBg="1"/>
      <p:bldP spid="14" grpId="2" animBg="1"/>
      <p:bldP spid="14" grpId="3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77819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7819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235550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581242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8344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74436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74436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232167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577859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831116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53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271053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0228784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0574476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0827733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3267670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67670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4225401" y="533225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14571093" y="3174870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1482435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8742743" y="5141912"/>
            <a:ext cx="6381143" cy="5141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080000" y="0"/>
            <a:ext cx="5341257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27855" cy="5141913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8473403" y="0"/>
            <a:ext cx="9814597" cy="5141913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5141913"/>
            <a:ext cx="10688025" cy="5141913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13179886" y="5141912"/>
            <a:ext cx="5108114" cy="5143500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07917" y="1311492"/>
            <a:ext cx="4085423" cy="7470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07917" y="2278743"/>
            <a:ext cx="4085423" cy="1596571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61338" y="6706620"/>
            <a:ext cx="4743952" cy="2012497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1954525" y="6247404"/>
            <a:ext cx="1940630" cy="72008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51909" y="6411535"/>
            <a:ext cx="8545863" cy="1024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51909" y="5408249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72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72" y="5274171"/>
            <a:ext cx="6987257" cy="401420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4034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44034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87331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433023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68628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753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753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8230050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8575742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8289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829472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829472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372769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3718461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3971718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72" y="349200"/>
            <a:ext cx="6987257" cy="12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32558" y="319625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190666" y="262066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558" y="263624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932558" y="523398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1190666" y="465839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32558" y="467397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32557" y="7266664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190665" y="669106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32557" y="6706651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44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92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43550"/>
            <a:ext cx="18288000" cy="474186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91550"/>
            <a:ext cx="7995938" cy="332898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9600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4247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99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751563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6191550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8480350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0" y="7920337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1206" y="757239"/>
            <a:ext cx="16625588" cy="27860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5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29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3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3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7" y="2908981"/>
            <a:ext cx="1239243" cy="123924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36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3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3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7" y="2908981"/>
            <a:ext cx="1239243" cy="123924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47257" y="1582057"/>
            <a:ext cx="13193486" cy="31981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6020" y="5141913"/>
            <a:ext cx="7347351" cy="4581526"/>
          </a:xfrm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8496000" y="5299325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848000" y="5985049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32434" y="3274899"/>
            <a:ext cx="13623132" cy="37356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3300413" y="2655321"/>
            <a:ext cx="4973183" cy="497318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499" y="2655321"/>
            <a:ext cx="7339693" cy="7796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19048" y="3754891"/>
            <a:ext cx="6400802" cy="987425"/>
          </a:xfrm>
        </p:spPr>
        <p:txBody>
          <a:bodyPr anchor="ctr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499" y="5686425"/>
            <a:ext cx="7347351" cy="1942079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572499" y="3819186"/>
            <a:ext cx="858836" cy="85883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7" y="2478585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1" y="298472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1" y="243019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7" y="4196976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1" y="4722200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1" y="4167672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7" y="5886324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1" y="6411548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1" y="5857020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7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1" y="810089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1" y="754636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15" y="2614394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15" y="4332785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15" y="6022133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15" y="7711481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260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8260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319211" y="3173861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887843" y="2604788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41100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888281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888281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999232" y="317386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9567864" y="260478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9821121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08260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08260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2319211" y="6538782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887843" y="5969709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141100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888281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888281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99232" y="65387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9567864" y="59697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21121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2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11088000" cy="10285413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67447" y="3294823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67447" y="2353628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72871" y="307066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9467447" y="6349412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9467447" y="5408217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9572871" y="6125257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184004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819376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455924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791" r:id="rId41"/>
    <p:sldLayoutId id="2147483788" r:id="rId42"/>
    <p:sldLayoutId id="2147483789" r:id="rId43"/>
    <p:sldLayoutId id="2147483793" r:id="rId44"/>
    <p:sldLayoutId id="2147483794" r:id="rId45"/>
    <p:sldLayoutId id="2147483790" r:id="rId46"/>
    <p:sldLayoutId id="2147483796" r:id="rId47"/>
    <p:sldLayoutId id="2147483800" r:id="rId48"/>
    <p:sldLayoutId id="2147483801" r:id="rId49"/>
    <p:sldLayoutId id="2147483799" r:id="rId50"/>
    <p:sldLayoutId id="2147483803" r:id="rId51"/>
    <p:sldLayoutId id="2147483806" r:id="rId52"/>
    <p:sldLayoutId id="2147483751" r:id="rId5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  <p:sldLayoutId id="2147483811" r:id="rId16"/>
    <p:sldLayoutId id="2147483812" r:id="rId17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447" y="348343"/>
            <a:ext cx="8361787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579668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0215040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51588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rbe/ethics-integrity/ethics/app-prep/" TargetMode="Externa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4.xml"/><Relationship Id="rId4" Type="http://schemas.openxmlformats.org/officeDocument/2006/relationships/hyperlink" Target="mailto:Research.ethics@Manchester.ac.uk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documents.manchester.ac.uk/display.aspx?DocID=29871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ing.itservices.manchester.ac.uk/uom/ERM/ethics_decision_tool/story.html" TargetMode="Externa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Ethics Refresher Training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 err="1"/>
              <a:t>Mrs</a:t>
            </a:r>
            <a:r>
              <a:rPr kumimoji="1" lang="en-US" altLang="ja-JP" dirty="0"/>
              <a:t> Genevieve Pridham</a:t>
            </a:r>
          </a:p>
          <a:p>
            <a:r>
              <a:rPr kumimoji="1" lang="en-US" altLang="ja-JP" dirty="0"/>
              <a:t>Research Ethics Manager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7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">
        <p:fade/>
      </p:transition>
    </mc:Choice>
    <mc:Fallback xmlns="">
      <p:transition spd="med" advTm="9314">
        <p:fade/>
      </p:transition>
    </mc:Fallback>
  </mc:AlternateContent>
  <p:extLst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Exemptions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300846" y="2752102"/>
            <a:ext cx="14987154" cy="1225797"/>
          </a:xfrm>
        </p:spPr>
        <p:txBody>
          <a:bodyPr/>
          <a:lstStyle/>
          <a:p>
            <a:r>
              <a:rPr lang="en-GB" b="1" dirty="0"/>
              <a:t>No personal information </a:t>
            </a:r>
            <a:r>
              <a:rPr lang="en-GB" dirty="0"/>
              <a:t>will be collected apart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Their name, publically available contact details, a record of consent and if applicable, an audio recording of the discussion.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3300846" y="4251581"/>
            <a:ext cx="14987154" cy="1225797"/>
          </a:xfrm>
        </p:spPr>
        <p:txBody>
          <a:bodyPr/>
          <a:lstStyle/>
          <a:p>
            <a:r>
              <a:rPr lang="en-GB" b="1" dirty="0"/>
              <a:t>No sensitive/confidential information </a:t>
            </a:r>
            <a:r>
              <a:rPr lang="en-GB" dirty="0"/>
              <a:t>will be collected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Including special category data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3300846" y="5751060"/>
            <a:ext cx="14987154" cy="1225797"/>
          </a:xfrm>
        </p:spPr>
        <p:txBody>
          <a:bodyPr/>
          <a:lstStyle/>
          <a:p>
            <a:r>
              <a:rPr lang="en-GB" b="1" dirty="0"/>
              <a:t>No vulnerable or dependant groups </a:t>
            </a:r>
            <a:r>
              <a:rPr lang="en-GB" dirty="0"/>
              <a:t>will be included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3300846" y="7250539"/>
            <a:ext cx="15099888" cy="1225797"/>
          </a:xfrm>
        </p:spPr>
        <p:txBody>
          <a:bodyPr/>
          <a:lstStyle/>
          <a:p>
            <a:r>
              <a:rPr lang="en-GB" dirty="0"/>
              <a:t>There is </a:t>
            </a:r>
            <a:r>
              <a:rPr lang="en-GB" b="1" dirty="0"/>
              <a:t>no risk of possible disclosures, poor practice, reporting obligations or whistleblowing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8720" y="1914591"/>
            <a:ext cx="156199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Applies </a:t>
            </a:r>
            <a:r>
              <a:rPr lang="en-GB" b="1" dirty="0"/>
              <a:t>ONLY</a:t>
            </a:r>
            <a:r>
              <a:rPr lang="en-GB" dirty="0"/>
              <a:t> to: Evaluations, Market Research or Interviews with Professionals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01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Exemption Requirements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Participant information sheets and consent forms/scripts </a:t>
            </a:r>
            <a:r>
              <a:rPr lang="en-GB" b="1" dirty="0"/>
              <a:t>MUST be GDPR complaint. Ethical consent MUST be obtained in all cases.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Any audio transcripts </a:t>
            </a:r>
            <a:r>
              <a:rPr lang="en-GB" b="1" dirty="0"/>
              <a:t>MUST be anonymised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All data protection expectations regarding storage, confidentiality and retention </a:t>
            </a:r>
            <a:r>
              <a:rPr lang="en-GB" b="1" dirty="0"/>
              <a:t>MUST be followed</a:t>
            </a:r>
            <a:r>
              <a:rPr lang="en-GB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61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1605165" y="6104021"/>
            <a:ext cx="5686928" cy="1637064"/>
          </a:xfrm>
        </p:spPr>
        <p:txBody>
          <a:bodyPr/>
          <a:lstStyle/>
          <a:p>
            <a:r>
              <a:rPr kumimoji="1" lang="en-US" altLang="ja-JP" dirty="0"/>
              <a:t>Types of ethical approval</a:t>
            </a:r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3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84">
        <p14:flip dir="r"/>
      </p:transition>
    </mc:Choice>
    <mc:Fallback xmlns="">
      <p:transition spd="slow" advTm="3684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Ethical Review at UoM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Low risk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School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Student projects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882775" y="5500366"/>
            <a:ext cx="4152900" cy="7555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Must adhere to criteria as appropriate</a:t>
            </a:r>
          </a:p>
          <a:p>
            <a:endParaRPr lang="en-GB" sz="19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/>
              <a:t>Low risk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GB" dirty="0"/>
              <a:t>Proportionate UREC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7"/>
          </p:nvPr>
        </p:nvSpPr>
        <p:spPr>
          <a:xfrm>
            <a:off x="7064375" y="4632493"/>
            <a:ext cx="4152900" cy="867873"/>
          </a:xfrm>
        </p:spPr>
        <p:txBody>
          <a:bodyPr anchor="ctr" anchorCtr="1"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Staff projects or student projects from schools without a local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7043976" y="5334724"/>
            <a:ext cx="4152900" cy="10949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Must adhere to criteria as appropriate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7084774" y="6359135"/>
            <a:ext cx="4152900" cy="6987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6-8 weeks from submission to approval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 dirty="0"/>
              <a:t>High risk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GB" dirty="0"/>
              <a:t>Full UREC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Staff or student projects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4"/>
          </p:nvPr>
        </p:nvSpPr>
        <p:spPr>
          <a:xfrm>
            <a:off x="12245975" y="5266772"/>
            <a:ext cx="4152900" cy="82459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Projects do not meet criteria for other routes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5"/>
          </p:nvPr>
        </p:nvSpPr>
        <p:spPr>
          <a:xfrm>
            <a:off x="12245975" y="6204741"/>
            <a:ext cx="4152900" cy="8622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10-12 weeks from submission to approval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261" y="8292230"/>
            <a:ext cx="18050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Ensure you plan these timescales into your research plan and begin the application as soon as possible.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1882775" y="6338550"/>
            <a:ext cx="4152900" cy="6987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6-8 weeks from submission to approval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30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10568692" y="6104021"/>
            <a:ext cx="6400800" cy="1211179"/>
          </a:xfrm>
        </p:spPr>
        <p:txBody>
          <a:bodyPr/>
          <a:lstStyle/>
          <a:p>
            <a:r>
              <a:rPr kumimoji="1" lang="en-US" altLang="ja-JP" dirty="0"/>
              <a:t>School Specific Criteria</a:t>
            </a:r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2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76">
        <p14:flip dir="r"/>
      </p:transition>
    </mc:Choice>
    <mc:Fallback xmlns="">
      <p:transition spd="slow" advTm="3376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Specifics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21289" y="4698913"/>
            <a:ext cx="5166812" cy="43323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Healthy adults able to provide informed consent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Children in an accredited setting who can provide assent and parents provide opt-in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Professionals being interviewed about professional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Limited to peers, colleagues and family members.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Participants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University premises or a safe public/semi-public place in the UK or abroad (not on FCO’s red list)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Time convenient to participants, within normal working hours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Researcher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1899899" y="4698913"/>
            <a:ext cx="5166812" cy="51590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Non-invasive and low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Topics are </a:t>
            </a:r>
            <a:r>
              <a:rPr lang="en-GB" b="1" dirty="0"/>
              <a:t>non-sensitive and non-contentious</a:t>
            </a:r>
            <a:endParaRPr lang="en-GB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 will be anonymised or presented in a format which consent has been obtained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Audio, video or photographs have controlled access to viewing during analysis</a:t>
            </a:r>
          </a:p>
          <a:p>
            <a:pPr marL="1028609" lvl="1" indent="-342900">
              <a:buFont typeface="Arial" panose="020B0604020202020204" pitchFamily="34" charset="0"/>
              <a:buChar char="•"/>
            </a:pPr>
            <a:r>
              <a:rPr lang="en-GB" sz="1700" dirty="0"/>
              <a:t>Public screenings subject to consent agreements</a:t>
            </a:r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Procedures/Data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73875" y="1841928"/>
            <a:ext cx="75406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Course unit project vs. low risk vs. medium risk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02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Exclusions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00846" y="3541345"/>
            <a:ext cx="14836842" cy="1225797"/>
          </a:xfrm>
        </p:spPr>
        <p:txBody>
          <a:bodyPr/>
          <a:lstStyle/>
          <a:p>
            <a:r>
              <a:rPr lang="en-GB" b="1" dirty="0"/>
              <a:t>Vulnerable groups: </a:t>
            </a:r>
            <a:r>
              <a:rPr lang="en-GB" dirty="0"/>
              <a:t>those unable to provide informed consent, those with mental health difficulties, those with a dependant relationship to the researcher, prisoners or young offenders, </a:t>
            </a:r>
            <a:r>
              <a:rPr lang="en-GB" dirty="0" err="1"/>
              <a:t>etc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00845" y="5040824"/>
            <a:ext cx="14986797" cy="1420472"/>
          </a:xfrm>
        </p:spPr>
        <p:txBody>
          <a:bodyPr/>
          <a:lstStyle/>
          <a:p>
            <a:r>
              <a:rPr lang="en-GB" b="1" dirty="0"/>
              <a:t>High risk topics: </a:t>
            </a:r>
            <a:r>
              <a:rPr lang="en-GB" dirty="0"/>
              <a:t>personally sensitive, highly contentious, leads to a significant level of distress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b="1" dirty="0"/>
              <a:t>Location (varies): </a:t>
            </a:r>
            <a:r>
              <a:rPr lang="en-GB" dirty="0"/>
              <a:t>private locations, participant’s residences (unless family or friends), UK Foreign and Commonwealth Office advises ‘all or all but essential’ travel 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57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605165" y="6104021"/>
            <a:ext cx="5686928" cy="1552555"/>
          </a:xfrm>
        </p:spPr>
        <p:txBody>
          <a:bodyPr/>
          <a:lstStyle/>
          <a:p>
            <a:r>
              <a:rPr kumimoji="1" lang="en-US" altLang="ja-JP" dirty="0"/>
              <a:t>Preparing an application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3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23">
        <p14:flip dir="r"/>
      </p:transition>
    </mc:Choice>
    <mc:Fallback xmlns="">
      <p:transition spd="slow" advTm="3323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Preparing an application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Data protection (GDPR)</a:t>
            </a:r>
            <a:endParaRPr kumimoji="1" lang="ja-JP" altLang="en-US" dirty="0"/>
          </a:p>
        </p:txBody>
      </p:sp>
      <p:pic>
        <p:nvPicPr>
          <p:cNvPr id="34" name="図プレースホルダー 3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図プレースホルダー 3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96" y="5482285"/>
            <a:ext cx="630000" cy="630000"/>
          </a:xfrm>
        </p:spPr>
      </p:pic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Consent</a:t>
            </a:r>
            <a:endParaRPr kumimoji="1" lang="ja-JP" altLang="en-US" dirty="0"/>
          </a:p>
        </p:txBody>
      </p:sp>
      <p:pic>
        <p:nvPicPr>
          <p:cNvPr id="36" name="図プレースホルダー 35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sp>
        <p:nvSpPr>
          <p:cNvPr id="26" name="テキスト プレースホルダー 2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Ethical issues</a:t>
            </a:r>
            <a:endParaRPr kumimoji="1" lang="ja-JP" altLang="en-US" dirty="0"/>
          </a:p>
        </p:txBody>
      </p:sp>
      <p:pic>
        <p:nvPicPr>
          <p:cNvPr id="38" name="図プレースホルダー 37"/>
          <p:cNvPicPr>
            <a:picLocks noGrp="1" noChangeAspect="1"/>
          </p:cNvPicPr>
          <p:nvPr>
            <p:ph type="pic"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75" y="7615516"/>
            <a:ext cx="630000" cy="622221"/>
          </a:xfrm>
        </p:spPr>
      </p:pic>
      <p:sp>
        <p:nvSpPr>
          <p:cNvPr id="29" name="テキスト プレースホルダー 2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Supporting documents</a:t>
            </a:r>
            <a:endParaRPr kumimoji="1" lang="ja-JP" altLang="en-US" dirty="0"/>
          </a:p>
        </p:txBody>
      </p:sp>
      <p:pic>
        <p:nvPicPr>
          <p:cNvPr id="37" name="図プレースホルダー 36"/>
          <p:cNvPicPr>
            <a:picLocks noGrp="1" noChangeAspect="1"/>
          </p:cNvPicPr>
          <p:nvPr>
            <p:ph type="pic" sz="quarter" idx="2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  <p:sp>
        <p:nvSpPr>
          <p:cNvPr id="32" name="テキスト プレースホルダー 3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Methodology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6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839">
        <p14:flythrough/>
      </p:transition>
    </mc:Choice>
    <mc:Fallback xmlns="">
      <p:transition spd="slow" advTm="11839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Methodology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b="1" dirty="0"/>
              <a:t>Clarity: </a:t>
            </a:r>
            <a:r>
              <a:rPr lang="en-US" altLang="ja-JP" dirty="0"/>
              <a:t>should be written in lay language, clear and concise.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b="1" dirty="0"/>
              <a:t>Details: </a:t>
            </a:r>
            <a:r>
              <a:rPr kumimoji="1" lang="en-US" altLang="ja-JP" dirty="0"/>
              <a:t>should describe exactly what will happen to participants, how many times and in what order.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b="1" dirty="0"/>
              <a:t>Layout: </a:t>
            </a:r>
            <a:r>
              <a:rPr kumimoji="1" lang="en-US" altLang="ja-JP" dirty="0"/>
              <a:t>bullet points or separate paragraphs.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b="1" dirty="0"/>
              <a:t>Multiple methods studies: </a:t>
            </a:r>
            <a:r>
              <a:rPr kumimoji="1" lang="en-US" altLang="ja-JP" dirty="0"/>
              <a:t>each data collection method should be described as well as how they fit together.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b="1" dirty="0"/>
              <a:t>Attachments: </a:t>
            </a:r>
            <a:r>
              <a:rPr kumimoji="1" lang="en-US" altLang="ja-JP" dirty="0"/>
              <a:t>all data collection measures should be attached.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/>
              <a:t>What are you doing, to whom, how many times and in what order?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0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326">
        <p14:flythrough/>
      </p:transition>
    </mc:Choice>
    <mc:Fallback xmlns="">
      <p:transition spd="slow" advTm="1032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 of Training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GB" altLang="ja-JP" dirty="0"/>
              <a:t>Research ethics and why it’s important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When is it needed?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Ethical approval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Different routes of approval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Types of ethical approval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What can be approved at school level?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19"/>
          </p:nvPr>
        </p:nvSpPr>
        <p:spPr>
          <a:xfrm>
            <a:off x="10640296" y="2807029"/>
            <a:ext cx="5894059" cy="747032"/>
          </a:xfrm>
        </p:spPr>
        <p:txBody>
          <a:bodyPr/>
          <a:lstStyle/>
          <a:p>
            <a:r>
              <a:rPr kumimoji="1" lang="en-US" altLang="ja-JP" dirty="0"/>
              <a:t>School specific criteria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20"/>
          </p:nvPr>
        </p:nvSpPr>
        <p:spPr>
          <a:xfrm>
            <a:off x="10640296" y="5746267"/>
            <a:ext cx="5631013" cy="562841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What to look out for and how to add comments</a:t>
            </a:r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/>
              <a:t>Reviewing an application</a:t>
            </a:r>
            <a:endParaRPr kumimoji="1" lang="ja-JP" alt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Helpful resources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Support and Guidance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97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272">
        <p15:prstTrans prst="pageCurlSingle"/>
      </p:transition>
    </mc:Choice>
    <mc:Fallback xmlns="">
      <p:transition spd="slow" advTm="12272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3" y="2076026"/>
            <a:ext cx="8392696" cy="6878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01" y="2076026"/>
            <a:ext cx="8992855" cy="4553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0102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Ethical risks versus issues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Ethical risks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9542816" y="4701002"/>
            <a:ext cx="7484301" cy="3906550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Decisions</a:t>
            </a:r>
            <a:r>
              <a:rPr kumimoji="1" lang="en-US" altLang="ja-JP" dirty="0"/>
              <a:t> made in order to mitigate against possible risks: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How to take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Manage confidentiality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Protect against coercion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Manage disclosures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Safeguarding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Ethical issues</a:t>
            </a:r>
            <a:endParaRPr kumimoji="1" lang="ja-JP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221288" y="4698914"/>
            <a:ext cx="7484301" cy="4237822"/>
          </a:xfrm>
        </p:spPr>
        <p:txBody>
          <a:bodyPr>
            <a:normAutofit/>
          </a:bodyPr>
          <a:lstStyle/>
          <a:p>
            <a:r>
              <a:rPr lang="en-GB" dirty="0"/>
              <a:t>Potential </a:t>
            </a:r>
            <a:r>
              <a:rPr lang="en-GB" b="1" dirty="0"/>
              <a:t>negative consequences </a:t>
            </a:r>
            <a:r>
              <a:rPr lang="en-GB" dirty="0"/>
              <a:t>during or after the proposed project: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Emotional or psychological distress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Physical harm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Reputational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Reporting of disclosures or malpractice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Lone working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70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51">
        <p15:prstTrans prst="pageCurlSingle"/>
      </p:transition>
    </mc:Choice>
    <mc:Fallback xmlns="">
      <p:transition spd="slow" advTm="3951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Issues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90" y="2336672"/>
            <a:ext cx="9793067" cy="229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376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Risks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56"/>
            <a:ext cx="8828322" cy="6229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68" y="1914556"/>
            <a:ext cx="9704832" cy="347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2262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Disclosures and Reporting Obligations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2"/>
          </p:nvPr>
        </p:nvSpPr>
        <p:spPr>
          <a:xfrm>
            <a:off x="6057900" y="3646421"/>
            <a:ext cx="11891896" cy="265417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/>
              <a:t>Legal: </a:t>
            </a:r>
            <a:r>
              <a:rPr kumimoji="1" lang="en-US" altLang="ja-JP" dirty="0"/>
              <a:t>terrorist activities, treason, child protection</a:t>
            </a:r>
          </a:p>
          <a:p>
            <a:r>
              <a:rPr kumimoji="1" lang="en-US" altLang="ja-JP" b="1" dirty="0"/>
              <a:t>Professional: </a:t>
            </a:r>
            <a:r>
              <a:rPr kumimoji="1" lang="en-US" altLang="ja-JP" dirty="0"/>
              <a:t>Malpractice, child welfare concerns, domestic violence</a:t>
            </a:r>
          </a:p>
          <a:p>
            <a:r>
              <a:rPr kumimoji="1" lang="en-US" altLang="ja-JP" b="1" dirty="0"/>
              <a:t>Note: </a:t>
            </a:r>
            <a:r>
              <a:rPr kumimoji="1" lang="en-US" altLang="ja-JP" dirty="0"/>
              <a:t>current/future planned illegal activities may need to be reported in some instances (e.g. access to HMPPS, police enquiry, court order)</a:t>
            </a:r>
          </a:p>
          <a:p>
            <a:r>
              <a:rPr kumimoji="1" lang="en-US" altLang="ja-JP" dirty="0"/>
              <a:t>Consider and be clear about the limits of confidentiality</a:t>
            </a:r>
          </a:p>
          <a:p>
            <a:r>
              <a:rPr kumimoji="1" lang="en-US" altLang="ja-JP" dirty="0"/>
              <a:t>Note that there is no special legal privilege for researchers so participation in illegal activities during research (e.g. trespass) will be illegal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Legal/Professional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44"/>
          </p:nvPr>
        </p:nvSpPr>
        <p:spPr>
          <a:xfrm>
            <a:off x="6057899" y="7054075"/>
            <a:ext cx="11891897" cy="227229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Significant safeguarding issues via topic being discussed or vulnerable participants?</a:t>
            </a:r>
          </a:p>
          <a:p>
            <a:r>
              <a:rPr kumimoji="1" lang="en-US" altLang="ja-JP" dirty="0"/>
              <a:t>Consider the strategy and whether the risk is real or hypothetical</a:t>
            </a:r>
          </a:p>
          <a:p>
            <a:r>
              <a:rPr kumimoji="1" lang="en-US" altLang="ja-JP" dirty="0"/>
              <a:t>Report concerns versus provide support</a:t>
            </a:r>
          </a:p>
          <a:p>
            <a:r>
              <a:rPr kumimoji="1" lang="en-US" altLang="ja-JP" dirty="0"/>
              <a:t>Ensure participant information sheet and consent form include what the researcher will do in these circumstances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kumimoji="1" lang="en-US" altLang="ja-JP" dirty="0"/>
              <a:t>Ethical considerations</a:t>
            </a:r>
            <a:endParaRPr kumimoji="1" lang="ja-JP" alt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4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935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4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r="5642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06156" y="9336742"/>
            <a:ext cx="16304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Real risk? </a:t>
            </a:r>
            <a:r>
              <a:rPr lang="en-GB" dirty="0"/>
              <a:t>Supervisor and student </a:t>
            </a:r>
            <a:r>
              <a:rPr lang="en-GB" b="1" dirty="0"/>
              <a:t>MUST</a:t>
            </a:r>
            <a:r>
              <a:rPr lang="en-GB" dirty="0"/>
              <a:t> discuss this in detail and document a plan of what they will 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746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86">
        <p15:prstTrans prst="pageCurlSingle"/>
      </p:transition>
    </mc:Choice>
    <mc:Fallback xmlns="">
      <p:transition spd="slow" advTm="4886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General Data Protection Regulation (GDPR)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Any information which makes it possible to identify a participant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Personal data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Race, ethnic origin, political affiliation, religion, trade union membership, sexual orientation and more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Special category data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Required for PGR students or students intend to publish. Must use DMP Online and append a copy for review.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/>
              <a:t>Data management plans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it-IT" altLang="ja-JP" dirty="0"/>
              <a:t>Responsible for retaining any records with personal data (e.g. consent forms) and all anonymised data.</a:t>
            </a:r>
            <a:r>
              <a:rPr kumimoji="1" lang="it-IT" altLang="ja-JP" b="1" dirty="0"/>
              <a:t> MUST </a:t>
            </a:r>
            <a:r>
              <a:rPr kumimoji="1" lang="it-IT" altLang="ja-JP" dirty="0"/>
              <a:t>be the supervisor.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Data custodian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MUST use GDPR compliant templates, mention legal basis for data processing, link to research privacy notice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en-US" altLang="ja-JP" dirty="0"/>
              <a:t>Information sheets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MUST use GDPR compliant templates, link to research privacy notice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/>
              <a:t>Consent forms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05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788">
        <p15:prstTrans prst="pageCurlSingle"/>
      </p:transition>
    </mc:Choice>
    <mc:Fallback xmlns="">
      <p:transition spd="slow" advTm="19788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Data protection considerations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2"/>
          </p:nvPr>
        </p:nvSpPr>
        <p:spPr>
          <a:xfrm>
            <a:off x="2208260" y="3398016"/>
            <a:ext cx="6427739" cy="23756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Store and back-up electronic data on University 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Paper data to be kept in locked cabinets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Consider data in transit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Records retention schedule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Storage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Anonymise</a:t>
            </a:r>
            <a:r>
              <a:rPr kumimoji="1" lang="en-US" altLang="ja-JP" dirty="0"/>
              <a:t> if at all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Use pseudo names or change information to protect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Ensure adequate steps are taken to protect these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Confidentiality and anonymity</a:t>
            </a:r>
            <a:endParaRPr kumimoji="1" lang="ja-JP" alt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dirty="0"/>
              <a:t>Delete as soon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dirty="0"/>
              <a:t>If retaining contact details for future studies, keep these separate from generated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dirty="0"/>
              <a:t>Only collect essential personal data</a:t>
            </a:r>
          </a:p>
          <a:p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Personal data</a:t>
            </a:r>
            <a:endParaRPr kumimoji="1" lang="ja-JP" altLang="en-US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21"/>
          </p:nvPr>
        </p:nvSpPr>
        <p:spPr>
          <a:xfrm>
            <a:off x="10888281" y="6762937"/>
            <a:ext cx="6427739" cy="24687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SOP for Recording Research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If possible use encrypted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No personal devices permitted unless you have no other option; must be encrypted and cloud back-up disabled</a:t>
            </a:r>
          </a:p>
          <a:p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Recordings</a:t>
            </a:r>
            <a:endParaRPr kumimoji="1" lang="ja-JP" altLang="en-US" dirty="0"/>
          </a:p>
        </p:txBody>
      </p:sp>
      <p:pic>
        <p:nvPicPr>
          <p:cNvPr id="5" name="図プレースホルダー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00" y="2861889"/>
            <a:ext cx="630000" cy="623941"/>
          </a:xfrm>
        </p:spPr>
      </p:pic>
      <p:pic>
        <p:nvPicPr>
          <p:cNvPr id="7" name="図プレースホルダー 6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図プレースホルダー 8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21" y="2861889"/>
            <a:ext cx="630000" cy="623941"/>
          </a:xfrm>
        </p:spPr>
      </p:pic>
      <p:pic>
        <p:nvPicPr>
          <p:cNvPr id="11" name="図プレースホルダー 10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21" y="6226810"/>
            <a:ext cx="630000" cy="62394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823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12">
        <p15:prstTrans prst="pageCurlSingle"/>
      </p:transition>
    </mc:Choice>
    <mc:Fallback xmlns="">
      <p:transition spd="slow" advTm="9012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Magic Triangle of Data Protection</a:t>
            </a:r>
          </a:p>
        </p:txBody>
      </p:sp>
      <p:graphicFrame>
        <p:nvGraphicFramePr>
          <p:cNvPr id="17" name="Diagram 16"/>
          <p:cNvGraphicFramePr/>
          <p:nvPr/>
        </p:nvGraphicFramePr>
        <p:xfrm>
          <a:off x="3470031" y="1936836"/>
          <a:ext cx="11104098" cy="7558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215032" y="8987861"/>
            <a:ext cx="46142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Participant Information Sheet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08234" y="1824294"/>
            <a:ext cx="51487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Management Plan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3938" y="8987862"/>
            <a:ext cx="25321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Consent Form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8807547" y="1880564"/>
            <a:ext cx="429066" cy="451561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22" name="Flowchart: Connector 21"/>
          <p:cNvSpPr/>
          <p:nvPr/>
        </p:nvSpPr>
        <p:spPr>
          <a:xfrm>
            <a:off x="5049128" y="9195766"/>
            <a:ext cx="429066" cy="451561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23" name="Flowchart: Connector 22"/>
          <p:cNvSpPr/>
          <p:nvPr/>
        </p:nvSpPr>
        <p:spPr>
          <a:xfrm>
            <a:off x="12506958" y="9209835"/>
            <a:ext cx="429066" cy="451561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24" name="TextBox 23"/>
          <p:cNvSpPr txBox="1"/>
          <p:nvPr/>
        </p:nvSpPr>
        <p:spPr>
          <a:xfrm>
            <a:off x="956603" y="3010486"/>
            <a:ext cx="5092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Details of all 3 MUST match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287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66" y="2208597"/>
            <a:ext cx="9793067" cy="5868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668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Information Sheets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90776" y="7289077"/>
            <a:ext cx="13506449" cy="2996336"/>
          </a:xfrm>
        </p:spPr>
        <p:txBody>
          <a:bodyPr>
            <a:normAutofit/>
          </a:bodyPr>
          <a:lstStyle/>
          <a:p>
            <a:r>
              <a:rPr lang="en-GB" b="1" dirty="0"/>
              <a:t>Remember: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Version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essential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Clear language (average reading age is 14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Contact details should be last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All required information</a:t>
            </a:r>
          </a:p>
        </p:txBody>
      </p:sp>
      <p:pic>
        <p:nvPicPr>
          <p:cNvPr id="3" name="Picture Placeholder 2"/>
          <p:cNvPicPr>
            <a:picLocks noGrp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8656"/>
            <a:ext cx="6093616" cy="632798"/>
          </a:xfrm>
        </p:spPr>
      </p:pic>
      <p:pic>
        <p:nvPicPr>
          <p:cNvPr id="6" name="Picture Placeholder 5"/>
          <p:cNvPicPr preferRelativeResize="0">
            <a:picLocks noGrp="1" noChangeAspect="1"/>
          </p:cNvPicPr>
          <p:nvPr>
            <p:ph type="pic" sz="quarter" idx="5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146" y="4668664"/>
            <a:ext cx="6011497" cy="416460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5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GB" dirty="0"/>
              <a:t>Legal basis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5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GB" dirty="0"/>
              <a:t>Research Privacy Notice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21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6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74">
        <p14:flip dir="r"/>
      </p:transition>
    </mc:Choice>
    <mc:Fallback xmlns="">
      <p:transition spd="slow" advTm="3374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information sheet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09" y="1628383"/>
            <a:ext cx="8352829" cy="8415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1560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Consent Forms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90776" y="7289077"/>
            <a:ext cx="13506449" cy="2996336"/>
          </a:xfrm>
        </p:spPr>
        <p:txBody>
          <a:bodyPr>
            <a:normAutofit/>
          </a:bodyPr>
          <a:lstStyle/>
          <a:p>
            <a:r>
              <a:rPr lang="en-GB" b="1" dirty="0"/>
              <a:t>Remember: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Version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essential points (i.e. data sharing, future use, contact details retained)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Clear language (average reading age is 14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 copy for participant, 1 copy for researcher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All required information</a:t>
            </a:r>
          </a:p>
        </p:txBody>
      </p:sp>
      <p:pic>
        <p:nvPicPr>
          <p:cNvPr id="3" name="Picture Placeholder 2"/>
          <p:cNvPicPr preferRelativeResize="0"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282"/>
            <a:ext cx="6030962" cy="672371"/>
          </a:xfrm>
        </p:spPr>
      </p:pic>
      <p:pic>
        <p:nvPicPr>
          <p:cNvPr id="6" name="Picture Placeholder 5"/>
          <p:cNvPicPr>
            <a:picLocks noGrp="1"/>
          </p:cNvPicPr>
          <p:nvPr>
            <p:ph type="pic" sz="quarter" idx="5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17" y="4593961"/>
            <a:ext cx="6034683" cy="498544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5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GB" dirty="0"/>
              <a:t>Data protection section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5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GB" dirty="0"/>
              <a:t>Research Privacy Notice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898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consent form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46" y="1772518"/>
            <a:ext cx="8254755" cy="8328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050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Informed consent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W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6"/>
          </p:nvPr>
        </p:nvSpPr>
        <p:spPr>
          <a:xfrm>
            <a:off x="0" y="3992992"/>
            <a:ext cx="6370746" cy="14537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Asking the participants to sign a consent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Participant information sheet and consent form required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Written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3"/>
          </p:nvPr>
        </p:nvSpPr>
        <p:spPr>
          <a:xfrm>
            <a:off x="11877319" y="3992992"/>
            <a:ext cx="6410324" cy="145377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Reading through the consent statements and recording the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Participant information sheet/script and consent script required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ja-JP" dirty="0"/>
              <a:t>Verbal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5"/>
          </p:nvPr>
        </p:nvSpPr>
        <p:spPr>
          <a:xfrm>
            <a:off x="0" y="6753752"/>
            <a:ext cx="6364008" cy="14537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Obtained via the return of a completed survey/questionnaire.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b="1" dirty="0"/>
              <a:t>Best practice: </a:t>
            </a:r>
            <a:r>
              <a:rPr kumimoji="1" lang="en-US" altLang="ja-JP" dirty="0"/>
              <a:t>tick box at the beginning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ja-JP" dirty="0"/>
              <a:t>Implied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27"/>
          </p:nvPr>
        </p:nvSpPr>
        <p:spPr>
          <a:xfrm>
            <a:off x="11877319" y="6753752"/>
            <a:ext cx="6410324" cy="1453771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Projects accessing publically available data (e.g. data mining from publically available posts on Facebook/Twitter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Ethnographic research of large groups where individual consent is not possible.</a:t>
            </a:r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/>
              <a:t>Exceptions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V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/>
              <a:t>I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X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7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51">
        <p14:flythrough/>
      </p:transition>
    </mc:Choice>
    <mc:Fallback xmlns="">
      <p:transition spd="slow" advTm="8051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" y="3530335"/>
            <a:ext cx="8476392" cy="31211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09" y="2206555"/>
            <a:ext cx="9807421" cy="6815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8625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Study Advertisements</a:t>
            </a:r>
            <a:endParaRPr kumimoji="1" lang="ja-JP" altLang="en-US" dirty="0"/>
          </a:p>
        </p:txBody>
      </p:sp>
      <p:pic>
        <p:nvPicPr>
          <p:cNvPr id="30" name="図プレースホルダー 2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図プレースホルダー 3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59" y="4571965"/>
            <a:ext cx="490896" cy="490896"/>
          </a:xfrm>
        </p:spPr>
      </p:pic>
      <p:pic>
        <p:nvPicPr>
          <p:cNvPr id="32" name="図プレースホルダー 31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0" y="5809251"/>
            <a:ext cx="490896" cy="490896"/>
          </a:xfrm>
        </p:spPr>
      </p:pic>
      <p:pic>
        <p:nvPicPr>
          <p:cNvPr id="33" name="図プレースホルダー 32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161"/>
          <a:stretch>
            <a:fillRect/>
          </a:stretch>
        </p:blipFill>
        <p:spPr/>
      </p:pic>
      <p:pic>
        <p:nvPicPr>
          <p:cNvPr id="34" name="図プレースホルダー 33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図プレースホルダー 34"/>
          <p:cNvPicPr>
            <a:picLocks noGrp="1" noChangeAspect="1"/>
          </p:cNvPicPr>
          <p:nvPr>
            <p:ph type="pic" sz="quarter" idx="1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テキスト プレースホルダー 17"/>
          <p:cNvSpPr>
            <a:spLocks noGrp="1"/>
          </p:cNvSpPr>
          <p:nvPr>
            <p:ph type="body" sz="quarter" idx="21"/>
          </p:nvPr>
        </p:nvSpPr>
        <p:spPr>
          <a:xfrm>
            <a:off x="11744227" y="6687800"/>
            <a:ext cx="4608971" cy="115045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BR" altLang="ja-JP" dirty="0"/>
              <a:t>DO NOT accept adverts with pound (£) amounts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BR" altLang="ja-JP" dirty="0"/>
              <a:t>Compensation for your time = OK</a:t>
            </a:r>
          </a:p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Monetary amounts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3"/>
          </p:nvPr>
        </p:nvSpPr>
        <p:spPr>
          <a:xfrm>
            <a:off x="11744226" y="4699439"/>
            <a:ext cx="4608971" cy="12665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BR" altLang="ja-JP" dirty="0"/>
              <a:t>Should be UoM or study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BR" altLang="ja-JP" dirty="0"/>
              <a:t>No personal mobile phone numbers or emails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/>
              <a:t>Contact info for researchers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it-IT" altLang="ja-JP" dirty="0"/>
              <a:t>As many as possible to ensure those who respond are truly eligible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Inclusion/exclusion criteria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7"/>
          </p:nvPr>
        </p:nvSpPr>
        <p:spPr>
          <a:xfrm>
            <a:off x="2481511" y="2654827"/>
            <a:ext cx="4608971" cy="13187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Ensure copies of ALL social media text are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Facebook, Twitter, emails, letters, </a:t>
            </a:r>
            <a:r>
              <a:rPr kumimoji="1" lang="en-US" altLang="ja-JP" dirty="0" err="1"/>
              <a:t>etc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en-US" altLang="ja-JP" dirty="0"/>
              <a:t>All versions of text needed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9"/>
          </p:nvPr>
        </p:nvSpPr>
        <p:spPr>
          <a:xfrm>
            <a:off x="1879065" y="4699017"/>
            <a:ext cx="4608971" cy="15108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Ethics ref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UoM</a:t>
            </a:r>
            <a:r>
              <a:rPr kumimoji="1" lang="en-US" altLang="ja-JP" dirty="0"/>
              <a:t>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Version number and date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Additional details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Easy to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Targeted to potential audience</a:t>
            </a: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1" lang="en-US" altLang="ja-JP" dirty="0"/>
              <a:t>Appropriate language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11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774">
        <p15:prstTrans prst="pageCurlSingle"/>
      </p:transition>
    </mc:Choice>
    <mc:Fallback xmlns="">
      <p:transition spd="slow" advTm="12774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35" y="2480097"/>
            <a:ext cx="9707330" cy="5325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10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Other supporting documents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8"/>
          </p:nvPr>
        </p:nvSpPr>
        <p:spPr>
          <a:xfrm>
            <a:off x="635329" y="3900121"/>
            <a:ext cx="4608971" cy="814583"/>
          </a:xfrm>
        </p:spPr>
        <p:txBody>
          <a:bodyPr/>
          <a:lstStyle/>
          <a:p>
            <a:r>
              <a:rPr kumimoji="1" lang="en-US" altLang="ja-JP" dirty="0"/>
              <a:t>Lone worker policy or risk assessment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9"/>
          </p:nvPr>
        </p:nvSpPr>
        <p:spPr>
          <a:xfrm>
            <a:off x="12108616" y="3583183"/>
            <a:ext cx="3838048" cy="631783"/>
          </a:xfrm>
        </p:spPr>
        <p:txBody>
          <a:bodyPr/>
          <a:lstStyle/>
          <a:p>
            <a:r>
              <a:rPr kumimoji="1" lang="en-US" altLang="ja-JP" dirty="0"/>
              <a:t>Translated documents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Letters from gatekeepers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/>
              <a:t>Confidentiality agreements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6"/>
          </p:nvPr>
        </p:nvSpPr>
        <p:spPr>
          <a:xfrm>
            <a:off x="971550" y="4895834"/>
            <a:ext cx="3936531" cy="19373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Should be study specific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NOT generic Division or School guidance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1" lang="en-US" altLang="ja-JP" dirty="0"/>
              <a:t>If transcriptions are being done by someone else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1" lang="en-US" altLang="ja-JP" dirty="0"/>
              <a:t>Using individuals to gain access to a particular group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As well as a verification of the translations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dirty="0"/>
              <a:t>Distress protocol/debrief sheet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1" lang="en-US" altLang="ja-JP" dirty="0"/>
              <a:t>Release forms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12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88">
        <p15:prstTrans prst="pageCurlSingle"/>
      </p:transition>
    </mc:Choice>
    <mc:Fallback xmlns="">
      <p:transition spd="slow" advTm="6088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Supporting Documents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49" y="1841792"/>
            <a:ext cx="9135750" cy="7544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817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the Application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Open the application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8"/>
          </p:nvPr>
        </p:nvSpPr>
        <p:spPr>
          <a:xfrm>
            <a:off x="5173250" y="5838863"/>
            <a:ext cx="4070958" cy="747032"/>
          </a:xfrm>
        </p:spPr>
        <p:txBody>
          <a:bodyPr/>
          <a:lstStyle/>
          <a:p>
            <a:r>
              <a:rPr lang="en-GB" dirty="0"/>
              <a:t>Click Review Application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GB" dirty="0"/>
              <a:t>Go to the first 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52"/>
          </p:nvPr>
        </p:nvSpPr>
        <p:spPr>
          <a:xfrm>
            <a:off x="13703474" y="5838863"/>
            <a:ext cx="3958225" cy="747032"/>
          </a:xfrm>
        </p:spPr>
        <p:txBody>
          <a:bodyPr/>
          <a:lstStyle/>
          <a:p>
            <a:r>
              <a:rPr lang="en-GB" dirty="0"/>
              <a:t>Use Previous and Next</a:t>
            </a:r>
          </a:p>
        </p:txBody>
      </p:sp>
      <p:pic>
        <p:nvPicPr>
          <p:cNvPr id="33" name="Picture 32"/>
          <p:cNvPicPr/>
          <p:nvPr/>
        </p:nvPicPr>
        <p:blipFill>
          <a:blip r:embed="rId3"/>
          <a:stretch>
            <a:fillRect/>
          </a:stretch>
        </p:blipFill>
        <p:spPr>
          <a:xfrm>
            <a:off x="108693" y="4295920"/>
            <a:ext cx="5515493" cy="923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/>
          <p:cNvPicPr/>
          <p:nvPr/>
        </p:nvPicPr>
        <p:blipFill rotWithShape="1">
          <a:blip r:embed="rId4"/>
          <a:srcRect b="24000"/>
          <a:stretch/>
        </p:blipFill>
        <p:spPr bwMode="auto">
          <a:xfrm>
            <a:off x="6023814" y="3483410"/>
            <a:ext cx="2418728" cy="2252337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/>
          <p:cNvPicPr/>
          <p:nvPr/>
        </p:nvPicPr>
        <p:blipFill rotWithShape="1">
          <a:blip r:embed="rId5"/>
          <a:srcRect l="3052" t="9883" r="2329" b="20959"/>
          <a:stretch/>
        </p:blipFill>
        <p:spPr bwMode="auto">
          <a:xfrm>
            <a:off x="9244208" y="3999989"/>
            <a:ext cx="4022486" cy="121918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/>
          <p:cNvPicPr/>
          <p:nvPr/>
        </p:nvPicPr>
        <p:blipFill rotWithShape="1">
          <a:blip r:embed="rId6"/>
          <a:srcRect t="2780" b="28247"/>
          <a:stretch/>
        </p:blipFill>
        <p:spPr bwMode="auto">
          <a:xfrm>
            <a:off x="14357663" y="3863294"/>
            <a:ext cx="2527422" cy="1492569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285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Why is ethics important?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Compliance: GDPR</a:t>
            </a:r>
            <a:endParaRPr kumimoji="1" lang="ja-JP" altLang="en-US" dirty="0"/>
          </a:p>
        </p:txBody>
      </p:sp>
      <p:pic>
        <p:nvPicPr>
          <p:cNvPr id="40" name="図プレースホルダー 3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sp>
        <p:nvSpPr>
          <p:cNvPr id="26" name="テキスト プレースホルダー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Funders</a:t>
            </a:r>
            <a:endParaRPr kumimoji="1" lang="ja-JP" altLang="en-US" dirty="0"/>
          </a:p>
        </p:txBody>
      </p:sp>
      <p:pic>
        <p:nvPicPr>
          <p:cNvPr id="37" name="図プレースホルダー 3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テキスト プレースホルダー 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Journals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Data controller</a:t>
            </a:r>
            <a:endParaRPr kumimoji="1" lang="ja-JP" altLang="en-US" dirty="0"/>
          </a:p>
        </p:txBody>
      </p:sp>
      <p:pic>
        <p:nvPicPr>
          <p:cNvPr id="36" name="図プレースホルダー 35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図プレースホルダー 41"/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1389888" y="6291072"/>
            <a:ext cx="15910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IMPORTANT: </a:t>
            </a:r>
            <a:r>
              <a:rPr lang="en-GB" dirty="0"/>
              <a:t>Ethics approval </a:t>
            </a:r>
            <a:r>
              <a:rPr lang="en-GB" b="1" dirty="0"/>
              <a:t>CANNOT</a:t>
            </a:r>
            <a:r>
              <a:rPr lang="en-GB" dirty="0"/>
              <a:t> be granted retrospectively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519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36">
        <p15:prstTrans prst="pageCurlSingle"/>
      </p:transition>
    </mc:Choice>
    <mc:Fallback xmlns="">
      <p:transition spd="slow" advTm="87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Comments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New Comment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Select Me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GB" dirty="0"/>
              <a:t>Enter Text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GB" dirty="0"/>
              <a:t>Form comments</a:t>
            </a:r>
          </a:p>
        </p:txBody>
      </p:sp>
      <p:pic>
        <p:nvPicPr>
          <p:cNvPr id="30" name="Picture 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69" y="3345350"/>
            <a:ext cx="2206642" cy="22688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4" name="Picture 3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5089" r="3064" b="5575"/>
          <a:stretch/>
        </p:blipFill>
        <p:spPr bwMode="auto">
          <a:xfrm>
            <a:off x="9817956" y="3440605"/>
            <a:ext cx="3207728" cy="1870432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/>
          <p:cNvPicPr/>
          <p:nvPr/>
        </p:nvPicPr>
        <p:blipFill rotWithShape="1">
          <a:blip r:embed="rId5"/>
          <a:srcRect t="41406"/>
          <a:stretch/>
        </p:blipFill>
        <p:spPr bwMode="auto">
          <a:xfrm>
            <a:off x="14634762" y="2749085"/>
            <a:ext cx="1694815" cy="119253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/>
          <p:cNvPicPr/>
          <p:nvPr/>
        </p:nvPicPr>
        <p:blipFill rotWithShape="1">
          <a:blip r:embed="rId6"/>
          <a:srcRect r="69664" b="28197"/>
          <a:stretch/>
        </p:blipFill>
        <p:spPr bwMode="auto">
          <a:xfrm>
            <a:off x="14134700" y="4364544"/>
            <a:ext cx="2694940" cy="123190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2" y="3531639"/>
            <a:ext cx="4748158" cy="1779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215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Docs and Submitting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Documents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Downloading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GB" dirty="0"/>
              <a:t>Review comments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GB" dirty="0"/>
              <a:t>Submit comments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808204" y="4084863"/>
            <a:ext cx="2287806" cy="1313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85" y="3379675"/>
            <a:ext cx="4977162" cy="2459188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0283150" y="3181586"/>
            <a:ext cx="2277339" cy="265727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026" name="Picture 8" descr="cid:image004.png@01D3D64B.F605C1A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493" y="4332214"/>
            <a:ext cx="1327757" cy="13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id:image003.png@01D375AB.78844C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609" y="4345905"/>
            <a:ext cx="1298259" cy="129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7469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925628" y="6104021"/>
            <a:ext cx="5686928" cy="1564747"/>
          </a:xfrm>
        </p:spPr>
        <p:txBody>
          <a:bodyPr/>
          <a:lstStyle/>
          <a:p>
            <a:r>
              <a:rPr lang="en-GB" dirty="0"/>
              <a:t>Support and Guidance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237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help or advice?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" y="3075687"/>
            <a:ext cx="7601284" cy="747032"/>
          </a:xfrm>
        </p:spPr>
        <p:txBody>
          <a:bodyPr/>
          <a:lstStyle/>
          <a:p>
            <a:r>
              <a:rPr lang="en-GB" sz="2500" dirty="0"/>
              <a:t>Research Ethics Website/Help bubble guidance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Your Supervisor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554582" y="5297654"/>
            <a:ext cx="5587036" cy="747032"/>
          </a:xfrm>
        </p:spPr>
        <p:txBody>
          <a:bodyPr/>
          <a:lstStyle/>
          <a:p>
            <a:r>
              <a:rPr lang="en-GB" dirty="0"/>
              <a:t>Ethics Signatories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Research ethics office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529026" y="3941071"/>
            <a:ext cx="3138383" cy="6530688"/>
          </a:xfrm>
        </p:spPr>
        <p:txBody>
          <a:bodyPr>
            <a:normAutofit/>
          </a:bodyPr>
          <a:lstStyle/>
          <a:p>
            <a:r>
              <a:rPr lang="en-GB" b="1" u="sng" dirty="0">
                <a:hlinkClick r:id="rId3"/>
              </a:rPr>
              <a:t>Website</a:t>
            </a:r>
            <a:endParaRPr lang="en-GB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PDF training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Guidance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Templates and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Frequently asked questions</a:t>
            </a:r>
          </a:p>
          <a:p>
            <a:endParaRPr lang="en-GB" dirty="0"/>
          </a:p>
          <a:p>
            <a:r>
              <a:rPr lang="en-GB" b="1" u="sng" dirty="0"/>
              <a:t>Help Bubbles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Question by question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Includes links to examples and guidance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Should be your first point of contact for queries </a:t>
            </a:r>
            <a:r>
              <a:rPr lang="en-GB" b="1" dirty="0"/>
              <a:t>after reading the guidance</a:t>
            </a:r>
          </a:p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Expert ethics advice per </a:t>
            </a:r>
            <a:r>
              <a:rPr lang="en-GB" dirty="0">
                <a:hlinkClick r:id="rId3"/>
              </a:rPr>
              <a:t>Division/School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Technical queries, bugs or glitches with 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Additional ethics support </a:t>
            </a:r>
            <a:r>
              <a:rPr lang="en-GB" b="1" dirty="0"/>
              <a:t>for supervisors or Ethics Signatories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Research.ethics@Manchester.ac.uk</a:t>
            </a:r>
            <a:r>
              <a:rPr lang="en-GB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410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Questions/Resources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2984640"/>
            <a:ext cx="8577943" cy="51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4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you!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Any questions?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570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544">
        <p15:prstTrans prst="pageCurlSingle"/>
      </p:transition>
    </mc:Choice>
    <mc:Fallback xmlns="">
      <p:transition spd="slow" advTm="1354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Consequences of NOT obtaining ethical approval if it is required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Data may need to be deleted and participants informed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Student degrees may be affected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Charges of academic malpractice may incur and one can face disciplinary 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24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Ethical approval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2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68">
        <p14:flip dir="r"/>
      </p:transition>
    </mc:Choice>
    <mc:Fallback xmlns="">
      <p:transition spd="slow" advTm="366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projects need ethical approval?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2"/>
          </p:nvPr>
        </p:nvSpPr>
        <p:spPr>
          <a:xfrm>
            <a:off x="8226211" y="5779321"/>
            <a:ext cx="9310227" cy="36653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Features easy to answer yes or no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Interactive decision tree to guide users through the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Final outcome slide with a summary of all answers and advice regarding next steps</a:t>
            </a:r>
          </a:p>
          <a:p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>
                <a:hlinkClick r:id="rId3"/>
              </a:rPr>
              <a:t>University’s Ethics Decision Tool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85" y="1701713"/>
            <a:ext cx="8257296" cy="3873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277"/>
            <a:ext cx="8257296" cy="4596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69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00">
        <p15:prstTrans prst="pageCurlSingle"/>
      </p:transition>
    </mc:Choice>
    <mc:Fallback xmlns="">
      <p:transition spd="slow" advTm="44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Important Notes about the Tool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1985374" y="6118942"/>
            <a:ext cx="14317248" cy="356367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The tool </a:t>
            </a:r>
            <a:r>
              <a:rPr kumimoji="1" lang="en-US" altLang="ja-JP" b="1" dirty="0"/>
              <a:t>DOES NOT </a:t>
            </a:r>
            <a:r>
              <a:rPr kumimoji="1" lang="en-US" altLang="ja-JP" dirty="0"/>
              <a:t>work in </a:t>
            </a:r>
            <a:r>
              <a:rPr kumimoji="1" lang="en-US" altLang="ja-JP" b="1" dirty="0"/>
              <a:t>Google Chrome</a:t>
            </a:r>
            <a:r>
              <a:rPr kumimoji="1" lang="en-US" altLang="ja-JP" dirty="0"/>
              <a:t>. Please use </a:t>
            </a:r>
            <a:r>
              <a:rPr kumimoji="1" lang="en-US" altLang="ja-JP" b="1" dirty="0"/>
              <a:t>Firefox, Safari or Internet Explorer.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b="1" dirty="0"/>
              <a:t>If outcome is yes</a:t>
            </a:r>
            <a:r>
              <a:rPr kumimoji="1" lang="en-US" altLang="ja-JP" dirty="0"/>
              <a:t>: student and supervisor decide what type of ethical approval is needed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b="1" dirty="0"/>
              <a:t>If outcome is no</a:t>
            </a:r>
            <a:r>
              <a:rPr kumimoji="1" lang="en-US" altLang="ja-JP" dirty="0"/>
              <a:t>: this MUST be verified by the supervisor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b="1" dirty="0"/>
              <a:t>Queries? </a:t>
            </a:r>
            <a:r>
              <a:rPr kumimoji="1" lang="en-US" altLang="ja-JP" dirty="0"/>
              <a:t>Contact the Ethics Signatory</a:t>
            </a:r>
            <a:endParaRPr kumimoji="1" lang="ja-JP" altLang="en-US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" b="64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945713" y="1265128"/>
            <a:ext cx="1639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Ethical approval CANNOT be granted retrospectively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064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68">
        <p15:prstTrans prst="pageCurlSingle"/>
      </p:transition>
    </mc:Choice>
    <mc:Fallback xmlns="">
      <p:transition spd="slow" advTm="256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Data Analysis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data is </a:t>
            </a:r>
            <a:r>
              <a:rPr lang="en-GB" b="1" dirty="0"/>
              <a:t>not</a:t>
            </a:r>
            <a:r>
              <a:rPr lang="en-GB" dirty="0"/>
              <a:t> from humans or animals, it does not need research ethics approval.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However, Information Governance issues </a:t>
            </a:r>
            <a:r>
              <a:rPr lang="en-GB" b="1" dirty="0"/>
              <a:t>may still apply </a:t>
            </a:r>
            <a:r>
              <a:rPr lang="en-GB" dirty="0"/>
              <a:t>if it is commercially sensitive or confidential.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Human Data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data is company level only (and not person specific) it does not need research ethics approval </a:t>
            </a:r>
            <a:r>
              <a:rPr lang="en-GB" b="1" dirty="0"/>
              <a:t>unless the project is about personally held companies</a:t>
            </a:r>
            <a:r>
              <a:rPr lang="en-GB" dirty="0"/>
              <a:t>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Company Data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Researcher must prove that the data can be used for research purposes.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 controller can confirm this or researcher can consult the relevant privacy notice.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Consent Arrangements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qualify for an exemption, data must be fully anonymised.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refers to the raw data provided to the researcher and NOT the dissemination of the project.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err="1"/>
              <a:t>Anonymisation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291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ARCTURUS - CONTENT" val="pRZjIJMM"/>
  <p:tag name="ARTICULATE_PROJECT_OPEN" val="0"/>
  <p:tag name="ARTICULATE_SLIDE_COUNT" val="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rcturus - Conten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5930</TotalTime>
  <Words>1859</Words>
  <Application>Microsoft Macintosh PowerPoint</Application>
  <PresentationFormat>Custom</PresentationFormat>
  <Paragraphs>308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Ubuntu</vt:lpstr>
      <vt:lpstr>Ubuntu Bold</vt:lpstr>
      <vt:lpstr>Ubuntu Medium</vt:lpstr>
      <vt:lpstr>Wingdings</vt:lpstr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Ethics Refresher Training</vt:lpstr>
      <vt:lpstr>Overview of Training</vt:lpstr>
      <vt:lpstr>PowerPoint Presentation</vt:lpstr>
      <vt:lpstr>Why is ethics important?</vt:lpstr>
      <vt:lpstr>Consequences of NOT obtaining ethical approval if it is required</vt:lpstr>
      <vt:lpstr>PowerPoint Presentation</vt:lpstr>
      <vt:lpstr>What projects need ethical approval?</vt:lpstr>
      <vt:lpstr>PowerPoint Presentation</vt:lpstr>
      <vt:lpstr>Secondary Data Analysis</vt:lpstr>
      <vt:lpstr>Ethical Exemptions</vt:lpstr>
      <vt:lpstr>Ethical Exemption Requirements</vt:lpstr>
      <vt:lpstr>PowerPoint Presentation</vt:lpstr>
      <vt:lpstr>Types of Ethical Review at UoM</vt:lpstr>
      <vt:lpstr>PowerPoint Presentation</vt:lpstr>
      <vt:lpstr>School Specifics</vt:lpstr>
      <vt:lpstr>School Exclusions</vt:lpstr>
      <vt:lpstr>PowerPoint Presentation</vt:lpstr>
      <vt:lpstr>Preparing an application</vt:lpstr>
      <vt:lpstr>Methodology</vt:lpstr>
      <vt:lpstr>Methodology</vt:lpstr>
      <vt:lpstr>Ethical risks versus issues</vt:lpstr>
      <vt:lpstr>Ethical Issues</vt:lpstr>
      <vt:lpstr>Ethical Risks</vt:lpstr>
      <vt:lpstr>Disclosures and Reporting Obligations</vt:lpstr>
      <vt:lpstr>General Data Protection Regulation (GDPR)</vt:lpstr>
      <vt:lpstr>Data protection considerations</vt:lpstr>
      <vt:lpstr>Magic Triangle of Data Protection</vt:lpstr>
      <vt:lpstr>Data Collection</vt:lpstr>
      <vt:lpstr>Participant Information Sheets</vt:lpstr>
      <vt:lpstr>Template information sheet</vt:lpstr>
      <vt:lpstr>Consent Forms</vt:lpstr>
      <vt:lpstr>Template consent form</vt:lpstr>
      <vt:lpstr>Informed consent</vt:lpstr>
      <vt:lpstr>Consent</vt:lpstr>
      <vt:lpstr>Study Advertisements</vt:lpstr>
      <vt:lpstr>Recruitment</vt:lpstr>
      <vt:lpstr>Other supporting documents</vt:lpstr>
      <vt:lpstr>Additional Supporting Documents</vt:lpstr>
      <vt:lpstr>Opening the Application</vt:lpstr>
      <vt:lpstr>Adding Comments</vt:lpstr>
      <vt:lpstr>Supporting Docs and Submitting</vt:lpstr>
      <vt:lpstr>PowerPoint Presentation</vt:lpstr>
      <vt:lpstr>Need help or advice?</vt:lpstr>
      <vt:lpstr>Frequently Asked Questions/Resources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Arcturus</dc:title>
  <dc:creator>Jun Akizaki</dc:creator>
  <cp:lastModifiedBy>Sandra Bundy-Palmer</cp:lastModifiedBy>
  <cp:revision>417</cp:revision>
  <dcterms:created xsi:type="dcterms:W3CDTF">2015-08-02T15:43:04Z</dcterms:created>
  <dcterms:modified xsi:type="dcterms:W3CDTF">2020-06-03T13:35:52Z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3A89D837-2013-4708-A80D-9ED283F8B7C2</vt:lpwstr>
  </property>
  <property fmtid="{D5CDD505-2E9C-101B-9397-08002B2CF9AE}" pid="3" name="ArticulatePath">
    <vt:lpwstr>Updated training for AMBS</vt:lpwstr>
  </property>
</Properties>
</file>