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handoutMasterIdLst>
    <p:handoutMasterId r:id="rId68"/>
  </p:handoutMasterIdLst>
  <p:sldIdLst>
    <p:sldId id="317" r:id="rId5"/>
    <p:sldId id="257" r:id="rId6"/>
    <p:sldId id="259" r:id="rId7"/>
    <p:sldId id="258" r:id="rId8"/>
    <p:sldId id="260" r:id="rId9"/>
    <p:sldId id="383" r:id="rId10"/>
    <p:sldId id="442" r:id="rId11"/>
    <p:sldId id="337" r:id="rId12"/>
    <p:sldId id="382" r:id="rId13"/>
    <p:sldId id="362" r:id="rId14"/>
    <p:sldId id="428" r:id="rId15"/>
    <p:sldId id="263" r:id="rId16"/>
    <p:sldId id="435" r:id="rId17"/>
    <p:sldId id="390" r:id="rId18"/>
    <p:sldId id="391" r:id="rId19"/>
    <p:sldId id="392" r:id="rId20"/>
    <p:sldId id="434" r:id="rId21"/>
    <p:sldId id="395" r:id="rId22"/>
    <p:sldId id="399" r:id="rId23"/>
    <p:sldId id="436" r:id="rId24"/>
    <p:sldId id="265" r:id="rId25"/>
    <p:sldId id="406" r:id="rId26"/>
    <p:sldId id="407" r:id="rId27"/>
    <p:sldId id="408" r:id="rId28"/>
    <p:sldId id="409" r:id="rId29"/>
    <p:sldId id="443" r:id="rId30"/>
    <p:sldId id="441" r:id="rId31"/>
    <p:sldId id="264" r:id="rId32"/>
    <p:sldId id="432" r:id="rId33"/>
    <p:sldId id="433" r:id="rId34"/>
    <p:sldId id="266" r:id="rId35"/>
    <p:sldId id="363" r:id="rId36"/>
    <p:sldId id="364" r:id="rId37"/>
    <p:sldId id="365" r:id="rId38"/>
    <p:sldId id="427" r:id="rId39"/>
    <p:sldId id="321" r:id="rId40"/>
    <p:sldId id="425" r:id="rId41"/>
    <p:sldId id="424" r:id="rId42"/>
    <p:sldId id="426" r:id="rId43"/>
    <p:sldId id="322" r:id="rId44"/>
    <p:sldId id="325" r:id="rId45"/>
    <p:sldId id="381" r:id="rId46"/>
    <p:sldId id="368" r:id="rId47"/>
    <p:sldId id="369" r:id="rId48"/>
    <p:sldId id="343" r:id="rId49"/>
    <p:sldId id="367" r:id="rId50"/>
    <p:sldId id="371" r:id="rId51"/>
    <p:sldId id="370" r:id="rId52"/>
    <p:sldId id="439" r:id="rId53"/>
    <p:sldId id="438" r:id="rId54"/>
    <p:sldId id="417" r:id="rId55"/>
    <p:sldId id="418" r:id="rId56"/>
    <p:sldId id="440" r:id="rId57"/>
    <p:sldId id="420" r:id="rId58"/>
    <p:sldId id="421" r:id="rId59"/>
    <p:sldId id="422" r:id="rId60"/>
    <p:sldId id="423" r:id="rId61"/>
    <p:sldId id="314" r:id="rId62"/>
    <p:sldId id="315" r:id="rId63"/>
    <p:sldId id="311" r:id="rId64"/>
    <p:sldId id="336" r:id="rId65"/>
    <p:sldId id="313" r:id="rId66"/>
  </p:sldIdLst>
  <p:sldSz cx="12192000" cy="6858000"/>
  <p:notesSz cx="6873875" cy="10061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78F5F1-702A-4542-A9E9-AE1F580E0B6E}">
          <p14:sldIdLst>
            <p14:sldId id="317"/>
            <p14:sldId id="257"/>
            <p14:sldId id="259"/>
            <p14:sldId id="258"/>
            <p14:sldId id="260"/>
            <p14:sldId id="383"/>
            <p14:sldId id="442"/>
            <p14:sldId id="337"/>
            <p14:sldId id="382"/>
            <p14:sldId id="362"/>
            <p14:sldId id="428"/>
            <p14:sldId id="263"/>
            <p14:sldId id="435"/>
            <p14:sldId id="390"/>
            <p14:sldId id="391"/>
            <p14:sldId id="392"/>
            <p14:sldId id="434"/>
            <p14:sldId id="395"/>
            <p14:sldId id="399"/>
            <p14:sldId id="436"/>
            <p14:sldId id="265"/>
            <p14:sldId id="406"/>
            <p14:sldId id="407"/>
            <p14:sldId id="408"/>
            <p14:sldId id="409"/>
            <p14:sldId id="443"/>
            <p14:sldId id="441"/>
            <p14:sldId id="264"/>
            <p14:sldId id="432"/>
            <p14:sldId id="433"/>
            <p14:sldId id="266"/>
            <p14:sldId id="363"/>
            <p14:sldId id="364"/>
            <p14:sldId id="365"/>
            <p14:sldId id="427"/>
            <p14:sldId id="321"/>
            <p14:sldId id="425"/>
            <p14:sldId id="424"/>
            <p14:sldId id="426"/>
            <p14:sldId id="322"/>
            <p14:sldId id="325"/>
            <p14:sldId id="381"/>
            <p14:sldId id="368"/>
            <p14:sldId id="369"/>
            <p14:sldId id="343"/>
            <p14:sldId id="367"/>
            <p14:sldId id="371"/>
            <p14:sldId id="370"/>
            <p14:sldId id="439"/>
            <p14:sldId id="438"/>
            <p14:sldId id="417"/>
            <p14:sldId id="418"/>
            <p14:sldId id="440"/>
            <p14:sldId id="420"/>
            <p14:sldId id="421"/>
            <p14:sldId id="422"/>
            <p14:sldId id="423"/>
            <p14:sldId id="314"/>
            <p14:sldId id="315"/>
            <p14:sldId id="311"/>
            <p14:sldId id="336"/>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berry" initials="kb" lastIdx="12" clrIdx="0"/>
  <p:cmAuthor id="2" name="SARAH DICKSON-LEE1 (DHC)" initials="SD("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275"/>
    <a:srgbClr val="FF00FF"/>
    <a:srgbClr val="9437FF"/>
    <a:srgbClr val="D3C1ED"/>
    <a:srgbClr val="E3D0FF"/>
    <a:srgbClr val="C4D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2092" autoAdjust="0"/>
  </p:normalViewPr>
  <p:slideViewPr>
    <p:cSldViewPr snapToGrid="0" snapToObjects="1">
      <p:cViewPr varScale="1">
        <p:scale>
          <a:sx n="51" d="100"/>
          <a:sy n="51" d="100"/>
        </p:scale>
        <p:origin x="1771" y="43"/>
      </p:cViewPr>
      <p:guideLst>
        <p:guide orient="horz" pos="2160"/>
        <p:guide pos="3840"/>
      </p:guideLst>
    </p:cSldViewPr>
  </p:slideViewPr>
  <p:outlineViewPr>
    <p:cViewPr>
      <p:scale>
        <a:sx n="33" d="100"/>
        <a:sy n="33" d="100"/>
      </p:scale>
      <p:origin x="0" y="145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4-03T19:48:23.326" idx="4">
    <p:pos x="2752" y="432"/>
    <p:text>Other title?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28T12:27:43.122" idx="7">
    <p:pos x="10" y="10"/>
    <p:text>wondered if the first diary was really necessary when we have this diary</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2400" dirty="0"/>
            <a:t>I am not good enough</a:t>
          </a:r>
          <a:endParaRPr lang="en-US" sz="2400" dirty="0"/>
        </a:p>
      </dgm:t>
    </dgm:pt>
    <dgm:pt modelId="{B3766254-213A-A544-BCEB-D57BF72E098B}" type="parTrans" cxnId="{F16362B7-F07A-6646-BB59-EDE79113DE8F}">
      <dgm:prSet/>
      <dgm:spPr/>
      <dgm:t>
        <a:bodyPr/>
        <a:lstStyle/>
        <a:p>
          <a:endParaRPr lang="en-US" sz="2400"/>
        </a:p>
      </dgm:t>
    </dgm:pt>
    <dgm:pt modelId="{F07A0C1B-BE66-D644-8648-4BB6402F3909}" type="sibTrans" cxnId="{F16362B7-F07A-6646-BB59-EDE79113DE8F}">
      <dgm:prSet/>
      <dgm:spPr/>
      <dgm:t>
        <a:bodyPr/>
        <a:lstStyle/>
        <a:p>
          <a:endParaRPr lang="en-US" sz="2400"/>
        </a:p>
      </dgm:t>
    </dgm:pt>
    <dgm:pt modelId="{9CB6F9B0-6B7F-6445-AA7D-692DB02E0D6E}">
      <dgm:prSet phldrT="[Text]" custT="1"/>
      <dgm:spPr>
        <a:solidFill>
          <a:srgbClr val="512275"/>
        </a:solidFill>
      </dgm:spPr>
      <dgm:t>
        <a:bodyPr/>
        <a:lstStyle/>
        <a:p>
          <a:r>
            <a:rPr lang="en-US" sz="2400" dirty="0"/>
            <a:t>I am not important</a:t>
          </a:r>
        </a:p>
      </dgm:t>
    </dgm:pt>
    <dgm:pt modelId="{696C0816-E19A-EF4B-89FE-D8C55788CB05}" type="parTrans" cxnId="{365B1BC2-FFBA-C44E-B57C-4BCC594EF92B}">
      <dgm:prSet/>
      <dgm:spPr/>
      <dgm:t>
        <a:bodyPr/>
        <a:lstStyle/>
        <a:p>
          <a:endParaRPr lang="en-US" sz="2400"/>
        </a:p>
      </dgm:t>
    </dgm:pt>
    <dgm:pt modelId="{3D2F3ACE-26E6-674E-A013-F8FD3123EE3B}" type="sibTrans" cxnId="{365B1BC2-FFBA-C44E-B57C-4BCC594EF92B}">
      <dgm:prSet/>
      <dgm:spPr/>
      <dgm:t>
        <a:bodyPr/>
        <a:lstStyle/>
        <a:p>
          <a:endParaRPr lang="en-US" sz="2400"/>
        </a:p>
      </dgm:t>
    </dgm:pt>
    <dgm:pt modelId="{BCB78B07-7542-8F4F-9DFB-8C80B3D782FB}">
      <dgm:prSet phldrT="[Text]" custT="1"/>
      <dgm:spPr>
        <a:solidFill>
          <a:srgbClr val="512275"/>
        </a:solidFill>
      </dgm:spPr>
      <dgm:t>
        <a:bodyPr/>
        <a:lstStyle/>
        <a:p>
          <a:r>
            <a:rPr lang="en-US" sz="2400" dirty="0"/>
            <a:t>I am stupid</a:t>
          </a:r>
        </a:p>
      </dgm:t>
    </dgm:pt>
    <dgm:pt modelId="{673B6381-1494-2A4D-92E1-43DF57E71666}" type="parTrans" cxnId="{75E0C67B-DF5E-B040-B148-3096901193FA}">
      <dgm:prSet/>
      <dgm:spPr/>
      <dgm:t>
        <a:bodyPr/>
        <a:lstStyle/>
        <a:p>
          <a:endParaRPr lang="en-US" sz="2400"/>
        </a:p>
      </dgm:t>
    </dgm:pt>
    <dgm:pt modelId="{8263A684-CAD6-A048-903C-6BA1D8B73E4E}" type="sibTrans" cxnId="{75E0C67B-DF5E-B040-B148-3096901193FA}">
      <dgm:prSet/>
      <dgm:spPr/>
      <dgm:t>
        <a:bodyPr/>
        <a:lstStyle/>
        <a:p>
          <a:endParaRPr lang="en-US" sz="2400"/>
        </a:p>
      </dgm:t>
    </dgm:pt>
    <dgm:pt modelId="{9294D6CF-E700-5F44-96B8-2FE6A6ABFD5F}">
      <dgm:prSet phldrT="[Text]" custT="1"/>
      <dgm:spPr>
        <a:solidFill>
          <a:srgbClr val="512275"/>
        </a:solidFill>
      </dgm:spPr>
      <dgm:t>
        <a:bodyPr/>
        <a:lstStyle/>
        <a:p>
          <a:r>
            <a:rPr lang="en-US" sz="2400" dirty="0"/>
            <a:t>I am worthless</a:t>
          </a:r>
        </a:p>
      </dgm:t>
    </dgm:pt>
    <dgm:pt modelId="{05D94F9C-5EE0-E845-82C5-53DA4A6CA76A}" type="parTrans" cxnId="{45371A2B-B42E-1E4D-A1DD-4E85113A4646}">
      <dgm:prSet/>
      <dgm:spPr/>
      <dgm:t>
        <a:bodyPr/>
        <a:lstStyle/>
        <a:p>
          <a:endParaRPr lang="en-US" sz="2400"/>
        </a:p>
      </dgm:t>
    </dgm:pt>
    <dgm:pt modelId="{0BF270F2-CCAB-9B4A-88A1-95F3F51091B5}" type="sibTrans" cxnId="{45371A2B-B42E-1E4D-A1DD-4E85113A4646}">
      <dgm:prSet/>
      <dgm:spPr/>
      <dgm:t>
        <a:bodyPr/>
        <a:lstStyle/>
        <a:p>
          <a:endParaRPr lang="en-US" sz="2400"/>
        </a:p>
      </dgm:t>
    </dgm:pt>
    <dgm:pt modelId="{8D593D2F-A7F1-1D45-BC75-9621ACDC3178}">
      <dgm:prSet phldrT="[Text]" custT="1"/>
      <dgm:spPr>
        <a:solidFill>
          <a:srgbClr val="512275"/>
        </a:solidFill>
      </dgm:spPr>
      <dgm:t>
        <a:bodyPr/>
        <a:lstStyle/>
        <a:p>
          <a:r>
            <a:rPr lang="en-US" sz="2400" dirty="0"/>
            <a:t>I am unlovable</a:t>
          </a:r>
        </a:p>
      </dgm:t>
    </dgm:pt>
    <dgm:pt modelId="{A4F07D78-C124-2A44-B56E-D64BCC622712}" type="parTrans" cxnId="{A41B489F-E3BA-0640-BF7E-046B31B63080}">
      <dgm:prSet/>
      <dgm:spPr/>
      <dgm:t>
        <a:bodyPr/>
        <a:lstStyle/>
        <a:p>
          <a:endParaRPr lang="en-US" sz="2400"/>
        </a:p>
      </dgm:t>
    </dgm:pt>
    <dgm:pt modelId="{2BB8C640-0038-0044-97C8-41A951B95EF5}" type="sibTrans" cxnId="{A41B489F-E3BA-0640-BF7E-046B31B63080}">
      <dgm:prSet/>
      <dgm:spPr/>
      <dgm:t>
        <a:bodyPr/>
        <a:lstStyle/>
        <a:p>
          <a:endParaRPr lang="en-US" sz="2400"/>
        </a:p>
      </dgm:t>
    </dgm:pt>
    <dgm:pt modelId="{6CC5A313-442C-45DA-AD49-156BA847F99A}">
      <dgm:prSet phldrT="[Text]" custT="1"/>
      <dgm:spPr>
        <a:solidFill>
          <a:srgbClr val="512275"/>
        </a:solidFill>
      </dgm:spPr>
      <dgm:t>
        <a:bodyPr/>
        <a:lstStyle/>
        <a:p>
          <a:r>
            <a:rPr lang="en-US" sz="2400" dirty="0"/>
            <a:t>I am weak</a:t>
          </a:r>
        </a:p>
      </dgm:t>
    </dgm:pt>
    <dgm:pt modelId="{84ABBF2B-33D0-4063-B23F-6AA1B7B1D4C7}" type="parTrans" cxnId="{AEA70133-D0D2-4A61-9885-AF7D179CC267}">
      <dgm:prSet/>
      <dgm:spPr/>
      <dgm:t>
        <a:bodyPr/>
        <a:lstStyle/>
        <a:p>
          <a:endParaRPr lang="en-US" sz="2400"/>
        </a:p>
      </dgm:t>
    </dgm:pt>
    <dgm:pt modelId="{28453201-DCF1-4D25-9256-B3F26569A8D1}" type="sibTrans" cxnId="{AEA70133-D0D2-4A61-9885-AF7D179CC267}">
      <dgm:prSet/>
      <dgm:spPr/>
      <dgm:t>
        <a:bodyPr/>
        <a:lstStyle/>
        <a:p>
          <a:endParaRPr lang="en-US" sz="2400"/>
        </a:p>
      </dgm:t>
    </dgm:pt>
    <dgm:pt modelId="{B7B6BCC9-DC33-4F35-B37E-910A97D30C6E}">
      <dgm:prSet phldrT="[Text]" custT="1"/>
      <dgm:spPr>
        <a:solidFill>
          <a:srgbClr val="512275"/>
        </a:solidFill>
      </dgm:spPr>
      <dgm:t>
        <a:bodyPr/>
        <a:lstStyle/>
        <a:p>
          <a:r>
            <a:rPr lang="en-US" sz="2400" dirty="0"/>
            <a:t>I am pathetic</a:t>
          </a:r>
        </a:p>
      </dgm:t>
    </dgm:pt>
    <dgm:pt modelId="{6D209691-9961-4C66-A83F-E26778EC20FD}" type="parTrans" cxnId="{B5B8F98E-F139-4B8E-8678-78DA1E051944}">
      <dgm:prSet/>
      <dgm:spPr/>
      <dgm:t>
        <a:bodyPr/>
        <a:lstStyle/>
        <a:p>
          <a:endParaRPr lang="en-US" sz="2400"/>
        </a:p>
      </dgm:t>
    </dgm:pt>
    <dgm:pt modelId="{956032DC-DC34-40A8-9230-40300F07D009}" type="sibTrans" cxnId="{B5B8F98E-F139-4B8E-8678-78DA1E051944}">
      <dgm:prSet/>
      <dgm:spPr/>
      <dgm:t>
        <a:bodyPr/>
        <a:lstStyle/>
        <a:p>
          <a:endParaRPr lang="en-US" sz="2400"/>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7" custLinFactX="300000" custLinFactNeighborX="337932" custLinFactNeighborY="-662"/>
      <dgm:spPr>
        <a:noFill/>
        <a:ln w="76200">
          <a:solidFill>
            <a:srgbClr val="512275"/>
          </a:solidFill>
        </a:ln>
      </dgm:spPr>
    </dgm:pt>
    <dgm:pt modelId="{91DF4548-64D5-2043-95AA-7625C9677A2D}" type="pres">
      <dgm:prSet presAssocID="{37B372C2-861A-0948-9CA6-0E65D0CB5FFB}" presName="txShp" presStyleLbl="node1" presStyleIdx="0" presStyleCnt="7" custScaleX="108495" custLinFactNeighborX="-87507" custLinFactNeighborY="-50662">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7" custLinFactX="300000" custLinFactNeighborX="337916" custLinFactNeighborY="2397"/>
      <dgm:spPr>
        <a:noFill/>
        <a:ln w="76200">
          <a:solidFill>
            <a:srgbClr val="512275"/>
          </a:solidFill>
        </a:ln>
      </dgm:spPr>
    </dgm:pt>
    <dgm:pt modelId="{00D6EFA7-838B-564F-BA7A-73982A018648}" type="pres">
      <dgm:prSet presAssocID="{9CB6F9B0-6B7F-6445-AA7D-692DB02E0D6E}" presName="txShp" presStyleLbl="node1" presStyleIdx="1" presStyleCnt="7" custScaleX="108495" custLinFactNeighborX="-22390" custLinFactNeighborY="272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7" custLinFactX="300000" custLinFactNeighborX="335311" custLinFactNeighborY="1946"/>
      <dgm:spPr>
        <a:noFill/>
        <a:ln w="76200">
          <a:solidFill>
            <a:srgbClr val="512275"/>
          </a:solidFill>
        </a:ln>
      </dgm:spPr>
    </dgm:pt>
    <dgm:pt modelId="{F5DCFB6F-1734-C245-B05A-51370BD045BD}" type="pres">
      <dgm:prSet presAssocID="{BCB78B07-7542-8F4F-9DFB-8C80B3D782FB}" presName="txShp" presStyleLbl="node1" presStyleIdx="2" presStyleCnt="7" custScaleX="108495" custLinFactNeighborX="-22390" custLinFactNeighborY="160">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7" custLinFactX="300000" custLinFactNeighborX="337915" custLinFactNeighborY="-4943"/>
      <dgm:spPr>
        <a:noFill/>
        <a:ln w="76200">
          <a:solidFill>
            <a:srgbClr val="512275"/>
          </a:solidFill>
        </a:ln>
      </dgm:spPr>
    </dgm:pt>
    <dgm:pt modelId="{AC180172-C609-B349-BEF0-ED78CAA6F5FC}" type="pres">
      <dgm:prSet presAssocID="{9294D6CF-E700-5F44-96B8-2FE6A6ABFD5F}" presName="txShp" presStyleLbl="node1" presStyleIdx="3" presStyleCnt="7" custScaleX="108495" custLinFactNeighborX="-22390" custLinFactNeighborY="-4943">
        <dgm:presLayoutVars>
          <dgm:bulletEnabled val="1"/>
        </dgm:presLayoutVars>
      </dgm:prSet>
      <dgm:spPr/>
    </dgm:pt>
    <dgm:pt modelId="{9227C8A6-28F7-1844-AC18-8B2D182D28B9}" type="pres">
      <dgm:prSet presAssocID="{0BF270F2-CCAB-9B4A-88A1-95F3F51091B5}" presName="spacing" presStyleCnt="0"/>
      <dgm:spPr/>
    </dgm:pt>
    <dgm:pt modelId="{BE82519C-B978-044D-A301-738FBF0856A2}" type="pres">
      <dgm:prSet presAssocID="{8D593D2F-A7F1-1D45-BC75-9621ACDC3178}" presName="composite" presStyleCnt="0"/>
      <dgm:spPr/>
    </dgm:pt>
    <dgm:pt modelId="{4CCD7FCD-0333-C446-BE67-8EAF6D1B5439}" type="pres">
      <dgm:prSet presAssocID="{8D593D2F-A7F1-1D45-BC75-9621ACDC3178}" presName="imgShp" presStyleLbl="fgImgPlace1" presStyleIdx="4" presStyleCnt="7" custLinFactX="300000" custLinFactNeighborX="338771" custLinFactNeighborY="-7495"/>
      <dgm:spPr>
        <a:noFill/>
        <a:ln w="76200">
          <a:solidFill>
            <a:srgbClr val="512275"/>
          </a:solidFill>
        </a:ln>
      </dgm:spPr>
    </dgm:pt>
    <dgm:pt modelId="{D0E4777F-6CBC-C74B-B9C2-8D799062570E}" type="pres">
      <dgm:prSet presAssocID="{8D593D2F-A7F1-1D45-BC75-9621ACDC3178}" presName="txShp" presStyleLbl="node1" presStyleIdx="4" presStyleCnt="7" custScaleX="108495" custLinFactNeighborX="-22390" custLinFactNeighborY="-11041">
        <dgm:presLayoutVars>
          <dgm:bulletEnabled val="1"/>
        </dgm:presLayoutVars>
      </dgm:prSet>
      <dgm:spPr/>
    </dgm:pt>
    <dgm:pt modelId="{1A2A052C-9422-4217-8320-21B9F643F53F}" type="pres">
      <dgm:prSet presAssocID="{2BB8C640-0038-0044-97C8-41A951B95EF5}" presName="spacing" presStyleCnt="0"/>
      <dgm:spPr/>
    </dgm:pt>
    <dgm:pt modelId="{967DC74B-4060-4340-9929-E301D2644977}" type="pres">
      <dgm:prSet presAssocID="{6CC5A313-442C-45DA-AD49-156BA847F99A}" presName="composite" presStyleCnt="0"/>
      <dgm:spPr/>
    </dgm:pt>
    <dgm:pt modelId="{64C77505-C5CE-4E09-A999-D169CF383405}" type="pres">
      <dgm:prSet presAssocID="{6CC5A313-442C-45DA-AD49-156BA847F99A}" presName="imgShp" presStyleLbl="fgImgPlace1" presStyleIdx="5" presStyleCnt="7" custLinFactX="300000" custLinFactNeighborX="341375" custLinFactNeighborY="-15307"/>
      <dgm:spPr>
        <a:noFill/>
        <a:ln w="76200">
          <a:solidFill>
            <a:srgbClr val="512275"/>
          </a:solidFill>
        </a:ln>
      </dgm:spPr>
    </dgm:pt>
    <dgm:pt modelId="{CD009C2D-EED2-44D4-BDAD-F0F1A1354CDC}" type="pres">
      <dgm:prSet presAssocID="{6CC5A313-442C-45DA-AD49-156BA847F99A}" presName="txShp" presStyleLbl="node1" presStyleIdx="5" presStyleCnt="7" custScaleX="108495" custLinFactNeighborX="-22390" custLinFactNeighborY="-13647">
        <dgm:presLayoutVars>
          <dgm:bulletEnabled val="1"/>
        </dgm:presLayoutVars>
      </dgm:prSet>
      <dgm:spPr/>
    </dgm:pt>
    <dgm:pt modelId="{B393C4A1-641E-4FE9-93BA-435FA715E479}" type="pres">
      <dgm:prSet presAssocID="{28453201-DCF1-4D25-9256-B3F26569A8D1}" presName="spacing" presStyleCnt="0"/>
      <dgm:spPr/>
    </dgm:pt>
    <dgm:pt modelId="{2BA1F24D-514C-4AAB-98CB-D2EF581A9167}" type="pres">
      <dgm:prSet presAssocID="{B7B6BCC9-DC33-4F35-B37E-910A97D30C6E}" presName="composite" presStyleCnt="0"/>
      <dgm:spPr/>
    </dgm:pt>
    <dgm:pt modelId="{56FDC000-0C40-4C98-A1C4-9992FB7A841E}" type="pres">
      <dgm:prSet presAssocID="{B7B6BCC9-DC33-4F35-B37E-910A97D30C6E}" presName="imgShp" presStyleLbl="fgImgPlace1" presStyleIdx="6" presStyleCnt="7" custLinFactX="300000" custLinFactNeighborX="341389" custLinFactNeighborY="-23118"/>
      <dgm:spPr>
        <a:noFill/>
        <a:ln w="76200">
          <a:solidFill>
            <a:srgbClr val="512275"/>
          </a:solidFill>
        </a:ln>
      </dgm:spPr>
    </dgm:pt>
    <dgm:pt modelId="{8F029420-643D-4815-A02C-78219509FEAF}" type="pres">
      <dgm:prSet presAssocID="{B7B6BCC9-DC33-4F35-B37E-910A97D30C6E}" presName="txShp" presStyleLbl="node1" presStyleIdx="6" presStyleCnt="7" custScaleX="108495" custLinFactNeighborX="-22390" custLinFactNeighborY="-20170">
        <dgm:presLayoutVars>
          <dgm:bulletEnabled val="1"/>
        </dgm:presLayoutVars>
      </dgm:prSet>
      <dgm:spPr/>
    </dgm:pt>
  </dgm:ptLst>
  <dgm:cxnLst>
    <dgm:cxn modelId="{D3181B1F-CFB8-3B4B-9C57-4DFA76BB9DF6}" type="presOf" srcId="{37B372C2-861A-0948-9CA6-0E65D0CB5FFB}" destId="{91DF4548-64D5-2043-95AA-7625C9677A2D}" srcOrd="0" destOrd="0" presId="urn:microsoft.com/office/officeart/2005/8/layout/vList3"/>
    <dgm:cxn modelId="{755AE621-B817-804A-A645-97E8E3FF52F5}" type="presOf" srcId="{BCB78B07-7542-8F4F-9DFB-8C80B3D782FB}" destId="{F5DCFB6F-1734-C245-B05A-51370BD045BD}"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AEA70133-D0D2-4A61-9885-AF7D179CC267}" srcId="{AFB24726-CFCD-F141-8F74-AD107E1C9534}" destId="{6CC5A313-442C-45DA-AD49-156BA847F99A}" srcOrd="5" destOrd="0" parTransId="{84ABBF2B-33D0-4063-B23F-6AA1B7B1D4C7}" sibTransId="{28453201-DCF1-4D25-9256-B3F26569A8D1}"/>
    <dgm:cxn modelId="{C3424D65-C3EE-BA48-A656-AE00B15DF8EA}" type="presOf" srcId="{9CB6F9B0-6B7F-6445-AA7D-692DB02E0D6E}" destId="{00D6EFA7-838B-564F-BA7A-73982A018648}" srcOrd="0" destOrd="0" presId="urn:microsoft.com/office/officeart/2005/8/layout/vList3"/>
    <dgm:cxn modelId="{1786CF77-4B8E-4CBB-961B-B9322A2C0CEE}" type="presOf" srcId="{B7B6BCC9-DC33-4F35-B37E-910A97D30C6E}" destId="{8F029420-643D-4815-A02C-78219509FEAF}"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9C6C1483-F7CC-E144-9090-49AF1B06E75A}" type="presOf" srcId="{9294D6CF-E700-5F44-96B8-2FE6A6ABFD5F}" destId="{AC180172-C609-B349-BEF0-ED78CAA6F5FC}" srcOrd="0" destOrd="0" presId="urn:microsoft.com/office/officeart/2005/8/layout/vList3"/>
    <dgm:cxn modelId="{B5B8F98E-F139-4B8E-8678-78DA1E051944}" srcId="{AFB24726-CFCD-F141-8F74-AD107E1C9534}" destId="{B7B6BCC9-DC33-4F35-B37E-910A97D30C6E}" srcOrd="6" destOrd="0" parTransId="{6D209691-9961-4C66-A83F-E26778EC20FD}" sibTransId="{956032DC-DC34-40A8-9230-40300F07D009}"/>
    <dgm:cxn modelId="{A41B489F-E3BA-0640-BF7E-046B31B63080}" srcId="{AFB24726-CFCD-F141-8F74-AD107E1C9534}" destId="{8D593D2F-A7F1-1D45-BC75-9621ACDC3178}" srcOrd="4" destOrd="0" parTransId="{A4F07D78-C124-2A44-B56E-D64BCC622712}" sibTransId="{2BB8C640-0038-0044-97C8-41A951B95EF5}"/>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2A6F06D0-6F4D-4109-9232-5BAD0BB9A011}" type="presOf" srcId="{6CC5A313-442C-45DA-AD49-156BA847F99A}" destId="{CD009C2D-EED2-44D4-BDAD-F0F1A1354CDC}" srcOrd="0" destOrd="0" presId="urn:microsoft.com/office/officeart/2005/8/layout/vList3"/>
    <dgm:cxn modelId="{221BC1DE-9445-FD46-A035-52C01574D041}" type="presOf" srcId="{AFB24726-CFCD-F141-8F74-AD107E1C9534}" destId="{358E7740-EA74-5947-968F-EAC0EEE6E935}" srcOrd="0" destOrd="0" presId="urn:microsoft.com/office/officeart/2005/8/layout/vList3"/>
    <dgm:cxn modelId="{5CF906EF-27B6-B545-ABBA-7AB905C6CFB3}" type="presOf" srcId="{8D593D2F-A7F1-1D45-BC75-9621ACDC3178}" destId="{D0E4777F-6CBC-C74B-B9C2-8D799062570E}" srcOrd="0" destOrd="0" presId="urn:microsoft.com/office/officeart/2005/8/layout/vList3"/>
    <dgm:cxn modelId="{F1CC936B-03D1-B845-9E53-D59BB3207BBC}" type="presParOf" srcId="{358E7740-EA74-5947-968F-EAC0EEE6E935}" destId="{6234CBC3-5BB3-A346-A994-E21C0FE1ED48}" srcOrd="0" destOrd="0" presId="urn:microsoft.com/office/officeart/2005/8/layout/vList3"/>
    <dgm:cxn modelId="{E484103C-BBAE-B24E-AEE1-BEB1AD26EB52}" type="presParOf" srcId="{6234CBC3-5BB3-A346-A994-E21C0FE1ED48}" destId="{74087472-4B58-1049-BA41-D8BE6B8F4EDD}" srcOrd="0" destOrd="0" presId="urn:microsoft.com/office/officeart/2005/8/layout/vList3"/>
    <dgm:cxn modelId="{B44A36DA-9C0F-B34F-9B51-5C6C92685B4F}" type="presParOf" srcId="{6234CBC3-5BB3-A346-A994-E21C0FE1ED48}" destId="{91DF4548-64D5-2043-95AA-7625C9677A2D}" srcOrd="1" destOrd="0" presId="urn:microsoft.com/office/officeart/2005/8/layout/vList3"/>
    <dgm:cxn modelId="{68B9ACB2-E4DF-FC4F-BCE4-C665FA11E42B}" type="presParOf" srcId="{358E7740-EA74-5947-968F-EAC0EEE6E935}" destId="{9D1A9A5B-CB62-714D-8776-DF8FD58EC6BC}" srcOrd="1" destOrd="0" presId="urn:microsoft.com/office/officeart/2005/8/layout/vList3"/>
    <dgm:cxn modelId="{EB6C642C-DE02-ED45-8828-862BC3A5D5AF}" type="presParOf" srcId="{358E7740-EA74-5947-968F-EAC0EEE6E935}" destId="{DE7C2EE5-D355-D74E-AA8E-5C71DE6481AC}" srcOrd="2" destOrd="0" presId="urn:microsoft.com/office/officeart/2005/8/layout/vList3"/>
    <dgm:cxn modelId="{A21EA1AF-DEA4-6E4F-A550-6EC3F32772B7}" type="presParOf" srcId="{DE7C2EE5-D355-D74E-AA8E-5C71DE6481AC}" destId="{AB238038-DA8C-7A47-84B1-9C7146C25CFE}" srcOrd="0" destOrd="0" presId="urn:microsoft.com/office/officeart/2005/8/layout/vList3"/>
    <dgm:cxn modelId="{DF0CFDFB-603A-A649-86AF-EBB2D7AA9A11}" type="presParOf" srcId="{DE7C2EE5-D355-D74E-AA8E-5C71DE6481AC}" destId="{00D6EFA7-838B-564F-BA7A-73982A018648}" srcOrd="1" destOrd="0" presId="urn:microsoft.com/office/officeart/2005/8/layout/vList3"/>
    <dgm:cxn modelId="{EA661490-6406-4243-A5AB-FD2CE1C961AC}" type="presParOf" srcId="{358E7740-EA74-5947-968F-EAC0EEE6E935}" destId="{75B78A33-F98B-7A48-B3B6-7030A8C0C471}" srcOrd="3" destOrd="0" presId="urn:microsoft.com/office/officeart/2005/8/layout/vList3"/>
    <dgm:cxn modelId="{474EA43A-B4CA-0147-B682-CD7C43C2C724}" type="presParOf" srcId="{358E7740-EA74-5947-968F-EAC0EEE6E935}" destId="{DC2BA176-A481-6F4D-81A2-E79F00B38980}" srcOrd="4" destOrd="0" presId="urn:microsoft.com/office/officeart/2005/8/layout/vList3"/>
    <dgm:cxn modelId="{A7956BE8-86B9-2E43-8798-F21F4FC9B795}" type="presParOf" srcId="{DC2BA176-A481-6F4D-81A2-E79F00B38980}" destId="{1033ED0E-198B-224C-914A-F13522FE2CC7}" srcOrd="0" destOrd="0" presId="urn:microsoft.com/office/officeart/2005/8/layout/vList3"/>
    <dgm:cxn modelId="{947AC5CC-BC37-7D46-8A74-E5240B1559DE}" type="presParOf" srcId="{DC2BA176-A481-6F4D-81A2-E79F00B38980}" destId="{F5DCFB6F-1734-C245-B05A-51370BD045BD}" srcOrd="1" destOrd="0" presId="urn:microsoft.com/office/officeart/2005/8/layout/vList3"/>
    <dgm:cxn modelId="{3D4B92CC-ECA1-2841-BBB8-AFCD2741DB94}" type="presParOf" srcId="{358E7740-EA74-5947-968F-EAC0EEE6E935}" destId="{AE885E5D-956F-254D-9E20-BDF1F9CB8062}" srcOrd="5" destOrd="0" presId="urn:microsoft.com/office/officeart/2005/8/layout/vList3"/>
    <dgm:cxn modelId="{D3AA8CC1-2C63-8747-9CB9-9B6BA17D9923}" type="presParOf" srcId="{358E7740-EA74-5947-968F-EAC0EEE6E935}" destId="{C26C13A6-EF16-6941-B2E4-FEB05A5AB929}" srcOrd="6" destOrd="0" presId="urn:microsoft.com/office/officeart/2005/8/layout/vList3"/>
    <dgm:cxn modelId="{5042B026-61BF-E244-8F03-B785895B849B}" type="presParOf" srcId="{C26C13A6-EF16-6941-B2E4-FEB05A5AB929}" destId="{736E423F-98A9-F046-BD75-E1706E389BF6}" srcOrd="0" destOrd="0" presId="urn:microsoft.com/office/officeart/2005/8/layout/vList3"/>
    <dgm:cxn modelId="{B5C1F9BF-440E-CB4D-8DF9-3097633B41A3}" type="presParOf" srcId="{C26C13A6-EF16-6941-B2E4-FEB05A5AB929}" destId="{AC180172-C609-B349-BEF0-ED78CAA6F5FC}" srcOrd="1" destOrd="0" presId="urn:microsoft.com/office/officeart/2005/8/layout/vList3"/>
    <dgm:cxn modelId="{50042CFA-D138-3E4E-A310-0B96A225303A}" type="presParOf" srcId="{358E7740-EA74-5947-968F-EAC0EEE6E935}" destId="{9227C8A6-28F7-1844-AC18-8B2D182D28B9}" srcOrd="7" destOrd="0" presId="urn:microsoft.com/office/officeart/2005/8/layout/vList3"/>
    <dgm:cxn modelId="{22EE1CB7-0A89-0441-947E-184D100B7328}" type="presParOf" srcId="{358E7740-EA74-5947-968F-EAC0EEE6E935}" destId="{BE82519C-B978-044D-A301-738FBF0856A2}" srcOrd="8" destOrd="0" presId="urn:microsoft.com/office/officeart/2005/8/layout/vList3"/>
    <dgm:cxn modelId="{EC0AFC5E-0434-EB44-9BCC-C5AEA477172F}" type="presParOf" srcId="{BE82519C-B978-044D-A301-738FBF0856A2}" destId="{4CCD7FCD-0333-C446-BE67-8EAF6D1B5439}" srcOrd="0" destOrd="0" presId="urn:microsoft.com/office/officeart/2005/8/layout/vList3"/>
    <dgm:cxn modelId="{F79CC5C2-F9DA-BD4A-BC37-20ED73A8B9C7}" type="presParOf" srcId="{BE82519C-B978-044D-A301-738FBF0856A2}" destId="{D0E4777F-6CBC-C74B-B9C2-8D799062570E}" srcOrd="1" destOrd="0" presId="urn:microsoft.com/office/officeart/2005/8/layout/vList3"/>
    <dgm:cxn modelId="{D31C3CCF-2442-4E32-B614-7E95BA60C77C}" type="presParOf" srcId="{358E7740-EA74-5947-968F-EAC0EEE6E935}" destId="{1A2A052C-9422-4217-8320-21B9F643F53F}" srcOrd="9" destOrd="0" presId="urn:microsoft.com/office/officeart/2005/8/layout/vList3"/>
    <dgm:cxn modelId="{B6DA9BD5-9E76-4FEA-9BA5-B273DA535170}" type="presParOf" srcId="{358E7740-EA74-5947-968F-EAC0EEE6E935}" destId="{967DC74B-4060-4340-9929-E301D2644977}" srcOrd="10" destOrd="0" presId="urn:microsoft.com/office/officeart/2005/8/layout/vList3"/>
    <dgm:cxn modelId="{727BC77A-6910-4148-8A3E-F163EFA2B68E}" type="presParOf" srcId="{967DC74B-4060-4340-9929-E301D2644977}" destId="{64C77505-C5CE-4E09-A999-D169CF383405}" srcOrd="0" destOrd="0" presId="urn:microsoft.com/office/officeart/2005/8/layout/vList3"/>
    <dgm:cxn modelId="{8008DAB0-9C33-4D4F-9BFA-30EC69611F21}" type="presParOf" srcId="{967DC74B-4060-4340-9929-E301D2644977}" destId="{CD009C2D-EED2-44D4-BDAD-F0F1A1354CDC}" srcOrd="1" destOrd="0" presId="urn:microsoft.com/office/officeart/2005/8/layout/vList3"/>
    <dgm:cxn modelId="{CD3F6038-1C0F-4309-A3E5-5F25E02A274E}" type="presParOf" srcId="{358E7740-EA74-5947-968F-EAC0EEE6E935}" destId="{B393C4A1-641E-4FE9-93BA-435FA715E479}" srcOrd="11" destOrd="0" presId="urn:microsoft.com/office/officeart/2005/8/layout/vList3"/>
    <dgm:cxn modelId="{726C9040-54B7-4C8C-BAAD-69C89375680F}" type="presParOf" srcId="{358E7740-EA74-5947-968F-EAC0EEE6E935}" destId="{2BA1F24D-514C-4AAB-98CB-D2EF581A9167}" srcOrd="12" destOrd="0" presId="urn:microsoft.com/office/officeart/2005/8/layout/vList3"/>
    <dgm:cxn modelId="{E4B7E0A9-1D71-4C76-8A91-49864EC947A4}" type="presParOf" srcId="{2BA1F24D-514C-4AAB-98CB-D2EF581A9167}" destId="{56FDC000-0C40-4C98-A1C4-9992FB7A841E}" srcOrd="0" destOrd="0" presId="urn:microsoft.com/office/officeart/2005/8/layout/vList3"/>
    <dgm:cxn modelId="{2730C676-5467-4DA0-8426-B426ACF081E0}" type="presParOf" srcId="{2BA1F24D-514C-4AAB-98CB-D2EF581A9167}" destId="{8F029420-643D-4815-A02C-78219509FEA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400" dirty="0"/>
            <a:t>I am bad</a:t>
          </a:r>
        </a:p>
      </dgm:t>
    </dgm:pt>
    <dgm:pt modelId="{B3766254-213A-A544-BCEB-D57BF72E098B}" type="parTrans" cxnId="{F16362B7-F07A-6646-BB59-EDE79113DE8F}">
      <dgm:prSet/>
      <dgm:spPr/>
      <dgm:t>
        <a:bodyPr/>
        <a:lstStyle/>
        <a:p>
          <a:endParaRPr lang="en-US" sz="2400"/>
        </a:p>
      </dgm:t>
    </dgm:pt>
    <dgm:pt modelId="{F07A0C1B-BE66-D644-8648-4BB6402F3909}" type="sibTrans" cxnId="{F16362B7-F07A-6646-BB59-EDE79113DE8F}">
      <dgm:prSet/>
      <dgm:spPr/>
      <dgm:t>
        <a:bodyPr/>
        <a:lstStyle/>
        <a:p>
          <a:endParaRPr lang="en-US" sz="2400"/>
        </a:p>
      </dgm:t>
    </dgm:pt>
    <dgm:pt modelId="{9CB6F9B0-6B7F-6445-AA7D-692DB02E0D6E}">
      <dgm:prSet phldrT="[Text]" custT="1"/>
      <dgm:spPr>
        <a:solidFill>
          <a:srgbClr val="512275"/>
        </a:solidFill>
      </dgm:spPr>
      <dgm:t>
        <a:bodyPr/>
        <a:lstStyle/>
        <a:p>
          <a:r>
            <a:rPr lang="en-US" sz="2400" dirty="0"/>
            <a:t>I am inferior</a:t>
          </a:r>
        </a:p>
      </dgm:t>
    </dgm:pt>
    <dgm:pt modelId="{696C0816-E19A-EF4B-89FE-D8C55788CB05}" type="parTrans" cxnId="{365B1BC2-FFBA-C44E-B57C-4BCC594EF92B}">
      <dgm:prSet/>
      <dgm:spPr/>
      <dgm:t>
        <a:bodyPr/>
        <a:lstStyle/>
        <a:p>
          <a:endParaRPr lang="en-US" sz="2400"/>
        </a:p>
      </dgm:t>
    </dgm:pt>
    <dgm:pt modelId="{3D2F3ACE-26E6-674E-A013-F8FD3123EE3B}" type="sibTrans" cxnId="{365B1BC2-FFBA-C44E-B57C-4BCC594EF92B}">
      <dgm:prSet/>
      <dgm:spPr/>
      <dgm:t>
        <a:bodyPr/>
        <a:lstStyle/>
        <a:p>
          <a:endParaRPr lang="en-US" sz="2400"/>
        </a:p>
      </dgm:t>
    </dgm:pt>
    <dgm:pt modelId="{BCB78B07-7542-8F4F-9DFB-8C80B3D782FB}">
      <dgm:prSet phldrT="[Text]" custT="1"/>
      <dgm:spPr>
        <a:solidFill>
          <a:srgbClr val="512275"/>
        </a:solidFill>
      </dgm:spPr>
      <dgm:t>
        <a:bodyPr/>
        <a:lstStyle/>
        <a:p>
          <a:r>
            <a:rPr lang="en-US" sz="2400" dirty="0"/>
            <a:t>I am boring</a:t>
          </a:r>
        </a:p>
      </dgm:t>
    </dgm:pt>
    <dgm:pt modelId="{673B6381-1494-2A4D-92E1-43DF57E71666}" type="parTrans" cxnId="{75E0C67B-DF5E-B040-B148-3096901193FA}">
      <dgm:prSet/>
      <dgm:spPr/>
      <dgm:t>
        <a:bodyPr/>
        <a:lstStyle/>
        <a:p>
          <a:endParaRPr lang="en-US" sz="2400"/>
        </a:p>
      </dgm:t>
    </dgm:pt>
    <dgm:pt modelId="{8263A684-CAD6-A048-903C-6BA1D8B73E4E}" type="sibTrans" cxnId="{75E0C67B-DF5E-B040-B148-3096901193FA}">
      <dgm:prSet/>
      <dgm:spPr/>
      <dgm:t>
        <a:bodyPr/>
        <a:lstStyle/>
        <a:p>
          <a:endParaRPr lang="en-US" sz="2400"/>
        </a:p>
      </dgm:t>
    </dgm:pt>
    <dgm:pt modelId="{9294D6CF-E700-5F44-96B8-2FE6A6ABFD5F}">
      <dgm:prSet phldrT="[Text]" custT="1"/>
      <dgm:spPr>
        <a:solidFill>
          <a:srgbClr val="512275"/>
        </a:solidFill>
      </dgm:spPr>
      <dgm:t>
        <a:bodyPr/>
        <a:lstStyle/>
        <a:p>
          <a:r>
            <a:rPr lang="en-US" sz="2400" dirty="0"/>
            <a:t>I am a failure</a:t>
          </a:r>
        </a:p>
      </dgm:t>
    </dgm:pt>
    <dgm:pt modelId="{05D94F9C-5EE0-E845-82C5-53DA4A6CA76A}" type="parTrans" cxnId="{45371A2B-B42E-1E4D-A1DD-4E85113A4646}">
      <dgm:prSet/>
      <dgm:spPr/>
      <dgm:t>
        <a:bodyPr/>
        <a:lstStyle/>
        <a:p>
          <a:endParaRPr lang="en-US" sz="2400"/>
        </a:p>
      </dgm:t>
    </dgm:pt>
    <dgm:pt modelId="{0BF270F2-CCAB-9B4A-88A1-95F3F51091B5}" type="sibTrans" cxnId="{45371A2B-B42E-1E4D-A1DD-4E85113A4646}">
      <dgm:prSet/>
      <dgm:spPr/>
      <dgm:t>
        <a:bodyPr/>
        <a:lstStyle/>
        <a:p>
          <a:endParaRPr lang="en-US" sz="2400"/>
        </a:p>
      </dgm:t>
    </dgm:pt>
    <dgm:pt modelId="{8D593D2F-A7F1-1D45-BC75-9621ACDC3178}">
      <dgm:prSet phldrT="[Text]" custT="1"/>
      <dgm:spPr>
        <a:solidFill>
          <a:srgbClr val="512275"/>
        </a:solidFill>
      </dgm:spPr>
      <dgm:t>
        <a:bodyPr/>
        <a:lstStyle/>
        <a:p>
          <a:r>
            <a:rPr lang="en-US" sz="2400" dirty="0"/>
            <a:t>I am useless</a:t>
          </a:r>
        </a:p>
      </dgm:t>
    </dgm:pt>
    <dgm:pt modelId="{A4F07D78-C124-2A44-B56E-D64BCC622712}" type="parTrans" cxnId="{A41B489F-E3BA-0640-BF7E-046B31B63080}">
      <dgm:prSet/>
      <dgm:spPr/>
      <dgm:t>
        <a:bodyPr/>
        <a:lstStyle/>
        <a:p>
          <a:endParaRPr lang="en-US" sz="2400"/>
        </a:p>
      </dgm:t>
    </dgm:pt>
    <dgm:pt modelId="{2BB8C640-0038-0044-97C8-41A951B95EF5}" type="sibTrans" cxnId="{A41B489F-E3BA-0640-BF7E-046B31B63080}">
      <dgm:prSet/>
      <dgm:spPr/>
      <dgm:t>
        <a:bodyPr/>
        <a:lstStyle/>
        <a:p>
          <a:endParaRPr lang="en-US" sz="2400"/>
        </a:p>
      </dgm:t>
    </dgm:pt>
    <dgm:pt modelId="{0EAD3AA8-942A-4A6F-BEE0-9723AB7F4340}">
      <dgm:prSet phldrT="[Text]" custT="1"/>
      <dgm:spPr>
        <a:solidFill>
          <a:srgbClr val="512275"/>
        </a:solidFill>
      </dgm:spPr>
      <dgm:t>
        <a:bodyPr/>
        <a:lstStyle/>
        <a:p>
          <a:r>
            <a:rPr lang="en-US" sz="2400" dirty="0"/>
            <a:t>I am unlikeable</a:t>
          </a:r>
        </a:p>
      </dgm:t>
    </dgm:pt>
    <dgm:pt modelId="{A9B8C96D-A412-4F99-8A07-90FFB42CB619}" type="parTrans" cxnId="{7CB684D7-CB41-4B46-944B-60147537A56F}">
      <dgm:prSet/>
      <dgm:spPr/>
      <dgm:t>
        <a:bodyPr/>
        <a:lstStyle/>
        <a:p>
          <a:endParaRPr lang="en-US" sz="2400"/>
        </a:p>
      </dgm:t>
    </dgm:pt>
    <dgm:pt modelId="{F4D291AB-97C6-4F36-820A-D9595886F0E9}" type="sibTrans" cxnId="{7CB684D7-CB41-4B46-944B-60147537A56F}">
      <dgm:prSet/>
      <dgm:spPr/>
      <dgm:t>
        <a:bodyPr/>
        <a:lstStyle/>
        <a:p>
          <a:endParaRPr lang="en-US" sz="2400"/>
        </a:p>
      </dgm:t>
    </dgm:pt>
    <dgm:pt modelId="{C8B4F688-2F5E-476C-9899-09CD97790EB9}">
      <dgm:prSet phldrT="[Text]" custT="1"/>
      <dgm:spPr>
        <a:solidFill>
          <a:srgbClr val="512275"/>
        </a:solidFill>
      </dgm:spPr>
      <dgm:t>
        <a:bodyPr/>
        <a:lstStyle/>
        <a:p>
          <a:r>
            <a:rPr lang="en-US" sz="2400" dirty="0"/>
            <a:t>I am ugly</a:t>
          </a:r>
        </a:p>
      </dgm:t>
    </dgm:pt>
    <dgm:pt modelId="{73E5D353-97A6-458A-82D2-143EF0C3EE43}" type="parTrans" cxnId="{444FFB81-31FC-4BA8-A387-03A83E1B9383}">
      <dgm:prSet/>
      <dgm:spPr/>
      <dgm:t>
        <a:bodyPr/>
        <a:lstStyle/>
        <a:p>
          <a:endParaRPr lang="en-US" sz="2400"/>
        </a:p>
      </dgm:t>
    </dgm:pt>
    <dgm:pt modelId="{488066EE-0EAC-4557-BCF9-DD044AC2C680}" type="sibTrans" cxnId="{444FFB81-31FC-4BA8-A387-03A83E1B9383}">
      <dgm:prSet/>
      <dgm:spPr/>
      <dgm:t>
        <a:bodyPr/>
        <a:lstStyle/>
        <a:p>
          <a:endParaRPr lang="en-US" sz="2400"/>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7" custLinFactX="301070" custLinFactNeighborX="400000" custLinFactNeighborY="-662"/>
      <dgm:spPr>
        <a:noFill/>
        <a:ln w="76200">
          <a:solidFill>
            <a:srgbClr val="512275"/>
          </a:solidFill>
        </a:ln>
      </dgm:spPr>
    </dgm:pt>
    <dgm:pt modelId="{91DF4548-64D5-2043-95AA-7625C9677A2D}" type="pres">
      <dgm:prSet presAssocID="{37B372C2-861A-0948-9CA6-0E65D0CB5FFB}" presName="txShp" presStyleLbl="node1" presStyleIdx="0" presStyleCnt="7"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7" custLinFactX="301070" custLinFactNeighborX="400000" custLinFactNeighborY="-5414"/>
      <dgm:spPr>
        <a:noFill/>
        <a:ln w="76200">
          <a:solidFill>
            <a:srgbClr val="512275"/>
          </a:solidFill>
        </a:ln>
      </dgm:spPr>
    </dgm:pt>
    <dgm:pt modelId="{00D6EFA7-838B-564F-BA7A-73982A018648}" type="pres">
      <dgm:prSet presAssocID="{9CB6F9B0-6B7F-6445-AA7D-692DB02E0D6E}" presName="txShp" presStyleLbl="node1" presStyleIdx="1" presStyleCnt="7"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7" custLinFactX="301070" custLinFactNeighborX="400000" custLinFactNeighborY="3326"/>
      <dgm:spPr>
        <a:noFill/>
        <a:ln w="76200">
          <a:solidFill>
            <a:srgbClr val="512275"/>
          </a:solidFill>
        </a:ln>
      </dgm:spPr>
    </dgm:pt>
    <dgm:pt modelId="{F5DCFB6F-1734-C245-B05A-51370BD045BD}" type="pres">
      <dgm:prSet presAssocID="{BCB78B07-7542-8F4F-9DFB-8C80B3D782FB}" presName="txShp" presStyleLbl="node1" presStyleIdx="2" presStyleCnt="7"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7" custLinFactX="301070" custLinFactNeighborX="400000" custLinFactNeighborY="265"/>
      <dgm:spPr>
        <a:noFill/>
        <a:ln w="76200">
          <a:solidFill>
            <a:srgbClr val="512275"/>
          </a:solidFill>
        </a:ln>
      </dgm:spPr>
    </dgm:pt>
    <dgm:pt modelId="{AC180172-C609-B349-BEF0-ED78CAA6F5FC}" type="pres">
      <dgm:prSet presAssocID="{9294D6CF-E700-5F44-96B8-2FE6A6ABFD5F}" presName="txShp" presStyleLbl="node1" presStyleIdx="3" presStyleCnt="7" custScaleX="108495" custLinFactNeighborX="-14499" custLinFactNeighborY="4512">
        <dgm:presLayoutVars>
          <dgm:bulletEnabled val="1"/>
        </dgm:presLayoutVars>
      </dgm:prSet>
      <dgm:spPr/>
    </dgm:pt>
    <dgm:pt modelId="{9227C8A6-28F7-1844-AC18-8B2D182D28B9}" type="pres">
      <dgm:prSet presAssocID="{0BF270F2-CCAB-9B4A-88A1-95F3F51091B5}" presName="spacing" presStyleCnt="0"/>
      <dgm:spPr/>
    </dgm:pt>
    <dgm:pt modelId="{BE82519C-B978-044D-A301-738FBF0856A2}" type="pres">
      <dgm:prSet presAssocID="{8D593D2F-A7F1-1D45-BC75-9621ACDC3178}" presName="composite" presStyleCnt="0"/>
      <dgm:spPr/>
    </dgm:pt>
    <dgm:pt modelId="{4CCD7FCD-0333-C446-BE67-8EAF6D1B5439}" type="pres">
      <dgm:prSet presAssocID="{8D593D2F-A7F1-1D45-BC75-9621ACDC3178}" presName="imgShp" presStyleLbl="fgImgPlace1" presStyleIdx="4" presStyleCnt="7" custLinFactX="301070" custLinFactNeighborX="400000" custLinFactNeighborY="13334"/>
      <dgm:spPr>
        <a:noFill/>
        <a:ln w="76200">
          <a:solidFill>
            <a:srgbClr val="512275"/>
          </a:solidFill>
        </a:ln>
      </dgm:spPr>
    </dgm:pt>
    <dgm:pt modelId="{D0E4777F-6CBC-C74B-B9C2-8D799062570E}" type="pres">
      <dgm:prSet presAssocID="{8D593D2F-A7F1-1D45-BC75-9621ACDC3178}" presName="txShp" presStyleLbl="node1" presStyleIdx="4" presStyleCnt="7" custScaleX="108495" custLinFactNeighborX="-14499" custLinFactNeighborY="14998">
        <dgm:presLayoutVars>
          <dgm:bulletEnabled val="1"/>
        </dgm:presLayoutVars>
      </dgm:prSet>
      <dgm:spPr/>
    </dgm:pt>
    <dgm:pt modelId="{AEAACBEB-5ECB-4B02-BCA3-5582A9B8A864}" type="pres">
      <dgm:prSet presAssocID="{2BB8C640-0038-0044-97C8-41A951B95EF5}" presName="spacing" presStyleCnt="0"/>
      <dgm:spPr/>
    </dgm:pt>
    <dgm:pt modelId="{944CE3DC-0A04-4DD7-8190-963F7E2F5744}" type="pres">
      <dgm:prSet presAssocID="{0EAD3AA8-942A-4A6F-BEE0-9723AB7F4340}" presName="composite" presStyleCnt="0"/>
      <dgm:spPr/>
    </dgm:pt>
    <dgm:pt modelId="{E5424465-71C2-4CD3-98A8-C50F4A7E59AA}" type="pres">
      <dgm:prSet presAssocID="{0EAD3AA8-942A-4A6F-BEE0-9723AB7F4340}" presName="imgShp" presStyleLbl="fgImgPlace1" presStyleIdx="5" presStyleCnt="7" custLinFactX="301070" custLinFactNeighborX="400000" custLinFactNeighborY="13335"/>
      <dgm:spPr>
        <a:noFill/>
        <a:ln w="76200">
          <a:solidFill>
            <a:srgbClr val="512275"/>
          </a:solidFill>
        </a:ln>
      </dgm:spPr>
    </dgm:pt>
    <dgm:pt modelId="{B7766C0F-4CA9-4A75-A721-3C8A6C264D50}" type="pres">
      <dgm:prSet presAssocID="{0EAD3AA8-942A-4A6F-BEE0-9723AB7F4340}" presName="txShp" presStyleLbl="node1" presStyleIdx="5" presStyleCnt="7" custScaleX="108495" custLinFactNeighborX="-14499" custLinFactNeighborY="14998">
        <dgm:presLayoutVars>
          <dgm:bulletEnabled val="1"/>
        </dgm:presLayoutVars>
      </dgm:prSet>
      <dgm:spPr/>
    </dgm:pt>
    <dgm:pt modelId="{13196135-C0AE-4D89-9CEE-FD40BD52C24A}" type="pres">
      <dgm:prSet presAssocID="{F4D291AB-97C6-4F36-820A-D9595886F0E9}" presName="spacing" presStyleCnt="0"/>
      <dgm:spPr/>
    </dgm:pt>
    <dgm:pt modelId="{670EA4F8-079C-4DDD-89F8-7119414846EF}" type="pres">
      <dgm:prSet presAssocID="{C8B4F688-2F5E-476C-9899-09CD97790EB9}" presName="composite" presStyleCnt="0"/>
      <dgm:spPr/>
    </dgm:pt>
    <dgm:pt modelId="{E3BB6EAB-8D67-428C-847B-31DB65A3ECCE}" type="pres">
      <dgm:prSet presAssocID="{C8B4F688-2F5E-476C-9899-09CD97790EB9}" presName="imgShp" presStyleLbl="fgImgPlace1" presStyleIdx="6" presStyleCnt="7" custLinFactX="301070" custLinFactNeighborX="400000" custLinFactNeighborY="13335"/>
      <dgm:spPr>
        <a:noFill/>
        <a:ln w="76200">
          <a:solidFill>
            <a:srgbClr val="512275"/>
          </a:solidFill>
        </a:ln>
      </dgm:spPr>
    </dgm:pt>
    <dgm:pt modelId="{AD4B10E4-BFE0-4594-9A98-C0D14274843A}" type="pres">
      <dgm:prSet presAssocID="{C8B4F688-2F5E-476C-9899-09CD97790EB9}" presName="txShp" presStyleLbl="node1" presStyleIdx="6" presStyleCnt="7" custScaleX="108495" custLinFactNeighborX="-14499" custLinFactNeighborY="14998">
        <dgm:presLayoutVars>
          <dgm:bulletEnabled val="1"/>
        </dgm:presLayoutVars>
      </dgm:prSet>
      <dgm:spPr/>
    </dgm:pt>
  </dgm:ptLst>
  <dgm:cxnLst>
    <dgm:cxn modelId="{AA19B529-8367-DD44-9677-DD88267A02B0}" type="presOf" srcId="{8D593D2F-A7F1-1D45-BC75-9621ACDC3178}" destId="{D0E4777F-6CBC-C74B-B9C2-8D799062570E}"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D40B1269-27BF-D44A-9642-8164615353C5}" type="presOf" srcId="{37B372C2-861A-0948-9CA6-0E65D0CB5FFB}" destId="{91DF4548-64D5-2043-95AA-7625C9677A2D}" srcOrd="0" destOrd="0" presId="urn:microsoft.com/office/officeart/2005/8/layout/vList3"/>
    <dgm:cxn modelId="{849C1370-0425-4E45-B530-D7F82B79F0D5}" type="presOf" srcId="{9CB6F9B0-6B7F-6445-AA7D-692DB02E0D6E}" destId="{00D6EFA7-838B-564F-BA7A-73982A018648}" srcOrd="0" destOrd="0" presId="urn:microsoft.com/office/officeart/2005/8/layout/vList3"/>
    <dgm:cxn modelId="{43349856-A0BE-4763-BF77-3A54290F0CAF}" type="presOf" srcId="{C8B4F688-2F5E-476C-9899-09CD97790EB9}" destId="{AD4B10E4-BFE0-4594-9A98-C0D14274843A}"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F1F0B17D-D29D-D543-81C6-A8826BFC1CDB}" type="presOf" srcId="{AFB24726-CFCD-F141-8F74-AD107E1C9534}" destId="{358E7740-EA74-5947-968F-EAC0EEE6E935}" srcOrd="0" destOrd="0" presId="urn:microsoft.com/office/officeart/2005/8/layout/vList3"/>
    <dgm:cxn modelId="{CF1AA97E-EC0B-8A4E-AA2B-D267CAB50ECE}" type="presOf" srcId="{9294D6CF-E700-5F44-96B8-2FE6A6ABFD5F}" destId="{AC180172-C609-B349-BEF0-ED78CAA6F5FC}" srcOrd="0" destOrd="0" presId="urn:microsoft.com/office/officeart/2005/8/layout/vList3"/>
    <dgm:cxn modelId="{444FFB81-31FC-4BA8-A387-03A83E1B9383}" srcId="{AFB24726-CFCD-F141-8F74-AD107E1C9534}" destId="{C8B4F688-2F5E-476C-9899-09CD97790EB9}" srcOrd="6" destOrd="0" parTransId="{73E5D353-97A6-458A-82D2-143EF0C3EE43}" sibTransId="{488066EE-0EAC-4557-BCF9-DD044AC2C680}"/>
    <dgm:cxn modelId="{CA0AE294-DDEE-467F-84A1-EF4E14BC82F3}" type="presOf" srcId="{0EAD3AA8-942A-4A6F-BEE0-9723AB7F4340}" destId="{B7766C0F-4CA9-4A75-A721-3C8A6C264D50}" srcOrd="0" destOrd="0" presId="urn:microsoft.com/office/officeart/2005/8/layout/vList3"/>
    <dgm:cxn modelId="{A41B489F-E3BA-0640-BF7E-046B31B63080}" srcId="{AFB24726-CFCD-F141-8F74-AD107E1C9534}" destId="{8D593D2F-A7F1-1D45-BC75-9621ACDC3178}" srcOrd="4" destOrd="0" parTransId="{A4F07D78-C124-2A44-B56E-D64BCC622712}" sibTransId="{2BB8C640-0038-0044-97C8-41A951B95EF5}"/>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D45668C2-C482-4445-8FAB-929BDAA1DE98}" type="presOf" srcId="{BCB78B07-7542-8F4F-9DFB-8C80B3D782FB}" destId="{F5DCFB6F-1734-C245-B05A-51370BD045BD}" srcOrd="0" destOrd="0" presId="urn:microsoft.com/office/officeart/2005/8/layout/vList3"/>
    <dgm:cxn modelId="{7CB684D7-CB41-4B46-944B-60147537A56F}" srcId="{AFB24726-CFCD-F141-8F74-AD107E1C9534}" destId="{0EAD3AA8-942A-4A6F-BEE0-9723AB7F4340}" srcOrd="5" destOrd="0" parTransId="{A9B8C96D-A412-4F99-8A07-90FFB42CB619}" sibTransId="{F4D291AB-97C6-4F36-820A-D9595886F0E9}"/>
    <dgm:cxn modelId="{FE82DEA7-9A58-2A40-8847-0D5AC23F957F}" type="presParOf" srcId="{358E7740-EA74-5947-968F-EAC0EEE6E935}" destId="{6234CBC3-5BB3-A346-A994-E21C0FE1ED48}" srcOrd="0" destOrd="0" presId="urn:microsoft.com/office/officeart/2005/8/layout/vList3"/>
    <dgm:cxn modelId="{3CE28DD2-3CB7-3E41-9233-30CD51A6A906}" type="presParOf" srcId="{6234CBC3-5BB3-A346-A994-E21C0FE1ED48}" destId="{74087472-4B58-1049-BA41-D8BE6B8F4EDD}" srcOrd="0" destOrd="0" presId="urn:microsoft.com/office/officeart/2005/8/layout/vList3"/>
    <dgm:cxn modelId="{4BF1973A-A5A0-3342-8C7C-EC43C1A2DB92}" type="presParOf" srcId="{6234CBC3-5BB3-A346-A994-E21C0FE1ED48}" destId="{91DF4548-64D5-2043-95AA-7625C9677A2D}" srcOrd="1" destOrd="0" presId="urn:microsoft.com/office/officeart/2005/8/layout/vList3"/>
    <dgm:cxn modelId="{74086C5A-A869-134C-BFAB-EEB641F6518F}" type="presParOf" srcId="{358E7740-EA74-5947-968F-EAC0EEE6E935}" destId="{9D1A9A5B-CB62-714D-8776-DF8FD58EC6BC}" srcOrd="1" destOrd="0" presId="urn:microsoft.com/office/officeart/2005/8/layout/vList3"/>
    <dgm:cxn modelId="{A3DF2D2E-4231-7945-B0EB-364AB15DF673}" type="presParOf" srcId="{358E7740-EA74-5947-968F-EAC0EEE6E935}" destId="{DE7C2EE5-D355-D74E-AA8E-5C71DE6481AC}" srcOrd="2" destOrd="0" presId="urn:microsoft.com/office/officeart/2005/8/layout/vList3"/>
    <dgm:cxn modelId="{5EF7F3F4-25B9-1445-8149-DA1ECDE9D9AF}" type="presParOf" srcId="{DE7C2EE5-D355-D74E-AA8E-5C71DE6481AC}" destId="{AB238038-DA8C-7A47-84B1-9C7146C25CFE}" srcOrd="0" destOrd="0" presId="urn:microsoft.com/office/officeart/2005/8/layout/vList3"/>
    <dgm:cxn modelId="{D0FC8468-5DDD-9F4F-BF90-FFC514A2377A}" type="presParOf" srcId="{DE7C2EE5-D355-D74E-AA8E-5C71DE6481AC}" destId="{00D6EFA7-838B-564F-BA7A-73982A018648}" srcOrd="1" destOrd="0" presId="urn:microsoft.com/office/officeart/2005/8/layout/vList3"/>
    <dgm:cxn modelId="{CF9BF049-4E7F-9A46-B1AF-FDEA0CA195E4}" type="presParOf" srcId="{358E7740-EA74-5947-968F-EAC0EEE6E935}" destId="{75B78A33-F98B-7A48-B3B6-7030A8C0C471}" srcOrd="3" destOrd="0" presId="urn:microsoft.com/office/officeart/2005/8/layout/vList3"/>
    <dgm:cxn modelId="{F0E554CF-7877-F54B-A525-D2A48802F339}" type="presParOf" srcId="{358E7740-EA74-5947-968F-EAC0EEE6E935}" destId="{DC2BA176-A481-6F4D-81A2-E79F00B38980}" srcOrd="4" destOrd="0" presId="urn:microsoft.com/office/officeart/2005/8/layout/vList3"/>
    <dgm:cxn modelId="{7D86C58C-CDDF-1F4F-A7B2-702C9B35F193}" type="presParOf" srcId="{DC2BA176-A481-6F4D-81A2-E79F00B38980}" destId="{1033ED0E-198B-224C-914A-F13522FE2CC7}" srcOrd="0" destOrd="0" presId="urn:microsoft.com/office/officeart/2005/8/layout/vList3"/>
    <dgm:cxn modelId="{6B75468D-769F-1245-B513-5980ED22D927}" type="presParOf" srcId="{DC2BA176-A481-6F4D-81A2-E79F00B38980}" destId="{F5DCFB6F-1734-C245-B05A-51370BD045BD}" srcOrd="1" destOrd="0" presId="urn:microsoft.com/office/officeart/2005/8/layout/vList3"/>
    <dgm:cxn modelId="{CFD7CE1E-FDBC-E04B-ADE9-E7BCA6A152DB}" type="presParOf" srcId="{358E7740-EA74-5947-968F-EAC0EEE6E935}" destId="{AE885E5D-956F-254D-9E20-BDF1F9CB8062}" srcOrd="5" destOrd="0" presId="urn:microsoft.com/office/officeart/2005/8/layout/vList3"/>
    <dgm:cxn modelId="{C41451B1-566E-8849-B427-713BE9EC446D}" type="presParOf" srcId="{358E7740-EA74-5947-968F-EAC0EEE6E935}" destId="{C26C13A6-EF16-6941-B2E4-FEB05A5AB929}" srcOrd="6" destOrd="0" presId="urn:microsoft.com/office/officeart/2005/8/layout/vList3"/>
    <dgm:cxn modelId="{86B8B781-2DCE-6545-9A31-4CC28EE5CB8B}" type="presParOf" srcId="{C26C13A6-EF16-6941-B2E4-FEB05A5AB929}" destId="{736E423F-98A9-F046-BD75-E1706E389BF6}" srcOrd="0" destOrd="0" presId="urn:microsoft.com/office/officeart/2005/8/layout/vList3"/>
    <dgm:cxn modelId="{017578CD-4743-6046-A4A6-947BC3E64A08}" type="presParOf" srcId="{C26C13A6-EF16-6941-B2E4-FEB05A5AB929}" destId="{AC180172-C609-B349-BEF0-ED78CAA6F5FC}" srcOrd="1" destOrd="0" presId="urn:microsoft.com/office/officeart/2005/8/layout/vList3"/>
    <dgm:cxn modelId="{56C3442E-36ED-4B4D-A2B1-9B7CEA138BE3}" type="presParOf" srcId="{358E7740-EA74-5947-968F-EAC0EEE6E935}" destId="{9227C8A6-28F7-1844-AC18-8B2D182D28B9}" srcOrd="7" destOrd="0" presId="urn:microsoft.com/office/officeart/2005/8/layout/vList3"/>
    <dgm:cxn modelId="{B9AEA7DC-BF36-9446-B403-DF1347960E2A}" type="presParOf" srcId="{358E7740-EA74-5947-968F-EAC0EEE6E935}" destId="{BE82519C-B978-044D-A301-738FBF0856A2}" srcOrd="8" destOrd="0" presId="urn:microsoft.com/office/officeart/2005/8/layout/vList3"/>
    <dgm:cxn modelId="{2C9F6353-3824-444F-924B-9554499EB348}" type="presParOf" srcId="{BE82519C-B978-044D-A301-738FBF0856A2}" destId="{4CCD7FCD-0333-C446-BE67-8EAF6D1B5439}" srcOrd="0" destOrd="0" presId="urn:microsoft.com/office/officeart/2005/8/layout/vList3"/>
    <dgm:cxn modelId="{12B8AD99-7E8B-D646-A5E5-9DCC26118BCF}" type="presParOf" srcId="{BE82519C-B978-044D-A301-738FBF0856A2}" destId="{D0E4777F-6CBC-C74B-B9C2-8D799062570E}" srcOrd="1" destOrd="0" presId="urn:microsoft.com/office/officeart/2005/8/layout/vList3"/>
    <dgm:cxn modelId="{A9B742B1-8B68-4133-B7A0-4DD2D852730A}" type="presParOf" srcId="{358E7740-EA74-5947-968F-EAC0EEE6E935}" destId="{AEAACBEB-5ECB-4B02-BCA3-5582A9B8A864}" srcOrd="9" destOrd="0" presId="urn:microsoft.com/office/officeart/2005/8/layout/vList3"/>
    <dgm:cxn modelId="{3BE4FA46-FEE0-4EAA-8B53-7D57DE3DC456}" type="presParOf" srcId="{358E7740-EA74-5947-968F-EAC0EEE6E935}" destId="{944CE3DC-0A04-4DD7-8190-963F7E2F5744}" srcOrd="10" destOrd="0" presId="urn:microsoft.com/office/officeart/2005/8/layout/vList3"/>
    <dgm:cxn modelId="{698125EB-C5A9-4D57-A903-8945AEC71946}" type="presParOf" srcId="{944CE3DC-0A04-4DD7-8190-963F7E2F5744}" destId="{E5424465-71C2-4CD3-98A8-C50F4A7E59AA}" srcOrd="0" destOrd="0" presId="urn:microsoft.com/office/officeart/2005/8/layout/vList3"/>
    <dgm:cxn modelId="{04247C09-2133-489C-B0A4-AE9AC6903800}" type="presParOf" srcId="{944CE3DC-0A04-4DD7-8190-963F7E2F5744}" destId="{B7766C0F-4CA9-4A75-A721-3C8A6C264D50}" srcOrd="1" destOrd="0" presId="urn:microsoft.com/office/officeart/2005/8/layout/vList3"/>
    <dgm:cxn modelId="{96094CB0-0BAF-42C3-A678-F4363F94DFC9}" type="presParOf" srcId="{358E7740-EA74-5947-968F-EAC0EEE6E935}" destId="{13196135-C0AE-4D89-9CEE-FD40BD52C24A}" srcOrd="11" destOrd="0" presId="urn:microsoft.com/office/officeart/2005/8/layout/vList3"/>
    <dgm:cxn modelId="{D4AB8B85-9EA3-4848-BC64-7A8EDBE65B88}" type="presParOf" srcId="{358E7740-EA74-5947-968F-EAC0EEE6E935}" destId="{670EA4F8-079C-4DDD-89F8-7119414846EF}" srcOrd="12" destOrd="0" presId="urn:microsoft.com/office/officeart/2005/8/layout/vList3"/>
    <dgm:cxn modelId="{CEFE5366-CEE8-4C20-9693-6F9036AC842D}" type="presParOf" srcId="{670EA4F8-079C-4DDD-89F8-7119414846EF}" destId="{E3BB6EAB-8D67-428C-847B-31DB65A3ECCE}" srcOrd="0" destOrd="0" presId="urn:microsoft.com/office/officeart/2005/8/layout/vList3"/>
    <dgm:cxn modelId="{F75D955C-833D-4BD7-9D06-E402C04A980B}" type="presParOf" srcId="{670EA4F8-079C-4DDD-89F8-7119414846EF}" destId="{AD4B10E4-BFE0-4594-9A98-C0D14274843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3200" dirty="0"/>
            <a:t>Sadness</a:t>
          </a:r>
          <a:endParaRPr lang="en-US" sz="2400" dirty="0"/>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3200" dirty="0"/>
            <a:t>Guilt</a:t>
          </a:r>
          <a:endParaRPr lang="en-US" sz="2400" dirty="0"/>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3200" dirty="0"/>
            <a:t>Low mood/depression</a:t>
          </a:r>
          <a:endParaRPr lang="en-US" sz="2600" dirty="0"/>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ABDE5F7F-08F6-4B31-9955-E873D0F5314F}">
      <dgm:prSet phldrT="[Text]" custT="1"/>
      <dgm:spPr>
        <a:solidFill>
          <a:srgbClr val="512275"/>
        </a:solidFill>
      </dgm:spPr>
      <dgm:t>
        <a:bodyPr/>
        <a:lstStyle/>
        <a:p>
          <a:r>
            <a:rPr lang="en-US" sz="3200" dirty="0"/>
            <a:t>Anger</a:t>
          </a:r>
        </a:p>
      </dgm:t>
    </dgm:pt>
    <dgm:pt modelId="{BBC4AB59-2DAF-4B39-B379-AB648B963A43}" type="parTrans" cxnId="{B719CC91-FFC7-48B4-B5FD-DD0191953A2A}">
      <dgm:prSet/>
      <dgm:spPr/>
      <dgm:t>
        <a:bodyPr/>
        <a:lstStyle/>
        <a:p>
          <a:endParaRPr lang="en-US"/>
        </a:p>
      </dgm:t>
    </dgm:pt>
    <dgm:pt modelId="{209721C9-EE50-4270-A8D2-B1DCA9DD24FF}" type="sibTrans" cxnId="{B719CC91-FFC7-48B4-B5FD-DD0191953A2A}">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00000" custLinFactNeighborX="292682" custLinFactNeighborY="-274"/>
      <dgm:spPr>
        <a:noFill/>
        <a:ln w="76200">
          <a:solidFill>
            <a:srgbClr val="512275"/>
          </a:solidFill>
        </a:ln>
      </dgm:spPr>
    </dgm:pt>
    <dgm:pt modelId="{91DF4548-64D5-2043-95AA-7625C9677A2D}" type="pres">
      <dgm:prSet presAssocID="{37B372C2-861A-0948-9CA6-0E65D0CB5FFB}" presName="txShp" presStyleLbl="node1" presStyleIdx="0" presStyleCnt="4" custScaleX="109536" custLinFactNeighborX="-13985" custLinFactNeighborY="-36">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200000" custLinFactNeighborX="294722" custLinFactNeighborY="-1822"/>
      <dgm:spPr>
        <a:noFill/>
        <a:ln w="76200">
          <a:solidFill>
            <a:srgbClr val="512275"/>
          </a:solidFill>
        </a:ln>
      </dgm:spPr>
    </dgm:pt>
    <dgm:pt modelId="{9865D78E-603D-2C48-A0BD-5CA658E2E3DE}" type="pres">
      <dgm:prSet presAssocID="{98388CF0-2FC0-7D4C-89C8-AFDB319950A2}" presName="txShp" presStyleLbl="node1" presStyleIdx="1" presStyleCnt="4" custScaleX="108254" custLinFactNeighborX="-13985" custLinFactNeighborY="1384">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200000" custLinFactNeighborX="289675" custLinFactNeighborY="7577"/>
      <dgm:spPr>
        <a:noFill/>
        <a:ln w="76200">
          <a:solidFill>
            <a:srgbClr val="512275"/>
          </a:solidFill>
        </a:ln>
      </dgm:spPr>
    </dgm:pt>
    <dgm:pt modelId="{45903F6E-FE25-D24C-8298-56D5BEFD8FA1}" type="pres">
      <dgm:prSet presAssocID="{EF2E0D45-D3BC-1540-8275-10B5DB88AA5C}" presName="txShp" presStyleLbl="node1" presStyleIdx="2" presStyleCnt="4" custScaleX="106529" custLinFactNeighborX="-14777" custLinFactNeighborY="1420">
        <dgm:presLayoutVars>
          <dgm:bulletEnabled val="1"/>
        </dgm:presLayoutVars>
      </dgm:prSet>
      <dgm:spPr/>
    </dgm:pt>
    <dgm:pt modelId="{1955FDE6-70CF-46F3-B179-A767B9DE2F7C}" type="pres">
      <dgm:prSet presAssocID="{EED53C3D-7154-A24E-B627-191BE83F828D}" presName="spacing" presStyleCnt="0"/>
      <dgm:spPr/>
    </dgm:pt>
    <dgm:pt modelId="{C08CA763-AD00-46D4-9753-37D7662EF042}" type="pres">
      <dgm:prSet presAssocID="{ABDE5F7F-08F6-4B31-9955-E873D0F5314F}" presName="composite" presStyleCnt="0"/>
      <dgm:spPr/>
    </dgm:pt>
    <dgm:pt modelId="{4AB0D7FE-3E23-4A4E-833F-16517FA1059D}" type="pres">
      <dgm:prSet presAssocID="{ABDE5F7F-08F6-4B31-9955-E873D0F5314F}" presName="imgShp" presStyleLbl="fgImgPlace1" presStyleIdx="3" presStyleCnt="4" custLinFactX="200000" custLinFactNeighborX="289675" custLinFactNeighborY="274"/>
      <dgm:spPr>
        <a:noFill/>
        <a:ln w="76200">
          <a:solidFill>
            <a:srgbClr val="512275"/>
          </a:solidFill>
        </a:ln>
      </dgm:spPr>
    </dgm:pt>
    <dgm:pt modelId="{E115260D-95C5-421D-BDB1-5D9BD7D75FDF}" type="pres">
      <dgm:prSet presAssocID="{ABDE5F7F-08F6-4B31-9955-E873D0F5314F}" presName="txShp" presStyleLbl="node1" presStyleIdx="3" presStyleCnt="4" custScaleX="106529" custLinFactNeighborX="-14777" custLinFactNeighborY="1420">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3A42614F-B5A1-6B4F-B5B3-4A0B5B189C43}" type="presOf" srcId="{EF2E0D45-D3BC-1540-8275-10B5DB88AA5C}" destId="{45903F6E-FE25-D24C-8298-56D5BEFD8FA1}" srcOrd="0" destOrd="0" presId="urn:microsoft.com/office/officeart/2005/8/layout/vList3"/>
    <dgm:cxn modelId="{B719CC91-FFC7-48B4-B5FD-DD0191953A2A}" srcId="{AFB24726-CFCD-F141-8F74-AD107E1C9534}" destId="{ABDE5F7F-08F6-4B31-9955-E873D0F5314F}" srcOrd="3" destOrd="0" parTransId="{BBC4AB59-2DAF-4B39-B379-AB648B963A43}" sibTransId="{209721C9-EE50-4270-A8D2-B1DCA9DD24FF}"/>
    <dgm:cxn modelId="{CC62D0AF-A22A-024F-8EA6-785336D6BAB7}" type="presOf" srcId="{98388CF0-2FC0-7D4C-89C8-AFDB319950A2}" destId="{9865D78E-603D-2C48-A0BD-5CA658E2E3DE}"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92F374C4-B2F8-46D8-B60C-2FFD9AED09C5}" type="presOf" srcId="{ABDE5F7F-08F6-4B31-9955-E873D0F5314F}" destId="{E115260D-95C5-421D-BDB1-5D9BD7D75FDF}" srcOrd="0" destOrd="0" presId="urn:microsoft.com/office/officeart/2005/8/layout/vList3"/>
    <dgm:cxn modelId="{39C004CA-4791-C14B-85F6-729AFD38F485}" type="presOf" srcId="{AFB24726-CFCD-F141-8F74-AD107E1C9534}" destId="{358E7740-EA74-5947-968F-EAC0EEE6E935}"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E284FCF1-9C23-AB4B-9FF5-E3D89DFF1EB9}" type="presOf" srcId="{37B372C2-861A-0948-9CA6-0E65D0CB5FFB}" destId="{91DF4548-64D5-2043-95AA-7625C9677A2D}" srcOrd="0" destOrd="0" presId="urn:microsoft.com/office/officeart/2005/8/layout/vList3"/>
    <dgm:cxn modelId="{EC996989-5758-8F48-92A8-89BB6963DA89}" type="presParOf" srcId="{358E7740-EA74-5947-968F-EAC0EEE6E935}" destId="{6234CBC3-5BB3-A346-A994-E21C0FE1ED48}" srcOrd="0" destOrd="0" presId="urn:microsoft.com/office/officeart/2005/8/layout/vList3"/>
    <dgm:cxn modelId="{FA7A1916-E41C-A74B-8B3F-99A80D3B6677}" type="presParOf" srcId="{6234CBC3-5BB3-A346-A994-E21C0FE1ED48}" destId="{74087472-4B58-1049-BA41-D8BE6B8F4EDD}" srcOrd="0" destOrd="0" presId="urn:microsoft.com/office/officeart/2005/8/layout/vList3"/>
    <dgm:cxn modelId="{87F0B034-3FF6-FC4B-A7E8-361CA7E3672B}" type="presParOf" srcId="{6234CBC3-5BB3-A346-A994-E21C0FE1ED48}" destId="{91DF4548-64D5-2043-95AA-7625C9677A2D}" srcOrd="1" destOrd="0" presId="urn:microsoft.com/office/officeart/2005/8/layout/vList3"/>
    <dgm:cxn modelId="{B6D92D87-FAFD-A14A-9FC0-1EF4CDFA946B}" type="presParOf" srcId="{358E7740-EA74-5947-968F-EAC0EEE6E935}" destId="{9D1A9A5B-CB62-714D-8776-DF8FD58EC6BC}" srcOrd="1" destOrd="0" presId="urn:microsoft.com/office/officeart/2005/8/layout/vList3"/>
    <dgm:cxn modelId="{2568EB54-3ED4-E545-BD83-4B51A5EE6DD9}" type="presParOf" srcId="{358E7740-EA74-5947-968F-EAC0EEE6E935}" destId="{4FBF6E79-4DBA-434B-8BEF-1169221B398D}" srcOrd="2" destOrd="0" presId="urn:microsoft.com/office/officeart/2005/8/layout/vList3"/>
    <dgm:cxn modelId="{7198B4E0-15A8-0646-A98A-DA081E1017D3}" type="presParOf" srcId="{4FBF6E79-4DBA-434B-8BEF-1169221B398D}" destId="{C5581E9B-68B4-C444-9D20-0F9E6E7C50BE}" srcOrd="0" destOrd="0" presId="urn:microsoft.com/office/officeart/2005/8/layout/vList3"/>
    <dgm:cxn modelId="{897C4BB1-FB19-694E-8674-0E04D4F61507}" type="presParOf" srcId="{4FBF6E79-4DBA-434B-8BEF-1169221B398D}" destId="{9865D78E-603D-2C48-A0BD-5CA658E2E3DE}" srcOrd="1" destOrd="0" presId="urn:microsoft.com/office/officeart/2005/8/layout/vList3"/>
    <dgm:cxn modelId="{FC8AC183-20B7-C343-BCA0-D65CCB073942}" type="presParOf" srcId="{358E7740-EA74-5947-968F-EAC0EEE6E935}" destId="{242D2082-C3AD-154D-86F8-8C374EE145AF}" srcOrd="3" destOrd="0" presId="urn:microsoft.com/office/officeart/2005/8/layout/vList3"/>
    <dgm:cxn modelId="{82BD6122-5B13-AA45-8D32-118E4796BD10}" type="presParOf" srcId="{358E7740-EA74-5947-968F-EAC0EEE6E935}" destId="{A9A52EA2-6DEE-F54A-8128-D586A7AB58DD}" srcOrd="4" destOrd="0" presId="urn:microsoft.com/office/officeart/2005/8/layout/vList3"/>
    <dgm:cxn modelId="{97B15512-D2EA-7B47-A513-FA577A71D5D4}" type="presParOf" srcId="{A9A52EA2-6DEE-F54A-8128-D586A7AB58DD}" destId="{EC70A4E9-C32B-6946-9D17-920F6CBCBD0D}" srcOrd="0" destOrd="0" presId="urn:microsoft.com/office/officeart/2005/8/layout/vList3"/>
    <dgm:cxn modelId="{8EFEB290-ED64-CE4B-911E-15AA5FBD65A6}" type="presParOf" srcId="{A9A52EA2-6DEE-F54A-8128-D586A7AB58DD}" destId="{45903F6E-FE25-D24C-8298-56D5BEFD8FA1}" srcOrd="1" destOrd="0" presId="urn:microsoft.com/office/officeart/2005/8/layout/vList3"/>
    <dgm:cxn modelId="{E7AE69E9-0A92-45F2-B6C5-7FCD1C3D9BF9}" type="presParOf" srcId="{358E7740-EA74-5947-968F-EAC0EEE6E935}" destId="{1955FDE6-70CF-46F3-B179-A767B9DE2F7C}" srcOrd="5" destOrd="0" presId="urn:microsoft.com/office/officeart/2005/8/layout/vList3"/>
    <dgm:cxn modelId="{0BA06B29-EEE1-46B2-AEBD-3A0D121FCF29}" type="presParOf" srcId="{358E7740-EA74-5947-968F-EAC0EEE6E935}" destId="{C08CA763-AD00-46D4-9753-37D7662EF042}" srcOrd="6" destOrd="0" presId="urn:microsoft.com/office/officeart/2005/8/layout/vList3"/>
    <dgm:cxn modelId="{8290B750-9F62-4018-83AF-7FFC930604D7}" type="presParOf" srcId="{C08CA763-AD00-46D4-9753-37D7662EF042}" destId="{4AB0D7FE-3E23-4A4E-833F-16517FA1059D}" srcOrd="0" destOrd="0" presId="urn:microsoft.com/office/officeart/2005/8/layout/vList3"/>
    <dgm:cxn modelId="{E3C1BF79-7326-4B99-90D8-F4E21D6943BA}" type="presParOf" srcId="{C08CA763-AD00-46D4-9753-37D7662EF042}" destId="{E115260D-95C5-421D-BDB1-5D9BD7D75FD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3200" dirty="0"/>
            <a:t>Anxiety</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3200" dirty="0"/>
            <a:t>Shame</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3200" dirty="0"/>
            <a:t>Frustration</a:t>
          </a:r>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LinFactX="200000" custLinFactNeighborX="217994" custLinFactNeighborY="-61"/>
      <dgm:spPr>
        <a:noFill/>
        <a:ln w="76200">
          <a:solidFill>
            <a:srgbClr val="512275"/>
          </a:solidFill>
        </a:ln>
      </dgm:spPr>
    </dgm:pt>
    <dgm:pt modelId="{91DF4548-64D5-2043-95AA-7625C9677A2D}" type="pres">
      <dgm:prSet presAssocID="{37B372C2-861A-0948-9CA6-0E65D0CB5FFB}" presName="txShp" presStyleLbl="node1" presStyleIdx="0" presStyleCnt="3" custScaleX="109536" custLinFactNeighborX="-13985" custLinFactNeighborY="-36">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3" custLinFactX="179957" custLinFactNeighborX="200000" custLinFactNeighborY="0"/>
      <dgm:spPr>
        <a:noFill/>
        <a:ln w="76200">
          <a:solidFill>
            <a:srgbClr val="512275"/>
          </a:solidFill>
        </a:ln>
      </dgm:spPr>
    </dgm:pt>
    <dgm:pt modelId="{9865D78E-603D-2C48-A0BD-5CA658E2E3DE}" type="pres">
      <dgm:prSet presAssocID="{98388CF0-2FC0-7D4C-89C8-AFDB319950A2}" presName="txShp" presStyleLbl="node1" presStyleIdx="1" presStyleCnt="3" custScaleX="108254" custLinFactNeighborX="-13985" custLinFactNeighborY="1384">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3" custLinFactX="165802" custLinFactNeighborX="200000" custLinFactNeighborY="2112"/>
      <dgm:spPr>
        <a:noFill/>
        <a:ln w="76200">
          <a:solidFill>
            <a:srgbClr val="512275"/>
          </a:solidFill>
        </a:ln>
      </dgm:spPr>
    </dgm:pt>
    <dgm:pt modelId="{45903F6E-FE25-D24C-8298-56D5BEFD8FA1}" type="pres">
      <dgm:prSet presAssocID="{EF2E0D45-D3BC-1540-8275-10B5DB88AA5C}" presName="txShp" presStyleLbl="node1" presStyleIdx="2" presStyleCnt="3" custScaleX="106529" custLinFactNeighborX="-14777" custLinFactNeighborY="1420">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09650258-676C-A645-B4EC-40582F7F076F}" type="presOf" srcId="{AFB24726-CFCD-F141-8F74-AD107E1C9534}" destId="{358E7740-EA74-5947-968F-EAC0EEE6E935}" srcOrd="0" destOrd="0" presId="urn:microsoft.com/office/officeart/2005/8/layout/vList3"/>
    <dgm:cxn modelId="{3B3DFC8E-CB9A-1B4F-8947-3479C78C76FF}" type="presOf" srcId="{37B372C2-861A-0948-9CA6-0E65D0CB5FFB}" destId="{91DF4548-64D5-2043-95AA-7625C9677A2D}" srcOrd="0" destOrd="0" presId="urn:microsoft.com/office/officeart/2005/8/layout/vList3"/>
    <dgm:cxn modelId="{6B1FACA0-D2DF-2B4B-9B53-C18FB6A30342}" type="presOf" srcId="{98388CF0-2FC0-7D4C-89C8-AFDB319950A2}" destId="{9865D78E-603D-2C48-A0BD-5CA658E2E3DE}"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01B61ED6-05BF-904E-BA62-D4AABC52DC5F}" type="presOf" srcId="{EF2E0D45-D3BC-1540-8275-10B5DB88AA5C}" destId="{45903F6E-FE25-D24C-8298-56D5BEFD8FA1}"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ED2E5BDF-8812-7142-AE37-0316DB282C22}" type="presParOf" srcId="{358E7740-EA74-5947-968F-EAC0EEE6E935}" destId="{6234CBC3-5BB3-A346-A994-E21C0FE1ED48}" srcOrd="0" destOrd="0" presId="urn:microsoft.com/office/officeart/2005/8/layout/vList3"/>
    <dgm:cxn modelId="{429077E8-ADE7-5548-A085-F79793169F51}" type="presParOf" srcId="{6234CBC3-5BB3-A346-A994-E21C0FE1ED48}" destId="{74087472-4B58-1049-BA41-D8BE6B8F4EDD}" srcOrd="0" destOrd="0" presId="urn:microsoft.com/office/officeart/2005/8/layout/vList3"/>
    <dgm:cxn modelId="{050275E1-1409-C349-A87A-2F1D414538AC}" type="presParOf" srcId="{6234CBC3-5BB3-A346-A994-E21C0FE1ED48}" destId="{91DF4548-64D5-2043-95AA-7625C9677A2D}" srcOrd="1" destOrd="0" presId="urn:microsoft.com/office/officeart/2005/8/layout/vList3"/>
    <dgm:cxn modelId="{12B4A6FD-6BDC-E047-9DEA-8B6DBA2D0CF4}" type="presParOf" srcId="{358E7740-EA74-5947-968F-EAC0EEE6E935}" destId="{9D1A9A5B-CB62-714D-8776-DF8FD58EC6BC}" srcOrd="1" destOrd="0" presId="urn:microsoft.com/office/officeart/2005/8/layout/vList3"/>
    <dgm:cxn modelId="{42BBC998-FD26-4942-8499-6AD597B6F731}" type="presParOf" srcId="{358E7740-EA74-5947-968F-EAC0EEE6E935}" destId="{4FBF6E79-4DBA-434B-8BEF-1169221B398D}" srcOrd="2" destOrd="0" presId="urn:microsoft.com/office/officeart/2005/8/layout/vList3"/>
    <dgm:cxn modelId="{21DD34AD-5280-044D-8549-F912CE03A3C7}" type="presParOf" srcId="{4FBF6E79-4DBA-434B-8BEF-1169221B398D}" destId="{C5581E9B-68B4-C444-9D20-0F9E6E7C50BE}" srcOrd="0" destOrd="0" presId="urn:microsoft.com/office/officeart/2005/8/layout/vList3"/>
    <dgm:cxn modelId="{526FD6FD-B542-824B-9549-B33F16D6A8F2}" type="presParOf" srcId="{4FBF6E79-4DBA-434B-8BEF-1169221B398D}" destId="{9865D78E-603D-2C48-A0BD-5CA658E2E3DE}" srcOrd="1" destOrd="0" presId="urn:microsoft.com/office/officeart/2005/8/layout/vList3"/>
    <dgm:cxn modelId="{543723A6-FC54-CC4D-970C-2819592743B0}" type="presParOf" srcId="{358E7740-EA74-5947-968F-EAC0EEE6E935}" destId="{242D2082-C3AD-154D-86F8-8C374EE145AF}" srcOrd="3" destOrd="0" presId="urn:microsoft.com/office/officeart/2005/8/layout/vList3"/>
    <dgm:cxn modelId="{0923558D-0EFE-B347-9DFC-586919ED2B1F}" type="presParOf" srcId="{358E7740-EA74-5947-968F-EAC0EEE6E935}" destId="{A9A52EA2-6DEE-F54A-8128-D586A7AB58DD}" srcOrd="4" destOrd="0" presId="urn:microsoft.com/office/officeart/2005/8/layout/vList3"/>
    <dgm:cxn modelId="{58DCC618-49D8-894B-BAE7-55F986D87D76}" type="presParOf" srcId="{A9A52EA2-6DEE-F54A-8128-D586A7AB58DD}" destId="{EC70A4E9-C32B-6946-9D17-920F6CBCBD0D}" srcOrd="0" destOrd="0" presId="urn:microsoft.com/office/officeart/2005/8/layout/vList3"/>
    <dgm:cxn modelId="{1C0F5EEF-3DEC-114F-BE1A-69D4616290CE}"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000" dirty="0"/>
            <a:t>Finding it hard to speak up for yourself</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US" sz="2000" dirty="0"/>
            <a:t>Putting others first</a:t>
          </a:r>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dgm:spPr>
        <a:solidFill>
          <a:srgbClr val="512275"/>
        </a:solidFill>
      </dgm:spPr>
      <dgm:t>
        <a:bodyPr/>
        <a:lstStyle/>
        <a:p>
          <a:r>
            <a:rPr lang="en-US" dirty="0"/>
            <a:t>Avoiding situations or events</a:t>
          </a:r>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9294D6CF-E700-5F44-96B8-2FE6A6ABFD5F}">
      <dgm:prSet phldrT="[Text]"/>
      <dgm:spPr>
        <a:solidFill>
          <a:srgbClr val="512275"/>
        </a:solidFill>
      </dgm:spPr>
      <dgm:t>
        <a:bodyPr/>
        <a:lstStyle/>
        <a:p>
          <a:r>
            <a:rPr lang="en-US" dirty="0"/>
            <a:t>Avoiding meeting people</a:t>
          </a:r>
        </a:p>
      </dgm:t>
    </dgm:pt>
    <dgm:pt modelId="{05D94F9C-5EE0-E845-82C5-53DA4A6CA76A}" type="parTrans" cxnId="{45371A2B-B42E-1E4D-A1DD-4E85113A4646}">
      <dgm:prSet/>
      <dgm:spPr/>
      <dgm:t>
        <a:bodyPr/>
        <a:lstStyle/>
        <a:p>
          <a:endParaRPr lang="en-US"/>
        </a:p>
      </dgm:t>
    </dgm:pt>
    <dgm:pt modelId="{0BF270F2-CCAB-9B4A-88A1-95F3F51091B5}" type="sibTrans" cxnId="{45371A2B-B42E-1E4D-A1DD-4E85113A4646}">
      <dgm:prSet/>
      <dgm:spPr/>
      <dgm:t>
        <a:bodyPr/>
        <a:lstStyle/>
        <a:p>
          <a:endParaRPr lang="en-US"/>
        </a:p>
      </dgm:t>
    </dgm:pt>
    <dgm:pt modelId="{8D593D2F-A7F1-1D45-BC75-9621ACDC3178}">
      <dgm:prSet phldrT="[Text]"/>
      <dgm:spPr>
        <a:solidFill>
          <a:srgbClr val="512275"/>
        </a:solidFill>
      </dgm:spPr>
      <dgm:t>
        <a:bodyPr/>
        <a:lstStyle/>
        <a:p>
          <a:r>
            <a:rPr lang="en-GB" dirty="0"/>
            <a:t>Trying to do things perfectly</a:t>
          </a:r>
          <a:endParaRPr lang="en-US" dirty="0"/>
        </a:p>
      </dgm:t>
    </dgm:pt>
    <dgm:pt modelId="{A4F07D78-C124-2A44-B56E-D64BCC622712}" type="parTrans" cxnId="{A41B489F-E3BA-0640-BF7E-046B31B63080}">
      <dgm:prSet/>
      <dgm:spPr/>
      <dgm:t>
        <a:bodyPr/>
        <a:lstStyle/>
        <a:p>
          <a:endParaRPr lang="en-US"/>
        </a:p>
      </dgm:t>
    </dgm:pt>
    <dgm:pt modelId="{2BB8C640-0038-0044-97C8-41A951B95EF5}" type="sibTrans" cxnId="{A41B489F-E3BA-0640-BF7E-046B31B63080}">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97332" custLinFactNeighborY="-316"/>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200000" custLinFactNeighborX="297315" custLinFactNeighborY="-5414"/>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5" custLinFactX="200000" custLinFactNeighborX="297315" custLinFactNeighborY="722"/>
      <dgm:spPr>
        <a:noFill/>
        <a:ln w="76200">
          <a:solidFill>
            <a:srgbClr val="512275"/>
          </a:solidFill>
        </a:ln>
      </dgm:spPr>
    </dgm:pt>
    <dgm:pt modelId="{F5DCFB6F-1734-C245-B05A-51370BD045BD}" type="pres">
      <dgm:prSet presAssocID="{BCB78B07-7542-8F4F-9DFB-8C80B3D782FB}" presName="txShp" presStyleLbl="node1" presStyleIdx="2" presStyleCnt="5"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5" custLinFactX="200000" custLinFactNeighborX="297315" custLinFactNeighborY="6650"/>
      <dgm:spPr>
        <a:noFill/>
        <a:ln w="76200">
          <a:solidFill>
            <a:srgbClr val="512275"/>
          </a:solidFill>
        </a:ln>
      </dgm:spPr>
    </dgm:pt>
    <dgm:pt modelId="{AC180172-C609-B349-BEF0-ED78CAA6F5FC}" type="pres">
      <dgm:prSet presAssocID="{9294D6CF-E700-5F44-96B8-2FE6A6ABFD5F}" presName="txShp" presStyleLbl="node1" presStyleIdx="3" presStyleCnt="5" custScaleX="108495" custLinFactNeighborX="-14499" custLinFactNeighborY="4512">
        <dgm:presLayoutVars>
          <dgm:bulletEnabled val="1"/>
        </dgm:presLayoutVars>
      </dgm:prSet>
      <dgm:spPr/>
    </dgm:pt>
    <dgm:pt modelId="{9227C8A6-28F7-1844-AC18-8B2D182D28B9}" type="pres">
      <dgm:prSet presAssocID="{0BF270F2-CCAB-9B4A-88A1-95F3F51091B5}" presName="spacing" presStyleCnt="0"/>
      <dgm:spPr/>
    </dgm:pt>
    <dgm:pt modelId="{BE82519C-B978-044D-A301-738FBF0856A2}" type="pres">
      <dgm:prSet presAssocID="{8D593D2F-A7F1-1D45-BC75-9621ACDC3178}" presName="composite" presStyleCnt="0"/>
      <dgm:spPr/>
    </dgm:pt>
    <dgm:pt modelId="{4CCD7FCD-0333-C446-BE67-8EAF6D1B5439}" type="pres">
      <dgm:prSet presAssocID="{8D593D2F-A7F1-1D45-BC75-9621ACDC3178}" presName="imgShp" presStyleLbl="fgImgPlace1" presStyleIdx="4" presStyleCnt="5" custLinFactX="200000" custLinFactNeighborX="295567" custLinFactNeighborY="316"/>
      <dgm:spPr>
        <a:noFill/>
        <a:ln w="76200">
          <a:solidFill>
            <a:srgbClr val="512275"/>
          </a:solidFill>
        </a:ln>
      </dgm:spPr>
    </dgm:pt>
    <dgm:pt modelId="{D0E4777F-6CBC-C74B-B9C2-8D799062570E}" type="pres">
      <dgm:prSet presAssocID="{8D593D2F-A7F1-1D45-BC75-9621ACDC3178}" presName="txShp" presStyleLbl="node1" presStyleIdx="4" presStyleCnt="5" custScaleX="108495" custLinFactNeighborX="-14499" custLinFactNeighborY="14998">
        <dgm:presLayoutVars>
          <dgm:bulletEnabled val="1"/>
        </dgm:presLayoutVars>
      </dgm:prSet>
      <dgm:spPr/>
    </dgm:pt>
  </dgm:ptLst>
  <dgm:cxnLst>
    <dgm:cxn modelId="{D3181B1F-CFB8-3B4B-9C57-4DFA76BB9DF6}" type="presOf" srcId="{37B372C2-861A-0948-9CA6-0E65D0CB5FFB}" destId="{91DF4548-64D5-2043-95AA-7625C9677A2D}" srcOrd="0" destOrd="0" presId="urn:microsoft.com/office/officeart/2005/8/layout/vList3"/>
    <dgm:cxn modelId="{755AE621-B817-804A-A645-97E8E3FF52F5}" type="presOf" srcId="{BCB78B07-7542-8F4F-9DFB-8C80B3D782FB}" destId="{F5DCFB6F-1734-C245-B05A-51370BD045BD}"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C3424D65-C3EE-BA48-A656-AE00B15DF8EA}"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9C6C1483-F7CC-E144-9090-49AF1B06E75A}" type="presOf" srcId="{9294D6CF-E700-5F44-96B8-2FE6A6ABFD5F}" destId="{AC180172-C609-B349-BEF0-ED78CAA6F5FC}" srcOrd="0" destOrd="0" presId="urn:microsoft.com/office/officeart/2005/8/layout/vList3"/>
    <dgm:cxn modelId="{A41B489F-E3BA-0640-BF7E-046B31B63080}" srcId="{AFB24726-CFCD-F141-8F74-AD107E1C9534}" destId="{8D593D2F-A7F1-1D45-BC75-9621ACDC3178}" srcOrd="4" destOrd="0" parTransId="{A4F07D78-C124-2A44-B56E-D64BCC622712}" sibTransId="{2BB8C640-0038-0044-97C8-41A951B95EF5}"/>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221BC1DE-9445-FD46-A035-52C01574D041}" type="presOf" srcId="{AFB24726-CFCD-F141-8F74-AD107E1C9534}" destId="{358E7740-EA74-5947-968F-EAC0EEE6E935}" srcOrd="0" destOrd="0" presId="urn:microsoft.com/office/officeart/2005/8/layout/vList3"/>
    <dgm:cxn modelId="{5CF906EF-27B6-B545-ABBA-7AB905C6CFB3}" type="presOf" srcId="{8D593D2F-A7F1-1D45-BC75-9621ACDC3178}" destId="{D0E4777F-6CBC-C74B-B9C2-8D799062570E}" srcOrd="0" destOrd="0" presId="urn:microsoft.com/office/officeart/2005/8/layout/vList3"/>
    <dgm:cxn modelId="{F1CC936B-03D1-B845-9E53-D59BB3207BBC}" type="presParOf" srcId="{358E7740-EA74-5947-968F-EAC0EEE6E935}" destId="{6234CBC3-5BB3-A346-A994-E21C0FE1ED48}" srcOrd="0" destOrd="0" presId="urn:microsoft.com/office/officeart/2005/8/layout/vList3"/>
    <dgm:cxn modelId="{E484103C-BBAE-B24E-AEE1-BEB1AD26EB52}" type="presParOf" srcId="{6234CBC3-5BB3-A346-A994-E21C0FE1ED48}" destId="{74087472-4B58-1049-BA41-D8BE6B8F4EDD}" srcOrd="0" destOrd="0" presId="urn:microsoft.com/office/officeart/2005/8/layout/vList3"/>
    <dgm:cxn modelId="{B44A36DA-9C0F-B34F-9B51-5C6C92685B4F}" type="presParOf" srcId="{6234CBC3-5BB3-A346-A994-E21C0FE1ED48}" destId="{91DF4548-64D5-2043-95AA-7625C9677A2D}" srcOrd="1" destOrd="0" presId="urn:microsoft.com/office/officeart/2005/8/layout/vList3"/>
    <dgm:cxn modelId="{68B9ACB2-E4DF-FC4F-BCE4-C665FA11E42B}" type="presParOf" srcId="{358E7740-EA74-5947-968F-EAC0EEE6E935}" destId="{9D1A9A5B-CB62-714D-8776-DF8FD58EC6BC}" srcOrd="1" destOrd="0" presId="urn:microsoft.com/office/officeart/2005/8/layout/vList3"/>
    <dgm:cxn modelId="{EB6C642C-DE02-ED45-8828-862BC3A5D5AF}" type="presParOf" srcId="{358E7740-EA74-5947-968F-EAC0EEE6E935}" destId="{DE7C2EE5-D355-D74E-AA8E-5C71DE6481AC}" srcOrd="2" destOrd="0" presId="urn:microsoft.com/office/officeart/2005/8/layout/vList3"/>
    <dgm:cxn modelId="{A21EA1AF-DEA4-6E4F-A550-6EC3F32772B7}" type="presParOf" srcId="{DE7C2EE5-D355-D74E-AA8E-5C71DE6481AC}" destId="{AB238038-DA8C-7A47-84B1-9C7146C25CFE}" srcOrd="0" destOrd="0" presId="urn:microsoft.com/office/officeart/2005/8/layout/vList3"/>
    <dgm:cxn modelId="{DF0CFDFB-603A-A649-86AF-EBB2D7AA9A11}" type="presParOf" srcId="{DE7C2EE5-D355-D74E-AA8E-5C71DE6481AC}" destId="{00D6EFA7-838B-564F-BA7A-73982A018648}" srcOrd="1" destOrd="0" presId="urn:microsoft.com/office/officeart/2005/8/layout/vList3"/>
    <dgm:cxn modelId="{EA661490-6406-4243-A5AB-FD2CE1C961AC}" type="presParOf" srcId="{358E7740-EA74-5947-968F-EAC0EEE6E935}" destId="{75B78A33-F98B-7A48-B3B6-7030A8C0C471}" srcOrd="3" destOrd="0" presId="urn:microsoft.com/office/officeart/2005/8/layout/vList3"/>
    <dgm:cxn modelId="{474EA43A-B4CA-0147-B682-CD7C43C2C724}" type="presParOf" srcId="{358E7740-EA74-5947-968F-EAC0EEE6E935}" destId="{DC2BA176-A481-6F4D-81A2-E79F00B38980}" srcOrd="4" destOrd="0" presId="urn:microsoft.com/office/officeart/2005/8/layout/vList3"/>
    <dgm:cxn modelId="{A7956BE8-86B9-2E43-8798-F21F4FC9B795}" type="presParOf" srcId="{DC2BA176-A481-6F4D-81A2-E79F00B38980}" destId="{1033ED0E-198B-224C-914A-F13522FE2CC7}" srcOrd="0" destOrd="0" presId="urn:microsoft.com/office/officeart/2005/8/layout/vList3"/>
    <dgm:cxn modelId="{947AC5CC-BC37-7D46-8A74-E5240B1559DE}" type="presParOf" srcId="{DC2BA176-A481-6F4D-81A2-E79F00B38980}" destId="{F5DCFB6F-1734-C245-B05A-51370BD045BD}" srcOrd="1" destOrd="0" presId="urn:microsoft.com/office/officeart/2005/8/layout/vList3"/>
    <dgm:cxn modelId="{3D4B92CC-ECA1-2841-BBB8-AFCD2741DB94}" type="presParOf" srcId="{358E7740-EA74-5947-968F-EAC0EEE6E935}" destId="{AE885E5D-956F-254D-9E20-BDF1F9CB8062}" srcOrd="5" destOrd="0" presId="urn:microsoft.com/office/officeart/2005/8/layout/vList3"/>
    <dgm:cxn modelId="{D3AA8CC1-2C63-8747-9CB9-9B6BA17D9923}" type="presParOf" srcId="{358E7740-EA74-5947-968F-EAC0EEE6E935}" destId="{C26C13A6-EF16-6941-B2E4-FEB05A5AB929}" srcOrd="6" destOrd="0" presId="urn:microsoft.com/office/officeart/2005/8/layout/vList3"/>
    <dgm:cxn modelId="{5042B026-61BF-E244-8F03-B785895B849B}" type="presParOf" srcId="{C26C13A6-EF16-6941-B2E4-FEB05A5AB929}" destId="{736E423F-98A9-F046-BD75-E1706E389BF6}" srcOrd="0" destOrd="0" presId="urn:microsoft.com/office/officeart/2005/8/layout/vList3"/>
    <dgm:cxn modelId="{B5C1F9BF-440E-CB4D-8DF9-3097633B41A3}" type="presParOf" srcId="{C26C13A6-EF16-6941-B2E4-FEB05A5AB929}" destId="{AC180172-C609-B349-BEF0-ED78CAA6F5FC}" srcOrd="1" destOrd="0" presId="urn:microsoft.com/office/officeart/2005/8/layout/vList3"/>
    <dgm:cxn modelId="{50042CFA-D138-3E4E-A310-0B96A225303A}" type="presParOf" srcId="{358E7740-EA74-5947-968F-EAC0EEE6E935}" destId="{9227C8A6-28F7-1844-AC18-8B2D182D28B9}" srcOrd="7" destOrd="0" presId="urn:microsoft.com/office/officeart/2005/8/layout/vList3"/>
    <dgm:cxn modelId="{22EE1CB7-0A89-0441-947E-184D100B7328}" type="presParOf" srcId="{358E7740-EA74-5947-968F-EAC0EEE6E935}" destId="{BE82519C-B978-044D-A301-738FBF0856A2}" srcOrd="8" destOrd="0" presId="urn:microsoft.com/office/officeart/2005/8/layout/vList3"/>
    <dgm:cxn modelId="{EC0AFC5E-0434-EB44-9BCC-C5AEA477172F}" type="presParOf" srcId="{BE82519C-B978-044D-A301-738FBF0856A2}" destId="{4CCD7FCD-0333-C446-BE67-8EAF6D1B5439}" srcOrd="0" destOrd="0" presId="urn:microsoft.com/office/officeart/2005/8/layout/vList3"/>
    <dgm:cxn modelId="{F79CC5C2-F9DA-BD4A-BC37-20ED73A8B9C7}" type="presParOf" srcId="{BE82519C-B978-044D-A301-738FBF0856A2}" destId="{D0E4777F-6CBC-C74B-B9C2-8D799062570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000" dirty="0"/>
            <a:t>Avoiding eye contact</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US" sz="2000" dirty="0"/>
            <a:t>Seeking reassurance from others</a:t>
          </a:r>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custT="1"/>
      <dgm:spPr>
        <a:solidFill>
          <a:srgbClr val="512275"/>
        </a:solidFill>
      </dgm:spPr>
      <dgm:t>
        <a:bodyPr/>
        <a:lstStyle/>
        <a:p>
          <a:r>
            <a:rPr lang="en-US" sz="2400" dirty="0"/>
            <a:t>Avoiding making decisions</a:t>
          </a:r>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9294D6CF-E700-5F44-96B8-2FE6A6ABFD5F}">
      <dgm:prSet phldrT="[Text]" custT="1"/>
      <dgm:spPr>
        <a:solidFill>
          <a:srgbClr val="512275"/>
        </a:solidFill>
      </dgm:spPr>
      <dgm:t>
        <a:bodyPr/>
        <a:lstStyle/>
        <a:p>
          <a:r>
            <a:rPr lang="en-GB" sz="2000" dirty="0"/>
            <a:t>Using alcohol, drugs or medication to manage difficult situations</a:t>
          </a:r>
          <a:endParaRPr lang="en-US" sz="2000" dirty="0"/>
        </a:p>
      </dgm:t>
    </dgm:pt>
    <dgm:pt modelId="{05D94F9C-5EE0-E845-82C5-53DA4A6CA76A}" type="parTrans" cxnId="{45371A2B-B42E-1E4D-A1DD-4E85113A4646}">
      <dgm:prSet/>
      <dgm:spPr/>
      <dgm:t>
        <a:bodyPr/>
        <a:lstStyle/>
        <a:p>
          <a:endParaRPr lang="en-US"/>
        </a:p>
      </dgm:t>
    </dgm:pt>
    <dgm:pt modelId="{0BF270F2-CCAB-9B4A-88A1-95F3F51091B5}" type="sibTrans" cxnId="{45371A2B-B42E-1E4D-A1DD-4E85113A4646}">
      <dgm:prSet/>
      <dgm:spPr/>
      <dgm:t>
        <a:bodyPr/>
        <a:lstStyle/>
        <a:p>
          <a:endParaRPr lang="en-US"/>
        </a:p>
      </dgm:t>
    </dgm:pt>
    <dgm:pt modelId="{8D593D2F-A7F1-1D45-BC75-9621ACDC3178}">
      <dgm:prSet phldrT="[Text]" custT="1"/>
      <dgm:spPr>
        <a:solidFill>
          <a:srgbClr val="512275"/>
        </a:solidFill>
      </dgm:spPr>
      <dgm:t>
        <a:bodyPr/>
        <a:lstStyle/>
        <a:p>
          <a:r>
            <a:rPr lang="en-GB" sz="2400" dirty="0"/>
            <a:t>Keep people at arms length</a:t>
          </a:r>
          <a:endParaRPr lang="en-US" sz="2400" dirty="0"/>
        </a:p>
      </dgm:t>
    </dgm:pt>
    <dgm:pt modelId="{A4F07D78-C124-2A44-B56E-D64BCC622712}" type="parTrans" cxnId="{A41B489F-E3BA-0640-BF7E-046B31B63080}">
      <dgm:prSet/>
      <dgm:spPr/>
      <dgm:t>
        <a:bodyPr/>
        <a:lstStyle/>
        <a:p>
          <a:endParaRPr lang="en-US"/>
        </a:p>
      </dgm:t>
    </dgm:pt>
    <dgm:pt modelId="{2BB8C640-0038-0044-97C8-41A951B95EF5}" type="sibTrans" cxnId="{A41B489F-E3BA-0640-BF7E-046B31B63080}">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97332" custLinFactNeighborY="-316"/>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200000" custLinFactNeighborX="297315" custLinFactNeighborY="-5414"/>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5" custLinFactX="200000" custLinFactNeighborX="297315" custLinFactNeighborY="722"/>
      <dgm:spPr>
        <a:noFill/>
        <a:ln w="76200">
          <a:solidFill>
            <a:srgbClr val="512275"/>
          </a:solidFill>
        </a:ln>
      </dgm:spPr>
    </dgm:pt>
    <dgm:pt modelId="{F5DCFB6F-1734-C245-B05A-51370BD045BD}" type="pres">
      <dgm:prSet presAssocID="{BCB78B07-7542-8F4F-9DFB-8C80B3D782FB}" presName="txShp" presStyleLbl="node1" presStyleIdx="2" presStyleCnt="5"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5" custLinFactX="200000" custLinFactNeighborX="297315" custLinFactNeighborY="6650"/>
      <dgm:spPr>
        <a:noFill/>
        <a:ln w="76200">
          <a:solidFill>
            <a:srgbClr val="512275"/>
          </a:solidFill>
        </a:ln>
      </dgm:spPr>
    </dgm:pt>
    <dgm:pt modelId="{AC180172-C609-B349-BEF0-ED78CAA6F5FC}" type="pres">
      <dgm:prSet presAssocID="{9294D6CF-E700-5F44-96B8-2FE6A6ABFD5F}" presName="txShp" presStyleLbl="node1" presStyleIdx="3" presStyleCnt="5" custScaleX="108495" custLinFactNeighborX="-14499" custLinFactNeighborY="4512">
        <dgm:presLayoutVars>
          <dgm:bulletEnabled val="1"/>
        </dgm:presLayoutVars>
      </dgm:prSet>
      <dgm:spPr/>
    </dgm:pt>
    <dgm:pt modelId="{9227C8A6-28F7-1844-AC18-8B2D182D28B9}" type="pres">
      <dgm:prSet presAssocID="{0BF270F2-CCAB-9B4A-88A1-95F3F51091B5}" presName="spacing" presStyleCnt="0"/>
      <dgm:spPr/>
    </dgm:pt>
    <dgm:pt modelId="{BE82519C-B978-044D-A301-738FBF0856A2}" type="pres">
      <dgm:prSet presAssocID="{8D593D2F-A7F1-1D45-BC75-9621ACDC3178}" presName="composite" presStyleCnt="0"/>
      <dgm:spPr/>
    </dgm:pt>
    <dgm:pt modelId="{4CCD7FCD-0333-C446-BE67-8EAF6D1B5439}" type="pres">
      <dgm:prSet presAssocID="{8D593D2F-A7F1-1D45-BC75-9621ACDC3178}" presName="imgShp" presStyleLbl="fgImgPlace1" presStyleIdx="4" presStyleCnt="5" custLinFactX="200000" custLinFactNeighborX="295567" custLinFactNeighborY="316"/>
      <dgm:spPr>
        <a:noFill/>
        <a:ln w="76200">
          <a:solidFill>
            <a:srgbClr val="512275"/>
          </a:solidFill>
        </a:ln>
      </dgm:spPr>
    </dgm:pt>
    <dgm:pt modelId="{D0E4777F-6CBC-C74B-B9C2-8D799062570E}" type="pres">
      <dgm:prSet presAssocID="{8D593D2F-A7F1-1D45-BC75-9621ACDC3178}" presName="txShp" presStyleLbl="node1" presStyleIdx="4" presStyleCnt="5" custScaleX="108495" custLinFactNeighborX="-14499" custLinFactNeighborY="14998">
        <dgm:presLayoutVars>
          <dgm:bulletEnabled val="1"/>
        </dgm:presLayoutVars>
      </dgm:prSet>
      <dgm:spPr/>
    </dgm:pt>
  </dgm:ptLst>
  <dgm:cxnLst>
    <dgm:cxn modelId="{AA19B529-8367-DD44-9677-DD88267A02B0}" type="presOf" srcId="{8D593D2F-A7F1-1D45-BC75-9621ACDC3178}" destId="{D0E4777F-6CBC-C74B-B9C2-8D799062570E}"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D40B1269-27BF-D44A-9642-8164615353C5}" type="presOf" srcId="{37B372C2-861A-0948-9CA6-0E65D0CB5FFB}" destId="{91DF4548-64D5-2043-95AA-7625C9677A2D}" srcOrd="0" destOrd="0" presId="urn:microsoft.com/office/officeart/2005/8/layout/vList3"/>
    <dgm:cxn modelId="{849C1370-0425-4E45-B530-D7F82B79F0D5}"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F1F0B17D-D29D-D543-81C6-A8826BFC1CDB}" type="presOf" srcId="{AFB24726-CFCD-F141-8F74-AD107E1C9534}" destId="{358E7740-EA74-5947-968F-EAC0EEE6E935}" srcOrd="0" destOrd="0" presId="urn:microsoft.com/office/officeart/2005/8/layout/vList3"/>
    <dgm:cxn modelId="{CF1AA97E-EC0B-8A4E-AA2B-D267CAB50ECE}" type="presOf" srcId="{9294D6CF-E700-5F44-96B8-2FE6A6ABFD5F}" destId="{AC180172-C609-B349-BEF0-ED78CAA6F5FC}" srcOrd="0" destOrd="0" presId="urn:microsoft.com/office/officeart/2005/8/layout/vList3"/>
    <dgm:cxn modelId="{A41B489F-E3BA-0640-BF7E-046B31B63080}" srcId="{AFB24726-CFCD-F141-8F74-AD107E1C9534}" destId="{8D593D2F-A7F1-1D45-BC75-9621ACDC3178}" srcOrd="4" destOrd="0" parTransId="{A4F07D78-C124-2A44-B56E-D64BCC622712}" sibTransId="{2BB8C640-0038-0044-97C8-41A951B95EF5}"/>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D45668C2-C482-4445-8FAB-929BDAA1DE98}" type="presOf" srcId="{BCB78B07-7542-8F4F-9DFB-8C80B3D782FB}" destId="{F5DCFB6F-1734-C245-B05A-51370BD045BD}" srcOrd="0" destOrd="0" presId="urn:microsoft.com/office/officeart/2005/8/layout/vList3"/>
    <dgm:cxn modelId="{FE82DEA7-9A58-2A40-8847-0D5AC23F957F}" type="presParOf" srcId="{358E7740-EA74-5947-968F-EAC0EEE6E935}" destId="{6234CBC3-5BB3-A346-A994-E21C0FE1ED48}" srcOrd="0" destOrd="0" presId="urn:microsoft.com/office/officeart/2005/8/layout/vList3"/>
    <dgm:cxn modelId="{3CE28DD2-3CB7-3E41-9233-30CD51A6A906}" type="presParOf" srcId="{6234CBC3-5BB3-A346-A994-E21C0FE1ED48}" destId="{74087472-4B58-1049-BA41-D8BE6B8F4EDD}" srcOrd="0" destOrd="0" presId="urn:microsoft.com/office/officeart/2005/8/layout/vList3"/>
    <dgm:cxn modelId="{4BF1973A-A5A0-3342-8C7C-EC43C1A2DB92}" type="presParOf" srcId="{6234CBC3-5BB3-A346-A994-E21C0FE1ED48}" destId="{91DF4548-64D5-2043-95AA-7625C9677A2D}" srcOrd="1" destOrd="0" presId="urn:microsoft.com/office/officeart/2005/8/layout/vList3"/>
    <dgm:cxn modelId="{74086C5A-A869-134C-BFAB-EEB641F6518F}" type="presParOf" srcId="{358E7740-EA74-5947-968F-EAC0EEE6E935}" destId="{9D1A9A5B-CB62-714D-8776-DF8FD58EC6BC}" srcOrd="1" destOrd="0" presId="urn:microsoft.com/office/officeart/2005/8/layout/vList3"/>
    <dgm:cxn modelId="{A3DF2D2E-4231-7945-B0EB-364AB15DF673}" type="presParOf" srcId="{358E7740-EA74-5947-968F-EAC0EEE6E935}" destId="{DE7C2EE5-D355-D74E-AA8E-5C71DE6481AC}" srcOrd="2" destOrd="0" presId="urn:microsoft.com/office/officeart/2005/8/layout/vList3"/>
    <dgm:cxn modelId="{5EF7F3F4-25B9-1445-8149-DA1ECDE9D9AF}" type="presParOf" srcId="{DE7C2EE5-D355-D74E-AA8E-5C71DE6481AC}" destId="{AB238038-DA8C-7A47-84B1-9C7146C25CFE}" srcOrd="0" destOrd="0" presId="urn:microsoft.com/office/officeart/2005/8/layout/vList3"/>
    <dgm:cxn modelId="{D0FC8468-5DDD-9F4F-BF90-FFC514A2377A}" type="presParOf" srcId="{DE7C2EE5-D355-D74E-AA8E-5C71DE6481AC}" destId="{00D6EFA7-838B-564F-BA7A-73982A018648}" srcOrd="1" destOrd="0" presId="urn:microsoft.com/office/officeart/2005/8/layout/vList3"/>
    <dgm:cxn modelId="{CF9BF049-4E7F-9A46-B1AF-FDEA0CA195E4}" type="presParOf" srcId="{358E7740-EA74-5947-968F-EAC0EEE6E935}" destId="{75B78A33-F98B-7A48-B3B6-7030A8C0C471}" srcOrd="3" destOrd="0" presId="urn:microsoft.com/office/officeart/2005/8/layout/vList3"/>
    <dgm:cxn modelId="{F0E554CF-7877-F54B-A525-D2A48802F339}" type="presParOf" srcId="{358E7740-EA74-5947-968F-EAC0EEE6E935}" destId="{DC2BA176-A481-6F4D-81A2-E79F00B38980}" srcOrd="4" destOrd="0" presId="urn:microsoft.com/office/officeart/2005/8/layout/vList3"/>
    <dgm:cxn modelId="{7D86C58C-CDDF-1F4F-A7B2-702C9B35F193}" type="presParOf" srcId="{DC2BA176-A481-6F4D-81A2-E79F00B38980}" destId="{1033ED0E-198B-224C-914A-F13522FE2CC7}" srcOrd="0" destOrd="0" presId="urn:microsoft.com/office/officeart/2005/8/layout/vList3"/>
    <dgm:cxn modelId="{6B75468D-769F-1245-B513-5980ED22D927}" type="presParOf" srcId="{DC2BA176-A481-6F4D-81A2-E79F00B38980}" destId="{F5DCFB6F-1734-C245-B05A-51370BD045BD}" srcOrd="1" destOrd="0" presId="urn:microsoft.com/office/officeart/2005/8/layout/vList3"/>
    <dgm:cxn modelId="{CFD7CE1E-FDBC-E04B-ADE9-E7BCA6A152DB}" type="presParOf" srcId="{358E7740-EA74-5947-968F-EAC0EEE6E935}" destId="{AE885E5D-956F-254D-9E20-BDF1F9CB8062}" srcOrd="5" destOrd="0" presId="urn:microsoft.com/office/officeart/2005/8/layout/vList3"/>
    <dgm:cxn modelId="{C41451B1-566E-8849-B427-713BE9EC446D}" type="presParOf" srcId="{358E7740-EA74-5947-968F-EAC0EEE6E935}" destId="{C26C13A6-EF16-6941-B2E4-FEB05A5AB929}" srcOrd="6" destOrd="0" presId="urn:microsoft.com/office/officeart/2005/8/layout/vList3"/>
    <dgm:cxn modelId="{86B8B781-2DCE-6545-9A31-4CC28EE5CB8B}" type="presParOf" srcId="{C26C13A6-EF16-6941-B2E4-FEB05A5AB929}" destId="{736E423F-98A9-F046-BD75-E1706E389BF6}" srcOrd="0" destOrd="0" presId="urn:microsoft.com/office/officeart/2005/8/layout/vList3"/>
    <dgm:cxn modelId="{017578CD-4743-6046-A4A6-947BC3E64A08}" type="presParOf" srcId="{C26C13A6-EF16-6941-B2E4-FEB05A5AB929}" destId="{AC180172-C609-B349-BEF0-ED78CAA6F5FC}" srcOrd="1" destOrd="0" presId="urn:microsoft.com/office/officeart/2005/8/layout/vList3"/>
    <dgm:cxn modelId="{56C3442E-36ED-4B4D-A2B1-9B7CEA138BE3}" type="presParOf" srcId="{358E7740-EA74-5947-968F-EAC0EEE6E935}" destId="{9227C8A6-28F7-1844-AC18-8B2D182D28B9}" srcOrd="7" destOrd="0" presId="urn:microsoft.com/office/officeart/2005/8/layout/vList3"/>
    <dgm:cxn modelId="{B9AEA7DC-BF36-9446-B403-DF1347960E2A}" type="presParOf" srcId="{358E7740-EA74-5947-968F-EAC0EEE6E935}" destId="{BE82519C-B978-044D-A301-738FBF0856A2}" srcOrd="8" destOrd="0" presId="urn:microsoft.com/office/officeart/2005/8/layout/vList3"/>
    <dgm:cxn modelId="{2C9F6353-3824-444F-924B-9554499EB348}" type="presParOf" srcId="{BE82519C-B978-044D-A301-738FBF0856A2}" destId="{4CCD7FCD-0333-C446-BE67-8EAF6D1B5439}" srcOrd="0" destOrd="0" presId="urn:microsoft.com/office/officeart/2005/8/layout/vList3"/>
    <dgm:cxn modelId="{12B8AD99-7E8B-D646-A5E5-9DCC26118BCF}" type="presParOf" srcId="{BE82519C-B978-044D-A301-738FBF0856A2}" destId="{D0E4777F-6CBC-C74B-B9C2-8D799062570E}"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2000" dirty="0"/>
            <a:t>Patient expressing scepticism about the work you </a:t>
          </a:r>
          <a:r>
            <a:rPr lang="en-GB" sz="2000"/>
            <a:t>are doing</a:t>
          </a:r>
          <a:endParaRPr lang="en-US" sz="2000"/>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GB" sz="2000"/>
            <a:t>Cancelling appointments, refusing to meet</a:t>
          </a:r>
          <a:endParaRPr lang="en-US" sz="2000"/>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dgm:spPr>
        <a:solidFill>
          <a:srgbClr val="512275"/>
        </a:solidFill>
      </dgm:spPr>
      <dgm:t>
        <a:bodyPr/>
        <a:lstStyle/>
        <a:p>
          <a:r>
            <a:rPr lang="en-GB"/>
            <a:t>Physically present but distracted by other things</a:t>
          </a:r>
          <a:endParaRPr lang="en-US"/>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9294D6CF-E700-5F44-96B8-2FE6A6ABFD5F}">
      <dgm:prSet phldrT="[Text]"/>
      <dgm:spPr>
        <a:solidFill>
          <a:srgbClr val="512275"/>
        </a:solidFill>
      </dgm:spPr>
      <dgm:t>
        <a:bodyPr/>
        <a:lstStyle/>
        <a:p>
          <a:r>
            <a:rPr lang="en-GB"/>
            <a:t>Patient withholds information or is unwilling to answer questions</a:t>
          </a:r>
          <a:endParaRPr lang="en-US"/>
        </a:p>
      </dgm:t>
    </dgm:pt>
    <dgm:pt modelId="{05D94F9C-5EE0-E845-82C5-53DA4A6CA76A}" type="parTrans" cxnId="{45371A2B-B42E-1E4D-A1DD-4E85113A4646}">
      <dgm:prSet/>
      <dgm:spPr/>
      <dgm:t>
        <a:bodyPr/>
        <a:lstStyle/>
        <a:p>
          <a:endParaRPr lang="en-US"/>
        </a:p>
      </dgm:t>
    </dgm:pt>
    <dgm:pt modelId="{0BF270F2-CCAB-9B4A-88A1-95F3F51091B5}" type="sibTrans" cxnId="{45371A2B-B42E-1E4D-A1DD-4E85113A4646}">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00000" custLinFactNeighborX="297332" custLinFactNeighborY="-316"/>
      <dgm:spPr>
        <a:noFill/>
        <a:ln w="76200">
          <a:solidFill>
            <a:srgbClr val="512275"/>
          </a:solidFill>
        </a:ln>
      </dgm:spPr>
    </dgm:pt>
    <dgm:pt modelId="{91DF4548-64D5-2043-95AA-7625C9677A2D}" type="pres">
      <dgm:prSet presAssocID="{37B372C2-861A-0948-9CA6-0E65D0CB5FFB}" presName="txShp" presStyleLbl="node1" presStyleIdx="0" presStyleCnt="4"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4" custLinFactX="200000" custLinFactNeighborX="297315" custLinFactNeighborY="-5414"/>
      <dgm:spPr>
        <a:noFill/>
        <a:ln w="76200">
          <a:solidFill>
            <a:srgbClr val="512275"/>
          </a:solidFill>
        </a:ln>
      </dgm:spPr>
    </dgm:pt>
    <dgm:pt modelId="{00D6EFA7-838B-564F-BA7A-73982A018648}" type="pres">
      <dgm:prSet presAssocID="{9CB6F9B0-6B7F-6445-AA7D-692DB02E0D6E}" presName="txShp" presStyleLbl="node1" presStyleIdx="1" presStyleCnt="4"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4" custLinFactX="200000" custLinFactNeighborX="297315" custLinFactNeighborY="722"/>
      <dgm:spPr>
        <a:noFill/>
        <a:ln w="76200">
          <a:solidFill>
            <a:srgbClr val="512275"/>
          </a:solidFill>
        </a:ln>
      </dgm:spPr>
    </dgm:pt>
    <dgm:pt modelId="{F5DCFB6F-1734-C245-B05A-51370BD045BD}" type="pres">
      <dgm:prSet presAssocID="{BCB78B07-7542-8F4F-9DFB-8C80B3D782FB}" presName="txShp" presStyleLbl="node1" presStyleIdx="2" presStyleCnt="4"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4" custLinFactX="200000" custLinFactNeighborX="297315" custLinFactNeighborY="6650"/>
      <dgm:spPr>
        <a:noFill/>
        <a:ln w="76200">
          <a:solidFill>
            <a:srgbClr val="512275"/>
          </a:solidFill>
        </a:ln>
      </dgm:spPr>
    </dgm:pt>
    <dgm:pt modelId="{AC180172-C609-B349-BEF0-ED78CAA6F5FC}" type="pres">
      <dgm:prSet presAssocID="{9294D6CF-E700-5F44-96B8-2FE6A6ABFD5F}" presName="txShp" presStyleLbl="node1" presStyleIdx="3" presStyleCnt="4" custScaleX="108495" custLinFactNeighborX="-14499" custLinFactNeighborY="4512">
        <dgm:presLayoutVars>
          <dgm:bulletEnabled val="1"/>
        </dgm:presLayoutVars>
      </dgm:prSet>
      <dgm:spPr/>
    </dgm:pt>
  </dgm:ptLst>
  <dgm:cxnLst>
    <dgm:cxn modelId="{97CDFA05-5365-486A-8EE4-1F9EA830E53F}" type="presOf" srcId="{BCB78B07-7542-8F4F-9DFB-8C80B3D782FB}" destId="{F5DCFB6F-1734-C245-B05A-51370BD045BD}" srcOrd="0" destOrd="0" presId="urn:microsoft.com/office/officeart/2005/8/layout/vList3"/>
    <dgm:cxn modelId="{318D851F-89D8-484C-91B3-3376143C8E15}" type="presOf" srcId="{AFB24726-CFCD-F141-8F74-AD107E1C9534}" destId="{358E7740-EA74-5947-968F-EAC0EEE6E935}"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692B6436-B2CE-4782-822C-F45F86D17C22}" type="presOf" srcId="{37B372C2-861A-0948-9CA6-0E65D0CB5FFB}" destId="{91DF4548-64D5-2043-95AA-7625C9677A2D}"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00DCF7AA-2AC4-4292-A43E-3CFE8F200CAA}" type="presOf" srcId="{9CB6F9B0-6B7F-6445-AA7D-692DB02E0D6E}" destId="{00D6EFA7-838B-564F-BA7A-73982A018648}"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223FF0C9-3043-4BEE-AF7F-F600934A217D}" type="presOf" srcId="{9294D6CF-E700-5F44-96B8-2FE6A6ABFD5F}" destId="{AC180172-C609-B349-BEF0-ED78CAA6F5FC}" srcOrd="0" destOrd="0" presId="urn:microsoft.com/office/officeart/2005/8/layout/vList3"/>
    <dgm:cxn modelId="{10362953-DBEF-4894-B5BF-AE3CA8FCF440}" type="presParOf" srcId="{358E7740-EA74-5947-968F-EAC0EEE6E935}" destId="{6234CBC3-5BB3-A346-A994-E21C0FE1ED48}" srcOrd="0" destOrd="0" presId="urn:microsoft.com/office/officeart/2005/8/layout/vList3"/>
    <dgm:cxn modelId="{F6FE50A8-8209-410B-A4B1-BDAB804ADBE7}" type="presParOf" srcId="{6234CBC3-5BB3-A346-A994-E21C0FE1ED48}" destId="{74087472-4B58-1049-BA41-D8BE6B8F4EDD}" srcOrd="0" destOrd="0" presId="urn:microsoft.com/office/officeart/2005/8/layout/vList3"/>
    <dgm:cxn modelId="{473B16C6-E36C-472A-8BFB-399580D0F1CE}" type="presParOf" srcId="{6234CBC3-5BB3-A346-A994-E21C0FE1ED48}" destId="{91DF4548-64D5-2043-95AA-7625C9677A2D}" srcOrd="1" destOrd="0" presId="urn:microsoft.com/office/officeart/2005/8/layout/vList3"/>
    <dgm:cxn modelId="{8AB4BD52-CDB8-416F-B450-68B632B91DED}" type="presParOf" srcId="{358E7740-EA74-5947-968F-EAC0EEE6E935}" destId="{9D1A9A5B-CB62-714D-8776-DF8FD58EC6BC}" srcOrd="1" destOrd="0" presId="urn:microsoft.com/office/officeart/2005/8/layout/vList3"/>
    <dgm:cxn modelId="{88D41DB2-9F5D-461A-84CA-20C5D246620B}" type="presParOf" srcId="{358E7740-EA74-5947-968F-EAC0EEE6E935}" destId="{DE7C2EE5-D355-D74E-AA8E-5C71DE6481AC}" srcOrd="2" destOrd="0" presId="urn:microsoft.com/office/officeart/2005/8/layout/vList3"/>
    <dgm:cxn modelId="{DAE2A54F-6DD4-4A7F-B9DA-65DBC60D6B10}" type="presParOf" srcId="{DE7C2EE5-D355-D74E-AA8E-5C71DE6481AC}" destId="{AB238038-DA8C-7A47-84B1-9C7146C25CFE}" srcOrd="0" destOrd="0" presId="urn:microsoft.com/office/officeart/2005/8/layout/vList3"/>
    <dgm:cxn modelId="{F24945D2-B2F2-4B69-A48F-3D0E60F160A3}" type="presParOf" srcId="{DE7C2EE5-D355-D74E-AA8E-5C71DE6481AC}" destId="{00D6EFA7-838B-564F-BA7A-73982A018648}" srcOrd="1" destOrd="0" presId="urn:microsoft.com/office/officeart/2005/8/layout/vList3"/>
    <dgm:cxn modelId="{713DDB4F-8E1D-4473-850F-B1AA8114B2B4}" type="presParOf" srcId="{358E7740-EA74-5947-968F-EAC0EEE6E935}" destId="{75B78A33-F98B-7A48-B3B6-7030A8C0C471}" srcOrd="3" destOrd="0" presId="urn:microsoft.com/office/officeart/2005/8/layout/vList3"/>
    <dgm:cxn modelId="{904D5133-D974-47B2-9EBD-0AE29781316C}" type="presParOf" srcId="{358E7740-EA74-5947-968F-EAC0EEE6E935}" destId="{DC2BA176-A481-6F4D-81A2-E79F00B38980}" srcOrd="4" destOrd="0" presId="urn:microsoft.com/office/officeart/2005/8/layout/vList3"/>
    <dgm:cxn modelId="{9E8A1BB5-DB47-479C-9B36-20D89B4D36F0}" type="presParOf" srcId="{DC2BA176-A481-6F4D-81A2-E79F00B38980}" destId="{1033ED0E-198B-224C-914A-F13522FE2CC7}" srcOrd="0" destOrd="0" presId="urn:microsoft.com/office/officeart/2005/8/layout/vList3"/>
    <dgm:cxn modelId="{2DBDDCA5-E14B-4000-8DF9-C952D4D40A57}" type="presParOf" srcId="{DC2BA176-A481-6F4D-81A2-E79F00B38980}" destId="{F5DCFB6F-1734-C245-B05A-51370BD045BD}" srcOrd="1" destOrd="0" presId="urn:microsoft.com/office/officeart/2005/8/layout/vList3"/>
    <dgm:cxn modelId="{2D274637-40AE-4B28-85B5-0B6533E2C289}" type="presParOf" srcId="{358E7740-EA74-5947-968F-EAC0EEE6E935}" destId="{AE885E5D-956F-254D-9E20-BDF1F9CB8062}" srcOrd="5" destOrd="0" presId="urn:microsoft.com/office/officeart/2005/8/layout/vList3"/>
    <dgm:cxn modelId="{B8FFE0C4-E186-4C57-AAD8-0A96E032F566}" type="presParOf" srcId="{358E7740-EA74-5947-968F-EAC0EEE6E935}" destId="{C26C13A6-EF16-6941-B2E4-FEB05A5AB929}" srcOrd="6" destOrd="0" presId="urn:microsoft.com/office/officeart/2005/8/layout/vList3"/>
    <dgm:cxn modelId="{CB5F3FC6-3E35-4A51-9767-C627159427AD}" type="presParOf" srcId="{C26C13A6-EF16-6941-B2E4-FEB05A5AB929}" destId="{736E423F-98A9-F046-BD75-E1706E389BF6}" srcOrd="0" destOrd="0" presId="urn:microsoft.com/office/officeart/2005/8/layout/vList3"/>
    <dgm:cxn modelId="{AD75C7BC-F5C1-4F30-8A79-F28E6556D31B}" type="presParOf" srcId="{C26C13A6-EF16-6941-B2E4-FEB05A5AB929}" destId="{AC180172-C609-B349-BEF0-ED78CAA6F5F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000" dirty="0"/>
            <a:t>Minimal eye contact</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CB6F9B0-6B7F-6445-AA7D-692DB02E0D6E}">
      <dgm:prSet phldrT="[Text]" custT="1"/>
      <dgm:spPr>
        <a:solidFill>
          <a:srgbClr val="512275"/>
        </a:solidFill>
      </dgm:spPr>
      <dgm:t>
        <a:bodyPr/>
        <a:lstStyle/>
        <a:p>
          <a:r>
            <a:rPr lang="en-US" sz="2000" dirty="0"/>
            <a:t>Minimal answers</a:t>
          </a:r>
        </a:p>
      </dgm:t>
    </dgm:pt>
    <dgm:pt modelId="{696C0816-E19A-EF4B-89FE-D8C55788CB05}" type="parTrans" cxnId="{365B1BC2-FFBA-C44E-B57C-4BCC594EF92B}">
      <dgm:prSet/>
      <dgm:spPr/>
      <dgm:t>
        <a:bodyPr/>
        <a:lstStyle/>
        <a:p>
          <a:endParaRPr lang="en-US"/>
        </a:p>
      </dgm:t>
    </dgm:pt>
    <dgm:pt modelId="{3D2F3ACE-26E6-674E-A013-F8FD3123EE3B}" type="sibTrans" cxnId="{365B1BC2-FFBA-C44E-B57C-4BCC594EF92B}">
      <dgm:prSet/>
      <dgm:spPr/>
      <dgm:t>
        <a:bodyPr/>
        <a:lstStyle/>
        <a:p>
          <a:endParaRPr lang="en-US"/>
        </a:p>
      </dgm:t>
    </dgm:pt>
    <dgm:pt modelId="{BCB78B07-7542-8F4F-9DFB-8C80B3D782FB}">
      <dgm:prSet phldrT="[Text]" custT="1"/>
      <dgm:spPr>
        <a:solidFill>
          <a:srgbClr val="512275"/>
        </a:solidFill>
      </dgm:spPr>
      <dgm:t>
        <a:bodyPr/>
        <a:lstStyle/>
        <a:p>
          <a:r>
            <a:rPr lang="en-GB" sz="2000" dirty="0"/>
            <a:t>Expressing anger about you or your work</a:t>
          </a:r>
          <a:endParaRPr lang="en-US" sz="2000" dirty="0"/>
        </a:p>
      </dgm:t>
    </dgm:pt>
    <dgm:pt modelId="{673B6381-1494-2A4D-92E1-43DF57E71666}" type="parTrans" cxnId="{75E0C67B-DF5E-B040-B148-3096901193FA}">
      <dgm:prSet/>
      <dgm:spPr/>
      <dgm:t>
        <a:bodyPr/>
        <a:lstStyle/>
        <a:p>
          <a:endParaRPr lang="en-US"/>
        </a:p>
      </dgm:t>
    </dgm:pt>
    <dgm:pt modelId="{8263A684-CAD6-A048-903C-6BA1D8B73E4E}" type="sibTrans" cxnId="{75E0C67B-DF5E-B040-B148-3096901193FA}">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ScaleX="60066" custScaleY="57741" custLinFactX="100000" custLinFactNeighborX="195295" custLinFactNeighborY="-5308"/>
      <dgm:spPr>
        <a:noFill/>
        <a:ln w="76200">
          <a:solidFill>
            <a:srgbClr val="512275"/>
          </a:solidFill>
        </a:ln>
      </dgm:spPr>
    </dgm:pt>
    <dgm:pt modelId="{91DF4548-64D5-2043-95AA-7625C9677A2D}" type="pres">
      <dgm:prSet presAssocID="{37B372C2-861A-0948-9CA6-0E65D0CB5FFB}" presName="txShp" presStyleLbl="node1" presStyleIdx="0" presStyleCnt="3"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3" custScaleX="60039" custScaleY="57740" custLinFactX="100000" custLinFactNeighborX="197434" custLinFactNeighborY="0"/>
      <dgm:spPr>
        <a:noFill/>
        <a:ln w="76200">
          <a:solidFill>
            <a:srgbClr val="512275"/>
          </a:solidFill>
        </a:ln>
      </dgm:spPr>
    </dgm:pt>
    <dgm:pt modelId="{00D6EFA7-838B-564F-BA7A-73982A018648}" type="pres">
      <dgm:prSet presAssocID="{9CB6F9B0-6B7F-6445-AA7D-692DB02E0D6E}" presName="txShp" presStyleLbl="node1" presStyleIdx="1" presStyleCnt="3"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3" custScaleX="60039" custScaleY="57740" custLinFactX="100000" custLinFactNeighborX="198012" custLinFactNeighborY="-276"/>
      <dgm:spPr>
        <a:noFill/>
        <a:ln w="76200">
          <a:solidFill>
            <a:srgbClr val="512275"/>
          </a:solidFill>
        </a:ln>
      </dgm:spPr>
    </dgm:pt>
    <dgm:pt modelId="{F5DCFB6F-1734-C245-B05A-51370BD045BD}" type="pres">
      <dgm:prSet presAssocID="{BCB78B07-7542-8F4F-9DFB-8C80B3D782FB}" presName="txShp" presStyleLbl="node1" presStyleIdx="2" presStyleCnt="3" custScaleX="108495" custLinFactNeighborX="-14499" custLinFactNeighborY="2764">
        <dgm:presLayoutVars>
          <dgm:bulletEnabled val="1"/>
        </dgm:presLayoutVars>
      </dgm:prSet>
      <dgm:spPr/>
    </dgm:pt>
  </dgm:ptLst>
  <dgm:cxnLst>
    <dgm:cxn modelId="{DC077E33-EB1E-4448-AAF3-D7FDF6EFB14D}" type="presOf" srcId="{BCB78B07-7542-8F4F-9DFB-8C80B3D782FB}" destId="{F5DCFB6F-1734-C245-B05A-51370BD045BD}" srcOrd="0" destOrd="0" presId="urn:microsoft.com/office/officeart/2005/8/layout/vList3"/>
    <dgm:cxn modelId="{16292C73-81D8-47C8-B0D0-532431FB4575}"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ED4D0FC6-8E96-4FC9-88C5-DDD85D94F64C}" type="presOf" srcId="{AFB24726-CFCD-F141-8F74-AD107E1C9534}" destId="{358E7740-EA74-5947-968F-EAC0EEE6E935}" srcOrd="0" destOrd="0" presId="urn:microsoft.com/office/officeart/2005/8/layout/vList3"/>
    <dgm:cxn modelId="{CC2449F3-42C0-48D6-A563-0EAC435318FD}" type="presOf" srcId="{37B372C2-861A-0948-9CA6-0E65D0CB5FFB}" destId="{91DF4548-64D5-2043-95AA-7625C9677A2D}" srcOrd="0" destOrd="0" presId="urn:microsoft.com/office/officeart/2005/8/layout/vList3"/>
    <dgm:cxn modelId="{92EBACF5-9EA7-4DDD-B3C5-F6151559A1B6}" type="presParOf" srcId="{358E7740-EA74-5947-968F-EAC0EEE6E935}" destId="{6234CBC3-5BB3-A346-A994-E21C0FE1ED48}" srcOrd="0" destOrd="0" presId="urn:microsoft.com/office/officeart/2005/8/layout/vList3"/>
    <dgm:cxn modelId="{695D6DDF-4E30-4539-B5F5-6A6918B80148}" type="presParOf" srcId="{6234CBC3-5BB3-A346-A994-E21C0FE1ED48}" destId="{74087472-4B58-1049-BA41-D8BE6B8F4EDD}" srcOrd="0" destOrd="0" presId="urn:microsoft.com/office/officeart/2005/8/layout/vList3"/>
    <dgm:cxn modelId="{54927EFD-9557-4A02-9258-D85A5EBC2B6E}" type="presParOf" srcId="{6234CBC3-5BB3-A346-A994-E21C0FE1ED48}" destId="{91DF4548-64D5-2043-95AA-7625C9677A2D}" srcOrd="1" destOrd="0" presId="urn:microsoft.com/office/officeart/2005/8/layout/vList3"/>
    <dgm:cxn modelId="{F3048E84-B26A-44F4-BC1F-E1DA189B5B44}" type="presParOf" srcId="{358E7740-EA74-5947-968F-EAC0EEE6E935}" destId="{9D1A9A5B-CB62-714D-8776-DF8FD58EC6BC}" srcOrd="1" destOrd="0" presId="urn:microsoft.com/office/officeart/2005/8/layout/vList3"/>
    <dgm:cxn modelId="{8553F52B-63A0-4A8C-B9C7-DC8BC7044BB1}" type="presParOf" srcId="{358E7740-EA74-5947-968F-EAC0EEE6E935}" destId="{DE7C2EE5-D355-D74E-AA8E-5C71DE6481AC}" srcOrd="2" destOrd="0" presId="urn:microsoft.com/office/officeart/2005/8/layout/vList3"/>
    <dgm:cxn modelId="{F36C9CF7-D92D-42E6-A658-28C077F741FC}" type="presParOf" srcId="{DE7C2EE5-D355-D74E-AA8E-5C71DE6481AC}" destId="{AB238038-DA8C-7A47-84B1-9C7146C25CFE}" srcOrd="0" destOrd="0" presId="urn:microsoft.com/office/officeart/2005/8/layout/vList3"/>
    <dgm:cxn modelId="{8036160D-3733-42D6-A05E-A0B2F90A50BF}" type="presParOf" srcId="{DE7C2EE5-D355-D74E-AA8E-5C71DE6481AC}" destId="{00D6EFA7-838B-564F-BA7A-73982A018648}" srcOrd="1" destOrd="0" presId="urn:microsoft.com/office/officeart/2005/8/layout/vList3"/>
    <dgm:cxn modelId="{849E0048-9812-4659-8D3A-2B7DF7F2B628}" type="presParOf" srcId="{358E7740-EA74-5947-968F-EAC0EEE6E935}" destId="{75B78A33-F98B-7A48-B3B6-7030A8C0C471}" srcOrd="3" destOrd="0" presId="urn:microsoft.com/office/officeart/2005/8/layout/vList3"/>
    <dgm:cxn modelId="{DEECB92B-A1A9-4D72-8523-E93395947546}" type="presParOf" srcId="{358E7740-EA74-5947-968F-EAC0EEE6E935}" destId="{DC2BA176-A481-6F4D-81A2-E79F00B38980}" srcOrd="4" destOrd="0" presId="urn:microsoft.com/office/officeart/2005/8/layout/vList3"/>
    <dgm:cxn modelId="{EA313DC0-0693-4245-96F6-96AEDAB81F5C}" type="presParOf" srcId="{DC2BA176-A481-6F4D-81A2-E79F00B38980}" destId="{1033ED0E-198B-224C-914A-F13522FE2CC7}" srcOrd="0" destOrd="0" presId="urn:microsoft.com/office/officeart/2005/8/layout/vList3"/>
    <dgm:cxn modelId="{EE3D6C52-F8DD-4A1C-BFB6-32EFCE059F9B}" type="presParOf" srcId="{DC2BA176-A481-6F4D-81A2-E79F00B38980}" destId="{F5DCFB6F-1734-C245-B05A-51370BD045B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0" y="0"/>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 am not good enough</a:t>
          </a:r>
          <a:endParaRPr lang="en-US" sz="2400" kern="1200" dirty="0"/>
        </a:p>
      </dsp:txBody>
      <dsp:txXfrm rot="10800000">
        <a:off x="143930" y="0"/>
        <a:ext cx="4226794" cy="575722"/>
      </dsp:txXfrm>
    </dsp:sp>
    <dsp:sp modelId="{74087472-4B58-1049-BA41-D8BE6B8F4EDD}">
      <dsp:nvSpPr>
        <dsp:cNvPr id="0" name=""/>
        <dsp:cNvSpPr/>
      </dsp:nvSpPr>
      <dsp:spPr>
        <a:xfrm>
          <a:off x="4457928" y="0"/>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0" y="767103"/>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not important</a:t>
          </a:r>
        </a:p>
      </dsp:txBody>
      <dsp:txXfrm rot="10800000">
        <a:off x="143930" y="767103"/>
        <a:ext cx="4226794" cy="575722"/>
      </dsp:txXfrm>
    </dsp:sp>
    <dsp:sp modelId="{AB238038-DA8C-7A47-84B1-9C7146C25CFE}">
      <dsp:nvSpPr>
        <dsp:cNvPr id="0" name=""/>
        <dsp:cNvSpPr/>
      </dsp:nvSpPr>
      <dsp:spPr>
        <a:xfrm>
          <a:off x="4457836" y="765191"/>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0" y="1499892"/>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stupid</a:t>
          </a:r>
        </a:p>
      </dsp:txBody>
      <dsp:txXfrm rot="10800000">
        <a:off x="143930" y="1499892"/>
        <a:ext cx="4226794" cy="575722"/>
      </dsp:txXfrm>
    </dsp:sp>
    <dsp:sp modelId="{1033ED0E-198B-224C-914A-F13522FE2CC7}">
      <dsp:nvSpPr>
        <dsp:cNvPr id="0" name=""/>
        <dsp:cNvSpPr/>
      </dsp:nvSpPr>
      <dsp:spPr>
        <a:xfrm>
          <a:off x="4442838" y="1510174"/>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0" y="2218092"/>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worthless</a:t>
          </a:r>
        </a:p>
      </dsp:txBody>
      <dsp:txXfrm rot="10800000">
        <a:off x="143930" y="2218092"/>
        <a:ext cx="4226794" cy="575722"/>
      </dsp:txXfrm>
    </dsp:sp>
    <dsp:sp modelId="{736E423F-98A9-F046-BD75-E1706E389BF6}">
      <dsp:nvSpPr>
        <dsp:cNvPr id="0" name=""/>
        <dsp:cNvSpPr/>
      </dsp:nvSpPr>
      <dsp:spPr>
        <a:xfrm>
          <a:off x="4457830" y="2218092"/>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E4777F-6CBC-C74B-B9C2-8D799062570E}">
      <dsp:nvSpPr>
        <dsp:cNvPr id="0" name=""/>
        <dsp:cNvSpPr/>
      </dsp:nvSpPr>
      <dsp:spPr>
        <a:xfrm rot="10800000">
          <a:off x="0" y="2930565"/>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unlovable</a:t>
          </a:r>
        </a:p>
      </dsp:txBody>
      <dsp:txXfrm rot="10800000">
        <a:off x="143930" y="2930565"/>
        <a:ext cx="4226794" cy="575722"/>
      </dsp:txXfrm>
    </dsp:sp>
    <dsp:sp modelId="{4CCD7FCD-0333-C446-BE67-8EAF6D1B5439}">
      <dsp:nvSpPr>
        <dsp:cNvPr id="0" name=""/>
        <dsp:cNvSpPr/>
      </dsp:nvSpPr>
      <dsp:spPr>
        <a:xfrm>
          <a:off x="4462758" y="2950980"/>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CD009C2D-EED2-44D4-BDAD-F0F1A1354CDC}">
      <dsp:nvSpPr>
        <dsp:cNvPr id="0" name=""/>
        <dsp:cNvSpPr/>
      </dsp:nvSpPr>
      <dsp:spPr>
        <a:xfrm rot="10800000">
          <a:off x="0" y="3663141"/>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weak</a:t>
          </a:r>
        </a:p>
      </dsp:txBody>
      <dsp:txXfrm rot="10800000">
        <a:off x="143930" y="3663141"/>
        <a:ext cx="4226794" cy="575722"/>
      </dsp:txXfrm>
    </dsp:sp>
    <dsp:sp modelId="{64C77505-C5CE-4E09-A999-D169CF383405}">
      <dsp:nvSpPr>
        <dsp:cNvPr id="0" name=""/>
        <dsp:cNvSpPr/>
      </dsp:nvSpPr>
      <dsp:spPr>
        <a:xfrm>
          <a:off x="4477750" y="3653584"/>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F029420-643D-4815-A02C-78219509FEAF}">
      <dsp:nvSpPr>
        <dsp:cNvPr id="0" name=""/>
        <dsp:cNvSpPr/>
      </dsp:nvSpPr>
      <dsp:spPr>
        <a:xfrm rot="10800000">
          <a:off x="0" y="4373166"/>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pathetic</a:t>
          </a:r>
        </a:p>
      </dsp:txBody>
      <dsp:txXfrm rot="10800000">
        <a:off x="143930" y="4373166"/>
        <a:ext cx="4226794" cy="575722"/>
      </dsp:txXfrm>
    </dsp:sp>
    <dsp:sp modelId="{56FDC000-0C40-4C98-A1C4-9992FB7A841E}">
      <dsp:nvSpPr>
        <dsp:cNvPr id="0" name=""/>
        <dsp:cNvSpPr/>
      </dsp:nvSpPr>
      <dsp:spPr>
        <a:xfrm>
          <a:off x="4477831" y="4356194"/>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17870" y="0"/>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bad</a:t>
          </a:r>
        </a:p>
      </dsp:txBody>
      <dsp:txXfrm rot="10800000">
        <a:off x="461800" y="0"/>
        <a:ext cx="4226794" cy="575722"/>
      </dsp:txXfrm>
    </dsp:sp>
    <dsp:sp modelId="{74087472-4B58-1049-BA41-D8BE6B8F4EDD}">
      <dsp:nvSpPr>
        <dsp:cNvPr id="0" name=""/>
        <dsp:cNvSpPr/>
      </dsp:nvSpPr>
      <dsp:spPr>
        <a:xfrm>
          <a:off x="4821428" y="0"/>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17870" y="737119"/>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inferior</a:t>
          </a:r>
        </a:p>
      </dsp:txBody>
      <dsp:txXfrm rot="10800000">
        <a:off x="461800" y="737119"/>
        <a:ext cx="4226794" cy="575722"/>
      </dsp:txXfrm>
    </dsp:sp>
    <dsp:sp modelId="{AB238038-DA8C-7A47-84B1-9C7146C25CFE}">
      <dsp:nvSpPr>
        <dsp:cNvPr id="0" name=""/>
        <dsp:cNvSpPr/>
      </dsp:nvSpPr>
      <dsp:spPr>
        <a:xfrm>
          <a:off x="4821428" y="720221"/>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17870" y="1514884"/>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boring</a:t>
          </a:r>
        </a:p>
      </dsp:txBody>
      <dsp:txXfrm rot="10800000">
        <a:off x="461800" y="1514884"/>
        <a:ext cx="4226794" cy="575722"/>
      </dsp:txXfrm>
    </dsp:sp>
    <dsp:sp modelId="{1033ED0E-198B-224C-914A-F13522FE2CC7}">
      <dsp:nvSpPr>
        <dsp:cNvPr id="0" name=""/>
        <dsp:cNvSpPr/>
      </dsp:nvSpPr>
      <dsp:spPr>
        <a:xfrm>
          <a:off x="4821428" y="1518119"/>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317870" y="2272527"/>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a failure</a:t>
          </a:r>
        </a:p>
      </dsp:txBody>
      <dsp:txXfrm rot="10800000">
        <a:off x="461800" y="2272527"/>
        <a:ext cx="4226794" cy="575722"/>
      </dsp:txXfrm>
    </dsp:sp>
    <dsp:sp modelId="{736E423F-98A9-F046-BD75-E1706E389BF6}">
      <dsp:nvSpPr>
        <dsp:cNvPr id="0" name=""/>
        <dsp:cNvSpPr/>
      </dsp:nvSpPr>
      <dsp:spPr>
        <a:xfrm>
          <a:off x="4821428" y="2248076"/>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E4777F-6CBC-C74B-B9C2-8D799062570E}">
      <dsp:nvSpPr>
        <dsp:cNvPr id="0" name=""/>
        <dsp:cNvSpPr/>
      </dsp:nvSpPr>
      <dsp:spPr>
        <a:xfrm rot="10800000">
          <a:off x="317870" y="3080477"/>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useless</a:t>
          </a:r>
        </a:p>
      </dsp:txBody>
      <dsp:txXfrm rot="10800000">
        <a:off x="461800" y="3080477"/>
        <a:ext cx="4226794" cy="575722"/>
      </dsp:txXfrm>
    </dsp:sp>
    <dsp:sp modelId="{4CCD7FCD-0333-C446-BE67-8EAF6D1B5439}">
      <dsp:nvSpPr>
        <dsp:cNvPr id="0" name=""/>
        <dsp:cNvSpPr/>
      </dsp:nvSpPr>
      <dsp:spPr>
        <a:xfrm>
          <a:off x="4821428" y="3070897"/>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7766C0F-4CA9-4A75-A721-3C8A6C264D50}">
      <dsp:nvSpPr>
        <dsp:cNvPr id="0" name=""/>
        <dsp:cNvSpPr/>
      </dsp:nvSpPr>
      <dsp:spPr>
        <a:xfrm rot="10800000">
          <a:off x="317870" y="3828056"/>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unlikeable</a:t>
          </a:r>
        </a:p>
      </dsp:txBody>
      <dsp:txXfrm rot="10800000">
        <a:off x="461800" y="3828056"/>
        <a:ext cx="4226794" cy="575722"/>
      </dsp:txXfrm>
    </dsp:sp>
    <dsp:sp modelId="{E5424465-71C2-4CD3-98A8-C50F4A7E59AA}">
      <dsp:nvSpPr>
        <dsp:cNvPr id="0" name=""/>
        <dsp:cNvSpPr/>
      </dsp:nvSpPr>
      <dsp:spPr>
        <a:xfrm>
          <a:off x="4821428" y="3818482"/>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D4B10E4-BFE0-4594-9A98-C0D14274843A}">
      <dsp:nvSpPr>
        <dsp:cNvPr id="0" name=""/>
        <dsp:cNvSpPr/>
      </dsp:nvSpPr>
      <dsp:spPr>
        <a:xfrm rot="10800000">
          <a:off x="317870" y="4493101"/>
          <a:ext cx="4370724" cy="57572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387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 am ugly</a:t>
          </a:r>
        </a:p>
      </dsp:txBody>
      <dsp:txXfrm rot="10800000">
        <a:off x="461800" y="4493101"/>
        <a:ext cx="4226794" cy="575722"/>
      </dsp:txXfrm>
    </dsp:sp>
    <dsp:sp modelId="{E3BB6EAB-8D67-428C-847B-31DB65A3ECCE}">
      <dsp:nvSpPr>
        <dsp:cNvPr id="0" name=""/>
        <dsp:cNvSpPr/>
      </dsp:nvSpPr>
      <dsp:spPr>
        <a:xfrm>
          <a:off x="4821428" y="4493101"/>
          <a:ext cx="575722" cy="57572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76954" y="2028"/>
          <a:ext cx="4441504" cy="85077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16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Sadness</a:t>
          </a:r>
          <a:endParaRPr lang="en-US" sz="2400" kern="1200" dirty="0"/>
        </a:p>
      </dsp:txBody>
      <dsp:txXfrm rot="10800000">
        <a:off x="589648" y="2028"/>
        <a:ext cx="4228810" cy="850776"/>
      </dsp:txXfrm>
    </dsp:sp>
    <dsp:sp modelId="{74087472-4B58-1049-BA41-D8BE6B8F4EDD}">
      <dsp:nvSpPr>
        <dsp:cNvPr id="0" name=""/>
        <dsp:cNvSpPr/>
      </dsp:nvSpPr>
      <dsp:spPr>
        <a:xfrm>
          <a:off x="4903591" y="3"/>
          <a:ext cx="850776" cy="85077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15941" y="1118848"/>
          <a:ext cx="4389521" cy="85077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16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Guilt</a:t>
          </a:r>
          <a:endParaRPr lang="en-US" sz="2400" kern="1200" dirty="0"/>
        </a:p>
      </dsp:txBody>
      <dsp:txXfrm rot="10800000">
        <a:off x="628635" y="1118848"/>
        <a:ext cx="4176827" cy="850776"/>
      </dsp:txXfrm>
    </dsp:sp>
    <dsp:sp modelId="{C5581E9B-68B4-C444-9D20-0F9E6E7C50BE}">
      <dsp:nvSpPr>
        <dsp:cNvPr id="0" name=""/>
        <dsp:cNvSpPr/>
      </dsp:nvSpPr>
      <dsp:spPr>
        <a:xfrm>
          <a:off x="4933943" y="1091572"/>
          <a:ext cx="850776" cy="85077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436286" y="2223894"/>
          <a:ext cx="4319575" cy="85077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16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Low mood/depression</a:t>
          </a:r>
          <a:endParaRPr lang="en-US" sz="2600" kern="1200" dirty="0"/>
        </a:p>
      </dsp:txBody>
      <dsp:txXfrm rot="10800000">
        <a:off x="648980" y="2223894"/>
        <a:ext cx="4106881" cy="850776"/>
      </dsp:txXfrm>
    </dsp:sp>
    <dsp:sp modelId="{EC70A4E9-C32B-6946-9D17-920F6CBCBD0D}">
      <dsp:nvSpPr>
        <dsp:cNvPr id="0" name=""/>
        <dsp:cNvSpPr/>
      </dsp:nvSpPr>
      <dsp:spPr>
        <a:xfrm>
          <a:off x="4908491" y="2276276"/>
          <a:ext cx="850776" cy="85077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E115260D-95C5-421D-BDB1-5D9BD7D75FDF}">
      <dsp:nvSpPr>
        <dsp:cNvPr id="0" name=""/>
        <dsp:cNvSpPr/>
      </dsp:nvSpPr>
      <dsp:spPr>
        <a:xfrm rot="10800000">
          <a:off x="436286" y="3318887"/>
          <a:ext cx="4319575" cy="85077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16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Anger</a:t>
          </a:r>
        </a:p>
      </dsp:txBody>
      <dsp:txXfrm rot="10800000">
        <a:off x="648980" y="3318887"/>
        <a:ext cx="4106881" cy="850776"/>
      </dsp:txXfrm>
    </dsp:sp>
    <dsp:sp modelId="{4AB0D7FE-3E23-4A4E-833F-16517FA1059D}">
      <dsp:nvSpPr>
        <dsp:cNvPr id="0" name=""/>
        <dsp:cNvSpPr/>
      </dsp:nvSpPr>
      <dsp:spPr>
        <a:xfrm>
          <a:off x="4908491" y="3318884"/>
          <a:ext cx="850776" cy="85077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54002" y="0"/>
          <a:ext cx="4441504"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Anxiety</a:t>
          </a:r>
        </a:p>
      </dsp:txBody>
      <dsp:txXfrm rot="10800000">
        <a:off x="743745" y="0"/>
        <a:ext cx="4151761" cy="1158971"/>
      </dsp:txXfrm>
    </dsp:sp>
    <dsp:sp modelId="{74087472-4B58-1049-BA41-D8BE6B8F4EDD}">
      <dsp:nvSpPr>
        <dsp:cNvPr id="0" name=""/>
        <dsp:cNvSpPr/>
      </dsp:nvSpPr>
      <dsp:spPr>
        <a:xfrm>
          <a:off x="4938525" y="0"/>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92990" y="1521386"/>
          <a:ext cx="4389521"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Shame</a:t>
          </a:r>
        </a:p>
      </dsp:txBody>
      <dsp:txXfrm rot="10800000">
        <a:off x="782733" y="1521386"/>
        <a:ext cx="4099778" cy="1158971"/>
      </dsp:txXfrm>
    </dsp:sp>
    <dsp:sp modelId="{C5581E9B-68B4-C444-9D20-0F9E6E7C50BE}">
      <dsp:nvSpPr>
        <dsp:cNvPr id="0" name=""/>
        <dsp:cNvSpPr/>
      </dsp:nvSpPr>
      <dsp:spPr>
        <a:xfrm>
          <a:off x="4938525" y="1505346"/>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513335" y="3010692"/>
          <a:ext cx="4319575" cy="1158971"/>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1074"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Frustration</a:t>
          </a:r>
        </a:p>
      </dsp:txBody>
      <dsp:txXfrm rot="10800000">
        <a:off x="803078" y="3010692"/>
        <a:ext cx="4029832" cy="1158971"/>
      </dsp:txXfrm>
    </dsp:sp>
    <dsp:sp modelId="{EC70A4E9-C32B-6946-9D17-920F6CBCBD0D}">
      <dsp:nvSpPr>
        <dsp:cNvPr id="0" name=""/>
        <dsp:cNvSpPr/>
      </dsp:nvSpPr>
      <dsp:spPr>
        <a:xfrm>
          <a:off x="4904942" y="3010692"/>
          <a:ext cx="1158971" cy="1158971"/>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78315" y="0"/>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Finding it hard to speak up for yourself</a:t>
          </a:r>
        </a:p>
      </dsp:txBody>
      <dsp:txXfrm rot="10800000">
        <a:off x="582691" y="0"/>
        <a:ext cx="4166348" cy="817505"/>
      </dsp:txXfrm>
    </dsp:sp>
    <dsp:sp modelId="{74087472-4B58-1049-BA41-D8BE6B8F4EDD}">
      <dsp:nvSpPr>
        <dsp:cNvPr id="0" name=""/>
        <dsp:cNvSpPr/>
      </dsp:nvSpPr>
      <dsp:spPr>
        <a:xfrm>
          <a:off x="4790484" y="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78315" y="1043855"/>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Putting others first</a:t>
          </a:r>
        </a:p>
      </dsp:txBody>
      <dsp:txXfrm rot="10800000">
        <a:off x="582691" y="1043855"/>
        <a:ext cx="4166348" cy="817505"/>
      </dsp:txXfrm>
    </dsp:sp>
    <dsp:sp modelId="{AB238038-DA8C-7A47-84B1-9C7146C25CFE}">
      <dsp:nvSpPr>
        <dsp:cNvPr id="0" name=""/>
        <dsp:cNvSpPr/>
      </dsp:nvSpPr>
      <dsp:spPr>
        <a:xfrm>
          <a:off x="4790345" y="10198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78315" y="2148254"/>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Avoiding situations or events</a:t>
          </a:r>
        </a:p>
      </dsp:txBody>
      <dsp:txXfrm rot="10800000">
        <a:off x="582691" y="2148254"/>
        <a:ext cx="4166348" cy="817505"/>
      </dsp:txXfrm>
    </dsp:sp>
    <dsp:sp modelId="{1033ED0E-198B-224C-914A-F13522FE2CC7}">
      <dsp:nvSpPr>
        <dsp:cNvPr id="0" name=""/>
        <dsp:cNvSpPr/>
      </dsp:nvSpPr>
      <dsp:spPr>
        <a:xfrm>
          <a:off x="4790345" y="21315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378315" y="3224082"/>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Avoiding meeting people</a:t>
          </a:r>
        </a:p>
      </dsp:txBody>
      <dsp:txXfrm rot="10800000">
        <a:off x="582691" y="3224082"/>
        <a:ext cx="4166348" cy="817505"/>
      </dsp:txXfrm>
    </dsp:sp>
    <dsp:sp modelId="{736E423F-98A9-F046-BD75-E1706E389BF6}">
      <dsp:nvSpPr>
        <dsp:cNvPr id="0" name=""/>
        <dsp:cNvSpPr/>
      </dsp:nvSpPr>
      <dsp:spPr>
        <a:xfrm>
          <a:off x="4790345" y="3241560"/>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E4777F-6CBC-C74B-B9C2-8D799062570E}">
      <dsp:nvSpPr>
        <dsp:cNvPr id="0" name=""/>
        <dsp:cNvSpPr/>
      </dsp:nvSpPr>
      <dsp:spPr>
        <a:xfrm rot="10800000">
          <a:off x="378315" y="4251318"/>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Trying to do things perfectly</a:t>
          </a:r>
          <a:endParaRPr lang="en-US" sz="2300" kern="1200" dirty="0"/>
        </a:p>
      </dsp:txBody>
      <dsp:txXfrm rot="10800000">
        <a:off x="582691" y="4251318"/>
        <a:ext cx="4166348" cy="817505"/>
      </dsp:txXfrm>
    </dsp:sp>
    <dsp:sp modelId="{4CCD7FCD-0333-C446-BE67-8EAF6D1B5439}">
      <dsp:nvSpPr>
        <dsp:cNvPr id="0" name=""/>
        <dsp:cNvSpPr/>
      </dsp:nvSpPr>
      <dsp:spPr>
        <a:xfrm>
          <a:off x="4776055" y="4251317"/>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78315" y="0"/>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Avoiding eye contact</a:t>
          </a:r>
        </a:p>
      </dsp:txBody>
      <dsp:txXfrm rot="10800000">
        <a:off x="582691" y="0"/>
        <a:ext cx="4166348" cy="817505"/>
      </dsp:txXfrm>
    </dsp:sp>
    <dsp:sp modelId="{74087472-4B58-1049-BA41-D8BE6B8F4EDD}">
      <dsp:nvSpPr>
        <dsp:cNvPr id="0" name=""/>
        <dsp:cNvSpPr/>
      </dsp:nvSpPr>
      <dsp:spPr>
        <a:xfrm>
          <a:off x="4790484" y="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78315" y="1043855"/>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Seeking reassurance from others</a:t>
          </a:r>
        </a:p>
      </dsp:txBody>
      <dsp:txXfrm rot="10800000">
        <a:off x="582691" y="1043855"/>
        <a:ext cx="4166348" cy="817505"/>
      </dsp:txXfrm>
    </dsp:sp>
    <dsp:sp modelId="{AB238038-DA8C-7A47-84B1-9C7146C25CFE}">
      <dsp:nvSpPr>
        <dsp:cNvPr id="0" name=""/>
        <dsp:cNvSpPr/>
      </dsp:nvSpPr>
      <dsp:spPr>
        <a:xfrm>
          <a:off x="4790345" y="10198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78315" y="2148254"/>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Avoiding making decisions</a:t>
          </a:r>
        </a:p>
      </dsp:txBody>
      <dsp:txXfrm rot="10800000">
        <a:off x="582691" y="2148254"/>
        <a:ext cx="4166348" cy="817505"/>
      </dsp:txXfrm>
    </dsp:sp>
    <dsp:sp modelId="{1033ED0E-198B-224C-914A-F13522FE2CC7}">
      <dsp:nvSpPr>
        <dsp:cNvPr id="0" name=""/>
        <dsp:cNvSpPr/>
      </dsp:nvSpPr>
      <dsp:spPr>
        <a:xfrm>
          <a:off x="4790345" y="2131561"/>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378315" y="3224082"/>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Using alcohol, drugs or medication to manage difficult situations</a:t>
          </a:r>
          <a:endParaRPr lang="en-US" sz="2000" kern="1200" dirty="0"/>
        </a:p>
      </dsp:txBody>
      <dsp:txXfrm rot="10800000">
        <a:off x="582691" y="3224082"/>
        <a:ext cx="4166348" cy="817505"/>
      </dsp:txXfrm>
    </dsp:sp>
    <dsp:sp modelId="{736E423F-98A9-F046-BD75-E1706E389BF6}">
      <dsp:nvSpPr>
        <dsp:cNvPr id="0" name=""/>
        <dsp:cNvSpPr/>
      </dsp:nvSpPr>
      <dsp:spPr>
        <a:xfrm>
          <a:off x="4790345" y="3241560"/>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E4777F-6CBC-C74B-B9C2-8D799062570E}">
      <dsp:nvSpPr>
        <dsp:cNvPr id="0" name=""/>
        <dsp:cNvSpPr/>
      </dsp:nvSpPr>
      <dsp:spPr>
        <a:xfrm rot="10800000">
          <a:off x="378315" y="4251318"/>
          <a:ext cx="4370724" cy="81750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97"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Keep people at arms length</a:t>
          </a:r>
          <a:endParaRPr lang="en-US" sz="2400" kern="1200" dirty="0"/>
        </a:p>
      </dsp:txBody>
      <dsp:txXfrm rot="10800000">
        <a:off x="582691" y="4251318"/>
        <a:ext cx="4166348" cy="817505"/>
      </dsp:txXfrm>
    </dsp:sp>
    <dsp:sp modelId="{4CCD7FCD-0333-C446-BE67-8EAF6D1B5439}">
      <dsp:nvSpPr>
        <dsp:cNvPr id="0" name=""/>
        <dsp:cNvSpPr/>
      </dsp:nvSpPr>
      <dsp:spPr>
        <a:xfrm>
          <a:off x="4776055" y="4251317"/>
          <a:ext cx="817505" cy="81750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32568" y="0"/>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Patient expressing scepticism about the work you </a:t>
          </a:r>
          <a:r>
            <a:rPr lang="en-GB" sz="2000" kern="1200"/>
            <a:t>are doing</a:t>
          </a:r>
          <a:endParaRPr lang="en-US" sz="2000" kern="1200"/>
        </a:p>
      </dsp:txBody>
      <dsp:txXfrm rot="10800000">
        <a:off x="691197" y="0"/>
        <a:ext cx="4112095" cy="1034516"/>
      </dsp:txXfrm>
    </dsp:sp>
    <dsp:sp modelId="{74087472-4B58-1049-BA41-D8BE6B8F4EDD}">
      <dsp:nvSpPr>
        <dsp:cNvPr id="0" name=""/>
        <dsp:cNvSpPr/>
      </dsp:nvSpPr>
      <dsp:spPr>
        <a:xfrm>
          <a:off x="5023382" y="0"/>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432568" y="1319844"/>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Cancelling appointments, refusing to meet</a:t>
          </a:r>
          <a:endParaRPr lang="en-US" sz="2000" kern="1200"/>
        </a:p>
      </dsp:txBody>
      <dsp:txXfrm rot="10800000">
        <a:off x="691197" y="1319844"/>
        <a:ext cx="4112095" cy="1034516"/>
      </dsp:txXfrm>
    </dsp:sp>
    <dsp:sp modelId="{AB238038-DA8C-7A47-84B1-9C7146C25CFE}">
      <dsp:nvSpPr>
        <dsp:cNvPr id="0" name=""/>
        <dsp:cNvSpPr/>
      </dsp:nvSpPr>
      <dsp:spPr>
        <a:xfrm>
          <a:off x="5023382" y="1289481"/>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432568" y="2717411"/>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Physically present but distracted by other things</a:t>
          </a:r>
          <a:endParaRPr lang="en-US" sz="2000" kern="1200"/>
        </a:p>
      </dsp:txBody>
      <dsp:txXfrm rot="10800000">
        <a:off x="691197" y="2717411"/>
        <a:ext cx="4112095" cy="1034516"/>
      </dsp:txXfrm>
    </dsp:sp>
    <dsp:sp modelId="{1033ED0E-198B-224C-914A-F13522FE2CC7}">
      <dsp:nvSpPr>
        <dsp:cNvPr id="0" name=""/>
        <dsp:cNvSpPr/>
      </dsp:nvSpPr>
      <dsp:spPr>
        <a:xfrm>
          <a:off x="5023382" y="2696286"/>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432568" y="4034307"/>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Patient withholds information or is unwilling to answer questions</a:t>
          </a:r>
          <a:endParaRPr lang="en-US" sz="2000" kern="1200"/>
        </a:p>
      </dsp:txBody>
      <dsp:txXfrm rot="10800000">
        <a:off x="691197" y="4034307"/>
        <a:ext cx="4112095" cy="1034516"/>
      </dsp:txXfrm>
    </dsp:sp>
    <dsp:sp modelId="{736E423F-98A9-F046-BD75-E1706E389BF6}">
      <dsp:nvSpPr>
        <dsp:cNvPr id="0" name=""/>
        <dsp:cNvSpPr/>
      </dsp:nvSpPr>
      <dsp:spPr>
        <a:xfrm>
          <a:off x="5023382" y="4034307"/>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85534" y="0"/>
          <a:ext cx="4370724" cy="14090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3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Minimal eye contact</a:t>
          </a:r>
        </a:p>
      </dsp:txBody>
      <dsp:txXfrm rot="10800000">
        <a:off x="737804" y="0"/>
        <a:ext cx="4018454" cy="1409082"/>
      </dsp:txXfrm>
    </dsp:sp>
    <dsp:sp modelId="{74087472-4B58-1049-BA41-D8BE6B8F4EDD}">
      <dsp:nvSpPr>
        <dsp:cNvPr id="0" name=""/>
        <dsp:cNvSpPr/>
      </dsp:nvSpPr>
      <dsp:spPr>
        <a:xfrm>
          <a:off x="4878498" y="223104"/>
          <a:ext cx="846379" cy="813618"/>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385439" y="1794939"/>
          <a:ext cx="4370724" cy="14090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3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Minimal answers</a:t>
          </a:r>
        </a:p>
      </dsp:txBody>
      <dsp:txXfrm rot="10800000">
        <a:off x="737709" y="1794939"/>
        <a:ext cx="4018454" cy="1409082"/>
      </dsp:txXfrm>
    </dsp:sp>
    <dsp:sp modelId="{AB238038-DA8C-7A47-84B1-9C7146C25CFE}">
      <dsp:nvSpPr>
        <dsp:cNvPr id="0" name=""/>
        <dsp:cNvSpPr/>
      </dsp:nvSpPr>
      <dsp:spPr>
        <a:xfrm>
          <a:off x="4908733" y="2127609"/>
          <a:ext cx="845999" cy="8136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385439" y="3659741"/>
          <a:ext cx="4370724" cy="14090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1366"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Expressing anger about you or your work</a:t>
          </a:r>
          <a:endParaRPr lang="en-US" sz="2000" kern="1200" dirty="0"/>
        </a:p>
      </dsp:txBody>
      <dsp:txXfrm rot="10800000">
        <a:off x="737709" y="3659741"/>
        <a:ext cx="4018454" cy="1409082"/>
      </dsp:txXfrm>
    </dsp:sp>
    <dsp:sp modelId="{1033ED0E-198B-224C-914A-F13522FE2CC7}">
      <dsp:nvSpPr>
        <dsp:cNvPr id="0" name=""/>
        <dsp:cNvSpPr/>
      </dsp:nvSpPr>
      <dsp:spPr>
        <a:xfrm>
          <a:off x="4916878" y="3953425"/>
          <a:ext cx="845999" cy="8136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679" cy="503079"/>
          </a:xfrm>
          <a:prstGeom prst="rect">
            <a:avLst/>
          </a:prstGeom>
        </p:spPr>
        <p:txBody>
          <a:bodyPr vert="horz" lIns="96771" tIns="48385" rIns="96771" bIns="48385" rtlCol="0"/>
          <a:lstStyle>
            <a:lvl1pPr algn="l">
              <a:defRPr sz="1300"/>
            </a:lvl1pPr>
          </a:lstStyle>
          <a:p>
            <a:endParaRPr lang="en-GB"/>
          </a:p>
        </p:txBody>
      </p:sp>
      <p:sp>
        <p:nvSpPr>
          <p:cNvPr id="3" name="Date Placeholder 2"/>
          <p:cNvSpPr>
            <a:spLocks noGrp="1"/>
          </p:cNvSpPr>
          <p:nvPr>
            <p:ph type="dt" sz="quarter" idx="1"/>
          </p:nvPr>
        </p:nvSpPr>
        <p:spPr>
          <a:xfrm>
            <a:off x="3893605" y="0"/>
            <a:ext cx="2978679" cy="503079"/>
          </a:xfrm>
          <a:prstGeom prst="rect">
            <a:avLst/>
          </a:prstGeom>
        </p:spPr>
        <p:txBody>
          <a:bodyPr vert="horz" lIns="96771" tIns="48385" rIns="96771" bIns="48385" rtlCol="0"/>
          <a:lstStyle>
            <a:lvl1pPr algn="r">
              <a:defRPr sz="1300"/>
            </a:lvl1pPr>
          </a:lstStyle>
          <a:p>
            <a:fld id="{2A7D8E8B-12AE-4F9D-8D91-5BBF7C8B7FD6}" type="datetimeFigureOut">
              <a:rPr lang="en-GB" smtClean="0"/>
              <a:t>08/08/2025</a:t>
            </a:fld>
            <a:endParaRPr lang="en-GB"/>
          </a:p>
        </p:txBody>
      </p:sp>
      <p:sp>
        <p:nvSpPr>
          <p:cNvPr id="4" name="Footer Placeholder 3"/>
          <p:cNvSpPr>
            <a:spLocks noGrp="1"/>
          </p:cNvSpPr>
          <p:nvPr>
            <p:ph type="ftr" sz="quarter" idx="2"/>
          </p:nvPr>
        </p:nvSpPr>
        <p:spPr>
          <a:xfrm>
            <a:off x="0" y="9556750"/>
            <a:ext cx="2978679" cy="503079"/>
          </a:xfrm>
          <a:prstGeom prst="rect">
            <a:avLst/>
          </a:prstGeom>
        </p:spPr>
        <p:txBody>
          <a:bodyPr vert="horz" lIns="96771" tIns="48385" rIns="96771" bIns="48385" rtlCol="0" anchor="b"/>
          <a:lstStyle>
            <a:lvl1pPr algn="l">
              <a:defRPr sz="1300"/>
            </a:lvl1pPr>
          </a:lstStyle>
          <a:p>
            <a:endParaRPr lang="en-GB"/>
          </a:p>
        </p:txBody>
      </p:sp>
      <p:sp>
        <p:nvSpPr>
          <p:cNvPr id="5" name="Slide Number Placeholder 4"/>
          <p:cNvSpPr>
            <a:spLocks noGrp="1"/>
          </p:cNvSpPr>
          <p:nvPr>
            <p:ph type="sldNum" sz="quarter" idx="3"/>
          </p:nvPr>
        </p:nvSpPr>
        <p:spPr>
          <a:xfrm>
            <a:off x="3893605" y="9556750"/>
            <a:ext cx="2978679" cy="503079"/>
          </a:xfrm>
          <a:prstGeom prst="rect">
            <a:avLst/>
          </a:prstGeom>
        </p:spPr>
        <p:txBody>
          <a:bodyPr vert="horz" lIns="96771" tIns="48385" rIns="96771" bIns="48385" rtlCol="0" anchor="b"/>
          <a:lstStyle>
            <a:lvl1pPr algn="r">
              <a:defRPr sz="1300"/>
            </a:lvl1pPr>
          </a:lstStyle>
          <a:p>
            <a:fld id="{CAB6FA72-2F62-4CF6-A568-2D3F0C1EC311}" type="slidenum">
              <a:rPr lang="en-GB" smtClean="0"/>
              <a:t>‹#›</a:t>
            </a:fld>
            <a:endParaRPr lang="en-GB"/>
          </a:p>
        </p:txBody>
      </p:sp>
    </p:spTree>
    <p:extLst>
      <p:ext uri="{BB962C8B-B14F-4D97-AF65-F5344CB8AC3E}">
        <p14:creationId xmlns:p14="http://schemas.microsoft.com/office/powerpoint/2010/main" val="67662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679" cy="504826"/>
          </a:xfrm>
          <a:prstGeom prst="rect">
            <a:avLst/>
          </a:prstGeom>
        </p:spPr>
        <p:txBody>
          <a:bodyPr vert="horz" lIns="96771" tIns="48385" rIns="96771" bIns="48385" rtlCol="0"/>
          <a:lstStyle>
            <a:lvl1pPr algn="l">
              <a:defRPr sz="1300"/>
            </a:lvl1pPr>
          </a:lstStyle>
          <a:p>
            <a:endParaRPr lang="en-US"/>
          </a:p>
        </p:txBody>
      </p:sp>
      <p:sp>
        <p:nvSpPr>
          <p:cNvPr id="3" name="Date Placeholder 2"/>
          <p:cNvSpPr>
            <a:spLocks noGrp="1"/>
          </p:cNvSpPr>
          <p:nvPr>
            <p:ph type="dt" idx="1"/>
          </p:nvPr>
        </p:nvSpPr>
        <p:spPr>
          <a:xfrm>
            <a:off x="3893605" y="0"/>
            <a:ext cx="2978679" cy="504826"/>
          </a:xfrm>
          <a:prstGeom prst="rect">
            <a:avLst/>
          </a:prstGeom>
        </p:spPr>
        <p:txBody>
          <a:bodyPr vert="horz" lIns="96771" tIns="48385" rIns="96771" bIns="48385" rtlCol="0"/>
          <a:lstStyle>
            <a:lvl1pPr algn="r">
              <a:defRPr sz="1300"/>
            </a:lvl1pPr>
          </a:lstStyle>
          <a:p>
            <a:fld id="{C12F13D9-4AE5-D342-8BE1-1AFDDFB4C67F}" type="datetimeFigureOut">
              <a:rPr lang="en-US" smtClean="0"/>
              <a:t>8/8/2025</a:t>
            </a:fld>
            <a:endParaRPr lang="en-US"/>
          </a:p>
        </p:txBody>
      </p:sp>
      <p:sp>
        <p:nvSpPr>
          <p:cNvPr id="4" name="Slide Image Placeholder 3"/>
          <p:cNvSpPr>
            <a:spLocks noGrp="1" noRot="1" noChangeAspect="1"/>
          </p:cNvSpPr>
          <p:nvPr>
            <p:ph type="sldImg" idx="2"/>
          </p:nvPr>
        </p:nvSpPr>
        <p:spPr>
          <a:xfrm>
            <a:off x="419100" y="1257300"/>
            <a:ext cx="6035675" cy="3395663"/>
          </a:xfrm>
          <a:prstGeom prst="rect">
            <a:avLst/>
          </a:prstGeom>
          <a:noFill/>
          <a:ln w="12700">
            <a:solidFill>
              <a:prstClr val="black"/>
            </a:solidFill>
          </a:ln>
        </p:spPr>
        <p:txBody>
          <a:bodyPr vert="horz" lIns="96771" tIns="48385" rIns="96771" bIns="48385" rtlCol="0" anchor="ctr"/>
          <a:lstStyle/>
          <a:p>
            <a:endParaRPr lang="en-US"/>
          </a:p>
        </p:txBody>
      </p:sp>
      <p:sp>
        <p:nvSpPr>
          <p:cNvPr id="5" name="Notes Placeholder 4"/>
          <p:cNvSpPr>
            <a:spLocks noGrp="1"/>
          </p:cNvSpPr>
          <p:nvPr>
            <p:ph type="body" sz="quarter" idx="3"/>
          </p:nvPr>
        </p:nvSpPr>
        <p:spPr>
          <a:xfrm>
            <a:off x="687388" y="4842133"/>
            <a:ext cx="5499100" cy="3961745"/>
          </a:xfrm>
          <a:prstGeom prst="rect">
            <a:avLst/>
          </a:prstGeom>
        </p:spPr>
        <p:txBody>
          <a:bodyPr vert="horz" lIns="96771" tIns="48385" rIns="96771" bIns="483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6751"/>
            <a:ext cx="2978679" cy="504825"/>
          </a:xfrm>
          <a:prstGeom prst="rect">
            <a:avLst/>
          </a:prstGeom>
        </p:spPr>
        <p:txBody>
          <a:bodyPr vert="horz" lIns="96771" tIns="48385" rIns="96771" bIns="48385" rtlCol="0" anchor="b"/>
          <a:lstStyle>
            <a:lvl1pPr algn="l">
              <a:defRPr sz="1300"/>
            </a:lvl1pPr>
          </a:lstStyle>
          <a:p>
            <a:endParaRPr lang="en-US"/>
          </a:p>
        </p:txBody>
      </p:sp>
      <p:sp>
        <p:nvSpPr>
          <p:cNvPr id="7" name="Slide Number Placeholder 6"/>
          <p:cNvSpPr>
            <a:spLocks noGrp="1"/>
          </p:cNvSpPr>
          <p:nvPr>
            <p:ph type="sldNum" sz="quarter" idx="5"/>
          </p:nvPr>
        </p:nvSpPr>
        <p:spPr>
          <a:xfrm>
            <a:off x="3893605" y="9556751"/>
            <a:ext cx="2978679" cy="504825"/>
          </a:xfrm>
          <a:prstGeom prst="rect">
            <a:avLst/>
          </a:prstGeom>
        </p:spPr>
        <p:txBody>
          <a:bodyPr vert="horz" lIns="96771" tIns="48385" rIns="96771" bIns="48385" rtlCol="0" anchor="b"/>
          <a:lstStyle>
            <a:lvl1pPr algn="r">
              <a:defRPr sz="1300"/>
            </a:lvl1pPr>
          </a:lstStyle>
          <a:p>
            <a:fld id="{A92B5C42-43CD-F14C-8A7F-819970C0B5FA}" type="slidenum">
              <a:rPr lang="en-US" smtClean="0"/>
              <a:t>‹#›</a:t>
            </a:fld>
            <a:endParaRPr lang="en-US"/>
          </a:p>
        </p:txBody>
      </p:sp>
    </p:spTree>
    <p:extLst>
      <p:ext uri="{BB962C8B-B14F-4D97-AF65-F5344CB8AC3E}">
        <p14:creationId xmlns:p14="http://schemas.microsoft.com/office/powerpoint/2010/main" val="214141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1</a:t>
            </a:fld>
            <a:endParaRPr lang="en-US"/>
          </a:p>
        </p:txBody>
      </p:sp>
    </p:spTree>
    <p:extLst>
      <p:ext uri="{BB962C8B-B14F-4D97-AF65-F5344CB8AC3E}">
        <p14:creationId xmlns:p14="http://schemas.microsoft.com/office/powerpoint/2010/main" val="170082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13</a:t>
            </a:fld>
            <a:endParaRPr lang="en-US"/>
          </a:p>
        </p:txBody>
      </p:sp>
    </p:spTree>
    <p:extLst>
      <p:ext uri="{BB962C8B-B14F-4D97-AF65-F5344CB8AC3E}">
        <p14:creationId xmlns:p14="http://schemas.microsoft.com/office/powerpoint/2010/main" val="197019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14</a:t>
            </a:fld>
            <a:endParaRPr lang="en-US"/>
          </a:p>
        </p:txBody>
      </p:sp>
    </p:spTree>
    <p:extLst>
      <p:ext uri="{BB962C8B-B14F-4D97-AF65-F5344CB8AC3E}">
        <p14:creationId xmlns:p14="http://schemas.microsoft.com/office/powerpoint/2010/main" val="104846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15</a:t>
            </a:fld>
            <a:endParaRPr lang="en-GB"/>
          </a:p>
        </p:txBody>
      </p:sp>
    </p:spTree>
    <p:extLst>
      <p:ext uri="{BB962C8B-B14F-4D97-AF65-F5344CB8AC3E}">
        <p14:creationId xmlns:p14="http://schemas.microsoft.com/office/powerpoint/2010/main" val="90441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710">
              <a:defRPr/>
            </a:pPr>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17</a:t>
            </a:fld>
            <a:endParaRPr lang="en-GB"/>
          </a:p>
        </p:txBody>
      </p:sp>
    </p:spTree>
    <p:extLst>
      <p:ext uri="{BB962C8B-B14F-4D97-AF65-F5344CB8AC3E}">
        <p14:creationId xmlns:p14="http://schemas.microsoft.com/office/powerpoint/2010/main" val="90441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18</a:t>
            </a:fld>
            <a:endParaRPr lang="en-US"/>
          </a:p>
        </p:txBody>
      </p:sp>
    </p:spTree>
    <p:extLst>
      <p:ext uri="{BB962C8B-B14F-4D97-AF65-F5344CB8AC3E}">
        <p14:creationId xmlns:p14="http://schemas.microsoft.com/office/powerpoint/2010/main" val="2276115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19</a:t>
            </a:fld>
            <a:endParaRPr lang="en-US"/>
          </a:p>
        </p:txBody>
      </p:sp>
    </p:spTree>
    <p:extLst>
      <p:ext uri="{BB962C8B-B14F-4D97-AF65-F5344CB8AC3E}">
        <p14:creationId xmlns:p14="http://schemas.microsoft.com/office/powerpoint/2010/main" val="290659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20</a:t>
            </a:fld>
            <a:endParaRPr lang="en-US"/>
          </a:p>
        </p:txBody>
      </p:sp>
    </p:spTree>
    <p:extLst>
      <p:ext uri="{BB962C8B-B14F-4D97-AF65-F5344CB8AC3E}">
        <p14:creationId xmlns:p14="http://schemas.microsoft.com/office/powerpoint/2010/main" val="290659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22</a:t>
            </a:fld>
            <a:endParaRPr lang="en-GB"/>
          </a:p>
        </p:txBody>
      </p:sp>
    </p:spTree>
    <p:extLst>
      <p:ext uri="{BB962C8B-B14F-4D97-AF65-F5344CB8AC3E}">
        <p14:creationId xmlns:p14="http://schemas.microsoft.com/office/powerpoint/2010/main" val="358019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23</a:t>
            </a:fld>
            <a:endParaRPr lang="en-GB"/>
          </a:p>
        </p:txBody>
      </p:sp>
    </p:spTree>
    <p:extLst>
      <p:ext uri="{BB962C8B-B14F-4D97-AF65-F5344CB8AC3E}">
        <p14:creationId xmlns:p14="http://schemas.microsoft.com/office/powerpoint/2010/main" val="726732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24</a:t>
            </a:fld>
            <a:endParaRPr lang="en-GB"/>
          </a:p>
        </p:txBody>
      </p:sp>
    </p:spTree>
    <p:extLst>
      <p:ext uri="{BB962C8B-B14F-4D97-AF65-F5344CB8AC3E}">
        <p14:creationId xmlns:p14="http://schemas.microsoft.com/office/powerpoint/2010/main" val="332737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2</a:t>
            </a:fld>
            <a:endParaRPr lang="en-US"/>
          </a:p>
        </p:txBody>
      </p:sp>
    </p:spTree>
    <p:extLst>
      <p:ext uri="{BB962C8B-B14F-4D97-AF65-F5344CB8AC3E}">
        <p14:creationId xmlns:p14="http://schemas.microsoft.com/office/powerpoint/2010/main" val="1048467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29</a:t>
            </a:fld>
            <a:endParaRPr lang="en-GB"/>
          </a:p>
        </p:txBody>
      </p:sp>
    </p:spTree>
    <p:extLst>
      <p:ext uri="{BB962C8B-B14F-4D97-AF65-F5344CB8AC3E}">
        <p14:creationId xmlns:p14="http://schemas.microsoft.com/office/powerpoint/2010/main" val="111920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30</a:t>
            </a:fld>
            <a:endParaRPr lang="en-GB"/>
          </a:p>
        </p:txBody>
      </p:sp>
    </p:spTree>
    <p:extLst>
      <p:ext uri="{BB962C8B-B14F-4D97-AF65-F5344CB8AC3E}">
        <p14:creationId xmlns:p14="http://schemas.microsoft.com/office/powerpoint/2010/main" val="635308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9CA64E-C0C3-504B-A90B-4CFE4D5C7ABE}" type="slidenum">
              <a:rPr lang="en-US" smtClean="0"/>
              <a:t>33</a:t>
            </a:fld>
            <a:endParaRPr lang="en-US"/>
          </a:p>
        </p:txBody>
      </p:sp>
    </p:spTree>
    <p:extLst>
      <p:ext uri="{BB962C8B-B14F-4D97-AF65-F5344CB8AC3E}">
        <p14:creationId xmlns:p14="http://schemas.microsoft.com/office/powerpoint/2010/main" val="815026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34</a:t>
            </a:fld>
            <a:endParaRPr lang="en-US"/>
          </a:p>
        </p:txBody>
      </p:sp>
    </p:spTree>
    <p:extLst>
      <p:ext uri="{BB962C8B-B14F-4D97-AF65-F5344CB8AC3E}">
        <p14:creationId xmlns:p14="http://schemas.microsoft.com/office/powerpoint/2010/main" val="2617352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35</a:t>
            </a:fld>
            <a:endParaRPr lang="en-US"/>
          </a:p>
        </p:txBody>
      </p:sp>
    </p:spTree>
    <p:extLst>
      <p:ext uri="{BB962C8B-B14F-4D97-AF65-F5344CB8AC3E}">
        <p14:creationId xmlns:p14="http://schemas.microsoft.com/office/powerpoint/2010/main" val="68269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D180A2-4D38-4C51-ADED-7031915EE315}" type="slidenum">
              <a:rPr lang="en-GB" smtClean="0"/>
              <a:t>49</a:t>
            </a:fld>
            <a:endParaRPr lang="en-GB"/>
          </a:p>
        </p:txBody>
      </p:sp>
    </p:spTree>
    <p:extLst>
      <p:ext uri="{BB962C8B-B14F-4D97-AF65-F5344CB8AC3E}">
        <p14:creationId xmlns:p14="http://schemas.microsoft.com/office/powerpoint/2010/main" val="1448365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2B5C42-43CD-F14C-8A7F-819970C0B5FA}" type="slidenum">
              <a:rPr lang="en-US" smtClean="0"/>
              <a:t>51</a:t>
            </a:fld>
            <a:endParaRPr lang="en-US"/>
          </a:p>
        </p:txBody>
      </p:sp>
    </p:spTree>
    <p:extLst>
      <p:ext uri="{BB962C8B-B14F-4D97-AF65-F5344CB8AC3E}">
        <p14:creationId xmlns:p14="http://schemas.microsoft.com/office/powerpoint/2010/main" val="3763759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53</a:t>
            </a:fld>
            <a:endParaRPr lang="en-US"/>
          </a:p>
        </p:txBody>
      </p:sp>
    </p:spTree>
    <p:extLst>
      <p:ext uri="{BB962C8B-B14F-4D97-AF65-F5344CB8AC3E}">
        <p14:creationId xmlns:p14="http://schemas.microsoft.com/office/powerpoint/2010/main" val="58451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62</a:t>
            </a:fld>
            <a:endParaRPr lang="en-US"/>
          </a:p>
        </p:txBody>
      </p:sp>
    </p:spTree>
    <p:extLst>
      <p:ext uri="{BB962C8B-B14F-4D97-AF65-F5344CB8AC3E}">
        <p14:creationId xmlns:p14="http://schemas.microsoft.com/office/powerpoint/2010/main" val="226994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4</a:t>
            </a:fld>
            <a:endParaRPr lang="en-US"/>
          </a:p>
        </p:txBody>
      </p:sp>
    </p:spTree>
    <p:extLst>
      <p:ext uri="{BB962C8B-B14F-4D97-AF65-F5344CB8AC3E}">
        <p14:creationId xmlns:p14="http://schemas.microsoft.com/office/powerpoint/2010/main" val="424305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5</a:t>
            </a:fld>
            <a:endParaRPr lang="en-US"/>
          </a:p>
        </p:txBody>
      </p:sp>
    </p:spTree>
    <p:extLst>
      <p:ext uri="{BB962C8B-B14F-4D97-AF65-F5344CB8AC3E}">
        <p14:creationId xmlns:p14="http://schemas.microsoft.com/office/powerpoint/2010/main" val="25861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6</a:t>
            </a:fld>
            <a:endParaRPr lang="en-US"/>
          </a:p>
        </p:txBody>
      </p:sp>
    </p:spTree>
    <p:extLst>
      <p:ext uri="{BB962C8B-B14F-4D97-AF65-F5344CB8AC3E}">
        <p14:creationId xmlns:p14="http://schemas.microsoft.com/office/powerpoint/2010/main" val="429047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7</a:t>
            </a:fld>
            <a:endParaRPr lang="en-US"/>
          </a:p>
        </p:txBody>
      </p:sp>
    </p:spTree>
    <p:extLst>
      <p:ext uri="{BB962C8B-B14F-4D97-AF65-F5344CB8AC3E}">
        <p14:creationId xmlns:p14="http://schemas.microsoft.com/office/powerpoint/2010/main" val="429047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8</a:t>
            </a:fld>
            <a:endParaRPr lang="en-US"/>
          </a:p>
        </p:txBody>
      </p:sp>
    </p:spTree>
    <p:extLst>
      <p:ext uri="{BB962C8B-B14F-4D97-AF65-F5344CB8AC3E}">
        <p14:creationId xmlns:p14="http://schemas.microsoft.com/office/powerpoint/2010/main" val="89150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10</a:t>
            </a:fld>
            <a:endParaRPr lang="en-US"/>
          </a:p>
        </p:txBody>
      </p:sp>
    </p:spTree>
    <p:extLst>
      <p:ext uri="{BB962C8B-B14F-4D97-AF65-F5344CB8AC3E}">
        <p14:creationId xmlns:p14="http://schemas.microsoft.com/office/powerpoint/2010/main" val="123802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11</a:t>
            </a:fld>
            <a:endParaRPr lang="en-US"/>
          </a:p>
        </p:txBody>
      </p:sp>
    </p:spTree>
    <p:extLst>
      <p:ext uri="{BB962C8B-B14F-4D97-AF65-F5344CB8AC3E}">
        <p14:creationId xmlns:p14="http://schemas.microsoft.com/office/powerpoint/2010/main" val="2145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46688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64476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43147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89404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921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3086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F9741-E2B6-6D4F-8850-863D34ACB4FF}"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54734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F9741-E2B6-6D4F-8850-863D34ACB4FF}"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62406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F9741-E2B6-6D4F-8850-863D34ACB4FF}"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14805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7042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1693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F9741-E2B6-6D4F-8850-863D34ACB4FF}"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3EA9-41AB-174F-92C4-AA45F82B30FF}" type="slidenum">
              <a:rPr lang="en-US" smtClean="0"/>
              <a:t>‹#›</a:t>
            </a:fld>
            <a:endParaRPr lang="en-US"/>
          </a:p>
        </p:txBody>
      </p:sp>
    </p:spTree>
    <p:extLst>
      <p:ext uri="{BB962C8B-B14F-4D97-AF65-F5344CB8AC3E}">
        <p14:creationId xmlns:p14="http://schemas.microsoft.com/office/powerpoint/2010/main" val="203666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5.jp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5.jp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5.jp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52480" y="713395"/>
            <a:ext cx="4137408" cy="174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55963" y="637310"/>
            <a:ext cx="10778837" cy="5038275"/>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noGrp="1"/>
          </p:cNvSpPr>
          <p:nvPr>
            <p:ph type="ctrTitle"/>
          </p:nvPr>
        </p:nvSpPr>
        <p:spPr>
          <a:xfrm>
            <a:off x="1824497" y="2641203"/>
            <a:ext cx="6390424" cy="10169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6600" b="1" dirty="0">
                <a:solidFill>
                  <a:srgbClr val="512275"/>
                </a:solidFill>
                <a:latin typeface="Segoe Print" charset="0"/>
                <a:ea typeface="Segoe Print" charset="0"/>
                <a:cs typeface="Segoe Print" charset="0"/>
              </a:rPr>
              <a:t>Self-esteem staff training</a:t>
            </a:r>
            <a:endParaRPr sz="66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824497" y="4476200"/>
            <a:ext cx="6390424"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512275"/>
                </a:solidFill>
                <a:latin typeface="Verdana"/>
                <a:cs typeface="Verdana"/>
              </a:rPr>
              <a:t>[Trainer name]</a:t>
            </a:r>
          </a:p>
          <a:p>
            <a:pPr>
              <a:lnSpc>
                <a:spcPct val="120000"/>
              </a:lnSpc>
            </a:pPr>
            <a:r>
              <a:rPr lang="en-GB" sz="2400" dirty="0">
                <a:solidFill>
                  <a:srgbClr val="512275"/>
                </a:solidFill>
                <a:latin typeface="Verdana"/>
                <a:cs typeface="Verdana"/>
              </a:rPr>
              <a:t>[Trainer organisation]</a:t>
            </a:r>
          </a:p>
        </p:txBody>
      </p:sp>
      <p:pic>
        <p:nvPicPr>
          <p:cNvPr id="2" name="Picture 1">
            <a:extLst>
              <a:ext uri="{FF2B5EF4-FFF2-40B4-BE49-F238E27FC236}">
                <a16:creationId xmlns:a16="http://schemas.microsoft.com/office/drawing/2014/main" id="{95EB2B92-79C2-B023-0A84-9C730FD8A0A6}"/>
              </a:ext>
            </a:extLst>
          </p:cNvPr>
          <p:cNvPicPr>
            <a:picLocks noChangeAspect="1"/>
          </p:cNvPicPr>
          <p:nvPr/>
        </p:nvPicPr>
        <p:blipFill>
          <a:blip r:embed="rId5"/>
          <a:stretch>
            <a:fillRect/>
          </a:stretch>
        </p:blipFill>
        <p:spPr>
          <a:xfrm>
            <a:off x="9005748" y="1047750"/>
            <a:ext cx="2556245" cy="1213078"/>
          </a:xfrm>
          <a:prstGeom prst="rect">
            <a:avLst/>
          </a:prstGeom>
        </p:spPr>
      </p:pic>
      <p:pic>
        <p:nvPicPr>
          <p:cNvPr id="1026" name="Picture 2" descr="Logo downloads | University brand | StaffNet | The University of Manchester">
            <a:extLst>
              <a:ext uri="{FF2B5EF4-FFF2-40B4-BE49-F238E27FC236}">
                <a16:creationId xmlns:a16="http://schemas.microsoft.com/office/drawing/2014/main" id="{758876D1-2EB1-EDB5-B59E-E1C0F9B0F5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3455" y="3106862"/>
            <a:ext cx="2400830" cy="10169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1951B44-E4EA-3676-D5A3-7A50E51BA908}"/>
              </a:ext>
            </a:extLst>
          </p:cNvPr>
          <p:cNvSpPr txBox="1"/>
          <p:nvPr/>
        </p:nvSpPr>
        <p:spPr>
          <a:xfrm>
            <a:off x="108213" y="6047066"/>
            <a:ext cx="8291293" cy="707886"/>
          </a:xfrm>
          <a:prstGeom prst="rect">
            <a:avLst/>
          </a:prstGeom>
          <a:noFill/>
        </p:spPr>
        <p:txBody>
          <a:bodyPr wrap="square">
            <a:spAutoFit/>
          </a:bodyPr>
          <a:lstStyle/>
          <a:p>
            <a:r>
              <a:rPr lang="en-GB" sz="2000" dirty="0">
                <a:latin typeface="Arial Narrow" panose="020B0606020202030204" pitchFamily="34" charset="0"/>
              </a:rPr>
              <a:t>(c) 2025 Greater Manchester Mental Health NHS Foundation Trust. All rights reserved. </a:t>
            </a:r>
          </a:p>
          <a:p>
            <a:r>
              <a:rPr lang="en-GB" sz="20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5DC964E6-9A06-8663-BEE3-2DE5C6AD63B1}"/>
              </a:ext>
            </a:extLst>
          </p:cNvPr>
          <p:cNvPicPr>
            <a:picLocks noChangeAspect="1"/>
          </p:cNvPicPr>
          <p:nvPr/>
        </p:nvPicPr>
        <p:blipFill>
          <a:blip r:embed="rId7"/>
          <a:stretch>
            <a:fillRect/>
          </a:stretch>
        </p:blipFill>
        <p:spPr>
          <a:xfrm>
            <a:off x="8510155" y="4742049"/>
            <a:ext cx="3051838" cy="542679"/>
          </a:xfrm>
          <a:prstGeom prst="rect">
            <a:avLst/>
          </a:prstGeom>
        </p:spPr>
      </p:pic>
    </p:spTree>
    <p:extLst>
      <p:ext uri="{BB962C8B-B14F-4D97-AF65-F5344CB8AC3E}">
        <p14:creationId xmlns:p14="http://schemas.microsoft.com/office/powerpoint/2010/main" val="164485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207"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40696" y="326625"/>
            <a:ext cx="3120103" cy="199747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3987" y="604879"/>
            <a:ext cx="2693519" cy="1440967"/>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b="1" dirty="0">
                <a:solidFill>
                  <a:srgbClr val="512275"/>
                </a:solidFill>
                <a:latin typeface="Arial Narrow" panose="020B0606020202030204" pitchFamily="34" charset="0"/>
                <a:ea typeface="Segoe Print" charset="0"/>
                <a:cs typeface="Segoe Print" charset="0"/>
              </a:rPr>
              <a:t>Self-esteem and mental health</a:t>
            </a:r>
          </a:p>
        </p:txBody>
      </p:sp>
      <p:sp>
        <p:nvSpPr>
          <p:cNvPr id="7" name="Content Placeholder 2"/>
          <p:cNvSpPr>
            <a:spLocks noGrp="1"/>
          </p:cNvSpPr>
          <p:nvPr>
            <p:ph idx="1"/>
          </p:nvPr>
        </p:nvSpPr>
        <p:spPr>
          <a:xfrm>
            <a:off x="4145156" y="134911"/>
            <a:ext cx="7565063" cy="6339631"/>
          </a:xfrm>
        </p:spPr>
        <p:txBody>
          <a:bodyPr>
            <a:noAutofit/>
          </a:bodyPr>
          <a:lstStyle/>
          <a:p>
            <a:pPr marL="0" indent="0">
              <a:lnSpc>
                <a:spcPct val="100000"/>
              </a:lnSpc>
              <a:buNone/>
            </a:pPr>
            <a:endParaRPr lang="en-GB" sz="18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People who have mental health problems often develop low self esteem. This could be because:</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a:p>
            <a:pPr>
              <a:lnSpc>
                <a:spcPct val="100000"/>
              </a:lnSpc>
            </a:pPr>
            <a:r>
              <a:rPr lang="en-GB" sz="2000" dirty="0">
                <a:solidFill>
                  <a:srgbClr val="512275"/>
                </a:solidFill>
                <a:latin typeface="Verdana" panose="020B0604030504040204" pitchFamily="34" charset="0"/>
                <a:ea typeface="Verdana" panose="020B0604030504040204" pitchFamily="34" charset="0"/>
              </a:rPr>
              <a:t>They may criticise themselves for having difficulties </a:t>
            </a:r>
          </a:p>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p>
            <a:pPr>
              <a:lnSpc>
                <a:spcPct val="100000"/>
              </a:lnSpc>
            </a:pPr>
            <a:r>
              <a:rPr lang="en-GB" sz="2000" dirty="0">
                <a:solidFill>
                  <a:srgbClr val="512275"/>
                </a:solidFill>
                <a:latin typeface="Verdana" panose="020B0604030504040204" pitchFamily="34" charset="0"/>
                <a:ea typeface="Verdana" panose="020B0604030504040204" pitchFamily="34" charset="0"/>
              </a:rPr>
              <a:t>They may act out of character, and then tell themselves off for acting this way. </a:t>
            </a:r>
          </a:p>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p>
            <a:pPr>
              <a:lnSpc>
                <a:spcPct val="100000"/>
              </a:lnSpc>
            </a:pPr>
            <a:r>
              <a:rPr lang="en-GB" sz="2000" dirty="0">
                <a:solidFill>
                  <a:srgbClr val="512275"/>
                </a:solidFill>
                <a:latin typeface="Verdana" panose="020B0604030504040204" pitchFamily="34" charset="0"/>
                <a:ea typeface="Verdana" panose="020B0604030504040204" pitchFamily="34" charset="0"/>
              </a:rPr>
              <a:t>Others can be unkind to people because of their difficulties. </a:t>
            </a:r>
          </a:p>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p>
            <a:pPr>
              <a:lnSpc>
                <a:spcPct val="100000"/>
              </a:lnSpc>
            </a:pPr>
            <a:r>
              <a:rPr lang="en-GB" sz="2000" dirty="0">
                <a:solidFill>
                  <a:srgbClr val="512275"/>
                </a:solidFill>
                <a:latin typeface="Verdana" panose="020B0604030504040204" pitchFamily="34" charset="0"/>
                <a:ea typeface="Verdana" panose="020B0604030504040204" pitchFamily="34" charset="0"/>
              </a:rPr>
              <a:t>Negative messages from society in general </a:t>
            </a:r>
          </a:p>
        </p:txBody>
      </p:sp>
    </p:spTree>
    <p:extLst>
      <p:ext uri="{BB962C8B-B14F-4D97-AF65-F5344CB8AC3E}">
        <p14:creationId xmlns:p14="http://schemas.microsoft.com/office/powerpoint/2010/main" val="194867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207"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75596" y="243609"/>
            <a:ext cx="3170903" cy="1889991"/>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749301" y="330068"/>
            <a:ext cx="2569274" cy="18035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b="1" dirty="0">
                <a:solidFill>
                  <a:srgbClr val="512275"/>
                </a:solidFill>
                <a:latin typeface="Arial Narrow" panose="020B0606020202030204" pitchFamily="34" charset="0"/>
                <a:ea typeface="Segoe Print" charset="0"/>
                <a:cs typeface="Segoe Print" charset="0"/>
              </a:rPr>
              <a:t>Self-esteem and mental health</a:t>
            </a:r>
          </a:p>
        </p:txBody>
      </p:sp>
      <p:sp>
        <p:nvSpPr>
          <p:cNvPr id="7" name="Content Placeholder 2"/>
          <p:cNvSpPr>
            <a:spLocks noGrp="1"/>
          </p:cNvSpPr>
          <p:nvPr>
            <p:ph idx="1"/>
          </p:nvPr>
        </p:nvSpPr>
        <p:spPr>
          <a:xfrm>
            <a:off x="4145156" y="134911"/>
            <a:ext cx="7565063" cy="6339631"/>
          </a:xfrm>
        </p:spPr>
        <p:txBody>
          <a:bodyPr>
            <a:noAutofit/>
          </a:bodyPr>
          <a:lstStyle/>
          <a:p>
            <a:pPr marL="0" indent="0">
              <a:lnSpc>
                <a:spcPct val="100000"/>
              </a:lnSpc>
              <a:buNone/>
            </a:pPr>
            <a:r>
              <a:rPr lang="en-GB" sz="2400" b="1" dirty="0">
                <a:solidFill>
                  <a:srgbClr val="512275"/>
                </a:solidFill>
                <a:latin typeface="Verdana" panose="020B0604030504040204" pitchFamily="34" charset="0"/>
                <a:ea typeface="Verdana" panose="020B0604030504040204" pitchFamily="34" charset="0"/>
              </a:rPr>
              <a:t>Self-esteem and psychosis</a:t>
            </a:r>
          </a:p>
          <a:p>
            <a:pPr marL="0" indent="0">
              <a:lnSpc>
                <a:spcPct val="100000"/>
              </a:lnSpc>
              <a:buNone/>
            </a:pPr>
            <a:endParaRPr lang="en-GB" sz="24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Some experiences of psychosis may lead to low self esteem:</a:t>
            </a:r>
          </a:p>
          <a:p>
            <a:pPr>
              <a:lnSpc>
                <a:spcPct val="100000"/>
              </a:lnSpc>
            </a:pPr>
            <a:endParaRPr lang="en-GB" sz="2400" dirty="0">
              <a:solidFill>
                <a:srgbClr val="512275"/>
              </a:solidFill>
              <a:latin typeface="Verdana" panose="020B0604030504040204" pitchFamily="34" charset="0"/>
              <a:ea typeface="Verdana" panose="020B0604030504040204" pitchFamily="34" charset="0"/>
            </a:endParaRPr>
          </a:p>
          <a:p>
            <a:pPr>
              <a:lnSpc>
                <a:spcPct val="100000"/>
              </a:lnSpc>
            </a:pPr>
            <a:r>
              <a:rPr lang="en-GB" sz="2400" dirty="0">
                <a:solidFill>
                  <a:srgbClr val="512275"/>
                </a:solidFill>
                <a:latin typeface="Verdana" panose="020B0604030504040204" pitchFamily="34" charset="0"/>
                <a:ea typeface="Verdana" panose="020B0604030504040204" pitchFamily="34" charset="0"/>
              </a:rPr>
              <a:t>Voices may be negative and critical  </a:t>
            </a:r>
          </a:p>
          <a:p>
            <a:pPr>
              <a:lnSpc>
                <a:spcPct val="100000"/>
              </a:lnSpc>
            </a:pPr>
            <a:r>
              <a:rPr lang="en-GB" sz="2400" dirty="0">
                <a:solidFill>
                  <a:srgbClr val="512275"/>
                </a:solidFill>
                <a:latin typeface="Verdana" panose="020B0604030504040204" pitchFamily="34" charset="0"/>
                <a:ea typeface="Verdana" panose="020B0604030504040204" pitchFamily="34" charset="0"/>
              </a:rPr>
              <a:t>Believe that others are thinking about you negatively. </a:t>
            </a:r>
          </a:p>
          <a:p>
            <a:pPr>
              <a:lnSpc>
                <a:spcPct val="100000"/>
              </a:lnSpc>
            </a:pPr>
            <a:endParaRPr lang="en-GB" sz="2400" dirty="0">
              <a:solidFill>
                <a:srgbClr val="512275"/>
              </a:solidFill>
              <a:latin typeface="Verdana" panose="020B0604030504040204" pitchFamily="34" charset="0"/>
              <a:ea typeface="Verdana" panose="020B0604030504040204" pitchFamily="34" charset="0"/>
            </a:endParaRPr>
          </a:p>
          <a:p>
            <a:pPr>
              <a:lnSpc>
                <a:spcPct val="100000"/>
              </a:lnSpc>
            </a:pPr>
            <a:endParaRPr lang="en-GB" sz="24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These experiences can affect self esteem just as negative thoughts about the self can and can colour an individuals experience of the world.</a:t>
            </a:r>
          </a:p>
        </p:txBody>
      </p:sp>
    </p:spTree>
    <p:extLst>
      <p:ext uri="{BB962C8B-B14F-4D97-AF65-F5344CB8AC3E}">
        <p14:creationId xmlns:p14="http://schemas.microsoft.com/office/powerpoint/2010/main" val="306991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699311" y="1384949"/>
            <a:ext cx="7292139"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1-2-1 Sessions on</a:t>
            </a:r>
          </a:p>
        </p:txBody>
      </p:sp>
      <p:sp>
        <p:nvSpPr>
          <p:cNvPr id="7" name="Google Shape;67;p12"/>
          <p:cNvSpPr txBox="1">
            <a:spLocks/>
          </p:cNvSpPr>
          <p:nvPr/>
        </p:nvSpPr>
        <p:spPr>
          <a:xfrm>
            <a:off x="2699311" y="2806877"/>
            <a:ext cx="6257886" cy="239198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Self-esteem</a:t>
            </a:r>
          </a:p>
        </p:txBody>
      </p:sp>
    </p:spTree>
    <p:extLst>
      <p:ext uri="{BB962C8B-B14F-4D97-AF65-F5344CB8AC3E}">
        <p14:creationId xmlns:p14="http://schemas.microsoft.com/office/powerpoint/2010/main" val="7394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804196" y="349715"/>
            <a:ext cx="3170903" cy="20828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22184" y="683374"/>
            <a:ext cx="2762416" cy="141556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6213" lvl="2">
              <a:lnSpc>
                <a:spcPct val="120000"/>
              </a:lnSpc>
              <a:spcBef>
                <a:spcPts val="0"/>
              </a:spcBef>
              <a:defRPr/>
            </a:pPr>
            <a:r>
              <a:rPr lang="en-GB" sz="3200" b="1" dirty="0">
                <a:solidFill>
                  <a:srgbClr val="512275"/>
                </a:solidFill>
                <a:latin typeface="Arial Narrow" charset="0"/>
                <a:ea typeface="Arial Narrow" charset="0"/>
                <a:cs typeface="Arial Narrow" charset="0"/>
              </a:rPr>
              <a:t>Hopes and Fears</a:t>
            </a:r>
          </a:p>
        </p:txBody>
      </p:sp>
      <p:sp>
        <p:nvSpPr>
          <p:cNvPr id="7" name="Content Placeholder 2"/>
          <p:cNvSpPr>
            <a:spLocks noGrp="1"/>
          </p:cNvSpPr>
          <p:nvPr>
            <p:ph idx="1"/>
          </p:nvPr>
        </p:nvSpPr>
        <p:spPr>
          <a:xfrm>
            <a:off x="4344851" y="1265553"/>
            <a:ext cx="7359925" cy="4792347"/>
          </a:xfrm>
        </p:spPr>
        <p:txBody>
          <a:bodyPr>
            <a:noAutofit/>
          </a:bodyPr>
          <a:lstStyle/>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What would be a barrier to you offering 1:1 guided self help?</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What fears might you have?</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What challenges might you have?</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How could you manage these?</a:t>
            </a:r>
          </a:p>
          <a:p>
            <a:pPr marL="0" indent="0">
              <a:lnSpc>
                <a:spcPct val="100000"/>
              </a:lnSpc>
              <a:buNone/>
            </a:pPr>
            <a:endParaRPr lang="en-GB" sz="20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What might be a benefit of it?  For you, patients and the ward?</a:t>
            </a:r>
          </a:p>
        </p:txBody>
      </p:sp>
      <p:sp>
        <p:nvSpPr>
          <p:cNvPr id="2" name="Oval 1"/>
          <p:cNvSpPr/>
          <p:nvPr/>
        </p:nvSpPr>
        <p:spPr>
          <a:xfrm>
            <a:off x="759691" y="4470400"/>
            <a:ext cx="1930400" cy="1854200"/>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ACTIVITY</a:t>
            </a:r>
          </a:p>
        </p:txBody>
      </p:sp>
    </p:spTree>
    <p:extLst>
      <p:ext uri="{BB962C8B-B14F-4D97-AF65-F5344CB8AC3E}">
        <p14:creationId xmlns:p14="http://schemas.microsoft.com/office/powerpoint/2010/main" val="247996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95184" y="339324"/>
            <a:ext cx="3115485" cy="1837627"/>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57130" y="677596"/>
            <a:ext cx="2498795"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4670892" y="747144"/>
            <a:ext cx="67708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2000" b="1" dirty="0">
                <a:solidFill>
                  <a:srgbClr val="512275"/>
                </a:solidFill>
                <a:latin typeface="Verdana"/>
                <a:ea typeface="Geneva" charset="0"/>
                <a:cs typeface="Verdana"/>
              </a:rPr>
              <a:t>     Delivering 121 Sessions </a:t>
            </a:r>
          </a:p>
          <a:p>
            <a:pPr marL="976313" lvl="3" indent="-342900">
              <a:lnSpc>
                <a:spcPct val="120000"/>
              </a:lnSpc>
              <a:buFont typeface="Arial" panose="020B0604020202020204" pitchFamily="34" charset="0"/>
              <a:buChar char="•"/>
              <a:defRPr/>
            </a:pPr>
            <a:r>
              <a:rPr lang="en-GB" sz="2000" dirty="0">
                <a:solidFill>
                  <a:srgbClr val="512275"/>
                </a:solidFill>
                <a:latin typeface="Verdana"/>
                <a:ea typeface="Geneva" charset="0"/>
                <a:cs typeface="Verdana"/>
              </a:rPr>
              <a:t>The importance of therapeutic relationships</a:t>
            </a:r>
          </a:p>
          <a:p>
            <a:pPr marL="976313" lvl="3" indent="-342900">
              <a:lnSpc>
                <a:spcPct val="120000"/>
              </a:lnSpc>
              <a:buFont typeface="Arial" panose="020B0604020202020204" pitchFamily="34" charset="0"/>
              <a:buChar char="•"/>
              <a:defRPr/>
            </a:pPr>
            <a:r>
              <a:rPr lang="en-GB" sz="2000" dirty="0">
                <a:solidFill>
                  <a:srgbClr val="512275"/>
                </a:solidFill>
                <a:latin typeface="Verdana"/>
                <a:ea typeface="Geneva" charset="0"/>
                <a:cs typeface="Verdana"/>
              </a:rPr>
              <a:t>Initial session with a patient</a:t>
            </a:r>
          </a:p>
          <a:p>
            <a:pPr marL="976313" lvl="3" indent="-342900">
              <a:lnSpc>
                <a:spcPct val="120000"/>
              </a:lnSpc>
              <a:buFont typeface="Arial" panose="020B0604020202020204" pitchFamily="34" charset="0"/>
              <a:buChar char="•"/>
              <a:defRPr/>
            </a:pPr>
            <a:r>
              <a:rPr lang="en-GB" sz="2000" dirty="0">
                <a:solidFill>
                  <a:srgbClr val="512275"/>
                </a:solidFill>
                <a:latin typeface="Verdana"/>
                <a:ea typeface="Geneva" charset="0"/>
                <a:cs typeface="Verdana"/>
              </a:rPr>
              <a:t>Skills to use during 121 sessions</a:t>
            </a:r>
          </a:p>
          <a:p>
            <a:pPr marL="976313" lvl="3" indent="-342900">
              <a:lnSpc>
                <a:spcPct val="120000"/>
              </a:lnSpc>
              <a:buFont typeface="Arial" panose="020B0604020202020204" pitchFamily="34" charset="0"/>
              <a:buChar char="•"/>
              <a:defRPr/>
            </a:pPr>
            <a:endParaRPr lang="en-GB" sz="2000" dirty="0">
              <a:solidFill>
                <a:srgbClr val="512275"/>
              </a:solidFill>
              <a:latin typeface="Verdana"/>
              <a:ea typeface="Geneva" charset="0"/>
              <a:cs typeface="Verdana"/>
            </a:endParaRPr>
          </a:p>
          <a:p>
            <a:pPr marL="633413" lvl="3">
              <a:lnSpc>
                <a:spcPct val="120000"/>
              </a:lnSpc>
              <a:defRPr/>
            </a:pPr>
            <a:r>
              <a:rPr lang="en-GB" sz="2000" b="1" dirty="0">
                <a:solidFill>
                  <a:srgbClr val="512275"/>
                </a:solidFill>
                <a:latin typeface="Verdana"/>
                <a:ea typeface="Geneva" charset="0"/>
                <a:cs typeface="Verdana"/>
              </a:rPr>
              <a:t>Using the guided self-help packs</a:t>
            </a:r>
          </a:p>
          <a:p>
            <a:pPr marL="633413" lvl="3">
              <a:lnSpc>
                <a:spcPct val="120000"/>
              </a:lnSpc>
              <a:defRPr/>
            </a:pPr>
            <a:endParaRPr lang="en-GB" sz="2000" b="1" dirty="0">
              <a:solidFill>
                <a:srgbClr val="512275"/>
              </a:solidFill>
              <a:latin typeface="Verdana"/>
              <a:ea typeface="Geneva" charset="0"/>
              <a:cs typeface="Verdana"/>
            </a:endParaRPr>
          </a:p>
          <a:p>
            <a:pPr marL="633413" lvl="3">
              <a:lnSpc>
                <a:spcPct val="120000"/>
              </a:lnSpc>
              <a:defRPr/>
            </a:pPr>
            <a:r>
              <a:rPr lang="en-GB" sz="2000" b="1" dirty="0">
                <a:solidFill>
                  <a:srgbClr val="512275"/>
                </a:solidFill>
                <a:latin typeface="Verdana"/>
                <a:ea typeface="Geneva" charset="0"/>
                <a:cs typeface="Verdana"/>
              </a:rPr>
              <a:t>What happens when it goes ‘wrong’</a:t>
            </a:r>
          </a:p>
          <a:p>
            <a:pPr marL="633413" lvl="3">
              <a:lnSpc>
                <a:spcPct val="120000"/>
              </a:lnSpc>
              <a:defRPr/>
            </a:pPr>
            <a:endParaRPr lang="en-GB" sz="2000" b="1" dirty="0">
              <a:solidFill>
                <a:srgbClr val="512275"/>
              </a:solidFill>
              <a:latin typeface="Verdana"/>
              <a:ea typeface="Geneva" charset="0"/>
              <a:cs typeface="Verdana"/>
            </a:endParaRPr>
          </a:p>
          <a:p>
            <a:pPr marL="633413" lvl="3">
              <a:lnSpc>
                <a:spcPct val="120000"/>
              </a:lnSpc>
              <a:defRPr/>
            </a:pPr>
            <a:r>
              <a:rPr lang="en-GB" sz="2000" b="1" dirty="0" err="1">
                <a:solidFill>
                  <a:srgbClr val="512275"/>
                </a:solidFill>
                <a:latin typeface="Verdana"/>
                <a:ea typeface="Geneva" charset="0"/>
                <a:cs typeface="Verdana"/>
              </a:rPr>
              <a:t>Ongoing</a:t>
            </a:r>
            <a:r>
              <a:rPr lang="en-GB" sz="2000" b="1" dirty="0">
                <a:solidFill>
                  <a:srgbClr val="512275"/>
                </a:solidFill>
                <a:latin typeface="Verdana"/>
                <a:ea typeface="Geneva" charset="0"/>
                <a:cs typeface="Verdana"/>
              </a:rPr>
              <a:t> support</a:t>
            </a: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5365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66096" y="309717"/>
            <a:ext cx="3094704" cy="2122884"/>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60284" y="562811"/>
            <a:ext cx="2597316" cy="187276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Positive working alliance</a:t>
            </a:r>
          </a:p>
        </p:txBody>
      </p:sp>
      <p:sp>
        <p:nvSpPr>
          <p:cNvPr id="7" name="Content Placeholder 2"/>
          <p:cNvSpPr>
            <a:spLocks noGrp="1"/>
          </p:cNvSpPr>
          <p:nvPr>
            <p:ph idx="1"/>
          </p:nvPr>
        </p:nvSpPr>
        <p:spPr>
          <a:xfrm>
            <a:off x="4350294" y="309716"/>
            <a:ext cx="7359925" cy="6164826"/>
          </a:xfrm>
        </p:spPr>
        <p:txBody>
          <a:bodyPr>
            <a:noAutofit/>
          </a:bodyPr>
          <a:lstStyle/>
          <a:p>
            <a:pPr>
              <a:lnSpc>
                <a:spcPct val="100000"/>
              </a:lnSpc>
            </a:pPr>
            <a:r>
              <a:rPr lang="en-GB" sz="2400" dirty="0">
                <a:solidFill>
                  <a:srgbClr val="512275"/>
                </a:solidFill>
                <a:latin typeface="Verdana" panose="020B0604030504040204" pitchFamily="34" charset="0"/>
                <a:ea typeface="Verdana" panose="020B0604030504040204" pitchFamily="34" charset="0"/>
              </a:rPr>
              <a:t>A patient needs to feel at ease with the clinician in order to engage in therapeutic work. </a:t>
            </a:r>
          </a:p>
          <a:p>
            <a:pPr>
              <a:lnSpc>
                <a:spcPct val="100000"/>
              </a:lnSpc>
            </a:pPr>
            <a:endParaRPr lang="en-GB" sz="2400" dirty="0">
              <a:solidFill>
                <a:srgbClr val="512275"/>
              </a:solidFill>
              <a:latin typeface="Verdana" panose="020B0604030504040204" pitchFamily="34" charset="0"/>
              <a:ea typeface="Verdana" panose="020B0604030504040204" pitchFamily="34" charset="0"/>
            </a:endParaRPr>
          </a:p>
          <a:p>
            <a:pPr>
              <a:lnSpc>
                <a:spcPct val="100000"/>
              </a:lnSpc>
            </a:pPr>
            <a:r>
              <a:rPr lang="en-GB" sz="2400" dirty="0">
                <a:solidFill>
                  <a:srgbClr val="512275"/>
                </a:solidFill>
                <a:latin typeface="Verdana" panose="020B0604030504040204" pitchFamily="34" charset="0"/>
                <a:ea typeface="Verdana" panose="020B0604030504040204" pitchFamily="34" charset="0"/>
              </a:rPr>
              <a:t>The quality of therapeutic relationship is likely to change over time. </a:t>
            </a:r>
          </a:p>
          <a:p>
            <a:pPr>
              <a:lnSpc>
                <a:spcPct val="100000"/>
              </a:lnSpc>
            </a:pPr>
            <a:endParaRPr lang="en-GB" sz="2400" dirty="0">
              <a:solidFill>
                <a:srgbClr val="512275"/>
              </a:solidFill>
              <a:latin typeface="Verdana" panose="020B0604030504040204" pitchFamily="34" charset="0"/>
              <a:ea typeface="Verdana" panose="020B0604030504040204" pitchFamily="34" charset="0"/>
            </a:endParaRPr>
          </a:p>
          <a:p>
            <a:pPr>
              <a:lnSpc>
                <a:spcPct val="100000"/>
              </a:lnSpc>
            </a:pPr>
            <a:r>
              <a:rPr lang="en-GB" sz="2400" dirty="0">
                <a:solidFill>
                  <a:srgbClr val="512275"/>
                </a:solidFill>
                <a:latin typeface="Verdana" panose="020B0604030504040204" pitchFamily="34" charset="0"/>
                <a:ea typeface="Verdana" panose="020B0604030504040204" pitchFamily="34" charset="0"/>
              </a:rPr>
              <a:t>It should continue to be a focus of concern throughout the psychology input.</a:t>
            </a:r>
          </a:p>
          <a:p>
            <a:pPr>
              <a:lnSpc>
                <a:spcPct val="100000"/>
              </a:lnSpc>
            </a:pPr>
            <a:endParaRPr lang="en-GB" sz="2400" dirty="0">
              <a:solidFill>
                <a:srgbClr val="512275"/>
              </a:solidFill>
              <a:latin typeface="Verdana" panose="020B0604030504040204" pitchFamily="34" charset="0"/>
              <a:ea typeface="Verdana" panose="020B0604030504040204" pitchFamily="34" charset="0"/>
            </a:endParaRPr>
          </a:p>
          <a:p>
            <a:pPr>
              <a:lnSpc>
                <a:spcPct val="100000"/>
              </a:lnSpc>
            </a:pPr>
            <a:r>
              <a:rPr lang="en-GB" sz="2400" dirty="0">
                <a:solidFill>
                  <a:srgbClr val="512275"/>
                </a:solidFill>
                <a:latin typeface="Verdana" panose="020B0604030504040204" pitchFamily="34" charset="0"/>
                <a:ea typeface="Verdana" panose="020B0604030504040204" pitchFamily="34" charset="0"/>
              </a:rPr>
              <a:t>Breakdown in relationships are extremely common (almost expected) and it is more important </a:t>
            </a:r>
            <a:r>
              <a:rPr lang="en-GB" sz="2400" b="1" dirty="0">
                <a:solidFill>
                  <a:srgbClr val="512275"/>
                </a:solidFill>
                <a:latin typeface="Verdana" panose="020B0604030504040204" pitchFamily="34" charset="0"/>
                <a:ea typeface="Verdana" panose="020B0604030504040204" pitchFamily="34" charset="0"/>
              </a:rPr>
              <a:t>how these are managed </a:t>
            </a:r>
            <a:r>
              <a:rPr lang="en-GB" sz="2400" dirty="0">
                <a:solidFill>
                  <a:srgbClr val="512275"/>
                </a:solidFill>
                <a:latin typeface="Verdana" panose="020B0604030504040204" pitchFamily="34" charset="0"/>
                <a:ea typeface="Verdana" panose="020B0604030504040204" pitchFamily="34" charset="0"/>
              </a:rPr>
              <a:t>than their occurrence.</a:t>
            </a:r>
          </a:p>
        </p:txBody>
      </p:sp>
    </p:spTree>
    <p:extLst>
      <p:ext uri="{BB962C8B-B14F-4D97-AF65-F5344CB8AC3E}">
        <p14:creationId xmlns:p14="http://schemas.microsoft.com/office/powerpoint/2010/main" val="257698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53397" y="339325"/>
            <a:ext cx="3094110" cy="209327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300540" y="611659"/>
            <a:ext cx="2253823"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400" dirty="0">
                <a:solidFill>
                  <a:srgbClr val="512275"/>
                </a:solidFill>
                <a:latin typeface="Segoe Print" charset="0"/>
                <a:ea typeface="Segoe Print" charset="0"/>
                <a:cs typeface="Segoe Print" charset="0"/>
              </a:rPr>
              <a:t>Factors contributing to therapy outcomes</a:t>
            </a:r>
          </a:p>
        </p:txBody>
      </p:sp>
      <p:pic>
        <p:nvPicPr>
          <p:cNvPr id="9" name="Content Placeholder 8">
            <a:extLst>
              <a:ext uri="{FF2B5EF4-FFF2-40B4-BE49-F238E27FC236}">
                <a16:creationId xmlns:a16="http://schemas.microsoft.com/office/drawing/2014/main" id="{488E8FF7-C958-4471-8788-C49815139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2319" y="484659"/>
            <a:ext cx="5423963" cy="5441128"/>
          </a:xfrm>
        </p:spPr>
      </p:pic>
      <p:sp>
        <p:nvSpPr>
          <p:cNvPr id="10" name="Rectangle 9">
            <a:extLst>
              <a:ext uri="{FF2B5EF4-FFF2-40B4-BE49-F238E27FC236}">
                <a16:creationId xmlns:a16="http://schemas.microsoft.com/office/drawing/2014/main" id="{1332F970-5FE9-4431-BB5A-036EA3E8D252}"/>
              </a:ext>
            </a:extLst>
          </p:cNvPr>
          <p:cNvSpPr/>
          <p:nvPr/>
        </p:nvSpPr>
        <p:spPr>
          <a:xfrm>
            <a:off x="9020198" y="6218609"/>
            <a:ext cx="3156235" cy="523220"/>
          </a:xfrm>
          <a:prstGeom prst="rect">
            <a:avLst/>
          </a:prstGeom>
        </p:spPr>
        <p:txBody>
          <a:bodyPr wrap="square">
            <a:spAutoFit/>
          </a:bodyPr>
          <a:lstStyle/>
          <a:p>
            <a:pPr algn="r"/>
            <a:r>
              <a:rPr lang="fr-FR" sz="1400" dirty="0">
                <a:solidFill>
                  <a:srgbClr val="7030A0"/>
                </a:solidFill>
                <a:latin typeface="Verdana" panose="020B0604030504040204" pitchFamily="34" charset="0"/>
                <a:ea typeface="Verdana" panose="020B0604030504040204" pitchFamily="34" charset="0"/>
              </a:rPr>
              <a:t>Source: Lambert, </a:t>
            </a:r>
            <a:r>
              <a:rPr lang="fr-FR" sz="1400" dirty="0" err="1">
                <a:solidFill>
                  <a:srgbClr val="7030A0"/>
                </a:solidFill>
                <a:latin typeface="Verdana" panose="020B0604030504040204" pitchFamily="34" charset="0"/>
                <a:ea typeface="Verdana" panose="020B0604030504040204" pitchFamily="34" charset="0"/>
              </a:rPr>
              <a:t>M.J</a:t>
            </a:r>
            <a:r>
              <a:rPr lang="fr-FR" sz="1400" dirty="0">
                <a:solidFill>
                  <a:srgbClr val="7030A0"/>
                </a:solidFill>
                <a:latin typeface="Verdana" panose="020B0604030504040204" pitchFamily="34" charset="0"/>
                <a:ea typeface="Verdana" panose="020B0604030504040204" pitchFamily="34" charset="0"/>
              </a:rPr>
              <a:t>., &amp; </a:t>
            </a:r>
            <a:r>
              <a:rPr lang="fr-FR" sz="1400" dirty="0" err="1">
                <a:solidFill>
                  <a:srgbClr val="7030A0"/>
                </a:solidFill>
                <a:latin typeface="Verdana" panose="020B0604030504040204" pitchFamily="34" charset="0"/>
                <a:ea typeface="Verdana" panose="020B0604030504040204" pitchFamily="34" charset="0"/>
              </a:rPr>
              <a:t>Barley</a:t>
            </a:r>
            <a:r>
              <a:rPr lang="fr-FR" sz="1400" dirty="0">
                <a:solidFill>
                  <a:srgbClr val="7030A0"/>
                </a:solidFill>
                <a:latin typeface="Verdana" panose="020B0604030504040204" pitchFamily="34" charset="0"/>
                <a:ea typeface="Verdana" panose="020B0604030504040204" pitchFamily="34" charset="0"/>
              </a:rPr>
              <a:t>, </a:t>
            </a:r>
            <a:r>
              <a:rPr lang="fr-FR" sz="1400" dirty="0" err="1">
                <a:solidFill>
                  <a:srgbClr val="7030A0"/>
                </a:solidFill>
                <a:latin typeface="Verdana" panose="020B0604030504040204" pitchFamily="34" charset="0"/>
                <a:ea typeface="Verdana" panose="020B0604030504040204" pitchFamily="34" charset="0"/>
              </a:rPr>
              <a:t>D.E</a:t>
            </a:r>
            <a:r>
              <a:rPr lang="fr-FR" sz="1400" dirty="0">
                <a:solidFill>
                  <a:srgbClr val="7030A0"/>
                </a:solidFill>
                <a:latin typeface="Verdana" panose="020B0604030504040204" pitchFamily="34" charset="0"/>
                <a:ea typeface="Verdana" panose="020B0604030504040204" pitchFamily="34" charset="0"/>
              </a:rPr>
              <a:t>. (2002)</a:t>
            </a:r>
            <a:endParaRPr lang="en-GB" sz="1400" dirty="0">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1248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674" y="1983750"/>
            <a:ext cx="5546725" cy="462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91496" y="352025"/>
            <a:ext cx="3170903" cy="222607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28700" y="883134"/>
            <a:ext cx="2755900" cy="131396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Active Listening</a:t>
            </a:r>
          </a:p>
        </p:txBody>
      </p:sp>
      <p:sp>
        <p:nvSpPr>
          <p:cNvPr id="7" name="Content Placeholder 2"/>
          <p:cNvSpPr>
            <a:spLocks noGrp="1"/>
          </p:cNvSpPr>
          <p:nvPr>
            <p:ph idx="1"/>
          </p:nvPr>
        </p:nvSpPr>
        <p:spPr>
          <a:xfrm>
            <a:off x="4350294" y="309716"/>
            <a:ext cx="7359925" cy="6164826"/>
          </a:xfrm>
        </p:spPr>
        <p:txBody>
          <a:bodyPr>
            <a:noAutofit/>
          </a:bodyPr>
          <a:lstStyle/>
          <a:p>
            <a:pPr>
              <a:lnSpc>
                <a:spcPct val="100000"/>
              </a:lnSpc>
            </a:pPr>
            <a:endParaRPr lang="en-GB" sz="2400" dirty="0"/>
          </a:p>
          <a:p>
            <a:pPr marL="0" indent="0">
              <a:lnSpc>
                <a:spcPct val="100000"/>
              </a:lnSpc>
              <a:buNone/>
            </a:pPr>
            <a:r>
              <a:rPr lang="en-GB" sz="2400" dirty="0">
                <a:solidFill>
                  <a:srgbClr val="512275"/>
                </a:solidFill>
              </a:rPr>
              <a:t>Being fully engaged in exploring the meaning of what someone is saying, in a non-judgemental way, and without offering advice or attempting to change this</a:t>
            </a:r>
            <a:r>
              <a:rPr lang="en-GB" sz="2400" dirty="0"/>
              <a:t>. </a:t>
            </a:r>
          </a:p>
          <a:p>
            <a:pPr marL="0" indent="0">
              <a:lnSpc>
                <a:spcPct val="100000"/>
              </a:lnSpc>
              <a:buNone/>
            </a:pPr>
            <a:endParaRPr lang="en-GB" sz="2400" dirty="0"/>
          </a:p>
        </p:txBody>
      </p:sp>
      <p:sp>
        <p:nvSpPr>
          <p:cNvPr id="8" name="Rectangle 7"/>
          <p:cNvSpPr/>
          <p:nvPr/>
        </p:nvSpPr>
        <p:spPr>
          <a:xfrm rot="19844221">
            <a:off x="10203110" y="5546661"/>
            <a:ext cx="1684897" cy="696002"/>
          </a:xfrm>
          <a:prstGeom prst="rect">
            <a:avLst/>
          </a:prstGeom>
          <a:noFill/>
        </p:spPr>
        <p:txBody>
          <a:bodyPr wrap="none" lIns="91440" tIns="45720" rIns="91440" bIns="45720">
            <a:prstTxWarp prst="textFadeLeft">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51000">
                      <a:schemeClr val="accent1">
                        <a:lumMod val="60000"/>
                        <a:lumOff val="40000"/>
                      </a:schemeClr>
                    </a:gs>
                    <a:gs pos="25000">
                      <a:schemeClr val="accent6">
                        <a:lumMod val="60000"/>
                        <a:lumOff val="40000"/>
                      </a:schemeClr>
                    </a:gs>
                    <a:gs pos="100000">
                      <a:srgbClr val="FF00FF"/>
                    </a:gs>
                  </a:gsLst>
                  <a:lin ang="5400000"/>
                </a:gradFill>
                <a:effectLst>
                  <a:glow rad="127000">
                    <a:srgbClr val="512275"/>
                  </a:glow>
                  <a:outerShdw blurRad="76200" dist="50800" dir="5400000" algn="tl" rotWithShape="0">
                    <a:srgbClr val="000000">
                      <a:alpha val="65000"/>
                    </a:srgbClr>
                  </a:outerShdw>
                </a:effectLst>
              </a:rPr>
              <a:t>SKILL!</a:t>
            </a:r>
          </a:p>
        </p:txBody>
      </p:sp>
    </p:spTree>
    <p:extLst>
      <p:ext uri="{BB962C8B-B14F-4D97-AF65-F5344CB8AC3E}">
        <p14:creationId xmlns:p14="http://schemas.microsoft.com/office/powerpoint/2010/main" val="2435687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950614" y="201297"/>
            <a:ext cx="10800783" cy="96359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Top Tips – Active listening</a:t>
            </a:r>
          </a:p>
        </p:txBody>
      </p:sp>
      <p:grpSp>
        <p:nvGrpSpPr>
          <p:cNvPr id="2" name="Group 1"/>
          <p:cNvGrpSpPr/>
          <p:nvPr/>
        </p:nvGrpSpPr>
        <p:grpSpPr>
          <a:xfrm>
            <a:off x="803301" y="1089148"/>
            <a:ext cx="10585394" cy="2795821"/>
            <a:chOff x="604435" y="1647467"/>
            <a:chExt cx="10891970" cy="3892599"/>
          </a:xfrm>
        </p:grpSpPr>
        <p:grpSp>
          <p:nvGrpSpPr>
            <p:cNvPr id="10" name="Group 9"/>
            <p:cNvGrpSpPr/>
            <p:nvPr/>
          </p:nvGrpSpPr>
          <p:grpSpPr>
            <a:xfrm>
              <a:off x="604435" y="1647467"/>
              <a:ext cx="10891970" cy="813536"/>
              <a:chOff x="644851" y="1812526"/>
              <a:chExt cx="10891970" cy="813536"/>
            </a:xfrm>
          </p:grpSpPr>
          <p:sp>
            <p:nvSpPr>
              <p:cNvPr id="8" name="Teardrop 7"/>
              <p:cNvSpPr/>
              <p:nvPr/>
            </p:nvSpPr>
            <p:spPr>
              <a:xfrm>
                <a:off x="644851" y="1814078"/>
                <a:ext cx="2042438"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9" name="Rounded Rectangle 8"/>
              <p:cNvSpPr/>
              <p:nvPr/>
            </p:nvSpPr>
            <p:spPr>
              <a:xfrm>
                <a:off x="2687288" y="1812526"/>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12275"/>
                    </a:solidFill>
                  </a:rPr>
                  <a:t>Find the right environment</a:t>
                </a:r>
                <a:endParaRPr lang="en-US" sz="2200" dirty="0">
                  <a:solidFill>
                    <a:srgbClr val="512275"/>
                  </a:solidFill>
                </a:endParaRPr>
              </a:p>
            </p:txBody>
          </p:sp>
        </p:grpSp>
        <p:grpSp>
          <p:nvGrpSpPr>
            <p:cNvPr id="11" name="Group 10"/>
            <p:cNvGrpSpPr/>
            <p:nvPr/>
          </p:nvGrpSpPr>
          <p:grpSpPr>
            <a:xfrm>
              <a:off x="604435" y="2653492"/>
              <a:ext cx="10854892" cy="813536"/>
              <a:chOff x="681929" y="1812526"/>
              <a:chExt cx="10854892" cy="813536"/>
            </a:xfrm>
          </p:grpSpPr>
          <p:sp>
            <p:nvSpPr>
              <p:cNvPr id="12" name="Teardrop 11"/>
              <p:cNvSpPr/>
              <p:nvPr/>
            </p:nvSpPr>
            <p:spPr>
              <a:xfrm>
                <a:off x="681929" y="1814078"/>
                <a:ext cx="2005359"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3" name="Rounded Rectangle 12"/>
              <p:cNvSpPr/>
              <p:nvPr/>
            </p:nvSpPr>
            <p:spPr>
              <a:xfrm>
                <a:off x="2687288" y="1812526"/>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12275"/>
                    </a:solidFill>
                  </a:rPr>
                  <a:t>Use eye contact</a:t>
                </a:r>
              </a:p>
            </p:txBody>
          </p:sp>
        </p:grpSp>
        <p:grpSp>
          <p:nvGrpSpPr>
            <p:cNvPr id="14" name="Group 13"/>
            <p:cNvGrpSpPr/>
            <p:nvPr/>
          </p:nvGrpSpPr>
          <p:grpSpPr>
            <a:xfrm>
              <a:off x="604435" y="3677549"/>
              <a:ext cx="10891970" cy="813538"/>
              <a:chOff x="644851" y="1812525"/>
              <a:chExt cx="10891970" cy="813538"/>
            </a:xfrm>
          </p:grpSpPr>
          <p:sp>
            <p:nvSpPr>
              <p:cNvPr id="15" name="Teardrop 14"/>
              <p:cNvSpPr/>
              <p:nvPr/>
            </p:nvSpPr>
            <p:spPr>
              <a:xfrm>
                <a:off x="644851" y="1814079"/>
                <a:ext cx="2042437" cy="81198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6" name="Rounded Rectangle 15"/>
              <p:cNvSpPr/>
              <p:nvPr/>
            </p:nvSpPr>
            <p:spPr>
              <a:xfrm>
                <a:off x="2687288" y="1812525"/>
                <a:ext cx="8849533" cy="7017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Listen to what the person is saying</a:t>
                </a:r>
              </a:p>
            </p:txBody>
          </p:sp>
        </p:grpSp>
        <p:grpSp>
          <p:nvGrpSpPr>
            <p:cNvPr id="17" name="Group 16"/>
            <p:cNvGrpSpPr/>
            <p:nvPr/>
          </p:nvGrpSpPr>
          <p:grpSpPr>
            <a:xfrm>
              <a:off x="604435" y="4724859"/>
              <a:ext cx="10891970" cy="815207"/>
              <a:chOff x="644851" y="1812526"/>
              <a:chExt cx="10891970" cy="815207"/>
            </a:xfrm>
          </p:grpSpPr>
          <p:sp>
            <p:nvSpPr>
              <p:cNvPr id="18" name="Teardrop 17"/>
              <p:cNvSpPr/>
              <p:nvPr/>
            </p:nvSpPr>
            <p:spPr>
              <a:xfrm>
                <a:off x="644851" y="1814078"/>
                <a:ext cx="2042437" cy="813655"/>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4.</a:t>
                </a:r>
              </a:p>
            </p:txBody>
          </p:sp>
          <p:sp>
            <p:nvSpPr>
              <p:cNvPr id="19" name="Rounded Rectangle 18"/>
              <p:cNvSpPr/>
              <p:nvPr/>
            </p:nvSpPr>
            <p:spPr>
              <a:xfrm>
                <a:off x="2687288" y="1812526"/>
                <a:ext cx="8849533" cy="701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Demonstrate that you’re listening – nod, make noises that indicate you are listening</a:t>
                </a:r>
              </a:p>
            </p:txBody>
          </p:sp>
        </p:grpSp>
      </p:grpSp>
      <p:sp>
        <p:nvSpPr>
          <p:cNvPr id="22" name="Teardrop 21"/>
          <p:cNvSpPr/>
          <p:nvPr/>
        </p:nvSpPr>
        <p:spPr>
          <a:xfrm>
            <a:off x="785283" y="3979593"/>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5.</a:t>
            </a:r>
          </a:p>
        </p:txBody>
      </p:sp>
      <p:sp>
        <p:nvSpPr>
          <p:cNvPr id="23" name="Rounded Rectangle 22"/>
          <p:cNvSpPr/>
          <p:nvPr/>
        </p:nvSpPr>
        <p:spPr>
          <a:xfrm>
            <a:off x="2770232" y="3978477"/>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Begin to reflect back single words or phrases “you felt really angry”</a:t>
            </a:r>
          </a:p>
        </p:txBody>
      </p:sp>
      <p:sp>
        <p:nvSpPr>
          <p:cNvPr id="24" name="Teardrop 23"/>
          <p:cNvSpPr/>
          <p:nvPr/>
        </p:nvSpPr>
        <p:spPr>
          <a:xfrm>
            <a:off x="767266" y="4679028"/>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6.</a:t>
            </a:r>
          </a:p>
        </p:txBody>
      </p:sp>
      <p:sp>
        <p:nvSpPr>
          <p:cNvPr id="25" name="Rounded Rectangle 24"/>
          <p:cNvSpPr/>
          <p:nvPr/>
        </p:nvSpPr>
        <p:spPr>
          <a:xfrm>
            <a:off x="2752216" y="4653003"/>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After a period of listening, ask for elaboration for anything you don’t understand</a:t>
            </a:r>
          </a:p>
        </p:txBody>
      </p:sp>
      <p:sp>
        <p:nvSpPr>
          <p:cNvPr id="26" name="Teardrop 25"/>
          <p:cNvSpPr/>
          <p:nvPr/>
        </p:nvSpPr>
        <p:spPr>
          <a:xfrm>
            <a:off x="785283" y="5399642"/>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7.</a:t>
            </a:r>
          </a:p>
        </p:txBody>
      </p:sp>
      <p:sp>
        <p:nvSpPr>
          <p:cNvPr id="27" name="Rounded Rectangle 26"/>
          <p:cNvSpPr/>
          <p:nvPr/>
        </p:nvSpPr>
        <p:spPr>
          <a:xfrm>
            <a:off x="2770232" y="5398526"/>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512275"/>
                </a:solidFill>
              </a:rPr>
              <a:t>Listen again</a:t>
            </a:r>
          </a:p>
        </p:txBody>
      </p:sp>
      <p:sp>
        <p:nvSpPr>
          <p:cNvPr id="28" name="Teardrop 27"/>
          <p:cNvSpPr/>
          <p:nvPr/>
        </p:nvSpPr>
        <p:spPr>
          <a:xfrm>
            <a:off x="803302" y="6136441"/>
            <a:ext cx="1984949" cy="58439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8.</a:t>
            </a:r>
          </a:p>
        </p:txBody>
      </p:sp>
      <p:sp>
        <p:nvSpPr>
          <p:cNvPr id="29" name="Rounded Rectangle 28"/>
          <p:cNvSpPr/>
          <p:nvPr/>
        </p:nvSpPr>
        <p:spPr>
          <a:xfrm>
            <a:off x="2788251" y="6135325"/>
            <a:ext cx="8600445"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512275"/>
                </a:solidFill>
              </a:rPr>
              <a:t>Summarise what the person has said and check you’ve understood it properly e.g. “tell me in your own words what you understand of what we have discussed”.</a:t>
            </a:r>
          </a:p>
        </p:txBody>
      </p:sp>
    </p:spTree>
    <p:extLst>
      <p:ext uri="{BB962C8B-B14F-4D97-AF65-F5344CB8AC3E}">
        <p14:creationId xmlns:p14="http://schemas.microsoft.com/office/powerpoint/2010/main" val="32775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24985"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Practise Active Listening</a:t>
            </a:r>
          </a:p>
        </p:txBody>
      </p:sp>
      <p:sp>
        <p:nvSpPr>
          <p:cNvPr id="2" name="TextBox 1"/>
          <p:cNvSpPr txBox="1"/>
          <p:nvPr/>
        </p:nvSpPr>
        <p:spPr>
          <a:xfrm>
            <a:off x="1259173" y="1873770"/>
            <a:ext cx="9623685" cy="4524315"/>
          </a:xfrm>
          <a:prstGeom prst="rect">
            <a:avLst/>
          </a:prstGeom>
          <a:noFill/>
        </p:spPr>
        <p:txBody>
          <a:bodyPr wrap="square" rtlCol="0">
            <a:spAutoFit/>
          </a:bodyPr>
          <a:lstStyle/>
          <a:p>
            <a:pPr fontAlgn="base"/>
            <a:r>
              <a:rPr lang="en-GB" sz="2400" b="1" u="sng" dirty="0">
                <a:solidFill>
                  <a:srgbClr val="512275"/>
                </a:solidFill>
              </a:rPr>
              <a:t>Exercise 1 </a:t>
            </a:r>
            <a:r>
              <a:rPr lang="en-GB" sz="2400" dirty="0">
                <a:solidFill>
                  <a:srgbClr val="512275"/>
                </a:solidFill>
              </a:rPr>
              <a:t> </a:t>
            </a:r>
          </a:p>
          <a:p>
            <a:pPr fontAlgn="base"/>
            <a:r>
              <a:rPr lang="en-GB" sz="2400" dirty="0">
                <a:solidFill>
                  <a:srgbClr val="512275"/>
                </a:solidFill>
              </a:rPr>
              <a:t>Listener: ask your partner “How was your journey into work today?”. </a:t>
            </a:r>
          </a:p>
          <a:p>
            <a:pPr fontAlgn="base"/>
            <a:endParaRPr lang="en-GB" sz="2400" dirty="0">
              <a:solidFill>
                <a:srgbClr val="512275"/>
              </a:solidFill>
            </a:endParaRPr>
          </a:p>
          <a:p>
            <a:pPr fontAlgn="base"/>
            <a:r>
              <a:rPr lang="en-GB" sz="2400" dirty="0">
                <a:solidFill>
                  <a:srgbClr val="512275"/>
                </a:solidFill>
              </a:rPr>
              <a:t>Partner: talk for two minutes about your journey in today</a:t>
            </a:r>
          </a:p>
          <a:p>
            <a:pPr fontAlgn="base"/>
            <a:endParaRPr lang="en-GB" sz="2400" dirty="0">
              <a:solidFill>
                <a:srgbClr val="512275"/>
              </a:solidFill>
            </a:endParaRPr>
          </a:p>
          <a:p>
            <a:pPr fontAlgn="base"/>
            <a:r>
              <a:rPr lang="en-GB" sz="2400" dirty="0">
                <a:solidFill>
                  <a:srgbClr val="512275"/>
                </a:solidFill>
              </a:rPr>
              <a:t>Listener: appear distracted, no eye-contact, turning away from their partner, looking at their watch etc., whilst your partner talks for two minutes about their journey. </a:t>
            </a:r>
          </a:p>
          <a:p>
            <a:pPr fontAlgn="base"/>
            <a:endParaRPr lang="en-GB" sz="2400" dirty="0">
              <a:solidFill>
                <a:srgbClr val="512275"/>
              </a:solidFill>
            </a:endParaRPr>
          </a:p>
          <a:p>
            <a:pPr fontAlgn="base"/>
            <a:r>
              <a:rPr lang="en-GB" sz="2400" dirty="0">
                <a:solidFill>
                  <a:srgbClr val="512275"/>
                </a:solidFill>
              </a:rPr>
              <a:t>After 2 minutes, tell your partner what you noticed, how you felt</a:t>
            </a:r>
          </a:p>
          <a:p>
            <a:pPr fontAlgn="base"/>
            <a:r>
              <a:rPr lang="en-GB" sz="2400" dirty="0">
                <a:solidFill>
                  <a:srgbClr val="512275"/>
                </a:solidFill>
              </a:rPr>
              <a:t> </a:t>
            </a:r>
          </a:p>
          <a:p>
            <a:pPr fontAlgn="base"/>
            <a:r>
              <a:rPr lang="en-GB" sz="2400" dirty="0">
                <a:solidFill>
                  <a:srgbClr val="512275"/>
                </a:solidFill>
              </a:rPr>
              <a:t>Swap roles and repeat the exercise before feeding back to the group.</a:t>
            </a:r>
            <a:r>
              <a:rPr lang="en-GB" sz="2400" dirty="0">
                <a:solidFill>
                  <a:srgbClr val="002060"/>
                </a:solidFill>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89" y="206375"/>
            <a:ext cx="1554162" cy="150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93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3115485"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78935" y="1015869"/>
            <a:ext cx="2498795"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5013113" y="965072"/>
            <a:ext cx="6770848"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9113" lvl="2" indent="-342900">
              <a:lnSpc>
                <a:spcPct val="120000"/>
              </a:lnSpc>
              <a:buFont typeface="Courier New" charset="0"/>
              <a:buChar char="o"/>
              <a:defRPr/>
            </a:pPr>
            <a:r>
              <a:rPr lang="en-GB" sz="3200" dirty="0">
                <a:solidFill>
                  <a:srgbClr val="512275"/>
                </a:solidFill>
                <a:latin typeface="Verdana"/>
                <a:ea typeface="Geneva" charset="0"/>
                <a:cs typeface="Verdana"/>
              </a:rPr>
              <a:t>Introduction to self-esteem: Theory</a:t>
            </a:r>
          </a:p>
          <a:p>
            <a:pPr marL="519113" lvl="2" indent="-342900">
              <a:lnSpc>
                <a:spcPct val="120000"/>
              </a:lnSpc>
              <a:buFont typeface="Courier New" charset="0"/>
              <a:buChar char="o"/>
              <a:defRPr/>
            </a:pPr>
            <a:endParaRPr lang="en-GB" sz="2800" dirty="0">
              <a:solidFill>
                <a:srgbClr val="512275"/>
              </a:solidFill>
              <a:latin typeface="Verdana"/>
              <a:ea typeface="Geneva" charset="0"/>
              <a:cs typeface="Verdana"/>
            </a:endParaRPr>
          </a:p>
          <a:p>
            <a:pPr marL="519113" lvl="2" indent="-342900">
              <a:lnSpc>
                <a:spcPct val="120000"/>
              </a:lnSpc>
              <a:buFont typeface="Courier New" charset="0"/>
              <a:buChar char="o"/>
              <a:defRPr/>
            </a:pPr>
            <a:r>
              <a:rPr lang="en-GB" sz="3200" dirty="0">
                <a:solidFill>
                  <a:srgbClr val="512275"/>
                </a:solidFill>
                <a:latin typeface="Verdana"/>
                <a:ea typeface="Geneva" charset="0"/>
                <a:cs typeface="Verdana"/>
              </a:rPr>
              <a:t>Self-esteem focused work in 1-2-1 sessions</a:t>
            </a: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6490526" y="3921189"/>
            <a:ext cx="5293435" cy="2677656"/>
          </a:xfrm>
          <a:prstGeom prst="rect">
            <a:avLst/>
          </a:prstGeom>
          <a:noFill/>
        </p:spPr>
        <p:txBody>
          <a:bodyPr wrap="square" rtlCol="0">
            <a:spAutoFit/>
          </a:bodyPr>
          <a:lstStyle/>
          <a:p>
            <a:pPr marL="633413" lvl="2" indent="-457200">
              <a:lnSpc>
                <a:spcPct val="120000"/>
              </a:lnSpc>
              <a:buFont typeface="Wingdings" panose="05000000000000000000" pitchFamily="2" charset="2"/>
              <a:buChar char="à"/>
              <a:defRPr/>
            </a:pPr>
            <a:r>
              <a:rPr lang="en-GB" sz="2800" dirty="0">
                <a:solidFill>
                  <a:srgbClr val="512275"/>
                </a:solidFill>
                <a:latin typeface="Verdana"/>
                <a:ea typeface="Geneva" charset="0"/>
                <a:cs typeface="Verdana"/>
              </a:rPr>
              <a:t>1-2-1 Therapy Skills</a:t>
            </a:r>
          </a:p>
          <a:p>
            <a:pPr marL="633413" lvl="2" indent="-457200">
              <a:lnSpc>
                <a:spcPct val="120000"/>
              </a:lnSpc>
              <a:buFont typeface="Wingdings" panose="05000000000000000000" pitchFamily="2" charset="2"/>
              <a:buChar char="à"/>
              <a:defRPr/>
            </a:pPr>
            <a:r>
              <a:rPr lang="en-GB" sz="2800" dirty="0">
                <a:solidFill>
                  <a:srgbClr val="512275"/>
                </a:solidFill>
                <a:latin typeface="Verdana"/>
                <a:ea typeface="Geneva" charset="0"/>
                <a:cs typeface="Verdana"/>
              </a:rPr>
              <a:t>Describing the problem</a:t>
            </a:r>
          </a:p>
          <a:p>
            <a:pPr marL="633413" lvl="2" indent="-457200">
              <a:lnSpc>
                <a:spcPct val="120000"/>
              </a:lnSpc>
              <a:buFont typeface="Wingdings"/>
              <a:buChar char="à"/>
              <a:defRPr/>
            </a:pPr>
            <a:r>
              <a:rPr lang="en-GB" sz="2800" dirty="0">
                <a:solidFill>
                  <a:srgbClr val="512275"/>
                </a:solidFill>
                <a:latin typeface="Verdana"/>
                <a:ea typeface="Geneva" charset="0"/>
                <a:cs typeface="Verdana"/>
                <a:sym typeface="Wingdings"/>
              </a:rPr>
              <a:t>Identifying Negative thoughts</a:t>
            </a:r>
          </a:p>
          <a:p>
            <a:pPr marL="633413" lvl="2" indent="-457200">
              <a:lnSpc>
                <a:spcPct val="120000"/>
              </a:lnSpc>
              <a:buFont typeface="Wingdings"/>
              <a:buChar char="à"/>
              <a:defRPr/>
            </a:pPr>
            <a:r>
              <a:rPr lang="en-GB" sz="2800" dirty="0">
                <a:solidFill>
                  <a:srgbClr val="512275"/>
                </a:solidFill>
                <a:latin typeface="Verdana"/>
                <a:ea typeface="Geneva" charset="0"/>
                <a:cs typeface="Verdana"/>
                <a:sym typeface="Wingdings"/>
              </a:rPr>
              <a:t>Strategies </a:t>
            </a:r>
            <a:endParaRPr lang="en-GB" sz="2800" dirty="0">
              <a:solidFill>
                <a:srgbClr val="512275"/>
              </a:solidFill>
              <a:latin typeface="Verdana"/>
              <a:ea typeface="Geneva" charset="0"/>
              <a:cs typeface="Verdana"/>
            </a:endParaRPr>
          </a:p>
        </p:txBody>
      </p:sp>
    </p:spTree>
    <p:extLst>
      <p:ext uri="{BB962C8B-B14F-4D97-AF65-F5344CB8AC3E}">
        <p14:creationId xmlns:p14="http://schemas.microsoft.com/office/powerpoint/2010/main" val="160791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24985"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Practise Active Listening</a:t>
            </a:r>
          </a:p>
        </p:txBody>
      </p:sp>
      <p:sp>
        <p:nvSpPr>
          <p:cNvPr id="2" name="TextBox 1"/>
          <p:cNvSpPr txBox="1"/>
          <p:nvPr/>
        </p:nvSpPr>
        <p:spPr>
          <a:xfrm>
            <a:off x="1259173" y="1873770"/>
            <a:ext cx="9623685" cy="2308324"/>
          </a:xfrm>
          <a:prstGeom prst="rect">
            <a:avLst/>
          </a:prstGeom>
          <a:noFill/>
        </p:spPr>
        <p:txBody>
          <a:bodyPr wrap="square" rtlCol="0">
            <a:spAutoFit/>
          </a:bodyPr>
          <a:lstStyle/>
          <a:p>
            <a:pPr fontAlgn="base"/>
            <a:r>
              <a:rPr lang="en-GB" sz="2400" b="1" u="sng" dirty="0">
                <a:solidFill>
                  <a:srgbClr val="512275"/>
                </a:solidFill>
              </a:rPr>
              <a:t>Exercise 2 </a:t>
            </a:r>
            <a:r>
              <a:rPr lang="en-GB" sz="2400" dirty="0">
                <a:solidFill>
                  <a:srgbClr val="512275"/>
                </a:solidFill>
              </a:rPr>
              <a:t> </a:t>
            </a:r>
          </a:p>
          <a:p>
            <a:pPr fontAlgn="base"/>
            <a:endParaRPr lang="en-GB" sz="2400" dirty="0">
              <a:solidFill>
                <a:srgbClr val="512275"/>
              </a:solidFill>
            </a:endParaRPr>
          </a:p>
          <a:p>
            <a:pPr fontAlgn="base"/>
            <a:r>
              <a:rPr lang="en-GB" sz="2400" dirty="0">
                <a:solidFill>
                  <a:srgbClr val="512275"/>
                </a:solidFill>
              </a:rPr>
              <a:t>In pairs decide on listener and client roles.  Listener to practice active listening skills (e.g., summarising, paraphrasing, mirroring) whilst clients describe a recent event.  After 5 minutes swap roles and repeat before feeding back to the group.  </a:t>
            </a:r>
            <a:endParaRPr lang="en-GB" sz="2400" dirty="0">
              <a:solidFill>
                <a:srgbClr val="002060"/>
              </a:solidFill>
            </a:endParaRPr>
          </a:p>
        </p:txBody>
      </p:sp>
    </p:spTree>
    <p:extLst>
      <p:ext uri="{BB962C8B-B14F-4D97-AF65-F5344CB8AC3E}">
        <p14:creationId xmlns:p14="http://schemas.microsoft.com/office/powerpoint/2010/main" val="382135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First Sessions</a:t>
            </a:r>
          </a:p>
        </p:txBody>
      </p:sp>
      <p:sp>
        <p:nvSpPr>
          <p:cNvPr id="7" name="Google Shape;67;p12"/>
          <p:cNvSpPr txBox="1">
            <a:spLocks/>
          </p:cNvSpPr>
          <p:nvPr/>
        </p:nvSpPr>
        <p:spPr>
          <a:xfrm>
            <a:off x="1384300" y="2476501"/>
            <a:ext cx="8549263" cy="280263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5400" dirty="0">
                <a:solidFill>
                  <a:srgbClr val="512275"/>
                </a:solidFill>
                <a:latin typeface="Segoe Print" charset="0"/>
                <a:ea typeface="Segoe Print" charset="0"/>
                <a:cs typeface="Segoe Print" charset="0"/>
              </a:rPr>
              <a:t>Initial Meeting </a:t>
            </a:r>
          </a:p>
          <a:p>
            <a:pPr>
              <a:spcBef>
                <a:spcPts val="0"/>
              </a:spcBef>
            </a:pPr>
            <a:endParaRPr lang="en-GB" sz="5400" dirty="0">
              <a:solidFill>
                <a:srgbClr val="512275"/>
              </a:solidFill>
              <a:latin typeface="Segoe Print" charset="0"/>
              <a:ea typeface="Segoe Print" charset="0"/>
              <a:cs typeface="Segoe Print" charset="0"/>
            </a:endParaRPr>
          </a:p>
          <a:p>
            <a:pPr>
              <a:spcBef>
                <a:spcPts val="0"/>
              </a:spcBef>
            </a:pPr>
            <a:r>
              <a:rPr lang="en-GB" sz="5400" dirty="0">
                <a:solidFill>
                  <a:srgbClr val="512275"/>
                </a:solidFill>
                <a:latin typeface="Segoe Print" charset="0"/>
                <a:ea typeface="Segoe Print" charset="0"/>
                <a:cs typeface="Segoe Print" charset="0"/>
              </a:rPr>
              <a:t>Setting Expectations </a:t>
            </a:r>
          </a:p>
          <a:p>
            <a:pPr>
              <a:spcBef>
                <a:spcPts val="0"/>
              </a:spcBef>
            </a:pPr>
            <a:endParaRPr lang="en-GB" sz="5400" dirty="0">
              <a:solidFill>
                <a:srgbClr val="512275"/>
              </a:solidFill>
              <a:latin typeface="Segoe Print" charset="0"/>
              <a:ea typeface="Segoe Print" charset="0"/>
              <a:cs typeface="Segoe Print" charset="0"/>
            </a:endParaRPr>
          </a:p>
          <a:p>
            <a:pPr>
              <a:spcBef>
                <a:spcPts val="0"/>
              </a:spcBef>
            </a:pPr>
            <a:r>
              <a:rPr lang="en-GB" sz="5400" dirty="0">
                <a:solidFill>
                  <a:srgbClr val="512275"/>
                </a:solidFill>
                <a:latin typeface="Segoe Print" charset="0"/>
                <a:ea typeface="Segoe Print" charset="0"/>
                <a:cs typeface="Segoe Print" charset="0"/>
              </a:rPr>
              <a:t>Describing the Problem</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2024681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06092" y="344629"/>
            <a:ext cx="3548408" cy="218364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71193" y="616994"/>
            <a:ext cx="3711398"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Setting expectations</a:t>
            </a:r>
          </a:p>
        </p:txBody>
      </p:sp>
      <p:pic>
        <p:nvPicPr>
          <p:cNvPr id="13" name="Picture 12"/>
          <p:cNvPicPr>
            <a:picLocks noChangeAspect="1"/>
          </p:cNvPicPr>
          <p:nvPr/>
        </p:nvPicPr>
        <p:blipFill>
          <a:blip r:embed="rId3"/>
          <a:stretch>
            <a:fillRect/>
          </a:stretch>
        </p:blipFill>
        <p:spPr>
          <a:xfrm>
            <a:off x="8763000" y="960186"/>
            <a:ext cx="3222937" cy="5402514"/>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591" y="939800"/>
            <a:ext cx="3790950" cy="543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759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19190"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When expectation doesn’t meet reality</a:t>
            </a:r>
          </a:p>
        </p:txBody>
      </p:sp>
      <p:pic>
        <p:nvPicPr>
          <p:cNvPr id="41" name="Content Placeholder 6" descr="A person in a room&#10;&#10;Description automatically generated">
            <a:extLst>
              <a:ext uri="{FF2B5EF4-FFF2-40B4-BE49-F238E27FC236}">
                <a16:creationId xmlns:a16="http://schemas.microsoft.com/office/drawing/2014/main" id="{D528FCF3-D414-2146-8AC5-91C25D27CB12}"/>
              </a:ext>
            </a:extLst>
          </p:cNvPr>
          <p:cNvPicPr>
            <a:picLocks noGrp="1" noChangeAspect="1"/>
          </p:cNvPicPr>
          <p:nvPr>
            <p:ph idx="1"/>
          </p:nvPr>
        </p:nvPicPr>
        <p:blipFill>
          <a:blip r:embed="rId4"/>
          <a:stretch>
            <a:fillRect/>
          </a:stretch>
        </p:blipFill>
        <p:spPr>
          <a:xfrm>
            <a:off x="330989" y="2290633"/>
            <a:ext cx="3926218" cy="2931576"/>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5370" y="2290633"/>
            <a:ext cx="3908768" cy="2931576"/>
          </a:xfrm>
          <a:prstGeom prst="rect">
            <a:avLst/>
          </a:prstGeom>
        </p:spPr>
      </p:pic>
      <p:pic>
        <p:nvPicPr>
          <p:cNvPr id="7" name="Content Placeholder 4" descr="A close up of a person&#10;&#10;Description automatically generated">
            <a:extLst>
              <a:ext uri="{FF2B5EF4-FFF2-40B4-BE49-F238E27FC236}">
                <a16:creationId xmlns:a16="http://schemas.microsoft.com/office/drawing/2014/main" id="{1C156675-EF15-CD48-B4D5-EAA8E6CF946F}"/>
              </a:ext>
            </a:extLst>
          </p:cNvPr>
          <p:cNvPicPr>
            <a:picLocks noChangeAspect="1"/>
          </p:cNvPicPr>
          <p:nvPr/>
        </p:nvPicPr>
        <p:blipFill>
          <a:blip r:embed="rId6"/>
          <a:stretch>
            <a:fillRect/>
          </a:stretch>
        </p:blipFill>
        <p:spPr>
          <a:xfrm>
            <a:off x="8462301" y="2286829"/>
            <a:ext cx="3110106" cy="2935380"/>
          </a:xfrm>
          <a:prstGeom prst="rect">
            <a:avLst/>
          </a:prstGeom>
          <a:ln w="12700">
            <a:noFill/>
          </a:ln>
        </p:spPr>
      </p:pic>
    </p:spTree>
    <p:extLst>
      <p:ext uri="{BB962C8B-B14F-4D97-AF65-F5344CB8AC3E}">
        <p14:creationId xmlns:p14="http://schemas.microsoft.com/office/powerpoint/2010/main" val="5891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74755" y="466620"/>
            <a:ext cx="3587646" cy="2237225"/>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24656" y="522798"/>
            <a:ext cx="31629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Practical tips</a:t>
            </a:r>
          </a:p>
        </p:txBody>
      </p:sp>
      <p:sp>
        <p:nvSpPr>
          <p:cNvPr id="7" name="Rectangle 6"/>
          <p:cNvSpPr/>
          <p:nvPr/>
        </p:nvSpPr>
        <p:spPr>
          <a:xfrm>
            <a:off x="4114800" y="329177"/>
            <a:ext cx="7899400" cy="5925661"/>
          </a:xfrm>
          <a:prstGeom prst="rect">
            <a:avLst/>
          </a:prstGeom>
        </p:spPr>
        <p:txBody>
          <a:bodyPr wrap="square">
            <a:spAutoFit/>
          </a:bodyPr>
          <a:lstStyle/>
          <a:p>
            <a:pPr marL="342900" indent="-342900">
              <a:lnSpc>
                <a:spcPct val="150000"/>
              </a:lnSpc>
              <a:buAutoNum type="arabicPeriod"/>
            </a:pPr>
            <a:r>
              <a:rPr lang="en-GB" sz="1700" dirty="0">
                <a:solidFill>
                  <a:srgbClr val="512275"/>
                </a:solidFill>
                <a:latin typeface="Verdana" panose="020B0604030504040204" pitchFamily="34" charset="0"/>
                <a:ea typeface="Verdana" panose="020B0604030504040204" pitchFamily="34" charset="0"/>
              </a:rPr>
              <a:t>Offer focused 1:1 work, explain its purpose</a:t>
            </a:r>
          </a:p>
          <a:p>
            <a:pPr marL="342900" indent="-342900">
              <a:lnSpc>
                <a:spcPct val="150000"/>
              </a:lnSpc>
              <a:buAutoNum type="arabicPeriod"/>
            </a:pPr>
            <a:endParaRPr lang="en-GB" sz="1700" dirty="0">
              <a:solidFill>
                <a:srgbClr val="512275"/>
              </a:solidFill>
              <a:latin typeface="Verdana" panose="020B0604030504040204" pitchFamily="34" charset="0"/>
              <a:ea typeface="Verdana" panose="020B0604030504040204" pitchFamily="34" charset="0"/>
            </a:endParaRPr>
          </a:p>
          <a:p>
            <a:pPr marL="342900" indent="-342900">
              <a:lnSpc>
                <a:spcPct val="150000"/>
              </a:lnSpc>
              <a:buAutoNum type="arabicPeriod"/>
            </a:pPr>
            <a:r>
              <a:rPr lang="en-GB" sz="1700" dirty="0">
                <a:solidFill>
                  <a:srgbClr val="512275"/>
                </a:solidFill>
                <a:latin typeface="Verdana" panose="020B0604030504040204" pitchFamily="34" charset="0"/>
                <a:ea typeface="Verdana" panose="020B0604030504040204" pitchFamily="34" charset="0"/>
              </a:rPr>
              <a:t>How often, when, where, for how long you will meet</a:t>
            </a:r>
          </a:p>
          <a:p>
            <a:pPr marL="342900" indent="-342900">
              <a:lnSpc>
                <a:spcPct val="150000"/>
              </a:lnSpc>
              <a:buAutoNum type="arabicPeriod"/>
            </a:pPr>
            <a:endParaRPr lang="en-GB" sz="1700" dirty="0">
              <a:solidFill>
                <a:srgbClr val="512275"/>
              </a:solidFill>
              <a:latin typeface="Verdana" panose="020B0604030504040204" pitchFamily="34" charset="0"/>
              <a:ea typeface="Verdana" panose="020B0604030504040204" pitchFamily="34" charset="0"/>
            </a:endParaRPr>
          </a:p>
          <a:p>
            <a:pPr marL="342900" indent="-342900">
              <a:lnSpc>
                <a:spcPct val="150000"/>
              </a:lnSpc>
              <a:buAutoNum type="arabicPeriod"/>
            </a:pPr>
            <a:r>
              <a:rPr lang="en-GB" sz="1700" dirty="0">
                <a:solidFill>
                  <a:srgbClr val="512275"/>
                </a:solidFill>
                <a:latin typeface="Verdana" panose="020B0604030504040204" pitchFamily="34" charset="0"/>
                <a:ea typeface="Verdana" panose="020B0604030504040204" pitchFamily="34" charset="0"/>
              </a:rPr>
              <a:t>If our sessions were helpful, how would you know? What would you be doing that you feel you can’t do now? </a:t>
            </a:r>
            <a:r>
              <a:rPr lang="en-GB" sz="1700" i="1" dirty="0">
                <a:solidFill>
                  <a:srgbClr val="512275"/>
                </a:solidFill>
                <a:latin typeface="Verdana" panose="020B0604030504040204" pitchFamily="34" charset="0"/>
                <a:ea typeface="Verdana" panose="020B0604030504040204" pitchFamily="34" charset="0"/>
              </a:rPr>
              <a:t>Examples: be able to talk calmly to my father (anger); cope with my voices (psychosis).</a:t>
            </a:r>
          </a:p>
          <a:p>
            <a:pPr marL="342900" indent="-342900">
              <a:lnSpc>
                <a:spcPct val="150000"/>
              </a:lnSpc>
              <a:buAutoNum type="arabicPeriod"/>
            </a:pPr>
            <a:endParaRPr lang="en-GB" sz="1700" i="1" dirty="0">
              <a:solidFill>
                <a:srgbClr val="512275"/>
              </a:solidFill>
              <a:latin typeface="Verdana" panose="020B0604030504040204" pitchFamily="34" charset="0"/>
              <a:ea typeface="Verdana" panose="020B0604030504040204" pitchFamily="34" charset="0"/>
            </a:endParaRPr>
          </a:p>
          <a:p>
            <a:pPr marL="342900" indent="-342900">
              <a:lnSpc>
                <a:spcPct val="150000"/>
              </a:lnSpc>
              <a:buAutoNum type="arabicPeriod"/>
            </a:pPr>
            <a:r>
              <a:rPr lang="en-GB" sz="1700" dirty="0">
                <a:solidFill>
                  <a:srgbClr val="512275"/>
                </a:solidFill>
                <a:latin typeface="Verdana" panose="020B0604030504040204" pitchFamily="34" charset="0"/>
                <a:ea typeface="Verdana" panose="020B0604030504040204" pitchFamily="34" charset="0"/>
              </a:rPr>
              <a:t>What should happen if you or the patient can’t make the appointment</a:t>
            </a:r>
          </a:p>
          <a:p>
            <a:pPr marL="342900" indent="-342900">
              <a:lnSpc>
                <a:spcPct val="150000"/>
              </a:lnSpc>
              <a:buAutoNum type="arabicPeriod"/>
            </a:pPr>
            <a:endParaRPr lang="en-GB" sz="1700" dirty="0">
              <a:solidFill>
                <a:srgbClr val="512275"/>
              </a:solidFill>
              <a:latin typeface="Verdana" panose="020B0604030504040204" pitchFamily="34" charset="0"/>
              <a:ea typeface="Verdana" panose="020B0604030504040204" pitchFamily="34" charset="0"/>
            </a:endParaRPr>
          </a:p>
          <a:p>
            <a:pPr marL="342900" indent="-342900">
              <a:lnSpc>
                <a:spcPct val="150000"/>
              </a:lnSpc>
              <a:buAutoNum type="arabicPeriod"/>
            </a:pPr>
            <a:r>
              <a:rPr lang="en-GB" sz="1700" dirty="0">
                <a:solidFill>
                  <a:srgbClr val="512275"/>
                </a:solidFill>
                <a:latin typeface="Verdana" panose="020B0604030504040204" pitchFamily="34" charset="0"/>
                <a:ea typeface="Verdana" panose="020B0604030504040204" pitchFamily="34" charset="0"/>
              </a:rPr>
              <a:t>Confidentiality: level of confidentiality, agreed shared summary back to team– and confirming to patient.</a:t>
            </a:r>
          </a:p>
          <a:p>
            <a:pPr marL="342900" indent="-342900">
              <a:lnSpc>
                <a:spcPct val="150000"/>
              </a:lnSpc>
              <a:buAutoNum type="arabicPeriod"/>
            </a:pPr>
            <a:endParaRPr lang="en-GB" sz="1700" dirty="0">
              <a:solidFill>
                <a:srgbClr val="512275"/>
              </a:solidFill>
              <a:latin typeface="Verdana" panose="020B0604030504040204" pitchFamily="34" charset="0"/>
              <a:ea typeface="Verdana" panose="020B0604030504040204" pitchFamily="34" charset="0"/>
            </a:endParaRPr>
          </a:p>
          <a:p>
            <a:pPr marL="342900" indent="-342900">
              <a:lnSpc>
                <a:spcPct val="150000"/>
              </a:lnSpc>
              <a:buAutoNum type="arabicPeriod"/>
            </a:pPr>
            <a:r>
              <a:rPr lang="en-GB" sz="1700" dirty="0">
                <a:solidFill>
                  <a:srgbClr val="512275"/>
                </a:solidFill>
                <a:latin typeface="Verdana" panose="020B0604030504040204" pitchFamily="34" charset="0"/>
                <a:ea typeface="Verdana" panose="020B0604030504040204" pitchFamily="34" charset="0"/>
              </a:rPr>
              <a:t>Gain consent for 1:1 work </a:t>
            </a:r>
          </a:p>
        </p:txBody>
      </p:sp>
      <p:sp>
        <p:nvSpPr>
          <p:cNvPr id="8" name="Rectangle 7"/>
          <p:cNvSpPr/>
          <p:nvPr/>
        </p:nvSpPr>
        <p:spPr>
          <a:xfrm>
            <a:off x="4446019" y="3803226"/>
            <a:ext cx="7233915" cy="451790"/>
          </a:xfrm>
          <a:prstGeom prst="rect">
            <a:avLst/>
          </a:prstGeom>
        </p:spPr>
        <p:txBody>
          <a:bodyPr wrap="square">
            <a:spAutoFit/>
          </a:bodyPr>
          <a:lstStyle/>
          <a:p>
            <a:pPr>
              <a:lnSpc>
                <a:spcPct val="150000"/>
              </a:lnSpc>
            </a:pPr>
            <a:endParaRPr lang="en-GB" dirty="0">
              <a:solidFill>
                <a:srgbClr val="512275"/>
              </a:solidFill>
              <a:latin typeface="Verdana" panose="020B0604030504040204" pitchFamily="34" charset="0"/>
              <a:ea typeface="Verdana" panose="020B0604030504040204" pitchFamily="34" charset="0"/>
            </a:endParaRPr>
          </a:p>
        </p:txBody>
      </p:sp>
      <p:grpSp>
        <p:nvGrpSpPr>
          <p:cNvPr id="9" name="Google Shape;455;p38"/>
          <p:cNvGrpSpPr/>
          <p:nvPr/>
        </p:nvGrpSpPr>
        <p:grpSpPr>
          <a:xfrm>
            <a:off x="684967" y="3339501"/>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281934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77866" y="250721"/>
            <a:ext cx="4646951"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7602" y="306208"/>
            <a:ext cx="5213334"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Confidentiality</a:t>
            </a:r>
          </a:p>
        </p:txBody>
      </p:sp>
      <p:sp>
        <p:nvSpPr>
          <p:cNvPr id="2" name="Rectangle 1"/>
          <p:cNvSpPr/>
          <p:nvPr/>
        </p:nvSpPr>
        <p:spPr>
          <a:xfrm>
            <a:off x="4178301" y="1536174"/>
            <a:ext cx="7302500" cy="3785652"/>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What level of detail would you like to know from what I am doing in my 1-2-1 sessions with a patient?</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dirty="0">
                <a:solidFill>
                  <a:srgbClr val="512275"/>
                </a:solidFill>
                <a:latin typeface="Verdana" panose="020B0604030504040204" pitchFamily="34" charset="0"/>
                <a:ea typeface="Verdana" panose="020B0604030504040204" pitchFamily="34" charset="0"/>
              </a:rPr>
              <a:t>What level of detail would you like to know from what a colleague is doing in their 1-2-1 sessions with a patient?</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GB" sz="2000" dirty="0">
                <a:solidFill>
                  <a:srgbClr val="512275"/>
                </a:solidFill>
                <a:latin typeface="Verdana" panose="020B0604030504040204" pitchFamily="34" charset="0"/>
                <a:ea typeface="Verdana" panose="020B0604030504040204" pitchFamily="34" charset="0"/>
              </a:rPr>
              <a:t>How should we pass on this information?</a:t>
            </a:r>
          </a:p>
        </p:txBody>
      </p:sp>
      <p:sp>
        <p:nvSpPr>
          <p:cNvPr id="7" name="TextBox 6"/>
          <p:cNvSpPr txBox="1"/>
          <p:nvPr/>
        </p:nvSpPr>
        <p:spPr>
          <a:xfrm>
            <a:off x="4034536" y="5541377"/>
            <a:ext cx="7446265" cy="923330"/>
          </a:xfrm>
          <a:prstGeom prst="rect">
            <a:avLst/>
          </a:prstGeom>
          <a:noFill/>
        </p:spPr>
        <p:txBody>
          <a:bodyPr wrap="square" rtlCol="0">
            <a:spAutoFit/>
          </a:bodyPr>
          <a:lstStyle/>
          <a:p>
            <a:pPr algn="ctr"/>
            <a:r>
              <a:rPr lang="en-GB" b="1" dirty="0">
                <a:solidFill>
                  <a:srgbClr val="512275"/>
                </a:solidFill>
                <a:latin typeface="Verdana" panose="020B0604030504040204" pitchFamily="34" charset="0"/>
                <a:ea typeface="Verdana" panose="020B0604030504040204" pitchFamily="34" charset="0"/>
              </a:rPr>
              <a:t>Whatever you decide as a team, you have to make sure the patient is aware at the beginning of each session.</a:t>
            </a:r>
          </a:p>
          <a:p>
            <a:pPr algn="ctr"/>
            <a:endParaRPr lang="en-GB" b="1" dirty="0"/>
          </a:p>
        </p:txBody>
      </p:sp>
      <p:sp>
        <p:nvSpPr>
          <p:cNvPr id="13" name="Oval 12"/>
          <p:cNvSpPr/>
          <p:nvPr/>
        </p:nvSpPr>
        <p:spPr>
          <a:xfrm>
            <a:off x="759691" y="4470400"/>
            <a:ext cx="1930400" cy="1854200"/>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ACTIVITY</a:t>
            </a:r>
          </a:p>
        </p:txBody>
      </p:sp>
    </p:spTree>
    <p:extLst>
      <p:ext uri="{BB962C8B-B14F-4D97-AF65-F5344CB8AC3E}">
        <p14:creationId xmlns:p14="http://schemas.microsoft.com/office/powerpoint/2010/main" val="3664800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77866" y="250721"/>
            <a:ext cx="4646951" cy="120428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97602" y="306208"/>
            <a:ext cx="5213334"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Initial Meeting</a:t>
            </a:r>
          </a:p>
        </p:txBody>
      </p:sp>
      <p:sp>
        <p:nvSpPr>
          <p:cNvPr id="2" name="Rectangle 1"/>
          <p:cNvSpPr/>
          <p:nvPr/>
        </p:nvSpPr>
        <p:spPr>
          <a:xfrm>
            <a:off x="4178301" y="1951580"/>
            <a:ext cx="7302500" cy="491738"/>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Video </a:t>
            </a:r>
          </a:p>
        </p:txBody>
      </p:sp>
      <p:sp>
        <p:nvSpPr>
          <p:cNvPr id="13" name="Oval 12"/>
          <p:cNvSpPr/>
          <p:nvPr/>
        </p:nvSpPr>
        <p:spPr>
          <a:xfrm>
            <a:off x="759691" y="4470400"/>
            <a:ext cx="1930400" cy="1854200"/>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ACTIVITY</a:t>
            </a:r>
          </a:p>
        </p:txBody>
      </p:sp>
    </p:spTree>
    <p:extLst>
      <p:ext uri="{BB962C8B-B14F-4D97-AF65-F5344CB8AC3E}">
        <p14:creationId xmlns:p14="http://schemas.microsoft.com/office/powerpoint/2010/main" val="426461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864"/>
            <a:ext cx="10058401" cy="688286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880384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 1:</a:t>
            </a:r>
          </a:p>
        </p:txBody>
      </p:sp>
      <p:sp>
        <p:nvSpPr>
          <p:cNvPr id="7" name="Google Shape;67;p12"/>
          <p:cNvSpPr txBox="1">
            <a:spLocks/>
          </p:cNvSpPr>
          <p:nvPr/>
        </p:nvSpPr>
        <p:spPr>
          <a:xfrm>
            <a:off x="1479723" y="2762127"/>
            <a:ext cx="8540218" cy="318147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5400" dirty="0">
                <a:solidFill>
                  <a:srgbClr val="512275"/>
                </a:solidFill>
                <a:latin typeface="Segoe Print" charset="0"/>
                <a:ea typeface="Segoe Print" charset="0"/>
                <a:cs typeface="Segoe Print" charset="0"/>
              </a:rPr>
              <a:t>Understanding Self Esteem</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4005715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702"/>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Session 1 </a:t>
            </a:r>
          </a:p>
        </p:txBody>
      </p:sp>
      <p:sp>
        <p:nvSpPr>
          <p:cNvPr id="8" name="Content Placeholder 2"/>
          <p:cNvSpPr>
            <a:spLocks noGrp="1"/>
          </p:cNvSpPr>
          <p:nvPr>
            <p:ph idx="1"/>
          </p:nvPr>
        </p:nvSpPr>
        <p:spPr>
          <a:xfrm>
            <a:off x="4975040" y="904563"/>
            <a:ext cx="6985312" cy="5048874"/>
          </a:xfrm>
        </p:spPr>
        <p:txBody>
          <a:bodyPr>
            <a:normAutofit/>
          </a:bodyPr>
          <a:lstStyle/>
          <a:p>
            <a:pPr marL="0" indent="0">
              <a:lnSpc>
                <a:spcPct val="150000"/>
              </a:lnSpc>
              <a:buNone/>
            </a:pPr>
            <a:r>
              <a:rPr lang="en-GB" sz="2400" b="1" dirty="0">
                <a:solidFill>
                  <a:srgbClr val="512275"/>
                </a:solidFill>
                <a:latin typeface="Segoe Print" charset="0"/>
                <a:ea typeface="Segoe Print" charset="0"/>
                <a:cs typeface="Segoe Print" charset="0"/>
              </a:rPr>
              <a:t>Use a workbook with the patient to identify:</a:t>
            </a:r>
          </a:p>
          <a:p>
            <a:pPr marL="0" indent="0">
              <a:buNone/>
            </a:pPr>
            <a:endParaRPr lang="en-GB" sz="1200" dirty="0">
              <a:solidFill>
                <a:srgbClr val="512275"/>
              </a:solidFill>
              <a:latin typeface="Verdana" panose="020B0604030504040204" pitchFamily="34" charset="0"/>
              <a:ea typeface="Verdana" panose="020B0604030504040204" pitchFamily="34" charset="0"/>
            </a:endParaRPr>
          </a:p>
          <a:p>
            <a:r>
              <a:rPr lang="en-GB" sz="2400" dirty="0">
                <a:solidFill>
                  <a:srgbClr val="512275"/>
                </a:solidFill>
                <a:latin typeface="Verdana" panose="020B0604030504040204" pitchFamily="34" charset="0"/>
                <a:ea typeface="Verdana" panose="020B0604030504040204" pitchFamily="34" charset="0"/>
              </a:rPr>
              <a:t>Their thoughts.</a:t>
            </a:r>
          </a:p>
          <a:p>
            <a:endParaRPr lang="en-GB" sz="1200" dirty="0">
              <a:solidFill>
                <a:srgbClr val="512275"/>
              </a:solidFill>
              <a:latin typeface="Verdana" panose="020B0604030504040204" pitchFamily="34" charset="0"/>
              <a:ea typeface="Verdana" panose="020B0604030504040204" pitchFamily="34" charset="0"/>
            </a:endParaRPr>
          </a:p>
          <a:p>
            <a:r>
              <a:rPr lang="en-GB" sz="2400" dirty="0">
                <a:solidFill>
                  <a:srgbClr val="512275"/>
                </a:solidFill>
                <a:latin typeface="Verdana" panose="020B0604030504040204" pitchFamily="34" charset="0"/>
                <a:ea typeface="Verdana" panose="020B0604030504040204" pitchFamily="34" charset="0"/>
              </a:rPr>
              <a:t>Their feelings.</a:t>
            </a:r>
          </a:p>
          <a:p>
            <a:endParaRPr lang="en-GB" sz="1200" dirty="0">
              <a:solidFill>
                <a:srgbClr val="512275"/>
              </a:solidFill>
              <a:latin typeface="Verdana" panose="020B0604030504040204" pitchFamily="34" charset="0"/>
              <a:ea typeface="Verdana" panose="020B0604030504040204" pitchFamily="34" charset="0"/>
            </a:endParaRPr>
          </a:p>
          <a:p>
            <a:r>
              <a:rPr lang="en-GB" sz="2400" dirty="0">
                <a:solidFill>
                  <a:srgbClr val="512275"/>
                </a:solidFill>
                <a:latin typeface="Verdana" panose="020B0604030504040204" pitchFamily="34" charset="0"/>
                <a:ea typeface="Verdana" panose="020B0604030504040204" pitchFamily="34" charset="0"/>
              </a:rPr>
              <a:t>Their behaviours</a:t>
            </a:r>
          </a:p>
          <a:p>
            <a:pPr marL="0" indent="0">
              <a:buNone/>
            </a:pPr>
            <a:endParaRPr lang="en-GB" sz="2400" dirty="0">
              <a:solidFill>
                <a:srgbClr val="512275"/>
              </a:solidFill>
              <a:latin typeface="Verdana" panose="020B0604030504040204" pitchFamily="34" charset="0"/>
              <a:ea typeface="Verdana" panose="020B0604030504040204" pitchFamily="34" charset="0"/>
            </a:endParaRPr>
          </a:p>
        </p:txBody>
      </p:sp>
      <p:grpSp>
        <p:nvGrpSpPr>
          <p:cNvPr id="9" name="Google Shape;455;p38"/>
          <p:cNvGrpSpPr/>
          <p:nvPr/>
        </p:nvGrpSpPr>
        <p:grpSpPr>
          <a:xfrm>
            <a:off x="842086" y="2601861"/>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4877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5" name="Rectangular Callout 4"/>
          <p:cNvSpPr/>
          <p:nvPr/>
        </p:nvSpPr>
        <p:spPr>
          <a:xfrm>
            <a:off x="543582" y="458011"/>
            <a:ext cx="3482318" cy="244891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33129" y="455490"/>
            <a:ext cx="384456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000" b="1" dirty="0">
                <a:solidFill>
                  <a:srgbClr val="512275"/>
                </a:solidFill>
                <a:latin typeface="Arial Narrow" charset="0"/>
                <a:ea typeface="Arial Narrow" charset="0"/>
                <a:cs typeface="Arial Narrow" charset="0"/>
              </a:rPr>
              <a:t>Open questions and guided discovery</a:t>
            </a:r>
          </a:p>
        </p:txBody>
      </p:sp>
      <p:sp>
        <p:nvSpPr>
          <p:cNvPr id="3" name="Rectangle 2"/>
          <p:cNvSpPr/>
          <p:nvPr/>
        </p:nvSpPr>
        <p:spPr>
          <a:xfrm>
            <a:off x="4313500" y="270824"/>
            <a:ext cx="7483722" cy="5570051"/>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Open questions cannot be answered with a yes or no</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Allows patients to include more information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Guide patients by asking questions that allows information to be brought into the patient’s awareness.</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Q</a:t>
            </a:r>
            <a:r>
              <a:rPr lang="en-GB" sz="2000" dirty="0" err="1">
                <a:solidFill>
                  <a:srgbClr val="512275"/>
                </a:solidFill>
                <a:latin typeface="Verdana" panose="020B0604030504040204" pitchFamily="34" charset="0"/>
                <a:ea typeface="Verdana" panose="020B0604030504040204" pitchFamily="34" charset="0"/>
              </a:rPr>
              <a:t>uestions</a:t>
            </a:r>
            <a:r>
              <a:rPr lang="en-GB" sz="2000" dirty="0">
                <a:solidFill>
                  <a:srgbClr val="512275"/>
                </a:solidFill>
                <a:latin typeface="Verdana" panose="020B0604030504040204" pitchFamily="34" charset="0"/>
                <a:ea typeface="Verdana" panose="020B0604030504040204" pitchFamily="34" charset="0"/>
              </a:rPr>
              <a:t> should be ones that the patient is able to answer with some thinking.</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Allows the patient to come to discover things for themselves (rather than simply </a:t>
            </a:r>
            <a:r>
              <a:rPr lang="en-GB" sz="2000" i="1" dirty="0">
                <a:solidFill>
                  <a:srgbClr val="512275"/>
                </a:solidFill>
                <a:latin typeface="Verdana" panose="020B0604030504040204" pitchFamily="34" charset="0"/>
                <a:ea typeface="Verdana" panose="020B0604030504040204" pitchFamily="34" charset="0"/>
              </a:rPr>
              <a:t>being told</a:t>
            </a:r>
            <a:r>
              <a:rPr lang="en-GB" sz="2000" dirty="0">
                <a:solidFill>
                  <a:srgbClr val="512275"/>
                </a:solidFill>
                <a:latin typeface="Verdana" panose="020B0604030504040204" pitchFamily="34" charset="0"/>
                <a:ea typeface="Verdana" panose="020B0604030504040204" pitchFamily="34" charset="0"/>
              </a:rPr>
              <a: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Important to show genuine interest and ask respectful questions.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p:txBody>
      </p:sp>
      <p:sp>
        <p:nvSpPr>
          <p:cNvPr id="2" name="TextBox 1"/>
          <p:cNvSpPr txBox="1"/>
          <p:nvPr/>
        </p:nvSpPr>
        <p:spPr>
          <a:xfrm>
            <a:off x="232148" y="270824"/>
            <a:ext cx="131268" cy="369332"/>
          </a:xfrm>
          <a:prstGeom prst="rect">
            <a:avLst/>
          </a:prstGeom>
          <a:noFill/>
        </p:spPr>
        <p:txBody>
          <a:bodyPr wrap="square" rtlCol="0">
            <a:spAutoFit/>
          </a:bodyPr>
          <a:lstStyle/>
          <a:p>
            <a:endParaRPr lang="en-GB" dirty="0"/>
          </a:p>
        </p:txBody>
      </p:sp>
      <p:sp>
        <p:nvSpPr>
          <p:cNvPr id="13" name="Rectangle 12"/>
          <p:cNvSpPr/>
          <p:nvPr/>
        </p:nvSpPr>
        <p:spPr>
          <a:xfrm rot="19844221">
            <a:off x="10342810" y="5724461"/>
            <a:ext cx="1684897" cy="696002"/>
          </a:xfrm>
          <a:prstGeom prst="rect">
            <a:avLst/>
          </a:prstGeom>
          <a:noFill/>
        </p:spPr>
        <p:txBody>
          <a:bodyPr wrap="none" lIns="91440" tIns="45720" rIns="91440" bIns="45720">
            <a:prstTxWarp prst="textFadeLeft">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51000">
                      <a:schemeClr val="accent1">
                        <a:lumMod val="60000"/>
                        <a:lumOff val="40000"/>
                      </a:schemeClr>
                    </a:gs>
                    <a:gs pos="25000">
                      <a:schemeClr val="accent6">
                        <a:lumMod val="60000"/>
                        <a:lumOff val="40000"/>
                      </a:schemeClr>
                    </a:gs>
                    <a:gs pos="100000">
                      <a:srgbClr val="FF00FF"/>
                    </a:gs>
                  </a:gsLst>
                  <a:lin ang="5400000"/>
                </a:gradFill>
                <a:effectLst>
                  <a:glow rad="127000">
                    <a:srgbClr val="512275"/>
                  </a:glow>
                  <a:outerShdw blurRad="76200" dist="50800" dir="5400000" algn="tl" rotWithShape="0">
                    <a:srgbClr val="000000">
                      <a:alpha val="65000"/>
                    </a:srgbClr>
                  </a:outerShdw>
                </a:effectLst>
              </a:rPr>
              <a:t>SKILL!</a:t>
            </a:r>
          </a:p>
        </p:txBody>
      </p:sp>
    </p:spTree>
    <p:extLst>
      <p:ext uri="{BB962C8B-B14F-4D97-AF65-F5344CB8AC3E}">
        <p14:creationId xmlns:p14="http://schemas.microsoft.com/office/powerpoint/2010/main" val="289567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3538421" y="1437020"/>
            <a:ext cx="3809553"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WHAT IS</a:t>
            </a:r>
          </a:p>
        </p:txBody>
      </p:sp>
      <p:sp>
        <p:nvSpPr>
          <p:cNvPr id="7" name="Google Shape;67;p12"/>
          <p:cNvSpPr txBox="1">
            <a:spLocks/>
          </p:cNvSpPr>
          <p:nvPr/>
        </p:nvSpPr>
        <p:spPr>
          <a:xfrm>
            <a:off x="1711318" y="3196488"/>
            <a:ext cx="7966081"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Self-esteem ?</a:t>
            </a:r>
          </a:p>
        </p:txBody>
      </p:sp>
    </p:spTree>
    <p:extLst>
      <p:ext uri="{BB962C8B-B14F-4D97-AF65-F5344CB8AC3E}">
        <p14:creationId xmlns:p14="http://schemas.microsoft.com/office/powerpoint/2010/main" val="160624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91389" y="497405"/>
            <a:ext cx="3332911" cy="1801296"/>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553933" y="850642"/>
            <a:ext cx="4037428" cy="82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Summarising</a:t>
            </a:r>
          </a:p>
        </p:txBody>
      </p:sp>
      <p:sp>
        <p:nvSpPr>
          <p:cNvPr id="2" name="Rectangle 1"/>
          <p:cNvSpPr/>
          <p:nvPr/>
        </p:nvSpPr>
        <p:spPr>
          <a:xfrm>
            <a:off x="4711908" y="537228"/>
            <a:ext cx="6985417" cy="2944781"/>
          </a:xfrm>
          <a:prstGeom prst="rect">
            <a:avLst/>
          </a:prstGeom>
        </p:spPr>
        <p:txBody>
          <a:bodyPr wrap="square">
            <a:spAutoFit/>
          </a:bodyPr>
          <a:lstStyle/>
          <a:p>
            <a:pPr>
              <a:lnSpc>
                <a:spcPct val="150000"/>
              </a:lnSpc>
            </a:pPr>
            <a:r>
              <a:rPr lang="en-GB" dirty="0">
                <a:solidFill>
                  <a:srgbClr val="512275"/>
                </a:solidFill>
                <a:latin typeface="Verdana" panose="020B0604030504040204" pitchFamily="34" charset="0"/>
                <a:ea typeface="Verdana" panose="020B0604030504040204" pitchFamily="34" charset="0"/>
              </a:rPr>
              <a:t>Every 5 min or so stop and summarise the main points discussed so far.</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a:p>
            <a:pPr>
              <a:lnSpc>
                <a:spcPct val="150000"/>
              </a:lnSpc>
            </a:pPr>
            <a:r>
              <a:rPr lang="en-GB" dirty="0">
                <a:solidFill>
                  <a:srgbClr val="512275"/>
                </a:solidFill>
                <a:latin typeface="Verdana" panose="020B0604030504040204" pitchFamily="34" charset="0"/>
                <a:ea typeface="Verdana" panose="020B0604030504040204" pitchFamily="34" charset="0"/>
              </a:rPr>
              <a:t>Summaries should include patient’s feelings and meanings.</a:t>
            </a:r>
          </a:p>
          <a:p>
            <a:pPr>
              <a:lnSpc>
                <a:spcPct val="150000"/>
              </a:lnSpc>
            </a:pPr>
            <a:endParaRPr lang="en-US" dirty="0">
              <a:solidFill>
                <a:srgbClr val="512275"/>
              </a:solidFill>
              <a:latin typeface="Verdana" panose="020B0604030504040204" pitchFamily="34" charset="0"/>
              <a:ea typeface="Verdana" panose="020B0604030504040204" pitchFamily="34" charset="0"/>
            </a:endParaRPr>
          </a:p>
          <a:p>
            <a:pPr>
              <a:lnSpc>
                <a:spcPct val="150000"/>
              </a:lnSpc>
            </a:pPr>
            <a:endParaRPr lang="en-GB" dirty="0">
              <a:solidFill>
                <a:srgbClr val="512275"/>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5EAD75B1-D571-4D0F-A385-15C2E5ED6016}"/>
              </a:ext>
            </a:extLst>
          </p:cNvPr>
          <p:cNvSpPr/>
          <p:nvPr/>
        </p:nvSpPr>
        <p:spPr>
          <a:xfrm>
            <a:off x="4591361" y="3635468"/>
            <a:ext cx="7105964" cy="3000821"/>
          </a:xfrm>
          <a:prstGeom prst="rect">
            <a:avLst/>
          </a:prstGeom>
        </p:spPr>
        <p:txBody>
          <a:bodyPr wrap="square">
            <a:spAutoFit/>
          </a:bodyPr>
          <a:lstStyle/>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To provide a clearer picture to the patient and yourself about what has been discussed so far </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Shows the patient that you are really listening and taking things in.</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Allows to iron out any misunderstandings, creates a shared understanding</a:t>
            </a:r>
          </a:p>
          <a:p>
            <a:pPr marL="342900" indent="-342900">
              <a:lnSpc>
                <a:spcPct val="150000"/>
              </a:lnSpc>
              <a:buFont typeface="Arial" panose="020B0604020202020204" pitchFamily="34" charset="0"/>
              <a:buChar char="•"/>
            </a:pPr>
            <a:r>
              <a:rPr lang="en-GB" dirty="0">
                <a:solidFill>
                  <a:srgbClr val="512275"/>
                </a:solidFill>
                <a:latin typeface="Verdana" panose="020B0604030504040204" pitchFamily="34" charset="0"/>
                <a:ea typeface="Verdana" panose="020B0604030504040204" pitchFamily="34" charset="0"/>
              </a:rPr>
              <a:t>Facilitates better memory</a:t>
            </a:r>
          </a:p>
        </p:txBody>
      </p:sp>
      <p:sp>
        <p:nvSpPr>
          <p:cNvPr id="8" name="Rectangle 7">
            <a:extLst>
              <a:ext uri="{FF2B5EF4-FFF2-40B4-BE49-F238E27FC236}">
                <a16:creationId xmlns:a16="http://schemas.microsoft.com/office/drawing/2014/main" id="{C8BE178D-C8F7-41E1-B01B-23DED95F6329}"/>
              </a:ext>
            </a:extLst>
          </p:cNvPr>
          <p:cNvSpPr/>
          <p:nvPr/>
        </p:nvSpPr>
        <p:spPr>
          <a:xfrm>
            <a:off x="4457699" y="2682065"/>
            <a:ext cx="7239625" cy="953403"/>
          </a:xfrm>
          <a:prstGeom prst="rect">
            <a:avLst/>
          </a:prstGeom>
        </p:spPr>
        <p:txBody>
          <a:bodyPr wrap="square">
            <a:spAutoFit/>
          </a:bodyPr>
          <a:lstStyle/>
          <a:p>
            <a:pPr>
              <a:lnSpc>
                <a:spcPct val="150000"/>
              </a:lnSpc>
            </a:pPr>
            <a:r>
              <a:rPr lang="en-US" sz="2000" b="1" dirty="0">
                <a:solidFill>
                  <a:srgbClr val="512275"/>
                </a:solidFill>
                <a:latin typeface="Verdana" panose="020B0604030504040204" pitchFamily="34" charset="0"/>
                <a:ea typeface="Verdana" panose="020B0604030504040204" pitchFamily="34" charset="0"/>
              </a:rPr>
              <a:t>W</a:t>
            </a:r>
            <a:r>
              <a:rPr lang="en-GB" sz="2000" b="1" dirty="0" err="1">
                <a:solidFill>
                  <a:srgbClr val="512275"/>
                </a:solidFill>
                <a:latin typeface="Verdana" panose="020B0604030504040204" pitchFamily="34" charset="0"/>
                <a:ea typeface="Verdana" panose="020B0604030504040204" pitchFamily="34" charset="0"/>
              </a:rPr>
              <a:t>hy</a:t>
            </a:r>
            <a:r>
              <a:rPr lang="en-GB" sz="2000" b="1" dirty="0">
                <a:solidFill>
                  <a:srgbClr val="512275"/>
                </a:solidFill>
                <a:latin typeface="Verdana" panose="020B0604030504040204" pitchFamily="34" charset="0"/>
                <a:ea typeface="Verdana" panose="020B0604030504040204" pitchFamily="34" charset="0"/>
              </a:rPr>
              <a:t> might summarising be helpful to a patient/us?</a:t>
            </a:r>
          </a:p>
        </p:txBody>
      </p:sp>
      <p:sp>
        <p:nvSpPr>
          <p:cNvPr id="11" name="Rectangle 10"/>
          <p:cNvSpPr/>
          <p:nvPr/>
        </p:nvSpPr>
        <p:spPr>
          <a:xfrm rot="19844221">
            <a:off x="10330110" y="5686362"/>
            <a:ext cx="1684897" cy="696002"/>
          </a:xfrm>
          <a:prstGeom prst="rect">
            <a:avLst/>
          </a:prstGeom>
          <a:noFill/>
        </p:spPr>
        <p:txBody>
          <a:bodyPr wrap="none" lIns="91440" tIns="45720" rIns="91440" bIns="45720">
            <a:prstTxWarp prst="textFadeLeft">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51000">
                      <a:schemeClr val="accent1">
                        <a:lumMod val="60000"/>
                        <a:lumOff val="40000"/>
                      </a:schemeClr>
                    </a:gs>
                    <a:gs pos="25000">
                      <a:schemeClr val="accent6">
                        <a:lumMod val="60000"/>
                        <a:lumOff val="40000"/>
                      </a:schemeClr>
                    </a:gs>
                    <a:gs pos="100000">
                      <a:srgbClr val="FF00FF"/>
                    </a:gs>
                  </a:gsLst>
                  <a:lin ang="5400000"/>
                </a:gradFill>
                <a:effectLst>
                  <a:glow rad="127000">
                    <a:srgbClr val="512275"/>
                  </a:glow>
                  <a:outerShdw blurRad="76200" dist="50800" dir="5400000" algn="tl" rotWithShape="0">
                    <a:srgbClr val="000000">
                      <a:alpha val="65000"/>
                    </a:srgbClr>
                  </a:outerShdw>
                </a:effectLst>
              </a:rPr>
              <a:t>SKILL!</a:t>
            </a:r>
          </a:p>
        </p:txBody>
      </p:sp>
    </p:spTree>
    <p:extLst>
      <p:ext uri="{BB962C8B-B14F-4D97-AF65-F5344CB8AC3E}">
        <p14:creationId xmlns:p14="http://schemas.microsoft.com/office/powerpoint/2010/main" val="160040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7" name="Rectangle 6"/>
          <p:cNvSpPr/>
          <p:nvPr/>
        </p:nvSpPr>
        <p:spPr>
          <a:xfrm>
            <a:off x="4446020" y="466621"/>
            <a:ext cx="7233915" cy="3000821"/>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dirty="0">
                <a:solidFill>
                  <a:srgbClr val="512275"/>
                </a:solidFill>
                <a:latin typeface="Verdana" panose="020B0604030504040204" pitchFamily="34" charset="0"/>
                <a:ea typeface="Verdana" panose="020B0604030504040204" pitchFamily="34" charset="0"/>
              </a:rPr>
              <a:t>You have been on the ward for 5 days. Your named nurse has already approached you about 1-2-1 work and you have decided to focus on how you feel about yourself. They want you to identify how your low self-esteem makes you think, feel and behave. Complete the workbook with your named nurse.</a:t>
            </a:r>
          </a:p>
        </p:txBody>
      </p:sp>
      <p:sp>
        <p:nvSpPr>
          <p:cNvPr id="8" name="Rectangle 7"/>
          <p:cNvSpPr/>
          <p:nvPr/>
        </p:nvSpPr>
        <p:spPr>
          <a:xfrm>
            <a:off x="4446019" y="3803226"/>
            <a:ext cx="7233915" cy="2585323"/>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Nurse</a:t>
            </a:r>
          </a:p>
          <a:p>
            <a:pPr>
              <a:lnSpc>
                <a:spcPct val="150000"/>
              </a:lnSpc>
            </a:pPr>
            <a:r>
              <a:rPr lang="en-GB" dirty="0">
                <a:solidFill>
                  <a:srgbClr val="512275"/>
                </a:solidFill>
                <a:latin typeface="Verdana" panose="020B0604030504040204" pitchFamily="34" charset="0"/>
                <a:ea typeface="Verdana" panose="020B0604030504040204" pitchFamily="34" charset="0"/>
              </a:rPr>
              <a:t>You are meeting with a patient for their first 1-2-1 session looking at low self-esteem. The first step is to identify their experiences thoughts, feelings and behaviour. Work through the workbook with them. Ask them to complete a daily diary for next session.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05744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775330" y="323088"/>
            <a:ext cx="10794303" cy="81686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Common thoughts in low self-esteem</a:t>
            </a:r>
          </a:p>
        </p:txBody>
      </p:sp>
      <p:graphicFrame>
        <p:nvGraphicFramePr>
          <p:cNvPr id="7" name="Diagram 6"/>
          <p:cNvGraphicFramePr/>
          <p:nvPr>
            <p:extLst>
              <p:ext uri="{D42A27DB-BD31-4B8C-83A1-F6EECF244321}">
                <p14:modId xmlns:p14="http://schemas.microsoft.com/office/powerpoint/2010/main" val="1312622067"/>
              </p:ext>
            </p:extLst>
          </p:nvPr>
        </p:nvGraphicFramePr>
        <p:xfrm>
          <a:off x="330989" y="1463040"/>
          <a:ext cx="6057899" cy="506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058563512"/>
              </p:ext>
            </p:extLst>
          </p:nvPr>
        </p:nvGraphicFramePr>
        <p:xfrm>
          <a:off x="5752757" y="1388089"/>
          <a:ext cx="6057899" cy="5068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7759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542441" y="350840"/>
            <a:ext cx="11112284" cy="128481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3200" dirty="0">
                <a:solidFill>
                  <a:srgbClr val="512275"/>
                </a:solidFill>
                <a:latin typeface="Segoe Print" charset="0"/>
                <a:ea typeface="Segoe Print" charset="0"/>
                <a:cs typeface="Segoe Print" charset="0"/>
              </a:rPr>
              <a:t>Common feelings and emotions in low self-esteem</a:t>
            </a:r>
          </a:p>
        </p:txBody>
      </p:sp>
      <p:graphicFrame>
        <p:nvGraphicFramePr>
          <p:cNvPr id="6" name="Diagram 5"/>
          <p:cNvGraphicFramePr/>
          <p:nvPr>
            <p:extLst>
              <p:ext uri="{D42A27DB-BD31-4B8C-83A1-F6EECF244321}">
                <p14:modId xmlns:p14="http://schemas.microsoft.com/office/powerpoint/2010/main" val="1083711275"/>
              </p:ext>
            </p:extLst>
          </p:nvPr>
        </p:nvGraphicFramePr>
        <p:xfrm>
          <a:off x="-145878" y="2161994"/>
          <a:ext cx="6097497" cy="4169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91471655"/>
              </p:ext>
            </p:extLst>
          </p:nvPr>
        </p:nvGraphicFramePr>
        <p:xfrm>
          <a:off x="5951619" y="2161994"/>
          <a:ext cx="6097497" cy="41696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89432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775330" y="323088"/>
            <a:ext cx="10794303" cy="81686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000" dirty="0">
                <a:solidFill>
                  <a:srgbClr val="512275"/>
                </a:solidFill>
                <a:latin typeface="Segoe Print" charset="0"/>
                <a:ea typeface="Segoe Print" charset="0"/>
                <a:cs typeface="Segoe Print" charset="0"/>
              </a:rPr>
              <a:t>Common behaviours in low self-esteem</a:t>
            </a:r>
          </a:p>
        </p:txBody>
      </p:sp>
      <p:graphicFrame>
        <p:nvGraphicFramePr>
          <p:cNvPr id="7" name="Diagram 6"/>
          <p:cNvGraphicFramePr/>
          <p:nvPr>
            <p:extLst>
              <p:ext uri="{D42A27DB-BD31-4B8C-83A1-F6EECF244321}">
                <p14:modId xmlns:p14="http://schemas.microsoft.com/office/powerpoint/2010/main" val="2381781180"/>
              </p:ext>
            </p:extLst>
          </p:nvPr>
        </p:nvGraphicFramePr>
        <p:xfrm>
          <a:off x="330989" y="1463040"/>
          <a:ext cx="6057899" cy="506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3028394384"/>
              </p:ext>
            </p:extLst>
          </p:nvPr>
        </p:nvGraphicFramePr>
        <p:xfrm>
          <a:off x="6172482" y="1463040"/>
          <a:ext cx="6057899" cy="50688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4670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68671" y="450642"/>
            <a:ext cx="3254029"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731299" y="609178"/>
            <a:ext cx="292877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Daily diary</a:t>
            </a:r>
          </a:p>
        </p:txBody>
      </p:sp>
      <p:grpSp>
        <p:nvGrpSpPr>
          <p:cNvPr id="7" name="Google Shape;355;p38"/>
          <p:cNvGrpSpPr/>
          <p:nvPr/>
        </p:nvGrpSpPr>
        <p:grpSpPr>
          <a:xfrm>
            <a:off x="1033628" y="2444984"/>
            <a:ext cx="1838160" cy="1268391"/>
            <a:chOff x="1926350" y="995225"/>
            <a:chExt cx="428650" cy="356600"/>
          </a:xfrm>
          <a:solidFill>
            <a:srgbClr val="512275"/>
          </a:solidFill>
        </p:grpSpPr>
        <p:sp>
          <p:nvSpPr>
            <p:cNvPr id="8" name="Google Shape;356;p3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8;p3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9;p3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381;p38"/>
          <p:cNvGrpSpPr/>
          <p:nvPr/>
        </p:nvGrpSpPr>
        <p:grpSpPr>
          <a:xfrm>
            <a:off x="2016185" y="4005485"/>
            <a:ext cx="818284" cy="795550"/>
            <a:chOff x="1922075" y="1629000"/>
            <a:chExt cx="437200" cy="437200"/>
          </a:xfrm>
          <a:solidFill>
            <a:srgbClr val="512275"/>
          </a:solidFill>
        </p:grpSpPr>
        <p:sp>
          <p:nvSpPr>
            <p:cNvPr id="13" name="Google Shape;382;p3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3;p3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4646445" y="145025"/>
            <a:ext cx="7024688" cy="1938992"/>
          </a:xfrm>
          <a:prstGeom prst="rect">
            <a:avLst/>
          </a:prstGeom>
        </p:spPr>
        <p:txBody>
          <a:bodyPr wrap="square">
            <a:spAutoFit/>
          </a:bodyPr>
          <a:lstStyle/>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Ask the patient to keep a diary to identify their triggers and experiences. </a:t>
            </a:r>
          </a:p>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In groups come up with </a:t>
            </a:r>
            <a:r>
              <a:rPr lang="en-GB" sz="2000" b="1" dirty="0">
                <a:solidFill>
                  <a:srgbClr val="512275"/>
                </a:solidFill>
                <a:latin typeface="Verdana" panose="020B0604030504040204" pitchFamily="34" charset="0"/>
                <a:ea typeface="Verdana" panose="020B0604030504040204" pitchFamily="34" charset="0"/>
              </a:rPr>
              <a:t>examples</a:t>
            </a:r>
            <a:r>
              <a:rPr lang="en-GB" sz="2000" dirty="0">
                <a:solidFill>
                  <a:srgbClr val="512275"/>
                </a:solidFill>
                <a:latin typeface="Verdana" panose="020B0604030504040204" pitchFamily="34" charset="0"/>
                <a:ea typeface="Verdana" panose="020B0604030504040204" pitchFamily="34" charset="0"/>
              </a:rPr>
              <a:t> of what someone’s diary may look like.</a:t>
            </a:r>
          </a:p>
        </p:txBody>
      </p:sp>
      <p:graphicFrame>
        <p:nvGraphicFramePr>
          <p:cNvPr id="17" name="Table 16"/>
          <p:cNvGraphicFramePr>
            <a:graphicFrameLocks noGrp="1"/>
          </p:cNvGraphicFramePr>
          <p:nvPr>
            <p:extLst>
              <p:ext uri="{D42A27DB-BD31-4B8C-83A1-F6EECF244321}">
                <p14:modId xmlns:p14="http://schemas.microsoft.com/office/powerpoint/2010/main" val="420854847"/>
              </p:ext>
            </p:extLst>
          </p:nvPr>
        </p:nvGraphicFramePr>
        <p:xfrm>
          <a:off x="3689683" y="2270031"/>
          <a:ext cx="8134016" cy="4332720"/>
        </p:xfrm>
        <a:graphic>
          <a:graphicData uri="http://schemas.openxmlformats.org/drawingml/2006/table">
            <a:tbl>
              <a:tblPr firstRow="1" bandRow="1">
                <a:tableStyleId>{3B4B98B0-60AC-42C2-AFA5-B58CD77FA1E5}</a:tableStyleId>
              </a:tblPr>
              <a:tblGrid>
                <a:gridCol w="2033504">
                  <a:extLst>
                    <a:ext uri="{9D8B030D-6E8A-4147-A177-3AD203B41FA5}">
                      <a16:colId xmlns:a16="http://schemas.microsoft.com/office/drawing/2014/main" val="3713640427"/>
                    </a:ext>
                  </a:extLst>
                </a:gridCol>
                <a:gridCol w="2033504">
                  <a:extLst>
                    <a:ext uri="{9D8B030D-6E8A-4147-A177-3AD203B41FA5}">
                      <a16:colId xmlns:a16="http://schemas.microsoft.com/office/drawing/2014/main" val="20001"/>
                    </a:ext>
                  </a:extLst>
                </a:gridCol>
                <a:gridCol w="2033504">
                  <a:extLst>
                    <a:ext uri="{9D8B030D-6E8A-4147-A177-3AD203B41FA5}">
                      <a16:colId xmlns:a16="http://schemas.microsoft.com/office/drawing/2014/main" val="20002"/>
                    </a:ext>
                  </a:extLst>
                </a:gridCol>
                <a:gridCol w="2033504">
                  <a:extLst>
                    <a:ext uri="{9D8B030D-6E8A-4147-A177-3AD203B41FA5}">
                      <a16:colId xmlns:a16="http://schemas.microsoft.com/office/drawing/2014/main" val="20003"/>
                    </a:ext>
                  </a:extLst>
                </a:gridCol>
              </a:tblGrid>
              <a:tr h="2469011">
                <a:tc>
                  <a:txBody>
                    <a:bodyPr/>
                    <a:lstStyle/>
                    <a:p>
                      <a:pPr marL="342900" indent="-342900">
                        <a:buAutoNum type="arabicPeriod"/>
                      </a:pPr>
                      <a:r>
                        <a:rPr lang="en-GB" sz="1400" dirty="0">
                          <a:solidFill>
                            <a:srgbClr val="512275"/>
                          </a:solidFill>
                          <a:latin typeface="Verdana" panose="020B0604030504040204" pitchFamily="34" charset="0"/>
                          <a:ea typeface="Verdana" panose="020B0604030504040204" pitchFamily="34" charset="0"/>
                        </a:rPr>
                        <a:t>Triggers:</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What was the situation</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Where</a:t>
                      </a:r>
                      <a:r>
                        <a:rPr lang="en-GB" sz="1200" b="0" baseline="0" dirty="0">
                          <a:solidFill>
                            <a:srgbClr val="512275"/>
                          </a:solidFill>
                          <a:latin typeface="Verdana" panose="020B0604030504040204" pitchFamily="34" charset="0"/>
                          <a:ea typeface="Verdana" panose="020B0604030504040204" pitchFamily="34" charset="0"/>
                        </a:rPr>
                        <a:t> were you?</a:t>
                      </a:r>
                    </a:p>
                    <a:p>
                      <a:pPr marL="285750" indent="-285750">
                        <a:buFont typeface="Arial" panose="020B0604020202020204" pitchFamily="34" charset="0"/>
                        <a:buChar char="•"/>
                      </a:pPr>
                      <a:r>
                        <a:rPr lang="en-GB" sz="1200" b="0" baseline="0" dirty="0">
                          <a:solidFill>
                            <a:srgbClr val="512275"/>
                          </a:solidFill>
                          <a:latin typeface="Verdana" panose="020B0604030504040204" pitchFamily="34" charset="0"/>
                          <a:ea typeface="Verdana" panose="020B0604030504040204" pitchFamily="34" charset="0"/>
                        </a:rPr>
                        <a:t>What were you doing?</a:t>
                      </a:r>
                    </a:p>
                    <a:p>
                      <a:pPr marL="285750" indent="-285750">
                        <a:buFont typeface="Arial" panose="020B0604020202020204" pitchFamily="34" charset="0"/>
                        <a:buChar char="•"/>
                      </a:pPr>
                      <a:r>
                        <a:rPr lang="en-GB" sz="1200" b="0" baseline="0" dirty="0">
                          <a:solidFill>
                            <a:srgbClr val="512275"/>
                          </a:solidFill>
                          <a:latin typeface="Verdana" panose="020B0604030504040204" pitchFamily="34" charset="0"/>
                          <a:ea typeface="Verdana" panose="020B0604030504040204" pitchFamily="34" charset="0"/>
                        </a:rPr>
                        <a:t>What happened?</a:t>
                      </a:r>
                    </a:p>
                    <a:p>
                      <a:pPr marL="285750" indent="-285750">
                        <a:buFont typeface="Arial" panose="020B0604020202020204" pitchFamily="34" charset="0"/>
                        <a:buChar char="•"/>
                      </a:pPr>
                      <a:r>
                        <a:rPr lang="en-GB" sz="1200" b="0" baseline="0" dirty="0">
                          <a:solidFill>
                            <a:srgbClr val="512275"/>
                          </a:solidFill>
                          <a:latin typeface="Verdana" panose="020B0604030504040204" pitchFamily="34" charset="0"/>
                          <a:ea typeface="Verdana" panose="020B0604030504040204" pitchFamily="34" charset="0"/>
                        </a:rPr>
                        <a:t>Who were you with?</a:t>
                      </a:r>
                      <a:endParaRPr lang="en-GB" sz="1200" b="0" dirty="0">
                        <a:solidFill>
                          <a:srgbClr val="512275"/>
                        </a:solidFill>
                        <a:latin typeface="Verdana" panose="020B0604030504040204" pitchFamily="34" charset="0"/>
                        <a:ea typeface="Verdana" panose="020B0604030504040204" pitchFamily="34" charset="0"/>
                      </a:endParaRPr>
                    </a:p>
                  </a:txBody>
                  <a:tcPr>
                    <a:lnR w="12700" cap="flat" cmpd="sng" algn="ctr">
                      <a:solidFill>
                        <a:srgbClr val="512275"/>
                      </a:solidFill>
                      <a:prstDash val="solid"/>
                      <a:round/>
                      <a:headEnd type="none" w="med" len="med"/>
                      <a:tailEnd type="none" w="med" len="med"/>
                    </a:lnR>
                    <a:lnB w="12700" cap="flat" cmpd="sng" algn="ctr">
                      <a:solidFill>
                        <a:srgbClr val="512275"/>
                      </a:solidFill>
                      <a:prstDash val="solid"/>
                      <a:round/>
                      <a:headEnd type="none" w="med" len="med"/>
                      <a:tailEnd type="none" w="med" len="med"/>
                    </a:lnB>
                  </a:tcPr>
                </a:tc>
                <a:tc>
                  <a:txBody>
                    <a:bodyPr/>
                    <a:lstStyle/>
                    <a:p>
                      <a:pPr marL="0" indent="0">
                        <a:buFont typeface="Arial" panose="020B0604020202020204" pitchFamily="34" charset="0"/>
                        <a:buNone/>
                      </a:pPr>
                      <a:r>
                        <a:rPr lang="en-GB" sz="1400" b="1" dirty="0">
                          <a:solidFill>
                            <a:srgbClr val="512275"/>
                          </a:solidFill>
                          <a:latin typeface="Verdana" panose="020B0604030504040204" pitchFamily="34" charset="0"/>
                          <a:ea typeface="Verdana" panose="020B0604030504040204" pitchFamily="34" charset="0"/>
                        </a:rPr>
                        <a:t>2. Thoughts:</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What thoughts, ideas or images went through your mind?</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If this is true, what does this say about you, others, the world, the future?</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Rate how much you believed each thought was true on a scale of 0-100%</a:t>
                      </a:r>
                    </a:p>
                    <a:p>
                      <a:pPr marL="285750" indent="-285750">
                        <a:buFont typeface="Arial" panose="020B0604020202020204" pitchFamily="34" charset="0"/>
                        <a:buChar char="•"/>
                      </a:pPr>
                      <a:endParaRPr lang="en-GB" sz="1400" b="0" dirty="0">
                        <a:solidFill>
                          <a:srgbClr val="512275"/>
                        </a:solidFill>
                        <a:latin typeface="Verdana" panose="020B0604030504040204" pitchFamily="34" charset="0"/>
                        <a:ea typeface="Verdana" panose="020B0604030504040204" pitchFamily="34" charset="0"/>
                      </a:endParaRPr>
                    </a:p>
                  </a:txBody>
                  <a:tcPr>
                    <a:lnL w="12700" cap="flat" cmpd="sng" algn="ctr">
                      <a:solidFill>
                        <a:srgbClr val="512275"/>
                      </a:solidFill>
                      <a:prstDash val="solid"/>
                      <a:round/>
                      <a:headEnd type="none" w="med" len="med"/>
                      <a:tailEnd type="none" w="med" len="med"/>
                    </a:lnL>
                    <a:lnR w="12700" cap="flat" cmpd="sng" algn="ctr">
                      <a:solidFill>
                        <a:srgbClr val="512275"/>
                      </a:solidFill>
                      <a:prstDash val="solid"/>
                      <a:round/>
                      <a:headEnd type="none" w="med" len="med"/>
                      <a:tailEnd type="none" w="med" len="med"/>
                    </a:lnR>
                    <a:lnB w="12700" cap="flat" cmpd="sng" algn="ctr">
                      <a:solidFill>
                        <a:srgbClr val="512275"/>
                      </a:solidFill>
                      <a:prstDash val="solid"/>
                      <a:round/>
                      <a:headEnd type="none" w="med" len="med"/>
                      <a:tailEnd type="none" w="med" len="med"/>
                    </a:lnB>
                  </a:tcPr>
                </a:tc>
                <a:tc>
                  <a:txBody>
                    <a:bodyPr/>
                    <a:lstStyle/>
                    <a:p>
                      <a:pPr marL="0" indent="0">
                        <a:buFont typeface="Arial" panose="020B0604020202020204" pitchFamily="34" charset="0"/>
                        <a:buNone/>
                      </a:pPr>
                      <a:r>
                        <a:rPr lang="en-GB" sz="1400" b="1" dirty="0">
                          <a:solidFill>
                            <a:srgbClr val="512275"/>
                          </a:solidFill>
                          <a:latin typeface="Verdana" panose="020B0604030504040204" pitchFamily="34" charset="0"/>
                          <a:ea typeface="Verdana" panose="020B0604030504040204" pitchFamily="34" charset="0"/>
                        </a:rPr>
                        <a:t>3. Feelings:</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How did you feel?</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Describe each feeling in one word</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Rate how distressing each of these feelings were on a scale of 0-100%</a:t>
                      </a:r>
                    </a:p>
                    <a:p>
                      <a:pPr marL="285750" indent="-285750">
                        <a:buFont typeface="Arial" panose="020B0604020202020204" pitchFamily="34" charset="0"/>
                        <a:buChar char="•"/>
                      </a:pPr>
                      <a:endParaRPr lang="en-GB" sz="1400" b="0" dirty="0">
                        <a:solidFill>
                          <a:srgbClr val="512275"/>
                        </a:solidFill>
                        <a:latin typeface="Verdana" panose="020B0604030504040204" pitchFamily="34" charset="0"/>
                        <a:ea typeface="Verdana" panose="020B0604030504040204" pitchFamily="34" charset="0"/>
                      </a:endParaRPr>
                    </a:p>
                  </a:txBody>
                  <a:tcPr>
                    <a:lnL w="12700" cap="flat" cmpd="sng" algn="ctr">
                      <a:solidFill>
                        <a:srgbClr val="512275"/>
                      </a:solidFill>
                      <a:prstDash val="solid"/>
                      <a:round/>
                      <a:headEnd type="none" w="med" len="med"/>
                      <a:tailEnd type="none" w="med" len="med"/>
                    </a:lnL>
                    <a:lnR w="12700" cap="flat" cmpd="sng" algn="ctr">
                      <a:solidFill>
                        <a:srgbClr val="512275"/>
                      </a:solidFill>
                      <a:prstDash val="solid"/>
                      <a:round/>
                      <a:headEnd type="none" w="med" len="med"/>
                      <a:tailEnd type="none" w="med" len="med"/>
                    </a:lnR>
                    <a:lnB w="12700" cap="flat" cmpd="sng" algn="ctr">
                      <a:solidFill>
                        <a:srgbClr val="512275"/>
                      </a:solidFill>
                      <a:prstDash val="solid"/>
                      <a:round/>
                      <a:headEnd type="none" w="med" len="med"/>
                      <a:tailEnd type="none" w="med" len="med"/>
                    </a:lnB>
                  </a:tcPr>
                </a:tc>
                <a:tc>
                  <a:txBody>
                    <a:bodyPr/>
                    <a:lstStyle/>
                    <a:p>
                      <a:pPr marL="0" indent="0">
                        <a:buFont typeface="Arial" panose="020B0604020202020204" pitchFamily="34" charset="0"/>
                        <a:buNone/>
                      </a:pPr>
                      <a:r>
                        <a:rPr lang="en-GB" sz="1400" b="1" dirty="0">
                          <a:solidFill>
                            <a:srgbClr val="512275"/>
                          </a:solidFill>
                          <a:latin typeface="Verdana" panose="020B0604030504040204" pitchFamily="34" charset="0"/>
                          <a:ea typeface="Verdana" panose="020B0604030504040204" pitchFamily="34" charset="0"/>
                        </a:rPr>
                        <a:t>4. Behaviours:</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What did you do?</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What action did you take?</a:t>
                      </a:r>
                    </a:p>
                    <a:p>
                      <a:pPr marL="285750" indent="-285750">
                        <a:buFont typeface="Arial" panose="020B0604020202020204" pitchFamily="34" charset="0"/>
                        <a:buChar char="•"/>
                      </a:pPr>
                      <a:r>
                        <a:rPr lang="en-GB" sz="1200" b="0" dirty="0">
                          <a:solidFill>
                            <a:srgbClr val="512275"/>
                          </a:solidFill>
                          <a:latin typeface="Verdana" panose="020B0604030504040204" pitchFamily="34" charset="0"/>
                          <a:ea typeface="Verdana" panose="020B0604030504040204" pitchFamily="34" charset="0"/>
                        </a:rPr>
                        <a:t>What helped you to cope?</a:t>
                      </a:r>
                    </a:p>
                    <a:p>
                      <a:pPr marL="285750" indent="-285750">
                        <a:buFont typeface="Arial" panose="020B0604020202020204" pitchFamily="34" charset="0"/>
                        <a:buChar char="•"/>
                      </a:pPr>
                      <a:endParaRPr lang="en-GB" sz="1400" b="0" dirty="0">
                        <a:solidFill>
                          <a:srgbClr val="512275"/>
                        </a:solidFill>
                        <a:latin typeface="Verdana" panose="020B0604030504040204" pitchFamily="34" charset="0"/>
                        <a:ea typeface="Verdana" panose="020B0604030504040204" pitchFamily="34" charset="0"/>
                      </a:endParaRPr>
                    </a:p>
                  </a:txBody>
                  <a:tcPr>
                    <a:lnL w="12700" cap="flat" cmpd="sng" algn="ctr">
                      <a:solidFill>
                        <a:srgbClr val="512275"/>
                      </a:solidFill>
                      <a:prstDash val="solid"/>
                      <a:round/>
                      <a:headEnd type="none" w="med" len="med"/>
                      <a:tailEnd type="none" w="med" len="med"/>
                    </a:lnL>
                    <a:lnB w="12700" cap="flat" cmpd="sng" algn="ctr">
                      <a:solidFill>
                        <a:srgbClr val="512275"/>
                      </a:solidFill>
                      <a:prstDash val="solid"/>
                      <a:round/>
                      <a:headEnd type="none" w="med" len="med"/>
                      <a:tailEnd type="none" w="med" len="med"/>
                    </a:lnB>
                  </a:tcPr>
                </a:tc>
                <a:extLst>
                  <a:ext uri="{0D108BD9-81ED-4DB2-BD59-A6C34878D82A}">
                    <a16:rowId xmlns:a16="http://schemas.microsoft.com/office/drawing/2014/main" val="3136684813"/>
                  </a:ext>
                </a:extLst>
              </a:tr>
              <a:tr h="540000">
                <a:tc>
                  <a:txBody>
                    <a:bodyPr/>
                    <a:lstStyle/>
                    <a:p>
                      <a:endParaRPr lang="en-GB" sz="1400" b="0" dirty="0">
                        <a:solidFill>
                          <a:srgbClr val="512275"/>
                        </a:solidFill>
                        <a:latin typeface="Verdana" panose="020B0604030504040204" pitchFamily="34" charset="0"/>
                        <a:ea typeface="Verdana" panose="020B0604030504040204" pitchFamily="34" charset="0"/>
                      </a:endParaRP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buFont typeface="Arial" panose="020B0604020202020204" pitchFamily="34" charset="0"/>
                        <a:buNone/>
                      </a:pPr>
                      <a:endParaRPr lang="en-GB" sz="1400" b="0" dirty="0">
                        <a:solidFill>
                          <a:srgbClr val="512275"/>
                        </a:solidFill>
                        <a:latin typeface="Verdana" panose="020B0604030504040204" pitchFamily="34" charset="0"/>
                        <a:ea typeface="Verdana" panose="020B0604030504040204" pitchFamily="34" charset="0"/>
                      </a:endParaRPr>
                    </a:p>
                  </a:txBody>
                  <a:tcPr>
                    <a:lnL w="12700" cap="flat" cmpd="sng" algn="ctr">
                      <a:solidFill>
                        <a:srgbClr val="512275"/>
                      </a:solidFill>
                      <a:prstDash val="solid"/>
                      <a:round/>
                      <a:headEnd type="none" w="med" len="med"/>
                      <a:tailEnd type="none" w="med" len="med"/>
                    </a:lnL>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buFont typeface="Arial" panose="020B0604020202020204" pitchFamily="34" charset="0"/>
                        <a:buNone/>
                      </a:pPr>
                      <a:endParaRPr lang="en-GB" sz="1400" b="0" dirty="0">
                        <a:solidFill>
                          <a:srgbClr val="512275"/>
                        </a:solidFill>
                        <a:latin typeface="Verdana" panose="020B0604030504040204" pitchFamily="34" charset="0"/>
                        <a:ea typeface="Verdana" panose="020B0604030504040204" pitchFamily="34" charset="0"/>
                      </a:endParaRPr>
                    </a:p>
                  </a:txBody>
                  <a:tcPr>
                    <a:lnL w="12700" cap="flat" cmpd="sng" algn="ctr">
                      <a:solidFill>
                        <a:srgbClr val="512275"/>
                      </a:solidFill>
                      <a:prstDash val="solid"/>
                      <a:round/>
                      <a:headEnd type="none" w="med" len="med"/>
                      <a:tailEnd type="none" w="med" len="med"/>
                    </a:lnL>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buFont typeface="Arial" panose="020B0604020202020204" pitchFamily="34" charset="0"/>
                        <a:buNone/>
                      </a:pPr>
                      <a:endParaRPr lang="en-GB" sz="1400" b="0" dirty="0">
                        <a:solidFill>
                          <a:srgbClr val="512275"/>
                        </a:solidFill>
                        <a:latin typeface="Verdana" panose="020B0604030504040204" pitchFamily="34" charset="0"/>
                        <a:ea typeface="Verdana" panose="020B0604030504040204" pitchFamily="34" charset="0"/>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05076358"/>
                  </a:ext>
                </a:extLst>
              </a:tr>
              <a:tr h="540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kern="1200" dirty="0">
                        <a:solidFill>
                          <a:srgbClr val="512275"/>
                        </a:solidFill>
                        <a:latin typeface="Verdana" panose="020B0604030504040204" pitchFamily="34" charset="0"/>
                        <a:ea typeface="Verdana" panose="020B0604030504040204" pitchFamily="34" charset="0"/>
                        <a:cs typeface="+mn-cs"/>
                      </a:endParaRPr>
                    </a:p>
                  </a:txBody>
                  <a:tcPr>
                    <a:lnR w="12700" cap="flat" cmpd="sng" algn="ctr">
                      <a:solidFill>
                        <a:srgbClr val="51227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R w="12700" cap="flat" cmpd="sng" algn="ctr">
                      <a:solidFill>
                        <a:srgbClr val="51227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R w="12700" cap="flat" cmpd="sng" algn="ctr">
                      <a:solidFill>
                        <a:srgbClr val="51227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33328656"/>
                  </a:ext>
                </a:extLst>
              </a:tr>
              <a:tr h="540000">
                <a:tc>
                  <a:txBody>
                    <a:bodyPr/>
                    <a:lstStyle/>
                    <a:p>
                      <a:endParaRPr lang="en-GB" sz="1200" b="0" dirty="0">
                        <a:solidFill>
                          <a:srgbClr val="512275"/>
                        </a:solidFill>
                        <a:latin typeface="Verdana" panose="020B0604030504040204" pitchFamily="34" charset="0"/>
                        <a:ea typeface="Verdana" panose="020B0604030504040204" pitchFamily="34" charset="0"/>
                      </a:endParaRPr>
                    </a:p>
                  </a:txBody>
                  <a:tcPr>
                    <a:lnR w="12700" cap="flat" cmpd="sng" algn="ctr">
                      <a:solidFill>
                        <a:srgbClr val="512275"/>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endParaRPr lang="en-GB" sz="1200" b="0" dirty="0">
                        <a:solidFill>
                          <a:srgbClr val="512275"/>
                        </a:solidFill>
                        <a:latin typeface="Verdana" panose="020B0604030504040204" pitchFamily="34" charset="0"/>
                        <a:ea typeface="Verdana" panose="020B0604030504040204" pitchFamily="34" charset="0"/>
                      </a:endParaRPr>
                    </a:p>
                  </a:txBody>
                  <a:tcPr>
                    <a:lnL w="12700" cap="flat" cmpd="sng" algn="ctr">
                      <a:solidFill>
                        <a:srgbClr val="512275"/>
                      </a:solidFill>
                      <a:prstDash val="solid"/>
                      <a:round/>
                      <a:headEnd type="none" w="med" len="med"/>
                      <a:tailEnd type="none" w="med" len="med"/>
                    </a:lnL>
                    <a:lnR w="12700" cap="flat" cmpd="sng" algn="ctr">
                      <a:solidFill>
                        <a:srgbClr val="512275"/>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endParaRPr lang="en-GB" sz="1200" b="0" dirty="0">
                        <a:solidFill>
                          <a:srgbClr val="512275"/>
                        </a:solidFill>
                        <a:latin typeface="Verdana" panose="020B0604030504040204" pitchFamily="34" charset="0"/>
                        <a:ea typeface="Verdana" panose="020B0604030504040204" pitchFamily="34" charset="0"/>
                      </a:endParaRPr>
                    </a:p>
                  </a:txBody>
                  <a:tcPr>
                    <a:lnL w="12700" cap="flat" cmpd="sng" algn="ctr">
                      <a:solidFill>
                        <a:srgbClr val="512275"/>
                      </a:solidFill>
                      <a:prstDash val="solid"/>
                      <a:round/>
                      <a:headEnd type="none" w="med" len="med"/>
                      <a:tailEnd type="none" w="med" len="med"/>
                    </a:lnL>
                    <a:lnR w="12700" cap="flat" cmpd="sng" algn="ctr">
                      <a:solidFill>
                        <a:srgbClr val="512275"/>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endParaRPr lang="en-GB" sz="1200" b="0" dirty="0">
                        <a:solidFill>
                          <a:srgbClr val="512275"/>
                        </a:solidFill>
                        <a:latin typeface="Verdana" panose="020B0604030504040204" pitchFamily="34" charset="0"/>
                        <a:ea typeface="Verdana" panose="020B0604030504040204" pitchFamily="34" charset="0"/>
                      </a:endParaRPr>
                    </a:p>
                  </a:txBody>
                  <a:tcPr>
                    <a:lnL w="12700" cap="flat" cmpd="sng" algn="ctr">
                      <a:solidFill>
                        <a:srgbClr val="512275"/>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4083695880"/>
                  </a:ext>
                </a:extLst>
              </a:tr>
            </a:tbl>
          </a:graphicData>
        </a:graphic>
      </p:graphicFrame>
    </p:spTree>
    <p:extLst>
      <p:ext uri="{BB962C8B-B14F-4D97-AF65-F5344CB8AC3E}">
        <p14:creationId xmlns:p14="http://schemas.microsoft.com/office/powerpoint/2010/main" val="1301803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864"/>
            <a:ext cx="10058401" cy="688286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880384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 2:</a:t>
            </a:r>
          </a:p>
        </p:txBody>
      </p:sp>
      <p:sp>
        <p:nvSpPr>
          <p:cNvPr id="7" name="Google Shape;67;p12"/>
          <p:cNvSpPr txBox="1">
            <a:spLocks/>
          </p:cNvSpPr>
          <p:nvPr/>
        </p:nvSpPr>
        <p:spPr>
          <a:xfrm>
            <a:off x="1479723" y="2762127"/>
            <a:ext cx="8540218" cy="318147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5400" dirty="0">
                <a:solidFill>
                  <a:srgbClr val="512275"/>
                </a:solidFill>
                <a:latin typeface="Segoe Print" charset="0"/>
                <a:ea typeface="Segoe Print" charset="0"/>
                <a:cs typeface="Segoe Print" charset="0"/>
              </a:rPr>
              <a:t>Understanding Triggers </a:t>
            </a:r>
          </a:p>
          <a:p>
            <a:pPr algn="ctr">
              <a:lnSpc>
                <a:spcPct val="150000"/>
              </a:lnSpc>
              <a:spcBef>
                <a:spcPts val="0"/>
              </a:spcBef>
            </a:pPr>
            <a:r>
              <a:rPr lang="en-GB" sz="5400" dirty="0">
                <a:solidFill>
                  <a:srgbClr val="512275"/>
                </a:solidFill>
                <a:latin typeface="Segoe Print" charset="0"/>
                <a:ea typeface="Segoe Print" charset="0"/>
                <a:cs typeface="Segoe Print" charset="0"/>
              </a:rPr>
              <a:t>&amp; Symptoms</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649454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461963"/>
            <a:ext cx="5940425" cy="559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4968759" y="723108"/>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464315" y="2174875"/>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059863" y="2302894"/>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Feelings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7807325" y="430212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Behaviours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7542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circles</a:t>
            </a:r>
          </a:p>
        </p:txBody>
      </p:sp>
      <p:pic>
        <p:nvPicPr>
          <p:cNvPr id="2050" name="Picture 2" descr="Image result for vicious cir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28" y="4065533"/>
            <a:ext cx="5715000" cy="27527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5934627" y="538076"/>
            <a:ext cx="6257373" cy="5048874"/>
          </a:xfrm>
        </p:spPr>
        <p:txBody>
          <a:bodyPr>
            <a:normAutofit/>
          </a:bodyPr>
          <a:lstStyle/>
          <a:p>
            <a:pPr marL="0" indent="0">
              <a:lnSpc>
                <a:spcPct val="150000"/>
              </a:lnSpc>
              <a:buNone/>
            </a:pPr>
            <a:r>
              <a:rPr lang="en-US" sz="2400" b="1" dirty="0">
                <a:solidFill>
                  <a:srgbClr val="512275"/>
                </a:solidFill>
                <a:latin typeface="Segoe Print" charset="0"/>
                <a:ea typeface="Segoe Print" charset="0"/>
                <a:cs typeface="Segoe Print" charset="0"/>
              </a:rPr>
              <a:t>What are vicious cycles?</a:t>
            </a:r>
          </a:p>
          <a:p>
            <a:pPr marL="0" indent="0">
              <a:lnSpc>
                <a:spcPct val="150000"/>
              </a:lnSpc>
              <a:buNone/>
            </a:pPr>
            <a:endParaRPr lang="en-US" sz="2400" b="1" dirty="0">
              <a:solidFill>
                <a:srgbClr val="512275"/>
              </a:solidFill>
              <a:latin typeface="Segoe Print" charset="0"/>
              <a:ea typeface="Segoe Print" charset="0"/>
              <a:cs typeface="Segoe Print" charset="0"/>
            </a:endParaRPr>
          </a:p>
          <a:p>
            <a:pPr marL="0" indent="0">
              <a:lnSpc>
                <a:spcPct val="150000"/>
              </a:lnSpc>
              <a:buNone/>
            </a:pPr>
            <a:r>
              <a:rPr lang="en-US" sz="2400" b="1" dirty="0">
                <a:solidFill>
                  <a:srgbClr val="512275"/>
                </a:solidFill>
                <a:latin typeface="Segoe Print" charset="0"/>
                <a:ea typeface="Segoe Print" charset="0"/>
                <a:cs typeface="Segoe Print" charset="0"/>
              </a:rPr>
              <a:t>Are you familiar with them?</a:t>
            </a:r>
          </a:p>
          <a:p>
            <a:pPr marL="0" indent="0">
              <a:lnSpc>
                <a:spcPct val="150000"/>
              </a:lnSpc>
              <a:buNone/>
            </a:pPr>
            <a:endParaRPr lang="en-US" sz="2400" b="1" dirty="0">
              <a:solidFill>
                <a:srgbClr val="512275"/>
              </a:solidFill>
              <a:latin typeface="Segoe Print" charset="0"/>
              <a:ea typeface="Segoe Print" charset="0"/>
              <a:cs typeface="Segoe Print" charset="0"/>
            </a:endParaRPr>
          </a:p>
          <a:p>
            <a:pPr marL="0" indent="0">
              <a:lnSpc>
                <a:spcPct val="150000"/>
              </a:lnSpc>
              <a:buNone/>
            </a:pPr>
            <a:r>
              <a:rPr lang="en-US" sz="2400" b="1" dirty="0">
                <a:solidFill>
                  <a:srgbClr val="512275"/>
                </a:solidFill>
                <a:latin typeface="Segoe Print" charset="0"/>
                <a:ea typeface="Segoe Print" charset="0"/>
                <a:cs typeface="Segoe Print" charset="0"/>
              </a:rPr>
              <a:t>Why is it helpful to draw them out with a patient?</a:t>
            </a:r>
            <a:endParaRPr lang="en-GB" sz="24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3810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circles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112" y="513626"/>
            <a:ext cx="5940425" cy="559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4968759" y="723108"/>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Chance to</a:t>
            </a:r>
            <a:r>
              <a:rPr kumimoji="0" lang="en-US" altLang="en-US" sz="1200" b="0" i="0" u="none" strike="noStrike" cap="none" normalizeH="0" dirty="0">
                <a:ln>
                  <a:noFill/>
                </a:ln>
                <a:solidFill>
                  <a:schemeClr val="tx1"/>
                </a:solidFill>
                <a:effectLst/>
                <a:latin typeface="Arial" panose="020B0604020202020204" pitchFamily="34" charset="0"/>
              </a:rPr>
              <a:t> have a relationship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464315" y="2174875"/>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algn="ctr"/>
            <a:r>
              <a:rPr kumimoji="0" lang="en-US" altLang="en-US" sz="1200" b="0" i="0" u="none" strike="noStrike" cap="none" normalizeH="0" baseline="0" dirty="0">
                <a:ln>
                  <a:noFill/>
                </a:ln>
                <a:solidFill>
                  <a:schemeClr val="tx1"/>
                </a:solidFill>
                <a:effectLst/>
                <a:latin typeface="Arial" panose="020B0604020202020204" pitchFamily="34" charset="0"/>
              </a:rPr>
              <a:t>‘</a:t>
            </a:r>
            <a:r>
              <a:rPr lang="en-GB" sz="1200" dirty="0">
                <a:latin typeface="Verdana" panose="020B0604030504040204" pitchFamily="34" charset="0"/>
                <a:ea typeface="Verdana" panose="020B0604030504040204" pitchFamily="34" charset="0"/>
              </a:rPr>
              <a:t>If they really knew the real me they would reject me’</a:t>
            </a:r>
          </a:p>
          <a:p>
            <a:pPr algn="ctr"/>
            <a:r>
              <a:rPr lang="en-GB" sz="1200" dirty="0">
                <a:latin typeface="Verdana" panose="020B0604030504040204" pitchFamily="34" charset="0"/>
                <a:ea typeface="Verdana" panose="020B0604030504040204" pitchFamily="34" charset="0"/>
              </a:rPr>
              <a:t>‘I am not good enough’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059863" y="2302894"/>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Feelings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Anxious</a:t>
            </a:r>
          </a:p>
          <a:p>
            <a:pPr lvl="0" algn="ctr" eaLnBrk="0" fontAlgn="base" hangingPunct="0">
              <a:spcBef>
                <a:spcPct val="0"/>
              </a:spcBef>
              <a:spcAft>
                <a:spcPct val="0"/>
              </a:spcAft>
            </a:pPr>
            <a:r>
              <a:rPr lang="en-US" altLang="en-US" sz="1200" dirty="0">
                <a:latin typeface="Arial" panose="020B0604020202020204" pitchFamily="34" charset="0"/>
              </a:rPr>
              <a:t>Ashamed</a:t>
            </a:r>
          </a:p>
          <a:p>
            <a:pPr lvl="0" algn="ctr" eaLnBrk="0" fontAlgn="base" hangingPunct="0">
              <a:spcBef>
                <a:spcPct val="0"/>
              </a:spcBef>
              <a:spcAft>
                <a:spcPct val="0"/>
              </a:spcAft>
            </a:pPr>
            <a:r>
              <a:rPr lang="en-US" altLang="en-US" sz="1200" dirty="0">
                <a:latin typeface="Arial" panose="020B0604020202020204" pitchFamily="34" charset="0"/>
              </a:rPr>
              <a:t>Face burning up/going red</a:t>
            </a:r>
          </a:p>
          <a:p>
            <a:pPr lvl="0" algn="ctr" eaLnBrk="0" fontAlgn="base" hangingPunct="0">
              <a:spcBef>
                <a:spcPct val="0"/>
              </a:spcBef>
              <a:spcAft>
                <a:spcPct val="0"/>
              </a:spcAft>
            </a:pPr>
            <a:r>
              <a:rPr lang="en-US" altLang="en-US" sz="1200" dirty="0">
                <a:latin typeface="Arial" panose="020B0604020202020204" pitchFamily="34" charset="0"/>
              </a:rPr>
              <a:t>Sweaty</a:t>
            </a:r>
          </a:p>
          <a:p>
            <a:pPr lvl="0" eaLnBrk="0" fontAlgn="base" hangingPunct="0">
              <a:spcBef>
                <a:spcPct val="0"/>
              </a:spcBef>
              <a:spcAft>
                <a:spcPct val="0"/>
              </a:spcAft>
            </a:pPr>
            <a:endParaRPr lang="en-US" altLang="en-US" dirty="0">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7807325" y="4372769"/>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err="1">
                <a:latin typeface="Arial" panose="020B0604020202020204" pitchFamily="34" charset="0"/>
                <a:ea typeface="Arial" panose="020B0604020202020204" pitchFamily="34" charset="0"/>
              </a:rPr>
              <a:t>Behaviours</a:t>
            </a:r>
            <a:endParaRPr lang="en-US" altLang="en-US" sz="1200" b="1" dirty="0">
              <a:latin typeface="Arial" panose="020B0604020202020204" pitchFamily="34" charset="0"/>
              <a:ea typeface="Arial" panose="020B0604020202020204" pitchFamily="34" charset="0"/>
            </a:endParaRPr>
          </a:p>
          <a:p>
            <a:pPr algn="ctr"/>
            <a:r>
              <a:rPr lang="en-GB" sz="1100" dirty="0">
                <a:latin typeface="Verdana" panose="020B0604030504040204" pitchFamily="34" charset="0"/>
                <a:ea typeface="Verdana" panose="020B0604030504040204" pitchFamily="34" charset="0"/>
              </a:rPr>
              <a:t>Drink to calm nerves</a:t>
            </a:r>
          </a:p>
          <a:p>
            <a:pPr algn="ctr"/>
            <a:r>
              <a:rPr lang="en-GB" sz="1100" dirty="0">
                <a:latin typeface="Verdana" panose="020B0604030504040204" pitchFamily="34" charset="0"/>
                <a:ea typeface="Verdana" panose="020B0604030504040204" pitchFamily="34" charset="0"/>
              </a:rPr>
              <a:t>Avoid the telephone</a:t>
            </a:r>
          </a:p>
          <a:p>
            <a:pPr algn="ctr"/>
            <a:r>
              <a:rPr lang="en-GB" sz="1100" dirty="0">
                <a:latin typeface="Verdana" panose="020B0604030504040204" pitchFamily="34" charset="0"/>
                <a:ea typeface="Verdana" panose="020B0604030504040204" pitchFamily="34" charset="0"/>
              </a:rPr>
              <a:t>Not talk about self</a:t>
            </a:r>
          </a:p>
          <a:p>
            <a:pPr algn="ctr"/>
            <a:r>
              <a:rPr lang="en-GB" sz="1100" dirty="0">
                <a:latin typeface="Verdana" panose="020B0604030504040204" pitchFamily="34" charset="0"/>
                <a:ea typeface="Verdana" panose="020B0604030504040204" pitchFamily="34" charset="0"/>
              </a:rPr>
              <a:t>Avoid serious relationships</a:t>
            </a:r>
          </a:p>
          <a:p>
            <a:pPr lvl="0" algn="ctr" eaLnBrk="0" fontAlgn="base" hangingPunct="0">
              <a:spcBef>
                <a:spcPct val="0"/>
              </a:spcBef>
              <a:spcAft>
                <a:spcPct val="0"/>
              </a:spcAft>
            </a:pPr>
            <a:endParaRPr lang="en-US" altLang="en-US" sz="1200" b="1" dirty="0">
              <a:latin typeface="Arial" panose="020B0604020202020204" pitchFamily="34" charset="0"/>
              <a:ea typeface="Arial" panose="020B0604020202020204" pitchFamily="34" charset="0"/>
            </a:endParaRP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p:cNvSpPr txBox="1"/>
          <p:nvPr/>
        </p:nvSpPr>
        <p:spPr>
          <a:xfrm>
            <a:off x="788975" y="4102100"/>
            <a:ext cx="4799025" cy="1754326"/>
          </a:xfrm>
          <a:prstGeom prst="rect">
            <a:avLst/>
          </a:prstGeom>
          <a:noFill/>
        </p:spPr>
        <p:txBody>
          <a:bodyPr wrap="square" rtlCol="0">
            <a:spAutoFit/>
          </a:bodyPr>
          <a:lstStyle/>
          <a:p>
            <a:r>
              <a:rPr lang="en-GB" sz="3600" dirty="0">
                <a:solidFill>
                  <a:srgbClr val="002060"/>
                </a:solidFill>
                <a:latin typeface="Segoe Print" panose="02000600000000000000" pitchFamily="2" charset="0"/>
              </a:rPr>
              <a:t>What happens when you have low self-esteem?</a:t>
            </a:r>
          </a:p>
        </p:txBody>
      </p:sp>
    </p:spTree>
    <p:extLst>
      <p:ext uri="{BB962C8B-B14F-4D97-AF65-F5344CB8AC3E}">
        <p14:creationId xmlns:p14="http://schemas.microsoft.com/office/powerpoint/2010/main" val="91751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Oval 4"/>
          <p:cNvSpPr/>
          <p:nvPr/>
        </p:nvSpPr>
        <p:spPr>
          <a:xfrm>
            <a:off x="3416709" y="855406"/>
            <a:ext cx="5358581" cy="5147187"/>
          </a:xfrm>
          <a:prstGeom prst="ellipse">
            <a:avLst/>
          </a:prstGeom>
          <a:solidFill>
            <a:srgbClr val="5122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4341520" y="2535083"/>
            <a:ext cx="3508958" cy="17878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chemeClr val="bg1"/>
                </a:solidFill>
                <a:latin typeface="Segoe Print" charset="0"/>
                <a:ea typeface="Segoe Print" charset="0"/>
                <a:cs typeface="Segoe Print" charset="0"/>
              </a:rPr>
              <a:t>Activity</a:t>
            </a:r>
          </a:p>
        </p:txBody>
      </p:sp>
    </p:spTree>
    <p:extLst>
      <p:ext uri="{BB962C8B-B14F-4D97-AF65-F5344CB8AC3E}">
        <p14:creationId xmlns:p14="http://schemas.microsoft.com/office/powerpoint/2010/main" val="1862606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446021" y="344839"/>
            <a:ext cx="7241154" cy="286232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for your </a:t>
            </a:r>
            <a:r>
              <a:rPr lang="en-GB" sz="2000" b="1" i="1" dirty="0">
                <a:solidFill>
                  <a:srgbClr val="512275"/>
                </a:solidFill>
                <a:latin typeface="Verdana" panose="020B0604030504040204" pitchFamily="34" charset="0"/>
                <a:ea typeface="Verdana" panose="020B0604030504040204" pitchFamily="34" charset="0"/>
              </a:rPr>
              <a:t>2</a:t>
            </a:r>
            <a:r>
              <a:rPr lang="en-GB" sz="2000" b="1" i="1" baseline="30000" dirty="0">
                <a:solidFill>
                  <a:srgbClr val="512275"/>
                </a:solidFill>
                <a:latin typeface="Verdana" panose="020B0604030504040204" pitchFamily="34" charset="0"/>
                <a:ea typeface="Verdana" panose="020B0604030504040204" pitchFamily="34" charset="0"/>
              </a:rPr>
              <a:t>nd</a:t>
            </a:r>
            <a:r>
              <a:rPr lang="en-GB" sz="2000" b="1" i="1" dirty="0">
                <a:solidFill>
                  <a:srgbClr val="512275"/>
                </a:solidFill>
                <a:latin typeface="Verdana" panose="020B0604030504040204" pitchFamily="34" charset="0"/>
                <a:ea typeface="Verdana" panose="020B0604030504040204" pitchFamily="34" charset="0"/>
              </a:rPr>
              <a:t>  session </a:t>
            </a:r>
            <a:r>
              <a:rPr lang="en-GB" sz="2000" dirty="0">
                <a:solidFill>
                  <a:srgbClr val="512275"/>
                </a:solidFill>
                <a:latin typeface="Verdana" panose="020B0604030504040204" pitchFamily="34" charset="0"/>
                <a:ea typeface="Verdana" panose="020B0604030504040204" pitchFamily="34" charset="0"/>
              </a:rPr>
              <a:t>on low self-esteem. In your first session you already identified your experiences, thoughts, feelings and behaviour. You have kept a daily diary for the last week and you are ask to go through it with the nurse.</a:t>
            </a:r>
          </a:p>
        </p:txBody>
      </p:sp>
      <p:sp>
        <p:nvSpPr>
          <p:cNvPr id="3" name="Rectangle 2"/>
          <p:cNvSpPr/>
          <p:nvPr/>
        </p:nvSpPr>
        <p:spPr>
          <a:xfrm>
            <a:off x="4446021" y="3720491"/>
            <a:ext cx="7241154"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The patient has brought their daily diary which they have completed for a week. Use the diary to formulate what happens when the person experiences low self-esteem using the follow slide as a template. </a:t>
            </a:r>
          </a:p>
        </p:txBody>
      </p:sp>
      <p:pic>
        <p:nvPicPr>
          <p:cNvPr id="13" name="Picture 2">
            <a:extLst>
              <a:ext uri="{FF2B5EF4-FFF2-40B4-BE49-F238E27FC236}">
                <a16:creationId xmlns:a16="http://schemas.microsoft.com/office/drawing/2014/main" id="{19249CA0-A617-4A66-98DF-5FCB678A2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5001617"/>
            <a:ext cx="1554162" cy="150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823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986660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Structured Sessions 3-5:</a:t>
            </a:r>
          </a:p>
        </p:txBody>
      </p:sp>
      <p:sp>
        <p:nvSpPr>
          <p:cNvPr id="7" name="Google Shape;67;p12"/>
          <p:cNvSpPr txBox="1">
            <a:spLocks/>
          </p:cNvSpPr>
          <p:nvPr/>
        </p:nvSpPr>
        <p:spPr>
          <a:xfrm>
            <a:off x="955963" y="2179836"/>
            <a:ext cx="9102438" cy="348453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000" dirty="0">
                <a:solidFill>
                  <a:srgbClr val="512275"/>
                </a:solidFill>
                <a:latin typeface="Segoe Print" charset="0"/>
                <a:ea typeface="Segoe Print" charset="0"/>
                <a:cs typeface="Segoe Print" charset="0"/>
              </a:rPr>
              <a:t>Negative thoughts and opinions</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09284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446021" y="344839"/>
            <a:ext cx="7241154"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for your </a:t>
            </a:r>
          </a:p>
          <a:p>
            <a:pPr>
              <a:lnSpc>
                <a:spcPct val="150000"/>
              </a:lnSpc>
            </a:pPr>
            <a:r>
              <a:rPr lang="en-GB" sz="2000" b="1" i="1" dirty="0">
                <a:solidFill>
                  <a:srgbClr val="512275"/>
                </a:solidFill>
                <a:latin typeface="Verdana" panose="020B0604030504040204" pitchFamily="34" charset="0"/>
                <a:ea typeface="Verdana" panose="020B0604030504040204" pitchFamily="34" charset="0"/>
              </a:rPr>
              <a:t>3</a:t>
            </a:r>
            <a:r>
              <a:rPr lang="en-GB" sz="2000" b="1" i="1" baseline="30000" dirty="0">
                <a:solidFill>
                  <a:srgbClr val="512275"/>
                </a:solidFill>
                <a:latin typeface="Verdana" panose="020B0604030504040204" pitchFamily="34" charset="0"/>
                <a:ea typeface="Verdana" panose="020B0604030504040204" pitchFamily="34" charset="0"/>
              </a:rPr>
              <a:t>rd</a:t>
            </a:r>
            <a:r>
              <a:rPr lang="en-GB" sz="2000" b="1" i="1" dirty="0">
                <a:solidFill>
                  <a:srgbClr val="512275"/>
                </a:solidFill>
                <a:latin typeface="Verdana" panose="020B0604030504040204" pitchFamily="34" charset="0"/>
                <a:ea typeface="Verdana" panose="020B0604030504040204" pitchFamily="34" charset="0"/>
              </a:rPr>
              <a:t>  session</a:t>
            </a:r>
            <a:r>
              <a:rPr lang="en-GB" sz="2000" dirty="0">
                <a:solidFill>
                  <a:srgbClr val="512275"/>
                </a:solidFill>
                <a:latin typeface="Verdana" panose="020B0604030504040204" pitchFamily="34" charset="0"/>
                <a:ea typeface="Verdana" panose="020B0604030504040204" pitchFamily="34" charset="0"/>
              </a:rPr>
              <a:t>. The nurse provides you with information about negative thoughts and some tools to understand how to think more positively. </a:t>
            </a:r>
          </a:p>
        </p:txBody>
      </p:sp>
      <p:sp>
        <p:nvSpPr>
          <p:cNvPr id="3" name="Rectangle 2"/>
          <p:cNvSpPr/>
          <p:nvPr/>
        </p:nvSpPr>
        <p:spPr>
          <a:xfrm>
            <a:off x="4446021" y="3720491"/>
            <a:ext cx="7241154"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a:t>
            </a:r>
            <a:r>
              <a:rPr lang="en-GB" sz="2000" b="1" i="1" dirty="0">
                <a:solidFill>
                  <a:srgbClr val="512275"/>
                </a:solidFill>
                <a:latin typeface="Verdana" panose="020B0604030504040204" pitchFamily="34" charset="0"/>
                <a:ea typeface="Verdana" panose="020B0604030504040204" pitchFamily="34" charset="0"/>
              </a:rPr>
              <a:t>3</a:t>
            </a:r>
            <a:r>
              <a:rPr lang="en-GB" sz="2000" b="1" i="1" baseline="30000" dirty="0">
                <a:solidFill>
                  <a:srgbClr val="512275"/>
                </a:solidFill>
                <a:latin typeface="Verdana" panose="020B0604030504040204" pitchFamily="34" charset="0"/>
                <a:ea typeface="Verdana" panose="020B0604030504040204" pitchFamily="34" charset="0"/>
              </a:rPr>
              <a:t>rd</a:t>
            </a:r>
            <a:r>
              <a:rPr lang="en-GB" sz="2000" b="1" i="1" dirty="0">
                <a:solidFill>
                  <a:srgbClr val="512275"/>
                </a:solidFill>
                <a:latin typeface="Verdana" panose="020B0604030504040204" pitchFamily="34" charset="0"/>
                <a:ea typeface="Verdana" panose="020B0604030504040204" pitchFamily="34" charset="0"/>
              </a:rPr>
              <a:t> session </a:t>
            </a:r>
            <a:r>
              <a:rPr lang="en-GB" sz="2000" dirty="0">
                <a:solidFill>
                  <a:srgbClr val="512275"/>
                </a:solidFill>
                <a:latin typeface="Verdana" panose="020B0604030504040204" pitchFamily="34" charset="0"/>
                <a:ea typeface="Verdana" panose="020B0604030504040204" pitchFamily="34" charset="0"/>
              </a:rPr>
              <a:t>with the patient you want them to think about their negative thoughts and come up with ways to think more positively. Use the tools on the following slides to help them.</a:t>
            </a:r>
          </a:p>
        </p:txBody>
      </p:sp>
    </p:spTree>
    <p:extLst>
      <p:ext uri="{BB962C8B-B14F-4D97-AF65-F5344CB8AC3E}">
        <p14:creationId xmlns:p14="http://schemas.microsoft.com/office/powerpoint/2010/main" val="924314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3051045" y="1228630"/>
            <a:ext cx="6588672" cy="440074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000" dirty="0">
                <a:solidFill>
                  <a:srgbClr val="512275"/>
                </a:solidFill>
                <a:latin typeface="Segoe Print" charset="0"/>
                <a:ea typeface="Segoe Print" charset="0"/>
                <a:cs typeface="Segoe Print" charset="0"/>
              </a:rPr>
              <a:t>Checking out negative thoughts</a:t>
            </a:r>
          </a:p>
        </p:txBody>
      </p:sp>
    </p:spTree>
    <p:extLst>
      <p:ext uri="{BB962C8B-B14F-4D97-AF65-F5344CB8AC3E}">
        <p14:creationId xmlns:p14="http://schemas.microsoft.com/office/powerpoint/2010/main" val="2729488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751703" y="381824"/>
            <a:ext cx="10688594" cy="7055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Negative thoughts</a:t>
            </a:r>
          </a:p>
        </p:txBody>
      </p:sp>
      <p:sp>
        <p:nvSpPr>
          <p:cNvPr id="3" name="Rectangle 2"/>
          <p:cNvSpPr/>
          <p:nvPr/>
        </p:nvSpPr>
        <p:spPr>
          <a:xfrm>
            <a:off x="751703" y="1623675"/>
            <a:ext cx="10913183" cy="3970318"/>
          </a:xfrm>
          <a:prstGeom prst="rect">
            <a:avLst/>
          </a:prstGeom>
        </p:spPr>
        <p:txBody>
          <a:bodyPr wrap="square">
            <a:spAutoFit/>
          </a:bodyPr>
          <a:lstStyle/>
          <a:p>
            <a:pPr>
              <a:lnSpc>
                <a:spcPct val="150000"/>
              </a:lnSpc>
            </a:pPr>
            <a:r>
              <a:rPr lang="en-GB" sz="2400" dirty="0">
                <a:solidFill>
                  <a:srgbClr val="512275"/>
                </a:solidFill>
                <a:latin typeface="Verdana" panose="020B0604030504040204" pitchFamily="34" charset="0"/>
                <a:ea typeface="Verdana" panose="020B0604030504040204" pitchFamily="34" charset="0"/>
              </a:rPr>
              <a:t>Tend to be:</a:t>
            </a:r>
          </a:p>
          <a:p>
            <a:pPr marL="742950" lvl="1" indent="-285750">
              <a:lnSpc>
                <a:spcPct val="150000"/>
              </a:lnSpc>
              <a:buFont typeface="Arial" charset="0"/>
              <a:buChar char="•"/>
            </a:pPr>
            <a:r>
              <a:rPr lang="en-GB" sz="2400" b="1" dirty="0">
                <a:solidFill>
                  <a:srgbClr val="512275"/>
                </a:solidFill>
                <a:latin typeface="Verdana" panose="020B0604030504040204" pitchFamily="34" charset="0"/>
                <a:ea typeface="Verdana" panose="020B0604030504040204" pitchFamily="34" charset="0"/>
              </a:rPr>
              <a:t>Automatic</a:t>
            </a:r>
            <a:r>
              <a:rPr lang="en-GB" sz="2400" dirty="0">
                <a:solidFill>
                  <a:srgbClr val="512275"/>
                </a:solidFill>
                <a:latin typeface="Verdana" panose="020B0604030504040204" pitchFamily="34" charset="0"/>
                <a:ea typeface="Verdana" panose="020B0604030504040204" pitchFamily="34" charset="0"/>
              </a:rPr>
              <a:t> (involuntary) (negative automatic thoughts – NATs)</a:t>
            </a:r>
          </a:p>
          <a:p>
            <a:pPr marL="742950" lvl="1" indent="-285750">
              <a:lnSpc>
                <a:spcPct val="150000"/>
              </a:lnSpc>
              <a:buFont typeface="Arial" charset="0"/>
              <a:buChar char="•"/>
            </a:pPr>
            <a:r>
              <a:rPr lang="en-US" sz="2400" b="1" dirty="0">
                <a:solidFill>
                  <a:srgbClr val="512275"/>
                </a:solidFill>
                <a:latin typeface="Verdana" panose="020B0604030504040204" pitchFamily="34" charset="0"/>
                <a:ea typeface="Verdana" panose="020B0604030504040204" pitchFamily="34" charset="0"/>
              </a:rPr>
              <a:t>Believable</a:t>
            </a:r>
            <a:r>
              <a:rPr lang="en-US" sz="2400" dirty="0">
                <a:solidFill>
                  <a:srgbClr val="512275"/>
                </a:solidFill>
                <a:latin typeface="Verdana" panose="020B0604030504040204" pitchFamily="34" charset="0"/>
                <a:ea typeface="Verdana" panose="020B0604030504040204" pitchFamily="34" charset="0"/>
              </a:rPr>
              <a:t> (but this does not mean they are necessarily true, it’s worth remembering that thoughts are not facts)</a:t>
            </a:r>
          </a:p>
          <a:p>
            <a:pPr marL="742950" lvl="1" indent="-285750">
              <a:lnSpc>
                <a:spcPct val="150000"/>
              </a:lnSpc>
              <a:buFont typeface="Arial" charset="0"/>
              <a:buChar char="•"/>
            </a:pPr>
            <a:r>
              <a:rPr lang="en-GB" sz="2400" b="1" dirty="0">
                <a:solidFill>
                  <a:srgbClr val="512275"/>
                </a:solidFill>
                <a:latin typeface="Verdana" panose="020B0604030504040204" pitchFamily="34" charset="0"/>
                <a:ea typeface="Verdana" panose="020B0604030504040204" pitchFamily="34" charset="0"/>
              </a:rPr>
              <a:t>Habitual</a:t>
            </a:r>
            <a:r>
              <a:rPr lang="en-GB" sz="2400" dirty="0">
                <a:solidFill>
                  <a:srgbClr val="512275"/>
                </a:solidFill>
                <a:latin typeface="Verdana" panose="020B0604030504040204" pitchFamily="34" charset="0"/>
                <a:ea typeface="Verdana" panose="020B0604030504040204" pitchFamily="34" charset="0"/>
              </a:rPr>
              <a:t> (a bad habit)</a:t>
            </a:r>
          </a:p>
          <a:p>
            <a:pPr marL="742950" lvl="1" indent="-285750">
              <a:lnSpc>
                <a:spcPct val="150000"/>
              </a:lnSpc>
              <a:buFont typeface="Arial" charset="0"/>
              <a:buChar char="•"/>
            </a:pPr>
            <a:r>
              <a:rPr lang="en-GB" sz="2400" b="1" dirty="0">
                <a:solidFill>
                  <a:srgbClr val="512275"/>
                </a:solidFill>
                <a:latin typeface="Verdana" panose="020B0604030504040204" pitchFamily="34" charset="0"/>
                <a:ea typeface="Verdana" panose="020B0604030504040204" pitchFamily="34" charset="0"/>
              </a:rPr>
              <a:t>Unreasonable</a:t>
            </a:r>
            <a:r>
              <a:rPr lang="en-GB" sz="2400" dirty="0">
                <a:solidFill>
                  <a:srgbClr val="512275"/>
                </a:solidFill>
                <a:latin typeface="Verdana" panose="020B0604030504040204" pitchFamily="34" charset="0"/>
                <a:ea typeface="Verdana" panose="020B0604030504040204" pitchFamily="34" charset="0"/>
              </a:rPr>
              <a:t> and </a:t>
            </a:r>
            <a:r>
              <a:rPr lang="en-GB" sz="2400" b="1" dirty="0">
                <a:solidFill>
                  <a:srgbClr val="512275"/>
                </a:solidFill>
                <a:latin typeface="Verdana" panose="020B0604030504040204" pitchFamily="34" charset="0"/>
                <a:ea typeface="Verdana" panose="020B0604030504040204" pitchFamily="34" charset="0"/>
              </a:rPr>
              <a:t>unhelpful</a:t>
            </a:r>
          </a:p>
          <a:p>
            <a:pPr marL="742950" lvl="1" indent="-285750">
              <a:lnSpc>
                <a:spcPct val="150000"/>
              </a:lnSpc>
              <a:buFont typeface="Arial" charset="0"/>
              <a:buChar char="•"/>
            </a:pPr>
            <a:r>
              <a:rPr lang="en-US" sz="2400" b="1" dirty="0">
                <a:solidFill>
                  <a:srgbClr val="512275"/>
                </a:solidFill>
                <a:latin typeface="Verdana" panose="020B0604030504040204" pitchFamily="34" charset="0"/>
                <a:ea typeface="Verdana" panose="020B0604030504040204" pitchFamily="34" charset="0"/>
              </a:rPr>
              <a:t>Self-perpetuating</a:t>
            </a:r>
            <a:r>
              <a:rPr lang="en-US" sz="2400" dirty="0">
                <a:solidFill>
                  <a:srgbClr val="512275"/>
                </a:solidFill>
                <a:latin typeface="Verdana" panose="020B0604030504040204" pitchFamily="34" charset="0"/>
                <a:ea typeface="Verdana" panose="020B0604030504040204" pitchFamily="34" charset="0"/>
              </a:rPr>
              <a:t> (they lead to a spiral of negative thoughts)</a:t>
            </a:r>
            <a:endParaRPr lang="en-GB" sz="2400" dirty="0">
              <a:solidFill>
                <a:srgbClr val="512275"/>
              </a:solidFill>
              <a:latin typeface="Verdana" panose="020B0604030504040204" pitchFamily="34" charset="0"/>
              <a:ea typeface="Verdana" panose="020B0604030504040204" pitchFamily="34" charset="0"/>
            </a:endParaRPr>
          </a:p>
        </p:txBody>
      </p:sp>
      <p:pic>
        <p:nvPicPr>
          <p:cNvPr id="3074" name="Picture 2" descr="Image result for negative thou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1425" y="106809"/>
            <a:ext cx="2134951" cy="213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514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385011" y="381824"/>
            <a:ext cx="11389894" cy="149510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Negative thoughts</a:t>
            </a:r>
            <a:r>
              <a:rPr lang="mr-IN" sz="4800" dirty="0">
                <a:solidFill>
                  <a:srgbClr val="512275"/>
                </a:solidFill>
                <a:latin typeface="Segoe Print" charset="0"/>
                <a:ea typeface="Segoe Print" charset="0"/>
                <a:cs typeface="Segoe Print" charset="0"/>
              </a:rPr>
              <a:t>–</a:t>
            </a:r>
            <a:r>
              <a:rPr lang="en-GB" sz="4800" dirty="0">
                <a:solidFill>
                  <a:srgbClr val="512275"/>
                </a:solidFill>
                <a:latin typeface="Segoe Print" charset="0"/>
                <a:ea typeface="Segoe Print" charset="0"/>
                <a:cs typeface="Segoe Print" charset="0"/>
              </a:rPr>
              <a:t> The courtroom technique</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184753485"/>
              </p:ext>
            </p:extLst>
          </p:nvPr>
        </p:nvGraphicFramePr>
        <p:xfrm>
          <a:off x="537411" y="1909010"/>
          <a:ext cx="11085094" cy="4535562"/>
        </p:xfrm>
        <a:graphic>
          <a:graphicData uri="http://schemas.openxmlformats.org/drawingml/2006/table">
            <a:tbl>
              <a:tblPr firstRow="1" bandRow="1">
                <a:tableStyleId>{5C22544A-7EE6-4342-B048-85BDC9FD1C3A}</a:tableStyleId>
              </a:tblPr>
              <a:tblGrid>
                <a:gridCol w="3954379">
                  <a:extLst>
                    <a:ext uri="{9D8B030D-6E8A-4147-A177-3AD203B41FA5}">
                      <a16:colId xmlns:a16="http://schemas.microsoft.com/office/drawing/2014/main" val="20000"/>
                    </a:ext>
                  </a:extLst>
                </a:gridCol>
                <a:gridCol w="7130715">
                  <a:extLst>
                    <a:ext uri="{9D8B030D-6E8A-4147-A177-3AD203B41FA5}">
                      <a16:colId xmlns:a16="http://schemas.microsoft.com/office/drawing/2014/main" val="20001"/>
                    </a:ext>
                  </a:extLst>
                </a:gridCol>
              </a:tblGrid>
              <a:tr h="657727">
                <a:tc gridSpan="2">
                  <a:txBody>
                    <a:bodyPr/>
                    <a:lstStyle/>
                    <a:p>
                      <a:r>
                        <a:rPr lang="en-GB" dirty="0">
                          <a:latin typeface="Verdana" panose="020B0604030504040204" pitchFamily="34" charset="0"/>
                          <a:ea typeface="Verdana" panose="020B0604030504040204" pitchFamily="34" charset="0"/>
                        </a:rPr>
                        <a:t>Thought to be tested: ‘I’m useless’</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10000"/>
                  </a:ext>
                </a:extLst>
              </a:tr>
              <a:tr h="494555">
                <a:tc>
                  <a:txBody>
                    <a:bodyPr/>
                    <a:lstStyle/>
                    <a:p>
                      <a:r>
                        <a:rPr lang="en-GB" b="1" dirty="0">
                          <a:solidFill>
                            <a:srgbClr val="512275"/>
                          </a:solidFill>
                          <a:latin typeface="Verdana" panose="020B0604030504040204" pitchFamily="34" charset="0"/>
                          <a:ea typeface="Verdana" panose="020B0604030504040204" pitchFamily="34" charset="0"/>
                        </a:rPr>
                        <a:t>Prosecution</a:t>
                      </a:r>
                      <a:r>
                        <a:rPr lang="en-GB" b="1" baseline="0" dirty="0">
                          <a:solidFill>
                            <a:srgbClr val="512275"/>
                          </a:solidFill>
                          <a:latin typeface="Verdana" panose="020B0604030504040204" pitchFamily="34" charset="0"/>
                          <a:ea typeface="Verdana" panose="020B0604030504040204" pitchFamily="34" charset="0"/>
                        </a:rPr>
                        <a:t> (Evidence for)</a:t>
                      </a:r>
                      <a:endParaRPr lang="en-GB" b="1" dirty="0">
                        <a:solidFill>
                          <a:srgbClr val="512275"/>
                        </a:solidFill>
                        <a:latin typeface="Verdana" panose="020B0604030504040204" pitchFamily="34" charset="0"/>
                        <a:ea typeface="Verdana" panose="020B0604030504040204" pitchFamily="34" charset="0"/>
                      </a:endParaRPr>
                    </a:p>
                  </a:txBody>
                  <a:tcPr anchor="ctr"/>
                </a:tc>
                <a:tc>
                  <a:txBody>
                    <a:bodyPr/>
                    <a:lstStyle/>
                    <a:p>
                      <a:r>
                        <a:rPr lang="en-GB" b="1" dirty="0">
                          <a:solidFill>
                            <a:srgbClr val="512275"/>
                          </a:solidFill>
                          <a:latin typeface="Verdana" panose="020B0604030504040204" pitchFamily="34" charset="0"/>
                          <a:ea typeface="Verdana" panose="020B0604030504040204" pitchFamily="34" charset="0"/>
                        </a:rPr>
                        <a:t>Defence</a:t>
                      </a:r>
                      <a:r>
                        <a:rPr lang="en-GB" b="1" baseline="0" dirty="0">
                          <a:solidFill>
                            <a:srgbClr val="512275"/>
                          </a:solidFill>
                          <a:latin typeface="Verdana" panose="020B0604030504040204" pitchFamily="34" charset="0"/>
                          <a:ea typeface="Verdana" panose="020B0604030504040204" pitchFamily="34" charset="0"/>
                        </a:rPr>
                        <a:t> (Evidence against)</a:t>
                      </a:r>
                      <a:endParaRPr lang="en-GB" b="1" dirty="0">
                        <a:solidFill>
                          <a:srgbClr val="512275"/>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10001"/>
                  </a:ext>
                </a:extLst>
              </a:tr>
              <a:tr h="3048626">
                <a:tc>
                  <a:txBody>
                    <a:bodyPr/>
                    <a:lstStyle/>
                    <a:p>
                      <a:pPr marL="285750" indent="-285750">
                        <a:buFont typeface="Arial" panose="020B0604020202020204" pitchFamily="34" charset="0"/>
                        <a:buChar cha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I’m not good at conversation</a:t>
                      </a:r>
                    </a:p>
                    <a:p>
                      <a:pPr marL="285750" indent="-285750">
                        <a:buFont typeface="Arial" panose="020B0604020202020204" pitchFamily="34" charset="0"/>
                        <a:buChar cha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I don’t keep up with politics</a:t>
                      </a:r>
                    </a:p>
                    <a:p>
                      <a:pPr marL="285750" indent="-285750">
                        <a:buFont typeface="Arial" panose="020B0604020202020204" pitchFamily="34" charset="0"/>
                        <a:buChar cha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I do get really anxious</a:t>
                      </a:r>
                      <a:endParaRPr lang="en-GB" sz="2000" dirty="0">
                        <a:solidFill>
                          <a:srgbClr val="512275"/>
                        </a:solidFill>
                      </a:endParaRPr>
                    </a:p>
                  </a:txBody>
                  <a:tcPr/>
                </a:tc>
                <a:tc>
                  <a:txBody>
                    <a:bodyPr/>
                    <a:lstStyle/>
                    <a:p>
                      <a:pPr marL="285750" indent="-285750">
                        <a:buFont typeface="Arial" panose="020B0604020202020204" pitchFamily="34" charset="0"/>
                        <a:buChar cha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I had managed to get through all my paperwork for the week</a:t>
                      </a:r>
                    </a:p>
                    <a:p>
                      <a:pPr marL="285750" indent="-285750">
                        <a:buFont typeface="Arial" panose="020B0604020202020204" pitchFamily="34" charset="0"/>
                        <a:buChar cha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I had remembered to send a card for my nephew’s birthday</a:t>
                      </a:r>
                    </a:p>
                    <a:p>
                      <a:pPr marL="285750" indent="-285750">
                        <a:buFont typeface="Arial" panose="020B0604020202020204" pitchFamily="34" charset="0"/>
                        <a:buChar cha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Other people get anxious - it’s not just me	</a:t>
                      </a: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	</a:t>
                      </a:r>
                    </a:p>
                    <a:p>
                      <a:pPr marL="285750" indent="-285750">
                        <a:buFont typeface="Arial" panose="020B0604020202020204" pitchFamily="34" charset="0"/>
                        <a:buChar char="•"/>
                      </a:pPr>
                      <a:endParaRPr lang="en-US" sz="1800" b="0" i="0" u="none" strike="noStrike" kern="1200" baseline="0" dirty="0">
                        <a:solidFill>
                          <a:srgbClr val="512275"/>
                        </a:solidFill>
                        <a:latin typeface="Verdana" panose="020B0604030504040204" pitchFamily="34" charset="0"/>
                        <a:ea typeface="Verdana" panose="020B0604030504040204" pitchFamily="34" charset="0"/>
                        <a:cs typeface="+mn-cs"/>
                      </a:endParaRPr>
                    </a:p>
                    <a:p>
                      <a:pPr marL="285750" indent="-285750">
                        <a:buFont typeface="Arial" panose="020B0604020202020204" pitchFamily="34" charset="0"/>
                        <a:buChar char="•"/>
                      </a:pPr>
                      <a:endParaRPr lang="en-US" sz="1800" b="0" i="0" u="none" strike="noStrike" kern="1200" baseline="0" dirty="0">
                        <a:solidFill>
                          <a:srgbClr val="512275"/>
                        </a:solidFill>
                        <a:latin typeface="Verdana" panose="020B0604030504040204" pitchFamily="34" charset="0"/>
                        <a:ea typeface="Verdana" panose="020B0604030504040204" pitchFamily="34" charset="0"/>
                        <a:cs typeface="+mn-cs"/>
                      </a:endParaRPr>
                    </a:p>
                    <a:p>
                      <a:pPr marL="285750" indent="-285750">
                        <a:buFont typeface="Arial" panose="020B0604020202020204" pitchFamily="34" charset="0"/>
                        <a:buChar char="•"/>
                      </a:pPr>
                      <a:endParaRPr lang="en-US" sz="1800" b="0" i="0" u="none" strike="noStrike" kern="1200" baseline="0" dirty="0">
                        <a:solidFill>
                          <a:srgbClr val="512275"/>
                        </a:solidFill>
                        <a:latin typeface="Verdana" panose="020B0604030504040204" pitchFamily="34" charset="0"/>
                        <a:ea typeface="Verdana" panose="020B0604030504040204" pitchFamily="34" charset="0"/>
                        <a:cs typeface="+mn-cs"/>
                      </a:endParaRPr>
                    </a:p>
                    <a:p>
                      <a:pPr marL="285750" indent="-285750">
                        <a:buFont typeface="Arial" panose="020B0604020202020204" pitchFamily="34" charset="0"/>
                        <a:buChar char="•"/>
                      </a:pPr>
                      <a:endParaRPr lang="en-US" sz="1800" b="0" i="0" u="none" strike="noStrike" kern="1200" baseline="0" dirty="0">
                        <a:solidFill>
                          <a:srgbClr val="512275"/>
                        </a:solidFill>
                        <a:latin typeface="Verdana" panose="020B0604030504040204" pitchFamily="34" charset="0"/>
                        <a:ea typeface="Verdana" panose="020B0604030504040204" pitchFamily="34" charset="0"/>
                        <a:cs typeface="+mn-cs"/>
                      </a:endParaRPr>
                    </a:p>
                    <a:p>
                      <a:pPr marL="285750" indent="-285750">
                        <a:buFont typeface="Arial" panose="020B0604020202020204" pitchFamily="34" charset="0"/>
                        <a:buChar char="•"/>
                      </a:pPr>
                      <a:endParaRPr lang="en-US" sz="1800" b="0" i="0" u="none" strike="noStrike" kern="1200" baseline="0" dirty="0">
                        <a:solidFill>
                          <a:srgbClr val="512275"/>
                        </a:solidFill>
                        <a:latin typeface="Verdana" panose="020B0604030504040204" pitchFamily="34" charset="0"/>
                        <a:ea typeface="Verdana" panose="020B0604030504040204" pitchFamily="34" charset="0"/>
                        <a:cs typeface="+mn-cs"/>
                      </a:endParaRPr>
                    </a:p>
                    <a:p>
                      <a:pPr marL="285750" indent="-285750">
                        <a:buFont typeface="Arial" panose="020B0604020202020204" pitchFamily="34" charset="0"/>
                        <a:buChar char="•"/>
                      </a:pPr>
                      <a:endParaRPr lang="en-US" sz="1800" b="0" i="0" u="none" strike="noStrike" kern="1200" baseline="0" dirty="0">
                        <a:solidFill>
                          <a:srgbClr val="512275"/>
                        </a:solidFill>
                        <a:latin typeface="Verdana" panose="020B0604030504040204" pitchFamily="34" charset="0"/>
                        <a:ea typeface="Verdana" panose="020B0604030504040204" pitchFamily="34" charset="0"/>
                        <a:cs typeface="+mn-cs"/>
                      </a:endParaRPr>
                    </a:p>
                    <a:p>
                      <a:pPr marL="285750" indent="-285750">
                        <a:buFont typeface="Arial" panose="020B0604020202020204" pitchFamily="34" charset="0"/>
                        <a:buChar char="•"/>
                      </a:pPr>
                      <a:endParaRPr lang="en-US" sz="1800" b="0" i="0" u="none" strike="noStrike" kern="1200" baseline="0" dirty="0">
                        <a:solidFill>
                          <a:srgbClr val="512275"/>
                        </a:solidFill>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0002"/>
                  </a:ext>
                </a:extLst>
              </a:tr>
            </a:tbl>
          </a:graphicData>
        </a:graphic>
      </p:graphicFrame>
      <p:pic>
        <p:nvPicPr>
          <p:cNvPr id="8" name="Picture 5" descr="\\nask.man.ac.uk\home$\Downloads\kisspng-computer-icons-magistrate-judge-icon-design-attorney-5b3c9024c7f599.7083160015306957168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242" y="4313951"/>
            <a:ext cx="2302042" cy="230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743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61741" cy="23385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53779" y="496869"/>
            <a:ext cx="3504201"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Thinking rationally</a:t>
            </a:r>
          </a:p>
        </p:txBody>
      </p:sp>
      <p:sp>
        <p:nvSpPr>
          <p:cNvPr id="8" name="Rectangle 7"/>
          <p:cNvSpPr/>
          <p:nvPr/>
        </p:nvSpPr>
        <p:spPr>
          <a:xfrm>
            <a:off x="5400185" y="466621"/>
            <a:ext cx="6606936" cy="6093976"/>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You could try to think of a more balanced thought. Use the following questions to think about your thoughts in a more balanced way.</a:t>
            </a:r>
          </a:p>
          <a:p>
            <a:pPr>
              <a:lnSpc>
                <a:spcPct val="150000"/>
              </a:lnSpc>
            </a:pPr>
            <a:r>
              <a:rPr lang="en-GB" sz="2000" dirty="0">
                <a:solidFill>
                  <a:srgbClr val="512275"/>
                </a:solidFill>
                <a:latin typeface="Verdana" panose="020B0604030504040204" pitchFamily="34" charset="0"/>
                <a:ea typeface="Verdana" panose="020B0604030504040204" pitchFamily="34" charset="0"/>
              </a:rPr>
              <a:t>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real evidence do I have to support these thoughts?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Are these thoughts helpful?</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thoughts might be more helpful?</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Am I confusing thoughts with facts?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Am I being too hard on myself?</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If a friend in the same situation told me this negative thought would I agree?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would someone else view this?</a:t>
            </a:r>
            <a:endParaRPr lang="en-GB" sz="2000" b="1"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2191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4" name="Content Placeholder 3"/>
          <p:cNvGraphicFramePr>
            <a:graphicFrameLocks noGrp="1"/>
          </p:cNvGraphicFramePr>
          <p:nvPr>
            <p:ph idx="1"/>
          </p:nvPr>
        </p:nvGraphicFramePr>
        <p:xfrm>
          <a:off x="372138" y="1469219"/>
          <a:ext cx="11447723" cy="5285587"/>
        </p:xfrm>
        <a:graphic>
          <a:graphicData uri="http://schemas.openxmlformats.org/drawingml/2006/table">
            <a:tbl>
              <a:tblPr firstRow="1" bandRow="1">
                <a:tableStyleId>{3B4B98B0-60AC-42C2-AFA5-B58CD77FA1E5}</a:tableStyleId>
              </a:tblPr>
              <a:tblGrid>
                <a:gridCol w="11447723">
                  <a:extLst>
                    <a:ext uri="{9D8B030D-6E8A-4147-A177-3AD203B41FA5}">
                      <a16:colId xmlns:a16="http://schemas.microsoft.com/office/drawing/2014/main" val="3713640427"/>
                    </a:ext>
                  </a:extLst>
                </a:gridCol>
              </a:tblGrid>
              <a:tr h="479673">
                <a:tc>
                  <a:txBody>
                    <a:bodyPr/>
                    <a:lstStyle/>
                    <a:p>
                      <a:pPr algn="l"/>
                      <a:r>
                        <a:rPr lang="en-GB" sz="2000" dirty="0">
                          <a:solidFill>
                            <a:srgbClr val="512275"/>
                          </a:solidFill>
                          <a:latin typeface="Verdana" panose="020B0604030504040204" pitchFamily="34" charset="0"/>
                          <a:ea typeface="Verdana" panose="020B0604030504040204" pitchFamily="34" charset="0"/>
                        </a:rPr>
                        <a:t>1. Triggers:</a:t>
                      </a:r>
                      <a:r>
                        <a:rPr lang="en-GB" sz="2000" baseline="0" dirty="0">
                          <a:solidFill>
                            <a:srgbClr val="512275"/>
                          </a:solidFill>
                          <a:latin typeface="Verdana" panose="020B0604030504040204" pitchFamily="34" charset="0"/>
                          <a:ea typeface="Verdana" panose="020B0604030504040204" pitchFamily="34" charset="0"/>
                        </a:rPr>
                        <a:t> </a:t>
                      </a:r>
                      <a:r>
                        <a:rPr lang="en-GB" sz="2000" b="0" baseline="0" dirty="0">
                          <a:solidFill>
                            <a:srgbClr val="512275"/>
                          </a:solidFill>
                          <a:latin typeface="Verdana" panose="020B0604030504040204" pitchFamily="34" charset="0"/>
                          <a:ea typeface="Verdana" panose="020B0604030504040204" pitchFamily="34" charset="0"/>
                        </a:rPr>
                        <a:t>The situation you are in</a:t>
                      </a:r>
                      <a:endParaRPr lang="en-GB" sz="2000" dirty="0">
                        <a:solidFill>
                          <a:srgbClr val="512275"/>
                        </a:solidFill>
                        <a:latin typeface="Verdana" panose="020B0604030504040204" pitchFamily="34" charset="0"/>
                        <a:ea typeface="Verdana" panose="020B0604030504040204" pitchFamily="34" charset="0"/>
                      </a:endParaRPr>
                    </a:p>
                  </a:txBody>
                  <a:tcPr anchor="ctr">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36684813"/>
                  </a:ext>
                </a:extLst>
              </a:tr>
              <a:tr h="6044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rgbClr val="512275"/>
                          </a:solidFill>
                          <a:latin typeface="Verdana" panose="020B0604030504040204" pitchFamily="34" charset="0"/>
                          <a:ea typeface="Verdana" panose="020B0604030504040204" pitchFamily="34" charset="0"/>
                          <a:cs typeface="+mn-cs"/>
                        </a:rPr>
                        <a:t>2. Feelings: </a:t>
                      </a:r>
                      <a:r>
                        <a:rPr lang="en-GB" sz="2000" b="0" kern="1200" dirty="0">
                          <a:solidFill>
                            <a:srgbClr val="512275"/>
                          </a:solidFill>
                          <a:latin typeface="Verdana" panose="020B0604030504040204" pitchFamily="34" charset="0"/>
                          <a:ea typeface="Verdana" panose="020B0604030504040204" pitchFamily="34" charset="0"/>
                          <a:cs typeface="+mn-cs"/>
                        </a:rPr>
                        <a:t>Rate how distressing each of these feelings were on a scale of 0-100%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533328656"/>
                  </a:ext>
                </a:extLst>
              </a:tr>
              <a:tr h="8524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rgbClr val="512275"/>
                          </a:solidFill>
                          <a:latin typeface="Verdana" panose="020B0604030504040204" pitchFamily="34" charset="0"/>
                          <a:ea typeface="Verdana" panose="020B0604030504040204" pitchFamily="34" charset="0"/>
                        </a:rPr>
                        <a:t>3. </a:t>
                      </a:r>
                      <a:r>
                        <a:rPr lang="en-GB" sz="2000" b="1" kern="1200" dirty="0">
                          <a:solidFill>
                            <a:srgbClr val="512275"/>
                          </a:solidFill>
                          <a:latin typeface="Verdana" panose="020B0604030504040204" pitchFamily="34" charset="0"/>
                          <a:ea typeface="Verdana" panose="020B0604030504040204" pitchFamily="34" charset="0"/>
                          <a:cs typeface="+mn-cs"/>
                        </a:rPr>
                        <a:t>Thoughts: </a:t>
                      </a:r>
                      <a:r>
                        <a:rPr lang="en-GB" sz="2000" b="0" kern="1200" dirty="0">
                          <a:solidFill>
                            <a:srgbClr val="512275"/>
                          </a:solidFill>
                          <a:latin typeface="Verdana" panose="020B0604030504040204" pitchFamily="34" charset="0"/>
                          <a:ea typeface="Verdana" panose="020B0604030504040204" pitchFamily="34" charset="0"/>
                          <a:cs typeface="+mn-cs"/>
                        </a:rPr>
                        <a:t>Rate how much you believed each thought was true on a scale of 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kern="1200" dirty="0">
                          <a:solidFill>
                            <a:srgbClr val="512275"/>
                          </a:solidFill>
                          <a:latin typeface="Verdana" panose="020B0604030504040204" pitchFamily="34" charset="0"/>
                          <a:ea typeface="Verdana" panose="020B0604030504040204" pitchFamily="34" charset="0"/>
                          <a:cs typeface="+mn-cs"/>
                        </a:rPr>
                        <a:t>    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029204"/>
                  </a:ext>
                </a:extLst>
              </a:tr>
              <a:tr h="867905">
                <a:tc>
                  <a:txBody>
                    <a:bodyPr/>
                    <a:lstStyle/>
                    <a:p>
                      <a:pPr algn="l"/>
                      <a:r>
                        <a:rPr lang="en-GB" sz="2000" b="1" dirty="0">
                          <a:solidFill>
                            <a:srgbClr val="512275"/>
                          </a:solidFill>
                          <a:latin typeface="Verdana" panose="020B0604030504040204" pitchFamily="34" charset="0"/>
                          <a:ea typeface="Verdana" panose="020B0604030504040204" pitchFamily="34" charset="0"/>
                        </a:rPr>
                        <a:t>4. Evidence</a:t>
                      </a:r>
                      <a:r>
                        <a:rPr lang="en-GB" sz="2000" b="1" baseline="0" dirty="0">
                          <a:solidFill>
                            <a:srgbClr val="512275"/>
                          </a:solidFill>
                          <a:latin typeface="Verdana" panose="020B0604030504040204" pitchFamily="34" charset="0"/>
                          <a:ea typeface="Verdana" panose="020B0604030504040204" pitchFamily="34" charset="0"/>
                        </a:rPr>
                        <a:t> for this thought: </a:t>
                      </a:r>
                      <a:r>
                        <a:rPr lang="en-GB" sz="2000" b="0" kern="1200" dirty="0">
                          <a:solidFill>
                            <a:srgbClr val="512275"/>
                          </a:solidFill>
                          <a:latin typeface="Verdana" panose="020B0604030504040204" pitchFamily="34" charset="0"/>
                          <a:ea typeface="Verdana" panose="020B0604030504040204" pitchFamily="34" charset="0"/>
                          <a:cs typeface="+mn-cs"/>
                        </a:rPr>
                        <a:t>Circle</a:t>
                      </a:r>
                      <a:r>
                        <a:rPr lang="en-GB" sz="2000" b="0" kern="1200" baseline="0" dirty="0">
                          <a:solidFill>
                            <a:srgbClr val="512275"/>
                          </a:solidFill>
                          <a:latin typeface="Verdana" panose="020B0604030504040204" pitchFamily="34" charset="0"/>
                          <a:ea typeface="Verdana" panose="020B0604030504040204" pitchFamily="34" charset="0"/>
                          <a:cs typeface="+mn-cs"/>
                        </a:rPr>
                        <a:t> the thought you want to test from question 3.  Write only the factual evidence that you have to support this thought</a:t>
                      </a:r>
                      <a:r>
                        <a:rPr lang="en-GB" sz="2000" b="0" kern="1200" dirty="0">
                          <a:solidFill>
                            <a:srgbClr val="512275"/>
                          </a:solidFill>
                          <a:latin typeface="Verdana" panose="020B0604030504040204" pitchFamily="34" charset="0"/>
                          <a:ea typeface="Verdana" panose="020B0604030504040204" pitchFamily="34" charset="0"/>
                          <a:cs typeface="+mn-cs"/>
                        </a:rPr>
                        <a:t>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371051616"/>
                  </a:ext>
                </a:extLst>
              </a:tr>
              <a:tr h="974218">
                <a:tc>
                  <a:txBody>
                    <a:bodyPr/>
                    <a:lstStyle/>
                    <a:p>
                      <a:pPr marL="0" algn="l" defTabSz="457200" rtl="0" eaLnBrk="1" latinLnBrk="0" hangingPunct="1"/>
                      <a:r>
                        <a:rPr lang="en-GB" sz="2000" b="1" dirty="0">
                          <a:solidFill>
                            <a:srgbClr val="512275"/>
                          </a:solidFill>
                          <a:latin typeface="Verdana" panose="020B0604030504040204" pitchFamily="34" charset="0"/>
                          <a:ea typeface="Verdana" panose="020B0604030504040204" pitchFamily="34" charset="0"/>
                        </a:rPr>
                        <a:t>5. Evidence against this thought</a:t>
                      </a:r>
                      <a:r>
                        <a:rPr lang="en-GB" sz="2000" b="1" kern="1200" dirty="0">
                          <a:solidFill>
                            <a:srgbClr val="512275"/>
                          </a:solidFill>
                          <a:latin typeface="Verdana" panose="020B0604030504040204" pitchFamily="34" charset="0"/>
                          <a:ea typeface="Verdana" panose="020B0604030504040204" pitchFamily="34" charset="0"/>
                          <a:cs typeface="+mn-cs"/>
                        </a:rPr>
                        <a:t>:</a:t>
                      </a:r>
                      <a:r>
                        <a:rPr lang="en-GB" sz="2000" b="0" kern="1200" dirty="0">
                          <a:solidFill>
                            <a:srgbClr val="512275"/>
                          </a:solidFill>
                          <a:latin typeface="Verdana" panose="020B0604030504040204" pitchFamily="34" charset="0"/>
                          <a:ea typeface="Verdana" panose="020B0604030504040204" pitchFamily="34" charset="0"/>
                          <a:cs typeface="+mn-cs"/>
                        </a:rPr>
                        <a:t> Use the strategies in the workbook to help you discover evidence that does not support the thought</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65267186"/>
                  </a:ext>
                </a:extLst>
              </a:tr>
              <a:tr h="933515">
                <a:tc>
                  <a:txBody>
                    <a:bodyPr/>
                    <a:lstStyle/>
                    <a:p>
                      <a:pPr algn="l"/>
                      <a:r>
                        <a:rPr lang="en-GB" sz="2000" b="1" baseline="0" dirty="0">
                          <a:solidFill>
                            <a:srgbClr val="512275"/>
                          </a:solidFill>
                          <a:latin typeface="Verdana" panose="020B0604030504040204" pitchFamily="34" charset="0"/>
                          <a:ea typeface="Verdana" panose="020B0604030504040204" pitchFamily="34" charset="0"/>
                        </a:rPr>
                        <a:t>6. More balanced response: </a:t>
                      </a:r>
                      <a:r>
                        <a:rPr lang="en-GB" sz="2000" b="0" kern="1200" dirty="0">
                          <a:solidFill>
                            <a:srgbClr val="512275"/>
                          </a:solidFill>
                          <a:latin typeface="Verdana" panose="020B0604030504040204" pitchFamily="34" charset="0"/>
                          <a:ea typeface="Verdana" panose="020B0604030504040204" pitchFamily="34" charset="0"/>
                          <a:cs typeface="+mn-cs"/>
                        </a:rPr>
                        <a:t>Is there another way to explain the situation? Rate how</a:t>
                      </a:r>
                    </a:p>
                    <a:p>
                      <a:pPr algn="l"/>
                      <a:r>
                        <a:rPr lang="en-GB" sz="2000" b="0" kern="1200" dirty="0">
                          <a:solidFill>
                            <a:srgbClr val="512275"/>
                          </a:solidFill>
                          <a:latin typeface="Verdana" panose="020B0604030504040204" pitchFamily="34" charset="0"/>
                          <a:ea typeface="Verdana" panose="020B0604030504040204" pitchFamily="34" charset="0"/>
                          <a:cs typeface="+mn-cs"/>
                        </a:rPr>
                        <a:t>    much you believe the more balanced response on a scale of 0 to 100%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2592130218"/>
                  </a:ext>
                </a:extLst>
              </a:tr>
              <a:tr h="5734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baseline="0" dirty="0">
                          <a:solidFill>
                            <a:srgbClr val="512275"/>
                          </a:solidFill>
                          <a:latin typeface="Verdana" panose="020B0604030504040204" pitchFamily="34" charset="0"/>
                          <a:ea typeface="Verdana" panose="020B0604030504040204" pitchFamily="34" charset="0"/>
                        </a:rPr>
                        <a:t>7. How do you feel now?</a:t>
                      </a:r>
                      <a:r>
                        <a:rPr lang="en-GB" sz="2000" b="0" kern="1200" dirty="0">
                          <a:solidFill>
                            <a:srgbClr val="512275"/>
                          </a:solidFill>
                          <a:latin typeface="Verdana" panose="020B0604030504040204" pitchFamily="34" charset="0"/>
                          <a:ea typeface="Verdana" panose="020B0604030504040204" pitchFamily="34" charset="0"/>
                          <a:cs typeface="+mn-cs"/>
                        </a:rPr>
                        <a:t> Rate each of these feelings on a scale of 0 to 100%</a:t>
                      </a:r>
                      <a:endParaRPr lang="en-GB" sz="2000" b="1" baseline="0" dirty="0">
                        <a:solidFill>
                          <a:srgbClr val="512275"/>
                        </a:solidFill>
                        <a:latin typeface="Verdana" panose="020B0604030504040204" pitchFamily="34" charset="0"/>
                        <a:ea typeface="Verdana" panose="020B0604030504040204" pitchFamily="34" charset="0"/>
                      </a:endParaRPr>
                    </a:p>
                  </a:txBody>
                  <a:tcPr anchor="ctr">
                    <a:lnT w="12700" cap="flat" cmpd="sng" algn="ctr">
                      <a:solidFill>
                        <a:srgbClr val="512275"/>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2770121221"/>
                  </a:ext>
                </a:extLst>
              </a:tr>
            </a:tbl>
          </a:graphicData>
        </a:graphic>
      </p:graphicFrame>
      <p:sp>
        <p:nvSpPr>
          <p:cNvPr id="6" name="Google Shape;67;p12"/>
          <p:cNvSpPr txBox="1">
            <a:spLocks/>
          </p:cNvSpPr>
          <p:nvPr/>
        </p:nvSpPr>
        <p:spPr>
          <a:xfrm>
            <a:off x="751703" y="381824"/>
            <a:ext cx="10688594" cy="7055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Thought diary</a:t>
            </a:r>
          </a:p>
        </p:txBody>
      </p:sp>
    </p:spTree>
    <p:extLst>
      <p:ext uri="{BB962C8B-B14F-4D97-AF65-F5344CB8AC3E}">
        <p14:creationId xmlns:p14="http://schemas.microsoft.com/office/powerpoint/2010/main" val="2675665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4"/>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endParaRPr lang="en-GB" sz="4800" dirty="0">
              <a:solidFill>
                <a:srgbClr val="512275"/>
              </a:solidFill>
              <a:latin typeface="Segoe Print" charset="0"/>
              <a:ea typeface="Segoe Print" charset="0"/>
              <a:cs typeface="Segoe Print" charset="0"/>
            </a:endParaRPr>
          </a:p>
        </p:txBody>
      </p:sp>
      <p:sp>
        <p:nvSpPr>
          <p:cNvPr id="12" name="Google Shape;67;p12"/>
          <p:cNvSpPr txBox="1">
            <a:spLocks/>
          </p:cNvSpPr>
          <p:nvPr/>
        </p:nvSpPr>
        <p:spPr>
          <a:xfrm>
            <a:off x="1590170" y="1700692"/>
            <a:ext cx="9631826" cy="348432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Has looking at your thoughts in a different way changed how you feel?</a:t>
            </a:r>
          </a:p>
        </p:txBody>
      </p:sp>
    </p:spTree>
    <p:extLst>
      <p:ext uri="{BB962C8B-B14F-4D97-AF65-F5344CB8AC3E}">
        <p14:creationId xmlns:p14="http://schemas.microsoft.com/office/powerpoint/2010/main" val="2750741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81973" y="412045"/>
            <a:ext cx="3449781" cy="2039055"/>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34040" y="526345"/>
            <a:ext cx="3743295"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Asking for feedback</a:t>
            </a:r>
          </a:p>
        </p:txBody>
      </p:sp>
      <p:sp>
        <p:nvSpPr>
          <p:cNvPr id="3" name="Rectangle 2"/>
          <p:cNvSpPr/>
          <p:nvPr/>
        </p:nvSpPr>
        <p:spPr>
          <a:xfrm>
            <a:off x="4165599" y="285045"/>
            <a:ext cx="7736295" cy="5816977"/>
          </a:xfrm>
          <a:prstGeom prst="rect">
            <a:avLst/>
          </a:prstGeom>
        </p:spPr>
        <p:txBody>
          <a:bodyPr wrap="square">
            <a:spAutoFit/>
          </a:bodyPr>
          <a:lstStyle/>
          <a:p>
            <a:pPr>
              <a:lnSpc>
                <a:spcPct val="150000"/>
              </a:lnSpc>
            </a:pPr>
            <a:r>
              <a:rPr lang="en-GB" dirty="0">
                <a:solidFill>
                  <a:srgbClr val="512275"/>
                </a:solidFill>
                <a:latin typeface="Verdana" panose="020B0604030504040204" pitchFamily="34" charset="0"/>
                <a:ea typeface="Verdana" panose="020B0604030504040204" pitchFamily="34" charset="0"/>
              </a:rPr>
              <a:t>Ask after each 1:1 session</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a:p>
            <a:pPr>
              <a:lnSpc>
                <a:spcPct val="150000"/>
              </a:lnSpc>
            </a:pPr>
            <a:r>
              <a:rPr lang="en-GB" sz="1600" dirty="0">
                <a:solidFill>
                  <a:srgbClr val="512275"/>
                </a:solidFill>
                <a:latin typeface="Verdana" panose="020B0604030504040204" pitchFamily="34" charset="0"/>
                <a:ea typeface="Verdana" panose="020B0604030504040204" pitchFamily="34" charset="0"/>
              </a:rPr>
              <a:t>Explain why feedback would be helpful:</a:t>
            </a:r>
          </a:p>
          <a:p>
            <a:pPr>
              <a:lnSpc>
                <a:spcPct val="150000"/>
              </a:lnSpc>
            </a:pPr>
            <a:endParaRPr lang="en-GB" dirty="0">
              <a:solidFill>
                <a:srgbClr val="512275"/>
              </a:solidFill>
              <a:latin typeface="Verdana" panose="020B0604030504040204" pitchFamily="34" charset="0"/>
              <a:ea typeface="Verdana" panose="020B0604030504040204" pitchFamily="34" charset="0"/>
            </a:endParaRPr>
          </a:p>
          <a:p>
            <a:pPr>
              <a:lnSpc>
                <a:spcPct val="150000"/>
              </a:lnSpc>
            </a:pPr>
            <a:r>
              <a:rPr lang="en-GB" sz="1600" dirty="0">
                <a:solidFill>
                  <a:srgbClr val="512275"/>
                </a:solidFill>
                <a:latin typeface="Verdana" panose="020B0604030504040204" pitchFamily="34" charset="0"/>
                <a:ea typeface="Verdana" panose="020B0604030504040204" pitchFamily="34" charset="0"/>
              </a:rPr>
              <a:t>“It would be helpful for me to hear your feedback about the session”</a:t>
            </a:r>
          </a:p>
          <a:p>
            <a:pPr marL="742950" lvl="1" indent="-285750">
              <a:lnSpc>
                <a:spcPct val="150000"/>
              </a:lnSpc>
              <a:buFont typeface="Arial" panose="020B0604020202020204" pitchFamily="34" charset="0"/>
              <a:buChar char="•"/>
            </a:pPr>
            <a:r>
              <a:rPr lang="en-GB" sz="1600" dirty="0">
                <a:solidFill>
                  <a:srgbClr val="512275"/>
                </a:solidFill>
                <a:latin typeface="Verdana" panose="020B0604030504040204" pitchFamily="34" charset="0"/>
                <a:ea typeface="Verdana" panose="020B0604030504040204" pitchFamily="34" charset="0"/>
              </a:rPr>
              <a:t>“Have I said anything that will play on your mind, or was upsetting?”</a:t>
            </a:r>
          </a:p>
          <a:p>
            <a:pPr marL="742950" lvl="1" indent="-285750">
              <a:lnSpc>
                <a:spcPct val="150000"/>
              </a:lnSpc>
              <a:buFont typeface="Arial" panose="020B0604020202020204" pitchFamily="34" charset="0"/>
              <a:buChar char="•"/>
            </a:pPr>
            <a:r>
              <a:rPr lang="en-GB" sz="1600" dirty="0">
                <a:solidFill>
                  <a:srgbClr val="512275"/>
                </a:solidFill>
                <a:latin typeface="Verdana" panose="020B0604030504040204" pitchFamily="34" charset="0"/>
                <a:ea typeface="Verdana" panose="020B0604030504040204" pitchFamily="34" charset="0"/>
              </a:rPr>
              <a:t>“Anything you found that was particularly useful or helpful?”</a:t>
            </a:r>
          </a:p>
          <a:p>
            <a:pPr marL="742950" lvl="1" indent="-285750">
              <a:lnSpc>
                <a:spcPct val="150000"/>
              </a:lnSpc>
              <a:buFont typeface="Arial" panose="020B0604020202020204" pitchFamily="34" charset="0"/>
              <a:buChar char="•"/>
            </a:pPr>
            <a:r>
              <a:rPr lang="en-GB" sz="1600" dirty="0">
                <a:solidFill>
                  <a:srgbClr val="512275"/>
                </a:solidFill>
                <a:latin typeface="Verdana" panose="020B0604030504040204" pitchFamily="34" charset="0"/>
                <a:ea typeface="Verdana" panose="020B0604030504040204" pitchFamily="34" charset="0"/>
              </a:rPr>
              <a:t>“Anything that you found unhelpful or not useful?”</a:t>
            </a:r>
          </a:p>
          <a:p>
            <a:pPr marL="742950" lvl="1" indent="-285750">
              <a:lnSpc>
                <a:spcPct val="150000"/>
              </a:lnSpc>
              <a:buFont typeface="Arial" panose="020B0604020202020204" pitchFamily="34" charset="0"/>
              <a:buChar char="•"/>
            </a:pPr>
            <a:r>
              <a:rPr lang="en-GB" sz="1600" dirty="0">
                <a:solidFill>
                  <a:srgbClr val="512275"/>
                </a:solidFill>
                <a:latin typeface="Verdana" panose="020B0604030504040204" pitchFamily="34" charset="0"/>
                <a:ea typeface="Verdana" panose="020B0604030504040204" pitchFamily="34" charset="0"/>
              </a:rPr>
              <a:t>“What are the main points that you would like to take away from the meeting?”</a:t>
            </a:r>
          </a:p>
          <a:p>
            <a:pPr marL="342900" indent="-342900">
              <a:lnSpc>
                <a:spcPct val="150000"/>
              </a:lnSpc>
              <a:buFont typeface="Arial" panose="020B0604020202020204" pitchFamily="34" charset="0"/>
              <a:buChar char="•"/>
            </a:pPr>
            <a:endParaRPr lang="en-GB"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1600" dirty="0">
                <a:solidFill>
                  <a:srgbClr val="512275"/>
                </a:solidFill>
                <a:latin typeface="Verdana" panose="020B0604030504040204" pitchFamily="34" charset="0"/>
                <a:ea typeface="Verdana" panose="020B0604030504040204" pitchFamily="34" charset="0"/>
              </a:rPr>
              <a:t>Give encouragement for </a:t>
            </a:r>
            <a:r>
              <a:rPr lang="en-GB" sz="1600" b="1" dirty="0">
                <a:solidFill>
                  <a:srgbClr val="512275"/>
                </a:solidFill>
                <a:latin typeface="Verdana" panose="020B0604030504040204" pitchFamily="34" charset="0"/>
                <a:ea typeface="Verdana" panose="020B0604030504040204" pitchFamily="34" charset="0"/>
              </a:rPr>
              <a:t>any</a:t>
            </a:r>
            <a:r>
              <a:rPr lang="en-GB" sz="1600" dirty="0">
                <a:solidFill>
                  <a:srgbClr val="512275"/>
                </a:solidFill>
                <a:latin typeface="Verdana" panose="020B0604030504040204" pitchFamily="34" charset="0"/>
                <a:ea typeface="Verdana" panose="020B0604030504040204" pitchFamily="34" charset="0"/>
              </a:rPr>
              <a:t> honest feedback, even if unfavourable.</a:t>
            </a:r>
          </a:p>
          <a:p>
            <a:pPr marL="342900" indent="-342900">
              <a:lnSpc>
                <a:spcPct val="150000"/>
              </a:lnSpc>
              <a:buFont typeface="Arial" panose="020B0604020202020204" pitchFamily="34" charset="0"/>
              <a:buChar char="•"/>
            </a:pPr>
            <a:endParaRPr lang="en-GB" sz="16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GB" sz="1600" dirty="0">
                <a:solidFill>
                  <a:srgbClr val="512275"/>
                </a:solidFill>
                <a:latin typeface="Verdana" panose="020B0604030504040204" pitchFamily="34" charset="0"/>
                <a:ea typeface="Verdana" panose="020B0604030504040204" pitchFamily="34" charset="0"/>
              </a:rPr>
              <a:t>Act on changes if you are able to</a:t>
            </a:r>
          </a:p>
        </p:txBody>
      </p:sp>
      <p:sp>
        <p:nvSpPr>
          <p:cNvPr id="13" name="Rectangle 12"/>
          <p:cNvSpPr/>
          <p:nvPr/>
        </p:nvSpPr>
        <p:spPr>
          <a:xfrm rot="19844221">
            <a:off x="10342810" y="5622863"/>
            <a:ext cx="1684897" cy="696002"/>
          </a:xfrm>
          <a:prstGeom prst="rect">
            <a:avLst/>
          </a:prstGeom>
          <a:noFill/>
        </p:spPr>
        <p:txBody>
          <a:bodyPr wrap="none" lIns="91440" tIns="45720" rIns="91440" bIns="45720">
            <a:prstTxWarp prst="textFadeLeft">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51000">
                      <a:schemeClr val="accent1">
                        <a:lumMod val="60000"/>
                        <a:lumOff val="40000"/>
                      </a:schemeClr>
                    </a:gs>
                    <a:gs pos="25000">
                      <a:schemeClr val="accent6">
                        <a:lumMod val="60000"/>
                        <a:lumOff val="40000"/>
                      </a:schemeClr>
                    </a:gs>
                    <a:gs pos="100000">
                      <a:srgbClr val="FF00FF"/>
                    </a:gs>
                  </a:gsLst>
                  <a:lin ang="5400000"/>
                </a:gradFill>
                <a:effectLst>
                  <a:glow rad="127000">
                    <a:srgbClr val="512275"/>
                  </a:glow>
                  <a:outerShdw blurRad="76200" dist="50800" dir="5400000" algn="tl" rotWithShape="0">
                    <a:srgbClr val="000000">
                      <a:alpha val="65000"/>
                    </a:srgbClr>
                  </a:outerShdw>
                </a:effectLst>
              </a:rPr>
              <a:t>SKILL!</a:t>
            </a:r>
          </a:p>
        </p:txBody>
      </p:sp>
    </p:spTree>
    <p:extLst>
      <p:ext uri="{BB962C8B-B14F-4D97-AF65-F5344CB8AC3E}">
        <p14:creationId xmlns:p14="http://schemas.microsoft.com/office/powerpoint/2010/main" val="194534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96784" y="550932"/>
            <a:ext cx="2724316" cy="164616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800" b="1" dirty="0">
                <a:solidFill>
                  <a:srgbClr val="512275"/>
                </a:solidFill>
                <a:latin typeface="Arial Narrow" panose="020B0606020202030204" pitchFamily="34" charset="0"/>
                <a:ea typeface="Segoe Print" charset="0"/>
                <a:cs typeface="Segoe Print" charset="0"/>
              </a:rPr>
              <a:t>Low self-esteem</a:t>
            </a:r>
          </a:p>
        </p:txBody>
      </p:sp>
      <p:pic>
        <p:nvPicPr>
          <p:cNvPr id="1026" name="Picture 2" descr="Image result for low self este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91" y="3015670"/>
            <a:ext cx="3888309" cy="35248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727996" y="339325"/>
            <a:ext cx="3132803" cy="198477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721984" y="550932"/>
            <a:ext cx="7359925" cy="6164826"/>
          </a:xfrm>
        </p:spPr>
        <p:txBody>
          <a:bodyPr anchor="ctr">
            <a:noAutofit/>
          </a:bodyPr>
          <a:lstStyle/>
          <a:p>
            <a:pPr marL="0" indent="0">
              <a:lnSpc>
                <a:spcPct val="100000"/>
              </a:lnSpc>
              <a:buNone/>
            </a:pPr>
            <a:r>
              <a:rPr lang="en-GB" dirty="0">
                <a:solidFill>
                  <a:srgbClr val="512275"/>
                </a:solidFill>
                <a:latin typeface="Verdana" panose="020B0604030504040204" pitchFamily="34" charset="0"/>
                <a:ea typeface="Verdana" panose="020B0604030504040204" pitchFamily="34" charset="0"/>
              </a:rPr>
              <a:t>The opinion we have of ourselves and/or the value we place on ourselves. </a:t>
            </a:r>
          </a:p>
          <a:p>
            <a:pPr marL="0" indent="0">
              <a:lnSpc>
                <a:spcPct val="100000"/>
              </a:lnSpc>
              <a:buNone/>
            </a:pPr>
            <a:endParaRPr lang="en-GB"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dirty="0">
                <a:solidFill>
                  <a:srgbClr val="512275"/>
                </a:solidFill>
                <a:latin typeface="Verdana" panose="020B0604030504040204" pitchFamily="34" charset="0"/>
                <a:ea typeface="Verdana" panose="020B0604030504040204" pitchFamily="34" charset="0"/>
              </a:rPr>
              <a:t>We may feel good about ourselves in certain areas or situations, but bad in others. </a:t>
            </a:r>
          </a:p>
          <a:p>
            <a:pPr>
              <a:lnSpc>
                <a:spcPct val="100000"/>
              </a:lnSpc>
            </a:pPr>
            <a:endParaRPr lang="en-GB"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dirty="0">
                <a:solidFill>
                  <a:srgbClr val="512275"/>
                </a:solidFill>
                <a:latin typeface="Verdana" panose="020B0604030504040204" pitchFamily="34" charset="0"/>
                <a:ea typeface="Verdana" panose="020B0604030504040204" pitchFamily="34" charset="0"/>
              </a:rPr>
              <a:t>What is important is how we generally see ourselves</a:t>
            </a:r>
            <a:r>
              <a:rPr lang="en-GB" sz="2000" dirty="0">
                <a:solidFill>
                  <a:srgbClr val="512275"/>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096811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16839" y="377721"/>
            <a:ext cx="3220161" cy="2086079"/>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712199" y="377721"/>
            <a:ext cx="3504201" cy="199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Managing ruptures</a:t>
            </a:r>
          </a:p>
        </p:txBody>
      </p:sp>
      <p:sp>
        <p:nvSpPr>
          <p:cNvPr id="8" name="Rectangle 7"/>
          <p:cNvSpPr/>
          <p:nvPr/>
        </p:nvSpPr>
        <p:spPr>
          <a:xfrm>
            <a:off x="4457700" y="466621"/>
            <a:ext cx="7549421" cy="3477875"/>
          </a:xfrm>
          <a:prstGeom prst="rect">
            <a:avLst/>
          </a:prstGeom>
        </p:spPr>
        <p:txBody>
          <a:bodyPr wrap="square">
            <a:spAutoFit/>
          </a:bodyPr>
          <a:lstStyle/>
          <a:p>
            <a:r>
              <a:rPr lang="en-GB" sz="2000" dirty="0">
                <a:solidFill>
                  <a:srgbClr val="512275"/>
                </a:solidFill>
                <a:latin typeface="Verdana" panose="020B0604030504040204" pitchFamily="34" charset="0"/>
                <a:ea typeface="Verdana" panose="020B0604030504040204" pitchFamily="34" charset="0"/>
              </a:rPr>
              <a:t>Sometimes there are breakdowns in the therapeutic relationship </a:t>
            </a:r>
          </a:p>
          <a:p>
            <a:pPr algn="ctr"/>
            <a:endParaRPr lang="en-GB" sz="2000" dirty="0">
              <a:solidFill>
                <a:srgbClr val="512275"/>
              </a:solidFill>
              <a:latin typeface="Verdana" panose="020B0604030504040204" pitchFamily="34" charset="0"/>
              <a:ea typeface="Verdana" panose="020B0604030504040204" pitchFamily="34" charset="0"/>
            </a:endParaRPr>
          </a:p>
          <a:p>
            <a:pPr algn="ctr"/>
            <a:endParaRPr lang="en-GB" sz="2000" dirty="0">
              <a:solidFill>
                <a:srgbClr val="512275"/>
              </a:solidFill>
              <a:latin typeface="Verdana" panose="020B0604030504040204" pitchFamily="34" charset="0"/>
              <a:ea typeface="Verdana" panose="020B0604030504040204" pitchFamily="34" charset="0"/>
            </a:endParaRPr>
          </a:p>
          <a:p>
            <a:r>
              <a:rPr lang="en-GB" sz="2000" dirty="0">
                <a:solidFill>
                  <a:srgbClr val="512275"/>
                </a:solidFill>
                <a:latin typeface="Verdana" panose="020B0604030504040204" pitchFamily="34" charset="0"/>
                <a:ea typeface="Verdana" panose="020B0604030504040204" pitchFamily="34" charset="0"/>
              </a:rPr>
              <a:t>Can you provide an example of when you have experienced a breakdown in a therapeutic relationship?</a:t>
            </a:r>
          </a:p>
          <a:p>
            <a:endParaRPr lang="en-US" sz="2000" dirty="0">
              <a:solidFill>
                <a:srgbClr val="512275"/>
              </a:solidFill>
              <a:latin typeface="Verdana" panose="020B0604030504040204" pitchFamily="34" charset="0"/>
              <a:ea typeface="Verdana" panose="020B0604030504040204" pitchFamily="34" charset="0"/>
            </a:endParaRPr>
          </a:p>
          <a:p>
            <a:endParaRPr lang="en-US" sz="2000" dirty="0">
              <a:solidFill>
                <a:srgbClr val="512275"/>
              </a:solidFill>
              <a:latin typeface="Verdana" panose="020B0604030504040204" pitchFamily="34" charset="0"/>
              <a:ea typeface="Verdana" panose="020B0604030504040204" pitchFamily="34" charset="0"/>
            </a:endParaRPr>
          </a:p>
          <a:p>
            <a:endParaRPr lang="en-US" sz="2000" dirty="0">
              <a:solidFill>
                <a:srgbClr val="512275"/>
              </a:solidFill>
              <a:latin typeface="Verdana" panose="020B0604030504040204" pitchFamily="34" charset="0"/>
              <a:ea typeface="Verdana" panose="020B0604030504040204" pitchFamily="34" charset="0"/>
            </a:endParaRPr>
          </a:p>
          <a:p>
            <a:r>
              <a:rPr lang="en-US" sz="2000" dirty="0">
                <a:solidFill>
                  <a:srgbClr val="512275"/>
                </a:solidFill>
                <a:latin typeface="Verdana" panose="020B0604030504040204" pitchFamily="34" charset="0"/>
                <a:ea typeface="Verdana" panose="020B0604030504040204" pitchFamily="34" charset="0"/>
              </a:rPr>
              <a:t>H</a:t>
            </a:r>
            <a:r>
              <a:rPr lang="en-GB" sz="2000" dirty="0" err="1">
                <a:solidFill>
                  <a:srgbClr val="512275"/>
                </a:solidFill>
                <a:latin typeface="Verdana" panose="020B0604030504040204" pitchFamily="34" charset="0"/>
                <a:ea typeface="Verdana" panose="020B0604030504040204" pitchFamily="34" charset="0"/>
              </a:rPr>
              <a:t>ow</a:t>
            </a:r>
            <a:r>
              <a:rPr lang="en-GB" sz="2000" dirty="0">
                <a:solidFill>
                  <a:srgbClr val="512275"/>
                </a:solidFill>
                <a:latin typeface="Verdana" panose="020B0604030504040204" pitchFamily="34" charset="0"/>
                <a:ea typeface="Verdana" panose="020B0604030504040204" pitchFamily="34" charset="0"/>
              </a:rPr>
              <a:t> do you know when there has been a breakdown in the therapeutic relationship?</a:t>
            </a:r>
          </a:p>
        </p:txBody>
      </p:sp>
      <p:sp>
        <p:nvSpPr>
          <p:cNvPr id="7" name="Rectangle 6"/>
          <p:cNvSpPr/>
          <p:nvPr/>
        </p:nvSpPr>
        <p:spPr>
          <a:xfrm rot="19844221">
            <a:off x="10342810" y="5622863"/>
            <a:ext cx="1684897" cy="696002"/>
          </a:xfrm>
          <a:prstGeom prst="rect">
            <a:avLst/>
          </a:prstGeom>
          <a:noFill/>
        </p:spPr>
        <p:txBody>
          <a:bodyPr wrap="none" lIns="91440" tIns="45720" rIns="91440" bIns="45720">
            <a:prstTxWarp prst="textFadeLeft">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51000">
                      <a:schemeClr val="accent1">
                        <a:lumMod val="60000"/>
                        <a:lumOff val="40000"/>
                      </a:schemeClr>
                    </a:gs>
                    <a:gs pos="25000">
                      <a:schemeClr val="accent6">
                        <a:lumMod val="60000"/>
                        <a:lumOff val="40000"/>
                      </a:schemeClr>
                    </a:gs>
                    <a:gs pos="100000">
                      <a:srgbClr val="FF00FF"/>
                    </a:gs>
                  </a:gsLst>
                  <a:lin ang="5400000"/>
                </a:gradFill>
                <a:effectLst>
                  <a:glow rad="127000">
                    <a:srgbClr val="512275"/>
                  </a:glow>
                  <a:outerShdw blurRad="76200" dist="50800" dir="5400000" algn="tl" rotWithShape="0">
                    <a:srgbClr val="000000">
                      <a:alpha val="65000"/>
                    </a:srgbClr>
                  </a:outerShdw>
                </a:effectLst>
              </a:rPr>
              <a:t>SKILL!</a:t>
            </a:r>
          </a:p>
        </p:txBody>
      </p:sp>
    </p:spTree>
    <p:extLst>
      <p:ext uri="{BB962C8B-B14F-4D97-AF65-F5344CB8AC3E}">
        <p14:creationId xmlns:p14="http://schemas.microsoft.com/office/powerpoint/2010/main" val="3012709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141023" y="323088"/>
            <a:ext cx="9909954" cy="81686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Signs </a:t>
            </a:r>
            <a:r>
              <a:rPr lang="en-GB" sz="4800">
                <a:solidFill>
                  <a:srgbClr val="512275"/>
                </a:solidFill>
                <a:latin typeface="Segoe Print" charset="0"/>
                <a:ea typeface="Segoe Print" charset="0"/>
                <a:cs typeface="Segoe Print" charset="0"/>
              </a:rPr>
              <a:t>to look </a:t>
            </a:r>
            <a:r>
              <a:rPr lang="en-GB" sz="4800" dirty="0">
                <a:solidFill>
                  <a:srgbClr val="512275"/>
                </a:solidFill>
                <a:latin typeface="Segoe Print" charset="0"/>
                <a:ea typeface="Segoe Print" charset="0"/>
                <a:cs typeface="Segoe Print" charset="0"/>
              </a:rPr>
              <a:t>out for</a:t>
            </a:r>
          </a:p>
        </p:txBody>
      </p:sp>
      <p:graphicFrame>
        <p:nvGraphicFramePr>
          <p:cNvPr id="7" name="Diagram 6"/>
          <p:cNvGraphicFramePr/>
          <p:nvPr/>
        </p:nvGraphicFramePr>
        <p:xfrm>
          <a:off x="330989" y="1463040"/>
          <a:ext cx="6057899" cy="506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nvGraphicFramePr>
        <p:xfrm>
          <a:off x="6134101" y="1463040"/>
          <a:ext cx="6057899" cy="50688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84290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492369" y="466620"/>
            <a:ext cx="3470031" cy="1657601"/>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92369" y="522798"/>
            <a:ext cx="34700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Examples</a:t>
            </a:r>
          </a:p>
        </p:txBody>
      </p:sp>
      <p:sp>
        <p:nvSpPr>
          <p:cNvPr id="3" name="Rectangle 2"/>
          <p:cNvSpPr/>
          <p:nvPr/>
        </p:nvSpPr>
        <p:spPr>
          <a:xfrm>
            <a:off x="4407743" y="522798"/>
            <a:ext cx="7241154" cy="6093976"/>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is hostile and angry when you mention their past admission.</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keeps changing appointments.</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keeps changing subject in the session, first saying they want to work on anxiety, then on depression, then on paranoia.</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asks questions about you and your life (Where you live, if you have children, etc.)</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tells you something about them which you know isn’t true (that they had a ‘good childhood’ when you know the opposite is true).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not engaging in conversation.</a:t>
            </a:r>
          </a:p>
        </p:txBody>
      </p:sp>
    </p:spTree>
    <p:extLst>
      <p:ext uri="{BB962C8B-B14F-4D97-AF65-F5344CB8AC3E}">
        <p14:creationId xmlns:p14="http://schemas.microsoft.com/office/powerpoint/2010/main" val="2306481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16839" y="377721"/>
            <a:ext cx="3499561" cy="23385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712199" y="377721"/>
            <a:ext cx="3504201"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err="1">
                <a:solidFill>
                  <a:srgbClr val="512275"/>
                </a:solidFill>
                <a:latin typeface="Arial Narrow" charset="0"/>
                <a:ea typeface="Arial Narrow" charset="0"/>
                <a:cs typeface="Arial Narrow" charset="0"/>
              </a:rPr>
              <a:t>Managingruptures</a:t>
            </a:r>
            <a:endParaRPr lang="en-GB" sz="6000" b="1" dirty="0">
              <a:solidFill>
                <a:srgbClr val="512275"/>
              </a:solidFill>
              <a:latin typeface="Arial Narrow" charset="0"/>
              <a:ea typeface="Arial Narrow" charset="0"/>
              <a:cs typeface="Arial Narrow" charset="0"/>
            </a:endParaRPr>
          </a:p>
        </p:txBody>
      </p:sp>
      <p:sp>
        <p:nvSpPr>
          <p:cNvPr id="8" name="Rectangle 7"/>
          <p:cNvSpPr/>
          <p:nvPr/>
        </p:nvSpPr>
        <p:spPr>
          <a:xfrm>
            <a:off x="4457700" y="466621"/>
            <a:ext cx="7549421" cy="5016758"/>
          </a:xfrm>
          <a:prstGeom prst="rect">
            <a:avLst/>
          </a:prstGeom>
        </p:spPr>
        <p:txBody>
          <a:bodyPr wrap="square">
            <a:spAutoFit/>
          </a:bodyPr>
          <a:lstStyle/>
          <a:p>
            <a:r>
              <a:rPr lang="en-GB" sz="2000" dirty="0">
                <a:solidFill>
                  <a:srgbClr val="512275"/>
                </a:solidFill>
                <a:latin typeface="Verdana" panose="020B0604030504040204" pitchFamily="34" charset="0"/>
                <a:ea typeface="Verdana" panose="020B0604030504040204" pitchFamily="34" charset="0"/>
              </a:rPr>
              <a:t>			</a:t>
            </a:r>
            <a:r>
              <a:rPr lang="en-GB" sz="2000" b="1" dirty="0">
                <a:solidFill>
                  <a:srgbClr val="512275"/>
                </a:solidFill>
                <a:latin typeface="Verdana" panose="020B0604030504040204" pitchFamily="34" charset="0"/>
                <a:ea typeface="Verdana" panose="020B0604030504040204" pitchFamily="34" charset="0"/>
              </a:rPr>
              <a:t>TOP TIPS</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Important to keep track of the quality of the therapeutic relationship.</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C</a:t>
            </a:r>
            <a:r>
              <a:rPr lang="en-GB" sz="2000" dirty="0" err="1">
                <a:solidFill>
                  <a:srgbClr val="512275"/>
                </a:solidFill>
                <a:latin typeface="Verdana" panose="020B0604030504040204" pitchFamily="34" charset="0"/>
                <a:ea typeface="Verdana" panose="020B0604030504040204" pitchFamily="34" charset="0"/>
              </a:rPr>
              <a:t>larify</a:t>
            </a:r>
            <a:r>
              <a:rPr lang="en-GB" sz="2000" dirty="0">
                <a:solidFill>
                  <a:srgbClr val="512275"/>
                </a:solidFill>
                <a:latin typeface="Verdana" panose="020B0604030504040204" pitchFamily="34" charset="0"/>
                <a:ea typeface="Verdana" panose="020B0604030504040204" pitchFamily="34" charset="0"/>
              </a:rPr>
              <a:t> goals and tasks with patient to ensure you’re on the same page.</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D</a:t>
            </a:r>
            <a:r>
              <a:rPr lang="en-GB" sz="2000" dirty="0" err="1">
                <a:solidFill>
                  <a:srgbClr val="512275"/>
                </a:solidFill>
                <a:latin typeface="Verdana" panose="020B0604030504040204" pitchFamily="34" charset="0"/>
                <a:ea typeface="Verdana" panose="020B0604030504040204" pitchFamily="34" charset="0"/>
              </a:rPr>
              <a:t>iscuss</a:t>
            </a:r>
            <a:r>
              <a:rPr lang="en-GB" sz="2000" dirty="0">
                <a:solidFill>
                  <a:srgbClr val="512275"/>
                </a:solidFill>
                <a:latin typeface="Verdana" panose="020B0604030504040204" pitchFamily="34" charset="0"/>
                <a:ea typeface="Verdana" panose="020B0604030504040204" pitchFamily="34" charset="0"/>
              </a:rPr>
              <a:t> what might be causing the breakdown and what might help.</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T</a:t>
            </a:r>
            <a:r>
              <a:rPr lang="en-GB" sz="2000" dirty="0" err="1">
                <a:solidFill>
                  <a:srgbClr val="512275"/>
                </a:solidFill>
                <a:latin typeface="Verdana" panose="020B0604030504040204" pitchFamily="34" charset="0"/>
                <a:ea typeface="Verdana" panose="020B0604030504040204" pitchFamily="34" charset="0"/>
              </a:rPr>
              <a:t>hink</a:t>
            </a:r>
            <a:r>
              <a:rPr lang="en-GB" sz="2000" dirty="0">
                <a:solidFill>
                  <a:srgbClr val="512275"/>
                </a:solidFill>
                <a:latin typeface="Verdana" panose="020B0604030504040204" pitchFamily="34" charset="0"/>
                <a:ea typeface="Verdana" panose="020B0604030504040204" pitchFamily="34" charset="0"/>
              </a:rPr>
              <a:t> about it as a ‘coping response’ – has this happened in their other relationships? Why?</a:t>
            </a:r>
          </a:p>
          <a:p>
            <a:pPr marL="342900" indent="-342900">
              <a:buFont typeface="Arial" panose="020B0604020202020204" pitchFamily="34" charset="0"/>
              <a:buChar char="•"/>
            </a:pPr>
            <a:endParaRPr lang="en-GB" sz="2000" dirty="0">
              <a:solidFill>
                <a:srgbClr val="51227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B</a:t>
            </a:r>
            <a:r>
              <a:rPr lang="en-GB" sz="2000" dirty="0">
                <a:solidFill>
                  <a:srgbClr val="512275"/>
                </a:solidFill>
                <a:latin typeface="Verdana" panose="020B0604030504040204" pitchFamily="34" charset="0"/>
                <a:ea typeface="Verdana" panose="020B0604030504040204" pitchFamily="34" charset="0"/>
              </a:rPr>
              <a:t>ring the breakdown to catch-up/supervision with the psychologist.</a:t>
            </a:r>
          </a:p>
        </p:txBody>
      </p:sp>
      <p:sp>
        <p:nvSpPr>
          <p:cNvPr id="7" name="Rectangle 6"/>
          <p:cNvSpPr/>
          <p:nvPr/>
        </p:nvSpPr>
        <p:spPr>
          <a:xfrm rot="19844221">
            <a:off x="10342810" y="5622863"/>
            <a:ext cx="1684897" cy="696002"/>
          </a:xfrm>
          <a:prstGeom prst="rect">
            <a:avLst/>
          </a:prstGeom>
          <a:noFill/>
        </p:spPr>
        <p:txBody>
          <a:bodyPr wrap="none" lIns="91440" tIns="45720" rIns="91440" bIns="45720">
            <a:prstTxWarp prst="textFadeLeft">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51000">
                      <a:schemeClr val="accent1">
                        <a:lumMod val="60000"/>
                        <a:lumOff val="40000"/>
                      </a:schemeClr>
                    </a:gs>
                    <a:gs pos="25000">
                      <a:schemeClr val="accent6">
                        <a:lumMod val="60000"/>
                        <a:lumOff val="40000"/>
                      </a:schemeClr>
                    </a:gs>
                    <a:gs pos="100000">
                      <a:srgbClr val="FF00FF"/>
                    </a:gs>
                  </a:gsLst>
                  <a:lin ang="5400000"/>
                </a:gradFill>
                <a:effectLst>
                  <a:glow rad="127000">
                    <a:srgbClr val="512275"/>
                  </a:glow>
                  <a:outerShdw blurRad="76200" dist="50800" dir="5400000" algn="tl" rotWithShape="0">
                    <a:srgbClr val="000000">
                      <a:alpha val="65000"/>
                    </a:srgbClr>
                  </a:outerShdw>
                </a:effectLst>
              </a:rPr>
              <a:t>SKILL!</a:t>
            </a:r>
          </a:p>
        </p:txBody>
      </p:sp>
    </p:spTree>
    <p:extLst>
      <p:ext uri="{BB962C8B-B14F-4D97-AF65-F5344CB8AC3E}">
        <p14:creationId xmlns:p14="http://schemas.microsoft.com/office/powerpoint/2010/main" val="2349000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Practise</a:t>
            </a:r>
          </a:p>
        </p:txBody>
      </p:sp>
      <p:sp>
        <p:nvSpPr>
          <p:cNvPr id="2" name="TextBox 1"/>
          <p:cNvSpPr txBox="1"/>
          <p:nvPr/>
        </p:nvSpPr>
        <p:spPr>
          <a:xfrm>
            <a:off x="1259173" y="1873770"/>
            <a:ext cx="9623685" cy="1477328"/>
          </a:xfrm>
          <a:prstGeom prst="rect">
            <a:avLst/>
          </a:prstGeom>
          <a:noFill/>
        </p:spPr>
        <p:txBody>
          <a:bodyPr wrap="square" rtlCol="0">
            <a:spAutoFit/>
          </a:bodyPr>
          <a:lstStyle/>
          <a:p>
            <a:r>
              <a:rPr lang="en-GB" sz="2400" dirty="0">
                <a:solidFill>
                  <a:srgbClr val="512275"/>
                </a:solidFill>
                <a:latin typeface="Verdana" panose="020B0604030504040204" pitchFamily="34" charset="0"/>
                <a:ea typeface="Verdana" panose="020B0604030504040204" pitchFamily="34" charset="0"/>
              </a:rPr>
              <a:t>Now it’s your turn – get into three’s and choose 1 person to be the nurse, 1 person to be the patient and 1 person to observe. </a:t>
            </a:r>
            <a:endParaRPr lang="en-GB" sz="2400" dirty="0"/>
          </a:p>
          <a:p>
            <a:endParaRPr lang="en-GB" dirty="0"/>
          </a:p>
        </p:txBody>
      </p:sp>
    </p:spTree>
    <p:extLst>
      <p:ext uri="{BB962C8B-B14F-4D97-AF65-F5344CB8AC3E}">
        <p14:creationId xmlns:p14="http://schemas.microsoft.com/office/powerpoint/2010/main" val="3143463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1074509"/>
            <a:ext cx="7241154" cy="470898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Your auntie has died recently and you would like to attend her funeral.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However, you have booked a 1:1 session with a patient for tomorrow morning.</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explain to them that you need to reschedule your meeting (at first, without telling them the reason). You notice that the patient is annoyed.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Please address the difficulties in therapeutic relationship with the patient</a:t>
            </a:r>
          </a:p>
        </p:txBody>
      </p:sp>
    </p:spTree>
    <p:extLst>
      <p:ext uri="{BB962C8B-B14F-4D97-AF65-F5344CB8AC3E}">
        <p14:creationId xmlns:p14="http://schemas.microsoft.com/office/powerpoint/2010/main" val="1172248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407743" y="1536174"/>
            <a:ext cx="7241154" cy="378565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hear the news that your named nurse is cancelling your 1:1</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become (a little) annoyed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think that the nurse doesn’t care about you or how you are feeling. </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You say: “You are just like everyone else, you don’t care”.</a:t>
            </a:r>
          </a:p>
        </p:txBody>
      </p:sp>
    </p:spTree>
    <p:extLst>
      <p:ext uri="{BB962C8B-B14F-4D97-AF65-F5344CB8AC3E}">
        <p14:creationId xmlns:p14="http://schemas.microsoft.com/office/powerpoint/2010/main" val="3941251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10672"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98771" y="522798"/>
            <a:ext cx="3508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3" name="Rectangle 2"/>
          <p:cNvSpPr/>
          <p:nvPr/>
        </p:nvSpPr>
        <p:spPr>
          <a:xfrm>
            <a:off x="4950846" y="391005"/>
            <a:ext cx="7241154" cy="563231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Observer’s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went well?</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might you have done differently?</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Nurse’s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b="1" dirty="0">
                <a:solidFill>
                  <a:srgbClr val="512275"/>
                </a:solidFill>
                <a:latin typeface="Verdana" panose="020B0604030504040204" pitchFamily="34" charset="0"/>
                <a:ea typeface="Verdana" panose="020B0604030504040204" pitchFamily="34" charset="0"/>
              </a:rPr>
              <a:t>Patient’s experience</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How did this feel to you?</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Did you feel that your feelings were validated and addressed?</a:t>
            </a:r>
          </a:p>
          <a:p>
            <a:pPr marL="342900" indent="-342900">
              <a:lnSpc>
                <a:spcPct val="150000"/>
              </a:lnSpc>
              <a:buFont typeface="Arial" panose="020B0604020202020204" pitchFamily="34" charset="0"/>
              <a:buChar char="•"/>
            </a:pPr>
            <a:r>
              <a:rPr lang="en-GB" sz="2000" dirty="0">
                <a:solidFill>
                  <a:srgbClr val="512275"/>
                </a:solidFill>
                <a:latin typeface="Verdana" panose="020B0604030504040204" pitchFamily="34" charset="0"/>
                <a:ea typeface="Verdana" panose="020B0604030504040204" pitchFamily="34" charset="0"/>
              </a:rPr>
              <a:t>What would you have liked more of? Less of?</a:t>
            </a:r>
          </a:p>
        </p:txBody>
      </p:sp>
    </p:spTree>
    <p:extLst>
      <p:ext uri="{BB962C8B-B14F-4D97-AF65-F5344CB8AC3E}">
        <p14:creationId xmlns:p14="http://schemas.microsoft.com/office/powerpoint/2010/main" val="3858277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 6</a:t>
            </a:r>
          </a:p>
        </p:txBody>
      </p:sp>
      <p:sp>
        <p:nvSpPr>
          <p:cNvPr id="7" name="Google Shape;67;p12"/>
          <p:cNvSpPr txBox="1">
            <a:spLocks/>
          </p:cNvSpPr>
          <p:nvPr/>
        </p:nvSpPr>
        <p:spPr>
          <a:xfrm>
            <a:off x="2537741" y="2283253"/>
            <a:ext cx="7176367" cy="407895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8000" dirty="0">
                <a:solidFill>
                  <a:srgbClr val="512275"/>
                </a:solidFill>
                <a:latin typeface="Segoe Print" charset="0"/>
                <a:ea typeface="Segoe Print" charset="0"/>
                <a:cs typeface="Segoe Print" charset="0"/>
              </a:rPr>
              <a:t>Summary &amp; Reflection</a:t>
            </a:r>
          </a:p>
        </p:txBody>
      </p:sp>
      <p:sp>
        <p:nvSpPr>
          <p:cNvPr id="12" name="Cloud Callout 11"/>
          <p:cNvSpPr/>
          <p:nvPr/>
        </p:nvSpPr>
        <p:spPr>
          <a:xfrm>
            <a:off x="9714108" y="3429000"/>
            <a:ext cx="1518834" cy="1301857"/>
          </a:xfrm>
          <a:prstGeom prst="cloudCallout">
            <a:avLst>
              <a:gd name="adj1" fmla="val -52465"/>
              <a:gd name="adj2" fmla="val 70833"/>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149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2" name="Rectangle 1"/>
          <p:cNvSpPr/>
          <p:nvPr/>
        </p:nvSpPr>
        <p:spPr>
          <a:xfrm>
            <a:off x="4706112" y="466621"/>
            <a:ext cx="6973822"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It is your </a:t>
            </a:r>
            <a:r>
              <a:rPr lang="en-GB" sz="2000" b="1" i="1" dirty="0">
                <a:solidFill>
                  <a:srgbClr val="512275"/>
                </a:solidFill>
                <a:latin typeface="Verdana" panose="020B0604030504040204" pitchFamily="34" charset="0"/>
                <a:ea typeface="Verdana" panose="020B0604030504040204" pitchFamily="34" charset="0"/>
              </a:rPr>
              <a:t>final</a:t>
            </a:r>
            <a:r>
              <a:rPr lang="en-GB" sz="2000" dirty="0">
                <a:solidFill>
                  <a:srgbClr val="512275"/>
                </a:solidFill>
                <a:latin typeface="Verdana" panose="020B0604030504040204" pitchFamily="34" charset="0"/>
                <a:ea typeface="Verdana" panose="020B0604030504040204" pitchFamily="34" charset="0"/>
              </a:rPr>
              <a:t> session with your named nurse. They want you to think about what you have learnt and whether there are things you still need help with in the future.</a:t>
            </a:r>
          </a:p>
        </p:txBody>
      </p:sp>
      <p:sp>
        <p:nvSpPr>
          <p:cNvPr id="3" name="Rectangle 2"/>
          <p:cNvSpPr/>
          <p:nvPr/>
        </p:nvSpPr>
        <p:spPr>
          <a:xfrm>
            <a:off x="4706112" y="3763232"/>
            <a:ext cx="6973822" cy="240065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a:t>
            </a:r>
            <a:r>
              <a:rPr lang="en-GB" sz="2000" b="1" i="1" dirty="0">
                <a:solidFill>
                  <a:srgbClr val="512275"/>
                </a:solidFill>
                <a:latin typeface="Verdana" panose="020B0604030504040204" pitchFamily="34" charset="0"/>
                <a:ea typeface="Verdana" panose="020B0604030504040204" pitchFamily="34" charset="0"/>
              </a:rPr>
              <a:t>last</a:t>
            </a:r>
            <a:r>
              <a:rPr lang="en-GB" sz="2000" dirty="0">
                <a:solidFill>
                  <a:srgbClr val="512275"/>
                </a:solidFill>
                <a:latin typeface="Verdana" panose="020B0604030504040204" pitchFamily="34" charset="0"/>
                <a:ea typeface="Verdana" panose="020B0604030504040204" pitchFamily="34" charset="0"/>
              </a:rPr>
              <a:t> session with the patient you want to review the work you have already done, and consider if there is anything they still need help with in the future. </a:t>
            </a:r>
          </a:p>
        </p:txBody>
      </p:sp>
    </p:spTree>
    <p:extLst>
      <p:ext uri="{BB962C8B-B14F-4D97-AF65-F5344CB8AC3E}">
        <p14:creationId xmlns:p14="http://schemas.microsoft.com/office/powerpoint/2010/main" val="121899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899436" y="556105"/>
            <a:ext cx="2921000" cy="168226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800" b="1" dirty="0">
                <a:solidFill>
                  <a:srgbClr val="512275"/>
                </a:solidFill>
                <a:latin typeface="Arial Narrow" panose="020B0606020202030204" pitchFamily="34" charset="0"/>
                <a:ea typeface="Segoe Print" charset="0"/>
                <a:cs typeface="Segoe Print" charset="0"/>
              </a:rPr>
              <a:t>Low self-esteem</a:t>
            </a:r>
          </a:p>
        </p:txBody>
      </p:sp>
      <p:pic>
        <p:nvPicPr>
          <p:cNvPr id="1026" name="Picture 2" descr="Image result for low self este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91" y="3124200"/>
            <a:ext cx="3888310" cy="34951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702596" y="229075"/>
            <a:ext cx="3259803" cy="233632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721984" y="550932"/>
            <a:ext cx="7359925" cy="6164826"/>
          </a:xfrm>
        </p:spPr>
        <p:txBody>
          <a:bodyPr anchor="ctr">
            <a:noAutofit/>
          </a:bodyPr>
          <a:lstStyle/>
          <a:p>
            <a:pPr marL="0" indent="0">
              <a:lnSpc>
                <a:spcPct val="100000"/>
              </a:lnSpc>
              <a:buNone/>
            </a:pPr>
            <a:r>
              <a:rPr lang="en-GB" dirty="0">
                <a:solidFill>
                  <a:srgbClr val="512275"/>
                </a:solidFill>
                <a:latin typeface="Verdana" panose="020B0604030504040204" pitchFamily="34" charset="0"/>
                <a:ea typeface="Verdana" panose="020B0604030504040204" pitchFamily="34" charset="0"/>
              </a:rPr>
              <a:t>This can be good, e.g. believing ‘I am a good person’ and ‘I am worthwhile’. </a:t>
            </a:r>
          </a:p>
          <a:p>
            <a:pPr>
              <a:lnSpc>
                <a:spcPct val="100000"/>
              </a:lnSpc>
            </a:pPr>
            <a:endParaRPr lang="en-GB"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dirty="0">
                <a:solidFill>
                  <a:srgbClr val="512275"/>
                </a:solidFill>
                <a:latin typeface="Verdana" panose="020B0604030504040204" pitchFamily="34" charset="0"/>
                <a:ea typeface="Verdana" panose="020B0604030504040204" pitchFamily="34" charset="0"/>
              </a:rPr>
              <a:t>It can also be negative, e.g. believing ‘I am a bad person’ or ‘I am useless’.</a:t>
            </a:r>
          </a:p>
          <a:p>
            <a:pPr>
              <a:lnSpc>
                <a:spcPct val="100000"/>
              </a:lnSpc>
            </a:pPr>
            <a:endParaRPr lang="en-GB"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dirty="0">
                <a:solidFill>
                  <a:srgbClr val="512275"/>
                </a:solidFill>
                <a:latin typeface="Verdana" panose="020B0604030504040204" pitchFamily="34" charset="0"/>
                <a:ea typeface="Verdana" panose="020B0604030504040204" pitchFamily="34" charset="0"/>
              </a:rPr>
              <a:t>If this opinion is generally negative , this is called low-self esteem.  </a:t>
            </a:r>
          </a:p>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04310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597191" cy="246256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466620"/>
            <a:ext cx="359719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Reviewing progress</a:t>
            </a:r>
          </a:p>
        </p:txBody>
      </p:sp>
      <p:sp>
        <p:nvSpPr>
          <p:cNvPr id="7" name="Content Placeholder 2"/>
          <p:cNvSpPr>
            <a:spLocks noGrp="1"/>
          </p:cNvSpPr>
          <p:nvPr>
            <p:ph idx="1"/>
          </p:nvPr>
        </p:nvSpPr>
        <p:spPr>
          <a:xfrm>
            <a:off x="4936210" y="641245"/>
            <a:ext cx="6997485" cy="5575510"/>
          </a:xfrm>
        </p:spPr>
        <p:txBody>
          <a:bodyPr>
            <a:noAutofit/>
          </a:bodyPr>
          <a:lstStyle/>
          <a:p>
            <a:pPr marL="514350" indent="-514350">
              <a:lnSpc>
                <a:spcPct val="170000"/>
              </a:lnSpc>
              <a:buFont typeface="+mj-lt"/>
              <a:buAutoNum type="arabicPeriod"/>
            </a:pPr>
            <a:r>
              <a:rPr lang="en-GB" sz="1800" dirty="0">
                <a:solidFill>
                  <a:srgbClr val="512275"/>
                </a:solidFill>
                <a:latin typeface="Verdana" panose="020B0604030504040204" pitchFamily="34" charset="0"/>
                <a:ea typeface="Verdana" panose="020B0604030504040204" pitchFamily="34" charset="0"/>
              </a:rPr>
              <a:t>What has helped in your work with self-esteem?</a:t>
            </a:r>
          </a:p>
          <a:p>
            <a:pPr marL="514350" indent="-514350">
              <a:lnSpc>
                <a:spcPct val="170000"/>
              </a:lnSpc>
              <a:buFont typeface="+mj-lt"/>
              <a:buAutoNum type="arabicPeriod"/>
            </a:pPr>
            <a:r>
              <a:rPr lang="en-GB" sz="1800" dirty="0">
                <a:solidFill>
                  <a:srgbClr val="512275"/>
                </a:solidFill>
                <a:latin typeface="Verdana" panose="020B0604030504040204" pitchFamily="34" charset="0"/>
                <a:ea typeface="Verdana" panose="020B0604030504040204" pitchFamily="34" charset="0"/>
              </a:rPr>
              <a:t>What has made this work more difficult? </a:t>
            </a:r>
          </a:p>
          <a:p>
            <a:pPr marL="514350" indent="-514350">
              <a:lnSpc>
                <a:spcPct val="170000"/>
              </a:lnSpc>
              <a:buFont typeface="+mj-lt"/>
              <a:buAutoNum type="arabicPeriod"/>
            </a:pPr>
            <a:r>
              <a:rPr lang="en-GB" sz="1800" dirty="0">
                <a:solidFill>
                  <a:srgbClr val="512275"/>
                </a:solidFill>
                <a:latin typeface="Verdana" panose="020B0604030504040204" pitchFamily="34" charset="0"/>
                <a:ea typeface="Verdana" panose="020B0604030504040204" pitchFamily="34" charset="0"/>
              </a:rPr>
              <a:t>What are the good things about dealing with self-esteem?	</a:t>
            </a:r>
          </a:p>
          <a:p>
            <a:pPr marL="514350" indent="-514350">
              <a:lnSpc>
                <a:spcPct val="170000"/>
              </a:lnSpc>
              <a:buFont typeface="+mj-lt"/>
              <a:buAutoNum type="arabicPeriod"/>
            </a:pPr>
            <a:r>
              <a:rPr lang="en-GB" sz="1800" dirty="0">
                <a:solidFill>
                  <a:srgbClr val="512275"/>
                </a:solidFill>
                <a:latin typeface="Verdana" panose="020B0604030504040204" pitchFamily="34" charset="0"/>
                <a:ea typeface="Verdana" panose="020B0604030504040204" pitchFamily="34" charset="0"/>
              </a:rPr>
              <a:t>Has dealing with low self-esteem helped you to do things that are important to you? What difference has this made to your life? </a:t>
            </a:r>
          </a:p>
          <a:p>
            <a:pPr marL="514350" indent="-514350">
              <a:lnSpc>
                <a:spcPct val="170000"/>
              </a:lnSpc>
              <a:buFont typeface="+mj-lt"/>
              <a:buAutoNum type="arabicPeriod"/>
            </a:pPr>
            <a:r>
              <a:rPr lang="en-GB" sz="1800" dirty="0">
                <a:solidFill>
                  <a:srgbClr val="512275"/>
                </a:solidFill>
                <a:latin typeface="Verdana" panose="020B0604030504040204" pitchFamily="34" charset="0"/>
                <a:ea typeface="Verdana" panose="020B0604030504040204" pitchFamily="34" charset="0"/>
              </a:rPr>
              <a:t>What changes would you still like to make?</a:t>
            </a:r>
          </a:p>
          <a:p>
            <a:pPr marL="514350" indent="-514350">
              <a:lnSpc>
                <a:spcPct val="170000"/>
              </a:lnSpc>
              <a:buFont typeface="+mj-lt"/>
              <a:buAutoNum type="arabicPeriod"/>
            </a:pPr>
            <a:r>
              <a:rPr lang="en-GB" sz="1800" dirty="0">
                <a:solidFill>
                  <a:srgbClr val="512275"/>
                </a:solidFill>
                <a:latin typeface="Verdana" panose="020B0604030504040204" pitchFamily="34" charset="0"/>
                <a:ea typeface="Verdana" panose="020B0604030504040204" pitchFamily="34" charset="0"/>
              </a:rPr>
              <a:t>What is stopping you from making changes?	</a:t>
            </a:r>
          </a:p>
        </p:txBody>
      </p:sp>
    </p:spTree>
    <p:extLst>
      <p:ext uri="{BB962C8B-B14F-4D97-AF65-F5344CB8AC3E}">
        <p14:creationId xmlns:p14="http://schemas.microsoft.com/office/powerpoint/2010/main" val="1921730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597191" cy="246256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466620"/>
            <a:ext cx="3597191" cy="22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 on today</a:t>
            </a:r>
          </a:p>
        </p:txBody>
      </p:sp>
      <p:sp>
        <p:nvSpPr>
          <p:cNvPr id="8" name="Content Placeholder 2"/>
          <p:cNvSpPr>
            <a:spLocks noGrp="1"/>
          </p:cNvSpPr>
          <p:nvPr>
            <p:ph idx="1"/>
          </p:nvPr>
        </p:nvSpPr>
        <p:spPr>
          <a:xfrm>
            <a:off x="5129939" y="552070"/>
            <a:ext cx="6749510" cy="5753860"/>
          </a:xfrm>
        </p:spPr>
        <p:txBody>
          <a:bodyPr>
            <a:noAutofit/>
          </a:bodyPr>
          <a:lstStyle/>
          <a:p>
            <a:pPr>
              <a:lnSpc>
                <a:spcPct val="150000"/>
              </a:lnSpc>
            </a:pPr>
            <a:r>
              <a:rPr lang="en-GB" sz="2300" dirty="0">
                <a:solidFill>
                  <a:srgbClr val="512275"/>
                </a:solidFill>
                <a:latin typeface="Verdana" panose="020B0604030504040204" pitchFamily="34" charset="0"/>
                <a:ea typeface="Verdana" panose="020B0604030504040204" pitchFamily="34" charset="0"/>
              </a:rPr>
              <a:t>Was it hard to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What helped you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Is there anything that you would need to do to help a patient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Is there anything that might stop a patient from being able to work through the workbook?</a:t>
            </a:r>
          </a:p>
        </p:txBody>
      </p:sp>
      <p:sp>
        <p:nvSpPr>
          <p:cNvPr id="3" name="Cloud Callout 2"/>
          <p:cNvSpPr/>
          <p:nvPr/>
        </p:nvSpPr>
        <p:spPr>
          <a:xfrm>
            <a:off x="1394847" y="3429000"/>
            <a:ext cx="1518834" cy="1301857"/>
          </a:xfrm>
          <a:prstGeom prst="cloudCallout">
            <a:avLst>
              <a:gd name="adj1" fmla="val -52465"/>
              <a:gd name="adj2" fmla="val 70833"/>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9550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Thank you for your participation!</a:t>
            </a: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r>
              <a:rPr lang="en-GB" sz="4800" dirty="0">
                <a:solidFill>
                  <a:srgbClr val="512275"/>
                </a:solidFill>
                <a:latin typeface="Segoe Print" charset="0"/>
                <a:ea typeface="Segoe Print" charset="0"/>
                <a:cs typeface="Segoe Print" charset="0"/>
              </a:rPr>
              <a:t>Any questions or feedback?</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295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899436" y="556105"/>
            <a:ext cx="2921000" cy="168226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800" b="1" dirty="0">
                <a:solidFill>
                  <a:srgbClr val="512275"/>
                </a:solidFill>
                <a:latin typeface="Arial Narrow" panose="020B0606020202030204" pitchFamily="34" charset="0"/>
                <a:ea typeface="Segoe Print" charset="0"/>
                <a:cs typeface="Segoe Print" charset="0"/>
              </a:rPr>
              <a:t>Low self-esteem</a:t>
            </a:r>
          </a:p>
        </p:txBody>
      </p:sp>
      <p:pic>
        <p:nvPicPr>
          <p:cNvPr id="1026" name="Picture 2" descr="Image result for low self este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91" y="3124200"/>
            <a:ext cx="3888310" cy="34951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702596" y="229075"/>
            <a:ext cx="3259803" cy="233632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721984" y="550932"/>
            <a:ext cx="7359925" cy="6164826"/>
          </a:xfrm>
        </p:spPr>
        <p:txBody>
          <a:bodyPr anchor="ctr">
            <a:noAutofit/>
          </a:bodyPr>
          <a:lstStyle/>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Not everyone who experiences mental health problems has low self esteem…….however, people with serious and/or longstanding mental health difficulties often do. </a:t>
            </a:r>
          </a:p>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Low self-esteem in individuals experiencing psychosis is linked to</a:t>
            </a:r>
          </a:p>
          <a:p>
            <a:pPr>
              <a:lnSpc>
                <a:spcPct val="100000"/>
              </a:lnSpc>
            </a:pPr>
            <a:r>
              <a:rPr lang="en-GB" sz="2000" dirty="0">
                <a:solidFill>
                  <a:srgbClr val="512275"/>
                </a:solidFill>
                <a:latin typeface="Verdana" panose="020B0604030504040204" pitchFamily="34" charset="0"/>
                <a:ea typeface="Verdana" panose="020B0604030504040204" pitchFamily="34" charset="0"/>
              </a:rPr>
              <a:t>Higher suicide risk </a:t>
            </a:r>
          </a:p>
          <a:p>
            <a:pPr>
              <a:lnSpc>
                <a:spcPct val="100000"/>
              </a:lnSpc>
            </a:pPr>
            <a:r>
              <a:rPr lang="en-GB" sz="2000" dirty="0">
                <a:solidFill>
                  <a:srgbClr val="512275"/>
                </a:solidFill>
                <a:latin typeface="Verdana" panose="020B0604030504040204" pitchFamily="34" charset="0"/>
                <a:ea typeface="Verdana" panose="020B0604030504040204" pitchFamily="34" charset="0"/>
              </a:rPr>
              <a:t>Relapse </a:t>
            </a:r>
          </a:p>
          <a:p>
            <a:pPr>
              <a:lnSpc>
                <a:spcPct val="100000"/>
              </a:lnSpc>
            </a:pPr>
            <a:r>
              <a:rPr lang="en-GB" sz="2000" dirty="0">
                <a:solidFill>
                  <a:srgbClr val="512275"/>
                </a:solidFill>
                <a:latin typeface="Verdana" panose="020B0604030504040204" pitchFamily="34" charset="0"/>
                <a:ea typeface="Verdana" panose="020B0604030504040204" pitchFamily="34" charset="0"/>
              </a:rPr>
              <a:t>Lower quality of life </a:t>
            </a:r>
          </a:p>
          <a:p>
            <a:pPr>
              <a:lnSpc>
                <a:spcPct val="100000"/>
              </a:lnSpc>
            </a:pPr>
            <a:endParaRPr lang="en-GB" sz="2000" dirty="0">
              <a:solidFill>
                <a:srgbClr val="FF0000"/>
              </a:solidFill>
              <a:latin typeface="Verdana" panose="020B0604030504040204" pitchFamily="34" charset="0"/>
              <a:ea typeface="Verdana" panose="020B0604030504040204" pitchFamily="34" charset="0"/>
            </a:endParaRPr>
          </a:p>
          <a:p>
            <a:pPr>
              <a:lnSpc>
                <a:spcPct val="100000"/>
              </a:lnSpc>
            </a:pPr>
            <a:r>
              <a:rPr lang="en-GB" sz="2000" dirty="0">
                <a:solidFill>
                  <a:srgbClr val="512275"/>
                </a:solidFill>
                <a:latin typeface="Verdana" panose="020B0604030504040204" pitchFamily="34" charset="0"/>
                <a:ea typeface="Verdana" panose="020B0604030504040204" pitchFamily="34" charset="0"/>
              </a:rPr>
              <a:t>Patients may not have been asked about their self-esteem and could be something they wish to work on (e.g. to improve the above).</a:t>
            </a:r>
          </a:p>
        </p:txBody>
      </p:sp>
    </p:spTree>
    <p:extLst>
      <p:ext uri="{BB962C8B-B14F-4D97-AF65-F5344CB8AC3E}">
        <p14:creationId xmlns:p14="http://schemas.microsoft.com/office/powerpoint/2010/main" val="242332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27999" y="313925"/>
            <a:ext cx="3145503" cy="198477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25014" y="700130"/>
            <a:ext cx="2551472" cy="121236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b="1" dirty="0">
                <a:solidFill>
                  <a:srgbClr val="512275"/>
                </a:solidFill>
                <a:latin typeface="Arial Narrow" panose="020B0606020202030204" pitchFamily="34" charset="0"/>
                <a:ea typeface="Segoe Print" charset="0"/>
                <a:cs typeface="Segoe Print" charset="0"/>
              </a:rPr>
              <a:t>Development of self-esteem</a:t>
            </a:r>
          </a:p>
        </p:txBody>
      </p:sp>
      <p:sp>
        <p:nvSpPr>
          <p:cNvPr id="7" name="Content Placeholder 2"/>
          <p:cNvSpPr>
            <a:spLocks noGrp="1"/>
          </p:cNvSpPr>
          <p:nvPr>
            <p:ph idx="1"/>
          </p:nvPr>
        </p:nvSpPr>
        <p:spPr>
          <a:xfrm>
            <a:off x="4145156" y="546778"/>
            <a:ext cx="7565063" cy="6339631"/>
          </a:xfrm>
        </p:spPr>
        <p:txBody>
          <a:bodyPr>
            <a:noAutofit/>
          </a:bodyPr>
          <a:lstStyle/>
          <a:p>
            <a:pPr marL="0" indent="0">
              <a:lnSpc>
                <a:spcPct val="100000"/>
              </a:lnSpc>
              <a:buNone/>
            </a:pPr>
            <a:r>
              <a:rPr lang="en-GB" sz="2000" dirty="0">
                <a:solidFill>
                  <a:srgbClr val="512275"/>
                </a:solidFill>
                <a:latin typeface="Verdana" panose="020B0604030504040204" pitchFamily="34" charset="0"/>
                <a:ea typeface="Verdana" panose="020B0604030504040204" pitchFamily="34" charset="0"/>
              </a:rPr>
              <a:t>Our early life experiences can shape who we are, or who we think we are. Experiences we have as an adult can also have a big impact. We often get a variety of messages, some good and some not so good. All of these different experiences add together to influence our self esteem. </a:t>
            </a:r>
          </a:p>
          <a:p>
            <a:pPr marL="0" indent="0">
              <a:lnSpc>
                <a:spcPct val="100000"/>
              </a:lnSpc>
              <a:buNone/>
            </a:pPr>
            <a:r>
              <a:rPr lang="en-GB" dirty="0">
                <a:solidFill>
                  <a:srgbClr val="512275"/>
                </a:solidFill>
                <a:latin typeface="Segoe Print" charset="0"/>
                <a:ea typeface="Segoe Print" charset="0"/>
                <a:cs typeface="Segoe Print" charset="0"/>
              </a:rPr>
              <a:t>For example…</a:t>
            </a:r>
          </a:p>
          <a:p>
            <a:pPr marL="0" indent="0">
              <a:lnSpc>
                <a:spcPct val="100000"/>
              </a:lnSpc>
              <a:buNone/>
            </a:pPr>
            <a:endParaRPr lang="en-GB" sz="1800" dirty="0">
              <a:solidFill>
                <a:srgbClr val="512275"/>
              </a:solidFill>
              <a:latin typeface="Verdana" panose="020B0604030504040204" pitchFamily="34" charset="0"/>
              <a:ea typeface="Verdan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79401354"/>
              </p:ext>
            </p:extLst>
          </p:nvPr>
        </p:nvGraphicFramePr>
        <p:xfrm>
          <a:off x="4145156" y="3061096"/>
          <a:ext cx="7861967" cy="3413446"/>
        </p:xfrm>
        <a:graphic>
          <a:graphicData uri="http://schemas.openxmlformats.org/drawingml/2006/table">
            <a:tbl>
              <a:tblPr firstRow="1" bandRow="1">
                <a:tableStyleId>{5C22544A-7EE6-4342-B048-85BDC9FD1C3A}</a:tableStyleId>
              </a:tblPr>
              <a:tblGrid>
                <a:gridCol w="1296275">
                  <a:extLst>
                    <a:ext uri="{9D8B030D-6E8A-4147-A177-3AD203B41FA5}">
                      <a16:colId xmlns:a16="http://schemas.microsoft.com/office/drawing/2014/main" val="2746527042"/>
                    </a:ext>
                  </a:extLst>
                </a:gridCol>
                <a:gridCol w="3023497">
                  <a:extLst>
                    <a:ext uri="{9D8B030D-6E8A-4147-A177-3AD203B41FA5}">
                      <a16:colId xmlns:a16="http://schemas.microsoft.com/office/drawing/2014/main" val="1289612928"/>
                    </a:ext>
                  </a:extLst>
                </a:gridCol>
                <a:gridCol w="3542195">
                  <a:extLst>
                    <a:ext uri="{9D8B030D-6E8A-4147-A177-3AD203B41FA5}">
                      <a16:colId xmlns:a16="http://schemas.microsoft.com/office/drawing/2014/main" val="3412405061"/>
                    </a:ext>
                  </a:extLst>
                </a:gridCol>
              </a:tblGrid>
              <a:tr h="548326">
                <a:tc>
                  <a:txBody>
                    <a:bodyPr/>
                    <a:lstStyle/>
                    <a:p>
                      <a:pPr algn="ctr"/>
                      <a:endParaRPr lang="en-GB" dirty="0">
                        <a:solidFill>
                          <a:schemeClr val="bg1"/>
                        </a:solidFill>
                        <a:latin typeface="Verdana" panose="020B0604030504040204" pitchFamily="34" charset="0"/>
                        <a:ea typeface="Verdana" panose="020B0604030504040204" pitchFamily="34" charset="0"/>
                      </a:endParaRPr>
                    </a:p>
                  </a:txBody>
                  <a:tcPr anchor="ctr">
                    <a:solidFill>
                      <a:srgbClr val="512275"/>
                    </a:solidFill>
                  </a:tcPr>
                </a:tc>
                <a:tc>
                  <a:txBody>
                    <a:bodyPr/>
                    <a:lstStyle/>
                    <a:p>
                      <a:pPr algn="ctr"/>
                      <a:r>
                        <a:rPr lang="en-GB" dirty="0">
                          <a:solidFill>
                            <a:schemeClr val="bg1"/>
                          </a:solidFill>
                          <a:latin typeface="Verdana" panose="020B0604030504040204" pitchFamily="34" charset="0"/>
                          <a:ea typeface="Verdana" panose="020B0604030504040204" pitchFamily="34" charset="0"/>
                        </a:rPr>
                        <a:t>Positive experience</a:t>
                      </a:r>
                    </a:p>
                  </a:txBody>
                  <a:tcPr anchor="ctr">
                    <a:solidFill>
                      <a:schemeClr val="accent6">
                        <a:lumMod val="50000"/>
                      </a:schemeClr>
                    </a:solidFill>
                  </a:tcPr>
                </a:tc>
                <a:tc>
                  <a:txBody>
                    <a:bodyPr/>
                    <a:lstStyle/>
                    <a:p>
                      <a:pPr algn="ctr"/>
                      <a:r>
                        <a:rPr lang="en-GB" dirty="0">
                          <a:solidFill>
                            <a:schemeClr val="bg1"/>
                          </a:solidFill>
                          <a:latin typeface="Verdana" panose="020B0604030504040204" pitchFamily="34" charset="0"/>
                          <a:ea typeface="Verdana" panose="020B0604030504040204" pitchFamily="34" charset="0"/>
                        </a:rPr>
                        <a:t>Negative experience</a:t>
                      </a:r>
                    </a:p>
                  </a:txBody>
                  <a:tcPr anchor="ctr">
                    <a:solidFill>
                      <a:schemeClr val="accent6">
                        <a:lumMod val="50000"/>
                      </a:schemeClr>
                    </a:solidFill>
                  </a:tcPr>
                </a:tc>
                <a:extLst>
                  <a:ext uri="{0D108BD9-81ED-4DB2-BD59-A6C34878D82A}">
                    <a16:rowId xmlns:a16="http://schemas.microsoft.com/office/drawing/2014/main" val="3947928321"/>
                  </a:ext>
                </a:extLst>
              </a:tr>
              <a:tr h="724320">
                <a:tc>
                  <a:txBody>
                    <a:bodyPr/>
                    <a:lstStyle/>
                    <a:p>
                      <a:r>
                        <a:rPr lang="en-GB" sz="1600" kern="1200" dirty="0">
                          <a:solidFill>
                            <a:srgbClr val="512275"/>
                          </a:solidFill>
                          <a:latin typeface="Verdana" panose="020B0604030504040204" pitchFamily="34" charset="0"/>
                          <a:ea typeface="Verdana" panose="020B0604030504040204" pitchFamily="34" charset="0"/>
                          <a:cs typeface="+mn-cs"/>
                        </a:rPr>
                        <a:t>Childhood</a:t>
                      </a:r>
                    </a:p>
                  </a:txBody>
                  <a:tcPr>
                    <a:solidFill>
                      <a:srgbClr val="E3D0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rgbClr val="512275"/>
                          </a:solidFill>
                          <a:latin typeface="Verdana" panose="020B0604030504040204" pitchFamily="34" charset="0"/>
                          <a:ea typeface="Verdana" panose="020B0604030504040204" pitchFamily="34" charset="0"/>
                          <a:cs typeface="+mn-cs"/>
                        </a:rPr>
                        <a:t>An art teacher at school was really impressed by a painting you did, and showed it to the class. </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rgbClr val="512275"/>
                          </a:solidFill>
                          <a:latin typeface="Verdana" panose="020B0604030504040204" pitchFamily="34" charset="0"/>
                          <a:ea typeface="Verdana" panose="020B0604030504040204" pitchFamily="34" charset="0"/>
                          <a:cs typeface="+mn-cs"/>
                        </a:rPr>
                        <a:t>Opposite experiences from school bullies, e.g. they made fun of you for not being very good at sports.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kern="1200" dirty="0">
                        <a:solidFill>
                          <a:srgbClr val="512275"/>
                        </a:solidFill>
                        <a:latin typeface="Verdana" panose="020B0604030504040204" pitchFamily="34" charset="0"/>
                        <a:ea typeface="Verdana" panose="020B0604030504040204" pitchFamily="34" charset="0"/>
                        <a:cs typeface="+mn-cs"/>
                      </a:endParaRPr>
                    </a:p>
                  </a:txBody>
                  <a:tcPr>
                    <a:solidFill>
                      <a:schemeClr val="accent6">
                        <a:lumMod val="20000"/>
                        <a:lumOff val="80000"/>
                      </a:schemeClr>
                    </a:solidFill>
                  </a:tcPr>
                </a:tc>
                <a:extLst>
                  <a:ext uri="{0D108BD9-81ED-4DB2-BD59-A6C34878D82A}">
                    <a16:rowId xmlns:a16="http://schemas.microsoft.com/office/drawing/2014/main" val="600702338"/>
                  </a:ext>
                </a:extLst>
              </a:tr>
              <a:tr h="370840">
                <a:tc>
                  <a:txBody>
                    <a:bodyPr/>
                    <a:lstStyle/>
                    <a:p>
                      <a:r>
                        <a:rPr lang="en-GB" sz="1600" kern="1200" dirty="0">
                          <a:solidFill>
                            <a:srgbClr val="512275"/>
                          </a:solidFill>
                          <a:latin typeface="Verdana" panose="020B0604030504040204" pitchFamily="34" charset="0"/>
                          <a:ea typeface="Verdana" panose="020B0604030504040204" pitchFamily="34" charset="0"/>
                          <a:cs typeface="+mn-cs"/>
                        </a:rPr>
                        <a:t>Adult</a:t>
                      </a:r>
                    </a:p>
                  </a:txBody>
                  <a:tcPr>
                    <a:solidFill>
                      <a:srgbClr val="D3C1E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rgbClr val="512275"/>
                          </a:solidFill>
                          <a:latin typeface="Verdana" panose="020B0604030504040204" pitchFamily="34" charset="0"/>
                          <a:ea typeface="Verdana" panose="020B0604030504040204" pitchFamily="34" charset="0"/>
                          <a:cs typeface="+mn-cs"/>
                        </a:rPr>
                        <a:t>People saying positive things about your work, at home or in the workplace. Friends who show that they enjoy spending time with you, or value what you say </a:t>
                      </a:r>
                      <a:endParaRPr lang="en-US" sz="1600" kern="1200" dirty="0">
                        <a:solidFill>
                          <a:srgbClr val="512275"/>
                        </a:solidFill>
                        <a:latin typeface="Verdana" panose="020B0604030504040204" pitchFamily="34" charset="0"/>
                        <a:ea typeface="Verdana" panose="020B0604030504040204" pitchFamily="34" charset="0"/>
                        <a:cs typeface="+mn-cs"/>
                      </a:endParaRPr>
                    </a:p>
                  </a:txBody>
                  <a:tcP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rgbClr val="512275"/>
                          </a:solidFill>
                          <a:latin typeface="Verdana" panose="020B0604030504040204" pitchFamily="34" charset="0"/>
                          <a:ea typeface="Verdana" panose="020B0604030504040204" pitchFamily="34" charset="0"/>
                          <a:cs typeface="+mn-cs"/>
                        </a:rPr>
                        <a:t>You are bullied because of things that you do or don’t do, or the way you look. This may be at a place of work, in the street or in certain groups. </a:t>
                      </a:r>
                      <a:endParaRPr lang="en-US" sz="1600" kern="1200" dirty="0">
                        <a:solidFill>
                          <a:srgbClr val="512275"/>
                        </a:solidFill>
                        <a:latin typeface="Verdana" panose="020B0604030504040204" pitchFamily="34" charset="0"/>
                        <a:ea typeface="Verdana" panose="020B0604030504040204" pitchFamily="34" charset="0"/>
                        <a:cs typeface="+mn-cs"/>
                      </a:endParaRPr>
                    </a:p>
                  </a:txBody>
                  <a:tcPr>
                    <a:solidFill>
                      <a:schemeClr val="accent6">
                        <a:lumMod val="40000"/>
                        <a:lumOff val="60000"/>
                      </a:schemeClr>
                    </a:solidFill>
                  </a:tcPr>
                </a:tc>
                <a:extLst>
                  <a:ext uri="{0D108BD9-81ED-4DB2-BD59-A6C34878D82A}">
                    <a16:rowId xmlns:a16="http://schemas.microsoft.com/office/drawing/2014/main" val="2326864369"/>
                  </a:ext>
                </a:extLst>
              </a:tr>
            </a:tbl>
          </a:graphicData>
        </a:graphic>
      </p:graphicFrame>
    </p:spTree>
    <p:extLst>
      <p:ext uri="{BB962C8B-B14F-4D97-AF65-F5344CB8AC3E}">
        <p14:creationId xmlns:p14="http://schemas.microsoft.com/office/powerpoint/2010/main" val="87959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5600" y="533400"/>
            <a:ext cx="7188199" cy="5765800"/>
          </a:xfrm>
        </p:spPr>
        <p:txBody>
          <a:bodyPr>
            <a:normAutofit fontScale="85000" lnSpcReduction="20000"/>
          </a:bodyPr>
          <a:lstStyle/>
          <a:p>
            <a:pPr marL="0" indent="0">
              <a:buNone/>
            </a:pPr>
            <a:r>
              <a:rPr lang="en-GB" dirty="0">
                <a:solidFill>
                  <a:srgbClr val="512275"/>
                </a:solidFill>
                <a:latin typeface="Verdana" panose="020B0604030504040204" pitchFamily="34" charset="0"/>
                <a:ea typeface="Verdana" panose="020B0604030504040204" pitchFamily="34" charset="0"/>
              </a:rPr>
              <a:t>You may also have people around you who criticise you (this can be difficult to recognise). </a:t>
            </a:r>
          </a:p>
          <a:p>
            <a:pPr marL="0" indent="0">
              <a:buNone/>
            </a:pPr>
            <a:endParaRPr lang="en-GB" dirty="0">
              <a:solidFill>
                <a:srgbClr val="512275"/>
              </a:solidFill>
              <a:latin typeface="Verdana" panose="020B0604030504040204" pitchFamily="34" charset="0"/>
              <a:ea typeface="Verdana" panose="020B0604030504040204" pitchFamily="34" charset="0"/>
            </a:endParaRPr>
          </a:p>
          <a:p>
            <a:pPr marL="0" indent="0">
              <a:buNone/>
            </a:pPr>
            <a:r>
              <a:rPr lang="en-GB" dirty="0">
                <a:solidFill>
                  <a:srgbClr val="512275"/>
                </a:solidFill>
                <a:latin typeface="Verdana" panose="020B0604030504040204" pitchFamily="34" charset="0"/>
                <a:ea typeface="Verdana" panose="020B0604030504040204" pitchFamily="34" charset="0"/>
              </a:rPr>
              <a:t>It may come across in things people say</a:t>
            </a:r>
          </a:p>
          <a:p>
            <a:pPr marL="0" indent="0">
              <a:buNone/>
            </a:pPr>
            <a:r>
              <a:rPr lang="en-GB" dirty="0">
                <a:solidFill>
                  <a:srgbClr val="512275"/>
                </a:solidFill>
                <a:latin typeface="Verdana" panose="020B0604030504040204" pitchFamily="34" charset="0"/>
                <a:ea typeface="Verdana" panose="020B0604030504040204" pitchFamily="34" charset="0"/>
              </a:rPr>
              <a:t> </a:t>
            </a:r>
          </a:p>
          <a:p>
            <a:r>
              <a:rPr lang="en-GB" i="1" dirty="0">
                <a:solidFill>
                  <a:srgbClr val="512275"/>
                </a:solidFill>
                <a:latin typeface="Verdana" panose="020B0604030504040204" pitchFamily="34" charset="0"/>
                <a:ea typeface="Verdana" panose="020B0604030504040204" pitchFamily="34" charset="0"/>
              </a:rPr>
              <a:t>‘you’re so lazy’</a:t>
            </a:r>
          </a:p>
          <a:p>
            <a:r>
              <a:rPr lang="en-GB" i="1" dirty="0">
                <a:solidFill>
                  <a:srgbClr val="512275"/>
                </a:solidFill>
                <a:latin typeface="Verdana" panose="020B0604030504040204" pitchFamily="34" charset="0"/>
                <a:ea typeface="Verdana" panose="020B0604030504040204" pitchFamily="34" charset="0"/>
              </a:rPr>
              <a:t>‘you need to pull yourself together’ </a:t>
            </a:r>
          </a:p>
          <a:p>
            <a:pPr marL="0" indent="0">
              <a:buNone/>
            </a:pPr>
            <a:endParaRPr lang="en-GB" dirty="0">
              <a:solidFill>
                <a:srgbClr val="512275"/>
              </a:solidFill>
              <a:latin typeface="Verdana" panose="020B0604030504040204" pitchFamily="34" charset="0"/>
              <a:ea typeface="Verdana" panose="020B0604030504040204" pitchFamily="34" charset="0"/>
            </a:endParaRPr>
          </a:p>
          <a:p>
            <a:pPr marL="0" indent="0">
              <a:buNone/>
            </a:pPr>
            <a:r>
              <a:rPr lang="en-GB" dirty="0">
                <a:solidFill>
                  <a:srgbClr val="512275"/>
                </a:solidFill>
                <a:latin typeface="Verdana" panose="020B0604030504040204" pitchFamily="34" charset="0"/>
                <a:ea typeface="Verdana" panose="020B0604030504040204" pitchFamily="34" charset="0"/>
              </a:rPr>
              <a:t>It could also be shown in things they do</a:t>
            </a:r>
          </a:p>
          <a:p>
            <a:pPr marL="0" indent="0">
              <a:buNone/>
            </a:pPr>
            <a:r>
              <a:rPr lang="en-GB" dirty="0">
                <a:solidFill>
                  <a:srgbClr val="512275"/>
                </a:solidFill>
                <a:latin typeface="Verdana" panose="020B0604030504040204" pitchFamily="34" charset="0"/>
                <a:ea typeface="Verdana" panose="020B0604030504040204" pitchFamily="34" charset="0"/>
              </a:rPr>
              <a:t> </a:t>
            </a:r>
          </a:p>
          <a:p>
            <a:r>
              <a:rPr lang="en-GB" i="1" dirty="0">
                <a:solidFill>
                  <a:srgbClr val="512275"/>
                </a:solidFill>
                <a:latin typeface="Verdana" panose="020B0604030504040204" pitchFamily="34" charset="0"/>
                <a:ea typeface="Verdana" panose="020B0604030504040204" pitchFamily="34" charset="0"/>
              </a:rPr>
              <a:t>always assuming you can’t do things for yourself</a:t>
            </a:r>
          </a:p>
          <a:p>
            <a:r>
              <a:rPr lang="en-GB" i="1" dirty="0">
                <a:solidFill>
                  <a:srgbClr val="512275"/>
                </a:solidFill>
                <a:latin typeface="Verdana" panose="020B0604030504040204" pitchFamily="34" charset="0"/>
                <a:ea typeface="Verdana" panose="020B0604030504040204" pitchFamily="34" charset="0"/>
              </a:rPr>
              <a:t>not asking your opinion</a:t>
            </a:r>
          </a:p>
          <a:p>
            <a:r>
              <a:rPr lang="en-GB" i="1" dirty="0">
                <a:solidFill>
                  <a:srgbClr val="512275"/>
                </a:solidFill>
                <a:latin typeface="Verdana" panose="020B0604030504040204" pitchFamily="34" charset="0"/>
                <a:ea typeface="Verdana" panose="020B0604030504040204" pitchFamily="34" charset="0"/>
              </a:rPr>
              <a:t>talking over you </a:t>
            </a:r>
          </a:p>
          <a:p>
            <a:r>
              <a:rPr lang="en-GB" i="1" dirty="0">
                <a:solidFill>
                  <a:srgbClr val="512275"/>
                </a:solidFill>
                <a:latin typeface="Verdana" panose="020B0604030504040204" pitchFamily="34" charset="0"/>
                <a:ea typeface="Verdana" panose="020B0604030504040204" pitchFamily="34" charset="0"/>
              </a:rPr>
              <a:t>ignoring you.</a:t>
            </a:r>
          </a:p>
          <a:p>
            <a:endParaRPr lang="en-GB" dirty="0"/>
          </a:p>
        </p:txBody>
      </p:sp>
      <p:sp>
        <p:nvSpPr>
          <p:cNvPr id="4" name="Rectangle 3"/>
          <p:cNvSpPr/>
          <p:nvPr/>
        </p:nvSpPr>
        <p:spPr>
          <a:xfrm>
            <a:off x="-131207"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588296" y="326625"/>
            <a:ext cx="3082003" cy="190857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853561" y="604880"/>
            <a:ext cx="2551472" cy="135206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b="1" dirty="0">
                <a:solidFill>
                  <a:srgbClr val="512275"/>
                </a:solidFill>
                <a:latin typeface="Arial Narrow" panose="020B0606020202030204" pitchFamily="34" charset="0"/>
                <a:ea typeface="Segoe Print" charset="0"/>
                <a:cs typeface="Segoe Print" charset="0"/>
              </a:rPr>
              <a:t>Development of self-esteem</a:t>
            </a:r>
          </a:p>
        </p:txBody>
      </p:sp>
    </p:spTree>
    <p:extLst>
      <p:ext uri="{BB962C8B-B14F-4D97-AF65-F5344CB8AC3E}">
        <p14:creationId xmlns:p14="http://schemas.microsoft.com/office/powerpoint/2010/main" val="3958656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78C20F87348443B5359E177D3101D8" ma:contentTypeVersion="6" ma:contentTypeDescription="Create a new document." ma:contentTypeScope="" ma:versionID="9ca2573fef14d0ad933375c2e7ed3333">
  <xsd:schema xmlns:xsd="http://www.w3.org/2001/XMLSchema" xmlns:xs="http://www.w3.org/2001/XMLSchema" xmlns:p="http://schemas.microsoft.com/office/2006/metadata/properties" xmlns:ns2="33c0f45e-9b1c-43a8-b078-3ae4594eafd7" xmlns:ns3="e1a7b252-9b65-40b0-a10f-72f5ad167f09" targetNamespace="http://schemas.microsoft.com/office/2006/metadata/properties" ma:root="true" ma:fieldsID="eab49b769ee420b516edbfad71a4bc37" ns2:_="" ns3:_="">
    <xsd:import namespace="33c0f45e-9b1c-43a8-b078-3ae4594eafd7"/>
    <xsd:import namespace="e1a7b252-9b65-40b0-a10f-72f5ad167f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0f45e-9b1c-43a8-b078-3ae4594eaf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a7b252-9b65-40b0-a10f-72f5ad167f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5CA5C6-48FC-4AD1-A17B-55FD78E3412E}">
  <ds:schemaRefs>
    <ds:schemaRef ds:uri="http://purl.org/dc/elements/1.1/"/>
    <ds:schemaRef ds:uri="http://schemas.microsoft.com/office/2006/metadata/properties"/>
    <ds:schemaRef ds:uri="e1a7b252-9b65-40b0-a10f-72f5ad167f09"/>
    <ds:schemaRef ds:uri="http://purl.org/dc/terms/"/>
    <ds:schemaRef ds:uri="http://schemas.openxmlformats.org/package/2006/metadata/core-properties"/>
    <ds:schemaRef ds:uri="http://schemas.microsoft.com/office/2006/documentManagement/types"/>
    <ds:schemaRef ds:uri="33c0f45e-9b1c-43a8-b078-3ae4594eafd7"/>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F82437D-FD12-445D-87FC-647BA3494059}">
  <ds:schemaRefs>
    <ds:schemaRef ds:uri="http://schemas.microsoft.com/sharepoint/v3/contenttype/forms"/>
  </ds:schemaRefs>
</ds:datastoreItem>
</file>

<file path=customXml/itemProps3.xml><?xml version="1.0" encoding="utf-8"?>
<ds:datastoreItem xmlns:ds="http://schemas.openxmlformats.org/officeDocument/2006/customXml" ds:itemID="{28E6EE9D-D738-4796-9CD3-3FEB26ECF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0f45e-9b1c-43a8-b078-3ae4594eafd7"/>
    <ds:schemaRef ds:uri="e1a7b252-9b65-40b0-a10f-72f5ad167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6022</TotalTime>
  <Words>3364</Words>
  <Application>Microsoft Office PowerPoint</Application>
  <PresentationFormat>Widescreen</PresentationFormat>
  <Paragraphs>498</Paragraphs>
  <Slides>62</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Arial Narrow</vt:lpstr>
      <vt:lpstr>Calibri</vt:lpstr>
      <vt:lpstr>Calibri Light</vt:lpstr>
      <vt:lpstr>Courier New</vt:lpstr>
      <vt:lpstr>Segoe Print</vt:lpstr>
      <vt:lpstr>Verdana</vt:lpstr>
      <vt:lpstr>Wingdings</vt:lpstr>
      <vt:lpstr>Office Theme</vt:lpstr>
      <vt:lpstr>Self-esteem staff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dc:title>
  <dc:creator>Microsoft Office User</dc:creator>
  <cp:lastModifiedBy>Adam O'Neill</cp:lastModifiedBy>
  <cp:revision>145</cp:revision>
  <cp:lastPrinted>2022-03-22T14:26:19Z</cp:lastPrinted>
  <dcterms:created xsi:type="dcterms:W3CDTF">2019-08-14T08:21:14Z</dcterms:created>
  <dcterms:modified xsi:type="dcterms:W3CDTF">2025-08-08T16:30:17Z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0x0101009178C20F87348443B5359E177D3101D8</vt:lpwstr>
  </property>
</Properties>
</file>