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2" r:id="rId2"/>
  </p:sldMasterIdLst>
  <p:notesMasterIdLst>
    <p:notesMasterId r:id="rId25"/>
  </p:notesMasterIdLst>
  <p:handoutMasterIdLst>
    <p:handoutMasterId r:id="rId26"/>
  </p:handoutMasterIdLst>
  <p:sldIdLst>
    <p:sldId id="256" r:id="rId3"/>
    <p:sldId id="305" r:id="rId4"/>
    <p:sldId id="260" r:id="rId5"/>
    <p:sldId id="262" r:id="rId6"/>
    <p:sldId id="263" r:id="rId7"/>
    <p:sldId id="264" r:id="rId8"/>
    <p:sldId id="303" r:id="rId9"/>
    <p:sldId id="294" r:id="rId10"/>
    <p:sldId id="265" r:id="rId11"/>
    <p:sldId id="307" r:id="rId12"/>
    <p:sldId id="308" r:id="rId13"/>
    <p:sldId id="310" r:id="rId14"/>
    <p:sldId id="311" r:id="rId15"/>
    <p:sldId id="314" r:id="rId16"/>
    <p:sldId id="312" r:id="rId17"/>
    <p:sldId id="315" r:id="rId18"/>
    <p:sldId id="316" r:id="rId19"/>
    <p:sldId id="309" r:id="rId20"/>
    <p:sldId id="300" r:id="rId21"/>
    <p:sldId id="298" r:id="rId22"/>
    <p:sldId id="301" r:id="rId23"/>
    <p:sldId id="267" r:id="rId24"/>
  </p:sldIdLst>
  <p:sldSz cx="12192000" cy="6858000"/>
  <p:notesSz cx="6761163" cy="9942513"/>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99"/>
    <a:srgbClr val="52008A"/>
    <a:srgbClr val="000000"/>
    <a:srgbClr val="FFFFFF"/>
    <a:srgbClr val="FFCC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2135" autoAdjust="0"/>
  </p:normalViewPr>
  <p:slideViewPr>
    <p:cSldViewPr>
      <p:cViewPr varScale="1">
        <p:scale>
          <a:sx n="108" d="100"/>
          <a:sy n="108" d="100"/>
        </p:scale>
        <p:origin x="664"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824" y="-84"/>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3AD66B2F-1F4E-4F7F-8FCC-7C10C3126077}"/>
              </a:ext>
            </a:extLst>
          </p:cNvPr>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lvl1pPr defTabSz="916324" eaLnBrk="1" hangingPunct="1">
              <a:defRPr sz="1200"/>
            </a:lvl1pPr>
          </a:lstStyle>
          <a:p>
            <a:pPr>
              <a:defRPr/>
            </a:pPr>
            <a:endParaRPr lang="en-US" altLang="en-US"/>
          </a:p>
        </p:txBody>
      </p:sp>
      <p:sp>
        <p:nvSpPr>
          <p:cNvPr id="34819" name="Rectangle 3">
            <a:extLst>
              <a:ext uri="{FF2B5EF4-FFF2-40B4-BE49-F238E27FC236}">
                <a16:creationId xmlns:a16="http://schemas.microsoft.com/office/drawing/2014/main" id="{09850E11-F8F4-44F7-9738-86BDF5F1FA06}"/>
              </a:ext>
            </a:extLst>
          </p:cNvPr>
          <p:cNvSpPr>
            <a:spLocks noGrp="1" noChangeArrowheads="1"/>
          </p:cNvSpPr>
          <p:nvPr>
            <p:ph type="dt" sz="quarter" idx="1"/>
          </p:nvPr>
        </p:nvSpPr>
        <p:spPr bwMode="auto">
          <a:xfrm>
            <a:off x="3830638" y="0"/>
            <a:ext cx="2930525" cy="496888"/>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lvl1pPr algn="r" defTabSz="916324" eaLnBrk="1" hangingPunct="1">
              <a:defRPr sz="1200"/>
            </a:lvl1pPr>
          </a:lstStyle>
          <a:p>
            <a:pPr>
              <a:defRPr/>
            </a:pPr>
            <a:endParaRPr lang="en-US" altLang="en-US"/>
          </a:p>
        </p:txBody>
      </p:sp>
      <p:sp>
        <p:nvSpPr>
          <p:cNvPr id="34820" name="Rectangle 4">
            <a:extLst>
              <a:ext uri="{FF2B5EF4-FFF2-40B4-BE49-F238E27FC236}">
                <a16:creationId xmlns:a16="http://schemas.microsoft.com/office/drawing/2014/main" id="{679EB03C-D9E4-481C-9ABA-4C908488273C}"/>
              </a:ext>
            </a:extLst>
          </p:cNvPr>
          <p:cNvSpPr>
            <a:spLocks noGrp="1" noChangeArrowheads="1"/>
          </p:cNvSpPr>
          <p:nvPr>
            <p:ph type="ftr" sz="quarter" idx="2"/>
          </p:nvPr>
        </p:nvSpPr>
        <p:spPr bwMode="auto">
          <a:xfrm>
            <a:off x="0" y="9445625"/>
            <a:ext cx="2930525" cy="496888"/>
          </a:xfrm>
          <a:prstGeom prst="rect">
            <a:avLst/>
          </a:prstGeom>
          <a:noFill/>
          <a:ln w="9525">
            <a:noFill/>
            <a:miter lim="800000"/>
            <a:headEnd/>
            <a:tailEnd/>
          </a:ln>
          <a:effectLst/>
        </p:spPr>
        <p:txBody>
          <a:bodyPr vert="horz" wrap="square" lIns="91681" tIns="45841" rIns="91681" bIns="45841" numCol="1" anchor="b" anchorCtr="0" compatLnSpc="1">
            <a:prstTxWarp prst="textNoShape">
              <a:avLst/>
            </a:prstTxWarp>
          </a:bodyPr>
          <a:lstStyle>
            <a:lvl1pPr defTabSz="916324" eaLnBrk="1" hangingPunct="1">
              <a:defRPr sz="1200"/>
            </a:lvl1pPr>
          </a:lstStyle>
          <a:p>
            <a:pPr>
              <a:defRPr/>
            </a:pPr>
            <a:endParaRPr lang="en-US" altLang="en-US"/>
          </a:p>
        </p:txBody>
      </p:sp>
      <p:sp>
        <p:nvSpPr>
          <p:cNvPr id="34821" name="Rectangle 5">
            <a:extLst>
              <a:ext uri="{FF2B5EF4-FFF2-40B4-BE49-F238E27FC236}">
                <a16:creationId xmlns:a16="http://schemas.microsoft.com/office/drawing/2014/main" id="{6415C29C-BB79-4C15-82A3-5969322FF319}"/>
              </a:ext>
            </a:extLst>
          </p:cNvPr>
          <p:cNvSpPr>
            <a:spLocks noGrp="1" noChangeArrowheads="1"/>
          </p:cNvSpPr>
          <p:nvPr>
            <p:ph type="sldNum" sz="quarter" idx="3"/>
          </p:nvPr>
        </p:nvSpPr>
        <p:spPr bwMode="auto">
          <a:xfrm>
            <a:off x="3830638" y="9445625"/>
            <a:ext cx="2930525" cy="496888"/>
          </a:xfrm>
          <a:prstGeom prst="rect">
            <a:avLst/>
          </a:prstGeom>
          <a:noFill/>
          <a:ln w="9525">
            <a:noFill/>
            <a:miter lim="800000"/>
            <a:headEnd/>
            <a:tailEnd/>
          </a:ln>
          <a:effectLst/>
        </p:spPr>
        <p:txBody>
          <a:bodyPr vert="horz" wrap="square" lIns="91681" tIns="45841" rIns="91681" bIns="45841" numCol="1" anchor="b" anchorCtr="0" compatLnSpc="1">
            <a:prstTxWarp prst="textNoShape">
              <a:avLst/>
            </a:prstTxWarp>
          </a:bodyPr>
          <a:lstStyle>
            <a:lvl1pPr algn="r" defTabSz="915988" eaLnBrk="1" hangingPunct="1">
              <a:defRPr sz="1200"/>
            </a:lvl1pPr>
          </a:lstStyle>
          <a:p>
            <a:fld id="{F7AE7227-3C60-43C4-9023-17C4118D5537}"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1FE8FA92-EC97-4EAF-8DE1-98CD2AC78F91}"/>
              </a:ext>
            </a:extLst>
          </p:cNvPr>
          <p:cNvSpPr>
            <a:spLocks noGrp="1" noChangeArrowheads="1"/>
          </p:cNvSpPr>
          <p:nvPr>
            <p:ph type="hdr" sz="quarter"/>
          </p:nvPr>
        </p:nvSpPr>
        <p:spPr bwMode="auto">
          <a:xfrm>
            <a:off x="0" y="0"/>
            <a:ext cx="2930525" cy="496888"/>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lvl1pPr defTabSz="916324" eaLnBrk="1" hangingPunct="1">
              <a:defRPr sz="1200"/>
            </a:lvl1pPr>
          </a:lstStyle>
          <a:p>
            <a:pPr>
              <a:defRPr/>
            </a:pPr>
            <a:endParaRPr lang="en-US" altLang="en-US"/>
          </a:p>
        </p:txBody>
      </p:sp>
      <p:sp>
        <p:nvSpPr>
          <p:cNvPr id="33795" name="Rectangle 3">
            <a:extLst>
              <a:ext uri="{FF2B5EF4-FFF2-40B4-BE49-F238E27FC236}">
                <a16:creationId xmlns:a16="http://schemas.microsoft.com/office/drawing/2014/main" id="{99591195-096D-4222-AF3A-BCFC69822BCD}"/>
              </a:ext>
            </a:extLst>
          </p:cNvPr>
          <p:cNvSpPr>
            <a:spLocks noGrp="1" noChangeArrowheads="1"/>
          </p:cNvSpPr>
          <p:nvPr>
            <p:ph type="dt" idx="1"/>
          </p:nvPr>
        </p:nvSpPr>
        <p:spPr bwMode="auto">
          <a:xfrm>
            <a:off x="3830638" y="0"/>
            <a:ext cx="2930525" cy="496888"/>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lvl1pPr algn="r" defTabSz="916324"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FBD45756-5413-4CDE-8573-32D80D3BE3E8}"/>
              </a:ext>
            </a:extLst>
          </p:cNvPr>
          <p:cNvSpPr>
            <a:spLocks noGrp="1" noRot="1" noChangeAspect="1" noChangeArrowheads="1" noTextEdit="1"/>
          </p:cNvSpPr>
          <p:nvPr>
            <p:ph type="sldImg" idx="2"/>
          </p:nvPr>
        </p:nvSpPr>
        <p:spPr bwMode="auto">
          <a:xfrm>
            <a:off x="66675" y="746125"/>
            <a:ext cx="662622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a:extLst>
              <a:ext uri="{FF2B5EF4-FFF2-40B4-BE49-F238E27FC236}">
                <a16:creationId xmlns:a16="http://schemas.microsoft.com/office/drawing/2014/main" id="{6E7B8E25-3182-46E9-B8B5-31493F95316E}"/>
              </a:ext>
            </a:extLst>
          </p:cNvPr>
          <p:cNvSpPr>
            <a:spLocks noGrp="1" noChangeArrowheads="1"/>
          </p:cNvSpPr>
          <p:nvPr>
            <p:ph type="body" sz="quarter" idx="3"/>
          </p:nvPr>
        </p:nvSpPr>
        <p:spPr bwMode="auto">
          <a:xfrm>
            <a:off x="901700" y="4721225"/>
            <a:ext cx="4957763" cy="4475163"/>
          </a:xfrm>
          <a:prstGeom prst="rect">
            <a:avLst/>
          </a:prstGeom>
          <a:noFill/>
          <a:ln w="9525">
            <a:noFill/>
            <a:miter lim="800000"/>
            <a:headEnd/>
            <a:tailEnd/>
          </a:ln>
          <a:effectLst/>
        </p:spPr>
        <p:txBody>
          <a:bodyPr vert="horz" wrap="square" lIns="91681" tIns="45841" rIns="91681" bIns="4584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3798" name="Rectangle 6">
            <a:extLst>
              <a:ext uri="{FF2B5EF4-FFF2-40B4-BE49-F238E27FC236}">
                <a16:creationId xmlns:a16="http://schemas.microsoft.com/office/drawing/2014/main" id="{B2EC50F7-7ACF-49E6-9CBF-A50AB735DBCA}"/>
              </a:ext>
            </a:extLst>
          </p:cNvPr>
          <p:cNvSpPr>
            <a:spLocks noGrp="1" noChangeArrowheads="1"/>
          </p:cNvSpPr>
          <p:nvPr>
            <p:ph type="ftr" sz="quarter" idx="4"/>
          </p:nvPr>
        </p:nvSpPr>
        <p:spPr bwMode="auto">
          <a:xfrm>
            <a:off x="0" y="9445625"/>
            <a:ext cx="2930525" cy="496888"/>
          </a:xfrm>
          <a:prstGeom prst="rect">
            <a:avLst/>
          </a:prstGeom>
          <a:noFill/>
          <a:ln w="9525">
            <a:noFill/>
            <a:miter lim="800000"/>
            <a:headEnd/>
            <a:tailEnd/>
          </a:ln>
          <a:effectLst/>
        </p:spPr>
        <p:txBody>
          <a:bodyPr vert="horz" wrap="square" lIns="91681" tIns="45841" rIns="91681" bIns="45841" numCol="1" anchor="b" anchorCtr="0" compatLnSpc="1">
            <a:prstTxWarp prst="textNoShape">
              <a:avLst/>
            </a:prstTxWarp>
          </a:bodyPr>
          <a:lstStyle>
            <a:lvl1pPr defTabSz="916324" eaLnBrk="1" hangingPunct="1">
              <a:defRPr sz="1200"/>
            </a:lvl1pPr>
          </a:lstStyle>
          <a:p>
            <a:pPr>
              <a:defRPr/>
            </a:pPr>
            <a:endParaRPr lang="en-US" altLang="en-US"/>
          </a:p>
        </p:txBody>
      </p:sp>
      <p:sp>
        <p:nvSpPr>
          <p:cNvPr id="33799" name="Rectangle 7">
            <a:extLst>
              <a:ext uri="{FF2B5EF4-FFF2-40B4-BE49-F238E27FC236}">
                <a16:creationId xmlns:a16="http://schemas.microsoft.com/office/drawing/2014/main" id="{40070BA1-3607-487F-94F4-4C7F047D4642}"/>
              </a:ext>
            </a:extLst>
          </p:cNvPr>
          <p:cNvSpPr>
            <a:spLocks noGrp="1" noChangeArrowheads="1"/>
          </p:cNvSpPr>
          <p:nvPr>
            <p:ph type="sldNum" sz="quarter" idx="5"/>
          </p:nvPr>
        </p:nvSpPr>
        <p:spPr bwMode="auto">
          <a:xfrm>
            <a:off x="3830638" y="9445625"/>
            <a:ext cx="2930525" cy="496888"/>
          </a:xfrm>
          <a:prstGeom prst="rect">
            <a:avLst/>
          </a:prstGeom>
          <a:noFill/>
          <a:ln w="9525">
            <a:noFill/>
            <a:miter lim="800000"/>
            <a:headEnd/>
            <a:tailEnd/>
          </a:ln>
          <a:effectLst/>
        </p:spPr>
        <p:txBody>
          <a:bodyPr vert="horz" wrap="square" lIns="91681" tIns="45841" rIns="91681" bIns="45841" numCol="1" anchor="b" anchorCtr="0" compatLnSpc="1">
            <a:prstTxWarp prst="textNoShape">
              <a:avLst/>
            </a:prstTxWarp>
          </a:bodyPr>
          <a:lstStyle>
            <a:lvl1pPr algn="r" defTabSz="915988" eaLnBrk="1" hangingPunct="1">
              <a:defRPr sz="1200"/>
            </a:lvl1pPr>
          </a:lstStyle>
          <a:p>
            <a:fld id="{9D7C26C7-3992-453B-96D9-DE82A8D492C5}"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05C41057-5944-47AF-8790-4AF2D1B3C3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CCFCFFEB-5BA2-4702-8841-38A585224F3B}" type="slidenum">
              <a:rPr lang="en-GB" altLang="en-US"/>
              <a:pPr defTabSz="914400">
                <a:spcBef>
                  <a:spcPct val="0"/>
                </a:spcBef>
              </a:pPr>
              <a:t>1</a:t>
            </a:fld>
            <a:endParaRPr lang="en-GB" altLang="en-US"/>
          </a:p>
        </p:txBody>
      </p:sp>
      <p:sp>
        <p:nvSpPr>
          <p:cNvPr id="6147" name="Rectangle 2">
            <a:extLst>
              <a:ext uri="{FF2B5EF4-FFF2-40B4-BE49-F238E27FC236}">
                <a16:creationId xmlns:a16="http://schemas.microsoft.com/office/drawing/2014/main" id="{1AE53337-1FF1-4F4E-94CC-72F5C7AE698C}"/>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1B1602F2-2056-4AEA-A12A-5EC61178E0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CF3B05D-0DAC-41C7-9555-16035825BB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97D7B9E5-AC1C-417E-8586-F53F34DB9437}" type="slidenum">
              <a:rPr lang="en-GB" altLang="en-US"/>
              <a:pPr defTabSz="914400">
                <a:spcBef>
                  <a:spcPct val="0"/>
                </a:spcBef>
              </a:pPr>
              <a:t>10</a:t>
            </a:fld>
            <a:endParaRPr lang="en-GB" altLang="en-US"/>
          </a:p>
        </p:txBody>
      </p:sp>
      <p:sp>
        <p:nvSpPr>
          <p:cNvPr id="24579" name="Rectangle 2">
            <a:extLst>
              <a:ext uri="{FF2B5EF4-FFF2-40B4-BE49-F238E27FC236}">
                <a16:creationId xmlns:a16="http://schemas.microsoft.com/office/drawing/2014/main" id="{1B577F28-C941-4A4D-98FD-4207CDF9A2A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2A695E6-0432-48A9-8BB4-02BEC1118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1D8D990-29FF-4AC4-815B-749034063D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503326B6-1189-420B-A0DF-963D005DEBF0}" type="slidenum">
              <a:rPr lang="en-GB" altLang="en-US"/>
              <a:pPr defTabSz="914400">
                <a:spcBef>
                  <a:spcPct val="0"/>
                </a:spcBef>
              </a:pPr>
              <a:t>11</a:t>
            </a:fld>
            <a:endParaRPr lang="en-GB" altLang="en-US"/>
          </a:p>
        </p:txBody>
      </p:sp>
      <p:sp>
        <p:nvSpPr>
          <p:cNvPr id="26627" name="Rectangle 2">
            <a:extLst>
              <a:ext uri="{FF2B5EF4-FFF2-40B4-BE49-F238E27FC236}">
                <a16:creationId xmlns:a16="http://schemas.microsoft.com/office/drawing/2014/main" id="{99F5AEDD-ADF5-42A7-B7DF-4802C8BB83F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AD4F94A-D24F-44D0-ACB5-DBC3DC64F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E4C389F-4593-4A20-9D34-6DE5B30DEB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F2161617-2A18-4B2D-9993-5EDB2170E511}" type="slidenum">
              <a:rPr lang="en-GB" altLang="en-US"/>
              <a:pPr defTabSz="914400">
                <a:spcBef>
                  <a:spcPct val="0"/>
                </a:spcBef>
              </a:pPr>
              <a:t>15</a:t>
            </a:fld>
            <a:endParaRPr lang="en-GB" altLang="en-US"/>
          </a:p>
        </p:txBody>
      </p:sp>
      <p:sp>
        <p:nvSpPr>
          <p:cNvPr id="22531" name="Rectangle 2">
            <a:extLst>
              <a:ext uri="{FF2B5EF4-FFF2-40B4-BE49-F238E27FC236}">
                <a16:creationId xmlns:a16="http://schemas.microsoft.com/office/drawing/2014/main" id="{C955DAC2-CDE5-404B-A156-64D5F1E0001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924D94E-C5BD-437C-9E7D-E890D0428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CF3B05D-0DAC-41C7-9555-16035825BB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97D7B9E5-AC1C-417E-8586-F53F34DB9437}" type="slidenum">
              <a:rPr lang="en-GB" altLang="en-US"/>
              <a:pPr defTabSz="914400">
                <a:spcBef>
                  <a:spcPct val="0"/>
                </a:spcBef>
              </a:pPr>
              <a:t>16</a:t>
            </a:fld>
            <a:endParaRPr lang="en-GB" altLang="en-US"/>
          </a:p>
        </p:txBody>
      </p:sp>
      <p:sp>
        <p:nvSpPr>
          <p:cNvPr id="24579" name="Rectangle 2">
            <a:extLst>
              <a:ext uri="{FF2B5EF4-FFF2-40B4-BE49-F238E27FC236}">
                <a16:creationId xmlns:a16="http://schemas.microsoft.com/office/drawing/2014/main" id="{1B577F28-C941-4A4D-98FD-4207CDF9A2A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12A695E6-0432-48A9-8BB4-02BEC11186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81D8D990-29FF-4AC4-815B-749034063D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503326B6-1189-420B-A0DF-963D005DEBF0}" type="slidenum">
              <a:rPr lang="en-GB" altLang="en-US"/>
              <a:pPr defTabSz="914400">
                <a:spcBef>
                  <a:spcPct val="0"/>
                </a:spcBef>
              </a:pPr>
              <a:t>17</a:t>
            </a:fld>
            <a:endParaRPr lang="en-GB" altLang="en-US"/>
          </a:p>
        </p:txBody>
      </p:sp>
      <p:sp>
        <p:nvSpPr>
          <p:cNvPr id="26627" name="Rectangle 2">
            <a:extLst>
              <a:ext uri="{FF2B5EF4-FFF2-40B4-BE49-F238E27FC236}">
                <a16:creationId xmlns:a16="http://schemas.microsoft.com/office/drawing/2014/main" id="{99F5AEDD-ADF5-42A7-B7DF-4802C8BB83F0}"/>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BAD4F94A-D24F-44D0-ACB5-DBC3DC64F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23DEDB3-FD53-42DD-BB21-D6B3806827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E75DEF2D-A596-43E2-95CF-0FB8D4279141}" type="slidenum">
              <a:rPr lang="en-GB" altLang="en-US"/>
              <a:pPr defTabSz="914400">
                <a:spcBef>
                  <a:spcPct val="0"/>
                </a:spcBef>
              </a:pPr>
              <a:t>18</a:t>
            </a:fld>
            <a:endParaRPr lang="en-GB" altLang="en-US"/>
          </a:p>
        </p:txBody>
      </p:sp>
      <p:sp>
        <p:nvSpPr>
          <p:cNvPr id="28675" name="Rectangle 2">
            <a:extLst>
              <a:ext uri="{FF2B5EF4-FFF2-40B4-BE49-F238E27FC236}">
                <a16:creationId xmlns:a16="http://schemas.microsoft.com/office/drawing/2014/main" id="{AD09DC2D-FB11-4806-8E0F-016AEA32E1A5}"/>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446872D-2135-4886-A5E9-0AC0CDE299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8D1B749-DFA6-48C2-950D-976272196A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D918ED64-422E-48C8-A815-AFB921B6EE64}" type="slidenum">
              <a:rPr lang="en-GB" altLang="en-US"/>
              <a:pPr defTabSz="914400">
                <a:spcBef>
                  <a:spcPct val="0"/>
                </a:spcBef>
              </a:pPr>
              <a:t>22</a:t>
            </a:fld>
            <a:endParaRPr lang="en-GB" altLang="en-US"/>
          </a:p>
        </p:txBody>
      </p:sp>
      <p:sp>
        <p:nvSpPr>
          <p:cNvPr id="33795" name="Rectangle 2">
            <a:extLst>
              <a:ext uri="{FF2B5EF4-FFF2-40B4-BE49-F238E27FC236}">
                <a16:creationId xmlns:a16="http://schemas.microsoft.com/office/drawing/2014/main" id="{287F5F0F-20C4-4FBE-ABF1-B9B40962DE89}"/>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0CAC7B03-7669-4FD7-99EF-F38E2E8D0E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B220F373-935B-4AEF-9D8F-65FD7F453F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9334AFC1-BA6E-41D9-A2B0-2C7D7BE32577}" type="slidenum">
              <a:rPr lang="en-GB" altLang="en-US"/>
              <a:pPr defTabSz="914400">
                <a:spcBef>
                  <a:spcPct val="0"/>
                </a:spcBef>
              </a:pPr>
              <a:t>2</a:t>
            </a:fld>
            <a:endParaRPr lang="en-GB" altLang="en-US"/>
          </a:p>
        </p:txBody>
      </p:sp>
      <p:sp>
        <p:nvSpPr>
          <p:cNvPr id="8195" name="Rectangle 2">
            <a:extLst>
              <a:ext uri="{FF2B5EF4-FFF2-40B4-BE49-F238E27FC236}">
                <a16:creationId xmlns:a16="http://schemas.microsoft.com/office/drawing/2014/main" id="{5F6AF01E-CFE1-4C55-8BDC-D6D6D20B619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6054917-DF8B-4E45-A836-AA3FA31873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C406AC1A-0974-4395-B777-A37AE25D99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0DC3C27E-51EC-4555-A3B1-2E0FB4AA4639}" type="slidenum">
              <a:rPr lang="en-GB" altLang="en-US"/>
              <a:pPr defTabSz="914400">
                <a:spcBef>
                  <a:spcPct val="0"/>
                </a:spcBef>
              </a:pPr>
              <a:t>3</a:t>
            </a:fld>
            <a:endParaRPr lang="en-GB" altLang="en-US"/>
          </a:p>
        </p:txBody>
      </p:sp>
      <p:sp>
        <p:nvSpPr>
          <p:cNvPr id="10243" name="Rectangle 2">
            <a:extLst>
              <a:ext uri="{FF2B5EF4-FFF2-40B4-BE49-F238E27FC236}">
                <a16:creationId xmlns:a16="http://schemas.microsoft.com/office/drawing/2014/main" id="{E27FC0B9-703B-4D2B-AF9A-B763047D4AD5}"/>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F7A8C8F5-6A00-494C-B511-8326A19C36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085F52D-A2EA-45AC-B22D-88768647AD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D413D75E-009F-4FAC-B917-E1EB18F9D895}" type="slidenum">
              <a:rPr lang="en-GB" altLang="en-US"/>
              <a:pPr defTabSz="914400">
                <a:spcBef>
                  <a:spcPct val="0"/>
                </a:spcBef>
              </a:pPr>
              <a:t>4</a:t>
            </a:fld>
            <a:endParaRPr lang="en-GB" altLang="en-US"/>
          </a:p>
        </p:txBody>
      </p:sp>
      <p:sp>
        <p:nvSpPr>
          <p:cNvPr id="12291" name="Rectangle 2">
            <a:extLst>
              <a:ext uri="{FF2B5EF4-FFF2-40B4-BE49-F238E27FC236}">
                <a16:creationId xmlns:a16="http://schemas.microsoft.com/office/drawing/2014/main" id="{866598C6-D9CE-44A3-9D76-2D79C643DD0F}"/>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4646CD51-3292-4ECD-87CA-6AD932D282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2ACE5E0-C436-440C-860C-1FAEC80941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2242A098-2AA5-4BB1-BB9C-6783B08CA142}" type="slidenum">
              <a:rPr lang="en-GB" altLang="en-US"/>
              <a:pPr defTabSz="914400">
                <a:spcBef>
                  <a:spcPct val="0"/>
                </a:spcBef>
              </a:pPr>
              <a:t>5</a:t>
            </a:fld>
            <a:endParaRPr lang="en-GB" altLang="en-US"/>
          </a:p>
        </p:txBody>
      </p:sp>
      <p:sp>
        <p:nvSpPr>
          <p:cNvPr id="14339" name="Rectangle 2">
            <a:extLst>
              <a:ext uri="{FF2B5EF4-FFF2-40B4-BE49-F238E27FC236}">
                <a16:creationId xmlns:a16="http://schemas.microsoft.com/office/drawing/2014/main" id="{B7558686-12CF-4691-9F64-DCCFEEC7ED26}"/>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AF0BE090-EA89-40A8-9475-AA8D09780A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CAE37C9-63F7-498B-90F9-864C6AE211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6ACC2D10-20A8-4A33-9D85-0FDBC4E71CC0}" type="slidenum">
              <a:rPr lang="en-GB" altLang="en-US"/>
              <a:pPr defTabSz="914400">
                <a:spcBef>
                  <a:spcPct val="0"/>
                </a:spcBef>
              </a:pPr>
              <a:t>6</a:t>
            </a:fld>
            <a:endParaRPr lang="en-GB" altLang="en-US"/>
          </a:p>
        </p:txBody>
      </p:sp>
      <p:sp>
        <p:nvSpPr>
          <p:cNvPr id="16387" name="Rectangle 2">
            <a:extLst>
              <a:ext uri="{FF2B5EF4-FFF2-40B4-BE49-F238E27FC236}">
                <a16:creationId xmlns:a16="http://schemas.microsoft.com/office/drawing/2014/main" id="{34E4D747-8B71-4213-B82D-E0F9D2CABFC2}"/>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3AB728C-5DC0-4AB0-8E50-7EBD25B401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CA1F3F5-A33D-4B06-B020-4577456A427E}"/>
              </a:ext>
            </a:extLst>
          </p:cNvPr>
          <p:cNvSpPr txBox="1">
            <a:spLocks noGrp="1" noChangeArrowheads="1"/>
          </p:cNvSpPr>
          <p:nvPr/>
        </p:nvSpPr>
        <p:spPr bwMode="auto">
          <a:xfrm>
            <a:off x="3830638" y="9445625"/>
            <a:ext cx="29305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1" tIns="45841" rIns="91681" bIns="45841" anchor="b"/>
          <a:lstStyle>
            <a:lvl1pPr defTabSz="917575">
              <a:spcBef>
                <a:spcPct val="30000"/>
              </a:spcBef>
              <a:defRPr sz="1200">
                <a:solidFill>
                  <a:schemeClr val="tx1"/>
                </a:solidFill>
                <a:latin typeface="Times New Roman" panose="02020603050405020304" pitchFamily="18" charset="0"/>
              </a:defRPr>
            </a:lvl1pPr>
            <a:lvl2pPr marL="742950" indent="-285750" defTabSz="917575">
              <a:spcBef>
                <a:spcPct val="30000"/>
              </a:spcBef>
              <a:defRPr sz="1200">
                <a:solidFill>
                  <a:schemeClr val="tx1"/>
                </a:solidFill>
                <a:latin typeface="Times New Roman" panose="02020603050405020304" pitchFamily="18" charset="0"/>
              </a:defRPr>
            </a:lvl2pPr>
            <a:lvl3pPr marL="1143000" indent="-228600" defTabSz="917575">
              <a:spcBef>
                <a:spcPct val="30000"/>
              </a:spcBef>
              <a:defRPr sz="1200">
                <a:solidFill>
                  <a:schemeClr val="tx1"/>
                </a:solidFill>
                <a:latin typeface="Times New Roman" panose="02020603050405020304" pitchFamily="18" charset="0"/>
              </a:defRPr>
            </a:lvl3pPr>
            <a:lvl4pPr marL="1600200" indent="-228600" defTabSz="917575">
              <a:spcBef>
                <a:spcPct val="30000"/>
              </a:spcBef>
              <a:defRPr sz="1200">
                <a:solidFill>
                  <a:schemeClr val="tx1"/>
                </a:solidFill>
                <a:latin typeface="Times New Roman" panose="02020603050405020304" pitchFamily="18" charset="0"/>
              </a:defRPr>
            </a:lvl4pPr>
            <a:lvl5pPr marL="2057400" indent="-228600" defTabSz="917575">
              <a:spcBef>
                <a:spcPct val="30000"/>
              </a:spcBef>
              <a:defRPr sz="1200">
                <a:solidFill>
                  <a:schemeClr val="tx1"/>
                </a:solidFill>
                <a:latin typeface="Times New Roman" panose="02020603050405020304" pitchFamily="18" charset="0"/>
              </a:defRPr>
            </a:lvl5pPr>
            <a:lvl6pPr marL="2514600" indent="-228600" defTabSz="9175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175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175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1757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8D2F7B6-328F-4C6A-A72B-8C5B62F95FD5}" type="slidenum">
              <a:rPr lang="en-GB" altLang="en-US"/>
              <a:pPr algn="r" eaLnBrk="1" hangingPunct="1">
                <a:spcBef>
                  <a:spcPct val="0"/>
                </a:spcBef>
              </a:pPr>
              <a:t>7</a:t>
            </a:fld>
            <a:endParaRPr lang="en-GB" altLang="en-US"/>
          </a:p>
        </p:txBody>
      </p:sp>
      <p:sp>
        <p:nvSpPr>
          <p:cNvPr id="18435" name="Rectangle 2">
            <a:extLst>
              <a:ext uri="{FF2B5EF4-FFF2-40B4-BE49-F238E27FC236}">
                <a16:creationId xmlns:a16="http://schemas.microsoft.com/office/drawing/2014/main" id="{F7A53951-C7A0-419B-B9FD-DD108F83DCDD}"/>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F7CF82EC-1719-40C9-8E77-8521C1874D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B97EBBDB-99C9-4FA0-AEAF-4C157CB4C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63E1AA52-5979-4419-8759-971F0765F531}" type="slidenum">
              <a:rPr lang="en-GB" altLang="en-US"/>
              <a:pPr defTabSz="914400">
                <a:spcBef>
                  <a:spcPct val="0"/>
                </a:spcBef>
              </a:pPr>
              <a:t>8</a:t>
            </a:fld>
            <a:endParaRPr lang="en-GB" altLang="en-US"/>
          </a:p>
        </p:txBody>
      </p:sp>
      <p:sp>
        <p:nvSpPr>
          <p:cNvPr id="20483" name="Rectangle 2">
            <a:extLst>
              <a:ext uri="{FF2B5EF4-FFF2-40B4-BE49-F238E27FC236}">
                <a16:creationId xmlns:a16="http://schemas.microsoft.com/office/drawing/2014/main" id="{C0E4247B-C164-41CE-AEE6-5BEFEFE28F75}"/>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B182FA16-F59A-4C3D-BDA2-A6B03A9E34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6E4C389F-4593-4A20-9D34-6DE5B30DEB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1363" indent="-282575">
              <a:spcBef>
                <a:spcPct val="30000"/>
              </a:spcBef>
              <a:defRPr sz="1200">
                <a:solidFill>
                  <a:schemeClr val="tx1"/>
                </a:solidFill>
                <a:latin typeface="Times New Roman" panose="02020603050405020304" pitchFamily="18" charset="0"/>
              </a:defRPr>
            </a:lvl2pPr>
            <a:lvl3pPr marL="1139825" indent="-227013">
              <a:spcBef>
                <a:spcPct val="30000"/>
              </a:spcBef>
              <a:defRPr sz="1200">
                <a:solidFill>
                  <a:schemeClr val="tx1"/>
                </a:solidFill>
                <a:latin typeface="Times New Roman" panose="02020603050405020304" pitchFamily="18" charset="0"/>
              </a:defRPr>
            </a:lvl3pPr>
            <a:lvl4pPr marL="1597025" indent="-227013">
              <a:spcBef>
                <a:spcPct val="30000"/>
              </a:spcBef>
              <a:defRPr sz="1200">
                <a:solidFill>
                  <a:schemeClr val="tx1"/>
                </a:solidFill>
                <a:latin typeface="Times New Roman" panose="02020603050405020304" pitchFamily="18" charset="0"/>
              </a:defRPr>
            </a:lvl4pPr>
            <a:lvl5pPr marL="2054225" indent="-227013">
              <a:spcBef>
                <a:spcPct val="30000"/>
              </a:spcBef>
              <a:defRPr sz="1200">
                <a:solidFill>
                  <a:schemeClr val="tx1"/>
                </a:solidFill>
                <a:latin typeface="Times New Roman" panose="02020603050405020304" pitchFamily="18" charset="0"/>
              </a:defRPr>
            </a:lvl5pPr>
            <a:lvl6pPr marL="2511425" indent="-227013" eaLnBrk="0" fontAlgn="base" hangingPunct="0">
              <a:spcBef>
                <a:spcPct val="30000"/>
              </a:spcBef>
              <a:spcAft>
                <a:spcPct val="0"/>
              </a:spcAft>
              <a:defRPr sz="1200">
                <a:solidFill>
                  <a:schemeClr val="tx1"/>
                </a:solidFill>
                <a:latin typeface="Times New Roman" panose="02020603050405020304" pitchFamily="18" charset="0"/>
              </a:defRPr>
            </a:lvl6pPr>
            <a:lvl7pPr marL="2968625" indent="-227013" eaLnBrk="0" fontAlgn="base" hangingPunct="0">
              <a:spcBef>
                <a:spcPct val="30000"/>
              </a:spcBef>
              <a:spcAft>
                <a:spcPct val="0"/>
              </a:spcAft>
              <a:defRPr sz="1200">
                <a:solidFill>
                  <a:schemeClr val="tx1"/>
                </a:solidFill>
                <a:latin typeface="Times New Roman" panose="02020603050405020304" pitchFamily="18" charset="0"/>
              </a:defRPr>
            </a:lvl7pPr>
            <a:lvl8pPr marL="3425825" indent="-227013" eaLnBrk="0" fontAlgn="base" hangingPunct="0">
              <a:spcBef>
                <a:spcPct val="30000"/>
              </a:spcBef>
              <a:spcAft>
                <a:spcPct val="0"/>
              </a:spcAft>
              <a:defRPr sz="1200">
                <a:solidFill>
                  <a:schemeClr val="tx1"/>
                </a:solidFill>
                <a:latin typeface="Times New Roman" panose="02020603050405020304" pitchFamily="18" charset="0"/>
              </a:defRPr>
            </a:lvl8pPr>
            <a:lvl9pPr marL="3883025" indent="-227013" eaLnBrk="0" fontAlgn="base" hangingPunct="0">
              <a:spcBef>
                <a:spcPct val="30000"/>
              </a:spcBef>
              <a:spcAft>
                <a:spcPct val="0"/>
              </a:spcAft>
              <a:defRPr sz="1200">
                <a:solidFill>
                  <a:schemeClr val="tx1"/>
                </a:solidFill>
                <a:latin typeface="Times New Roman" panose="02020603050405020304" pitchFamily="18" charset="0"/>
              </a:defRPr>
            </a:lvl9pPr>
          </a:lstStyle>
          <a:p>
            <a:pPr defTabSz="914400">
              <a:spcBef>
                <a:spcPct val="0"/>
              </a:spcBef>
            </a:pPr>
            <a:fld id="{F2161617-2A18-4B2D-9993-5EDB2170E511}" type="slidenum">
              <a:rPr lang="en-GB" altLang="en-US"/>
              <a:pPr defTabSz="914400">
                <a:spcBef>
                  <a:spcPct val="0"/>
                </a:spcBef>
              </a:pPr>
              <a:t>9</a:t>
            </a:fld>
            <a:endParaRPr lang="en-GB" altLang="en-US"/>
          </a:p>
        </p:txBody>
      </p:sp>
      <p:sp>
        <p:nvSpPr>
          <p:cNvPr id="22531" name="Rectangle 2">
            <a:extLst>
              <a:ext uri="{FF2B5EF4-FFF2-40B4-BE49-F238E27FC236}">
                <a16:creationId xmlns:a16="http://schemas.microsoft.com/office/drawing/2014/main" id="{C955DAC2-CDE5-404B-A156-64D5F1E0001F}"/>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3924D94E-C5BD-437C-9E7D-E890D04282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8B0D61A7-A651-4F6A-B458-71BE687F8C43}"/>
              </a:ext>
            </a:extLst>
          </p:cNvPr>
          <p:cNvSpPr>
            <a:spLocks noGrp="1" noChangeArrowheads="1"/>
          </p:cNvSpPr>
          <p:nvPr>
            <p:ph type="dt" sz="half" idx="10"/>
          </p:nvPr>
        </p:nvSpPr>
        <p:spPr>
          <a:ln/>
        </p:spPr>
        <p:txBody>
          <a:bodyPr/>
          <a:lstStyle>
            <a:lvl1pPr>
              <a:defRPr/>
            </a:lvl1pPr>
          </a:lstStyle>
          <a:p>
            <a:pPr>
              <a:defRPr/>
            </a:pPr>
            <a:fld id="{9C716F26-9E29-4B3E-99CA-9AEB9BDA5454}"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19625C1B-9044-41BE-BC08-C25DD78255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A9F04B3-55F8-44EA-8636-185AA4329482}"/>
              </a:ext>
            </a:extLst>
          </p:cNvPr>
          <p:cNvSpPr>
            <a:spLocks noGrp="1" noChangeArrowheads="1"/>
          </p:cNvSpPr>
          <p:nvPr>
            <p:ph type="sldNum" sz="quarter" idx="12"/>
          </p:nvPr>
        </p:nvSpPr>
        <p:spPr>
          <a:ln/>
        </p:spPr>
        <p:txBody>
          <a:bodyPr/>
          <a:lstStyle>
            <a:lvl1pPr>
              <a:defRPr/>
            </a:lvl1pPr>
          </a:lstStyle>
          <a:p>
            <a:fld id="{EB4D0D76-772E-4CFB-9227-B6BAEAB03386}" type="slidenum">
              <a:rPr lang="en-GB" altLang="en-US"/>
              <a:pPr/>
              <a:t>‹#›</a:t>
            </a:fld>
            <a:endParaRPr lang="en-GB" altLang="en-US"/>
          </a:p>
        </p:txBody>
      </p:sp>
    </p:spTree>
    <p:extLst>
      <p:ext uri="{BB962C8B-B14F-4D97-AF65-F5344CB8AC3E}">
        <p14:creationId xmlns:p14="http://schemas.microsoft.com/office/powerpoint/2010/main" val="3314423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D40E73F-2EF1-48DE-94F2-BDF59B716A10}"/>
              </a:ext>
            </a:extLst>
          </p:cNvPr>
          <p:cNvSpPr>
            <a:spLocks noGrp="1" noChangeArrowheads="1"/>
          </p:cNvSpPr>
          <p:nvPr>
            <p:ph type="dt" sz="half" idx="10"/>
          </p:nvPr>
        </p:nvSpPr>
        <p:spPr>
          <a:ln/>
        </p:spPr>
        <p:txBody>
          <a:bodyPr/>
          <a:lstStyle>
            <a:lvl1pPr>
              <a:defRPr/>
            </a:lvl1pPr>
          </a:lstStyle>
          <a:p>
            <a:pPr>
              <a:defRPr/>
            </a:pPr>
            <a:fld id="{9D931A2C-C3B9-4F4D-B448-1E2F8055781A}"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36840F4E-6B6D-46CA-B333-C8B9844857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932CF8-5142-4FEB-B9F4-B0E95B0066EB}"/>
              </a:ext>
            </a:extLst>
          </p:cNvPr>
          <p:cNvSpPr>
            <a:spLocks noGrp="1" noChangeArrowheads="1"/>
          </p:cNvSpPr>
          <p:nvPr>
            <p:ph type="sldNum" sz="quarter" idx="12"/>
          </p:nvPr>
        </p:nvSpPr>
        <p:spPr>
          <a:ln/>
        </p:spPr>
        <p:txBody>
          <a:bodyPr/>
          <a:lstStyle>
            <a:lvl1pPr>
              <a:defRPr/>
            </a:lvl1pPr>
          </a:lstStyle>
          <a:p>
            <a:fld id="{822A531A-DFBD-4CCE-8B0A-D1800848156D}" type="slidenum">
              <a:rPr lang="en-GB" altLang="en-US"/>
              <a:pPr/>
              <a:t>‹#›</a:t>
            </a:fld>
            <a:endParaRPr lang="en-GB" altLang="en-US"/>
          </a:p>
        </p:txBody>
      </p:sp>
    </p:spTree>
    <p:extLst>
      <p:ext uri="{BB962C8B-B14F-4D97-AF65-F5344CB8AC3E}">
        <p14:creationId xmlns:p14="http://schemas.microsoft.com/office/powerpoint/2010/main" val="2524939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74639"/>
            <a:ext cx="26670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5" y="274639"/>
            <a:ext cx="779991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CBACEA9-953C-4E0D-8666-11A7B8FA9982}"/>
              </a:ext>
            </a:extLst>
          </p:cNvPr>
          <p:cNvSpPr>
            <a:spLocks noGrp="1" noChangeArrowheads="1"/>
          </p:cNvSpPr>
          <p:nvPr>
            <p:ph type="dt" sz="half" idx="10"/>
          </p:nvPr>
        </p:nvSpPr>
        <p:spPr>
          <a:ln/>
        </p:spPr>
        <p:txBody>
          <a:bodyPr/>
          <a:lstStyle>
            <a:lvl1pPr>
              <a:defRPr/>
            </a:lvl1pPr>
          </a:lstStyle>
          <a:p>
            <a:pPr>
              <a:defRPr/>
            </a:pPr>
            <a:fld id="{4609A846-1ABF-4ADF-8095-72D00061F28E}"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1EB4183C-7FE5-4F6C-AFD7-0F738107584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CCB5035-8674-4EC7-9639-AD552F2006E9}"/>
              </a:ext>
            </a:extLst>
          </p:cNvPr>
          <p:cNvSpPr>
            <a:spLocks noGrp="1" noChangeArrowheads="1"/>
          </p:cNvSpPr>
          <p:nvPr>
            <p:ph type="sldNum" sz="quarter" idx="12"/>
          </p:nvPr>
        </p:nvSpPr>
        <p:spPr>
          <a:ln/>
        </p:spPr>
        <p:txBody>
          <a:bodyPr/>
          <a:lstStyle>
            <a:lvl1pPr>
              <a:defRPr/>
            </a:lvl1pPr>
          </a:lstStyle>
          <a:p>
            <a:fld id="{08788F10-F0AF-46AD-832A-CAB48A331181}" type="slidenum">
              <a:rPr lang="en-GB" altLang="en-US"/>
              <a:pPr/>
              <a:t>‹#›</a:t>
            </a:fld>
            <a:endParaRPr lang="en-GB" altLang="en-US"/>
          </a:p>
        </p:txBody>
      </p:sp>
    </p:spTree>
    <p:extLst>
      <p:ext uri="{BB962C8B-B14F-4D97-AF65-F5344CB8AC3E}">
        <p14:creationId xmlns:p14="http://schemas.microsoft.com/office/powerpoint/2010/main" val="695839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E5C94F05-64D3-41AC-9D6E-F228584497E7}"/>
              </a:ext>
            </a:extLst>
          </p:cNvPr>
          <p:cNvSpPr>
            <a:spLocks noGrp="1" noChangeArrowheads="1"/>
          </p:cNvSpPr>
          <p:nvPr>
            <p:ph type="dt" sz="half" idx="10"/>
          </p:nvPr>
        </p:nvSpPr>
        <p:spPr>
          <a:ln/>
        </p:spPr>
        <p:txBody>
          <a:bodyPr/>
          <a:lstStyle>
            <a:lvl1pPr>
              <a:defRPr/>
            </a:lvl1pPr>
          </a:lstStyle>
          <a:p>
            <a:pPr>
              <a:defRPr/>
            </a:pPr>
            <a:fld id="{53051554-71D6-4924-A682-5A3DBB0E8EF2}"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6A836889-03B2-4256-94C8-E0C17DB73D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E1168D1-A8FD-4584-8BA5-88ACFF1EA088}"/>
              </a:ext>
            </a:extLst>
          </p:cNvPr>
          <p:cNvSpPr>
            <a:spLocks noGrp="1" noChangeArrowheads="1"/>
          </p:cNvSpPr>
          <p:nvPr>
            <p:ph type="sldNum" sz="quarter" idx="12"/>
          </p:nvPr>
        </p:nvSpPr>
        <p:spPr>
          <a:ln/>
        </p:spPr>
        <p:txBody>
          <a:bodyPr/>
          <a:lstStyle>
            <a:lvl1pPr>
              <a:defRPr/>
            </a:lvl1pPr>
          </a:lstStyle>
          <a:p>
            <a:fld id="{8246FBC7-6C2E-4890-BD58-C8DE63AFCCD4}" type="slidenum">
              <a:rPr lang="en-GB" altLang="en-US"/>
              <a:pPr/>
              <a:t>‹#›</a:t>
            </a:fld>
            <a:endParaRPr lang="en-GB" altLang="en-US"/>
          </a:p>
        </p:txBody>
      </p:sp>
    </p:spTree>
    <p:extLst>
      <p:ext uri="{BB962C8B-B14F-4D97-AF65-F5344CB8AC3E}">
        <p14:creationId xmlns:p14="http://schemas.microsoft.com/office/powerpoint/2010/main" val="3511045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E31A1CFD-F918-463E-A79F-A4C61BA4BA55}"/>
              </a:ext>
            </a:extLst>
          </p:cNvPr>
          <p:cNvSpPr>
            <a:spLocks noGrp="1" noChangeArrowheads="1"/>
          </p:cNvSpPr>
          <p:nvPr>
            <p:ph type="dt" sz="half" idx="10"/>
          </p:nvPr>
        </p:nvSpPr>
        <p:spPr>
          <a:ln/>
        </p:spPr>
        <p:txBody>
          <a:bodyPr/>
          <a:lstStyle>
            <a:lvl1pPr>
              <a:defRPr/>
            </a:lvl1pPr>
          </a:lstStyle>
          <a:p>
            <a:pPr>
              <a:defRPr/>
            </a:pPr>
            <a:fld id="{7486DCA6-5BE4-448C-883D-523D0A487032}"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E2E436CE-48AB-4DF6-A88B-1C9F2C1C78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0D82504-10A0-4E24-8421-EA8AA94413FE}"/>
              </a:ext>
            </a:extLst>
          </p:cNvPr>
          <p:cNvSpPr>
            <a:spLocks noGrp="1" noChangeArrowheads="1"/>
          </p:cNvSpPr>
          <p:nvPr>
            <p:ph type="sldNum" sz="quarter" idx="12"/>
          </p:nvPr>
        </p:nvSpPr>
        <p:spPr>
          <a:ln/>
        </p:spPr>
        <p:txBody>
          <a:bodyPr/>
          <a:lstStyle>
            <a:lvl1pPr>
              <a:defRPr/>
            </a:lvl1pPr>
          </a:lstStyle>
          <a:p>
            <a:fld id="{ABA76E00-35E7-42C8-8BB9-E037B8FFF651}" type="slidenum">
              <a:rPr lang="en-GB" altLang="en-US"/>
              <a:pPr/>
              <a:t>‹#›</a:t>
            </a:fld>
            <a:endParaRPr lang="en-GB" altLang="en-US"/>
          </a:p>
        </p:txBody>
      </p:sp>
    </p:spTree>
    <p:extLst>
      <p:ext uri="{BB962C8B-B14F-4D97-AF65-F5344CB8AC3E}">
        <p14:creationId xmlns:p14="http://schemas.microsoft.com/office/powerpoint/2010/main" val="2627566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8366A58-3C18-46FE-B8CD-556E23A3507E}"/>
              </a:ext>
            </a:extLst>
          </p:cNvPr>
          <p:cNvSpPr>
            <a:spLocks noGrp="1" noChangeArrowheads="1"/>
          </p:cNvSpPr>
          <p:nvPr>
            <p:ph type="dt" sz="half" idx="10"/>
          </p:nvPr>
        </p:nvSpPr>
        <p:spPr>
          <a:ln/>
        </p:spPr>
        <p:txBody>
          <a:bodyPr/>
          <a:lstStyle>
            <a:lvl1pPr>
              <a:defRPr/>
            </a:lvl1pPr>
          </a:lstStyle>
          <a:p>
            <a:pPr>
              <a:defRPr/>
            </a:pPr>
            <a:fld id="{E3F621F4-33B7-4C22-835A-D6AF15474438}"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4CE9F7A4-5816-437F-915B-3EF8E64C6A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8D435E-284C-458B-BD37-5BA14E36F8F4}"/>
              </a:ext>
            </a:extLst>
          </p:cNvPr>
          <p:cNvSpPr>
            <a:spLocks noGrp="1" noChangeArrowheads="1"/>
          </p:cNvSpPr>
          <p:nvPr>
            <p:ph type="sldNum" sz="quarter" idx="12"/>
          </p:nvPr>
        </p:nvSpPr>
        <p:spPr>
          <a:ln/>
        </p:spPr>
        <p:txBody>
          <a:bodyPr/>
          <a:lstStyle>
            <a:lvl1pPr>
              <a:defRPr/>
            </a:lvl1pPr>
          </a:lstStyle>
          <a:p>
            <a:fld id="{62D24F32-8123-4478-8CC8-2AAA2AC87C6C}" type="slidenum">
              <a:rPr lang="en-GB" altLang="en-US"/>
              <a:pPr/>
              <a:t>‹#›</a:t>
            </a:fld>
            <a:endParaRPr lang="en-GB" altLang="en-US"/>
          </a:p>
        </p:txBody>
      </p:sp>
    </p:spTree>
    <p:extLst>
      <p:ext uri="{BB962C8B-B14F-4D97-AF65-F5344CB8AC3E}">
        <p14:creationId xmlns:p14="http://schemas.microsoft.com/office/powerpoint/2010/main" val="20050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600201"/>
            <a:ext cx="523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7885" y="1600201"/>
            <a:ext cx="52345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FE21B41-AE2A-45F2-845E-CFDC7C5E77C7}"/>
              </a:ext>
            </a:extLst>
          </p:cNvPr>
          <p:cNvSpPr>
            <a:spLocks noGrp="1" noChangeArrowheads="1"/>
          </p:cNvSpPr>
          <p:nvPr>
            <p:ph type="dt" sz="half" idx="10"/>
          </p:nvPr>
        </p:nvSpPr>
        <p:spPr>
          <a:ln/>
        </p:spPr>
        <p:txBody>
          <a:bodyPr/>
          <a:lstStyle>
            <a:lvl1pPr>
              <a:defRPr/>
            </a:lvl1pPr>
          </a:lstStyle>
          <a:p>
            <a:pPr>
              <a:defRPr/>
            </a:pPr>
            <a:fld id="{FEE8306B-802B-4455-B68C-6ABB74FECC9E}"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E2162269-C42F-4335-A6CB-344B0B2861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330A64E-A913-43C4-93E5-62CD3F87F7FD}"/>
              </a:ext>
            </a:extLst>
          </p:cNvPr>
          <p:cNvSpPr>
            <a:spLocks noGrp="1" noChangeArrowheads="1"/>
          </p:cNvSpPr>
          <p:nvPr>
            <p:ph type="sldNum" sz="quarter" idx="12"/>
          </p:nvPr>
        </p:nvSpPr>
        <p:spPr>
          <a:ln/>
        </p:spPr>
        <p:txBody>
          <a:bodyPr/>
          <a:lstStyle>
            <a:lvl1pPr>
              <a:defRPr/>
            </a:lvl1pPr>
          </a:lstStyle>
          <a:p>
            <a:fld id="{56CFCC8C-2941-4C61-B3A7-F11D63BBB7C3}" type="slidenum">
              <a:rPr lang="en-GB" altLang="en-US"/>
              <a:pPr/>
              <a:t>‹#›</a:t>
            </a:fld>
            <a:endParaRPr lang="en-GB" altLang="en-US"/>
          </a:p>
        </p:txBody>
      </p:sp>
    </p:spTree>
    <p:extLst>
      <p:ext uri="{BB962C8B-B14F-4D97-AF65-F5344CB8AC3E}">
        <p14:creationId xmlns:p14="http://schemas.microsoft.com/office/powerpoint/2010/main" val="1514525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9C557752-3118-45CB-8338-3BA7EB9C584F}"/>
              </a:ext>
            </a:extLst>
          </p:cNvPr>
          <p:cNvSpPr>
            <a:spLocks noGrp="1" noChangeArrowheads="1"/>
          </p:cNvSpPr>
          <p:nvPr>
            <p:ph type="dt" sz="half" idx="10"/>
          </p:nvPr>
        </p:nvSpPr>
        <p:spPr>
          <a:ln/>
        </p:spPr>
        <p:txBody>
          <a:bodyPr/>
          <a:lstStyle>
            <a:lvl1pPr>
              <a:defRPr/>
            </a:lvl1pPr>
          </a:lstStyle>
          <a:p>
            <a:pPr>
              <a:defRPr/>
            </a:pPr>
            <a:fld id="{350ACAED-9727-44EE-9DE0-AFB18E0212C6}" type="datetimeFigureOut">
              <a:rPr lang="en-US" altLang="en-US"/>
              <a:pPr>
                <a:defRPr/>
              </a:pPr>
              <a:t>7/29/2020</a:t>
            </a:fld>
            <a:endParaRPr lang="en-GB" altLang="en-US"/>
          </a:p>
        </p:txBody>
      </p:sp>
      <p:sp>
        <p:nvSpPr>
          <p:cNvPr id="8" name="Rectangle 5">
            <a:extLst>
              <a:ext uri="{FF2B5EF4-FFF2-40B4-BE49-F238E27FC236}">
                <a16:creationId xmlns:a16="http://schemas.microsoft.com/office/drawing/2014/main" id="{69D4945C-A270-442E-8F60-EB9446F715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636396A-D055-4971-8E27-D5075165C399}"/>
              </a:ext>
            </a:extLst>
          </p:cNvPr>
          <p:cNvSpPr>
            <a:spLocks noGrp="1" noChangeArrowheads="1"/>
          </p:cNvSpPr>
          <p:nvPr>
            <p:ph type="sldNum" sz="quarter" idx="12"/>
          </p:nvPr>
        </p:nvSpPr>
        <p:spPr>
          <a:ln/>
        </p:spPr>
        <p:txBody>
          <a:bodyPr/>
          <a:lstStyle>
            <a:lvl1pPr>
              <a:defRPr/>
            </a:lvl1pPr>
          </a:lstStyle>
          <a:p>
            <a:fld id="{1625A478-9283-4E5C-9096-9056D5342E9A}" type="slidenum">
              <a:rPr lang="en-GB" altLang="en-US"/>
              <a:pPr/>
              <a:t>‹#›</a:t>
            </a:fld>
            <a:endParaRPr lang="en-GB" altLang="en-US"/>
          </a:p>
        </p:txBody>
      </p:sp>
    </p:spTree>
    <p:extLst>
      <p:ext uri="{BB962C8B-B14F-4D97-AF65-F5344CB8AC3E}">
        <p14:creationId xmlns:p14="http://schemas.microsoft.com/office/powerpoint/2010/main" val="4062552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F65BE5CF-414B-49F8-84EB-F53380889BDC}"/>
              </a:ext>
            </a:extLst>
          </p:cNvPr>
          <p:cNvSpPr>
            <a:spLocks noGrp="1" noChangeArrowheads="1"/>
          </p:cNvSpPr>
          <p:nvPr>
            <p:ph type="dt" sz="half" idx="10"/>
          </p:nvPr>
        </p:nvSpPr>
        <p:spPr>
          <a:ln/>
        </p:spPr>
        <p:txBody>
          <a:bodyPr/>
          <a:lstStyle>
            <a:lvl1pPr>
              <a:defRPr/>
            </a:lvl1pPr>
          </a:lstStyle>
          <a:p>
            <a:pPr>
              <a:defRPr/>
            </a:pPr>
            <a:fld id="{8145D101-5FBD-43EA-AAA8-9D8FD71898FF}" type="datetimeFigureOut">
              <a:rPr lang="en-US" altLang="en-US"/>
              <a:pPr>
                <a:defRPr/>
              </a:pPr>
              <a:t>7/29/2020</a:t>
            </a:fld>
            <a:endParaRPr lang="en-GB" altLang="en-US"/>
          </a:p>
        </p:txBody>
      </p:sp>
      <p:sp>
        <p:nvSpPr>
          <p:cNvPr id="4" name="Rectangle 5">
            <a:extLst>
              <a:ext uri="{FF2B5EF4-FFF2-40B4-BE49-F238E27FC236}">
                <a16:creationId xmlns:a16="http://schemas.microsoft.com/office/drawing/2014/main" id="{2D588A61-A89B-47D4-AEB9-0F2298159B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88D13C6-9368-4FC8-BB1B-104A4A74BEF8}"/>
              </a:ext>
            </a:extLst>
          </p:cNvPr>
          <p:cNvSpPr>
            <a:spLocks noGrp="1" noChangeArrowheads="1"/>
          </p:cNvSpPr>
          <p:nvPr>
            <p:ph type="sldNum" sz="quarter" idx="12"/>
          </p:nvPr>
        </p:nvSpPr>
        <p:spPr>
          <a:ln/>
        </p:spPr>
        <p:txBody>
          <a:bodyPr/>
          <a:lstStyle>
            <a:lvl1pPr>
              <a:defRPr/>
            </a:lvl1pPr>
          </a:lstStyle>
          <a:p>
            <a:fld id="{4E5C2D76-D180-471B-85BF-4D6DE7F2939F}" type="slidenum">
              <a:rPr lang="en-GB" altLang="en-US"/>
              <a:pPr/>
              <a:t>‹#›</a:t>
            </a:fld>
            <a:endParaRPr lang="en-GB" altLang="en-US"/>
          </a:p>
        </p:txBody>
      </p:sp>
    </p:spTree>
    <p:extLst>
      <p:ext uri="{BB962C8B-B14F-4D97-AF65-F5344CB8AC3E}">
        <p14:creationId xmlns:p14="http://schemas.microsoft.com/office/powerpoint/2010/main" val="976560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C1493D-426D-4DF6-BB39-F47B4D76457E}"/>
              </a:ext>
            </a:extLst>
          </p:cNvPr>
          <p:cNvSpPr>
            <a:spLocks noGrp="1" noChangeArrowheads="1"/>
          </p:cNvSpPr>
          <p:nvPr>
            <p:ph type="dt" sz="half" idx="10"/>
          </p:nvPr>
        </p:nvSpPr>
        <p:spPr>
          <a:ln/>
        </p:spPr>
        <p:txBody>
          <a:bodyPr/>
          <a:lstStyle>
            <a:lvl1pPr>
              <a:defRPr/>
            </a:lvl1pPr>
          </a:lstStyle>
          <a:p>
            <a:pPr>
              <a:defRPr/>
            </a:pPr>
            <a:fld id="{54A70293-0820-4783-B1DB-340435B65559}" type="datetimeFigureOut">
              <a:rPr lang="en-US" altLang="en-US"/>
              <a:pPr>
                <a:defRPr/>
              </a:pPr>
              <a:t>7/29/2020</a:t>
            </a:fld>
            <a:endParaRPr lang="en-GB" altLang="en-US"/>
          </a:p>
        </p:txBody>
      </p:sp>
      <p:sp>
        <p:nvSpPr>
          <p:cNvPr id="3" name="Rectangle 5">
            <a:extLst>
              <a:ext uri="{FF2B5EF4-FFF2-40B4-BE49-F238E27FC236}">
                <a16:creationId xmlns:a16="http://schemas.microsoft.com/office/drawing/2014/main" id="{C6EC96CD-B650-4D4A-B86C-A3805F3AE8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6C7D71E-B73A-4E0B-8B5A-CDF8B625AA46}"/>
              </a:ext>
            </a:extLst>
          </p:cNvPr>
          <p:cNvSpPr>
            <a:spLocks noGrp="1" noChangeArrowheads="1"/>
          </p:cNvSpPr>
          <p:nvPr>
            <p:ph type="sldNum" sz="quarter" idx="12"/>
          </p:nvPr>
        </p:nvSpPr>
        <p:spPr>
          <a:ln/>
        </p:spPr>
        <p:txBody>
          <a:bodyPr/>
          <a:lstStyle>
            <a:lvl1pPr>
              <a:defRPr/>
            </a:lvl1pPr>
          </a:lstStyle>
          <a:p>
            <a:fld id="{4F8D49B3-DEFB-4D40-9474-7AD00C45B532}" type="slidenum">
              <a:rPr lang="en-GB" altLang="en-US"/>
              <a:pPr/>
              <a:t>‹#›</a:t>
            </a:fld>
            <a:endParaRPr lang="en-GB" altLang="en-US"/>
          </a:p>
        </p:txBody>
      </p:sp>
    </p:spTree>
    <p:extLst>
      <p:ext uri="{BB962C8B-B14F-4D97-AF65-F5344CB8AC3E}">
        <p14:creationId xmlns:p14="http://schemas.microsoft.com/office/powerpoint/2010/main" val="1884843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57FC7EC-D34E-4B90-9F50-D234C19B4CE7}"/>
              </a:ext>
            </a:extLst>
          </p:cNvPr>
          <p:cNvSpPr>
            <a:spLocks noGrp="1" noChangeArrowheads="1"/>
          </p:cNvSpPr>
          <p:nvPr>
            <p:ph type="dt" sz="half" idx="10"/>
          </p:nvPr>
        </p:nvSpPr>
        <p:spPr>
          <a:ln/>
        </p:spPr>
        <p:txBody>
          <a:bodyPr/>
          <a:lstStyle>
            <a:lvl1pPr>
              <a:defRPr/>
            </a:lvl1pPr>
          </a:lstStyle>
          <a:p>
            <a:pPr>
              <a:defRPr/>
            </a:pPr>
            <a:fld id="{103897D6-782C-42EC-9C2A-791C2834FB16}"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409A172E-D57B-4909-B65B-1AF40AA702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A72F3AC-3651-4E47-9D84-D52DD62AA803}"/>
              </a:ext>
            </a:extLst>
          </p:cNvPr>
          <p:cNvSpPr>
            <a:spLocks noGrp="1" noChangeArrowheads="1"/>
          </p:cNvSpPr>
          <p:nvPr>
            <p:ph type="sldNum" sz="quarter" idx="12"/>
          </p:nvPr>
        </p:nvSpPr>
        <p:spPr>
          <a:ln/>
        </p:spPr>
        <p:txBody>
          <a:bodyPr/>
          <a:lstStyle>
            <a:lvl1pPr>
              <a:defRPr/>
            </a:lvl1pPr>
          </a:lstStyle>
          <a:p>
            <a:fld id="{8D94805E-CBB2-478D-848D-BFF9D0017145}" type="slidenum">
              <a:rPr lang="en-GB" altLang="en-US"/>
              <a:pPr/>
              <a:t>‹#›</a:t>
            </a:fld>
            <a:endParaRPr lang="en-GB" altLang="en-US"/>
          </a:p>
        </p:txBody>
      </p:sp>
    </p:spTree>
    <p:extLst>
      <p:ext uri="{BB962C8B-B14F-4D97-AF65-F5344CB8AC3E}">
        <p14:creationId xmlns:p14="http://schemas.microsoft.com/office/powerpoint/2010/main" val="880961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C7A852A4-1CF8-4E87-9D1A-49DD75476928}"/>
              </a:ext>
            </a:extLst>
          </p:cNvPr>
          <p:cNvSpPr>
            <a:spLocks noGrp="1" noChangeArrowheads="1"/>
          </p:cNvSpPr>
          <p:nvPr>
            <p:ph type="dt" sz="half" idx="10"/>
          </p:nvPr>
        </p:nvSpPr>
        <p:spPr>
          <a:ln/>
        </p:spPr>
        <p:txBody>
          <a:bodyPr/>
          <a:lstStyle>
            <a:lvl1pPr>
              <a:defRPr/>
            </a:lvl1pPr>
          </a:lstStyle>
          <a:p>
            <a:pPr>
              <a:defRPr/>
            </a:pPr>
            <a:fld id="{41233EE3-A2DD-45E9-AA13-C21546028664}"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E57AE5BF-A91D-4E1D-AB26-50016C639A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641D242-843C-4530-9868-C6D036A2B4F4}"/>
              </a:ext>
            </a:extLst>
          </p:cNvPr>
          <p:cNvSpPr>
            <a:spLocks noGrp="1" noChangeArrowheads="1"/>
          </p:cNvSpPr>
          <p:nvPr>
            <p:ph type="sldNum" sz="quarter" idx="12"/>
          </p:nvPr>
        </p:nvSpPr>
        <p:spPr>
          <a:ln/>
        </p:spPr>
        <p:txBody>
          <a:bodyPr/>
          <a:lstStyle>
            <a:lvl1pPr>
              <a:defRPr/>
            </a:lvl1pPr>
          </a:lstStyle>
          <a:p>
            <a:fld id="{5F2F139A-4002-42AC-98DC-745EBD6546E1}" type="slidenum">
              <a:rPr lang="en-GB" altLang="en-US"/>
              <a:pPr/>
              <a:t>‹#›</a:t>
            </a:fld>
            <a:endParaRPr lang="en-GB" altLang="en-US"/>
          </a:p>
        </p:txBody>
      </p:sp>
    </p:spTree>
    <p:extLst>
      <p:ext uri="{BB962C8B-B14F-4D97-AF65-F5344CB8AC3E}">
        <p14:creationId xmlns:p14="http://schemas.microsoft.com/office/powerpoint/2010/main" val="2272171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B76E1AC-739B-46A9-A506-151EF97F62DA}"/>
              </a:ext>
            </a:extLst>
          </p:cNvPr>
          <p:cNvSpPr>
            <a:spLocks noGrp="1" noChangeArrowheads="1"/>
          </p:cNvSpPr>
          <p:nvPr>
            <p:ph type="dt" sz="half" idx="10"/>
          </p:nvPr>
        </p:nvSpPr>
        <p:spPr>
          <a:ln/>
        </p:spPr>
        <p:txBody>
          <a:bodyPr/>
          <a:lstStyle>
            <a:lvl1pPr>
              <a:defRPr/>
            </a:lvl1pPr>
          </a:lstStyle>
          <a:p>
            <a:pPr>
              <a:defRPr/>
            </a:pPr>
            <a:fld id="{B2C2B686-719B-444B-A145-6F310BBBDC41}"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98A47341-BBDE-40EE-945C-69E5B95798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22122F6-A8D7-4E01-B2D6-483950BDE02A}"/>
              </a:ext>
            </a:extLst>
          </p:cNvPr>
          <p:cNvSpPr>
            <a:spLocks noGrp="1" noChangeArrowheads="1"/>
          </p:cNvSpPr>
          <p:nvPr>
            <p:ph type="sldNum" sz="quarter" idx="12"/>
          </p:nvPr>
        </p:nvSpPr>
        <p:spPr>
          <a:ln/>
        </p:spPr>
        <p:txBody>
          <a:bodyPr/>
          <a:lstStyle>
            <a:lvl1pPr>
              <a:defRPr/>
            </a:lvl1pPr>
          </a:lstStyle>
          <a:p>
            <a:fld id="{38E9B45B-1DD3-483E-A213-815C8B51805E}" type="slidenum">
              <a:rPr lang="en-GB" altLang="en-US"/>
              <a:pPr/>
              <a:t>‹#›</a:t>
            </a:fld>
            <a:endParaRPr lang="en-GB" altLang="en-US"/>
          </a:p>
        </p:txBody>
      </p:sp>
    </p:spTree>
    <p:extLst>
      <p:ext uri="{BB962C8B-B14F-4D97-AF65-F5344CB8AC3E}">
        <p14:creationId xmlns:p14="http://schemas.microsoft.com/office/powerpoint/2010/main" val="2295723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ABDCD50-7018-4CDE-8A96-92B93B880164}"/>
              </a:ext>
            </a:extLst>
          </p:cNvPr>
          <p:cNvSpPr>
            <a:spLocks noGrp="1" noChangeArrowheads="1"/>
          </p:cNvSpPr>
          <p:nvPr>
            <p:ph type="dt" sz="half" idx="10"/>
          </p:nvPr>
        </p:nvSpPr>
        <p:spPr>
          <a:ln/>
        </p:spPr>
        <p:txBody>
          <a:bodyPr/>
          <a:lstStyle>
            <a:lvl1pPr>
              <a:defRPr/>
            </a:lvl1pPr>
          </a:lstStyle>
          <a:p>
            <a:pPr>
              <a:defRPr/>
            </a:pPr>
            <a:fld id="{B6F2ADBD-D07D-4E7B-9CE4-BD7E46A67BE9}"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A4259AEB-F027-47ED-9A6A-2FA904E5D0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C7F9E39-D2D5-4286-A2F1-23457451E561}"/>
              </a:ext>
            </a:extLst>
          </p:cNvPr>
          <p:cNvSpPr>
            <a:spLocks noGrp="1" noChangeArrowheads="1"/>
          </p:cNvSpPr>
          <p:nvPr>
            <p:ph type="sldNum" sz="quarter" idx="12"/>
          </p:nvPr>
        </p:nvSpPr>
        <p:spPr>
          <a:ln/>
        </p:spPr>
        <p:txBody>
          <a:bodyPr/>
          <a:lstStyle>
            <a:lvl1pPr>
              <a:defRPr/>
            </a:lvl1pPr>
          </a:lstStyle>
          <a:p>
            <a:fld id="{12B6B3E2-78F6-40AB-862B-57C42B802237}" type="slidenum">
              <a:rPr lang="en-GB" altLang="en-US"/>
              <a:pPr/>
              <a:t>‹#›</a:t>
            </a:fld>
            <a:endParaRPr lang="en-GB" altLang="en-US"/>
          </a:p>
        </p:txBody>
      </p:sp>
    </p:spTree>
    <p:extLst>
      <p:ext uri="{BB962C8B-B14F-4D97-AF65-F5344CB8AC3E}">
        <p14:creationId xmlns:p14="http://schemas.microsoft.com/office/powerpoint/2010/main" val="1962255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274639"/>
            <a:ext cx="26670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5" y="274639"/>
            <a:ext cx="7799916"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3E8D321A-886E-4D91-A8BD-64CC912BACCF}"/>
              </a:ext>
            </a:extLst>
          </p:cNvPr>
          <p:cNvSpPr>
            <a:spLocks noGrp="1" noChangeArrowheads="1"/>
          </p:cNvSpPr>
          <p:nvPr>
            <p:ph type="dt" sz="half" idx="10"/>
          </p:nvPr>
        </p:nvSpPr>
        <p:spPr>
          <a:ln/>
        </p:spPr>
        <p:txBody>
          <a:bodyPr/>
          <a:lstStyle>
            <a:lvl1pPr>
              <a:defRPr/>
            </a:lvl1pPr>
          </a:lstStyle>
          <a:p>
            <a:pPr>
              <a:defRPr/>
            </a:pPr>
            <a:fld id="{8AE67183-1A7D-45CB-AB0F-E1107B52BCAA}"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6E05D9B7-B52C-401F-8213-64A82B9CF4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858182C-82AD-485B-8584-46A5CE5A267E}"/>
              </a:ext>
            </a:extLst>
          </p:cNvPr>
          <p:cNvSpPr>
            <a:spLocks noGrp="1" noChangeArrowheads="1"/>
          </p:cNvSpPr>
          <p:nvPr>
            <p:ph type="sldNum" sz="quarter" idx="12"/>
          </p:nvPr>
        </p:nvSpPr>
        <p:spPr>
          <a:ln/>
        </p:spPr>
        <p:txBody>
          <a:bodyPr/>
          <a:lstStyle>
            <a:lvl1pPr>
              <a:defRPr/>
            </a:lvl1pPr>
          </a:lstStyle>
          <a:p>
            <a:fld id="{97DAE169-8598-4381-B939-D449F1BE0507}" type="slidenum">
              <a:rPr lang="en-GB" altLang="en-US"/>
              <a:pPr/>
              <a:t>‹#›</a:t>
            </a:fld>
            <a:endParaRPr lang="en-GB" altLang="en-US"/>
          </a:p>
        </p:txBody>
      </p:sp>
    </p:spTree>
    <p:extLst>
      <p:ext uri="{BB962C8B-B14F-4D97-AF65-F5344CB8AC3E}">
        <p14:creationId xmlns:p14="http://schemas.microsoft.com/office/powerpoint/2010/main" val="38349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1181CAC-3C42-4ABB-9FC3-121DF4363C89}"/>
              </a:ext>
            </a:extLst>
          </p:cNvPr>
          <p:cNvSpPr>
            <a:spLocks noGrp="1" noChangeArrowheads="1"/>
          </p:cNvSpPr>
          <p:nvPr>
            <p:ph type="dt" sz="half" idx="10"/>
          </p:nvPr>
        </p:nvSpPr>
        <p:spPr>
          <a:ln/>
        </p:spPr>
        <p:txBody>
          <a:bodyPr/>
          <a:lstStyle>
            <a:lvl1pPr>
              <a:defRPr/>
            </a:lvl1pPr>
          </a:lstStyle>
          <a:p>
            <a:pPr>
              <a:defRPr/>
            </a:pPr>
            <a:fld id="{A92EDACD-2868-4114-9FD7-9968BF93EA17}" type="datetimeFigureOut">
              <a:rPr lang="en-US" altLang="en-US"/>
              <a:pPr>
                <a:defRPr/>
              </a:pPr>
              <a:t>7/29/2020</a:t>
            </a:fld>
            <a:endParaRPr lang="en-GB" altLang="en-US"/>
          </a:p>
        </p:txBody>
      </p:sp>
      <p:sp>
        <p:nvSpPr>
          <p:cNvPr id="5" name="Rectangle 5">
            <a:extLst>
              <a:ext uri="{FF2B5EF4-FFF2-40B4-BE49-F238E27FC236}">
                <a16:creationId xmlns:a16="http://schemas.microsoft.com/office/drawing/2014/main" id="{073034C7-33B9-46F2-BCEE-6B6617D8D7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855BA81-C3B3-4FEE-AA2D-7B9864836406}"/>
              </a:ext>
            </a:extLst>
          </p:cNvPr>
          <p:cNvSpPr>
            <a:spLocks noGrp="1" noChangeArrowheads="1"/>
          </p:cNvSpPr>
          <p:nvPr>
            <p:ph type="sldNum" sz="quarter" idx="12"/>
          </p:nvPr>
        </p:nvSpPr>
        <p:spPr>
          <a:ln/>
        </p:spPr>
        <p:txBody>
          <a:bodyPr/>
          <a:lstStyle>
            <a:lvl1pPr>
              <a:defRPr/>
            </a:lvl1pPr>
          </a:lstStyle>
          <a:p>
            <a:fld id="{4F2DEBA4-DC8D-4218-BE68-9FA430A0220B}" type="slidenum">
              <a:rPr lang="en-GB" altLang="en-US"/>
              <a:pPr/>
              <a:t>‹#›</a:t>
            </a:fld>
            <a:endParaRPr lang="en-GB" altLang="en-US"/>
          </a:p>
        </p:txBody>
      </p:sp>
    </p:spTree>
    <p:extLst>
      <p:ext uri="{BB962C8B-B14F-4D97-AF65-F5344CB8AC3E}">
        <p14:creationId xmlns:p14="http://schemas.microsoft.com/office/powerpoint/2010/main" val="21681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600201"/>
            <a:ext cx="5232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7885" y="1600201"/>
            <a:ext cx="52345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CCFC33B3-7E10-45AB-A81B-9087743F3257}"/>
              </a:ext>
            </a:extLst>
          </p:cNvPr>
          <p:cNvSpPr>
            <a:spLocks noGrp="1" noChangeArrowheads="1"/>
          </p:cNvSpPr>
          <p:nvPr>
            <p:ph type="dt" sz="half" idx="10"/>
          </p:nvPr>
        </p:nvSpPr>
        <p:spPr>
          <a:ln/>
        </p:spPr>
        <p:txBody>
          <a:bodyPr/>
          <a:lstStyle>
            <a:lvl1pPr>
              <a:defRPr/>
            </a:lvl1pPr>
          </a:lstStyle>
          <a:p>
            <a:pPr>
              <a:defRPr/>
            </a:pPr>
            <a:fld id="{1FA610B4-8B8F-4686-BCD8-ACE3A56425A7}"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8116365B-5A4D-41DA-BAC5-7BAD79E4F6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19E02ED-D054-45A1-8D5F-956845779C97}"/>
              </a:ext>
            </a:extLst>
          </p:cNvPr>
          <p:cNvSpPr>
            <a:spLocks noGrp="1" noChangeArrowheads="1"/>
          </p:cNvSpPr>
          <p:nvPr>
            <p:ph type="sldNum" sz="quarter" idx="12"/>
          </p:nvPr>
        </p:nvSpPr>
        <p:spPr>
          <a:ln/>
        </p:spPr>
        <p:txBody>
          <a:bodyPr/>
          <a:lstStyle>
            <a:lvl1pPr>
              <a:defRPr/>
            </a:lvl1pPr>
          </a:lstStyle>
          <a:p>
            <a:fld id="{0DDD07A0-CF80-4375-99CF-6EAA95D26F8E}" type="slidenum">
              <a:rPr lang="en-GB" altLang="en-US"/>
              <a:pPr/>
              <a:t>‹#›</a:t>
            </a:fld>
            <a:endParaRPr lang="en-GB" altLang="en-US"/>
          </a:p>
        </p:txBody>
      </p:sp>
    </p:spTree>
    <p:extLst>
      <p:ext uri="{BB962C8B-B14F-4D97-AF65-F5344CB8AC3E}">
        <p14:creationId xmlns:p14="http://schemas.microsoft.com/office/powerpoint/2010/main" val="12150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BE824ADD-CE1B-418D-9637-98ADD42BFF0E}"/>
              </a:ext>
            </a:extLst>
          </p:cNvPr>
          <p:cNvSpPr>
            <a:spLocks noGrp="1" noChangeArrowheads="1"/>
          </p:cNvSpPr>
          <p:nvPr>
            <p:ph type="dt" sz="half" idx="10"/>
          </p:nvPr>
        </p:nvSpPr>
        <p:spPr>
          <a:ln/>
        </p:spPr>
        <p:txBody>
          <a:bodyPr/>
          <a:lstStyle>
            <a:lvl1pPr>
              <a:defRPr/>
            </a:lvl1pPr>
          </a:lstStyle>
          <a:p>
            <a:pPr>
              <a:defRPr/>
            </a:pPr>
            <a:fld id="{B1D32EB2-E88D-4BE6-BA98-1E91DBCB7E85}" type="datetimeFigureOut">
              <a:rPr lang="en-US" altLang="en-US"/>
              <a:pPr>
                <a:defRPr/>
              </a:pPr>
              <a:t>7/29/2020</a:t>
            </a:fld>
            <a:endParaRPr lang="en-GB" altLang="en-US"/>
          </a:p>
        </p:txBody>
      </p:sp>
      <p:sp>
        <p:nvSpPr>
          <p:cNvPr id="8" name="Rectangle 5">
            <a:extLst>
              <a:ext uri="{FF2B5EF4-FFF2-40B4-BE49-F238E27FC236}">
                <a16:creationId xmlns:a16="http://schemas.microsoft.com/office/drawing/2014/main" id="{E47ECA16-7370-4E57-B5DE-6C6A4B1653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AA1188D5-F293-459B-8309-30C876A77A54}"/>
              </a:ext>
            </a:extLst>
          </p:cNvPr>
          <p:cNvSpPr>
            <a:spLocks noGrp="1" noChangeArrowheads="1"/>
          </p:cNvSpPr>
          <p:nvPr>
            <p:ph type="sldNum" sz="quarter" idx="12"/>
          </p:nvPr>
        </p:nvSpPr>
        <p:spPr>
          <a:ln/>
        </p:spPr>
        <p:txBody>
          <a:bodyPr/>
          <a:lstStyle>
            <a:lvl1pPr>
              <a:defRPr/>
            </a:lvl1pPr>
          </a:lstStyle>
          <a:p>
            <a:fld id="{70D6385F-FAA0-4BFC-BA6D-F52C90CC8AC6}" type="slidenum">
              <a:rPr lang="en-GB" altLang="en-US"/>
              <a:pPr/>
              <a:t>‹#›</a:t>
            </a:fld>
            <a:endParaRPr lang="en-GB" altLang="en-US"/>
          </a:p>
        </p:txBody>
      </p:sp>
    </p:spTree>
    <p:extLst>
      <p:ext uri="{BB962C8B-B14F-4D97-AF65-F5344CB8AC3E}">
        <p14:creationId xmlns:p14="http://schemas.microsoft.com/office/powerpoint/2010/main" val="263902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784C77B-4A16-4B56-A395-86188F46C5F9}"/>
              </a:ext>
            </a:extLst>
          </p:cNvPr>
          <p:cNvSpPr>
            <a:spLocks noGrp="1" noChangeArrowheads="1"/>
          </p:cNvSpPr>
          <p:nvPr>
            <p:ph type="dt" sz="half" idx="10"/>
          </p:nvPr>
        </p:nvSpPr>
        <p:spPr>
          <a:ln/>
        </p:spPr>
        <p:txBody>
          <a:bodyPr/>
          <a:lstStyle>
            <a:lvl1pPr>
              <a:defRPr/>
            </a:lvl1pPr>
          </a:lstStyle>
          <a:p>
            <a:pPr>
              <a:defRPr/>
            </a:pPr>
            <a:fld id="{B107B42A-C4AD-4B06-87C0-3F98A4100A79}" type="datetimeFigureOut">
              <a:rPr lang="en-US" altLang="en-US"/>
              <a:pPr>
                <a:defRPr/>
              </a:pPr>
              <a:t>7/29/2020</a:t>
            </a:fld>
            <a:endParaRPr lang="en-GB" altLang="en-US"/>
          </a:p>
        </p:txBody>
      </p:sp>
      <p:sp>
        <p:nvSpPr>
          <p:cNvPr id="4" name="Rectangle 5">
            <a:extLst>
              <a:ext uri="{FF2B5EF4-FFF2-40B4-BE49-F238E27FC236}">
                <a16:creationId xmlns:a16="http://schemas.microsoft.com/office/drawing/2014/main" id="{17A522FC-A179-4261-8CCD-0240A30C4D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01B41D6-BA13-4563-A628-D90E11F3AF00}"/>
              </a:ext>
            </a:extLst>
          </p:cNvPr>
          <p:cNvSpPr>
            <a:spLocks noGrp="1" noChangeArrowheads="1"/>
          </p:cNvSpPr>
          <p:nvPr>
            <p:ph type="sldNum" sz="quarter" idx="12"/>
          </p:nvPr>
        </p:nvSpPr>
        <p:spPr>
          <a:ln/>
        </p:spPr>
        <p:txBody>
          <a:bodyPr/>
          <a:lstStyle>
            <a:lvl1pPr>
              <a:defRPr/>
            </a:lvl1pPr>
          </a:lstStyle>
          <a:p>
            <a:fld id="{9BC27A12-860A-4BF7-A9A3-E66AEC9D926E}" type="slidenum">
              <a:rPr lang="en-GB" altLang="en-US"/>
              <a:pPr/>
              <a:t>‹#›</a:t>
            </a:fld>
            <a:endParaRPr lang="en-GB" altLang="en-US"/>
          </a:p>
        </p:txBody>
      </p:sp>
    </p:spTree>
    <p:extLst>
      <p:ext uri="{BB962C8B-B14F-4D97-AF65-F5344CB8AC3E}">
        <p14:creationId xmlns:p14="http://schemas.microsoft.com/office/powerpoint/2010/main" val="2588961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D7DCA13-B386-402B-A5F9-B28E6FA26ADB}"/>
              </a:ext>
            </a:extLst>
          </p:cNvPr>
          <p:cNvSpPr>
            <a:spLocks noGrp="1" noChangeArrowheads="1"/>
          </p:cNvSpPr>
          <p:nvPr>
            <p:ph type="dt" sz="half" idx="10"/>
          </p:nvPr>
        </p:nvSpPr>
        <p:spPr>
          <a:ln/>
        </p:spPr>
        <p:txBody>
          <a:bodyPr/>
          <a:lstStyle>
            <a:lvl1pPr>
              <a:defRPr/>
            </a:lvl1pPr>
          </a:lstStyle>
          <a:p>
            <a:pPr>
              <a:defRPr/>
            </a:pPr>
            <a:fld id="{29F51A1F-F4A5-47F6-905A-9D83B82C556F}" type="datetimeFigureOut">
              <a:rPr lang="en-US" altLang="en-US"/>
              <a:pPr>
                <a:defRPr/>
              </a:pPr>
              <a:t>7/29/2020</a:t>
            </a:fld>
            <a:endParaRPr lang="en-GB" altLang="en-US"/>
          </a:p>
        </p:txBody>
      </p:sp>
      <p:sp>
        <p:nvSpPr>
          <p:cNvPr id="3" name="Rectangle 5">
            <a:extLst>
              <a:ext uri="{FF2B5EF4-FFF2-40B4-BE49-F238E27FC236}">
                <a16:creationId xmlns:a16="http://schemas.microsoft.com/office/drawing/2014/main" id="{9E4E3099-8E71-4EBF-AE1A-EF76D77EFEC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D495E40-358C-445A-9B52-C7A14E7753D1}"/>
              </a:ext>
            </a:extLst>
          </p:cNvPr>
          <p:cNvSpPr>
            <a:spLocks noGrp="1" noChangeArrowheads="1"/>
          </p:cNvSpPr>
          <p:nvPr>
            <p:ph type="sldNum" sz="quarter" idx="12"/>
          </p:nvPr>
        </p:nvSpPr>
        <p:spPr>
          <a:ln/>
        </p:spPr>
        <p:txBody>
          <a:bodyPr/>
          <a:lstStyle>
            <a:lvl1pPr>
              <a:defRPr/>
            </a:lvl1pPr>
          </a:lstStyle>
          <a:p>
            <a:fld id="{58F7BD8F-BD0F-4E5C-BA62-AFCD3F89438A}" type="slidenum">
              <a:rPr lang="en-GB" altLang="en-US"/>
              <a:pPr/>
              <a:t>‹#›</a:t>
            </a:fld>
            <a:endParaRPr lang="en-GB" altLang="en-US"/>
          </a:p>
        </p:txBody>
      </p:sp>
    </p:spTree>
    <p:extLst>
      <p:ext uri="{BB962C8B-B14F-4D97-AF65-F5344CB8AC3E}">
        <p14:creationId xmlns:p14="http://schemas.microsoft.com/office/powerpoint/2010/main" val="181380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8F8CDF-09DE-4E30-B7DF-F429BB32927A}"/>
              </a:ext>
            </a:extLst>
          </p:cNvPr>
          <p:cNvSpPr>
            <a:spLocks noGrp="1" noChangeArrowheads="1"/>
          </p:cNvSpPr>
          <p:nvPr>
            <p:ph type="dt" sz="half" idx="10"/>
          </p:nvPr>
        </p:nvSpPr>
        <p:spPr>
          <a:ln/>
        </p:spPr>
        <p:txBody>
          <a:bodyPr/>
          <a:lstStyle>
            <a:lvl1pPr>
              <a:defRPr/>
            </a:lvl1pPr>
          </a:lstStyle>
          <a:p>
            <a:pPr>
              <a:defRPr/>
            </a:pPr>
            <a:fld id="{F5DDAADD-06F3-4449-BD03-19C1B5E15760}"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7CC75350-3EF3-4AB4-8739-D5764CEA282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B2302FD-6A73-4A2A-869D-F53499CF92BE}"/>
              </a:ext>
            </a:extLst>
          </p:cNvPr>
          <p:cNvSpPr>
            <a:spLocks noGrp="1" noChangeArrowheads="1"/>
          </p:cNvSpPr>
          <p:nvPr>
            <p:ph type="sldNum" sz="quarter" idx="12"/>
          </p:nvPr>
        </p:nvSpPr>
        <p:spPr>
          <a:ln/>
        </p:spPr>
        <p:txBody>
          <a:bodyPr/>
          <a:lstStyle>
            <a:lvl1pPr>
              <a:defRPr/>
            </a:lvl1pPr>
          </a:lstStyle>
          <a:p>
            <a:fld id="{1ACF6D55-A0C4-433E-AC93-23FF06D26177}" type="slidenum">
              <a:rPr lang="en-GB" altLang="en-US"/>
              <a:pPr/>
              <a:t>‹#›</a:t>
            </a:fld>
            <a:endParaRPr lang="en-GB" altLang="en-US"/>
          </a:p>
        </p:txBody>
      </p:sp>
    </p:spTree>
    <p:extLst>
      <p:ext uri="{BB962C8B-B14F-4D97-AF65-F5344CB8AC3E}">
        <p14:creationId xmlns:p14="http://schemas.microsoft.com/office/powerpoint/2010/main" val="2279388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CFDDFE9-FB35-472E-A702-5DD76FF21966}"/>
              </a:ext>
            </a:extLst>
          </p:cNvPr>
          <p:cNvSpPr>
            <a:spLocks noGrp="1" noChangeArrowheads="1"/>
          </p:cNvSpPr>
          <p:nvPr>
            <p:ph type="dt" sz="half" idx="10"/>
          </p:nvPr>
        </p:nvSpPr>
        <p:spPr>
          <a:ln/>
        </p:spPr>
        <p:txBody>
          <a:bodyPr/>
          <a:lstStyle>
            <a:lvl1pPr>
              <a:defRPr/>
            </a:lvl1pPr>
          </a:lstStyle>
          <a:p>
            <a:pPr>
              <a:defRPr/>
            </a:pPr>
            <a:fld id="{84A4D02C-8873-4CD4-B500-8F1F1250D787}" type="datetimeFigureOut">
              <a:rPr lang="en-US" altLang="en-US"/>
              <a:pPr>
                <a:defRPr/>
              </a:pPr>
              <a:t>7/29/2020</a:t>
            </a:fld>
            <a:endParaRPr lang="en-GB" altLang="en-US"/>
          </a:p>
        </p:txBody>
      </p:sp>
      <p:sp>
        <p:nvSpPr>
          <p:cNvPr id="6" name="Rectangle 5">
            <a:extLst>
              <a:ext uri="{FF2B5EF4-FFF2-40B4-BE49-F238E27FC236}">
                <a16:creationId xmlns:a16="http://schemas.microsoft.com/office/drawing/2014/main" id="{CCB1ACF1-AD7F-4A5E-B906-181BF3297C7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C1A13E1-AC02-46A4-A901-E9BE37C634FC}"/>
              </a:ext>
            </a:extLst>
          </p:cNvPr>
          <p:cNvSpPr>
            <a:spLocks noGrp="1" noChangeArrowheads="1"/>
          </p:cNvSpPr>
          <p:nvPr>
            <p:ph type="sldNum" sz="quarter" idx="12"/>
          </p:nvPr>
        </p:nvSpPr>
        <p:spPr>
          <a:ln/>
        </p:spPr>
        <p:txBody>
          <a:bodyPr/>
          <a:lstStyle>
            <a:lvl1pPr>
              <a:defRPr/>
            </a:lvl1pPr>
          </a:lstStyle>
          <a:p>
            <a:fld id="{BC416320-4A90-4C3C-9480-948C465F3279}" type="slidenum">
              <a:rPr lang="en-GB" altLang="en-US"/>
              <a:pPr/>
              <a:t>‹#›</a:t>
            </a:fld>
            <a:endParaRPr lang="en-GB" altLang="en-US"/>
          </a:p>
        </p:txBody>
      </p:sp>
    </p:spTree>
    <p:extLst>
      <p:ext uri="{BB962C8B-B14F-4D97-AF65-F5344CB8AC3E}">
        <p14:creationId xmlns:p14="http://schemas.microsoft.com/office/powerpoint/2010/main" val="331470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F6BEAD0-68FD-4A8B-BF75-1CF36B92645E}"/>
              </a:ext>
            </a:extLst>
          </p:cNvPr>
          <p:cNvSpPr>
            <a:spLocks noGrp="1" noChangeArrowheads="1"/>
          </p:cNvSpPr>
          <p:nvPr>
            <p:ph type="title"/>
          </p:nvPr>
        </p:nvSpPr>
        <p:spPr bwMode="auto">
          <a:xfrm>
            <a:off x="3024188" y="274638"/>
            <a:ext cx="8558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3763C419-99E3-4B43-B1C6-13545CC0AE8E}"/>
              </a:ext>
            </a:extLst>
          </p:cNvPr>
          <p:cNvSpPr>
            <a:spLocks noGrp="1" noChangeArrowheads="1"/>
          </p:cNvSpPr>
          <p:nvPr>
            <p:ph type="body" idx="1"/>
          </p:nvPr>
        </p:nvSpPr>
        <p:spPr bwMode="auto">
          <a:xfrm>
            <a:off x="912813" y="1600200"/>
            <a:ext cx="106695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0180" name="Rectangle 4">
            <a:extLst>
              <a:ext uri="{FF2B5EF4-FFF2-40B4-BE49-F238E27FC236}">
                <a16:creationId xmlns:a16="http://schemas.microsoft.com/office/drawing/2014/main" id="{D1366A5F-0CAC-4ED0-8A4C-65120E636F09}"/>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56771CE3-357C-47B3-8AEB-D541755AB415}" type="datetimeFigureOut">
              <a:rPr lang="en-US" altLang="en-US"/>
              <a:pPr>
                <a:defRPr/>
              </a:pPr>
              <a:t>7/29/2020</a:t>
            </a:fld>
            <a:endParaRPr lang="en-GB" altLang="en-US"/>
          </a:p>
        </p:txBody>
      </p:sp>
      <p:sp>
        <p:nvSpPr>
          <p:cNvPr id="50181" name="Rectangle 5">
            <a:extLst>
              <a:ext uri="{FF2B5EF4-FFF2-40B4-BE49-F238E27FC236}">
                <a16:creationId xmlns:a16="http://schemas.microsoft.com/office/drawing/2014/main" id="{3846255C-EBE7-4A5B-857D-5B6684185EC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50182" name="Rectangle 6">
            <a:extLst>
              <a:ext uri="{FF2B5EF4-FFF2-40B4-BE49-F238E27FC236}">
                <a16:creationId xmlns:a16="http://schemas.microsoft.com/office/drawing/2014/main" id="{B0606CC4-B04E-4CDD-86D6-D06CE2E29BF7}"/>
              </a:ext>
            </a:extLst>
          </p:cNvPr>
          <p:cNvSpPr>
            <a:spLocks noGrp="1" noChangeArrowheads="1"/>
          </p:cNvSpPr>
          <p:nvPr>
            <p:ph type="sldNum" sz="quarter" idx="4"/>
          </p:nvPr>
        </p:nvSpPr>
        <p:spPr bwMode="auto">
          <a:xfrm>
            <a:off x="9120188"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099183E3-6E0A-4666-95F3-70F772E50645}" type="slidenum">
              <a:rPr lang="en-GB" altLang="en-US"/>
              <a:pPr/>
              <a:t>‹#›</a:t>
            </a:fld>
            <a:endParaRPr lang="en-GB" altLang="en-US"/>
          </a:p>
        </p:txBody>
      </p:sp>
      <p:pic>
        <p:nvPicPr>
          <p:cNvPr id="1031" name="Picture 1">
            <a:extLst>
              <a:ext uri="{FF2B5EF4-FFF2-40B4-BE49-F238E27FC236}">
                <a16:creationId xmlns:a16="http://schemas.microsoft.com/office/drawing/2014/main" id="{602008E5-5152-42D5-BA45-CF29ADE9536C}"/>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68313" y="376238"/>
            <a:ext cx="17399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a:solidFill>
            <a:srgbClr val="52008A"/>
          </a:solidFill>
          <a:latin typeface="+mj-lt"/>
          <a:ea typeface="+mj-ea"/>
          <a:cs typeface="+mj-cs"/>
        </a:defRPr>
      </a:lvl1pPr>
      <a:lvl2pPr algn="ctr" rtl="0" eaLnBrk="0" fontAlgn="base" hangingPunct="0">
        <a:spcBef>
          <a:spcPct val="0"/>
        </a:spcBef>
        <a:spcAft>
          <a:spcPct val="0"/>
        </a:spcAft>
        <a:defRPr sz="4400">
          <a:solidFill>
            <a:srgbClr val="52008A"/>
          </a:solidFill>
          <a:latin typeface="Arial" charset="0"/>
        </a:defRPr>
      </a:lvl2pPr>
      <a:lvl3pPr algn="ctr" rtl="0" eaLnBrk="0" fontAlgn="base" hangingPunct="0">
        <a:spcBef>
          <a:spcPct val="0"/>
        </a:spcBef>
        <a:spcAft>
          <a:spcPct val="0"/>
        </a:spcAft>
        <a:defRPr sz="4400">
          <a:solidFill>
            <a:srgbClr val="52008A"/>
          </a:solidFill>
          <a:latin typeface="Arial" charset="0"/>
        </a:defRPr>
      </a:lvl3pPr>
      <a:lvl4pPr algn="ctr" rtl="0" eaLnBrk="0" fontAlgn="base" hangingPunct="0">
        <a:spcBef>
          <a:spcPct val="0"/>
        </a:spcBef>
        <a:spcAft>
          <a:spcPct val="0"/>
        </a:spcAft>
        <a:defRPr sz="4400">
          <a:solidFill>
            <a:srgbClr val="52008A"/>
          </a:solidFill>
          <a:latin typeface="Arial" charset="0"/>
        </a:defRPr>
      </a:lvl4pPr>
      <a:lvl5pPr algn="ctr" rtl="0" eaLnBrk="0" fontAlgn="base" hangingPunct="0">
        <a:spcBef>
          <a:spcPct val="0"/>
        </a:spcBef>
        <a:spcAft>
          <a:spcPct val="0"/>
        </a:spcAft>
        <a:defRPr sz="4400">
          <a:solidFill>
            <a:srgbClr val="52008A"/>
          </a:solidFill>
          <a:latin typeface="Arial" charset="0"/>
        </a:defRPr>
      </a:lvl5pPr>
      <a:lvl6pPr marL="457200" algn="ctr" rtl="0" fontAlgn="base">
        <a:spcBef>
          <a:spcPct val="0"/>
        </a:spcBef>
        <a:spcAft>
          <a:spcPct val="0"/>
        </a:spcAft>
        <a:defRPr sz="4400">
          <a:solidFill>
            <a:srgbClr val="52008A"/>
          </a:solidFill>
          <a:latin typeface="Arial" charset="0"/>
        </a:defRPr>
      </a:lvl6pPr>
      <a:lvl7pPr marL="914400" algn="ctr" rtl="0" fontAlgn="base">
        <a:spcBef>
          <a:spcPct val="0"/>
        </a:spcBef>
        <a:spcAft>
          <a:spcPct val="0"/>
        </a:spcAft>
        <a:defRPr sz="4400">
          <a:solidFill>
            <a:srgbClr val="52008A"/>
          </a:solidFill>
          <a:latin typeface="Arial" charset="0"/>
        </a:defRPr>
      </a:lvl7pPr>
      <a:lvl8pPr marL="1371600" algn="ctr" rtl="0" fontAlgn="base">
        <a:spcBef>
          <a:spcPct val="0"/>
        </a:spcBef>
        <a:spcAft>
          <a:spcPct val="0"/>
        </a:spcAft>
        <a:defRPr sz="4400">
          <a:solidFill>
            <a:srgbClr val="52008A"/>
          </a:solidFill>
          <a:latin typeface="Arial" charset="0"/>
        </a:defRPr>
      </a:lvl8pPr>
      <a:lvl9pPr marL="1828800" algn="ctr" rtl="0" fontAlgn="base">
        <a:spcBef>
          <a:spcPct val="0"/>
        </a:spcBef>
        <a:spcAft>
          <a:spcPct val="0"/>
        </a:spcAft>
        <a:defRPr sz="4400">
          <a:solidFill>
            <a:srgbClr val="52008A"/>
          </a:solidFill>
          <a:latin typeface="Arial"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FC83E-902E-4D16-B441-2B7626E4C401}"/>
              </a:ext>
            </a:extLst>
          </p:cNvPr>
          <p:cNvSpPr>
            <a:spLocks noGrp="1" noChangeArrowheads="1"/>
          </p:cNvSpPr>
          <p:nvPr>
            <p:ph type="title"/>
          </p:nvPr>
        </p:nvSpPr>
        <p:spPr bwMode="auto">
          <a:xfrm>
            <a:off x="3024188" y="274638"/>
            <a:ext cx="8558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a:extLst>
              <a:ext uri="{FF2B5EF4-FFF2-40B4-BE49-F238E27FC236}">
                <a16:creationId xmlns:a16="http://schemas.microsoft.com/office/drawing/2014/main" id="{1FEBFE13-797B-4E7A-A150-2481D73C73EA}"/>
              </a:ext>
            </a:extLst>
          </p:cNvPr>
          <p:cNvSpPr>
            <a:spLocks noGrp="1" noChangeArrowheads="1"/>
          </p:cNvSpPr>
          <p:nvPr>
            <p:ph type="body" idx="1"/>
          </p:nvPr>
        </p:nvSpPr>
        <p:spPr bwMode="auto">
          <a:xfrm>
            <a:off x="912813" y="1600200"/>
            <a:ext cx="106695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51204" name="Rectangle 4">
            <a:extLst>
              <a:ext uri="{FF2B5EF4-FFF2-40B4-BE49-F238E27FC236}">
                <a16:creationId xmlns:a16="http://schemas.microsoft.com/office/drawing/2014/main" id="{D1DCABA8-D136-4481-8587-2C67D1A8750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fld id="{8E7919BF-27C4-4E70-95F4-DAE7EFEA1689}" type="datetimeFigureOut">
              <a:rPr lang="en-US" altLang="en-US"/>
              <a:pPr>
                <a:defRPr/>
              </a:pPr>
              <a:t>7/29/2020</a:t>
            </a:fld>
            <a:endParaRPr lang="en-GB" altLang="en-US"/>
          </a:p>
        </p:txBody>
      </p:sp>
      <p:sp>
        <p:nvSpPr>
          <p:cNvPr id="51205" name="Rectangle 5">
            <a:extLst>
              <a:ext uri="{FF2B5EF4-FFF2-40B4-BE49-F238E27FC236}">
                <a16:creationId xmlns:a16="http://schemas.microsoft.com/office/drawing/2014/main" id="{ECDF1870-164B-45FC-9F25-44C38C0743E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51206" name="Rectangle 6">
            <a:extLst>
              <a:ext uri="{FF2B5EF4-FFF2-40B4-BE49-F238E27FC236}">
                <a16:creationId xmlns:a16="http://schemas.microsoft.com/office/drawing/2014/main" id="{47ACF6D0-C9D8-4FAC-9175-43C489225E75}"/>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07657DF-6AD1-41AE-97FB-146A3E529FFF}" type="slidenum">
              <a:rPr lang="en-GB" altLang="en-US"/>
              <a:pPr/>
              <a:t>‹#›</a:t>
            </a:fld>
            <a:endParaRPr lang="en-GB" altLang="en-US"/>
          </a:p>
        </p:txBody>
      </p:sp>
      <p:pic>
        <p:nvPicPr>
          <p:cNvPr id="2055" name="Picture 6" descr="MBS_2SPE_U_cropped_300">
            <a:extLst>
              <a:ext uri="{FF2B5EF4-FFF2-40B4-BE49-F238E27FC236}">
                <a16:creationId xmlns:a16="http://schemas.microsoft.com/office/drawing/2014/main" id="{B02FB55B-278F-4E58-B73A-77EF78575D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919413"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rgbClr val="7000BC"/>
          </a:solidFill>
          <a:latin typeface="+mj-lt"/>
          <a:ea typeface="+mj-ea"/>
          <a:cs typeface="+mj-cs"/>
        </a:defRPr>
      </a:lvl1pPr>
      <a:lvl2pPr algn="ctr" rtl="0" eaLnBrk="0" fontAlgn="base" hangingPunct="0">
        <a:spcBef>
          <a:spcPct val="0"/>
        </a:spcBef>
        <a:spcAft>
          <a:spcPct val="0"/>
        </a:spcAft>
        <a:defRPr sz="4400">
          <a:solidFill>
            <a:srgbClr val="7000BC"/>
          </a:solidFill>
          <a:latin typeface="Arial" charset="0"/>
        </a:defRPr>
      </a:lvl2pPr>
      <a:lvl3pPr algn="ctr" rtl="0" eaLnBrk="0" fontAlgn="base" hangingPunct="0">
        <a:spcBef>
          <a:spcPct val="0"/>
        </a:spcBef>
        <a:spcAft>
          <a:spcPct val="0"/>
        </a:spcAft>
        <a:defRPr sz="4400">
          <a:solidFill>
            <a:srgbClr val="7000BC"/>
          </a:solidFill>
          <a:latin typeface="Arial" charset="0"/>
        </a:defRPr>
      </a:lvl3pPr>
      <a:lvl4pPr algn="ctr" rtl="0" eaLnBrk="0" fontAlgn="base" hangingPunct="0">
        <a:spcBef>
          <a:spcPct val="0"/>
        </a:spcBef>
        <a:spcAft>
          <a:spcPct val="0"/>
        </a:spcAft>
        <a:defRPr sz="4400">
          <a:solidFill>
            <a:srgbClr val="7000BC"/>
          </a:solidFill>
          <a:latin typeface="Arial" charset="0"/>
        </a:defRPr>
      </a:lvl4pPr>
      <a:lvl5pPr algn="ctr" rtl="0" eaLnBrk="0" fontAlgn="base" hangingPunct="0">
        <a:spcBef>
          <a:spcPct val="0"/>
        </a:spcBef>
        <a:spcAft>
          <a:spcPct val="0"/>
        </a:spcAft>
        <a:defRPr sz="4400">
          <a:solidFill>
            <a:srgbClr val="7000BC"/>
          </a:solidFill>
          <a:latin typeface="Arial" charset="0"/>
        </a:defRPr>
      </a:lvl5pPr>
      <a:lvl6pPr marL="457200" algn="ctr" rtl="0" fontAlgn="base">
        <a:spcBef>
          <a:spcPct val="0"/>
        </a:spcBef>
        <a:spcAft>
          <a:spcPct val="0"/>
        </a:spcAft>
        <a:defRPr sz="4400">
          <a:solidFill>
            <a:srgbClr val="7000BC"/>
          </a:solidFill>
          <a:latin typeface="Arial" charset="0"/>
        </a:defRPr>
      </a:lvl6pPr>
      <a:lvl7pPr marL="914400" algn="ctr" rtl="0" fontAlgn="base">
        <a:spcBef>
          <a:spcPct val="0"/>
        </a:spcBef>
        <a:spcAft>
          <a:spcPct val="0"/>
        </a:spcAft>
        <a:defRPr sz="4400">
          <a:solidFill>
            <a:srgbClr val="7000BC"/>
          </a:solidFill>
          <a:latin typeface="Arial" charset="0"/>
        </a:defRPr>
      </a:lvl7pPr>
      <a:lvl8pPr marL="1371600" algn="ctr" rtl="0" fontAlgn="base">
        <a:spcBef>
          <a:spcPct val="0"/>
        </a:spcBef>
        <a:spcAft>
          <a:spcPct val="0"/>
        </a:spcAft>
        <a:defRPr sz="4400">
          <a:solidFill>
            <a:srgbClr val="7000BC"/>
          </a:solidFill>
          <a:latin typeface="Arial" charset="0"/>
        </a:defRPr>
      </a:lvl8pPr>
      <a:lvl9pPr marL="1828800" algn="ctr" rtl="0" fontAlgn="base">
        <a:spcBef>
          <a:spcPct val="0"/>
        </a:spcBef>
        <a:spcAft>
          <a:spcPct val="0"/>
        </a:spcAft>
        <a:defRPr sz="4400">
          <a:solidFill>
            <a:srgbClr val="7000BC"/>
          </a:solidFill>
          <a:latin typeface="Arial"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7A6FB21-4E12-426E-802C-CC6A90DDAB0E}"/>
              </a:ext>
            </a:extLst>
          </p:cNvPr>
          <p:cNvSpPr>
            <a:spLocks noGrp="1" noChangeArrowheads="1"/>
          </p:cNvSpPr>
          <p:nvPr>
            <p:ph type="ctrTitle" idx="4294967295"/>
          </p:nvPr>
        </p:nvSpPr>
        <p:spPr>
          <a:xfrm>
            <a:off x="0" y="44450"/>
            <a:ext cx="12192000" cy="3240088"/>
          </a:xfrm>
        </p:spPr>
        <p:txBody>
          <a:bodyPr lIns="92075" tIns="46038" rIns="92075" bIns="46038"/>
          <a:lstStyle/>
          <a:p>
            <a:pPr eaLnBrk="1" hangingPunct="1"/>
            <a:r>
              <a:rPr lang="en-GB" altLang="en-US" sz="3600" b="1" dirty="0">
                <a:solidFill>
                  <a:schemeClr val="bg1"/>
                </a:solidFill>
              </a:rPr>
              <a:t>Alliance Manchester Business School</a:t>
            </a:r>
            <a:br>
              <a:rPr lang="en-GB" altLang="en-US" sz="3600" b="1" dirty="0">
                <a:solidFill>
                  <a:schemeClr val="bg1"/>
                </a:solidFill>
              </a:rPr>
            </a:br>
            <a:r>
              <a:rPr lang="en-GB" altLang="en-US" sz="3600" b="1" dirty="0">
                <a:solidFill>
                  <a:schemeClr val="bg1"/>
                </a:solidFill>
              </a:rPr>
              <a:t>Accounting &amp; Finance Pathways</a:t>
            </a:r>
            <a:br>
              <a:rPr lang="en-GB" altLang="en-US" sz="3600" b="1" dirty="0">
                <a:solidFill>
                  <a:schemeClr val="bg1"/>
                </a:solidFill>
              </a:rPr>
            </a:br>
            <a:r>
              <a:rPr lang="en-GB" altLang="en-US" sz="3600" b="1" dirty="0">
                <a:solidFill>
                  <a:schemeClr val="bg1"/>
                </a:solidFill>
              </a:rPr>
              <a:t>Final Year 2020-21</a:t>
            </a:r>
            <a:br>
              <a:rPr lang="en-GB" altLang="en-US" sz="3600" b="1" dirty="0">
                <a:solidFill>
                  <a:schemeClr val="bg1"/>
                </a:solidFill>
              </a:rPr>
            </a:br>
            <a:r>
              <a:rPr lang="en-GB" altLang="en-US" sz="1600" b="1" dirty="0">
                <a:solidFill>
                  <a:schemeClr val="bg1"/>
                </a:solidFill>
              </a:rPr>
              <a:t/>
            </a:r>
            <a:br>
              <a:rPr lang="en-GB" altLang="en-US" sz="1600" b="1" dirty="0">
                <a:solidFill>
                  <a:schemeClr val="bg1"/>
                </a:solidFill>
              </a:rPr>
            </a:br>
            <a:r>
              <a:rPr lang="en-GB" altLang="en-US" sz="3200" b="1" dirty="0">
                <a:solidFill>
                  <a:schemeClr val="bg1"/>
                </a:solidFill>
              </a:rPr>
              <a:t>Information for 1</a:t>
            </a:r>
            <a:r>
              <a:rPr lang="en-GB" altLang="en-US" sz="3200" b="1" baseline="30000" dirty="0">
                <a:solidFill>
                  <a:schemeClr val="bg1"/>
                </a:solidFill>
              </a:rPr>
              <a:t>st</a:t>
            </a:r>
            <a:r>
              <a:rPr lang="en-GB" altLang="en-US" sz="3200" b="1" dirty="0">
                <a:solidFill>
                  <a:schemeClr val="bg1"/>
                </a:solidFill>
              </a:rPr>
              <a:t> Year BA (Econ) students on choosing </a:t>
            </a:r>
            <a:br>
              <a:rPr lang="en-GB" altLang="en-US" sz="3200" b="1" dirty="0">
                <a:solidFill>
                  <a:schemeClr val="bg1"/>
                </a:solidFill>
              </a:rPr>
            </a:br>
            <a:r>
              <a:rPr lang="en-GB" altLang="en-US" sz="3200" b="1" dirty="0">
                <a:solidFill>
                  <a:schemeClr val="bg1"/>
                </a:solidFill>
              </a:rPr>
              <a:t>A&amp;F 3</a:t>
            </a:r>
            <a:r>
              <a:rPr lang="en-GB" altLang="en-US" sz="3200" b="1" baseline="30000" dirty="0">
                <a:solidFill>
                  <a:schemeClr val="bg1"/>
                </a:solidFill>
              </a:rPr>
              <a:t>rd</a:t>
            </a:r>
            <a:r>
              <a:rPr lang="en-GB" altLang="en-US" sz="3200" b="1" dirty="0">
                <a:solidFill>
                  <a:schemeClr val="bg1"/>
                </a:solidFill>
              </a:rPr>
              <a:t> Year course units for the academic year 2020-21</a:t>
            </a:r>
          </a:p>
        </p:txBody>
      </p:sp>
      <p:pic>
        <p:nvPicPr>
          <p:cNvPr id="5123" name="Picture 3">
            <a:extLst>
              <a:ext uri="{FF2B5EF4-FFF2-40B4-BE49-F238E27FC236}">
                <a16:creationId xmlns:a16="http://schemas.microsoft.com/office/drawing/2014/main" id="{7D0592A4-0DEF-4744-8569-158AF449FD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0475" y="3141663"/>
            <a:ext cx="71294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07E92436-B1AA-4EA6-A54C-5AA886BDB950}"/>
              </a:ext>
            </a:extLst>
          </p:cNvPr>
          <p:cNvSpPr>
            <a:spLocks noGrp="1"/>
          </p:cNvSpPr>
          <p:nvPr>
            <p:ph type="sldNum" sz="quarter" idx="12"/>
          </p:nvPr>
        </p:nvSpPr>
        <p:spPr>
          <a:xfrm>
            <a:off x="10287000" y="64087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E5CC8068-10A0-4C43-B8E8-6EC6368617C5}" type="slidenum">
              <a:rPr lang="en-GB" altLang="en-US" sz="1400">
                <a:solidFill>
                  <a:schemeClr val="tx2"/>
                </a:solidFill>
                <a:latin typeface="Times New Roman" panose="02020603050405020304" pitchFamily="18" charset="0"/>
              </a:rPr>
              <a:pPr>
                <a:spcBef>
                  <a:spcPct val="0"/>
                </a:spcBef>
                <a:buFontTx/>
                <a:buNone/>
              </a:pPr>
              <a:t>10</a:t>
            </a:fld>
            <a:endParaRPr lang="en-GB" altLang="en-US" sz="1400">
              <a:solidFill>
                <a:schemeClr val="tx2"/>
              </a:solidFill>
              <a:latin typeface="Times New Roman" panose="02020603050405020304" pitchFamily="18" charset="0"/>
            </a:endParaRPr>
          </a:p>
        </p:txBody>
      </p:sp>
      <p:sp>
        <p:nvSpPr>
          <p:cNvPr id="23555" name="Rectangle 2">
            <a:extLst>
              <a:ext uri="{FF2B5EF4-FFF2-40B4-BE49-F238E27FC236}">
                <a16:creationId xmlns:a16="http://schemas.microsoft.com/office/drawing/2014/main" id="{E3C90427-7255-4959-93D0-F7206E4F4E03}"/>
              </a:ext>
            </a:extLst>
          </p:cNvPr>
          <p:cNvSpPr>
            <a:spLocks noChangeArrowheads="1"/>
          </p:cNvSpPr>
          <p:nvPr/>
        </p:nvSpPr>
        <p:spPr bwMode="auto">
          <a:xfrm>
            <a:off x="1847528" y="274638"/>
            <a:ext cx="1029684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sz="3000" b="1" dirty="0">
                <a:solidFill>
                  <a:srgbClr val="7030A0"/>
                </a:solidFill>
              </a:rPr>
              <a:t>Second Year Available </a:t>
            </a:r>
            <a:r>
              <a:rPr lang="en-GB" altLang="en-US" sz="3000" b="1" dirty="0">
                <a:solidFill>
                  <a:srgbClr val="C00000"/>
                </a:solidFill>
              </a:rPr>
              <a:t>Accounting</a:t>
            </a:r>
            <a:r>
              <a:rPr lang="en-GB" altLang="en-US" sz="3000" b="1" dirty="0">
                <a:solidFill>
                  <a:srgbClr val="7030A0"/>
                </a:solidFill>
              </a:rPr>
              <a:t> Course Units </a:t>
            </a:r>
          </a:p>
          <a:p>
            <a:pPr algn="ctr" eaLnBrk="1" hangingPunct="1">
              <a:spcBef>
                <a:spcPct val="0"/>
              </a:spcBef>
              <a:buFontTx/>
              <a:buNone/>
            </a:pPr>
            <a:r>
              <a:rPr lang="en-GB" altLang="en-US" sz="3000" i="1" dirty="0">
                <a:solidFill>
                  <a:srgbClr val="7030A0"/>
                </a:solidFill>
              </a:rPr>
              <a:t>[all required for the A&amp;F pathway]</a:t>
            </a:r>
          </a:p>
        </p:txBody>
      </p:sp>
      <p:graphicFrame>
        <p:nvGraphicFramePr>
          <p:cNvPr id="2" name="Table 1">
            <a:extLst>
              <a:ext uri="{FF2B5EF4-FFF2-40B4-BE49-F238E27FC236}">
                <a16:creationId xmlns:a16="http://schemas.microsoft.com/office/drawing/2014/main" id="{E1BBB5BB-B6B8-4727-BC73-30C6D8325621}"/>
              </a:ext>
            </a:extLst>
          </p:cNvPr>
          <p:cNvGraphicFramePr>
            <a:graphicFrameLocks noGrp="1"/>
          </p:cNvGraphicFramePr>
          <p:nvPr>
            <p:extLst>
              <p:ext uri="{D42A27DB-BD31-4B8C-83A1-F6EECF244321}">
                <p14:modId xmlns:p14="http://schemas.microsoft.com/office/powerpoint/2010/main" val="3471030682"/>
              </p:ext>
            </p:extLst>
          </p:nvPr>
        </p:nvGraphicFramePr>
        <p:xfrm>
          <a:off x="119062" y="1497458"/>
          <a:ext cx="11953875" cy="4165997"/>
        </p:xfrm>
        <a:graphic>
          <a:graphicData uri="http://schemas.openxmlformats.org/drawingml/2006/table">
            <a:tbl>
              <a:tblPr>
                <a:tableStyleId>{9D7B26C5-4107-4FEC-AEDC-1716B250A1EF}</a:tableStyleId>
              </a:tblPr>
              <a:tblGrid>
                <a:gridCol w="1584368">
                  <a:extLst>
                    <a:ext uri="{9D8B030D-6E8A-4147-A177-3AD203B41FA5}">
                      <a16:colId xmlns:a16="http://schemas.microsoft.com/office/drawing/2014/main" val="20000"/>
                    </a:ext>
                  </a:extLst>
                </a:gridCol>
                <a:gridCol w="5256666">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4320753">
                  <a:extLst>
                    <a:ext uri="{9D8B030D-6E8A-4147-A177-3AD203B41FA5}">
                      <a16:colId xmlns:a16="http://schemas.microsoft.com/office/drawing/2014/main" val="20003"/>
                    </a:ext>
                  </a:extLst>
                </a:gridCol>
              </a:tblGrid>
              <a:tr h="584524">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altLang="en-US" sz="2000" u="none" strike="noStrike" cap="none" normalizeH="0" baseline="0" dirty="0">
                          <a:ln>
                            <a:noFill/>
                          </a:ln>
                          <a:solidFill>
                            <a:schemeClr val="bg1"/>
                          </a:solidFill>
                          <a:effectLst/>
                        </a:rPr>
                        <a:t>Code</a:t>
                      </a:r>
                      <a:endParaRPr kumimoji="0" lang="en-GB" altLang="en-US" sz="2000" b="1"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altLang="en-US" sz="2000" u="none" strike="noStrike" cap="none" normalizeH="0" baseline="0" dirty="0">
                          <a:ln>
                            <a:noFill/>
                          </a:ln>
                          <a:solidFill>
                            <a:schemeClr val="bg1"/>
                          </a:solidFill>
                          <a:effectLst/>
                        </a:rPr>
                        <a:t>Title</a:t>
                      </a:r>
                      <a:endParaRPr kumimoji="0" lang="en-GB" altLang="en-US" sz="2000" b="0"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altLang="en-US" sz="2000" u="none" strike="noStrike" cap="none" normalizeH="0" baseline="0" dirty="0">
                          <a:ln>
                            <a:noFill/>
                          </a:ln>
                          <a:solidFill>
                            <a:schemeClr val="bg1"/>
                          </a:solidFill>
                          <a:effectLst/>
                        </a:rPr>
                        <a:t>Units</a:t>
                      </a:r>
                      <a:endParaRPr kumimoji="0" lang="en-GB" altLang="en-US" sz="2000" b="0"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altLang="en-US" sz="2000" u="none" strike="noStrike" cap="none" normalizeH="0" baseline="0" dirty="0">
                          <a:ln>
                            <a:noFill/>
                          </a:ln>
                          <a:solidFill>
                            <a:schemeClr val="bg1"/>
                          </a:solidFill>
                          <a:effectLst/>
                        </a:rPr>
                        <a:t>Pre/Co-requisites/Notes </a:t>
                      </a:r>
                      <a:endParaRPr kumimoji="0" lang="en-GB" altLang="en-US" sz="2000" b="1"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842962">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altLang="en-US" sz="2000" u="none" strike="noStrike" kern="1200" cap="none" normalizeH="0" baseline="0" dirty="0">
                          <a:ln>
                            <a:noFill/>
                          </a:ln>
                          <a:solidFill>
                            <a:schemeClr val="tx1"/>
                          </a:solidFill>
                          <a:effectLst/>
                          <a:latin typeface="Arial" charset="0"/>
                          <a:ea typeface="+mn-ea"/>
                          <a:cs typeface="+mn-cs"/>
                        </a:rPr>
                        <a:t>BMAN21020</a:t>
                      </a:r>
                      <a:endParaRPr kumimoji="0" lang="en-GB" altLang="en-US" sz="2000" u="none" strike="noStrike" kern="1200" cap="none" normalizeH="0" baseline="0" dirty="0">
                        <a:ln>
                          <a:noFill/>
                        </a:ln>
                        <a:solidFill>
                          <a:schemeClr val="tx1"/>
                        </a:solidFill>
                        <a:effectLst/>
                        <a:latin typeface="Arial" charset="0"/>
                        <a:ea typeface="+mn-ea"/>
                        <a:cs typeface="+mn-cs"/>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GB" altLang="en-US" sz="2000" u="none" strike="noStrike" kern="1200" cap="none" normalizeH="0" baseline="0" dirty="0">
                          <a:ln>
                            <a:noFill/>
                          </a:ln>
                          <a:solidFill>
                            <a:schemeClr val="tx1"/>
                          </a:solidFill>
                          <a:effectLst/>
                          <a:latin typeface="Arial" charset="0"/>
                          <a:ea typeface="+mn-ea"/>
                          <a:cs typeface="+mn-cs"/>
                        </a:rPr>
                        <a:t>Financial Reporting &amp; Accountability</a:t>
                      </a: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altLang="en-US" sz="2000" u="none" strike="noStrike" kern="1200" cap="none" normalizeH="0" baseline="0" dirty="0">
                          <a:ln>
                            <a:noFill/>
                          </a:ln>
                          <a:solidFill>
                            <a:schemeClr val="tx1"/>
                          </a:solidFill>
                          <a:effectLst/>
                          <a:latin typeface="Arial" charset="0"/>
                          <a:ea typeface="+mn-ea"/>
                          <a:cs typeface="+mn-cs"/>
                        </a:rPr>
                        <a:t>20</a:t>
                      </a:r>
                      <a:endParaRPr kumimoji="0" lang="en-GB" altLang="en-US" sz="2000" u="none" strike="noStrike" kern="1200" cap="none" normalizeH="0" baseline="0" dirty="0">
                        <a:ln>
                          <a:noFill/>
                        </a:ln>
                        <a:solidFill>
                          <a:schemeClr val="tx1"/>
                        </a:solidFill>
                        <a:effectLst/>
                        <a:latin typeface="Arial" charset="0"/>
                        <a:ea typeface="+mn-ea"/>
                        <a:cs typeface="+mn-cs"/>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altLang="en-US" sz="2000" u="none" strike="noStrike" kern="1200" cap="none" normalizeH="0" baseline="0">
                          <a:ln>
                            <a:noFill/>
                          </a:ln>
                          <a:solidFill>
                            <a:schemeClr val="tx1"/>
                          </a:solidFill>
                          <a:effectLst/>
                          <a:latin typeface="Arial" charset="0"/>
                          <a:ea typeface="+mn-ea"/>
                          <a:cs typeface="+mn-cs"/>
                        </a:rPr>
                        <a:t>P: BMAN10501 or BMAN10621A</a:t>
                      </a:r>
                      <a:endParaRPr kumimoji="0" lang="en-GB" altLang="en-US" sz="2000" u="none" strike="noStrike" kern="1200" cap="none" normalizeH="0" baseline="0">
                        <a:ln>
                          <a:noFill/>
                        </a:ln>
                        <a:solidFill>
                          <a:schemeClr val="tx1"/>
                        </a:solidFill>
                        <a:effectLst/>
                        <a:latin typeface="Arial" charset="0"/>
                        <a:ea typeface="+mn-ea"/>
                        <a:cs typeface="+mn-cs"/>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36104">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altLang="en-US" sz="2000" u="none" strike="noStrike" kern="1200" cap="none" normalizeH="0" baseline="0" dirty="0">
                          <a:ln>
                            <a:noFill/>
                          </a:ln>
                          <a:solidFill>
                            <a:schemeClr val="tx1"/>
                          </a:solidFill>
                          <a:effectLst/>
                          <a:latin typeface="Arial" charset="0"/>
                          <a:ea typeface="+mn-ea"/>
                          <a:cs typeface="+mn-cs"/>
                        </a:rPr>
                        <a:t>BMAN21040 </a:t>
                      </a:r>
                      <a:endParaRPr kumimoji="0" lang="en-GB" altLang="en-US" sz="2000" u="none" strike="noStrike" kern="1200" cap="none" normalizeH="0" baseline="0" dirty="0">
                        <a:ln>
                          <a:noFill/>
                        </a:ln>
                        <a:solidFill>
                          <a:schemeClr val="tx1"/>
                        </a:solidFill>
                        <a:effectLst/>
                        <a:latin typeface="Arial" charset="0"/>
                        <a:ea typeface="+mn-ea"/>
                        <a:cs typeface="+mn-cs"/>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GB" altLang="en-US" sz="2000" u="none" strike="noStrike" kern="1200" cap="none" normalizeH="0" baseline="0" dirty="0">
                          <a:ln>
                            <a:noFill/>
                          </a:ln>
                          <a:solidFill>
                            <a:schemeClr val="tx1"/>
                          </a:solidFill>
                          <a:effectLst/>
                          <a:latin typeface="Arial" charset="0"/>
                          <a:ea typeface="+mn-ea"/>
                          <a:cs typeface="+mn-cs"/>
                        </a:rPr>
                        <a:t>Intermediate Management Accounting</a:t>
                      </a: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altLang="en-US" sz="2000" u="none" strike="noStrike" kern="1200" cap="none" normalizeH="0" baseline="0" dirty="0">
                          <a:ln>
                            <a:noFill/>
                          </a:ln>
                          <a:solidFill>
                            <a:schemeClr val="tx1"/>
                          </a:solidFill>
                          <a:effectLst/>
                          <a:latin typeface="Arial" charset="0"/>
                          <a:ea typeface="+mn-ea"/>
                          <a:cs typeface="+mn-cs"/>
                        </a:rPr>
                        <a:t>20</a:t>
                      </a:r>
                      <a:endParaRPr kumimoji="0" lang="en-GB" altLang="en-US" sz="2000" u="none" strike="noStrike" kern="1200" cap="none" normalizeH="0" baseline="0" dirty="0">
                        <a:ln>
                          <a:noFill/>
                        </a:ln>
                        <a:solidFill>
                          <a:schemeClr val="tx1"/>
                        </a:solidFill>
                        <a:effectLst/>
                        <a:latin typeface="Arial" charset="0"/>
                        <a:ea typeface="+mn-ea"/>
                        <a:cs typeface="+mn-cs"/>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altLang="en-US" sz="2000" u="none" strike="noStrike" kern="1200" cap="none" normalizeH="0" baseline="0" dirty="0">
                          <a:ln>
                            <a:noFill/>
                          </a:ln>
                          <a:solidFill>
                            <a:schemeClr val="tx1"/>
                          </a:solidFill>
                          <a:effectLst/>
                          <a:latin typeface="Arial" charset="0"/>
                          <a:ea typeface="+mn-ea"/>
                          <a:cs typeface="+mn-cs"/>
                        </a:rPr>
                        <a:t>P: BMAN10512 or BMAN10632</a:t>
                      </a:r>
                      <a:endParaRPr kumimoji="0" lang="en-GB" altLang="en-US" sz="2000" u="none" strike="noStrike" kern="1200" cap="none" normalizeH="0" baseline="0" dirty="0">
                        <a:ln>
                          <a:noFill/>
                        </a:ln>
                        <a:solidFill>
                          <a:schemeClr val="tx1"/>
                        </a:solidFill>
                        <a:effectLst/>
                        <a:latin typeface="Arial" charset="0"/>
                        <a:ea typeface="+mn-ea"/>
                        <a:cs typeface="+mn-cs"/>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08112">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altLang="en-US" sz="2000" u="none" strike="noStrike" kern="1200" cap="none" normalizeH="0" baseline="0" dirty="0">
                          <a:ln>
                            <a:noFill/>
                          </a:ln>
                          <a:solidFill>
                            <a:schemeClr val="tx1"/>
                          </a:solidFill>
                          <a:effectLst/>
                          <a:latin typeface="Arial" charset="0"/>
                          <a:ea typeface="+mn-ea"/>
                          <a:cs typeface="+mn-cs"/>
                        </a:rPr>
                        <a:t>BMAN20081 </a:t>
                      </a:r>
                      <a:endParaRPr kumimoji="0" lang="en-GB" altLang="en-US" sz="2000" u="none" strike="noStrike" kern="1200" cap="none" normalizeH="0" baseline="0" dirty="0">
                        <a:ln>
                          <a:noFill/>
                        </a:ln>
                        <a:solidFill>
                          <a:schemeClr val="tx1"/>
                        </a:solidFill>
                        <a:effectLst/>
                        <a:latin typeface="Arial" charset="0"/>
                        <a:ea typeface="+mn-ea"/>
                        <a:cs typeface="+mn-cs"/>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altLang="en-US" sz="2000" u="none" strike="noStrike" kern="1200" cap="none" normalizeH="0" baseline="0" dirty="0">
                          <a:ln>
                            <a:noFill/>
                          </a:ln>
                          <a:solidFill>
                            <a:schemeClr val="tx1"/>
                          </a:solidFill>
                          <a:effectLst/>
                          <a:latin typeface="Arial" charset="0"/>
                          <a:ea typeface="+mn-ea"/>
                          <a:cs typeface="+mn-cs"/>
                        </a:rPr>
                        <a:t>Financial Statement Analysis </a:t>
                      </a:r>
                      <a:endParaRPr kumimoji="0" lang="en-GB" altLang="en-US" sz="2000" u="none" strike="noStrike" kern="1200" cap="none" normalizeH="0" baseline="0" dirty="0">
                        <a:ln>
                          <a:noFill/>
                        </a:ln>
                        <a:solidFill>
                          <a:schemeClr val="tx1"/>
                        </a:solidFill>
                        <a:effectLst/>
                        <a:latin typeface="Arial" charset="0"/>
                        <a:ea typeface="+mn-ea"/>
                        <a:cs typeface="+mn-cs"/>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ts val="600"/>
                        </a:spcBef>
                        <a:spcAft>
                          <a:spcPts val="600"/>
                        </a:spcAft>
                        <a:buClrTx/>
                        <a:buSzTx/>
                        <a:buFontTx/>
                        <a:buNone/>
                        <a:tabLst/>
                      </a:pPr>
                      <a:r>
                        <a:rPr kumimoji="0" lang="en-US" altLang="en-US" sz="2000" u="none" strike="noStrike" kern="1200" cap="none" normalizeH="0" baseline="0" dirty="0">
                          <a:ln>
                            <a:noFill/>
                          </a:ln>
                          <a:solidFill>
                            <a:schemeClr val="tx1"/>
                          </a:solidFill>
                          <a:effectLst/>
                          <a:latin typeface="Arial" charset="0"/>
                          <a:ea typeface="+mn-ea"/>
                          <a:cs typeface="+mn-cs"/>
                        </a:rPr>
                        <a:t>10</a:t>
                      </a:r>
                      <a:endParaRPr kumimoji="0" lang="en-GB" altLang="en-US" sz="2000" u="none" strike="noStrike" kern="1200" cap="none" normalizeH="0" baseline="0" dirty="0">
                        <a:ln>
                          <a:noFill/>
                        </a:ln>
                        <a:solidFill>
                          <a:schemeClr val="tx1"/>
                        </a:solidFill>
                        <a:effectLst/>
                        <a:latin typeface="Arial" charset="0"/>
                        <a:ea typeface="+mn-ea"/>
                        <a:cs typeface="+mn-cs"/>
                      </a:endParaRP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pPr>
                      <a:r>
                        <a:rPr kumimoji="0" lang="en-US" altLang="en-US" sz="2000" u="none" strike="noStrike" kern="1200" cap="none" normalizeH="0" baseline="0" dirty="0">
                          <a:ln>
                            <a:noFill/>
                          </a:ln>
                          <a:solidFill>
                            <a:schemeClr val="tx1"/>
                          </a:solidFill>
                          <a:effectLst/>
                          <a:latin typeface="Arial" charset="0"/>
                          <a:ea typeface="+mn-ea"/>
                          <a:cs typeface="+mn-cs"/>
                        </a:rPr>
                        <a:t>P: (BMAN10501 or BMAN10621A) &amp; (BMAN10522 or BMAN10552</a:t>
                      </a:r>
                      <a:r>
                        <a:rPr kumimoji="0" lang="en-US" altLang="en-US" sz="2000" b="1" u="none" strike="noStrike" kern="1200" cap="none" normalizeH="0" baseline="0" dirty="0">
                          <a:ln>
                            <a:noFill/>
                          </a:ln>
                          <a:solidFill>
                            <a:srgbClr val="FF0000"/>
                          </a:solidFill>
                          <a:effectLst/>
                          <a:latin typeface="Arial" charset="0"/>
                          <a:ea typeface="+mn-ea"/>
                          <a:cs typeface="+mn-cs"/>
                        </a:rPr>
                        <a:t>*</a:t>
                      </a:r>
                      <a:r>
                        <a:rPr kumimoji="0" lang="en-US" altLang="en-US" sz="2000" u="none" strike="noStrike" kern="1200" cap="none" normalizeH="0" baseline="0" dirty="0">
                          <a:ln>
                            <a:noFill/>
                          </a:ln>
                          <a:solidFill>
                            <a:schemeClr val="tx1"/>
                          </a:solidFill>
                          <a:effectLst/>
                          <a:latin typeface="Arial" charset="0"/>
                          <a:ea typeface="+mn-ea"/>
                          <a:cs typeface="+mn-cs"/>
                        </a:rPr>
                        <a:t>). </a:t>
                      </a:r>
                    </a:p>
                  </a:txBody>
                  <a:tcPr marL="68584" marR="6858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446849"/>
                  </a:ext>
                </a:extLst>
              </a:tr>
              <a:tr h="794295">
                <a:tc gridSpan="4">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ts val="600"/>
                        </a:spcBef>
                        <a:spcAft>
                          <a:spcPts val="600"/>
                        </a:spcAft>
                        <a:buClrTx/>
                        <a:buSzTx/>
                        <a:buFontTx/>
                        <a:buNone/>
                        <a:tabLst/>
                        <a:defRPr/>
                      </a:pPr>
                      <a:r>
                        <a:rPr kumimoji="0" lang="en-GB" altLang="en-US" sz="2000" b="1" i="0" u="none" strike="noStrike" cap="none" normalizeH="0" baseline="0" dirty="0">
                          <a:ln>
                            <a:noFill/>
                          </a:ln>
                          <a:solidFill>
                            <a:srgbClr val="FF0000"/>
                          </a:solidFill>
                          <a:effectLst/>
                          <a:latin typeface="Arial" charset="0"/>
                          <a:cs typeface="Times New Roman" pitchFamily="18" charset="0"/>
                        </a:rPr>
                        <a:t>*</a:t>
                      </a:r>
                      <a:r>
                        <a:rPr kumimoji="0" lang="en-GB" altLang="en-US" sz="2000" b="1" i="0" u="none" strike="noStrike" cap="none" normalizeH="0" baseline="0" dirty="0">
                          <a:ln>
                            <a:noFill/>
                          </a:ln>
                          <a:solidFill>
                            <a:schemeClr val="tx1"/>
                          </a:solidFill>
                          <a:effectLst/>
                          <a:latin typeface="Arial" charset="0"/>
                          <a:cs typeface="Times New Roman" pitchFamily="18" charset="0"/>
                        </a:rPr>
                        <a:t> </a:t>
                      </a:r>
                      <a:r>
                        <a:rPr kumimoji="0" lang="en-GB" altLang="en-US" sz="2000" b="0" i="0" u="none" strike="noStrike" cap="none" normalizeH="0" baseline="0" dirty="0">
                          <a:ln>
                            <a:noFill/>
                          </a:ln>
                          <a:solidFill>
                            <a:schemeClr val="tx1"/>
                          </a:solidFill>
                          <a:effectLst/>
                          <a:latin typeface="Arial" charset="0"/>
                          <a:cs typeface="Times New Roman" pitchFamily="18" charset="0"/>
                        </a:rPr>
                        <a:t>Pass mark of 60% or higher required in BMAN10552 Fundamentals of Finance to take second year finance course units </a:t>
                      </a:r>
                      <a:endParaRPr kumimoji="0" lang="en-GB" altLang="en-US" sz="2000" b="1" i="0" u="none" strike="noStrike" cap="none" normalizeH="0" baseline="0" dirty="0">
                        <a:ln>
                          <a:noFill/>
                        </a:ln>
                        <a:solidFill>
                          <a:srgbClr val="FF0000"/>
                        </a:solidFill>
                        <a:effectLst/>
                        <a:latin typeface="Times New Roman" pitchFamily="18"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4CB70957-AD3B-4594-9D52-77E3FFA49B7E}"/>
              </a:ext>
            </a:extLst>
          </p:cNvPr>
          <p:cNvSpPr>
            <a:spLocks noGrp="1"/>
          </p:cNvSpPr>
          <p:nvPr>
            <p:ph type="sldNum" sz="quarter" idx="12"/>
          </p:nvPr>
        </p:nvSpPr>
        <p:spPr>
          <a:xfrm>
            <a:off x="10296525"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7A1431A3-EE0D-4D66-93C1-AEDC096B9551}" type="slidenum">
              <a:rPr lang="en-GB" altLang="en-US" sz="1400">
                <a:solidFill>
                  <a:schemeClr val="tx2"/>
                </a:solidFill>
                <a:latin typeface="Times New Roman" panose="02020603050405020304" pitchFamily="18" charset="0"/>
              </a:rPr>
              <a:pPr>
                <a:spcBef>
                  <a:spcPct val="0"/>
                </a:spcBef>
                <a:buFontTx/>
                <a:buNone/>
              </a:pPr>
              <a:t>11</a:t>
            </a:fld>
            <a:endParaRPr lang="en-GB" altLang="en-US" sz="1400">
              <a:solidFill>
                <a:schemeClr val="tx2"/>
              </a:solidFill>
              <a:latin typeface="Times New Roman" panose="02020603050405020304" pitchFamily="18" charset="0"/>
            </a:endParaRPr>
          </a:p>
        </p:txBody>
      </p:sp>
      <p:graphicFrame>
        <p:nvGraphicFramePr>
          <p:cNvPr id="3" name="Table 2">
            <a:extLst>
              <a:ext uri="{FF2B5EF4-FFF2-40B4-BE49-F238E27FC236}">
                <a16:creationId xmlns:a16="http://schemas.microsoft.com/office/drawing/2014/main" id="{68F02EA4-8A7A-41E9-9693-A9DD22D236E9}"/>
              </a:ext>
            </a:extLst>
          </p:cNvPr>
          <p:cNvGraphicFramePr>
            <a:graphicFrameLocks noGrp="1"/>
          </p:cNvGraphicFramePr>
          <p:nvPr>
            <p:extLst>
              <p:ext uri="{D42A27DB-BD31-4B8C-83A1-F6EECF244321}">
                <p14:modId xmlns:p14="http://schemas.microsoft.com/office/powerpoint/2010/main" val="1674478089"/>
              </p:ext>
            </p:extLst>
          </p:nvPr>
        </p:nvGraphicFramePr>
        <p:xfrm>
          <a:off x="96044" y="1390084"/>
          <a:ext cx="11999912" cy="4522831"/>
        </p:xfrm>
        <a:graphic>
          <a:graphicData uri="http://schemas.openxmlformats.org/drawingml/2006/table">
            <a:tbl>
              <a:tblPr>
                <a:tableStyleId>{2D5ABB26-0587-4C30-8999-92F81FD0307C}</a:tableStyleId>
              </a:tblPr>
              <a:tblGrid>
                <a:gridCol w="1871464">
                  <a:extLst>
                    <a:ext uri="{9D8B030D-6E8A-4147-A177-3AD203B41FA5}">
                      <a16:colId xmlns:a16="http://schemas.microsoft.com/office/drawing/2014/main" val="20000"/>
                    </a:ext>
                  </a:extLst>
                </a:gridCol>
                <a:gridCol w="4392844">
                  <a:extLst>
                    <a:ext uri="{9D8B030D-6E8A-4147-A177-3AD203B41FA5}">
                      <a16:colId xmlns:a16="http://schemas.microsoft.com/office/drawing/2014/main" val="20001"/>
                    </a:ext>
                  </a:extLst>
                </a:gridCol>
                <a:gridCol w="792039">
                  <a:extLst>
                    <a:ext uri="{9D8B030D-6E8A-4147-A177-3AD203B41FA5}">
                      <a16:colId xmlns:a16="http://schemas.microsoft.com/office/drawing/2014/main" val="20002"/>
                    </a:ext>
                  </a:extLst>
                </a:gridCol>
                <a:gridCol w="4943565">
                  <a:extLst>
                    <a:ext uri="{9D8B030D-6E8A-4147-A177-3AD203B41FA5}">
                      <a16:colId xmlns:a16="http://schemas.microsoft.com/office/drawing/2014/main" val="20003"/>
                    </a:ext>
                  </a:extLst>
                </a:gridCol>
              </a:tblGrid>
              <a:tr h="418000">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latin typeface="+mn-lt"/>
                        </a:rPr>
                        <a:t>Code</a:t>
                      </a:r>
                      <a:endParaRPr kumimoji="0" lang="en-GB" altLang="en-US" sz="18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latin typeface="+mn-lt"/>
                        </a:rPr>
                        <a:t>Title</a:t>
                      </a:r>
                      <a:endParaRPr kumimoji="0" lang="en-GB" altLang="en-US" sz="18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latin typeface="+mn-lt"/>
                        </a:rPr>
                        <a:t>Units</a:t>
                      </a:r>
                      <a:endParaRPr kumimoji="0" lang="en-GB" altLang="en-US" sz="18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latin typeface="+mn-lt"/>
                        </a:rPr>
                        <a:t>Pre/Co-requisites/Notes </a:t>
                      </a:r>
                      <a:endParaRPr kumimoji="0" lang="en-GB" altLang="en-US" sz="18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0">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BMAN23000A </a:t>
                      </a: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Foundations of Finance</a:t>
                      </a: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20</a:t>
                      </a: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P: BMAN10522 or BMAN10552*. </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BMAN20072</a:t>
                      </a: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cs typeface="Times New Roman" pitchFamily="18" charset="0"/>
                        </a:rPr>
                        <a:t>Investment Analysis</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cs typeface="Times New Roman" pitchFamily="18" charset="0"/>
                        </a:rPr>
                        <a:t>10</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cs typeface="Times New Roman" pitchFamily="18" charset="0"/>
                        </a:rPr>
                        <a:t>C: BMAN23000A </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cs typeface="Times New Roman" pitchFamily="18" charset="0"/>
                        </a:rPr>
                        <a:t>P: BMAN10522 or BMAN10552*. </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6760462"/>
                  </a:ext>
                </a:extLst>
              </a:tr>
              <a:tr h="0">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BMAN20081 </a:t>
                      </a: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Financial Statement Analysis </a:t>
                      </a: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10</a:t>
                      </a: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P: (BMAN10501 or BMAN10621A) and (BMAN10522 or BMAN10552*). </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BMAN21011 </a:t>
                      </a:r>
                      <a:endParaRPr kumimoji="0" lang="en-GB" altLang="en-US" sz="1800" b="0" i="0" u="none" strike="noStrike" cap="none" normalizeH="0" baseline="0" dirty="0">
                        <a:ln>
                          <a:noFill/>
                        </a:ln>
                        <a:solidFill>
                          <a:schemeClr val="tx1"/>
                        </a:solidFill>
                        <a:effectLst/>
                        <a:latin typeface="Times New Roman" pitchFamily="18"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cs typeface="Times New Roman" pitchFamily="18" charset="0"/>
                        </a:rPr>
                        <a:t>Financial Markets &amp; Institutions</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a:ln>
                            <a:noFill/>
                          </a:ln>
                          <a:solidFill>
                            <a:schemeClr val="tx1"/>
                          </a:solidFill>
                          <a:effectLst/>
                          <a:latin typeface="Arial" charset="0"/>
                          <a:cs typeface="Times New Roman" pitchFamily="18" charset="0"/>
                        </a:rPr>
                        <a:t>10</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charset="0"/>
                          <a:cs typeface="Arial" charset="0"/>
                        </a:rPr>
                        <a:t>P: BMAN10522 or BMAN10552*. </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cs typeface="Times New Roman" pitchFamily="18" charset="0"/>
                        </a:rPr>
                        <a:t>BMAN24102</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cs typeface="Times New Roman" pitchFamily="18" charset="0"/>
                        </a:rPr>
                        <a:t>Mergers &amp; Acquisitions: Financial Perspectives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charset="0"/>
                          <a:cs typeface="Arial" charset="0"/>
                        </a:rPr>
                        <a:t>(</a:t>
                      </a:r>
                      <a:r>
                        <a:rPr kumimoji="0" lang="en-US" altLang="en-US" sz="1800" b="0" i="1" u="none" strike="noStrike" cap="none" normalizeH="0" baseline="0" dirty="0">
                          <a:ln>
                            <a:noFill/>
                          </a:ln>
                          <a:solidFill>
                            <a:srgbClr val="000000"/>
                          </a:solidFill>
                          <a:effectLst/>
                          <a:latin typeface="Arial" charset="0"/>
                          <a:cs typeface="Arial" charset="0"/>
                        </a:rPr>
                        <a:t>only available to Accounting &amp; Finance, Finance, Economics &amp; Finance pathways</a:t>
                      </a:r>
                      <a:r>
                        <a:rPr kumimoji="0" lang="en-US" altLang="en-US" sz="1800" b="0" i="0" u="none" strike="noStrike" cap="none" normalizeH="0" baseline="0" dirty="0">
                          <a:ln>
                            <a:noFill/>
                          </a:ln>
                          <a:solidFill>
                            <a:srgbClr val="000000"/>
                          </a:solidFill>
                          <a:effectLst/>
                          <a:latin typeface="Arial" charset="0"/>
                          <a:cs typeface="Arial" charset="0"/>
                        </a:rPr>
                        <a:t>)</a:t>
                      </a:r>
                      <a:endParaRPr kumimoji="0" lang="en-GB" altLang="en-US" sz="1800" b="0" i="0" u="none" strike="noStrike" cap="none" normalizeH="0" baseline="0" dirty="0">
                        <a:ln>
                          <a:noFill/>
                        </a:ln>
                        <a:solidFill>
                          <a:srgbClr val="000000"/>
                        </a:solidFill>
                        <a:effectLst/>
                        <a:latin typeface="Arial" charset="0"/>
                        <a:cs typeface="Arial"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cs typeface="Times New Roman" pitchFamily="18" charset="0"/>
                        </a:rPr>
                        <a:t>10</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cs typeface="Times New Roman" pitchFamily="18" charset="0"/>
                        </a:rPr>
                        <a:t>C: BMAN23000A </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Arial" charset="0"/>
                          <a:cs typeface="Times New Roman" pitchFamily="18" charset="0"/>
                        </a:rPr>
                        <a:t>P: BMAN10522 or BMAN10552*. </a:t>
                      </a: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charset="0"/>
                          <a:cs typeface="Times New Roman" pitchFamily="18" charset="0"/>
                        </a:rPr>
                        <a:t>BMAN24582</a:t>
                      </a:r>
                      <a:endParaRPr kumimoji="0" lang="en-GB" altLang="en-US" sz="1800" b="0" i="0" u="none" strike="noStrike" cap="none" normalizeH="0" baseline="0" dirty="0">
                        <a:ln>
                          <a:noFill/>
                        </a:ln>
                        <a:solidFill>
                          <a:schemeClr val="tx1"/>
                        </a:solidFill>
                        <a:effectLst/>
                        <a:latin typeface="Arial"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0" i="0" u="none" strike="noStrike" cap="none" normalizeH="0" baseline="0" dirty="0" smtClean="0">
                          <a:ln>
                            <a:noFill/>
                          </a:ln>
                          <a:solidFill>
                            <a:srgbClr val="000000"/>
                          </a:solidFill>
                          <a:effectLst/>
                          <a:latin typeface="Arial" charset="0"/>
                          <a:cs typeface="Arial" charset="0"/>
                        </a:rPr>
                        <a:t>Fintech, </a:t>
                      </a:r>
                      <a:r>
                        <a:rPr kumimoji="0" lang="en-GB" altLang="en-US" sz="1800" b="0" i="0" u="none" strike="noStrike" cap="none" normalizeH="0" baseline="0" dirty="0" err="1" smtClean="0">
                          <a:ln>
                            <a:noFill/>
                          </a:ln>
                          <a:solidFill>
                            <a:srgbClr val="000000"/>
                          </a:solidFill>
                          <a:effectLst/>
                          <a:latin typeface="Arial" charset="0"/>
                          <a:cs typeface="Arial" charset="0"/>
                        </a:rPr>
                        <a:t>Blockchain</a:t>
                      </a:r>
                      <a:r>
                        <a:rPr kumimoji="0" lang="en-GB" altLang="en-US" sz="1800" b="0" i="0" u="none" strike="noStrike" cap="none" normalizeH="0" baseline="0" dirty="0" smtClean="0">
                          <a:ln>
                            <a:noFill/>
                          </a:ln>
                          <a:solidFill>
                            <a:srgbClr val="000000"/>
                          </a:solidFill>
                          <a:effectLst/>
                          <a:latin typeface="Arial" charset="0"/>
                          <a:cs typeface="Arial" charset="0"/>
                        </a:rPr>
                        <a:t> and Cryptocurrencies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cap="none" normalizeH="0" baseline="0" dirty="0" smtClean="0">
                          <a:ln>
                            <a:noFill/>
                          </a:ln>
                          <a:solidFill>
                            <a:srgbClr val="000000"/>
                          </a:solidFill>
                          <a:effectLst/>
                          <a:latin typeface="Arial" charset="0"/>
                          <a:cs typeface="Arial" charset="0"/>
                        </a:rPr>
                        <a:t>(</a:t>
                      </a:r>
                      <a:r>
                        <a:rPr kumimoji="0" lang="en-US" altLang="en-US" sz="1800" b="0" i="1" u="none" strike="noStrike" cap="none" normalizeH="0" baseline="0" dirty="0" smtClean="0">
                          <a:ln>
                            <a:noFill/>
                          </a:ln>
                          <a:solidFill>
                            <a:srgbClr val="000000"/>
                          </a:solidFill>
                          <a:effectLst/>
                          <a:latin typeface="Arial" charset="0"/>
                          <a:cs typeface="Arial" charset="0"/>
                        </a:rPr>
                        <a:t>only available to Accounting &amp; Finance, Finance, Economics &amp; Finance pathways</a:t>
                      </a:r>
                      <a:r>
                        <a:rPr kumimoji="0" lang="en-US" altLang="en-US" sz="1800" b="0" i="0" u="none" strike="noStrike" cap="none" normalizeH="0" baseline="0" dirty="0" smtClean="0">
                          <a:ln>
                            <a:noFill/>
                          </a:ln>
                          <a:solidFill>
                            <a:srgbClr val="000000"/>
                          </a:solidFill>
                          <a:effectLst/>
                          <a:latin typeface="Arial" charset="0"/>
                          <a:cs typeface="Arial" charset="0"/>
                        </a:rPr>
                        <a:t>)</a:t>
                      </a:r>
                      <a:endParaRPr kumimoji="0" lang="en-GB" altLang="en-US" sz="1800" b="0" i="0" u="none" strike="noStrike" cap="none" normalizeH="0" baseline="0" dirty="0" smtClean="0">
                        <a:ln>
                          <a:noFill/>
                        </a:ln>
                        <a:solidFill>
                          <a:srgbClr val="000000"/>
                        </a:solidFill>
                        <a:effectLst/>
                        <a:latin typeface="Arial" charset="0"/>
                        <a:cs typeface="Arial"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charset="0"/>
                          <a:cs typeface="Times New Roman" pitchFamily="18" charset="0"/>
                        </a:rPr>
                        <a:t>20</a:t>
                      </a:r>
                      <a:endParaRPr kumimoji="0" lang="en-GB" altLang="en-US" sz="1800" b="0" i="0" u="none" strike="noStrike" cap="none" normalizeH="0" baseline="0" dirty="0">
                        <a:ln>
                          <a:noFill/>
                        </a:ln>
                        <a:solidFill>
                          <a:schemeClr val="tx1"/>
                        </a:solidFill>
                        <a:effectLst/>
                        <a:latin typeface="Arial"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800" b="0" i="0" u="none" strike="noStrike" cap="none" normalizeH="0" baseline="0" dirty="0" smtClean="0">
                          <a:ln>
                            <a:noFill/>
                          </a:ln>
                          <a:solidFill>
                            <a:schemeClr val="tx1"/>
                          </a:solidFill>
                          <a:effectLst/>
                          <a:latin typeface="Arial" charset="0"/>
                          <a:cs typeface="Times New Roman" pitchFamily="18" charset="0"/>
                        </a:rPr>
                        <a:t>P: BMAN10522</a:t>
                      </a:r>
                      <a:endParaRPr kumimoji="0" lang="en-GB" altLang="en-US" sz="1800" b="0" i="0" u="none" strike="noStrike" cap="none" normalizeH="0" baseline="0" dirty="0">
                        <a:ln>
                          <a:noFill/>
                        </a:ln>
                        <a:solidFill>
                          <a:schemeClr val="tx1"/>
                        </a:solidFill>
                        <a:effectLst/>
                        <a:latin typeface="Arial" charset="0"/>
                        <a:cs typeface="Times New Roman" pitchFamily="18" charset="0"/>
                      </a:endParaRPr>
                    </a:p>
                  </a:txBody>
                  <a:tcPr marL="68587" marR="6858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7634410"/>
                  </a:ext>
                </a:extLst>
              </a:tr>
            </a:tbl>
          </a:graphicData>
        </a:graphic>
      </p:graphicFrame>
      <p:sp>
        <p:nvSpPr>
          <p:cNvPr id="25646" name="Rectangle 6">
            <a:extLst>
              <a:ext uri="{FF2B5EF4-FFF2-40B4-BE49-F238E27FC236}">
                <a16:creationId xmlns:a16="http://schemas.microsoft.com/office/drawing/2014/main" id="{34CB2758-85D2-46F8-9ED5-4A1B7201A8AB}"/>
              </a:ext>
            </a:extLst>
          </p:cNvPr>
          <p:cNvSpPr>
            <a:spLocks noChangeArrowheads="1"/>
          </p:cNvSpPr>
          <p:nvPr/>
        </p:nvSpPr>
        <p:spPr bwMode="auto">
          <a:xfrm>
            <a:off x="157941" y="6292770"/>
            <a:ext cx="11306175" cy="35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lvl="0" eaLnBrk="1" hangingPunct="1">
              <a:lnSpc>
                <a:spcPct val="115000"/>
              </a:lnSpc>
              <a:spcBef>
                <a:spcPct val="0"/>
              </a:spcBef>
              <a:buNone/>
            </a:pPr>
            <a:r>
              <a:rPr lang="en-GB" altLang="en-US" sz="1600" b="1" dirty="0">
                <a:solidFill>
                  <a:srgbClr val="FF0000"/>
                </a:solidFill>
                <a:latin typeface="Arial" charset="0"/>
                <a:cs typeface="Times New Roman" pitchFamily="18" charset="0"/>
              </a:rPr>
              <a:t>* </a:t>
            </a:r>
            <a:r>
              <a:rPr lang="en-GB" altLang="en-US" sz="1600" dirty="0">
                <a:solidFill>
                  <a:schemeClr val="tx1"/>
                </a:solidFill>
                <a:latin typeface="Arial" charset="0"/>
                <a:cs typeface="Times New Roman" pitchFamily="18" charset="0"/>
              </a:rPr>
              <a:t>Pass mark of 60% or higher required in BMAN10552 Fundamentals of Finance to take second year finance course units </a:t>
            </a:r>
          </a:p>
        </p:txBody>
      </p:sp>
      <p:sp>
        <p:nvSpPr>
          <p:cNvPr id="6" name="Rectangle 2">
            <a:extLst>
              <a:ext uri="{FF2B5EF4-FFF2-40B4-BE49-F238E27FC236}">
                <a16:creationId xmlns:a16="http://schemas.microsoft.com/office/drawing/2014/main" id="{AC7EB419-9FA2-47EB-AE5D-A3CE5D57DCA0}"/>
              </a:ext>
            </a:extLst>
          </p:cNvPr>
          <p:cNvSpPr>
            <a:spLocks noChangeArrowheads="1"/>
          </p:cNvSpPr>
          <p:nvPr/>
        </p:nvSpPr>
        <p:spPr bwMode="auto">
          <a:xfrm>
            <a:off x="0" y="274638"/>
            <a:ext cx="121443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sz="3000" b="1" dirty="0">
                <a:solidFill>
                  <a:srgbClr val="7030A0"/>
                </a:solidFill>
              </a:rPr>
              <a:t>2020/21 Second Year Available </a:t>
            </a:r>
          </a:p>
          <a:p>
            <a:pPr algn="ctr" eaLnBrk="1" hangingPunct="1">
              <a:spcBef>
                <a:spcPct val="0"/>
              </a:spcBef>
              <a:buFontTx/>
              <a:buNone/>
            </a:pPr>
            <a:r>
              <a:rPr lang="en-GB" altLang="en-US" sz="3000" b="1" dirty="0">
                <a:solidFill>
                  <a:srgbClr val="C00000"/>
                </a:solidFill>
              </a:rPr>
              <a:t>Finance</a:t>
            </a:r>
            <a:r>
              <a:rPr lang="en-GB" altLang="en-US" sz="3000" b="1" dirty="0">
                <a:solidFill>
                  <a:srgbClr val="7030A0"/>
                </a:solidFill>
              </a:rPr>
              <a:t> Course Units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946AA3C-0A65-4C05-AA03-6773AC329FF4}"/>
              </a:ext>
            </a:extLst>
          </p:cNvPr>
          <p:cNvSpPr txBox="1">
            <a:spLocks noChangeArrowheads="1"/>
          </p:cNvSpPr>
          <p:nvPr/>
        </p:nvSpPr>
        <p:spPr bwMode="auto">
          <a:xfrm>
            <a:off x="323849" y="1916113"/>
            <a:ext cx="1151296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a:lstStyle>
          <a:p>
            <a:pPr marL="0" indent="0" eaLnBrk="1" hangingPunct="1">
              <a:spcBef>
                <a:spcPts val="100"/>
              </a:spcBef>
              <a:spcAft>
                <a:spcPts val="100"/>
              </a:spcAft>
              <a:buNone/>
              <a:defRPr/>
            </a:pPr>
            <a:r>
              <a:rPr lang="en-GB" altLang="en-US" sz="2400" b="1" dirty="0">
                <a:solidFill>
                  <a:schemeClr val="tx1"/>
                </a:solidFill>
              </a:rPr>
              <a:t>Second Year Compulsory Course Units you must pass at 40% or higher:</a:t>
            </a:r>
          </a:p>
          <a:p>
            <a:pPr lvl="1" eaLnBrk="1" hangingPunct="1">
              <a:spcBef>
                <a:spcPts val="100"/>
              </a:spcBef>
              <a:spcAft>
                <a:spcPts val="100"/>
              </a:spcAft>
              <a:buFont typeface="Wingdings" panose="05000000000000000000" pitchFamily="2" charset="2"/>
              <a:buChar char="§"/>
              <a:defRPr/>
            </a:pPr>
            <a:r>
              <a:rPr lang="en-GB" altLang="en-US" sz="2400" dirty="0">
                <a:solidFill>
                  <a:schemeClr val="tx1"/>
                </a:solidFill>
              </a:rPr>
              <a:t> BMAN21020 Financial Reporting &amp; Accountability [20 credits]</a:t>
            </a:r>
          </a:p>
          <a:p>
            <a:pPr lvl="1" eaLnBrk="1" hangingPunct="1">
              <a:spcBef>
                <a:spcPts val="100"/>
              </a:spcBef>
              <a:spcAft>
                <a:spcPts val="100"/>
              </a:spcAft>
              <a:buFont typeface="Wingdings" panose="05000000000000000000" pitchFamily="2" charset="2"/>
              <a:buChar char="§"/>
              <a:defRPr/>
            </a:pPr>
            <a:r>
              <a:rPr lang="en-GB" altLang="en-US" sz="2400" dirty="0">
                <a:solidFill>
                  <a:schemeClr val="tx1"/>
                </a:solidFill>
              </a:rPr>
              <a:t> BMAN21040 Intermediate Management Accounting [20 credits]</a:t>
            </a:r>
          </a:p>
          <a:p>
            <a:pPr lvl="1" eaLnBrk="1" hangingPunct="1">
              <a:spcBef>
                <a:spcPts val="100"/>
              </a:spcBef>
              <a:spcAft>
                <a:spcPts val="100"/>
              </a:spcAft>
              <a:buFont typeface="Wingdings" panose="05000000000000000000" pitchFamily="2" charset="2"/>
              <a:buChar char="§"/>
              <a:defRPr/>
            </a:pPr>
            <a:r>
              <a:rPr lang="en-GB" altLang="en-US" sz="2400" dirty="0">
                <a:solidFill>
                  <a:schemeClr val="tx1"/>
                </a:solidFill>
              </a:rPr>
              <a:t> BMAN23000A Foundations of Finance [20 credits]</a:t>
            </a:r>
          </a:p>
          <a:p>
            <a:pPr lvl="1" eaLnBrk="1" hangingPunct="1">
              <a:spcBef>
                <a:spcPts val="100"/>
              </a:spcBef>
              <a:spcAft>
                <a:spcPts val="100"/>
              </a:spcAft>
              <a:buFont typeface="Wingdings" panose="05000000000000000000" pitchFamily="2" charset="2"/>
              <a:buChar char="§"/>
              <a:defRPr/>
            </a:pPr>
            <a:r>
              <a:rPr lang="en-GB" altLang="en-US" sz="2400" dirty="0">
                <a:solidFill>
                  <a:schemeClr val="tx1"/>
                </a:solidFill>
              </a:rPr>
              <a:t> BMAN20081 Financial Statement Analysis [10 credits]</a:t>
            </a:r>
          </a:p>
          <a:p>
            <a:pPr lvl="1" eaLnBrk="1" hangingPunct="1">
              <a:spcBef>
                <a:spcPts val="100"/>
              </a:spcBef>
              <a:spcAft>
                <a:spcPts val="100"/>
              </a:spcAft>
              <a:buFont typeface="Wingdings" panose="05000000000000000000" pitchFamily="2" charset="2"/>
              <a:buChar char="§"/>
              <a:defRPr/>
            </a:pPr>
            <a:r>
              <a:rPr lang="en-GB" altLang="en-US" sz="2400" dirty="0">
                <a:solidFill>
                  <a:schemeClr val="tx1"/>
                </a:solidFill>
              </a:rPr>
              <a:t> BMAN20072 Investment Analysis [10 credits]</a:t>
            </a:r>
          </a:p>
          <a:p>
            <a:pPr marL="57150" indent="0" eaLnBrk="1" hangingPunct="1">
              <a:spcBef>
                <a:spcPts val="300"/>
              </a:spcBef>
              <a:spcAft>
                <a:spcPts val="600"/>
              </a:spcAft>
              <a:buFontTx/>
              <a:buNone/>
              <a:defRPr/>
            </a:pPr>
            <a:r>
              <a:rPr lang="en-GB" altLang="en-US" sz="2400" b="1" dirty="0" smtClean="0">
                <a:solidFill>
                  <a:schemeClr val="tx1"/>
                </a:solidFill>
              </a:rPr>
              <a:t>Final </a:t>
            </a:r>
            <a:r>
              <a:rPr lang="en-GB" altLang="en-US" sz="2400" b="1" dirty="0">
                <a:solidFill>
                  <a:schemeClr val="tx1"/>
                </a:solidFill>
              </a:rPr>
              <a:t>Year Compulsory Course Units:</a:t>
            </a:r>
          </a:p>
          <a:p>
            <a:pPr eaLnBrk="1" hangingPunct="1">
              <a:spcBef>
                <a:spcPts val="300"/>
              </a:spcBef>
              <a:spcAft>
                <a:spcPts val="600"/>
              </a:spcAft>
              <a:buFont typeface="Wingdings" panose="05000000000000000000" pitchFamily="2" charset="2"/>
              <a:buChar char="§"/>
              <a:defRPr/>
            </a:pPr>
            <a:r>
              <a:rPr lang="en-GB" altLang="en-US" sz="2400" dirty="0">
                <a:solidFill>
                  <a:schemeClr val="tx1"/>
                </a:solidFill>
              </a:rPr>
              <a:t> BMAN31000 Financial Analysis of Corporate Performance </a:t>
            </a:r>
            <a:r>
              <a:rPr lang="en-GB" altLang="en-US" sz="2400" b="1" dirty="0">
                <a:solidFill>
                  <a:schemeClr val="tx1"/>
                </a:solidFill>
              </a:rPr>
              <a:t>(40 credits) </a:t>
            </a:r>
            <a:r>
              <a:rPr lang="en-GB" altLang="en-US" sz="2400" b="1" i="1" dirty="0">
                <a:solidFill>
                  <a:srgbClr val="C00000"/>
                </a:solidFill>
              </a:rPr>
              <a:t>Or</a:t>
            </a:r>
            <a:r>
              <a:rPr lang="en-GB" altLang="en-US" sz="2400" dirty="0">
                <a:solidFill>
                  <a:schemeClr val="tx1"/>
                </a:solidFill>
              </a:rPr>
              <a:t>	 </a:t>
            </a:r>
          </a:p>
          <a:p>
            <a:pPr eaLnBrk="1" hangingPunct="1">
              <a:spcBef>
                <a:spcPts val="300"/>
              </a:spcBef>
              <a:spcAft>
                <a:spcPts val="600"/>
              </a:spcAft>
              <a:buFont typeface="Wingdings" panose="05000000000000000000" pitchFamily="2" charset="2"/>
              <a:buChar char="§"/>
              <a:defRPr/>
            </a:pPr>
            <a:r>
              <a:rPr lang="en-GB" altLang="en-US" sz="2400" dirty="0">
                <a:solidFill>
                  <a:schemeClr val="tx1"/>
                </a:solidFill>
              </a:rPr>
              <a:t> BMAN30190 Empirical Finance </a:t>
            </a:r>
            <a:r>
              <a:rPr lang="en-GB" altLang="en-US" sz="2400" b="1" dirty="0">
                <a:solidFill>
                  <a:schemeClr val="tx1"/>
                </a:solidFill>
              </a:rPr>
              <a:t>(40 credits) </a:t>
            </a:r>
          </a:p>
          <a:p>
            <a:pPr marL="0" indent="0" eaLnBrk="1" hangingPunct="1">
              <a:spcBef>
                <a:spcPts val="300"/>
              </a:spcBef>
              <a:spcAft>
                <a:spcPts val="600"/>
              </a:spcAft>
              <a:buNone/>
              <a:defRPr/>
            </a:pPr>
            <a:r>
              <a:rPr lang="en-GB" altLang="en-US" sz="2400" b="1" i="1" dirty="0">
                <a:solidFill>
                  <a:schemeClr val="tx1"/>
                </a:solidFill>
              </a:rPr>
              <a:t>You can only choose one project course you </a:t>
            </a:r>
            <a:r>
              <a:rPr lang="en-GB" altLang="en-US" sz="2400" b="1" i="1" u="sng" dirty="0">
                <a:solidFill>
                  <a:schemeClr val="tx1"/>
                </a:solidFill>
              </a:rPr>
              <a:t>cannot</a:t>
            </a:r>
            <a:r>
              <a:rPr lang="en-GB" altLang="en-US" sz="2400" b="1" i="1" dirty="0">
                <a:solidFill>
                  <a:schemeClr val="tx1"/>
                </a:solidFill>
              </a:rPr>
              <a:t> take both</a:t>
            </a:r>
          </a:p>
          <a:p>
            <a:pPr eaLnBrk="1" hangingPunct="1">
              <a:spcBef>
                <a:spcPts val="300"/>
              </a:spcBef>
              <a:spcAft>
                <a:spcPts val="600"/>
              </a:spcAft>
              <a:buFont typeface="Wingdings" panose="05000000000000000000" pitchFamily="2" charset="2"/>
              <a:buChar char="§"/>
              <a:defRPr/>
            </a:pPr>
            <a:endParaRPr lang="en-GB" altLang="en-US" sz="2400" b="1" dirty="0">
              <a:solidFill>
                <a:schemeClr val="tx1"/>
              </a:solidFill>
            </a:endParaRPr>
          </a:p>
        </p:txBody>
      </p:sp>
      <p:sp>
        <p:nvSpPr>
          <p:cNvPr id="3" name="Rectangle 2">
            <a:extLst>
              <a:ext uri="{FF2B5EF4-FFF2-40B4-BE49-F238E27FC236}">
                <a16:creationId xmlns:a16="http://schemas.microsoft.com/office/drawing/2014/main" id="{06FE223D-2559-40BF-BDC8-CFAE665A9E69}"/>
              </a:ext>
            </a:extLst>
          </p:cNvPr>
          <p:cNvSpPr>
            <a:spLocks noChangeArrowheads="1"/>
          </p:cNvSpPr>
          <p:nvPr/>
        </p:nvSpPr>
        <p:spPr bwMode="auto">
          <a:xfrm>
            <a:off x="1908174" y="274638"/>
            <a:ext cx="99286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sz="3600" b="1" dirty="0">
                <a:solidFill>
                  <a:srgbClr val="7030A0"/>
                </a:solidFill>
              </a:rPr>
              <a:t>Accounting and Finance (joint pathway) </a:t>
            </a:r>
          </a:p>
          <a:p>
            <a:pPr algn="ctr" eaLnBrk="1" hangingPunct="1">
              <a:spcBef>
                <a:spcPct val="0"/>
              </a:spcBef>
              <a:buFontTx/>
              <a:buNone/>
            </a:pPr>
            <a:r>
              <a:rPr lang="en-GB" altLang="en-US" sz="3600" b="1" dirty="0">
                <a:solidFill>
                  <a:srgbClr val="7030A0"/>
                </a:solidFill>
              </a:rPr>
              <a:t>Final Year - Looking Ahead</a:t>
            </a:r>
          </a:p>
        </p:txBody>
      </p:sp>
    </p:spTree>
    <p:extLst>
      <p:ext uri="{BB962C8B-B14F-4D97-AF65-F5344CB8AC3E}">
        <p14:creationId xmlns:p14="http://schemas.microsoft.com/office/powerpoint/2010/main" val="556755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946AA3C-0A65-4C05-AA03-6773AC329FF4}"/>
              </a:ext>
            </a:extLst>
          </p:cNvPr>
          <p:cNvSpPr txBox="1">
            <a:spLocks noChangeArrowheads="1"/>
          </p:cNvSpPr>
          <p:nvPr/>
        </p:nvSpPr>
        <p:spPr bwMode="auto">
          <a:xfrm>
            <a:off x="323849" y="1916113"/>
            <a:ext cx="1151296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a:lstStyle>
          <a:p>
            <a:pPr eaLnBrk="1" hangingPunct="1">
              <a:spcBef>
                <a:spcPts val="300"/>
              </a:spcBef>
              <a:spcAft>
                <a:spcPts val="600"/>
              </a:spcAft>
              <a:buFont typeface="Wingdings" panose="05000000000000000000" pitchFamily="2" charset="2"/>
              <a:buChar char="§"/>
              <a:defRPr/>
            </a:pPr>
            <a:r>
              <a:rPr lang="en-GB" altLang="en-US" sz="2400" dirty="0">
                <a:solidFill>
                  <a:schemeClr val="tx1"/>
                </a:solidFill>
              </a:rPr>
              <a:t>For the A&amp;F pathway in the final year you MUST select </a:t>
            </a:r>
            <a:r>
              <a:rPr lang="en-GB" altLang="en-US" sz="2400" b="1" dirty="0">
                <a:solidFill>
                  <a:schemeClr val="tx1"/>
                </a:solidFill>
              </a:rPr>
              <a:t>at least 50 credits of accounting course units </a:t>
            </a:r>
            <a:r>
              <a:rPr lang="en-GB" altLang="en-US" sz="2400" dirty="0">
                <a:solidFill>
                  <a:schemeClr val="tx1"/>
                </a:solidFill>
              </a:rPr>
              <a:t>from the available final year accounting course units AND </a:t>
            </a:r>
            <a:r>
              <a:rPr lang="en-GB" altLang="en-US" sz="2400" b="1" dirty="0">
                <a:solidFill>
                  <a:schemeClr val="tx1"/>
                </a:solidFill>
              </a:rPr>
              <a:t>50 credits of finance course </a:t>
            </a:r>
            <a:r>
              <a:rPr lang="en-GB" altLang="en-US" sz="2400" dirty="0">
                <a:solidFill>
                  <a:schemeClr val="tx1"/>
                </a:solidFill>
              </a:rPr>
              <a:t>units from the available final year finance course units. </a:t>
            </a:r>
          </a:p>
          <a:p>
            <a:pPr>
              <a:spcBef>
                <a:spcPts val="300"/>
              </a:spcBef>
              <a:spcAft>
                <a:spcPts val="600"/>
              </a:spcAft>
              <a:buFont typeface="Wingdings" panose="05000000000000000000" pitchFamily="2" charset="2"/>
              <a:buChar char="§"/>
              <a:defRPr/>
            </a:pPr>
            <a:r>
              <a:rPr lang="en-US" altLang="en-US" sz="2400" b="1" dirty="0">
                <a:solidFill>
                  <a:schemeClr val="tx1"/>
                </a:solidFill>
              </a:rPr>
              <a:t>E.g.: </a:t>
            </a:r>
            <a:r>
              <a:rPr lang="en-US" altLang="en-US" sz="2400" dirty="0">
                <a:solidFill>
                  <a:schemeClr val="tx1"/>
                </a:solidFill>
              </a:rPr>
              <a:t>If you choose the accounting project course BMAN31000 Financial Analysis of Corporate  Performance </a:t>
            </a:r>
            <a:r>
              <a:rPr lang="en-US" altLang="en-US" sz="2400" b="1" dirty="0">
                <a:solidFill>
                  <a:schemeClr val="tx1"/>
                </a:solidFill>
              </a:rPr>
              <a:t>(40 credits) </a:t>
            </a:r>
            <a:r>
              <a:rPr lang="en-US" altLang="en-US" sz="2400" dirty="0">
                <a:solidFill>
                  <a:schemeClr val="tx1"/>
                </a:solidFill>
              </a:rPr>
              <a:t>you must then select at least a further 10 credits of final year accounting course units and then at least 50 credits of final year finance course units.</a:t>
            </a:r>
            <a:endParaRPr lang="en-GB" altLang="en-US" sz="2400" dirty="0">
              <a:solidFill>
                <a:schemeClr val="tx1"/>
              </a:solidFill>
            </a:endParaRPr>
          </a:p>
          <a:p>
            <a:pPr>
              <a:spcBef>
                <a:spcPts val="300"/>
              </a:spcBef>
              <a:spcAft>
                <a:spcPts val="600"/>
              </a:spcAft>
              <a:buFont typeface="Wingdings" panose="05000000000000000000" pitchFamily="2" charset="2"/>
              <a:buChar char="§"/>
              <a:defRPr/>
            </a:pPr>
            <a:r>
              <a:rPr lang="en-US" altLang="en-US" sz="2400" b="1" dirty="0">
                <a:solidFill>
                  <a:schemeClr val="tx1"/>
                </a:solidFill>
              </a:rPr>
              <a:t>Alternatively:</a:t>
            </a:r>
            <a:r>
              <a:rPr lang="en-US" altLang="en-US" sz="2400" dirty="0">
                <a:solidFill>
                  <a:schemeClr val="tx1"/>
                </a:solidFill>
              </a:rPr>
              <a:t> if you choose the finance project course BMAN30190 Empirical Finance </a:t>
            </a:r>
            <a:r>
              <a:rPr lang="en-US" altLang="en-US" sz="2400" b="1" dirty="0">
                <a:solidFill>
                  <a:schemeClr val="tx1"/>
                </a:solidFill>
              </a:rPr>
              <a:t>(40 credits) </a:t>
            </a:r>
            <a:r>
              <a:rPr lang="en-US" altLang="en-US" sz="2400" dirty="0">
                <a:solidFill>
                  <a:schemeClr val="tx1"/>
                </a:solidFill>
              </a:rPr>
              <a:t>you must then select at least a further 10 credits of final year finance course units and then select at least 50 credits  of final year accounting course units.</a:t>
            </a:r>
            <a:endParaRPr lang="en-GB" altLang="en-US" sz="2400" i="1" dirty="0">
              <a:solidFill>
                <a:schemeClr val="tx1"/>
              </a:solidFill>
            </a:endParaRPr>
          </a:p>
        </p:txBody>
      </p:sp>
      <p:sp>
        <p:nvSpPr>
          <p:cNvPr id="3" name="Rectangle 2">
            <a:extLst>
              <a:ext uri="{FF2B5EF4-FFF2-40B4-BE49-F238E27FC236}">
                <a16:creationId xmlns:a16="http://schemas.microsoft.com/office/drawing/2014/main" id="{06FE223D-2559-40BF-BDC8-CFAE665A9E69}"/>
              </a:ext>
            </a:extLst>
          </p:cNvPr>
          <p:cNvSpPr>
            <a:spLocks noChangeArrowheads="1"/>
          </p:cNvSpPr>
          <p:nvPr/>
        </p:nvSpPr>
        <p:spPr bwMode="auto">
          <a:xfrm>
            <a:off x="1908174" y="274638"/>
            <a:ext cx="992864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sz="3600" b="1" dirty="0">
                <a:solidFill>
                  <a:srgbClr val="7030A0"/>
                </a:solidFill>
              </a:rPr>
              <a:t>Accounting and Finance (joint pathway) </a:t>
            </a:r>
          </a:p>
          <a:p>
            <a:pPr algn="ctr" eaLnBrk="1" hangingPunct="1">
              <a:spcBef>
                <a:spcPct val="0"/>
              </a:spcBef>
              <a:buFontTx/>
              <a:buNone/>
            </a:pPr>
            <a:r>
              <a:rPr lang="en-GB" altLang="en-US" sz="3600" b="1" dirty="0">
                <a:solidFill>
                  <a:srgbClr val="7030A0"/>
                </a:solidFill>
              </a:rPr>
              <a:t>Final Year - Looking Ahead</a:t>
            </a:r>
          </a:p>
        </p:txBody>
      </p:sp>
    </p:spTree>
    <p:extLst>
      <p:ext uri="{BB962C8B-B14F-4D97-AF65-F5344CB8AC3E}">
        <p14:creationId xmlns:p14="http://schemas.microsoft.com/office/powerpoint/2010/main" val="199017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946AA3C-0A65-4C05-AA03-6773AC329FF4}"/>
              </a:ext>
            </a:extLst>
          </p:cNvPr>
          <p:cNvSpPr txBox="1">
            <a:spLocks noChangeArrowheads="1"/>
          </p:cNvSpPr>
          <p:nvPr/>
        </p:nvSpPr>
        <p:spPr bwMode="auto">
          <a:xfrm>
            <a:off x="323849" y="1916113"/>
            <a:ext cx="11512967"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a:lstStyle>
          <a:p>
            <a:pPr marL="0" indent="0" eaLnBrk="1" hangingPunct="1">
              <a:spcBef>
                <a:spcPts val="600"/>
              </a:spcBef>
              <a:spcAft>
                <a:spcPts val="600"/>
              </a:spcAft>
              <a:buNone/>
              <a:defRPr/>
            </a:pPr>
            <a:r>
              <a:rPr lang="en-GB" altLang="en-US" sz="2800" b="1" dirty="0">
                <a:solidFill>
                  <a:schemeClr val="tx1"/>
                </a:solidFill>
              </a:rPr>
              <a:t>Second Year Compulsory Course Units you must pass </a:t>
            </a:r>
            <a:r>
              <a:rPr lang="en-GB" altLang="en-US" sz="2800" b="1" dirty="0">
                <a:solidFill>
                  <a:srgbClr val="C00000"/>
                </a:solidFill>
              </a:rPr>
              <a:t>at 40% </a:t>
            </a:r>
            <a:r>
              <a:rPr lang="en-GB" altLang="en-US" sz="2800" b="1" dirty="0">
                <a:solidFill>
                  <a:schemeClr val="tx1"/>
                </a:solidFill>
              </a:rPr>
              <a:t>or higher:</a:t>
            </a:r>
          </a:p>
          <a:p>
            <a:pPr eaLnBrk="1" hangingPunct="1">
              <a:spcBef>
                <a:spcPts val="600"/>
              </a:spcBef>
              <a:spcAft>
                <a:spcPts val="600"/>
              </a:spcAft>
              <a:buFont typeface="Wingdings" panose="05000000000000000000" pitchFamily="2" charset="2"/>
              <a:buChar char="§"/>
              <a:defRPr/>
            </a:pPr>
            <a:r>
              <a:rPr lang="en-GB" altLang="en-US" sz="2800" dirty="0">
                <a:solidFill>
                  <a:schemeClr val="tx1"/>
                </a:solidFill>
              </a:rPr>
              <a:t> BMAN23000A Foundations of Finance [20 credits]</a:t>
            </a:r>
          </a:p>
          <a:p>
            <a:pPr eaLnBrk="1" hangingPunct="1">
              <a:spcBef>
                <a:spcPts val="600"/>
              </a:spcBef>
              <a:spcAft>
                <a:spcPts val="600"/>
              </a:spcAft>
              <a:buFont typeface="Wingdings" panose="05000000000000000000" pitchFamily="2" charset="2"/>
              <a:buChar char="§"/>
              <a:defRPr/>
            </a:pPr>
            <a:r>
              <a:rPr lang="en-GB" altLang="en-US" sz="2800" dirty="0">
                <a:solidFill>
                  <a:schemeClr val="tx1"/>
                </a:solidFill>
              </a:rPr>
              <a:t> BMAN20081 Financial Statement Analysis [10 credits]</a:t>
            </a:r>
          </a:p>
          <a:p>
            <a:pPr eaLnBrk="1" hangingPunct="1">
              <a:spcBef>
                <a:spcPts val="600"/>
              </a:spcBef>
              <a:spcAft>
                <a:spcPts val="600"/>
              </a:spcAft>
              <a:buFont typeface="Wingdings" panose="05000000000000000000" pitchFamily="2" charset="2"/>
              <a:buChar char="§"/>
              <a:defRPr/>
            </a:pPr>
            <a:r>
              <a:rPr lang="en-GB" altLang="en-US" sz="2800" dirty="0">
                <a:solidFill>
                  <a:schemeClr val="tx1"/>
                </a:solidFill>
              </a:rPr>
              <a:t> BMAN20072 Investment Analysis [10 credits]</a:t>
            </a:r>
          </a:p>
          <a:p>
            <a:pPr marL="57150" indent="0" eaLnBrk="1" hangingPunct="1">
              <a:spcBef>
                <a:spcPts val="600"/>
              </a:spcBef>
              <a:spcAft>
                <a:spcPts val="600"/>
              </a:spcAft>
              <a:buFontTx/>
              <a:buNone/>
              <a:defRPr/>
            </a:pPr>
            <a:r>
              <a:rPr lang="en-GB" altLang="en-US" sz="2800" b="1" dirty="0">
                <a:solidFill>
                  <a:schemeClr val="tx1"/>
                </a:solidFill>
              </a:rPr>
              <a:t>Final Year Compulsory Course Units:</a:t>
            </a:r>
          </a:p>
          <a:p>
            <a:pPr eaLnBrk="1" hangingPunct="1">
              <a:spcBef>
                <a:spcPts val="600"/>
              </a:spcBef>
              <a:spcAft>
                <a:spcPts val="600"/>
              </a:spcAft>
              <a:buFont typeface="Wingdings" panose="05000000000000000000" pitchFamily="2" charset="2"/>
              <a:buChar char="§"/>
              <a:defRPr/>
            </a:pPr>
            <a:r>
              <a:rPr lang="en-GB" altLang="en-US" sz="2800" dirty="0">
                <a:solidFill>
                  <a:schemeClr val="tx1"/>
                </a:solidFill>
              </a:rPr>
              <a:t> BMAN30190 Empirical Finance </a:t>
            </a:r>
            <a:r>
              <a:rPr lang="en-GB" altLang="en-US" sz="2800" b="1" dirty="0">
                <a:solidFill>
                  <a:schemeClr val="tx1"/>
                </a:solidFill>
              </a:rPr>
              <a:t>[40 credits]</a:t>
            </a:r>
          </a:p>
        </p:txBody>
      </p:sp>
      <p:sp>
        <p:nvSpPr>
          <p:cNvPr id="3" name="Rectangle 2">
            <a:extLst>
              <a:ext uri="{FF2B5EF4-FFF2-40B4-BE49-F238E27FC236}">
                <a16:creationId xmlns:a16="http://schemas.microsoft.com/office/drawing/2014/main" id="{06FE223D-2559-40BF-BDC8-CFAE665A9E69}"/>
              </a:ext>
            </a:extLst>
          </p:cNvPr>
          <p:cNvSpPr>
            <a:spLocks noChangeArrowheads="1"/>
          </p:cNvSpPr>
          <p:nvPr/>
        </p:nvSpPr>
        <p:spPr bwMode="auto">
          <a:xfrm>
            <a:off x="1914680" y="188640"/>
            <a:ext cx="10277320"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sz="3600" b="1" dirty="0">
                <a:solidFill>
                  <a:srgbClr val="C00000"/>
                </a:solidFill>
              </a:rPr>
              <a:t>Finance </a:t>
            </a:r>
            <a:r>
              <a:rPr lang="en-GB" altLang="en-US" sz="3600" b="1" dirty="0">
                <a:solidFill>
                  <a:srgbClr val="7030A0"/>
                </a:solidFill>
              </a:rPr>
              <a:t>(single), </a:t>
            </a:r>
            <a:r>
              <a:rPr lang="en-GB" altLang="en-US" sz="3600" b="1" dirty="0">
                <a:solidFill>
                  <a:srgbClr val="C00000"/>
                </a:solidFill>
              </a:rPr>
              <a:t>Econ &amp; Finance </a:t>
            </a:r>
            <a:r>
              <a:rPr lang="en-GB" altLang="en-US" sz="3600" b="1" dirty="0">
                <a:solidFill>
                  <a:srgbClr val="7030A0"/>
                </a:solidFill>
              </a:rPr>
              <a:t>(joint) </a:t>
            </a:r>
          </a:p>
          <a:p>
            <a:pPr algn="ctr" eaLnBrk="1" hangingPunct="1">
              <a:spcBef>
                <a:spcPct val="0"/>
              </a:spcBef>
              <a:buFontTx/>
              <a:buNone/>
            </a:pPr>
            <a:r>
              <a:rPr lang="en-GB" altLang="en-US" sz="3600" b="1" dirty="0">
                <a:solidFill>
                  <a:srgbClr val="7030A0"/>
                </a:solidFill>
              </a:rPr>
              <a:t>Final Year - Looking Ahead</a:t>
            </a:r>
          </a:p>
        </p:txBody>
      </p:sp>
    </p:spTree>
    <p:extLst>
      <p:ext uri="{BB962C8B-B14F-4D97-AF65-F5344CB8AC3E}">
        <p14:creationId xmlns:p14="http://schemas.microsoft.com/office/powerpoint/2010/main" val="2997141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591EF109-B3D0-44CE-B8C4-C0D6E8614243}"/>
              </a:ext>
            </a:extLst>
          </p:cNvPr>
          <p:cNvSpPr>
            <a:spLocks noGrp="1"/>
          </p:cNvSpPr>
          <p:nvPr>
            <p:ph type="sldNum" sz="quarter" idx="12"/>
          </p:nvPr>
        </p:nvSpPr>
        <p:spPr>
          <a:xfrm>
            <a:off x="10287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DB2198D5-CB5A-4166-B336-3CC34514DDA0}" type="slidenum">
              <a:rPr lang="en-GB" altLang="en-US" sz="1400">
                <a:solidFill>
                  <a:schemeClr val="tx2"/>
                </a:solidFill>
                <a:latin typeface="Times New Roman" panose="02020603050405020304" pitchFamily="18" charset="0"/>
              </a:rPr>
              <a:pPr>
                <a:spcBef>
                  <a:spcPct val="0"/>
                </a:spcBef>
                <a:buFontTx/>
                <a:buNone/>
              </a:pPr>
              <a:t>15</a:t>
            </a:fld>
            <a:endParaRPr lang="en-GB" altLang="en-US" sz="1400">
              <a:solidFill>
                <a:schemeClr val="tx2"/>
              </a:solidFill>
              <a:latin typeface="Times New Roman" panose="02020603050405020304" pitchFamily="18" charset="0"/>
            </a:endParaRPr>
          </a:p>
        </p:txBody>
      </p:sp>
      <p:sp>
        <p:nvSpPr>
          <p:cNvPr id="21507" name="Rectangle 3">
            <a:extLst>
              <a:ext uri="{FF2B5EF4-FFF2-40B4-BE49-F238E27FC236}">
                <a16:creationId xmlns:a16="http://schemas.microsoft.com/office/drawing/2014/main" id="{3878DE2E-21B7-4F2B-AE70-9324B07F4740}"/>
              </a:ext>
            </a:extLst>
          </p:cNvPr>
          <p:cNvSpPr>
            <a:spLocks noGrp="1" noChangeArrowheads="1"/>
          </p:cNvSpPr>
          <p:nvPr>
            <p:ph type="body" idx="4294967295"/>
          </p:nvPr>
        </p:nvSpPr>
        <p:spPr>
          <a:xfrm>
            <a:off x="0" y="1628775"/>
            <a:ext cx="12192000" cy="5229225"/>
          </a:xfrm>
        </p:spPr>
        <p:txBody>
          <a:bodyPr lIns="92075" tIns="46038" rIns="92075" bIns="46038"/>
          <a:lstStyle/>
          <a:p>
            <a:pPr eaLnBrk="1" hangingPunct="1">
              <a:spcBef>
                <a:spcPts val="600"/>
              </a:spcBef>
              <a:spcAft>
                <a:spcPts val="300"/>
              </a:spcAft>
            </a:pPr>
            <a:r>
              <a:rPr lang="en-GB" altLang="en-US" sz="2800" b="1">
                <a:solidFill>
                  <a:schemeClr val="tx1"/>
                </a:solidFill>
              </a:rPr>
              <a:t>Final Year Compulsory Course Units:</a:t>
            </a:r>
          </a:p>
          <a:p>
            <a:pPr lvl="1" eaLnBrk="1" hangingPunct="1">
              <a:spcBef>
                <a:spcPts val="600"/>
              </a:spcBef>
              <a:spcAft>
                <a:spcPts val="300"/>
              </a:spcAft>
            </a:pPr>
            <a:r>
              <a:rPr lang="en-GB" altLang="en-US" sz="2400">
                <a:solidFill>
                  <a:schemeClr val="tx1"/>
                </a:solidFill>
              </a:rPr>
              <a:t> BMAN30190 Empirical Finance </a:t>
            </a:r>
            <a:r>
              <a:rPr lang="en-GB" altLang="en-US" sz="2400" b="1">
                <a:solidFill>
                  <a:schemeClr val="tx1"/>
                </a:solidFill>
              </a:rPr>
              <a:t>(40 credits)</a:t>
            </a:r>
            <a:r>
              <a:rPr lang="en-GB" altLang="en-US" sz="1600">
                <a:solidFill>
                  <a:schemeClr val="tx1"/>
                </a:solidFill>
              </a:rPr>
              <a:t>	</a:t>
            </a:r>
          </a:p>
          <a:p>
            <a:pPr eaLnBrk="1" hangingPunct="1">
              <a:spcBef>
                <a:spcPts val="600"/>
              </a:spcBef>
              <a:spcAft>
                <a:spcPts val="600"/>
              </a:spcAft>
              <a:buFont typeface="Wingdings" panose="05000000000000000000" pitchFamily="2" charset="2"/>
              <a:buChar char="§"/>
            </a:pPr>
            <a:r>
              <a:rPr lang="en-GB" altLang="en-US" sz="2000">
                <a:solidFill>
                  <a:schemeClr val="tx1"/>
                </a:solidFill>
              </a:rPr>
              <a:t>For the </a:t>
            </a:r>
            <a:r>
              <a:rPr lang="en-GB" altLang="en-US" sz="2000" b="1" i="1">
                <a:solidFill>
                  <a:schemeClr val="tx1"/>
                </a:solidFill>
              </a:rPr>
              <a:t>finance single pathway </a:t>
            </a:r>
            <a:r>
              <a:rPr lang="en-GB" altLang="en-US" sz="2000">
                <a:solidFill>
                  <a:schemeClr val="tx1"/>
                </a:solidFill>
              </a:rPr>
              <a:t>in the final year you MUST select at least 80 credits of finance course units from the available final year finance course units. </a:t>
            </a:r>
          </a:p>
          <a:p>
            <a:pPr eaLnBrk="1" hangingPunct="1">
              <a:spcBef>
                <a:spcPts val="600"/>
              </a:spcBef>
              <a:spcAft>
                <a:spcPts val="600"/>
              </a:spcAft>
              <a:buFont typeface="Wingdings" panose="05000000000000000000" pitchFamily="2" charset="2"/>
              <a:buChar char="§"/>
            </a:pPr>
            <a:r>
              <a:rPr lang="en-GB" altLang="en-US" sz="2000">
                <a:solidFill>
                  <a:schemeClr val="tx1"/>
                </a:solidFill>
              </a:rPr>
              <a:t>For the </a:t>
            </a:r>
            <a:r>
              <a:rPr lang="en-GB" altLang="en-US" sz="2000" b="1" i="1">
                <a:solidFill>
                  <a:schemeClr val="tx1"/>
                </a:solidFill>
              </a:rPr>
              <a:t>economics and finance joint pathway </a:t>
            </a:r>
            <a:r>
              <a:rPr lang="en-GB" altLang="en-US" sz="2000">
                <a:solidFill>
                  <a:schemeClr val="tx1"/>
                </a:solidFill>
              </a:rPr>
              <a:t>in the final year you MUST select at least 50 credits of economics course units from the available final year economics course units and at least 50 credits of finance course units from the available final year finance course units</a:t>
            </a:r>
          </a:p>
          <a:p>
            <a:pPr>
              <a:spcBef>
                <a:spcPts val="600"/>
              </a:spcBef>
              <a:spcAft>
                <a:spcPts val="600"/>
              </a:spcAft>
              <a:buFont typeface="Wingdings" panose="05000000000000000000" pitchFamily="2" charset="2"/>
              <a:buChar char="§"/>
            </a:pPr>
            <a:r>
              <a:rPr lang="en-US" altLang="en-US" sz="2000" b="1">
                <a:solidFill>
                  <a:schemeClr val="tx1"/>
                </a:solidFill>
              </a:rPr>
              <a:t>For example</a:t>
            </a:r>
            <a:r>
              <a:rPr lang="en-US" altLang="en-US" sz="2000">
                <a:solidFill>
                  <a:schemeClr val="tx1"/>
                </a:solidFill>
              </a:rPr>
              <a:t>:  If you are on the </a:t>
            </a:r>
            <a:r>
              <a:rPr lang="en-US" altLang="en-US" sz="2000" b="1" i="1">
                <a:solidFill>
                  <a:schemeClr val="tx1"/>
                </a:solidFill>
              </a:rPr>
              <a:t>finance</a:t>
            </a:r>
            <a:r>
              <a:rPr lang="en-US" altLang="en-US" sz="2000">
                <a:solidFill>
                  <a:schemeClr val="tx1"/>
                </a:solidFill>
              </a:rPr>
              <a:t> </a:t>
            </a:r>
            <a:r>
              <a:rPr lang="en-US" altLang="en-US" sz="2000" b="1" i="1">
                <a:solidFill>
                  <a:schemeClr val="tx1"/>
                </a:solidFill>
              </a:rPr>
              <a:t>single pathway </a:t>
            </a:r>
            <a:r>
              <a:rPr lang="en-US" altLang="en-US" sz="2000">
                <a:solidFill>
                  <a:schemeClr val="tx1"/>
                </a:solidFill>
              </a:rPr>
              <a:t>you will take the finance project course BMAN30190 Empirical Finance </a:t>
            </a:r>
            <a:r>
              <a:rPr lang="en-US" altLang="en-US" sz="2000" b="1">
                <a:solidFill>
                  <a:schemeClr val="tx1"/>
                </a:solidFill>
              </a:rPr>
              <a:t>(40 credits). </a:t>
            </a:r>
            <a:r>
              <a:rPr lang="en-US" altLang="en-US" sz="2000">
                <a:solidFill>
                  <a:schemeClr val="tx1"/>
                </a:solidFill>
              </a:rPr>
              <a:t>You must then select at least a further 40 credits of final year finance course units. </a:t>
            </a:r>
          </a:p>
          <a:p>
            <a:pPr>
              <a:spcBef>
                <a:spcPts val="600"/>
              </a:spcBef>
              <a:spcAft>
                <a:spcPts val="600"/>
              </a:spcAft>
              <a:buFont typeface="Wingdings" panose="05000000000000000000" pitchFamily="2" charset="2"/>
              <a:buChar char="§"/>
            </a:pPr>
            <a:r>
              <a:rPr lang="en-US" altLang="en-US" sz="2000" b="1">
                <a:solidFill>
                  <a:schemeClr val="tx1"/>
                </a:solidFill>
              </a:rPr>
              <a:t>Alternatively: </a:t>
            </a:r>
            <a:r>
              <a:rPr lang="en-US" altLang="en-US" sz="2000">
                <a:solidFill>
                  <a:schemeClr val="tx1"/>
                </a:solidFill>
              </a:rPr>
              <a:t>If you are on the </a:t>
            </a:r>
            <a:r>
              <a:rPr lang="en-US" altLang="en-US" sz="2000" b="1" i="1">
                <a:solidFill>
                  <a:schemeClr val="tx1"/>
                </a:solidFill>
              </a:rPr>
              <a:t>economics and finance joint pathway </a:t>
            </a:r>
            <a:r>
              <a:rPr lang="en-US" altLang="en-US" sz="2000">
                <a:solidFill>
                  <a:schemeClr val="tx1"/>
                </a:solidFill>
              </a:rPr>
              <a:t>you will also take the finance project course BMAN30190 Empirical Finance </a:t>
            </a:r>
            <a:r>
              <a:rPr lang="en-US" altLang="en-US" sz="2000" b="1">
                <a:solidFill>
                  <a:schemeClr val="tx1"/>
                </a:solidFill>
              </a:rPr>
              <a:t>(40 credits). </a:t>
            </a:r>
            <a:r>
              <a:rPr lang="en-US" altLang="en-US" sz="2000">
                <a:solidFill>
                  <a:schemeClr val="tx1"/>
                </a:solidFill>
              </a:rPr>
              <a:t>You must then select at least a further 10 credits of final year finance course units and then select at least 50 credits of final year economics course units.</a:t>
            </a:r>
            <a:endParaRPr lang="en-GB" altLang="en-US" sz="2000">
              <a:solidFill>
                <a:schemeClr val="tx1"/>
              </a:solidFill>
            </a:endParaRPr>
          </a:p>
          <a:p>
            <a:pPr eaLnBrk="1" hangingPunct="1">
              <a:spcBef>
                <a:spcPts val="600"/>
              </a:spcBef>
              <a:spcAft>
                <a:spcPts val="300"/>
              </a:spcAft>
              <a:buFontTx/>
              <a:buNone/>
            </a:pPr>
            <a:endParaRPr lang="en-GB" altLang="en-US" sz="2800">
              <a:solidFill>
                <a:schemeClr val="tx1"/>
              </a:solidFill>
            </a:endParaRPr>
          </a:p>
          <a:p>
            <a:pPr lvl="1" eaLnBrk="1" hangingPunct="1">
              <a:spcBef>
                <a:spcPts val="600"/>
              </a:spcBef>
              <a:spcAft>
                <a:spcPts val="300"/>
              </a:spcAft>
              <a:buFontTx/>
              <a:buNone/>
            </a:pPr>
            <a:r>
              <a:rPr lang="en-GB" altLang="en-US" sz="2400">
                <a:solidFill>
                  <a:schemeClr val="tx1"/>
                </a:solidFill>
              </a:rPr>
              <a:t>	</a:t>
            </a:r>
          </a:p>
          <a:p>
            <a:pPr eaLnBrk="1" hangingPunct="1">
              <a:spcBef>
                <a:spcPts val="600"/>
              </a:spcBef>
              <a:spcAft>
                <a:spcPts val="300"/>
              </a:spcAft>
              <a:buFontTx/>
              <a:buNone/>
            </a:pPr>
            <a:endParaRPr lang="en-GB" altLang="en-US" sz="2400">
              <a:solidFill>
                <a:schemeClr val="tx1"/>
              </a:solidFill>
            </a:endParaRPr>
          </a:p>
        </p:txBody>
      </p:sp>
      <p:sp>
        <p:nvSpPr>
          <p:cNvPr id="21508" name="Rectangle 2">
            <a:extLst>
              <a:ext uri="{FF2B5EF4-FFF2-40B4-BE49-F238E27FC236}">
                <a16:creationId xmlns:a16="http://schemas.microsoft.com/office/drawing/2014/main" id="{D5F85B99-F9F0-4C4B-914B-F21D01CF5A4B}"/>
              </a:ext>
            </a:extLst>
          </p:cNvPr>
          <p:cNvSpPr>
            <a:spLocks noChangeArrowheads="1"/>
          </p:cNvSpPr>
          <p:nvPr/>
        </p:nvSpPr>
        <p:spPr bwMode="auto">
          <a:xfrm>
            <a:off x="1487487" y="116632"/>
            <a:ext cx="107045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sz="3600" b="1" dirty="0">
                <a:solidFill>
                  <a:srgbClr val="C00000"/>
                </a:solidFill>
              </a:rPr>
              <a:t>Finance</a:t>
            </a:r>
            <a:r>
              <a:rPr lang="en-GB" altLang="en-US" sz="3600" b="1" dirty="0">
                <a:solidFill>
                  <a:srgbClr val="7030A0"/>
                </a:solidFill>
              </a:rPr>
              <a:t>  (single pathway), </a:t>
            </a:r>
          </a:p>
          <a:p>
            <a:pPr algn="ctr" eaLnBrk="1" hangingPunct="1">
              <a:spcBef>
                <a:spcPct val="0"/>
              </a:spcBef>
              <a:buFontTx/>
              <a:buNone/>
            </a:pPr>
            <a:r>
              <a:rPr lang="en-GB" altLang="en-US" sz="3600" b="1" dirty="0">
                <a:solidFill>
                  <a:srgbClr val="C00000"/>
                </a:solidFill>
              </a:rPr>
              <a:t>Economics &amp; Finance </a:t>
            </a:r>
            <a:r>
              <a:rPr lang="en-GB" altLang="en-US" sz="3600" b="1" dirty="0">
                <a:solidFill>
                  <a:srgbClr val="7030A0"/>
                </a:solidFill>
              </a:rPr>
              <a:t>(joint pathway)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07E92436-B1AA-4EA6-A54C-5AA886BDB950}"/>
              </a:ext>
            </a:extLst>
          </p:cNvPr>
          <p:cNvSpPr>
            <a:spLocks noGrp="1"/>
          </p:cNvSpPr>
          <p:nvPr>
            <p:ph type="sldNum" sz="quarter" idx="12"/>
          </p:nvPr>
        </p:nvSpPr>
        <p:spPr>
          <a:xfrm>
            <a:off x="10287000" y="640873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E5CC8068-10A0-4C43-B8E8-6EC6368617C5}" type="slidenum">
              <a:rPr lang="en-GB" altLang="en-US" sz="1400">
                <a:solidFill>
                  <a:schemeClr val="tx2"/>
                </a:solidFill>
                <a:latin typeface="Times New Roman" panose="02020603050405020304" pitchFamily="18" charset="0"/>
              </a:rPr>
              <a:pPr>
                <a:spcBef>
                  <a:spcPct val="0"/>
                </a:spcBef>
                <a:buFontTx/>
                <a:buNone/>
              </a:pPr>
              <a:t>16</a:t>
            </a:fld>
            <a:endParaRPr lang="en-GB" altLang="en-US" sz="1400">
              <a:solidFill>
                <a:schemeClr val="tx2"/>
              </a:solidFill>
              <a:latin typeface="Times New Roman" panose="02020603050405020304" pitchFamily="18" charset="0"/>
            </a:endParaRPr>
          </a:p>
        </p:txBody>
      </p:sp>
      <p:sp>
        <p:nvSpPr>
          <p:cNvPr id="23555" name="Rectangle 2">
            <a:extLst>
              <a:ext uri="{FF2B5EF4-FFF2-40B4-BE49-F238E27FC236}">
                <a16:creationId xmlns:a16="http://schemas.microsoft.com/office/drawing/2014/main" id="{E3C90427-7255-4959-93D0-F7206E4F4E03}"/>
              </a:ext>
            </a:extLst>
          </p:cNvPr>
          <p:cNvSpPr>
            <a:spLocks noChangeArrowheads="1"/>
          </p:cNvSpPr>
          <p:nvPr/>
        </p:nvSpPr>
        <p:spPr bwMode="auto">
          <a:xfrm>
            <a:off x="1919288" y="274638"/>
            <a:ext cx="102250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sz="3000" dirty="0">
                <a:solidFill>
                  <a:srgbClr val="7030A0"/>
                </a:solidFill>
              </a:rPr>
              <a:t>Final Year </a:t>
            </a:r>
            <a:r>
              <a:rPr lang="en-GB" altLang="en-US" sz="3000" b="1" dirty="0">
                <a:solidFill>
                  <a:srgbClr val="7030A0"/>
                </a:solidFill>
              </a:rPr>
              <a:t>Available </a:t>
            </a:r>
            <a:r>
              <a:rPr lang="en-GB" altLang="en-US" sz="3000" b="1" dirty="0">
                <a:solidFill>
                  <a:srgbClr val="C00000"/>
                </a:solidFill>
              </a:rPr>
              <a:t>Accounting</a:t>
            </a:r>
            <a:r>
              <a:rPr lang="en-GB" altLang="en-US" sz="3000" b="1" dirty="0">
                <a:solidFill>
                  <a:srgbClr val="7030A0"/>
                </a:solidFill>
              </a:rPr>
              <a:t> Course Units </a:t>
            </a:r>
          </a:p>
        </p:txBody>
      </p:sp>
      <p:graphicFrame>
        <p:nvGraphicFramePr>
          <p:cNvPr id="2" name="Table 1">
            <a:extLst>
              <a:ext uri="{FF2B5EF4-FFF2-40B4-BE49-F238E27FC236}">
                <a16:creationId xmlns:a16="http://schemas.microsoft.com/office/drawing/2014/main" id="{E1BBB5BB-B6B8-4727-BC73-30C6D8325621}"/>
              </a:ext>
            </a:extLst>
          </p:cNvPr>
          <p:cNvGraphicFramePr>
            <a:graphicFrameLocks noGrp="1"/>
          </p:cNvGraphicFramePr>
          <p:nvPr/>
        </p:nvGraphicFramePr>
        <p:xfrm>
          <a:off x="119063" y="1327150"/>
          <a:ext cx="11953875" cy="4762500"/>
        </p:xfrm>
        <a:graphic>
          <a:graphicData uri="http://schemas.openxmlformats.org/drawingml/2006/table">
            <a:tbl>
              <a:tblPr>
                <a:tableStyleId>{9D7B26C5-4107-4FEC-AEDC-1716B250A1EF}</a:tableStyleId>
              </a:tblPr>
              <a:tblGrid>
                <a:gridCol w="1584368">
                  <a:extLst>
                    <a:ext uri="{9D8B030D-6E8A-4147-A177-3AD203B41FA5}">
                      <a16:colId xmlns:a16="http://schemas.microsoft.com/office/drawing/2014/main" val="20000"/>
                    </a:ext>
                  </a:extLst>
                </a:gridCol>
                <a:gridCol w="5976775">
                  <a:extLst>
                    <a:ext uri="{9D8B030D-6E8A-4147-A177-3AD203B41FA5}">
                      <a16:colId xmlns:a16="http://schemas.microsoft.com/office/drawing/2014/main" val="20001"/>
                    </a:ext>
                  </a:extLst>
                </a:gridCol>
                <a:gridCol w="792103">
                  <a:extLst>
                    <a:ext uri="{9D8B030D-6E8A-4147-A177-3AD203B41FA5}">
                      <a16:colId xmlns:a16="http://schemas.microsoft.com/office/drawing/2014/main" val="20002"/>
                    </a:ext>
                  </a:extLst>
                </a:gridCol>
                <a:gridCol w="3600629">
                  <a:extLst>
                    <a:ext uri="{9D8B030D-6E8A-4147-A177-3AD203B41FA5}">
                      <a16:colId xmlns:a16="http://schemas.microsoft.com/office/drawing/2014/main" val="20003"/>
                    </a:ext>
                  </a:extLst>
                </a:gridCol>
              </a:tblGrid>
              <a:tr h="494962">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rPr>
                        <a:t>Code</a:t>
                      </a:r>
                      <a:endParaRPr kumimoji="0" lang="en-GB" altLang="en-US" sz="2000" b="1"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rPr>
                        <a:t>Title</a:t>
                      </a:r>
                      <a:endParaRPr kumimoji="0" lang="en-GB" altLang="en-US" sz="2000" b="0"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rPr>
                        <a:t>Units</a:t>
                      </a:r>
                      <a:endParaRPr kumimoji="0" lang="en-GB" altLang="en-US" sz="2000" b="0"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rPr>
                        <a:t>Pre/Co-requisites/Notes </a:t>
                      </a:r>
                      <a:endParaRPr kumimoji="0" lang="en-GB" altLang="en-US" sz="2000" b="1" i="0" u="none" strike="noStrike" cap="none" normalizeH="0" baseline="0" dirty="0">
                        <a:ln>
                          <a:noFill/>
                        </a:ln>
                        <a:solidFill>
                          <a:schemeClr val="bg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889957">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BMAN31000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Financial Analysis of Corporate Performance</a:t>
                      </a:r>
                      <a:r>
                        <a:rPr kumimoji="0" lang="en-US" altLang="en-US" sz="2000" u="none" strike="noStrike" cap="none" normalizeH="0" baseline="0" dirty="0">
                          <a:ln>
                            <a:noFill/>
                          </a:ln>
                          <a:solidFill>
                            <a:srgbClr val="C00000"/>
                          </a:solidFill>
                          <a:effectLst/>
                        </a:rPr>
                        <a:t>*</a:t>
                      </a:r>
                      <a:r>
                        <a:rPr kumimoji="0" lang="en-US" altLang="en-US" sz="1600" u="none" strike="noStrike" cap="none" normalizeH="0" baseline="0" dirty="0">
                          <a:ln>
                            <a:noFill/>
                          </a:ln>
                          <a:solidFill>
                            <a:schemeClr val="tx1"/>
                          </a:solidFill>
                          <a:effectLst/>
                        </a:rPr>
                        <a:t>(only available to the Accounting and Finance pathway)</a:t>
                      </a:r>
                      <a:endParaRPr kumimoji="0" lang="en-GB" altLang="en-US" sz="16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40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BMAN21020, BMAN21040, BMAN20081 &amp; BMAN23000A</a:t>
                      </a: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40728">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BMAN30030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Contemporary Issues in Financial Reporting &amp; Regulation</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20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BMAN21020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2158">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BMAN31040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Advanced Management Accounting</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20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rPr>
                        <a:t>P: BMAN21040</a:t>
                      </a:r>
                      <a:endParaRPr kumimoji="0" lang="en-GB" altLang="en-US" sz="2000" b="1" i="0" u="none" strike="noStrike" cap="none" normalizeH="0" baseline="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4713">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BMAN30071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Share Prices &amp; Accounting Information</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10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BMAN23000A</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14154">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BMAN30131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Accountability &amp; Auditing</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10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BMAN21020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6708">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BMAN30151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Advanced Business Information Systems</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10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BMAN21061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79261">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BMAN32051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Case Studies in Digital Transformation  </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10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BMAN21061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19859">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BMAN30211</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Corporate Governance in Context</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10</a:t>
                      </a:r>
                      <a:endParaRPr kumimoji="0" lang="en-GB" altLang="en-US" sz="2000" b="0"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rPr>
                        <a:t>P: BMAN21020</a:t>
                      </a:r>
                      <a:endParaRPr kumimoji="0" lang="en-GB" altLang="en-US" sz="2000" b="1" i="0" u="none" strike="noStrike" cap="none" normalizeH="0" baseline="0" dirty="0">
                        <a:ln>
                          <a:noFill/>
                        </a:ln>
                        <a:solidFill>
                          <a:schemeClr val="tx1"/>
                        </a:solidFill>
                        <a:effectLst/>
                        <a:latin typeface="Calibri" panose="020F0502020204030204" pitchFamily="34" charset="0"/>
                        <a:cs typeface="Times New Roman" pitchFamily="18" charset="0"/>
                      </a:endParaRPr>
                    </a:p>
                  </a:txBody>
                  <a:tcPr marL="68583" marR="6858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3608" name="Rectangle 2">
            <a:extLst>
              <a:ext uri="{FF2B5EF4-FFF2-40B4-BE49-F238E27FC236}">
                <a16:creationId xmlns:a16="http://schemas.microsoft.com/office/drawing/2014/main" id="{C545A3BB-2CCB-4893-9EEE-35507B4FF8CB}"/>
              </a:ext>
            </a:extLst>
          </p:cNvPr>
          <p:cNvSpPr>
            <a:spLocks noChangeArrowheads="1"/>
          </p:cNvSpPr>
          <p:nvPr/>
        </p:nvSpPr>
        <p:spPr bwMode="auto">
          <a:xfrm>
            <a:off x="119063" y="6089650"/>
            <a:ext cx="113061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lnSpc>
                <a:spcPct val="115000"/>
              </a:lnSpc>
              <a:spcBef>
                <a:spcPct val="0"/>
              </a:spcBef>
              <a:buFontTx/>
              <a:buNone/>
            </a:pPr>
            <a:r>
              <a:rPr lang="en-US" altLang="en-US" sz="1600">
                <a:solidFill>
                  <a:srgbClr val="C00000"/>
                </a:solidFill>
              </a:rPr>
              <a:t>* </a:t>
            </a:r>
            <a:r>
              <a:rPr lang="en-US" altLang="en-US" sz="1600">
                <a:solidFill>
                  <a:srgbClr val="000000"/>
                </a:solidFill>
              </a:rPr>
              <a:t>Students on the joint Accounting &amp; Finance pathway must take one of either BMAN31000 OR BMAN30190</a:t>
            </a:r>
            <a:endParaRPr lang="en-GB" altLang="en-US" sz="1600" b="1">
              <a:solidFill>
                <a:srgbClr val="000000"/>
              </a:solidFill>
              <a:latin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4CB70957-AD3B-4594-9D52-77E3FFA49B7E}"/>
              </a:ext>
            </a:extLst>
          </p:cNvPr>
          <p:cNvSpPr>
            <a:spLocks noGrp="1"/>
          </p:cNvSpPr>
          <p:nvPr>
            <p:ph type="sldNum" sz="quarter" idx="12"/>
          </p:nvPr>
        </p:nvSpPr>
        <p:spPr>
          <a:xfrm>
            <a:off x="10296525"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7A1431A3-EE0D-4D66-93C1-AEDC096B9551}" type="slidenum">
              <a:rPr lang="en-GB" altLang="en-US" sz="1400">
                <a:solidFill>
                  <a:schemeClr val="tx2"/>
                </a:solidFill>
                <a:latin typeface="Times New Roman" panose="02020603050405020304" pitchFamily="18" charset="0"/>
              </a:rPr>
              <a:pPr>
                <a:spcBef>
                  <a:spcPct val="0"/>
                </a:spcBef>
                <a:buFontTx/>
                <a:buNone/>
              </a:pPr>
              <a:t>17</a:t>
            </a:fld>
            <a:endParaRPr lang="en-GB" altLang="en-US" sz="1400">
              <a:solidFill>
                <a:schemeClr val="tx2"/>
              </a:solidFill>
              <a:latin typeface="Times New Roman" panose="02020603050405020304" pitchFamily="18" charset="0"/>
            </a:endParaRPr>
          </a:p>
        </p:txBody>
      </p:sp>
      <p:sp>
        <p:nvSpPr>
          <p:cNvPr id="25603" name="Rectangle 2">
            <a:extLst>
              <a:ext uri="{FF2B5EF4-FFF2-40B4-BE49-F238E27FC236}">
                <a16:creationId xmlns:a16="http://schemas.microsoft.com/office/drawing/2014/main" id="{0D86ED93-B8CA-4DDB-AF4D-0AFEAA9602B1}"/>
              </a:ext>
            </a:extLst>
          </p:cNvPr>
          <p:cNvSpPr>
            <a:spLocks noChangeArrowheads="1"/>
          </p:cNvSpPr>
          <p:nvPr/>
        </p:nvSpPr>
        <p:spPr bwMode="auto">
          <a:xfrm>
            <a:off x="1631504" y="274638"/>
            <a:ext cx="1058907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dirty="0">
                <a:solidFill>
                  <a:srgbClr val="7030A0"/>
                </a:solidFill>
              </a:rPr>
              <a:t>Final Year </a:t>
            </a:r>
            <a:r>
              <a:rPr lang="en-GB" altLang="en-US" b="1" dirty="0">
                <a:solidFill>
                  <a:srgbClr val="7030A0"/>
                </a:solidFill>
              </a:rPr>
              <a:t>Available </a:t>
            </a:r>
            <a:r>
              <a:rPr lang="en-GB" altLang="en-US" b="1" dirty="0">
                <a:solidFill>
                  <a:srgbClr val="C00000"/>
                </a:solidFill>
              </a:rPr>
              <a:t>Finance</a:t>
            </a:r>
            <a:r>
              <a:rPr lang="en-GB" altLang="en-US" b="1" dirty="0">
                <a:solidFill>
                  <a:srgbClr val="7030A0"/>
                </a:solidFill>
              </a:rPr>
              <a:t> Course Units</a:t>
            </a:r>
          </a:p>
        </p:txBody>
      </p:sp>
      <p:graphicFrame>
        <p:nvGraphicFramePr>
          <p:cNvPr id="3" name="Table 2">
            <a:extLst>
              <a:ext uri="{FF2B5EF4-FFF2-40B4-BE49-F238E27FC236}">
                <a16:creationId xmlns:a16="http://schemas.microsoft.com/office/drawing/2014/main" id="{68F02EA4-8A7A-41E9-9693-A9DD22D236E9}"/>
              </a:ext>
            </a:extLst>
          </p:cNvPr>
          <p:cNvGraphicFramePr>
            <a:graphicFrameLocks noGrp="1"/>
          </p:cNvGraphicFramePr>
          <p:nvPr/>
        </p:nvGraphicFramePr>
        <p:xfrm>
          <a:off x="192088" y="1306513"/>
          <a:ext cx="11999912" cy="5089169"/>
        </p:xfrm>
        <a:graphic>
          <a:graphicData uri="http://schemas.openxmlformats.org/drawingml/2006/table">
            <a:tbl>
              <a:tblPr>
                <a:tableStyleId>{2D5ABB26-0587-4C30-8999-92F81FD0307C}</a:tableStyleId>
              </a:tblPr>
              <a:tblGrid>
                <a:gridCol w="1692204">
                  <a:extLst>
                    <a:ext uri="{9D8B030D-6E8A-4147-A177-3AD203B41FA5}">
                      <a16:colId xmlns:a16="http://schemas.microsoft.com/office/drawing/2014/main" val="20000"/>
                    </a:ext>
                  </a:extLst>
                </a:gridCol>
                <a:gridCol w="4572104">
                  <a:extLst>
                    <a:ext uri="{9D8B030D-6E8A-4147-A177-3AD203B41FA5}">
                      <a16:colId xmlns:a16="http://schemas.microsoft.com/office/drawing/2014/main" val="20001"/>
                    </a:ext>
                  </a:extLst>
                </a:gridCol>
                <a:gridCol w="792039">
                  <a:extLst>
                    <a:ext uri="{9D8B030D-6E8A-4147-A177-3AD203B41FA5}">
                      <a16:colId xmlns:a16="http://schemas.microsoft.com/office/drawing/2014/main" val="20002"/>
                    </a:ext>
                  </a:extLst>
                </a:gridCol>
                <a:gridCol w="4943565">
                  <a:extLst>
                    <a:ext uri="{9D8B030D-6E8A-4147-A177-3AD203B41FA5}">
                      <a16:colId xmlns:a16="http://schemas.microsoft.com/office/drawing/2014/main" val="20003"/>
                    </a:ext>
                  </a:extLst>
                </a:gridCol>
              </a:tblGrid>
              <a:tr h="418000">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Code</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Title</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Units</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Pre/Co-requisites/Notes </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872891">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BMAN30190</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Empirical Finance</a:t>
                      </a:r>
                      <a:r>
                        <a:rPr kumimoji="0" lang="en-US" altLang="en-US" sz="2000" b="1" u="none" strike="noStrike" cap="none" normalizeH="0" baseline="0" dirty="0">
                          <a:ln>
                            <a:noFill/>
                          </a:ln>
                          <a:solidFill>
                            <a:srgbClr val="C00000"/>
                          </a:solidFill>
                          <a:effectLst/>
                          <a:latin typeface="+mn-lt"/>
                        </a:rPr>
                        <a:t>* </a:t>
                      </a:r>
                      <a:endParaRPr kumimoji="0" lang="en-GB" altLang="en-US" sz="2000" b="1" u="none" strike="noStrike" cap="none" normalizeH="0" baseline="0" dirty="0">
                        <a:ln>
                          <a:noFill/>
                        </a:ln>
                        <a:solidFill>
                          <a:srgbClr val="C00000"/>
                        </a:solidFill>
                        <a:effectLst/>
                        <a:latin typeface="+mn-l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u="none" strike="noStrike" cap="none" normalizeH="0" baseline="0" dirty="0">
                          <a:ln>
                            <a:noFill/>
                          </a:ln>
                          <a:solidFill>
                            <a:schemeClr val="tx1"/>
                          </a:solidFill>
                          <a:effectLst/>
                          <a:latin typeface="+mn-lt"/>
                        </a:rPr>
                        <a:t>(only available to the Finance Pathway)</a:t>
                      </a:r>
                      <a:endParaRPr kumimoji="0" lang="en-GB" altLang="en-US" sz="16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40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 BMAN20072 &amp; BMAN20081</a:t>
                      </a:r>
                      <a:endParaRPr kumimoji="0" lang="en-GB" altLang="en-US" sz="2000" u="none" strike="noStrike" cap="none" normalizeH="0" baseline="0" dirty="0">
                        <a:ln>
                          <a:noFill/>
                        </a:ln>
                        <a:solidFill>
                          <a:schemeClr val="tx1"/>
                        </a:solidFill>
                        <a:effectLst/>
                        <a:latin typeface="+mn-lt"/>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16058">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BMAN30060</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International Finance</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20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0119">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BMAN30071</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Share Prices &amp; Accounting Information</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857163">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BMAN30091</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Financial Derivatives</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 </a:t>
                      </a:r>
                      <a:r>
                        <a:rPr kumimoji="0" lang="en-US" altLang="en-US" sz="1600" i="1" u="none" strike="noStrike" cap="none" normalizeH="0" baseline="0" dirty="0">
                          <a:ln>
                            <a:noFill/>
                          </a:ln>
                          <a:solidFill>
                            <a:schemeClr val="tx1"/>
                          </a:solidFill>
                          <a:effectLst/>
                          <a:latin typeface="+mn-lt"/>
                        </a:rPr>
                        <a:t>Preferable to have 50% or more in BMAN23000A Foundations of Finance</a:t>
                      </a:r>
                      <a:endParaRPr kumimoji="0" lang="en-GB" altLang="en-US" sz="1600" b="0" i="1"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93586">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BMAN30111</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Advanced Corporate Finance</a:t>
                      </a:r>
                      <a:endParaRPr kumimoji="0" lang="en-GB" altLang="en-US" sz="2000" b="1"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u="none" strike="noStrike" cap="none" normalizeH="0" baseline="0" dirty="0">
                          <a:ln>
                            <a:noFill/>
                          </a:ln>
                          <a:solidFill>
                            <a:schemeClr val="tx1"/>
                          </a:solidFill>
                          <a:effectLst/>
                          <a:latin typeface="+mn-lt"/>
                        </a:rPr>
                        <a:t>20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 </a:t>
                      </a:r>
                      <a:r>
                        <a:rPr kumimoji="0" lang="en-US" altLang="en-US" sz="1600" i="1" u="none" strike="noStrike" cap="none" normalizeH="0" baseline="0" dirty="0">
                          <a:ln>
                            <a:noFill/>
                          </a:ln>
                          <a:solidFill>
                            <a:schemeClr val="tx1"/>
                          </a:solidFill>
                          <a:effectLst/>
                          <a:latin typeface="+mn-lt"/>
                        </a:rPr>
                        <a:t>Sem 1 20 credit course unit</a:t>
                      </a:r>
                      <a:endParaRPr kumimoji="0" lang="en-GB" altLang="en-US" sz="1600" b="0" i="1"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10119">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a:ln>
                            <a:noFill/>
                          </a:ln>
                          <a:solidFill>
                            <a:schemeClr val="tx1"/>
                          </a:solidFill>
                          <a:effectLst/>
                          <a:latin typeface="+mn-lt"/>
                        </a:rPr>
                        <a:t>BMAN30242</a:t>
                      </a:r>
                      <a:endParaRPr kumimoji="0" lang="en-GB" altLang="en-US" sz="2000" b="1" i="0" u="none" strike="noStrike" cap="none" normalizeH="0" baseline="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Financial Engineering</a:t>
                      </a:r>
                      <a:r>
                        <a:rPr kumimoji="0" lang="en-US" altLang="en-US" sz="2000" u="none" strike="noStrike" cap="none" normalizeH="0" baseline="0" dirty="0">
                          <a:ln>
                            <a:noFill/>
                          </a:ln>
                          <a:solidFill>
                            <a:srgbClr val="0066FF"/>
                          </a:solidFill>
                          <a:effectLst/>
                          <a:latin typeface="+mn-lt"/>
                        </a:rPr>
                        <a:t>**</a:t>
                      </a:r>
                      <a:endParaRPr kumimoji="0" lang="en-GB" altLang="en-US" sz="2000" b="1" i="0" u="none" strike="noStrike" cap="none" normalizeH="0" baseline="0" dirty="0">
                        <a:ln>
                          <a:noFill/>
                        </a:ln>
                        <a:solidFill>
                          <a:srgbClr val="0066FF"/>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tx1"/>
                          </a:solidFill>
                          <a:effectLst/>
                          <a:latin typeface="+mn-lt"/>
                        </a:rPr>
                        <a:t>P:BMAN23000A </a:t>
                      </a:r>
                      <a:endParaRPr kumimoji="0" lang="en-GB" altLang="en-US" sz="2000" u="none" strike="noStrike" cap="none" normalizeH="0" baseline="0" dirty="0">
                        <a:ln>
                          <a:noFill/>
                        </a:ln>
                        <a:solidFill>
                          <a:schemeClr val="tx1"/>
                        </a:solidFill>
                        <a:effectLst/>
                        <a:latin typeface="+mn-lt"/>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i="1" u="none" strike="noStrike" cap="none" normalizeH="0" baseline="0" dirty="0">
                          <a:ln>
                            <a:noFill/>
                          </a:ln>
                          <a:solidFill>
                            <a:srgbClr val="0066FF"/>
                          </a:solidFill>
                          <a:effectLst/>
                          <a:latin typeface="+mn-lt"/>
                        </a:rPr>
                        <a:t>**</a:t>
                      </a:r>
                      <a:r>
                        <a:rPr kumimoji="0" lang="en-US" altLang="en-US" sz="1600" i="1" u="none" strike="noStrike" cap="none" normalizeH="0" baseline="0" dirty="0">
                          <a:ln>
                            <a:noFill/>
                          </a:ln>
                          <a:solidFill>
                            <a:schemeClr val="tx1"/>
                          </a:solidFill>
                          <a:effectLst/>
                          <a:latin typeface="+mn-lt"/>
                        </a:rPr>
                        <a:t>Students wishing to take BMAN30242 are strongly advised to take BMAN30091 in semester one.</a:t>
                      </a:r>
                      <a:endParaRPr kumimoji="0" lang="en-GB" altLang="en-US" sz="1600" b="1" i="1" u="none" strike="noStrike" cap="none" normalizeH="0" baseline="0" dirty="0">
                        <a:ln>
                          <a:noFill/>
                        </a:ln>
                        <a:solidFill>
                          <a:schemeClr val="tx1"/>
                        </a:solidFill>
                        <a:effectLst/>
                        <a:latin typeface="+mn-lt"/>
                        <a:cs typeface="Times New Roman" pitchFamily="18"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25646" name="Rectangle 6">
            <a:extLst>
              <a:ext uri="{FF2B5EF4-FFF2-40B4-BE49-F238E27FC236}">
                <a16:creationId xmlns:a16="http://schemas.microsoft.com/office/drawing/2014/main" id="{34CB2758-85D2-46F8-9ED5-4A1B7201A8AB}"/>
              </a:ext>
            </a:extLst>
          </p:cNvPr>
          <p:cNvSpPr>
            <a:spLocks noChangeArrowheads="1"/>
          </p:cNvSpPr>
          <p:nvPr/>
        </p:nvSpPr>
        <p:spPr bwMode="auto">
          <a:xfrm>
            <a:off x="161925" y="6394450"/>
            <a:ext cx="113061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lnSpc>
                <a:spcPct val="115000"/>
              </a:lnSpc>
              <a:spcBef>
                <a:spcPct val="0"/>
              </a:spcBef>
              <a:buFontTx/>
              <a:buNone/>
            </a:pPr>
            <a:r>
              <a:rPr lang="en-US" altLang="en-US" sz="1600">
                <a:solidFill>
                  <a:srgbClr val="C00000"/>
                </a:solidFill>
              </a:rPr>
              <a:t>* </a:t>
            </a:r>
            <a:r>
              <a:rPr lang="en-US" altLang="en-US" sz="1600">
                <a:solidFill>
                  <a:srgbClr val="000000"/>
                </a:solidFill>
              </a:rPr>
              <a:t>Students on the joint Accounting &amp; Finance pathway must take one of either BMAN31000 OR BMAN30190</a:t>
            </a:r>
            <a:endParaRPr lang="en-GB" altLang="en-US" sz="1600" b="1">
              <a:solidFill>
                <a:srgbClr val="000000"/>
              </a:solidFill>
              <a:latin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79124180-F3C3-4DB9-965B-C46D1DC75A00}"/>
              </a:ext>
            </a:extLst>
          </p:cNvPr>
          <p:cNvSpPr>
            <a:spLocks noGrp="1"/>
          </p:cNvSpPr>
          <p:nvPr>
            <p:ph type="sldNum" sz="quarter" idx="12"/>
          </p:nvPr>
        </p:nvSpPr>
        <p:spPr>
          <a:xfrm>
            <a:off x="10287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2A31DDC8-37AD-4D87-85F7-53BB5564703D}" type="slidenum">
              <a:rPr lang="en-GB" altLang="en-US" sz="1400">
                <a:solidFill>
                  <a:schemeClr val="tx2"/>
                </a:solidFill>
                <a:latin typeface="Times New Roman" panose="02020603050405020304" pitchFamily="18" charset="0"/>
              </a:rPr>
              <a:pPr>
                <a:spcBef>
                  <a:spcPct val="0"/>
                </a:spcBef>
                <a:buFontTx/>
                <a:buNone/>
              </a:pPr>
              <a:t>18</a:t>
            </a:fld>
            <a:endParaRPr lang="en-GB" altLang="en-US" sz="1400">
              <a:solidFill>
                <a:schemeClr val="tx2"/>
              </a:solidFill>
              <a:latin typeface="Times New Roman" panose="02020603050405020304" pitchFamily="18" charset="0"/>
            </a:endParaRPr>
          </a:p>
        </p:txBody>
      </p:sp>
      <p:sp>
        <p:nvSpPr>
          <p:cNvPr id="27651" name="Rectangle 2">
            <a:extLst>
              <a:ext uri="{FF2B5EF4-FFF2-40B4-BE49-F238E27FC236}">
                <a16:creationId xmlns:a16="http://schemas.microsoft.com/office/drawing/2014/main" id="{16D86F18-0305-4A79-9901-55213489AB86}"/>
              </a:ext>
            </a:extLst>
          </p:cNvPr>
          <p:cNvSpPr>
            <a:spLocks noChangeArrowheads="1"/>
          </p:cNvSpPr>
          <p:nvPr/>
        </p:nvSpPr>
        <p:spPr bwMode="auto">
          <a:xfrm>
            <a:off x="1271464" y="274638"/>
            <a:ext cx="1094911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dirty="0">
                <a:solidFill>
                  <a:srgbClr val="7030A0"/>
                </a:solidFill>
              </a:rPr>
              <a:t>Final Year </a:t>
            </a:r>
            <a:r>
              <a:rPr lang="en-GB" altLang="en-US" b="1" dirty="0">
                <a:solidFill>
                  <a:srgbClr val="7030A0"/>
                </a:solidFill>
              </a:rPr>
              <a:t>Available </a:t>
            </a:r>
            <a:r>
              <a:rPr lang="en-GB" altLang="en-US" b="1" dirty="0">
                <a:solidFill>
                  <a:srgbClr val="C00000"/>
                </a:solidFill>
              </a:rPr>
              <a:t>Finance</a:t>
            </a:r>
            <a:r>
              <a:rPr lang="en-GB" altLang="en-US" b="1" dirty="0">
                <a:solidFill>
                  <a:srgbClr val="7030A0"/>
                </a:solidFill>
              </a:rPr>
              <a:t> Course Units</a:t>
            </a:r>
          </a:p>
        </p:txBody>
      </p:sp>
      <p:graphicFrame>
        <p:nvGraphicFramePr>
          <p:cNvPr id="2" name="Table 1">
            <a:extLst>
              <a:ext uri="{FF2B5EF4-FFF2-40B4-BE49-F238E27FC236}">
                <a16:creationId xmlns:a16="http://schemas.microsoft.com/office/drawing/2014/main" id="{992BE7B1-F58D-4E29-BFEB-98EB0AFEF4BD}"/>
              </a:ext>
            </a:extLst>
          </p:cNvPr>
          <p:cNvGraphicFramePr>
            <a:graphicFrameLocks noGrp="1"/>
          </p:cNvGraphicFramePr>
          <p:nvPr>
            <p:extLst>
              <p:ext uri="{D42A27DB-BD31-4B8C-83A1-F6EECF244321}">
                <p14:modId xmlns:p14="http://schemas.microsoft.com/office/powerpoint/2010/main" val="1975818955"/>
              </p:ext>
            </p:extLst>
          </p:nvPr>
        </p:nvGraphicFramePr>
        <p:xfrm>
          <a:off x="95250" y="1341438"/>
          <a:ext cx="12001500" cy="3671738"/>
        </p:xfrm>
        <a:graphic>
          <a:graphicData uri="http://schemas.openxmlformats.org/drawingml/2006/table">
            <a:tbl>
              <a:tblPr>
                <a:tableStyleId>{2D5ABB26-0587-4C30-8999-92F81FD0307C}</a:tableStyleId>
              </a:tblPr>
              <a:tblGrid>
                <a:gridCol w="1692428">
                  <a:extLst>
                    <a:ext uri="{9D8B030D-6E8A-4147-A177-3AD203B41FA5}">
                      <a16:colId xmlns:a16="http://schemas.microsoft.com/office/drawing/2014/main" val="20000"/>
                    </a:ext>
                  </a:extLst>
                </a:gridCol>
                <a:gridCol w="5028453">
                  <a:extLst>
                    <a:ext uri="{9D8B030D-6E8A-4147-A177-3AD203B41FA5}">
                      <a16:colId xmlns:a16="http://schemas.microsoft.com/office/drawing/2014/main" val="20001"/>
                    </a:ext>
                  </a:extLst>
                </a:gridCol>
                <a:gridCol w="720131">
                  <a:extLst>
                    <a:ext uri="{9D8B030D-6E8A-4147-A177-3AD203B41FA5}">
                      <a16:colId xmlns:a16="http://schemas.microsoft.com/office/drawing/2014/main" val="20002"/>
                    </a:ext>
                  </a:extLst>
                </a:gridCol>
                <a:gridCol w="4560488">
                  <a:extLst>
                    <a:ext uri="{9D8B030D-6E8A-4147-A177-3AD203B41FA5}">
                      <a16:colId xmlns:a16="http://schemas.microsoft.com/office/drawing/2014/main" val="20003"/>
                    </a:ext>
                  </a:extLst>
                </a:gridCol>
              </a:tblGrid>
              <a:tr h="404957">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Code</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Title</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Units</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Pre/Co-requisites/Notes </a:t>
                      </a:r>
                      <a:endParaRPr kumimoji="0" lang="en-GB" altLang="en-US" sz="2000" b="1" i="0" u="none" strike="noStrike" cap="none" normalizeH="0" baseline="0" dirty="0">
                        <a:ln>
                          <a:noFill/>
                        </a:ln>
                        <a:solidFill>
                          <a:schemeClr val="bg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859832">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BMAN30702</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Corporate Contracting and Managerial Behaviour</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P:BMAN23000A: </a:t>
                      </a:r>
                      <a:r>
                        <a:rPr kumimoji="0" lang="en-US" altLang="en-US" sz="1600" b="0" i="1" u="none" strike="noStrike" cap="none" normalizeH="0" baseline="0" dirty="0">
                          <a:ln>
                            <a:noFill/>
                          </a:ln>
                          <a:solidFill>
                            <a:schemeClr val="tx1"/>
                          </a:solidFill>
                          <a:effectLst/>
                          <a:latin typeface="+mn-lt"/>
                        </a:rPr>
                        <a:t>Preferable to have </a:t>
                      </a:r>
                      <a:r>
                        <a:rPr kumimoji="0" lang="en-US" altLang="en-US" sz="1600" b="0" i="1" u="none" strike="noStrike" cap="none" normalizeH="0" baseline="0" dirty="0">
                          <a:ln>
                            <a:noFill/>
                          </a:ln>
                          <a:solidFill>
                            <a:srgbClr val="C00000"/>
                          </a:solidFill>
                          <a:effectLst/>
                          <a:latin typeface="+mn-lt"/>
                        </a:rPr>
                        <a:t>60% </a:t>
                      </a:r>
                      <a:r>
                        <a:rPr kumimoji="0" lang="en-US" altLang="en-US" sz="1600" b="0" i="1" u="none" strike="noStrike" cap="none" normalizeH="0" baseline="0" dirty="0">
                          <a:ln>
                            <a:noFill/>
                          </a:ln>
                          <a:solidFill>
                            <a:schemeClr val="tx1"/>
                          </a:solidFill>
                          <a:effectLst/>
                          <a:latin typeface="+mn-lt"/>
                        </a:rPr>
                        <a:t>or more in BMAN23000A to take this course unit.</a:t>
                      </a:r>
                      <a:endParaRPr kumimoji="0" lang="en-GB" altLang="en-US" sz="1600" b="0" i="1"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26808">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BMAN31792</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Financial Market Microstructure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mn-lt"/>
                        </a:rPr>
                        <a:t>(only available to: Finance, Accounting &amp; Finance, Economics &amp; Finance </a:t>
                      </a:r>
                      <a:r>
                        <a:rPr kumimoji="0" lang="en-US" altLang="en-US" sz="1600" b="0" i="1" u="none" strike="noStrike" kern="1200" cap="none" normalizeH="0" baseline="0" dirty="0">
                          <a:ln>
                            <a:noFill/>
                          </a:ln>
                          <a:solidFill>
                            <a:schemeClr val="tx1"/>
                          </a:solidFill>
                          <a:effectLst/>
                          <a:latin typeface="Arial" charset="0"/>
                          <a:ea typeface="+mn-ea"/>
                          <a:cs typeface="+mn-cs"/>
                        </a:rPr>
                        <a:t>pathways</a:t>
                      </a:r>
                      <a:r>
                        <a:rPr kumimoji="0" lang="en-US" altLang="en-US" sz="1600" b="0" i="1" u="none" strike="noStrike" cap="none" normalizeH="0" baseline="0" dirty="0">
                          <a:ln>
                            <a:noFill/>
                          </a:ln>
                          <a:solidFill>
                            <a:schemeClr val="tx1"/>
                          </a:solidFill>
                          <a:effectLst/>
                          <a:latin typeface="+mn-lt"/>
                        </a:rPr>
                        <a:t>).</a:t>
                      </a: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10</a:t>
                      </a:r>
                      <a:endParaRPr kumimoji="0" lang="en-GB" altLang="en-US" sz="2000" b="0" i="0"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P:BMAN23000A, BMAN20072 &amp; BMAN21011: </a:t>
                      </a:r>
                      <a:r>
                        <a:rPr kumimoji="0" lang="en-US" altLang="en-US" sz="1600" b="0" i="1" u="none" strike="noStrike" cap="none" normalizeH="0" baseline="0" dirty="0">
                          <a:ln>
                            <a:noFill/>
                          </a:ln>
                          <a:solidFill>
                            <a:schemeClr val="tx1"/>
                          </a:solidFill>
                          <a:effectLst/>
                          <a:latin typeface="+mn-lt"/>
                        </a:rPr>
                        <a:t>Preferable to have </a:t>
                      </a:r>
                      <a:r>
                        <a:rPr kumimoji="0" lang="en-US" altLang="en-US" sz="1600" b="0" i="1" u="none" strike="noStrike" cap="none" normalizeH="0" baseline="0" dirty="0">
                          <a:ln>
                            <a:noFill/>
                          </a:ln>
                          <a:solidFill>
                            <a:srgbClr val="C00000"/>
                          </a:solidFill>
                          <a:effectLst/>
                          <a:latin typeface="+mn-lt"/>
                        </a:rPr>
                        <a:t>60% </a:t>
                      </a:r>
                      <a:r>
                        <a:rPr kumimoji="0" lang="en-US" altLang="en-US" sz="1600" b="0" i="1" u="none" strike="noStrike" cap="none" normalizeH="0" baseline="0" dirty="0">
                          <a:ln>
                            <a:noFill/>
                          </a:ln>
                          <a:solidFill>
                            <a:schemeClr val="tx1"/>
                          </a:solidFill>
                          <a:effectLst/>
                          <a:latin typeface="+mn-lt"/>
                        </a:rPr>
                        <a:t>or more in BMAN23000A, BMAN20072 and BMAN21011 to take this course unit.</a:t>
                      </a:r>
                      <a:endParaRPr kumimoji="0" lang="en-GB" altLang="en-US" sz="1600" b="0" i="1" u="none" strike="noStrike" cap="none" normalizeH="0" baseline="0" dirty="0">
                        <a:ln>
                          <a:noFill/>
                        </a:ln>
                        <a:solidFill>
                          <a:schemeClr val="tx1"/>
                        </a:solidFill>
                        <a:effectLst/>
                        <a:latin typeface="+mn-lt"/>
                        <a:cs typeface="Times New Roman" pitchFamily="18" charset="0"/>
                      </a:endParaRP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80141">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Times New Roman" pitchFamily="18" charset="0"/>
                        </a:rPr>
                        <a:t>BMAN32082</a:t>
                      </a:r>
                    </a:p>
                  </a:txBody>
                  <a:tcPr marL="68579" marR="6857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ea typeface="Times New Roman" pitchFamily="18" charset="0"/>
                          <a:cs typeface="Arial" charset="0"/>
                        </a:rPr>
                        <a:t>Applied Practical Investing</a:t>
                      </a:r>
                    </a:p>
                    <a:p>
                      <a:pPr marL="0" marR="0" lvl="0" indent="0" algn="l" defTabSz="914400" rtl="0" eaLnBrk="1" fontAlgn="base" latinLnBrk="0" hangingPunct="1">
                        <a:lnSpc>
                          <a:spcPct val="115000"/>
                        </a:lnSpc>
                        <a:spcBef>
                          <a:spcPct val="0"/>
                        </a:spcBef>
                        <a:spcAft>
                          <a:spcPct val="0"/>
                        </a:spcAft>
                        <a:buClrTx/>
                        <a:buSzTx/>
                        <a:buFontTx/>
                        <a:buNone/>
                        <a:tabLst/>
                      </a:pPr>
                      <a:r>
                        <a:rPr kumimoji="0" lang="en-GB" altLang="en-US" sz="1600" b="0" i="1" u="none" strike="noStrike" cap="none" normalizeH="0" baseline="0" dirty="0">
                          <a:ln>
                            <a:noFill/>
                          </a:ln>
                          <a:solidFill>
                            <a:schemeClr val="tx1"/>
                          </a:solidFill>
                          <a:effectLst/>
                          <a:latin typeface="+mn-lt"/>
                          <a:ea typeface="Times New Roman" pitchFamily="18" charset="0"/>
                          <a:cs typeface="Arial" charset="0"/>
                        </a:rPr>
                        <a:t>(</a:t>
                      </a:r>
                      <a:r>
                        <a:rPr kumimoji="0" lang="en-GB" altLang="en-US" sz="1600" b="0" i="1" u="none" strike="noStrike" kern="1200" cap="none" normalizeH="0" baseline="0" dirty="0">
                          <a:ln>
                            <a:noFill/>
                          </a:ln>
                          <a:solidFill>
                            <a:schemeClr val="tx1"/>
                          </a:solidFill>
                          <a:effectLst/>
                          <a:latin typeface="+mn-lt"/>
                          <a:ea typeface="+mn-ea"/>
                          <a:cs typeface="Arial" charset="0"/>
                        </a:rPr>
                        <a:t>only available to: Finance, Accounting and Finance, Economics and Finance pathways). </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GB" altLang="en-US" sz="2000" b="0" i="0" u="none" strike="noStrike" cap="none" normalizeH="0" baseline="0" dirty="0">
                          <a:ln>
                            <a:noFill/>
                          </a:ln>
                          <a:solidFill>
                            <a:schemeClr val="tx1"/>
                          </a:solidFill>
                          <a:effectLst/>
                          <a:latin typeface="+mn-lt"/>
                          <a:cs typeface="Times New Roman" pitchFamily="18" charset="0"/>
                        </a:rPr>
                        <a:t>10</a:t>
                      </a: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eaLnBrk="0" hangingPunct="0">
                        <a:spcBef>
                          <a:spcPct val="20000"/>
                        </a:spcBef>
                        <a:defRPr sz="2800">
                          <a:solidFill>
                            <a:srgbClr val="333399"/>
                          </a:solidFill>
                          <a:latin typeface="Arial" charset="0"/>
                        </a:defRPr>
                      </a:lvl1pPr>
                      <a:lvl2pPr marL="742950" indent="-285750" eaLnBrk="0" hangingPunct="0">
                        <a:spcBef>
                          <a:spcPct val="20000"/>
                        </a:spcBef>
                        <a:defRPr sz="24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defRPr>
                          <a:solidFill>
                            <a:srgbClr val="333399"/>
                          </a:solidFill>
                          <a:latin typeface="Arial" charset="0"/>
                        </a:defRPr>
                      </a:lvl4pPr>
                      <a:lvl5pPr marL="2057400" indent="-228600" eaLnBrk="0" hangingPunct="0">
                        <a:spcBef>
                          <a:spcPct val="20000"/>
                        </a:spcBef>
                        <a:defRPr>
                          <a:solidFill>
                            <a:srgbClr val="333399"/>
                          </a:solidFill>
                          <a:latin typeface="Arial" charset="0"/>
                        </a:defRPr>
                      </a:lvl5pPr>
                      <a:lvl6pPr marL="2514600" indent="-228600" eaLnBrk="0" fontAlgn="base" hangingPunct="0">
                        <a:spcBef>
                          <a:spcPct val="20000"/>
                        </a:spcBef>
                        <a:spcAft>
                          <a:spcPct val="0"/>
                        </a:spcAft>
                        <a:defRPr>
                          <a:solidFill>
                            <a:srgbClr val="333399"/>
                          </a:solidFill>
                          <a:latin typeface="Arial" charset="0"/>
                        </a:defRPr>
                      </a:lvl6pPr>
                      <a:lvl7pPr marL="2971800" indent="-228600" eaLnBrk="0" fontAlgn="base" hangingPunct="0">
                        <a:spcBef>
                          <a:spcPct val="20000"/>
                        </a:spcBef>
                        <a:spcAft>
                          <a:spcPct val="0"/>
                        </a:spcAft>
                        <a:defRPr>
                          <a:solidFill>
                            <a:srgbClr val="333399"/>
                          </a:solidFill>
                          <a:latin typeface="Arial" charset="0"/>
                        </a:defRPr>
                      </a:lvl7pPr>
                      <a:lvl8pPr marL="3429000" indent="-228600" eaLnBrk="0" fontAlgn="base" hangingPunct="0">
                        <a:spcBef>
                          <a:spcPct val="20000"/>
                        </a:spcBef>
                        <a:spcAft>
                          <a:spcPct val="0"/>
                        </a:spcAft>
                        <a:defRPr>
                          <a:solidFill>
                            <a:srgbClr val="333399"/>
                          </a:solidFill>
                          <a:latin typeface="Arial" charset="0"/>
                        </a:defRPr>
                      </a:lvl8pPr>
                      <a:lvl9pPr marL="3886200" indent="-228600" eaLnBrk="0" fontAlgn="base" hangingPunct="0">
                        <a:spcBef>
                          <a:spcPct val="20000"/>
                        </a:spcBef>
                        <a:spcAft>
                          <a:spcPct val="0"/>
                        </a:spcAft>
                        <a:defRPr>
                          <a:solidFill>
                            <a:srgbClr val="333399"/>
                          </a:solidFill>
                          <a:latin typeface="Arial" charset="0"/>
                        </a:defRPr>
                      </a:lvl9p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mn-lt"/>
                        </a:rPr>
                        <a:t>P:BMAN23000A or BMAN20072</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altLang="en-US" sz="1600" b="0" i="1" u="none" strike="noStrike" cap="none" normalizeH="0" baseline="0" dirty="0">
                          <a:ln>
                            <a:noFill/>
                          </a:ln>
                          <a:solidFill>
                            <a:schemeClr val="tx1"/>
                          </a:solidFill>
                          <a:effectLst/>
                          <a:latin typeface="+mn-lt"/>
                        </a:rPr>
                        <a:t>Preferable at least </a:t>
                      </a:r>
                      <a:r>
                        <a:rPr kumimoji="0" lang="en-US" altLang="en-US" sz="1600" b="0" i="1" u="none" strike="noStrike" cap="none" normalizeH="0" baseline="0" dirty="0">
                          <a:ln>
                            <a:noFill/>
                          </a:ln>
                          <a:solidFill>
                            <a:srgbClr val="C00000"/>
                          </a:solidFill>
                          <a:effectLst/>
                          <a:latin typeface="+mn-lt"/>
                        </a:rPr>
                        <a:t>60% </a:t>
                      </a:r>
                      <a:r>
                        <a:rPr kumimoji="0" lang="en-US" altLang="en-US" sz="1600" b="0" i="1" u="none" strike="noStrike" cap="none" normalizeH="0" baseline="0" dirty="0">
                          <a:ln>
                            <a:noFill/>
                          </a:ln>
                          <a:solidFill>
                            <a:schemeClr val="tx1"/>
                          </a:solidFill>
                          <a:effectLst/>
                          <a:latin typeface="+mn-lt"/>
                        </a:rPr>
                        <a:t>in BMAN23000A or BMAN20072 to take this course unit </a:t>
                      </a:r>
                      <a:endParaRPr kumimoji="0" lang="en-US" altLang="en-US" sz="1800" b="0" i="1" u="none" strike="noStrike" cap="none" normalizeH="0" baseline="0" dirty="0">
                        <a:ln>
                          <a:noFill/>
                        </a:ln>
                        <a:solidFill>
                          <a:srgbClr val="C00000"/>
                        </a:solidFill>
                        <a:effectLst/>
                        <a:latin typeface="+mn-lt"/>
                      </a:endParaRPr>
                    </a:p>
                  </a:txBody>
                  <a:tcPr marL="68571" marR="6857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6615090C-509B-4391-8511-87094C1D4DBD}"/>
              </a:ext>
            </a:extLst>
          </p:cNvPr>
          <p:cNvSpPr>
            <a:spLocks noGrp="1"/>
          </p:cNvSpPr>
          <p:nvPr>
            <p:ph type="sldNum" sz="quarter" idx="12"/>
          </p:nvPr>
        </p:nvSpPr>
        <p:spPr>
          <a:xfrm>
            <a:off x="10287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FE5700F1-E94F-4352-A3CE-1F610454369E}" type="slidenum">
              <a:rPr lang="en-GB" altLang="en-US" sz="1400">
                <a:solidFill>
                  <a:schemeClr val="tx2"/>
                </a:solidFill>
                <a:latin typeface="Times New Roman" panose="02020603050405020304" pitchFamily="18" charset="0"/>
              </a:rPr>
              <a:pPr>
                <a:spcBef>
                  <a:spcPct val="0"/>
                </a:spcBef>
                <a:buFontTx/>
                <a:buNone/>
              </a:pPr>
              <a:t>19</a:t>
            </a:fld>
            <a:endParaRPr lang="en-GB" altLang="en-US" sz="1400">
              <a:solidFill>
                <a:schemeClr val="tx2"/>
              </a:solidFill>
              <a:latin typeface="Times New Roman" panose="02020603050405020304" pitchFamily="18" charset="0"/>
            </a:endParaRPr>
          </a:p>
        </p:txBody>
      </p:sp>
      <p:sp>
        <p:nvSpPr>
          <p:cNvPr id="29699" name="Rectangle 2">
            <a:extLst>
              <a:ext uri="{FF2B5EF4-FFF2-40B4-BE49-F238E27FC236}">
                <a16:creationId xmlns:a16="http://schemas.microsoft.com/office/drawing/2014/main" id="{38B19C4F-9CCA-4B60-A452-6BFF3F8942BB}"/>
              </a:ext>
            </a:extLst>
          </p:cNvPr>
          <p:cNvSpPr>
            <a:spLocks noGrp="1" noChangeArrowheads="1"/>
          </p:cNvSpPr>
          <p:nvPr>
            <p:ph type="title" idx="4294967295"/>
          </p:nvPr>
        </p:nvSpPr>
        <p:spPr>
          <a:xfrm>
            <a:off x="479425" y="274638"/>
            <a:ext cx="11593513" cy="941387"/>
          </a:xfrm>
        </p:spPr>
        <p:txBody>
          <a:bodyPr lIns="92075" tIns="46038" rIns="92075" bIns="46038"/>
          <a:lstStyle/>
          <a:p>
            <a:pPr eaLnBrk="1" hangingPunct="1"/>
            <a:r>
              <a:rPr lang="en-GB" altLang="en-US" sz="3600" b="1"/>
              <a:t>Course Unit Information </a:t>
            </a:r>
          </a:p>
        </p:txBody>
      </p:sp>
      <p:sp>
        <p:nvSpPr>
          <p:cNvPr id="29700" name="Rectangle 3">
            <a:extLst>
              <a:ext uri="{FF2B5EF4-FFF2-40B4-BE49-F238E27FC236}">
                <a16:creationId xmlns:a16="http://schemas.microsoft.com/office/drawing/2014/main" id="{0B60FE8A-2078-4DF9-A318-76369B570E87}"/>
              </a:ext>
            </a:extLst>
          </p:cNvPr>
          <p:cNvSpPr>
            <a:spLocks noGrp="1" noChangeArrowheads="1"/>
          </p:cNvSpPr>
          <p:nvPr>
            <p:ph type="body" idx="4294967295"/>
          </p:nvPr>
        </p:nvSpPr>
        <p:spPr>
          <a:xfrm>
            <a:off x="334963" y="1328738"/>
            <a:ext cx="11857037" cy="5529262"/>
          </a:xfrm>
        </p:spPr>
        <p:txBody>
          <a:bodyPr lIns="92075" tIns="46038" rIns="92075" bIns="46038"/>
          <a:lstStyle/>
          <a:p>
            <a:pPr>
              <a:spcBef>
                <a:spcPts val="600"/>
              </a:spcBef>
              <a:spcAft>
                <a:spcPts val="600"/>
              </a:spcAft>
            </a:pPr>
            <a:r>
              <a:rPr lang="en-US" altLang="en-US" sz="3000" dirty="0">
                <a:solidFill>
                  <a:schemeClr val="tx1"/>
                </a:solidFill>
              </a:rPr>
              <a:t>You can read course outlines for all the compulsory and optional accounting and finance course units on course unit information via My Manchester.  Course information is currently being updated for 2020/1 and will be fully updated by </a:t>
            </a:r>
            <a:r>
              <a:rPr lang="en-US" altLang="en-US" sz="3000" dirty="0">
                <a:solidFill>
                  <a:schemeClr val="tx1"/>
                </a:solidFill>
                <a:highlight>
                  <a:srgbClr val="FFFF00"/>
                </a:highlight>
              </a:rPr>
              <a:t>the beginning of </a:t>
            </a:r>
            <a:r>
              <a:rPr lang="en-US" altLang="en-US" sz="3000" dirty="0" smtClean="0">
                <a:solidFill>
                  <a:schemeClr val="tx1"/>
                </a:solidFill>
                <a:highlight>
                  <a:srgbClr val="FFFF00"/>
                </a:highlight>
              </a:rPr>
              <a:t>August</a:t>
            </a:r>
            <a:r>
              <a:rPr lang="en-US" altLang="en-US" sz="3000" dirty="0" smtClean="0">
                <a:solidFill>
                  <a:schemeClr val="tx1"/>
                </a:solidFill>
                <a:highlight>
                  <a:srgbClr val="FFFF00"/>
                </a:highlight>
              </a:rPr>
              <a:t>.</a:t>
            </a:r>
            <a:endParaRPr lang="en-US" altLang="en-US" sz="3000" dirty="0">
              <a:solidFill>
                <a:schemeClr val="tx1"/>
              </a:solidFill>
              <a:highlight>
                <a:srgbClr val="FFFF00"/>
              </a:highlight>
            </a:endParaRPr>
          </a:p>
          <a:p>
            <a:pPr>
              <a:spcBef>
                <a:spcPts val="600"/>
              </a:spcBef>
              <a:spcAft>
                <a:spcPts val="600"/>
              </a:spcAft>
            </a:pPr>
            <a:r>
              <a:rPr lang="en-US" altLang="en-US" sz="3000" b="1" i="1" dirty="0">
                <a:solidFill>
                  <a:schemeClr val="tx1"/>
                </a:solidFill>
              </a:rPr>
              <a:t>Please remember that it is </a:t>
            </a:r>
            <a:r>
              <a:rPr lang="en-US" altLang="en-US" sz="3000" b="1" i="1" u="sng" dirty="0">
                <a:solidFill>
                  <a:schemeClr val="tx1"/>
                </a:solidFill>
              </a:rPr>
              <a:t>your</a:t>
            </a:r>
            <a:r>
              <a:rPr lang="en-US" altLang="en-US" sz="3000" b="1" i="1" dirty="0">
                <a:solidFill>
                  <a:schemeClr val="tx1"/>
                </a:solidFill>
              </a:rPr>
              <a:t> responsibility to ensure that your choice of course units adheres to the requirements for your pathway.</a:t>
            </a:r>
            <a:r>
              <a:rPr lang="en-US" altLang="en-US" sz="3000" dirty="0">
                <a:solidFill>
                  <a:schemeClr val="tx1"/>
                </a:solidFill>
              </a:rPr>
              <a:t>  Your course unit choices must fulfil the requirements of the pathway at both second and final year.  </a:t>
            </a:r>
            <a:r>
              <a:rPr lang="en-US" altLang="en-US" sz="3000" b="1" i="1" dirty="0">
                <a:solidFill>
                  <a:schemeClr val="tx1"/>
                </a:solidFill>
              </a:rPr>
              <a:t>If your course unit choices do not meet the requirements at both levels, then you will be unable to graduate with that pathway.</a:t>
            </a:r>
            <a:endParaRPr lang="en-GB" altLang="en-US" sz="3000" b="1" i="1" dirty="0">
              <a:solidFill>
                <a:schemeClr val="tx1"/>
              </a:solidFill>
            </a:endParaRPr>
          </a:p>
          <a:p>
            <a:pPr eaLnBrk="1" hangingPunct="1">
              <a:lnSpc>
                <a:spcPct val="80000"/>
              </a:lnSpc>
              <a:spcBef>
                <a:spcPts val="600"/>
              </a:spcBef>
              <a:spcAft>
                <a:spcPts val="600"/>
              </a:spcAft>
              <a:buFontTx/>
              <a:buNone/>
            </a:pPr>
            <a:endParaRPr lang="en-GB" altLang="en-US" sz="3000" i="1"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0B42802A-8531-4774-903E-7DCCC788EE46}"/>
              </a:ext>
            </a:extLst>
          </p:cNvPr>
          <p:cNvSpPr>
            <a:spLocks noGrp="1"/>
          </p:cNvSpPr>
          <p:nvPr>
            <p:ph type="sldNum" sz="quarter" idx="12"/>
          </p:nvPr>
        </p:nvSpPr>
        <p:spPr>
          <a:xfrm>
            <a:off x="87503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3EA0889D-8D43-4E26-94C8-C6595CA84F19}" type="slidenum">
              <a:rPr lang="en-GB" altLang="en-US" sz="1400">
                <a:solidFill>
                  <a:schemeClr val="tx2"/>
                </a:solidFill>
                <a:latin typeface="Times New Roman" panose="02020603050405020304" pitchFamily="18" charset="0"/>
              </a:rPr>
              <a:pPr>
                <a:spcBef>
                  <a:spcPct val="0"/>
                </a:spcBef>
                <a:buFontTx/>
                <a:buNone/>
              </a:pPr>
              <a:t>2</a:t>
            </a:fld>
            <a:endParaRPr lang="en-GB" altLang="en-US" sz="1400">
              <a:solidFill>
                <a:schemeClr val="tx2"/>
              </a:solidFill>
              <a:latin typeface="Times New Roman" panose="02020603050405020304" pitchFamily="18" charset="0"/>
            </a:endParaRPr>
          </a:p>
        </p:txBody>
      </p:sp>
      <p:sp>
        <p:nvSpPr>
          <p:cNvPr id="7171" name="Rectangle 2">
            <a:extLst>
              <a:ext uri="{FF2B5EF4-FFF2-40B4-BE49-F238E27FC236}">
                <a16:creationId xmlns:a16="http://schemas.microsoft.com/office/drawing/2014/main" id="{841B1079-BD55-4D4E-A959-C3D1686D8DD5}"/>
              </a:ext>
            </a:extLst>
          </p:cNvPr>
          <p:cNvSpPr>
            <a:spLocks noGrp="1" noChangeArrowheads="1"/>
          </p:cNvSpPr>
          <p:nvPr>
            <p:ph type="title" idx="4294967295"/>
          </p:nvPr>
        </p:nvSpPr>
        <p:spPr>
          <a:xfrm>
            <a:off x="1127125" y="260350"/>
            <a:ext cx="11064875" cy="1143000"/>
          </a:xfrm>
        </p:spPr>
        <p:txBody>
          <a:bodyPr lIns="92075" tIns="46038" rIns="92075" bIns="46038"/>
          <a:lstStyle/>
          <a:p>
            <a:pPr eaLnBrk="1" hangingPunct="1"/>
            <a:r>
              <a:rPr lang="en-GB" altLang="en-US" sz="3200" b="1"/>
              <a:t>Overview of the Accounting and/or Finance </a:t>
            </a:r>
            <a:br>
              <a:rPr lang="en-GB" altLang="en-US" sz="3200" b="1"/>
            </a:br>
            <a:r>
              <a:rPr lang="en-GB" altLang="en-US" sz="3200" b="1"/>
              <a:t>Pathways Talk</a:t>
            </a:r>
          </a:p>
        </p:txBody>
      </p:sp>
      <p:sp>
        <p:nvSpPr>
          <p:cNvPr id="7172" name="Rectangle 3">
            <a:extLst>
              <a:ext uri="{FF2B5EF4-FFF2-40B4-BE49-F238E27FC236}">
                <a16:creationId xmlns:a16="http://schemas.microsoft.com/office/drawing/2014/main" id="{65EEF187-9F8D-4967-929F-677F418EE211}"/>
              </a:ext>
            </a:extLst>
          </p:cNvPr>
          <p:cNvSpPr>
            <a:spLocks noGrp="1" noChangeArrowheads="1"/>
          </p:cNvSpPr>
          <p:nvPr>
            <p:ph type="body" idx="4294967295"/>
          </p:nvPr>
        </p:nvSpPr>
        <p:spPr>
          <a:xfrm>
            <a:off x="528638" y="1700213"/>
            <a:ext cx="11663362" cy="4862512"/>
          </a:xfrm>
        </p:spPr>
        <p:txBody>
          <a:bodyPr lIns="92075" tIns="46038" rIns="92075" bIns="46038"/>
          <a:lstStyle/>
          <a:p>
            <a:pPr marL="711200" indent="-711200" eaLnBrk="1" hangingPunct="1">
              <a:spcAft>
                <a:spcPts val="300"/>
              </a:spcAft>
              <a:buFont typeface="Wingdings" panose="05000000000000000000" pitchFamily="2" charset="2"/>
              <a:buChar char="§"/>
            </a:pPr>
            <a:r>
              <a:rPr lang="en-GB" altLang="en-US" sz="3600">
                <a:solidFill>
                  <a:schemeClr val="tx1"/>
                </a:solidFill>
              </a:rPr>
              <a:t>Pathways in the BA (Econ)</a:t>
            </a:r>
          </a:p>
          <a:p>
            <a:pPr marL="711200" indent="-711200" eaLnBrk="1" hangingPunct="1">
              <a:spcAft>
                <a:spcPts val="300"/>
              </a:spcAft>
              <a:buFont typeface="Wingdings" panose="05000000000000000000" pitchFamily="2" charset="2"/>
              <a:buChar char="§"/>
            </a:pPr>
            <a:r>
              <a:rPr lang="en-GB" altLang="en-US" sz="3600">
                <a:solidFill>
                  <a:schemeClr val="tx1"/>
                </a:solidFill>
              </a:rPr>
              <a:t>Choosing your course options</a:t>
            </a:r>
          </a:p>
          <a:p>
            <a:pPr marL="711200" indent="-711200" eaLnBrk="1" hangingPunct="1">
              <a:spcAft>
                <a:spcPts val="300"/>
              </a:spcAft>
              <a:buFont typeface="Wingdings" panose="05000000000000000000" pitchFamily="2" charset="2"/>
              <a:buChar char="§"/>
            </a:pPr>
            <a:r>
              <a:rPr lang="en-GB" altLang="en-US" sz="3600">
                <a:solidFill>
                  <a:schemeClr val="tx1"/>
                </a:solidFill>
              </a:rPr>
              <a:t>Careers and Accreditation</a:t>
            </a:r>
          </a:p>
          <a:p>
            <a:pPr marL="711200" indent="-711200" eaLnBrk="1" hangingPunct="1">
              <a:spcAft>
                <a:spcPts val="300"/>
              </a:spcAft>
              <a:buFont typeface="Wingdings" panose="05000000000000000000" pitchFamily="2" charset="2"/>
              <a:buChar char="§"/>
            </a:pPr>
            <a:r>
              <a:rPr lang="en-GB" altLang="en-US" sz="3600">
                <a:solidFill>
                  <a:schemeClr val="tx1"/>
                </a:solidFill>
              </a:rPr>
              <a:t>Compulsory course units &amp; free choice units</a:t>
            </a:r>
          </a:p>
          <a:p>
            <a:pPr marL="711200" indent="-711200" eaLnBrk="1" hangingPunct="1">
              <a:spcAft>
                <a:spcPts val="300"/>
              </a:spcAft>
              <a:buFont typeface="Wingdings" panose="05000000000000000000" pitchFamily="2" charset="2"/>
              <a:buChar char="§"/>
            </a:pPr>
            <a:r>
              <a:rPr lang="en-GB" altLang="en-US" sz="3600">
                <a:solidFill>
                  <a:schemeClr val="tx1"/>
                </a:solidFill>
              </a:rPr>
              <a:t>Other important information</a:t>
            </a:r>
          </a:p>
          <a:p>
            <a:pPr marL="711200" indent="-711200" eaLnBrk="1" hangingPunct="1">
              <a:spcAft>
                <a:spcPts val="300"/>
              </a:spcAft>
              <a:buFont typeface="Wingdings" panose="05000000000000000000" pitchFamily="2" charset="2"/>
              <a:buChar char="§"/>
            </a:pPr>
            <a:r>
              <a:rPr lang="en-GB" altLang="en-US" sz="3600">
                <a:solidFill>
                  <a:schemeClr val="tx1"/>
                </a:solidFill>
              </a:rPr>
              <a:t>Course Unit Information</a:t>
            </a:r>
          </a:p>
          <a:p>
            <a:pPr marL="711200" indent="-711200" eaLnBrk="1" hangingPunct="1">
              <a:spcAft>
                <a:spcPts val="300"/>
              </a:spcAft>
              <a:buFont typeface="Wingdings" panose="05000000000000000000" pitchFamily="2" charset="2"/>
              <a:buChar char="§"/>
            </a:pPr>
            <a:r>
              <a:rPr lang="en-GB" altLang="en-US" sz="3600">
                <a:solidFill>
                  <a:schemeClr val="tx1"/>
                </a:solidFill>
              </a:rPr>
              <a:t>Signing up for course units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a:extLst>
              <a:ext uri="{FF2B5EF4-FFF2-40B4-BE49-F238E27FC236}">
                <a16:creationId xmlns:a16="http://schemas.microsoft.com/office/drawing/2014/main" id="{CF1E30EA-9DCD-4A2F-B41D-BEF243829978}"/>
              </a:ext>
            </a:extLst>
          </p:cNvPr>
          <p:cNvSpPr>
            <a:spLocks noGrp="1"/>
          </p:cNvSpPr>
          <p:nvPr>
            <p:ph type="sldNum" sz="quarter" idx="12"/>
          </p:nvPr>
        </p:nvSpPr>
        <p:spPr>
          <a:xfrm>
            <a:off x="10296525" y="64404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2298FC7A-8A00-4BA7-BCBE-F17F01F2E0C3}" type="slidenum">
              <a:rPr lang="en-GB" altLang="en-US" sz="1400">
                <a:solidFill>
                  <a:schemeClr val="tx2"/>
                </a:solidFill>
                <a:latin typeface="Times New Roman" panose="02020603050405020304" pitchFamily="18" charset="0"/>
              </a:rPr>
              <a:pPr>
                <a:spcBef>
                  <a:spcPct val="0"/>
                </a:spcBef>
                <a:buFontTx/>
                <a:buNone/>
              </a:pPr>
              <a:t>20</a:t>
            </a:fld>
            <a:endParaRPr lang="en-GB" altLang="en-US" sz="1400">
              <a:solidFill>
                <a:schemeClr val="tx2"/>
              </a:solidFill>
              <a:latin typeface="Times New Roman" panose="02020603050405020304" pitchFamily="18" charset="0"/>
            </a:endParaRPr>
          </a:p>
        </p:txBody>
      </p:sp>
      <p:sp>
        <p:nvSpPr>
          <p:cNvPr id="30723" name="Rectangle 2">
            <a:extLst>
              <a:ext uri="{FF2B5EF4-FFF2-40B4-BE49-F238E27FC236}">
                <a16:creationId xmlns:a16="http://schemas.microsoft.com/office/drawing/2014/main" id="{41937EFC-7000-405B-9EED-C22B40401C4F}"/>
              </a:ext>
            </a:extLst>
          </p:cNvPr>
          <p:cNvSpPr>
            <a:spLocks noGrp="1" noChangeArrowheads="1"/>
          </p:cNvSpPr>
          <p:nvPr>
            <p:ph type="title" idx="4294967295"/>
          </p:nvPr>
        </p:nvSpPr>
        <p:spPr>
          <a:xfrm>
            <a:off x="417513" y="188913"/>
            <a:ext cx="11582400" cy="1008062"/>
          </a:xfrm>
        </p:spPr>
        <p:txBody>
          <a:bodyPr lIns="92075" tIns="46038" rIns="92075" bIns="46038"/>
          <a:lstStyle/>
          <a:p>
            <a:pPr eaLnBrk="1" hangingPunct="1"/>
            <a:r>
              <a:rPr lang="en-GB" altLang="en-US" sz="3600" b="1"/>
              <a:t>Signing Up for Course Units </a:t>
            </a:r>
          </a:p>
        </p:txBody>
      </p:sp>
      <p:sp>
        <p:nvSpPr>
          <p:cNvPr id="30724" name="Rectangle 3">
            <a:extLst>
              <a:ext uri="{FF2B5EF4-FFF2-40B4-BE49-F238E27FC236}">
                <a16:creationId xmlns:a16="http://schemas.microsoft.com/office/drawing/2014/main" id="{E3687786-5768-4A4B-9360-5FB4FDF6E61E}"/>
              </a:ext>
            </a:extLst>
          </p:cNvPr>
          <p:cNvSpPr>
            <a:spLocks noGrp="1" noChangeArrowheads="1"/>
          </p:cNvSpPr>
          <p:nvPr>
            <p:ph type="body" idx="4294967295"/>
          </p:nvPr>
        </p:nvSpPr>
        <p:spPr>
          <a:xfrm>
            <a:off x="0" y="1412875"/>
            <a:ext cx="11999913" cy="5445125"/>
          </a:xfrm>
        </p:spPr>
        <p:txBody>
          <a:bodyPr lIns="92075" tIns="46038" rIns="92075" bIns="46038"/>
          <a:lstStyle/>
          <a:p>
            <a:pPr eaLnBrk="1" hangingPunct="1">
              <a:spcBef>
                <a:spcPts val="600"/>
              </a:spcBef>
              <a:spcAft>
                <a:spcPts val="600"/>
              </a:spcAft>
              <a:buFont typeface="Wingdings" panose="05000000000000000000" pitchFamily="2" charset="2"/>
              <a:buChar char="§"/>
            </a:pPr>
            <a:r>
              <a:rPr lang="en-GB" altLang="en-US" sz="2500" dirty="0" smtClean="0">
                <a:solidFill>
                  <a:schemeClr val="tx1"/>
                </a:solidFill>
              </a:rPr>
              <a:t>Please </a:t>
            </a:r>
            <a:r>
              <a:rPr lang="en-GB" altLang="en-US" sz="2500" dirty="0">
                <a:solidFill>
                  <a:schemeClr val="tx1"/>
                </a:solidFill>
              </a:rPr>
              <a:t>be sure to look at all the course units available to your pathway and consult them again before you make your selection. The majority of course unit details have been confirmed but please bear in mind there may be some minor changes at a later date.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3C7089F7-F3B1-452B-BC70-EF795653A39E}"/>
              </a:ext>
            </a:extLst>
          </p:cNvPr>
          <p:cNvSpPr>
            <a:spLocks noGrp="1"/>
          </p:cNvSpPr>
          <p:nvPr>
            <p:ph type="sldNum" sz="quarter" idx="12"/>
          </p:nvPr>
        </p:nvSpPr>
        <p:spPr>
          <a:xfrm>
            <a:off x="10269538"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1CC43881-229D-46F4-A0A6-E7E3F9D0D7FE}" type="slidenum">
              <a:rPr lang="en-GB" altLang="en-US" sz="1400">
                <a:solidFill>
                  <a:schemeClr val="tx2"/>
                </a:solidFill>
                <a:latin typeface="Times New Roman" panose="02020603050405020304" pitchFamily="18" charset="0"/>
              </a:rPr>
              <a:pPr>
                <a:spcBef>
                  <a:spcPct val="0"/>
                </a:spcBef>
                <a:buFontTx/>
                <a:buNone/>
              </a:pPr>
              <a:t>21</a:t>
            </a:fld>
            <a:endParaRPr lang="en-GB" altLang="en-US" sz="1400">
              <a:solidFill>
                <a:schemeClr val="tx2"/>
              </a:solidFill>
              <a:latin typeface="Times New Roman" panose="02020603050405020304" pitchFamily="18" charset="0"/>
            </a:endParaRPr>
          </a:p>
        </p:txBody>
      </p:sp>
      <p:sp>
        <p:nvSpPr>
          <p:cNvPr id="31747" name="Rectangle 2">
            <a:extLst>
              <a:ext uri="{FF2B5EF4-FFF2-40B4-BE49-F238E27FC236}">
                <a16:creationId xmlns:a16="http://schemas.microsoft.com/office/drawing/2014/main" id="{15AE2B40-3786-44E4-99C6-0B784FA70BBE}"/>
              </a:ext>
            </a:extLst>
          </p:cNvPr>
          <p:cNvSpPr>
            <a:spLocks noGrp="1" noChangeArrowheads="1"/>
          </p:cNvSpPr>
          <p:nvPr>
            <p:ph type="title" idx="4294967295"/>
          </p:nvPr>
        </p:nvSpPr>
        <p:spPr>
          <a:xfrm>
            <a:off x="407988" y="188913"/>
            <a:ext cx="11784012" cy="954087"/>
          </a:xfrm>
        </p:spPr>
        <p:txBody>
          <a:bodyPr lIns="92075" tIns="46038" rIns="92075" bIns="46038"/>
          <a:lstStyle/>
          <a:p>
            <a:pPr eaLnBrk="1" hangingPunct="1"/>
            <a:r>
              <a:rPr lang="en-GB" altLang="en-US" sz="4000" b="1"/>
              <a:t>Signing Up for Course Units</a:t>
            </a:r>
          </a:p>
        </p:txBody>
      </p:sp>
      <p:sp>
        <p:nvSpPr>
          <p:cNvPr id="31748" name="Rectangle 3">
            <a:extLst>
              <a:ext uri="{FF2B5EF4-FFF2-40B4-BE49-F238E27FC236}">
                <a16:creationId xmlns:a16="http://schemas.microsoft.com/office/drawing/2014/main" id="{87EDCBDD-A63A-4759-849C-96943AE077F5}"/>
              </a:ext>
            </a:extLst>
          </p:cNvPr>
          <p:cNvSpPr>
            <a:spLocks noGrp="1" noChangeArrowheads="1"/>
          </p:cNvSpPr>
          <p:nvPr>
            <p:ph type="body" idx="4294967295"/>
          </p:nvPr>
        </p:nvSpPr>
        <p:spPr>
          <a:xfrm>
            <a:off x="0" y="1322388"/>
            <a:ext cx="12174538" cy="5535612"/>
          </a:xfrm>
        </p:spPr>
        <p:txBody>
          <a:bodyPr lIns="92075" tIns="46038" rIns="92075" bIns="46038"/>
          <a:lstStyle/>
          <a:p>
            <a:pPr eaLnBrk="1" hangingPunct="1">
              <a:spcBef>
                <a:spcPts val="600"/>
              </a:spcBef>
              <a:spcAft>
                <a:spcPts val="600"/>
              </a:spcAft>
            </a:pPr>
            <a:r>
              <a:rPr lang="en-US" altLang="en-US" sz="2400" b="1" i="1" dirty="0">
                <a:solidFill>
                  <a:schemeClr val="tx1"/>
                </a:solidFill>
              </a:rPr>
              <a:t>You are NOT being asked to make course unit choices at this stage</a:t>
            </a:r>
            <a:r>
              <a:rPr lang="en-US" altLang="en-US" sz="2400" dirty="0">
                <a:solidFill>
                  <a:schemeClr val="tx1"/>
                </a:solidFill>
              </a:rPr>
              <a:t>. </a:t>
            </a:r>
            <a:r>
              <a:rPr lang="en-US" altLang="en-US" sz="2400" i="1" dirty="0">
                <a:solidFill>
                  <a:schemeClr val="tx1"/>
                </a:solidFill>
              </a:rPr>
              <a:t>You will sign up for your course units on the student system after the examination results are released in the summer. </a:t>
            </a:r>
            <a:r>
              <a:rPr lang="en-US" altLang="en-US" sz="2400" dirty="0">
                <a:solidFill>
                  <a:schemeClr val="tx1"/>
                </a:solidFill>
              </a:rPr>
              <a:t> This will enable you to make course unit choices based on your areas of strength and interest and will also ensure that you have passed pre-requisite course units, if applicable.  </a:t>
            </a:r>
            <a:endParaRPr lang="en-GB" altLang="en-US" sz="2400" dirty="0">
              <a:solidFill>
                <a:schemeClr val="tx1"/>
              </a:solidFill>
            </a:endParaRPr>
          </a:p>
          <a:p>
            <a:pPr eaLnBrk="1" hangingPunct="1">
              <a:spcBef>
                <a:spcPts val="600"/>
              </a:spcBef>
              <a:spcAft>
                <a:spcPts val="600"/>
              </a:spcAft>
            </a:pPr>
            <a:r>
              <a:rPr lang="en-US" altLang="en-US" sz="2400" dirty="0">
                <a:solidFill>
                  <a:schemeClr val="tx1"/>
                </a:solidFill>
              </a:rPr>
              <a:t>The student system will open for course unit selection </a:t>
            </a:r>
            <a:r>
              <a:rPr lang="en-US" altLang="en-US" sz="2400" dirty="0" smtClean="0">
                <a:solidFill>
                  <a:schemeClr val="tx1"/>
                </a:solidFill>
              </a:rPr>
              <a:t>from 25 August 2020</a:t>
            </a:r>
            <a:r>
              <a:rPr lang="en-US" altLang="en-US" sz="2400" dirty="0" smtClean="0">
                <a:solidFill>
                  <a:schemeClr val="tx1"/>
                </a:solidFill>
              </a:rPr>
              <a:t>. </a:t>
            </a:r>
            <a:r>
              <a:rPr lang="en-US" altLang="en-US" sz="2400" dirty="0">
                <a:solidFill>
                  <a:schemeClr val="tx1"/>
                </a:solidFill>
              </a:rPr>
              <a:t>Shau Chan the BA (Econ) programme administrator will email you to advise you when you can start to sign up for your final year course units on the student system. We recommend that you complete your course sign up as early as possible to avoid disappointment. </a:t>
            </a:r>
            <a:endParaRPr lang="en-US" altLang="en-US" sz="2400" dirty="0" smtClean="0">
              <a:solidFill>
                <a:schemeClr val="tx1"/>
              </a:solidFill>
            </a:endParaRPr>
          </a:p>
          <a:p>
            <a:pPr eaLnBrk="1" hangingPunct="1">
              <a:spcBef>
                <a:spcPts val="600"/>
              </a:spcBef>
              <a:spcAft>
                <a:spcPts val="600"/>
              </a:spcAft>
            </a:pPr>
            <a:r>
              <a:rPr lang="en-GB" altLang="en-US" sz="2400" dirty="0" smtClean="0">
                <a:solidFill>
                  <a:schemeClr val="tx1"/>
                </a:solidFill>
              </a:rPr>
              <a:t>Please </a:t>
            </a:r>
            <a:r>
              <a:rPr lang="en-GB" altLang="en-US" sz="2400" dirty="0">
                <a:solidFill>
                  <a:schemeClr val="tx1"/>
                </a:solidFill>
              </a:rPr>
              <a:t>note if you have compulsory resits in August you will not be able to sign up for  any course units where you have not met the pre-requisites until your resit results have been confirmed. However, this does not stop you from signing up for the rest of your course units.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8026E698-8CB3-444E-ADBA-222FAF9CD45A}"/>
              </a:ext>
            </a:extLst>
          </p:cNvPr>
          <p:cNvSpPr>
            <a:spLocks noGrp="1"/>
          </p:cNvSpPr>
          <p:nvPr>
            <p:ph type="sldNum" sz="quarter" idx="12"/>
          </p:nvPr>
        </p:nvSpPr>
        <p:spPr>
          <a:xfrm>
            <a:off x="10287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AA3E9F51-CC34-490F-88A6-EEC892A826E0}" type="slidenum">
              <a:rPr lang="en-GB" altLang="en-US" sz="1400">
                <a:solidFill>
                  <a:schemeClr val="tx2"/>
                </a:solidFill>
                <a:latin typeface="Times New Roman" panose="02020603050405020304" pitchFamily="18" charset="0"/>
              </a:rPr>
              <a:pPr>
                <a:spcBef>
                  <a:spcPct val="0"/>
                </a:spcBef>
                <a:buFontTx/>
                <a:buNone/>
              </a:pPr>
              <a:t>22</a:t>
            </a:fld>
            <a:endParaRPr lang="en-GB" altLang="en-US" sz="1400">
              <a:solidFill>
                <a:schemeClr val="tx2"/>
              </a:solidFill>
              <a:latin typeface="Times New Roman" panose="02020603050405020304" pitchFamily="18" charset="0"/>
            </a:endParaRPr>
          </a:p>
        </p:txBody>
      </p:sp>
      <p:sp>
        <p:nvSpPr>
          <p:cNvPr id="32771" name="Rectangle 3">
            <a:extLst>
              <a:ext uri="{FF2B5EF4-FFF2-40B4-BE49-F238E27FC236}">
                <a16:creationId xmlns:a16="http://schemas.microsoft.com/office/drawing/2014/main" id="{E2989403-5DAC-4A1D-A2B0-A0CA4850B5F5}"/>
              </a:ext>
            </a:extLst>
          </p:cNvPr>
          <p:cNvSpPr>
            <a:spLocks noGrp="1" noChangeArrowheads="1"/>
          </p:cNvSpPr>
          <p:nvPr>
            <p:ph type="body" idx="4294967295"/>
          </p:nvPr>
        </p:nvSpPr>
        <p:spPr>
          <a:xfrm>
            <a:off x="0" y="1643063"/>
            <a:ext cx="12192000" cy="5199062"/>
          </a:xfrm>
        </p:spPr>
        <p:txBody>
          <a:bodyPr lIns="92075" tIns="46038" rIns="92075" bIns="46038"/>
          <a:lstStyle/>
          <a:p>
            <a:pPr marL="533400" indent="-533400" eaLnBrk="1" hangingPunct="1">
              <a:spcBef>
                <a:spcPts val="600"/>
              </a:spcBef>
              <a:spcAft>
                <a:spcPts val="600"/>
              </a:spcAft>
            </a:pPr>
            <a:r>
              <a:rPr lang="en-GB" altLang="en-US" sz="2400" dirty="0">
                <a:solidFill>
                  <a:schemeClr val="tx1"/>
                </a:solidFill>
              </a:rPr>
              <a:t>The School of Social Sciences BA (Economic and Social Studies) course unit selection information, Programme Structure 20/21 and videos can be found via the SOSS undergraduate intranet at:</a:t>
            </a:r>
          </a:p>
          <a:p>
            <a:pPr marL="536575" lvl="2" indent="-12700" eaLnBrk="1" hangingPunct="1">
              <a:spcBef>
                <a:spcPts val="600"/>
              </a:spcBef>
              <a:spcAft>
                <a:spcPts val="600"/>
              </a:spcAft>
              <a:buFontTx/>
              <a:buNone/>
            </a:pPr>
            <a:r>
              <a:rPr lang="en-GB" altLang="en-US" sz="2000" u="sng" dirty="0">
                <a:solidFill>
                  <a:srgbClr val="0066FF"/>
                </a:solidFill>
                <a:highlight>
                  <a:srgbClr val="FFFF00"/>
                </a:highlight>
              </a:rPr>
              <a:t>https://www.socialsciences.manchester.ac.uk/student-intranet/undergraduate/course-unit-selection/baecon/</a:t>
            </a:r>
            <a:endParaRPr lang="en-GB" altLang="en-US" sz="1600" dirty="0"/>
          </a:p>
          <a:p>
            <a:pPr marL="533400" indent="-533400" eaLnBrk="1" hangingPunct="1">
              <a:spcBef>
                <a:spcPts val="600"/>
              </a:spcBef>
              <a:spcAft>
                <a:spcPts val="600"/>
              </a:spcAft>
              <a:buFontTx/>
              <a:buNone/>
            </a:pPr>
            <a:endParaRPr lang="en-GB" altLang="en-US" sz="1600" dirty="0"/>
          </a:p>
          <a:p>
            <a:pPr marL="533400" indent="-533400" algn="ctr" eaLnBrk="1" hangingPunct="1">
              <a:spcBef>
                <a:spcPts val="600"/>
              </a:spcBef>
              <a:spcAft>
                <a:spcPts val="600"/>
              </a:spcAft>
              <a:buFontTx/>
              <a:buNone/>
            </a:pPr>
            <a:endParaRPr lang="en-GB" altLang="en-US" sz="1200" b="1" u="sng" dirty="0"/>
          </a:p>
          <a:p>
            <a:pPr marL="533400" indent="-533400" eaLnBrk="1" hangingPunct="1">
              <a:spcBef>
                <a:spcPts val="600"/>
              </a:spcBef>
              <a:spcAft>
                <a:spcPts val="600"/>
              </a:spcAft>
              <a:buFontTx/>
              <a:buNone/>
            </a:pPr>
            <a:endParaRPr lang="en-GB" altLang="en-US" sz="1200" dirty="0"/>
          </a:p>
          <a:p>
            <a:pPr marL="533400" indent="-533400" eaLnBrk="1" hangingPunct="1">
              <a:spcBef>
                <a:spcPts val="600"/>
              </a:spcBef>
              <a:spcAft>
                <a:spcPts val="600"/>
              </a:spcAft>
              <a:buFontTx/>
              <a:buNone/>
            </a:pPr>
            <a:endParaRPr lang="en-GB" altLang="en-US" sz="2400" dirty="0"/>
          </a:p>
        </p:txBody>
      </p:sp>
      <p:sp>
        <p:nvSpPr>
          <p:cNvPr id="32772" name="Rectangle 5">
            <a:extLst>
              <a:ext uri="{FF2B5EF4-FFF2-40B4-BE49-F238E27FC236}">
                <a16:creationId xmlns:a16="http://schemas.microsoft.com/office/drawing/2014/main" id="{23A06BD8-54B3-4517-B571-2FED79D3A039}"/>
              </a:ext>
            </a:extLst>
          </p:cNvPr>
          <p:cNvSpPr>
            <a:spLocks noGrp="1" noChangeArrowheads="1"/>
          </p:cNvSpPr>
          <p:nvPr>
            <p:ph type="title" idx="4294967295"/>
          </p:nvPr>
        </p:nvSpPr>
        <p:spPr>
          <a:xfrm>
            <a:off x="1919288" y="274638"/>
            <a:ext cx="8004175" cy="993775"/>
          </a:xfrm>
        </p:spPr>
        <p:txBody>
          <a:bodyPr lIns="92075" tIns="46038" rIns="92075" bIns="46038"/>
          <a:lstStyle/>
          <a:p>
            <a:pPr eaLnBrk="1" hangingPunct="1"/>
            <a:r>
              <a:rPr lang="en-US" altLang="en-US" sz="4000" b="1"/>
              <a:t>Where can I get more info?</a:t>
            </a:r>
          </a:p>
        </p:txBody>
      </p:sp>
      <p:pic>
        <p:nvPicPr>
          <p:cNvPr id="32773" name="Picture 6" descr="students_library_04">
            <a:extLst>
              <a:ext uri="{FF2B5EF4-FFF2-40B4-BE49-F238E27FC236}">
                <a16:creationId xmlns:a16="http://schemas.microsoft.com/office/drawing/2014/main" id="{E31EC9F6-2E6D-457C-A454-7B1A6AB94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3463" y="0"/>
            <a:ext cx="2286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1F122CF7-0F3D-41E4-895E-4D8642A7042F}"/>
              </a:ext>
            </a:extLst>
          </p:cNvPr>
          <p:cNvSpPr>
            <a:spLocks noGrp="1"/>
          </p:cNvSpPr>
          <p:nvPr>
            <p:ph type="sldNum" sz="quarter" idx="12"/>
          </p:nvPr>
        </p:nvSpPr>
        <p:spPr>
          <a:xfrm>
            <a:off x="10287000" y="6359525"/>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7B743E98-FAB8-48DC-9FCC-7E8BEFD99AEA}" type="slidenum">
              <a:rPr lang="en-GB" altLang="en-US" sz="1400">
                <a:solidFill>
                  <a:schemeClr val="tx2"/>
                </a:solidFill>
                <a:latin typeface="Times New Roman" panose="02020603050405020304" pitchFamily="18" charset="0"/>
              </a:rPr>
              <a:pPr>
                <a:spcBef>
                  <a:spcPct val="0"/>
                </a:spcBef>
                <a:buFontTx/>
                <a:buNone/>
              </a:pPr>
              <a:t>3</a:t>
            </a:fld>
            <a:endParaRPr lang="en-GB" altLang="en-US" sz="1400">
              <a:solidFill>
                <a:schemeClr val="tx2"/>
              </a:solidFill>
              <a:latin typeface="Times New Roman" panose="02020603050405020304" pitchFamily="18" charset="0"/>
            </a:endParaRPr>
          </a:p>
        </p:txBody>
      </p:sp>
      <p:sp>
        <p:nvSpPr>
          <p:cNvPr id="9219" name="Rectangle 3">
            <a:extLst>
              <a:ext uri="{FF2B5EF4-FFF2-40B4-BE49-F238E27FC236}">
                <a16:creationId xmlns:a16="http://schemas.microsoft.com/office/drawing/2014/main" id="{23AFD365-287B-418B-8A84-7C404FA5F4D5}"/>
              </a:ext>
            </a:extLst>
          </p:cNvPr>
          <p:cNvSpPr>
            <a:spLocks noGrp="1" noChangeArrowheads="1"/>
          </p:cNvSpPr>
          <p:nvPr>
            <p:ph type="body" idx="4294967295"/>
          </p:nvPr>
        </p:nvSpPr>
        <p:spPr>
          <a:xfrm>
            <a:off x="407987" y="1484313"/>
            <a:ext cx="11591925" cy="5332412"/>
          </a:xfrm>
        </p:spPr>
        <p:txBody>
          <a:bodyPr lIns="92075" tIns="46038" rIns="92075" bIns="46038"/>
          <a:lstStyle/>
          <a:p>
            <a:pPr eaLnBrk="1" hangingPunct="1">
              <a:spcAft>
                <a:spcPts val="600"/>
              </a:spcAft>
              <a:buFont typeface="Arial" panose="020B0604020202020204" pitchFamily="34" charset="0"/>
              <a:buChar char="•"/>
            </a:pPr>
            <a:r>
              <a:rPr lang="en-GB" altLang="en-US" sz="3600" dirty="0">
                <a:solidFill>
                  <a:schemeClr val="tx1"/>
                </a:solidFill>
              </a:rPr>
              <a:t>Single Pathway (Finance)</a:t>
            </a:r>
          </a:p>
          <a:p>
            <a:pPr eaLnBrk="1" hangingPunct="1">
              <a:spcAft>
                <a:spcPts val="600"/>
              </a:spcAft>
              <a:buFont typeface="Arial" panose="020B0604020202020204" pitchFamily="34" charset="0"/>
              <a:buChar char="•"/>
            </a:pPr>
            <a:r>
              <a:rPr lang="en-GB" altLang="en-US" sz="3600" dirty="0">
                <a:solidFill>
                  <a:schemeClr val="tx1"/>
                </a:solidFill>
              </a:rPr>
              <a:t>Joint Pathways (</a:t>
            </a:r>
            <a:r>
              <a:rPr lang="en-GB" altLang="en-US" sz="3600" dirty="0" err="1">
                <a:solidFill>
                  <a:schemeClr val="tx1"/>
                </a:solidFill>
              </a:rPr>
              <a:t>Acc</a:t>
            </a:r>
            <a:r>
              <a:rPr lang="en-GB" altLang="en-US" sz="3600" dirty="0">
                <a:solidFill>
                  <a:schemeClr val="tx1"/>
                </a:solidFill>
              </a:rPr>
              <a:t> &amp; Fin, </a:t>
            </a:r>
            <a:r>
              <a:rPr lang="en-GB" altLang="en-US" sz="3600" dirty="0" err="1">
                <a:solidFill>
                  <a:schemeClr val="tx1"/>
                </a:solidFill>
              </a:rPr>
              <a:t>Ec</a:t>
            </a:r>
            <a:r>
              <a:rPr lang="en-GB" altLang="en-US" sz="3600" dirty="0">
                <a:solidFill>
                  <a:schemeClr val="tx1"/>
                </a:solidFill>
              </a:rPr>
              <a:t> &amp; Fin)</a:t>
            </a:r>
          </a:p>
          <a:p>
            <a:pPr eaLnBrk="1" hangingPunct="1">
              <a:spcAft>
                <a:spcPts val="600"/>
              </a:spcAft>
              <a:buFont typeface="Arial" panose="020B0604020202020204" pitchFamily="34" charset="0"/>
              <a:buChar char="•"/>
            </a:pPr>
            <a:r>
              <a:rPr lang="en-GB" altLang="en-US" sz="3600" dirty="0">
                <a:solidFill>
                  <a:schemeClr val="tx1"/>
                </a:solidFill>
              </a:rPr>
              <a:t>You confirm your BA (Econ) pathway at the </a:t>
            </a:r>
            <a:r>
              <a:rPr lang="en-GB" altLang="en-US" sz="3600" i="1" dirty="0">
                <a:solidFill>
                  <a:schemeClr val="tx1"/>
                </a:solidFill>
              </a:rPr>
              <a:t>beginning</a:t>
            </a:r>
            <a:r>
              <a:rPr lang="en-GB" altLang="en-US" sz="3600" dirty="0">
                <a:solidFill>
                  <a:schemeClr val="tx1"/>
                </a:solidFill>
              </a:rPr>
              <a:t> of the </a:t>
            </a:r>
            <a:r>
              <a:rPr lang="en-GB" altLang="en-US" sz="3600" i="1" dirty="0">
                <a:solidFill>
                  <a:schemeClr val="tx1"/>
                </a:solidFill>
              </a:rPr>
              <a:t>final year</a:t>
            </a:r>
            <a:r>
              <a:rPr lang="en-GB" altLang="en-US" sz="3600" dirty="0">
                <a:solidFill>
                  <a:schemeClr val="tx1"/>
                </a:solidFill>
              </a:rPr>
              <a:t>, but most pathways have </a:t>
            </a:r>
            <a:r>
              <a:rPr lang="en-GB" altLang="en-US" sz="3600" b="1" dirty="0">
                <a:solidFill>
                  <a:schemeClr val="tx1"/>
                </a:solidFill>
              </a:rPr>
              <a:t>2</a:t>
            </a:r>
            <a:r>
              <a:rPr lang="en-GB" altLang="en-US" sz="3600" b="1" baseline="30000" dirty="0">
                <a:solidFill>
                  <a:schemeClr val="tx1"/>
                </a:solidFill>
              </a:rPr>
              <a:t>nd</a:t>
            </a:r>
            <a:r>
              <a:rPr lang="en-GB" altLang="en-US" sz="3600" b="1" dirty="0">
                <a:solidFill>
                  <a:schemeClr val="tx1"/>
                </a:solidFill>
              </a:rPr>
              <a:t> Year compulsory </a:t>
            </a:r>
            <a:r>
              <a:rPr lang="en-GB" altLang="en-US" sz="3600" dirty="0">
                <a:solidFill>
                  <a:schemeClr val="tx1"/>
                </a:solidFill>
              </a:rPr>
              <a:t>course units. </a:t>
            </a:r>
          </a:p>
          <a:p>
            <a:pPr eaLnBrk="1" hangingPunct="1">
              <a:spcAft>
                <a:spcPts val="600"/>
              </a:spcAft>
              <a:buFont typeface="Arial" panose="020B0604020202020204" pitchFamily="34" charset="0"/>
              <a:buChar char="•"/>
            </a:pPr>
            <a:r>
              <a:rPr lang="en-GB" altLang="en-US" sz="3600" dirty="0">
                <a:solidFill>
                  <a:schemeClr val="tx1"/>
                </a:solidFill>
              </a:rPr>
              <a:t>2</a:t>
            </a:r>
            <a:r>
              <a:rPr lang="en-GB" altLang="en-US" sz="3600" baseline="30000" dirty="0">
                <a:solidFill>
                  <a:schemeClr val="tx1"/>
                </a:solidFill>
              </a:rPr>
              <a:t>nd</a:t>
            </a:r>
            <a:r>
              <a:rPr lang="en-GB" altLang="en-US" sz="3600" dirty="0">
                <a:solidFill>
                  <a:schemeClr val="tx1"/>
                </a:solidFill>
              </a:rPr>
              <a:t> Year </a:t>
            </a:r>
            <a:r>
              <a:rPr lang="en-GB" altLang="en-US" sz="3600" b="1" dirty="0">
                <a:solidFill>
                  <a:schemeClr val="tx1"/>
                </a:solidFill>
              </a:rPr>
              <a:t>compulsory course </a:t>
            </a:r>
            <a:r>
              <a:rPr lang="en-GB" altLang="en-US" sz="3600" dirty="0">
                <a:solidFill>
                  <a:schemeClr val="tx1"/>
                </a:solidFill>
              </a:rPr>
              <a:t>units must be taken for the pathway and passed at 40% or higher to be eligible for the pathway in the final year</a:t>
            </a:r>
          </a:p>
        </p:txBody>
      </p:sp>
      <p:sp>
        <p:nvSpPr>
          <p:cNvPr id="9220" name="Rectangle 4">
            <a:extLst>
              <a:ext uri="{FF2B5EF4-FFF2-40B4-BE49-F238E27FC236}">
                <a16:creationId xmlns:a16="http://schemas.microsoft.com/office/drawing/2014/main" id="{FC5C6F7C-1281-4D85-94E9-51393966B06B}"/>
              </a:ext>
            </a:extLst>
          </p:cNvPr>
          <p:cNvSpPr>
            <a:spLocks noGrp="1" noChangeArrowheads="1"/>
          </p:cNvSpPr>
          <p:nvPr>
            <p:ph type="title" idx="4294967295"/>
          </p:nvPr>
        </p:nvSpPr>
        <p:spPr>
          <a:xfrm>
            <a:off x="2279650" y="188913"/>
            <a:ext cx="9720263" cy="1143000"/>
          </a:xfrm>
          <a:noFill/>
        </p:spPr>
        <p:txBody>
          <a:bodyPr lIns="92075" tIns="46038" rIns="92075" bIns="46038"/>
          <a:lstStyle/>
          <a:p>
            <a:pPr eaLnBrk="1" hangingPunct="1"/>
            <a:r>
              <a:rPr lang="en-GB" altLang="en-US" sz="3600" b="1"/>
              <a:t>Final Year: Accounting &amp; Finance Pathways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23B40B24-F071-4366-BFCA-E9BE97D54B46}"/>
              </a:ext>
            </a:extLst>
          </p:cNvPr>
          <p:cNvSpPr>
            <a:spLocks noGrp="1"/>
          </p:cNvSpPr>
          <p:nvPr>
            <p:ph type="sldNum" sz="quarter" idx="12"/>
          </p:nvPr>
        </p:nvSpPr>
        <p:spPr>
          <a:xfrm>
            <a:off x="87503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51286E7D-A21E-407C-8050-18B0E835CF0C}" type="slidenum">
              <a:rPr lang="en-GB" altLang="en-US" sz="1400">
                <a:solidFill>
                  <a:schemeClr val="tx2"/>
                </a:solidFill>
                <a:latin typeface="Times New Roman" panose="02020603050405020304" pitchFamily="18" charset="0"/>
              </a:rPr>
              <a:pPr>
                <a:spcBef>
                  <a:spcPct val="0"/>
                </a:spcBef>
                <a:buFontTx/>
                <a:buNone/>
              </a:pPr>
              <a:t>4</a:t>
            </a:fld>
            <a:endParaRPr lang="en-GB" altLang="en-US" sz="1400">
              <a:solidFill>
                <a:schemeClr val="tx2"/>
              </a:solidFill>
              <a:latin typeface="Times New Roman" panose="02020603050405020304" pitchFamily="18" charset="0"/>
            </a:endParaRPr>
          </a:p>
        </p:txBody>
      </p:sp>
      <p:sp>
        <p:nvSpPr>
          <p:cNvPr id="11267" name="Rectangle 2">
            <a:extLst>
              <a:ext uri="{FF2B5EF4-FFF2-40B4-BE49-F238E27FC236}">
                <a16:creationId xmlns:a16="http://schemas.microsoft.com/office/drawing/2014/main" id="{F5943FAA-90B5-498F-9A4C-8AA35470A750}"/>
              </a:ext>
            </a:extLst>
          </p:cNvPr>
          <p:cNvSpPr>
            <a:spLocks noGrp="1" noChangeArrowheads="1"/>
          </p:cNvSpPr>
          <p:nvPr>
            <p:ph type="title" idx="4294967295"/>
          </p:nvPr>
        </p:nvSpPr>
        <p:spPr>
          <a:xfrm>
            <a:off x="407988" y="274638"/>
            <a:ext cx="11664950" cy="1143000"/>
          </a:xfrm>
        </p:spPr>
        <p:txBody>
          <a:bodyPr lIns="92075" tIns="46038" rIns="92075" bIns="46038"/>
          <a:lstStyle/>
          <a:p>
            <a:pPr eaLnBrk="1" hangingPunct="1"/>
            <a:r>
              <a:rPr lang="en-GB" altLang="en-US" sz="3600" b="1"/>
              <a:t>Before choosing your </a:t>
            </a:r>
            <a:br>
              <a:rPr lang="en-GB" altLang="en-US" sz="3600" b="1"/>
            </a:br>
            <a:r>
              <a:rPr lang="en-GB" altLang="en-US" sz="3600" b="1"/>
              <a:t>Final Year course unit options</a:t>
            </a:r>
          </a:p>
        </p:txBody>
      </p:sp>
      <p:sp>
        <p:nvSpPr>
          <p:cNvPr id="11268" name="Rectangle 3">
            <a:extLst>
              <a:ext uri="{FF2B5EF4-FFF2-40B4-BE49-F238E27FC236}">
                <a16:creationId xmlns:a16="http://schemas.microsoft.com/office/drawing/2014/main" id="{9B6237A3-E8B6-4185-9378-AB3E26931B53}"/>
              </a:ext>
            </a:extLst>
          </p:cNvPr>
          <p:cNvSpPr>
            <a:spLocks noGrp="1" noChangeArrowheads="1"/>
          </p:cNvSpPr>
          <p:nvPr>
            <p:ph type="body" idx="4294967295"/>
          </p:nvPr>
        </p:nvSpPr>
        <p:spPr>
          <a:xfrm>
            <a:off x="407988" y="1628775"/>
            <a:ext cx="11664950" cy="4968875"/>
          </a:xfrm>
        </p:spPr>
        <p:txBody>
          <a:bodyPr lIns="92075" tIns="46038" rIns="92075" bIns="46038"/>
          <a:lstStyle/>
          <a:p>
            <a:pPr marL="609600" indent="-609600" eaLnBrk="1" hangingPunct="1">
              <a:spcBef>
                <a:spcPts val="300"/>
              </a:spcBef>
              <a:spcAft>
                <a:spcPts val="300"/>
              </a:spcAft>
              <a:buFontTx/>
              <a:buNone/>
              <a:defRPr/>
            </a:pPr>
            <a:r>
              <a:rPr lang="en-GB" altLang="en-US" sz="2800" b="1" dirty="0">
                <a:solidFill>
                  <a:schemeClr val="tx1"/>
                </a:solidFill>
              </a:rPr>
              <a:t>Consider the following:</a:t>
            </a:r>
          </a:p>
          <a:p>
            <a:pPr marL="452438" indent="-452438" eaLnBrk="1" hangingPunct="1">
              <a:spcBef>
                <a:spcPts val="600"/>
              </a:spcBef>
              <a:spcAft>
                <a:spcPts val="600"/>
              </a:spcAft>
              <a:defRPr/>
            </a:pPr>
            <a:r>
              <a:rPr lang="en-GB" altLang="en-US" sz="2800" dirty="0">
                <a:solidFill>
                  <a:schemeClr val="tx1"/>
                </a:solidFill>
              </a:rPr>
              <a:t>Pathway Requirements </a:t>
            </a:r>
            <a:r>
              <a:rPr lang="en-GB" altLang="en-US" sz="2800" i="1" dirty="0">
                <a:solidFill>
                  <a:schemeClr val="tx1"/>
                </a:solidFill>
              </a:rPr>
              <a:t>(no more than 80 credits from one pathway of study in the 2</a:t>
            </a:r>
            <a:r>
              <a:rPr lang="en-GB" altLang="en-US" sz="2800" i="1" baseline="30000" dirty="0">
                <a:solidFill>
                  <a:schemeClr val="tx1"/>
                </a:solidFill>
              </a:rPr>
              <a:t>nd</a:t>
            </a:r>
            <a:r>
              <a:rPr lang="en-GB" altLang="en-US" sz="2800" i="1" dirty="0">
                <a:solidFill>
                  <a:schemeClr val="tx1"/>
                </a:solidFill>
              </a:rPr>
              <a:t> Year)</a:t>
            </a:r>
          </a:p>
          <a:p>
            <a:pPr marL="452438" indent="-452438" eaLnBrk="1" hangingPunct="1">
              <a:spcBef>
                <a:spcPts val="600"/>
              </a:spcBef>
              <a:spcAft>
                <a:spcPts val="600"/>
              </a:spcAft>
              <a:defRPr/>
            </a:pPr>
            <a:r>
              <a:rPr lang="en-GB" altLang="en-US" sz="2800" dirty="0">
                <a:solidFill>
                  <a:schemeClr val="tx1"/>
                </a:solidFill>
              </a:rPr>
              <a:t>Be aware of any </a:t>
            </a:r>
            <a:r>
              <a:rPr lang="en-GB" altLang="en-US" sz="2800" b="1" dirty="0">
                <a:solidFill>
                  <a:schemeClr val="tx1"/>
                </a:solidFill>
              </a:rPr>
              <a:t>pre-requisite course units required </a:t>
            </a:r>
            <a:r>
              <a:rPr lang="en-GB" altLang="en-US" sz="2800" dirty="0">
                <a:solidFill>
                  <a:schemeClr val="tx1"/>
                </a:solidFill>
              </a:rPr>
              <a:t>for final year course units that you may want to choose.</a:t>
            </a:r>
          </a:p>
          <a:p>
            <a:pPr marL="452438" indent="-452438" eaLnBrk="1" hangingPunct="1">
              <a:spcBef>
                <a:spcPts val="600"/>
              </a:spcBef>
              <a:spcAft>
                <a:spcPts val="600"/>
              </a:spcAft>
              <a:defRPr/>
            </a:pPr>
            <a:r>
              <a:rPr lang="en-GB" altLang="en-US" sz="2800" dirty="0">
                <a:solidFill>
                  <a:schemeClr val="tx1"/>
                </a:solidFill>
              </a:rPr>
              <a:t>Balance your 120 credits of course units across the two semesters. </a:t>
            </a:r>
            <a:r>
              <a:rPr lang="en-GB" altLang="en-US" sz="2800" b="1" dirty="0">
                <a:solidFill>
                  <a:schemeClr val="tx1"/>
                </a:solidFill>
              </a:rPr>
              <a:t>Aim for a 60-60 split</a:t>
            </a:r>
            <a:r>
              <a:rPr lang="en-GB" altLang="en-US" sz="2800" dirty="0">
                <a:solidFill>
                  <a:schemeClr val="tx1"/>
                </a:solidFill>
              </a:rPr>
              <a:t>. (although a 50/70 or 70/50 split is permitted)</a:t>
            </a:r>
          </a:p>
          <a:p>
            <a:pPr marL="452438" indent="-452438" eaLnBrk="1" hangingPunct="1">
              <a:spcBef>
                <a:spcPts val="600"/>
              </a:spcBef>
              <a:spcAft>
                <a:spcPts val="600"/>
              </a:spcAft>
              <a:defRPr/>
            </a:pPr>
            <a:r>
              <a:rPr lang="en-GB" altLang="en-US" sz="2800" dirty="0">
                <a:solidFill>
                  <a:schemeClr val="tx1"/>
                </a:solidFill>
              </a:rPr>
              <a:t>Take advantage of the wide range of course units available across the School of Social Sciences. </a:t>
            </a:r>
          </a:p>
          <a:p>
            <a:pPr marL="452438" indent="-452438" eaLnBrk="1" hangingPunct="1">
              <a:spcBef>
                <a:spcPts val="600"/>
              </a:spcBef>
              <a:spcAft>
                <a:spcPts val="600"/>
              </a:spcAft>
              <a:defRPr/>
            </a:pPr>
            <a:r>
              <a:rPr lang="en-GB" altLang="en-US" sz="2800" dirty="0">
                <a:solidFill>
                  <a:schemeClr val="tx1"/>
                </a:solidFill>
              </a:rPr>
              <a:t>Timetable constraints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A60468B3-78C2-44B4-B22A-08A8E0194DB2}"/>
              </a:ext>
            </a:extLst>
          </p:cNvPr>
          <p:cNvSpPr>
            <a:spLocks noGrp="1"/>
          </p:cNvSpPr>
          <p:nvPr>
            <p:ph type="sldNum" sz="quarter" idx="12"/>
          </p:nvPr>
        </p:nvSpPr>
        <p:spPr>
          <a:xfrm>
            <a:off x="10287000" y="6389688"/>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0BF08E12-FE76-4812-9497-76E2C3379C03}" type="slidenum">
              <a:rPr lang="en-GB" altLang="en-US" sz="1400">
                <a:solidFill>
                  <a:schemeClr val="tx2"/>
                </a:solidFill>
                <a:latin typeface="Times New Roman" panose="02020603050405020304" pitchFamily="18" charset="0"/>
              </a:rPr>
              <a:pPr>
                <a:spcBef>
                  <a:spcPct val="0"/>
                </a:spcBef>
                <a:buFontTx/>
                <a:buNone/>
              </a:pPr>
              <a:t>5</a:t>
            </a:fld>
            <a:endParaRPr lang="en-GB" altLang="en-US" sz="1400">
              <a:solidFill>
                <a:schemeClr val="tx2"/>
              </a:solidFill>
              <a:latin typeface="Times New Roman" panose="02020603050405020304" pitchFamily="18" charset="0"/>
            </a:endParaRPr>
          </a:p>
        </p:txBody>
      </p:sp>
      <p:sp>
        <p:nvSpPr>
          <p:cNvPr id="13315" name="Rectangle 2">
            <a:extLst>
              <a:ext uri="{FF2B5EF4-FFF2-40B4-BE49-F238E27FC236}">
                <a16:creationId xmlns:a16="http://schemas.microsoft.com/office/drawing/2014/main" id="{FC4872DE-5FDC-4228-B454-187F2E90021A}"/>
              </a:ext>
            </a:extLst>
          </p:cNvPr>
          <p:cNvSpPr>
            <a:spLocks noGrp="1" noChangeArrowheads="1"/>
          </p:cNvSpPr>
          <p:nvPr>
            <p:ph type="title" idx="4294967295"/>
          </p:nvPr>
        </p:nvSpPr>
        <p:spPr>
          <a:xfrm>
            <a:off x="2063750" y="274638"/>
            <a:ext cx="7788275" cy="1143000"/>
          </a:xfrm>
        </p:spPr>
        <p:txBody>
          <a:bodyPr lIns="92075" tIns="46038" rIns="92075" bIns="46038"/>
          <a:lstStyle/>
          <a:p>
            <a:pPr eaLnBrk="1" hangingPunct="1"/>
            <a:r>
              <a:rPr lang="en-GB" altLang="en-US" sz="4000" b="1"/>
              <a:t>Careers and accreditation</a:t>
            </a:r>
          </a:p>
        </p:txBody>
      </p:sp>
      <p:sp>
        <p:nvSpPr>
          <p:cNvPr id="13316" name="Rectangle 3">
            <a:extLst>
              <a:ext uri="{FF2B5EF4-FFF2-40B4-BE49-F238E27FC236}">
                <a16:creationId xmlns:a16="http://schemas.microsoft.com/office/drawing/2014/main" id="{66354E94-6EC4-47B6-B37F-88AD24FBA905}"/>
              </a:ext>
            </a:extLst>
          </p:cNvPr>
          <p:cNvSpPr>
            <a:spLocks noGrp="1" noChangeArrowheads="1"/>
          </p:cNvSpPr>
          <p:nvPr>
            <p:ph type="body" idx="4294967295"/>
          </p:nvPr>
        </p:nvSpPr>
        <p:spPr>
          <a:xfrm>
            <a:off x="0" y="1520825"/>
            <a:ext cx="12192000" cy="5324475"/>
          </a:xfrm>
        </p:spPr>
        <p:txBody>
          <a:bodyPr lIns="92075" tIns="46038" rIns="92075" bIns="46038"/>
          <a:lstStyle/>
          <a:p>
            <a:pPr marL="533400" indent="-533400" eaLnBrk="1" hangingPunct="1">
              <a:spcBef>
                <a:spcPts val="300"/>
              </a:spcBef>
              <a:spcAft>
                <a:spcPts val="300"/>
              </a:spcAft>
              <a:defRPr/>
            </a:pPr>
            <a:r>
              <a:rPr lang="en-GB" altLang="en-US" sz="2800" b="1" dirty="0">
                <a:solidFill>
                  <a:schemeClr val="tx1"/>
                </a:solidFill>
              </a:rPr>
              <a:t>How should my career plans fit in with my course unit choices in my 2</a:t>
            </a:r>
            <a:r>
              <a:rPr lang="en-GB" altLang="en-US" sz="2800" b="1" baseline="30000" dirty="0">
                <a:solidFill>
                  <a:schemeClr val="tx1"/>
                </a:solidFill>
              </a:rPr>
              <a:t>nd</a:t>
            </a:r>
            <a:r>
              <a:rPr lang="en-GB" altLang="en-US" sz="2800" b="1" dirty="0">
                <a:solidFill>
                  <a:schemeClr val="tx1"/>
                </a:solidFill>
              </a:rPr>
              <a:t> Year?</a:t>
            </a:r>
          </a:p>
          <a:p>
            <a:pPr lvl="1" eaLnBrk="1" hangingPunct="1">
              <a:spcBef>
                <a:spcPts val="300"/>
              </a:spcBef>
              <a:spcAft>
                <a:spcPts val="300"/>
              </a:spcAft>
              <a:buFont typeface="Wingdings" panose="05000000000000000000" pitchFamily="2" charset="2"/>
              <a:buChar char="§"/>
              <a:defRPr/>
            </a:pPr>
            <a:r>
              <a:rPr lang="en-GB" altLang="en-US" dirty="0">
                <a:solidFill>
                  <a:schemeClr val="tx1"/>
                </a:solidFill>
              </a:rPr>
              <a:t>What are “best” course units in the context of career aspirations?</a:t>
            </a:r>
          </a:p>
          <a:p>
            <a:pPr lvl="1" eaLnBrk="1" hangingPunct="1">
              <a:spcBef>
                <a:spcPts val="300"/>
              </a:spcBef>
              <a:spcAft>
                <a:spcPts val="300"/>
              </a:spcAft>
              <a:buFont typeface="Wingdings" panose="05000000000000000000" pitchFamily="2" charset="2"/>
              <a:buChar char="§"/>
              <a:defRPr/>
            </a:pPr>
            <a:r>
              <a:rPr lang="en-GB" altLang="en-US" dirty="0">
                <a:solidFill>
                  <a:schemeClr val="tx1"/>
                </a:solidFill>
              </a:rPr>
              <a:t>Good degree result more important than individual course subjects</a:t>
            </a:r>
          </a:p>
          <a:p>
            <a:pPr lvl="1" eaLnBrk="1" hangingPunct="1">
              <a:spcBef>
                <a:spcPts val="300"/>
              </a:spcBef>
              <a:spcAft>
                <a:spcPts val="300"/>
              </a:spcAft>
              <a:buFont typeface="Wingdings" panose="05000000000000000000" pitchFamily="2" charset="2"/>
              <a:buChar char="§"/>
              <a:defRPr/>
            </a:pPr>
            <a:r>
              <a:rPr lang="en-GB" altLang="en-US" dirty="0">
                <a:solidFill>
                  <a:schemeClr val="tx1"/>
                </a:solidFill>
              </a:rPr>
              <a:t>Choose course units you are </a:t>
            </a:r>
            <a:r>
              <a:rPr lang="en-GB" altLang="en-US" i="1" dirty="0">
                <a:solidFill>
                  <a:schemeClr val="tx1"/>
                </a:solidFill>
              </a:rPr>
              <a:t>interested</a:t>
            </a:r>
            <a:r>
              <a:rPr lang="en-GB" altLang="en-US" dirty="0">
                <a:solidFill>
                  <a:schemeClr val="tx1"/>
                </a:solidFill>
              </a:rPr>
              <a:t> in</a:t>
            </a:r>
          </a:p>
          <a:p>
            <a:pPr marL="533400" indent="-533400" eaLnBrk="1" hangingPunct="1">
              <a:spcBef>
                <a:spcPts val="300"/>
              </a:spcBef>
              <a:spcAft>
                <a:spcPts val="300"/>
              </a:spcAft>
              <a:defRPr/>
            </a:pPr>
            <a:r>
              <a:rPr lang="en-GB" altLang="en-US" sz="2800" b="1" dirty="0">
                <a:solidFill>
                  <a:schemeClr val="tx1"/>
                </a:solidFill>
              </a:rPr>
              <a:t>Accreditation</a:t>
            </a:r>
          </a:p>
          <a:p>
            <a:pPr marL="914400" lvl="1" indent="-457200" eaLnBrk="1" hangingPunct="1">
              <a:spcBef>
                <a:spcPts val="300"/>
              </a:spcBef>
              <a:spcAft>
                <a:spcPts val="300"/>
              </a:spcAft>
              <a:defRPr/>
            </a:pPr>
            <a:r>
              <a:rPr lang="en-GB" altLang="en-US" dirty="0">
                <a:solidFill>
                  <a:schemeClr val="tx1"/>
                </a:solidFill>
              </a:rPr>
              <a:t>Some information in the </a:t>
            </a:r>
            <a:r>
              <a:rPr lang="en-GB" altLang="en-US" dirty="0">
                <a:solidFill>
                  <a:schemeClr val="tx1"/>
                </a:solidFill>
                <a:highlight>
                  <a:srgbClr val="FFFF00"/>
                </a:highlight>
              </a:rPr>
              <a:t>A&amp;F Pathway Guide (page 3)</a:t>
            </a:r>
          </a:p>
          <a:p>
            <a:pPr marL="914400" lvl="1" indent="-457200" eaLnBrk="1" hangingPunct="1">
              <a:spcBef>
                <a:spcPts val="300"/>
              </a:spcBef>
              <a:spcAft>
                <a:spcPts val="300"/>
              </a:spcAft>
              <a:defRPr/>
            </a:pPr>
            <a:r>
              <a:rPr lang="en-GB" altLang="en-US" dirty="0">
                <a:solidFill>
                  <a:schemeClr val="tx1"/>
                </a:solidFill>
              </a:rPr>
              <a:t>Information specific to Manchester University degree programmes can be found in the </a:t>
            </a:r>
            <a:r>
              <a:rPr lang="en-GB" altLang="en-US" dirty="0">
                <a:solidFill>
                  <a:schemeClr val="tx1"/>
                </a:solidFill>
                <a:highlight>
                  <a:srgbClr val="FFFF00"/>
                </a:highlight>
              </a:rPr>
              <a:t>AMBS UG handbook</a:t>
            </a:r>
            <a:endParaRPr lang="en-GB" altLang="en-US" sz="2000" dirty="0">
              <a:solidFill>
                <a:srgbClr val="0070C0"/>
              </a:solidFill>
              <a:highlight>
                <a:srgbClr val="FFFF00"/>
              </a:highlight>
            </a:endParaRPr>
          </a:p>
        </p:txBody>
      </p:sp>
      <p:pic>
        <p:nvPicPr>
          <p:cNvPr id="13317" name="Picture 7" descr="graduation_18">
            <a:extLst>
              <a:ext uri="{FF2B5EF4-FFF2-40B4-BE49-F238E27FC236}">
                <a16:creationId xmlns:a16="http://schemas.microsoft.com/office/drawing/2014/main" id="{C345EBC9-9E2C-4708-98FB-E3DE58024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8250" y="0"/>
            <a:ext cx="206375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788B9517-B0F6-488F-839D-174B83F4934F}"/>
              </a:ext>
            </a:extLst>
          </p:cNvPr>
          <p:cNvSpPr>
            <a:spLocks noGrp="1"/>
          </p:cNvSpPr>
          <p:nvPr>
            <p:ph type="sldNum" sz="quarter" idx="12"/>
          </p:nvPr>
        </p:nvSpPr>
        <p:spPr>
          <a:xfrm>
            <a:off x="87503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FFBF8A8A-2D5A-4A84-B655-7CE5B0D5586E}" type="slidenum">
              <a:rPr lang="en-GB" altLang="en-US" sz="1400">
                <a:solidFill>
                  <a:schemeClr val="tx2"/>
                </a:solidFill>
                <a:latin typeface="Times New Roman" panose="02020603050405020304" pitchFamily="18" charset="0"/>
              </a:rPr>
              <a:pPr>
                <a:spcBef>
                  <a:spcPct val="0"/>
                </a:spcBef>
                <a:buFontTx/>
                <a:buNone/>
              </a:pPr>
              <a:t>6</a:t>
            </a:fld>
            <a:endParaRPr lang="en-GB" altLang="en-US" sz="1400">
              <a:solidFill>
                <a:schemeClr val="tx2"/>
              </a:solidFill>
              <a:latin typeface="Times New Roman" panose="02020603050405020304" pitchFamily="18" charset="0"/>
            </a:endParaRPr>
          </a:p>
        </p:txBody>
      </p:sp>
      <p:sp>
        <p:nvSpPr>
          <p:cNvPr id="15363" name="Rectangle 2">
            <a:extLst>
              <a:ext uri="{FF2B5EF4-FFF2-40B4-BE49-F238E27FC236}">
                <a16:creationId xmlns:a16="http://schemas.microsoft.com/office/drawing/2014/main" id="{75361F50-DA81-494E-AA68-86E0CA2E163B}"/>
              </a:ext>
            </a:extLst>
          </p:cNvPr>
          <p:cNvSpPr>
            <a:spLocks noGrp="1" noChangeArrowheads="1"/>
          </p:cNvSpPr>
          <p:nvPr>
            <p:ph type="title" idx="4294967295"/>
          </p:nvPr>
        </p:nvSpPr>
        <p:spPr>
          <a:xfrm>
            <a:off x="2063750" y="0"/>
            <a:ext cx="7967663" cy="1417638"/>
          </a:xfrm>
        </p:spPr>
        <p:txBody>
          <a:bodyPr lIns="92075" tIns="46038" rIns="92075" bIns="46038"/>
          <a:lstStyle/>
          <a:p>
            <a:pPr eaLnBrk="1" hangingPunct="1"/>
            <a:r>
              <a:rPr lang="en-GB" altLang="en-US" sz="4000" b="1"/>
              <a:t>Regulations</a:t>
            </a:r>
          </a:p>
        </p:txBody>
      </p:sp>
      <p:sp>
        <p:nvSpPr>
          <p:cNvPr id="15364" name="Rectangle 3">
            <a:extLst>
              <a:ext uri="{FF2B5EF4-FFF2-40B4-BE49-F238E27FC236}">
                <a16:creationId xmlns:a16="http://schemas.microsoft.com/office/drawing/2014/main" id="{554A97CE-721B-4185-99EF-8330C7B7D8FD}"/>
              </a:ext>
            </a:extLst>
          </p:cNvPr>
          <p:cNvSpPr>
            <a:spLocks noGrp="1" noChangeArrowheads="1"/>
          </p:cNvSpPr>
          <p:nvPr>
            <p:ph type="body" idx="4294967295"/>
          </p:nvPr>
        </p:nvSpPr>
        <p:spPr>
          <a:xfrm>
            <a:off x="334963" y="1341438"/>
            <a:ext cx="11857037" cy="5516562"/>
          </a:xfrm>
        </p:spPr>
        <p:txBody>
          <a:bodyPr lIns="92075" tIns="46038" rIns="92075" bIns="46038"/>
          <a:lstStyle/>
          <a:p>
            <a:pPr eaLnBrk="1" hangingPunct="1">
              <a:lnSpc>
                <a:spcPct val="114000"/>
              </a:lnSpc>
              <a:spcBef>
                <a:spcPts val="300"/>
              </a:spcBef>
              <a:spcAft>
                <a:spcPts val="300"/>
              </a:spcAft>
              <a:buFont typeface="Wingdings" panose="05000000000000000000" pitchFamily="2" charset="2"/>
              <a:buChar char="§"/>
            </a:pPr>
            <a:r>
              <a:rPr lang="en-GB" altLang="en-US" sz="2400" dirty="0">
                <a:solidFill>
                  <a:schemeClr val="tx1"/>
                </a:solidFill>
              </a:rPr>
              <a:t>120 units each year (Honours degree)</a:t>
            </a:r>
          </a:p>
          <a:p>
            <a:pPr eaLnBrk="1" hangingPunct="1">
              <a:lnSpc>
                <a:spcPct val="114000"/>
              </a:lnSpc>
              <a:spcBef>
                <a:spcPts val="300"/>
              </a:spcBef>
              <a:spcAft>
                <a:spcPts val="300"/>
              </a:spcAft>
              <a:buFont typeface="Wingdings" panose="05000000000000000000" pitchFamily="2" charset="2"/>
              <a:buChar char="§"/>
            </a:pPr>
            <a:r>
              <a:rPr lang="en-GB" altLang="en-US" sz="2400" dirty="0">
                <a:solidFill>
                  <a:schemeClr val="tx1"/>
                </a:solidFill>
              </a:rPr>
              <a:t>“P” = pre-requisites; “C” = co-requisite</a:t>
            </a:r>
          </a:p>
          <a:p>
            <a:pPr eaLnBrk="1" hangingPunct="1">
              <a:lnSpc>
                <a:spcPct val="114000"/>
              </a:lnSpc>
              <a:spcBef>
                <a:spcPts val="300"/>
              </a:spcBef>
              <a:spcAft>
                <a:spcPts val="300"/>
              </a:spcAft>
              <a:buFont typeface="Wingdings" panose="05000000000000000000" pitchFamily="2" charset="2"/>
              <a:buChar char="§"/>
            </a:pPr>
            <a:r>
              <a:rPr lang="en-GB" altLang="en-US" sz="2400" b="1" dirty="0">
                <a:solidFill>
                  <a:schemeClr val="tx1"/>
                </a:solidFill>
              </a:rPr>
              <a:t>2</a:t>
            </a:r>
            <a:r>
              <a:rPr lang="en-GB" altLang="en-US" sz="2400" b="1" baseline="30000" dirty="0">
                <a:solidFill>
                  <a:schemeClr val="tx1"/>
                </a:solidFill>
              </a:rPr>
              <a:t>nd</a:t>
            </a:r>
            <a:r>
              <a:rPr lang="en-GB" altLang="en-US" sz="2400" b="1" dirty="0">
                <a:solidFill>
                  <a:schemeClr val="tx1"/>
                </a:solidFill>
              </a:rPr>
              <a:t> Year compulsory course units </a:t>
            </a:r>
            <a:r>
              <a:rPr lang="en-GB" altLang="en-US" sz="2400" dirty="0">
                <a:solidFill>
                  <a:schemeClr val="tx1"/>
                </a:solidFill>
              </a:rPr>
              <a:t>must be </a:t>
            </a:r>
            <a:r>
              <a:rPr lang="en-GB" altLang="en-US" sz="2400" b="1" dirty="0">
                <a:solidFill>
                  <a:schemeClr val="tx1"/>
                </a:solidFill>
              </a:rPr>
              <a:t>passed at 40% or higher </a:t>
            </a:r>
            <a:r>
              <a:rPr lang="en-GB" altLang="en-US" sz="2400" dirty="0">
                <a:solidFill>
                  <a:schemeClr val="tx1"/>
                </a:solidFill>
              </a:rPr>
              <a:t>in order to be eligible for the pathway in the final year</a:t>
            </a:r>
          </a:p>
          <a:p>
            <a:pPr eaLnBrk="1" hangingPunct="1">
              <a:lnSpc>
                <a:spcPct val="114000"/>
              </a:lnSpc>
              <a:spcBef>
                <a:spcPts val="300"/>
              </a:spcBef>
              <a:spcAft>
                <a:spcPts val="300"/>
              </a:spcAft>
              <a:buFont typeface="Wingdings" panose="05000000000000000000" pitchFamily="2" charset="2"/>
              <a:buChar char="§"/>
            </a:pPr>
            <a:r>
              <a:rPr lang="en-GB" altLang="en-US" sz="2400" dirty="0">
                <a:solidFill>
                  <a:schemeClr val="tx1"/>
                </a:solidFill>
              </a:rPr>
              <a:t>Compensated fail mark (between 30% and 39%) does </a:t>
            </a:r>
            <a:r>
              <a:rPr lang="en-GB" altLang="en-US" sz="2400" u="sng" dirty="0">
                <a:solidFill>
                  <a:schemeClr val="tx1"/>
                </a:solidFill>
              </a:rPr>
              <a:t>not</a:t>
            </a:r>
            <a:r>
              <a:rPr lang="en-GB" altLang="en-US" sz="2400" dirty="0">
                <a:solidFill>
                  <a:schemeClr val="tx1"/>
                </a:solidFill>
              </a:rPr>
              <a:t> count as possessing the 2</a:t>
            </a:r>
            <a:r>
              <a:rPr lang="en-GB" altLang="en-US" sz="2400" baseline="30000" dirty="0">
                <a:solidFill>
                  <a:schemeClr val="tx1"/>
                </a:solidFill>
              </a:rPr>
              <a:t>nd</a:t>
            </a:r>
            <a:r>
              <a:rPr lang="en-GB" altLang="en-US" sz="2400" dirty="0">
                <a:solidFill>
                  <a:schemeClr val="tx1"/>
                </a:solidFill>
              </a:rPr>
              <a:t> year compulsory course units.</a:t>
            </a:r>
            <a:r>
              <a:rPr lang="en-GB" altLang="en-US" sz="2400" baseline="30000" dirty="0">
                <a:solidFill>
                  <a:schemeClr val="tx1"/>
                </a:solidFill>
              </a:rPr>
              <a:t> </a:t>
            </a:r>
            <a:r>
              <a:rPr lang="en-GB" altLang="en-US" sz="2400" dirty="0">
                <a:solidFill>
                  <a:schemeClr val="tx1"/>
                </a:solidFill>
              </a:rPr>
              <a:t>  </a:t>
            </a:r>
          </a:p>
          <a:p>
            <a:pPr eaLnBrk="1" hangingPunct="1">
              <a:lnSpc>
                <a:spcPct val="114000"/>
              </a:lnSpc>
              <a:spcBef>
                <a:spcPts val="300"/>
              </a:spcBef>
              <a:spcAft>
                <a:spcPts val="300"/>
              </a:spcAft>
              <a:buFont typeface="Wingdings" panose="05000000000000000000" pitchFamily="2" charset="2"/>
              <a:buChar char="§"/>
            </a:pPr>
            <a:r>
              <a:rPr lang="en-GB" altLang="en-US" sz="2400" dirty="0">
                <a:solidFill>
                  <a:schemeClr val="tx1"/>
                </a:solidFill>
              </a:rPr>
              <a:t>Final Year </a:t>
            </a:r>
            <a:r>
              <a:rPr lang="en-GB" altLang="en-US" sz="2400" b="1" dirty="0">
                <a:solidFill>
                  <a:schemeClr val="tx1"/>
                </a:solidFill>
              </a:rPr>
              <a:t>Compulsory Course Units (40 credits) </a:t>
            </a:r>
            <a:r>
              <a:rPr lang="en-GB" altLang="en-US" sz="2400" dirty="0">
                <a:solidFill>
                  <a:schemeClr val="tx1"/>
                </a:solidFill>
              </a:rPr>
              <a:t>are</a:t>
            </a:r>
            <a:r>
              <a:rPr lang="en-GB" altLang="en-US" sz="2400" b="1" dirty="0">
                <a:solidFill>
                  <a:schemeClr val="tx1"/>
                </a:solidFill>
              </a:rPr>
              <a:t> </a:t>
            </a:r>
            <a:r>
              <a:rPr lang="en-GB" altLang="en-US" sz="2400" dirty="0">
                <a:solidFill>
                  <a:schemeClr val="tx1"/>
                </a:solidFill>
              </a:rPr>
              <a:t>courses you </a:t>
            </a:r>
            <a:r>
              <a:rPr lang="en-GB" altLang="en-US" sz="2400" u="sng" dirty="0">
                <a:solidFill>
                  <a:schemeClr val="tx1"/>
                </a:solidFill>
              </a:rPr>
              <a:t>must</a:t>
            </a:r>
            <a:r>
              <a:rPr lang="en-GB" altLang="en-US" sz="2400" dirty="0">
                <a:solidFill>
                  <a:schemeClr val="tx1"/>
                </a:solidFill>
              </a:rPr>
              <a:t> take in the final year for the pathway:</a:t>
            </a:r>
          </a:p>
          <a:p>
            <a:pPr marL="987425" lvl="1" indent="-530225" eaLnBrk="1" hangingPunct="1">
              <a:spcBef>
                <a:spcPts val="300"/>
              </a:spcBef>
              <a:spcAft>
                <a:spcPts val="300"/>
              </a:spcAft>
              <a:buFont typeface="Courier New" panose="02070309020205020404" pitchFamily="49" charset="0"/>
              <a:buChar char="o"/>
            </a:pPr>
            <a:r>
              <a:rPr lang="en-GB" altLang="en-US" sz="2400" dirty="0">
                <a:solidFill>
                  <a:schemeClr val="tx1"/>
                </a:solidFill>
              </a:rPr>
              <a:t>BMAN31000 Financial Analysis of Corporate Performance: the </a:t>
            </a:r>
            <a:r>
              <a:rPr lang="en-GB" altLang="en-US" sz="2400" b="1" dirty="0">
                <a:solidFill>
                  <a:schemeClr val="tx1"/>
                </a:solidFill>
              </a:rPr>
              <a:t>accounting</a:t>
            </a:r>
            <a:r>
              <a:rPr lang="en-GB" altLang="en-US" sz="2400" dirty="0">
                <a:solidFill>
                  <a:schemeClr val="tx1"/>
                </a:solidFill>
              </a:rPr>
              <a:t> project course unit</a:t>
            </a:r>
          </a:p>
          <a:p>
            <a:pPr marL="987425" lvl="2" indent="-530225" eaLnBrk="1" hangingPunct="1">
              <a:spcBef>
                <a:spcPts val="300"/>
              </a:spcBef>
              <a:spcAft>
                <a:spcPts val="300"/>
              </a:spcAft>
              <a:buFontTx/>
              <a:buNone/>
            </a:pPr>
            <a:r>
              <a:rPr lang="en-GB" altLang="en-US" sz="2000" b="1" i="1" dirty="0">
                <a:solidFill>
                  <a:srgbClr val="C00000"/>
                </a:solidFill>
              </a:rPr>
              <a:t>OR</a:t>
            </a:r>
          </a:p>
          <a:p>
            <a:pPr marL="987425" lvl="1" indent="-530225" eaLnBrk="1" hangingPunct="1">
              <a:spcBef>
                <a:spcPts val="300"/>
              </a:spcBef>
              <a:spcAft>
                <a:spcPts val="300"/>
              </a:spcAft>
              <a:buFont typeface="Courier New" panose="02070309020205020404" pitchFamily="49" charset="0"/>
              <a:buChar char="o"/>
            </a:pPr>
            <a:r>
              <a:rPr lang="en-GB" altLang="en-US" sz="2400" dirty="0">
                <a:solidFill>
                  <a:schemeClr val="tx1"/>
                </a:solidFill>
              </a:rPr>
              <a:t>BMAN30190 Empirical Finance: the </a:t>
            </a:r>
            <a:r>
              <a:rPr lang="en-GB" altLang="en-US" sz="2400" b="1" dirty="0">
                <a:solidFill>
                  <a:schemeClr val="tx1"/>
                </a:solidFill>
              </a:rPr>
              <a:t>finance</a:t>
            </a:r>
            <a:r>
              <a:rPr lang="en-GB" altLang="en-US" sz="2400" dirty="0">
                <a:solidFill>
                  <a:schemeClr val="tx1"/>
                </a:solidFill>
              </a:rPr>
              <a:t> project course unit</a:t>
            </a:r>
          </a:p>
        </p:txBody>
      </p:sp>
      <p:pic>
        <p:nvPicPr>
          <p:cNvPr id="15365" name="Picture 7" descr="medicine_01">
            <a:extLst>
              <a:ext uri="{FF2B5EF4-FFF2-40B4-BE49-F238E27FC236}">
                <a16:creationId xmlns:a16="http://schemas.microsoft.com/office/drawing/2014/main" id="{E2ABB781-997F-4019-AAA9-8804F155D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1413" y="0"/>
            <a:ext cx="2160587"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50A173EF-CEB6-4886-9D53-5609DAFF88D2}"/>
              </a:ext>
            </a:extLst>
          </p:cNvPr>
          <p:cNvSpPr txBox="1">
            <a:spLocks noGrp="1"/>
          </p:cNvSpPr>
          <p:nvPr/>
        </p:nvSpPr>
        <p:spPr bwMode="auto">
          <a:xfrm>
            <a:off x="8750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r" eaLnBrk="1" hangingPunct="1">
              <a:spcBef>
                <a:spcPct val="0"/>
              </a:spcBef>
              <a:buFontTx/>
              <a:buNone/>
            </a:pPr>
            <a:fld id="{660B61C6-FC24-473B-B324-94589DEFAE39}" type="slidenum">
              <a:rPr lang="en-GB" altLang="en-US" sz="1400">
                <a:solidFill>
                  <a:schemeClr val="tx2"/>
                </a:solidFill>
                <a:latin typeface="Times New Roman" panose="02020603050405020304" pitchFamily="18" charset="0"/>
              </a:rPr>
              <a:pPr algn="r" eaLnBrk="1" hangingPunct="1">
                <a:spcBef>
                  <a:spcPct val="0"/>
                </a:spcBef>
                <a:buFontTx/>
                <a:buNone/>
              </a:pPr>
              <a:t>7</a:t>
            </a:fld>
            <a:endParaRPr lang="en-GB" altLang="en-US" sz="1400">
              <a:solidFill>
                <a:schemeClr val="tx2"/>
              </a:solidFill>
              <a:latin typeface="Times New Roman" panose="02020603050405020304" pitchFamily="18" charset="0"/>
            </a:endParaRPr>
          </a:p>
        </p:txBody>
      </p:sp>
      <p:sp>
        <p:nvSpPr>
          <p:cNvPr id="17411" name="Rectangle 2">
            <a:extLst>
              <a:ext uri="{FF2B5EF4-FFF2-40B4-BE49-F238E27FC236}">
                <a16:creationId xmlns:a16="http://schemas.microsoft.com/office/drawing/2014/main" id="{74FCC569-9109-4753-AA47-B614D6175D69}"/>
              </a:ext>
            </a:extLst>
          </p:cNvPr>
          <p:cNvSpPr>
            <a:spLocks noGrp="1" noChangeArrowheads="1"/>
          </p:cNvSpPr>
          <p:nvPr>
            <p:ph type="title" idx="4294967295"/>
          </p:nvPr>
        </p:nvSpPr>
        <p:spPr>
          <a:xfrm>
            <a:off x="2063552" y="123302"/>
            <a:ext cx="7473950" cy="1268413"/>
          </a:xfrm>
        </p:spPr>
        <p:txBody>
          <a:bodyPr lIns="92075" tIns="46038" rIns="92075" bIns="46038"/>
          <a:lstStyle/>
          <a:p>
            <a:pPr eaLnBrk="1" hangingPunct="1"/>
            <a:r>
              <a:rPr lang="en-GB" altLang="en-US" sz="3600" b="1" dirty="0"/>
              <a:t>Final Year Pathway Regulations</a:t>
            </a:r>
          </a:p>
        </p:txBody>
      </p:sp>
      <p:sp>
        <p:nvSpPr>
          <p:cNvPr id="17412" name="Rectangle 3">
            <a:extLst>
              <a:ext uri="{FF2B5EF4-FFF2-40B4-BE49-F238E27FC236}">
                <a16:creationId xmlns:a16="http://schemas.microsoft.com/office/drawing/2014/main" id="{D70E0236-7C73-422E-8D99-D71F05755763}"/>
              </a:ext>
            </a:extLst>
          </p:cNvPr>
          <p:cNvSpPr>
            <a:spLocks noGrp="1" noChangeArrowheads="1"/>
          </p:cNvSpPr>
          <p:nvPr>
            <p:ph type="body" idx="4294967295"/>
          </p:nvPr>
        </p:nvSpPr>
        <p:spPr>
          <a:xfrm>
            <a:off x="192088" y="1412875"/>
            <a:ext cx="11999912" cy="5445125"/>
          </a:xfrm>
        </p:spPr>
        <p:txBody>
          <a:bodyPr lIns="92075" tIns="46038" rIns="92075" bIns="46038"/>
          <a:lstStyle/>
          <a:p>
            <a:pPr marL="0" indent="0" eaLnBrk="1" hangingPunct="1">
              <a:spcAft>
                <a:spcPts val="600"/>
              </a:spcAft>
              <a:buFontTx/>
              <a:buNone/>
              <a:defRPr/>
            </a:pPr>
            <a:r>
              <a:rPr lang="en-GB" altLang="en-US" b="1" dirty="0">
                <a:solidFill>
                  <a:schemeClr val="tx1"/>
                </a:solidFill>
              </a:rPr>
              <a:t>Final Year Pathways: </a:t>
            </a:r>
          </a:p>
          <a:p>
            <a:pPr eaLnBrk="1" hangingPunct="1">
              <a:spcAft>
                <a:spcPts val="600"/>
              </a:spcAft>
              <a:buFont typeface="Wingdings" panose="05000000000000000000" pitchFamily="2" charset="2"/>
              <a:buChar char="§"/>
              <a:defRPr/>
            </a:pPr>
            <a:r>
              <a:rPr lang="en-GB" altLang="en-US" b="1" i="1" dirty="0">
                <a:solidFill>
                  <a:schemeClr val="tx1"/>
                </a:solidFill>
              </a:rPr>
              <a:t>Finance (single pathway) - </a:t>
            </a:r>
            <a:r>
              <a:rPr lang="en-GB" altLang="en-US" dirty="0">
                <a:solidFill>
                  <a:schemeClr val="tx1"/>
                </a:solidFill>
              </a:rPr>
              <a:t>must select at least 80 credits of finance course units in the final year</a:t>
            </a:r>
          </a:p>
          <a:p>
            <a:pPr eaLnBrk="1" hangingPunct="1">
              <a:spcAft>
                <a:spcPts val="600"/>
              </a:spcAft>
              <a:buFont typeface="Wingdings" panose="05000000000000000000" pitchFamily="2" charset="2"/>
              <a:buChar char="§"/>
              <a:defRPr/>
            </a:pPr>
            <a:r>
              <a:rPr lang="en-GB" altLang="en-US" b="1" i="1" dirty="0">
                <a:solidFill>
                  <a:schemeClr val="tx1"/>
                </a:solidFill>
              </a:rPr>
              <a:t>Accounting and Finance (joint pathway) </a:t>
            </a:r>
            <a:r>
              <a:rPr lang="en-GB" altLang="en-US" dirty="0">
                <a:solidFill>
                  <a:schemeClr val="tx1"/>
                </a:solidFill>
              </a:rPr>
              <a:t>must select at least 50 credits of accounting course units AND 50 credits of finance course units in the final year</a:t>
            </a:r>
          </a:p>
          <a:p>
            <a:pPr eaLnBrk="1" hangingPunct="1">
              <a:spcAft>
                <a:spcPts val="600"/>
              </a:spcAft>
              <a:buFont typeface="Wingdings" panose="05000000000000000000" pitchFamily="2" charset="2"/>
              <a:buChar char="§"/>
              <a:defRPr/>
            </a:pPr>
            <a:r>
              <a:rPr lang="en-GB" altLang="en-US" b="1" i="1" dirty="0">
                <a:solidFill>
                  <a:schemeClr val="tx1"/>
                </a:solidFill>
              </a:rPr>
              <a:t>Economics and Finance (joint pathway) </a:t>
            </a:r>
            <a:r>
              <a:rPr lang="en-GB" altLang="en-US" dirty="0">
                <a:solidFill>
                  <a:schemeClr val="tx1"/>
                </a:solidFill>
              </a:rPr>
              <a:t>must select at least 50 credits of economics course units AND 50 credits of finance course units in the final year</a:t>
            </a:r>
          </a:p>
        </p:txBody>
      </p:sp>
      <p:pic>
        <p:nvPicPr>
          <p:cNvPr id="17413" name="Picture 7" descr="medicine_01">
            <a:extLst>
              <a:ext uri="{FF2B5EF4-FFF2-40B4-BE49-F238E27FC236}">
                <a16:creationId xmlns:a16="http://schemas.microsoft.com/office/drawing/2014/main" id="{C20463D9-6FEB-4FCA-AADC-EDF6449F0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3600" y="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A609231E-79CA-473D-8F00-F9A6261C3825}"/>
              </a:ext>
            </a:extLst>
          </p:cNvPr>
          <p:cNvSpPr>
            <a:spLocks noGrp="1"/>
          </p:cNvSpPr>
          <p:nvPr>
            <p:ph type="sldNum" sz="quarter" idx="12"/>
          </p:nvPr>
        </p:nvSpPr>
        <p:spPr>
          <a:xfrm>
            <a:off x="8750300" y="6248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D186DE00-3BEE-4628-9948-8E4872C91C4F}" type="slidenum">
              <a:rPr lang="en-GB" altLang="en-US" sz="1400">
                <a:solidFill>
                  <a:schemeClr val="tx2"/>
                </a:solidFill>
                <a:latin typeface="Times New Roman" panose="02020603050405020304" pitchFamily="18" charset="0"/>
              </a:rPr>
              <a:pPr>
                <a:spcBef>
                  <a:spcPct val="0"/>
                </a:spcBef>
                <a:buFontTx/>
                <a:buNone/>
              </a:pPr>
              <a:t>8</a:t>
            </a:fld>
            <a:endParaRPr lang="en-GB" altLang="en-US" sz="1400">
              <a:solidFill>
                <a:schemeClr val="tx2"/>
              </a:solidFill>
              <a:latin typeface="Times New Roman" panose="02020603050405020304" pitchFamily="18" charset="0"/>
            </a:endParaRPr>
          </a:p>
        </p:txBody>
      </p:sp>
      <p:sp>
        <p:nvSpPr>
          <p:cNvPr id="19459" name="Rectangle 3">
            <a:extLst>
              <a:ext uri="{FF2B5EF4-FFF2-40B4-BE49-F238E27FC236}">
                <a16:creationId xmlns:a16="http://schemas.microsoft.com/office/drawing/2014/main" id="{E8306003-FFFF-415A-9117-9316E50B8B4D}"/>
              </a:ext>
            </a:extLst>
          </p:cNvPr>
          <p:cNvSpPr>
            <a:spLocks noGrp="1" noChangeArrowheads="1"/>
          </p:cNvSpPr>
          <p:nvPr>
            <p:ph type="body" idx="4294967295"/>
          </p:nvPr>
        </p:nvSpPr>
        <p:spPr>
          <a:xfrm>
            <a:off x="119063" y="1556792"/>
            <a:ext cx="12072937" cy="5301208"/>
          </a:xfrm>
        </p:spPr>
        <p:txBody>
          <a:bodyPr lIns="92075" tIns="46038" rIns="92075" bIns="46038"/>
          <a:lstStyle/>
          <a:p>
            <a:pPr marL="0" indent="0" eaLnBrk="1" hangingPunct="1">
              <a:spcBef>
                <a:spcPts val="300"/>
              </a:spcBef>
              <a:spcAft>
                <a:spcPts val="300"/>
              </a:spcAft>
              <a:buNone/>
            </a:pPr>
            <a:r>
              <a:rPr lang="en-GB" altLang="en-US" sz="2800" b="1" dirty="0">
                <a:solidFill>
                  <a:schemeClr val="tx1"/>
                </a:solidFill>
              </a:rPr>
              <a:t>Second Year Compulsory Course Units:</a:t>
            </a:r>
          </a:p>
          <a:p>
            <a:pPr marL="465137" eaLnBrk="1" hangingPunct="1">
              <a:spcBef>
                <a:spcPts val="300"/>
              </a:spcBef>
              <a:spcAft>
                <a:spcPts val="300"/>
              </a:spcAft>
              <a:buFont typeface="Wingdings" panose="05000000000000000000" pitchFamily="2" charset="2"/>
              <a:buChar char="§"/>
              <a:tabLst>
                <a:tab pos="3052763" algn="l"/>
              </a:tabLst>
            </a:pPr>
            <a:r>
              <a:rPr lang="en-GB" altLang="en-US" sz="2800" dirty="0">
                <a:solidFill>
                  <a:schemeClr val="tx1"/>
                </a:solidFill>
              </a:rPr>
              <a:t>BMAN21020 	Financial Reporting &amp; Accountability [20 credits]</a:t>
            </a:r>
          </a:p>
          <a:p>
            <a:pPr marL="465137" eaLnBrk="1" hangingPunct="1">
              <a:spcBef>
                <a:spcPts val="300"/>
              </a:spcBef>
              <a:spcAft>
                <a:spcPts val="300"/>
              </a:spcAft>
              <a:buFont typeface="Wingdings" panose="05000000000000000000" pitchFamily="2" charset="2"/>
              <a:buChar char="§"/>
              <a:tabLst>
                <a:tab pos="3052763" algn="l"/>
              </a:tabLst>
            </a:pPr>
            <a:r>
              <a:rPr lang="en-GB" altLang="en-US" sz="2800" dirty="0">
                <a:solidFill>
                  <a:schemeClr val="tx1"/>
                </a:solidFill>
              </a:rPr>
              <a:t>BMAN21040 	Intermediate Management Accounting [20 credits]</a:t>
            </a:r>
          </a:p>
          <a:p>
            <a:pPr marL="465137" eaLnBrk="1" hangingPunct="1">
              <a:spcBef>
                <a:spcPts val="300"/>
              </a:spcBef>
              <a:spcAft>
                <a:spcPts val="300"/>
              </a:spcAft>
              <a:buFont typeface="Wingdings" panose="05000000000000000000" pitchFamily="2" charset="2"/>
              <a:buChar char="§"/>
              <a:tabLst>
                <a:tab pos="3052763" algn="l"/>
              </a:tabLst>
            </a:pPr>
            <a:r>
              <a:rPr lang="en-GB" altLang="en-US" sz="2800" dirty="0">
                <a:solidFill>
                  <a:schemeClr val="tx1"/>
                </a:solidFill>
              </a:rPr>
              <a:t>BMAN20081 	Financial Statement Analysis [10 credits]</a:t>
            </a:r>
          </a:p>
          <a:p>
            <a:pPr marL="465137" eaLnBrk="1" hangingPunct="1">
              <a:spcBef>
                <a:spcPts val="300"/>
              </a:spcBef>
              <a:spcAft>
                <a:spcPts val="300"/>
              </a:spcAft>
              <a:buFont typeface="Wingdings" panose="05000000000000000000" pitchFamily="2" charset="2"/>
              <a:buChar char="§"/>
              <a:tabLst>
                <a:tab pos="3052763" algn="l"/>
              </a:tabLst>
            </a:pPr>
            <a:r>
              <a:rPr lang="en-GB" altLang="en-US" sz="2800" dirty="0" smtClean="0">
                <a:solidFill>
                  <a:schemeClr val="tx1"/>
                </a:solidFill>
              </a:rPr>
              <a:t>BMAN23000A </a:t>
            </a:r>
            <a:r>
              <a:rPr lang="en-GB" altLang="en-US" sz="2800" dirty="0">
                <a:solidFill>
                  <a:schemeClr val="tx1"/>
                </a:solidFill>
              </a:rPr>
              <a:t>	Foundations of Finance [20 credits]</a:t>
            </a:r>
          </a:p>
          <a:p>
            <a:pPr marL="465137" eaLnBrk="1" hangingPunct="1">
              <a:spcBef>
                <a:spcPts val="300"/>
              </a:spcBef>
              <a:spcAft>
                <a:spcPts val="300"/>
              </a:spcAft>
              <a:buFont typeface="Wingdings" panose="05000000000000000000" pitchFamily="2" charset="2"/>
              <a:buChar char="§"/>
              <a:tabLst>
                <a:tab pos="3052763" algn="l"/>
              </a:tabLst>
            </a:pPr>
            <a:r>
              <a:rPr lang="en-GB" altLang="en-US" sz="2800" dirty="0">
                <a:solidFill>
                  <a:schemeClr val="tx1"/>
                </a:solidFill>
              </a:rPr>
              <a:t>BMAN20072 	Investment Analysis [10 credits]</a:t>
            </a:r>
          </a:p>
          <a:p>
            <a:pPr marL="133350" indent="-11113" eaLnBrk="1" hangingPunct="1">
              <a:spcBef>
                <a:spcPts val="1200"/>
              </a:spcBef>
              <a:spcAft>
                <a:spcPts val="300"/>
              </a:spcAft>
              <a:buNone/>
            </a:pPr>
            <a:r>
              <a:rPr lang="en-GB" altLang="en-US" sz="2800" dirty="0">
                <a:solidFill>
                  <a:schemeClr val="tx1"/>
                </a:solidFill>
              </a:rPr>
              <a:t>You </a:t>
            </a:r>
            <a:r>
              <a:rPr lang="en-GB" altLang="en-US" sz="2800" b="1" dirty="0">
                <a:solidFill>
                  <a:schemeClr val="tx1"/>
                </a:solidFill>
              </a:rPr>
              <a:t>MUST </a:t>
            </a:r>
            <a:r>
              <a:rPr lang="en-GB" altLang="en-US" sz="2800" dirty="0">
                <a:solidFill>
                  <a:schemeClr val="tx1"/>
                </a:solidFill>
              </a:rPr>
              <a:t>take all the above </a:t>
            </a:r>
            <a:r>
              <a:rPr lang="en-GB" altLang="en-US" sz="2800" b="1" i="1" dirty="0">
                <a:solidFill>
                  <a:schemeClr val="tx1"/>
                </a:solidFill>
              </a:rPr>
              <a:t>2</a:t>
            </a:r>
            <a:r>
              <a:rPr lang="en-GB" altLang="en-US" sz="2800" b="1" i="1" baseline="30000" dirty="0">
                <a:solidFill>
                  <a:schemeClr val="tx1"/>
                </a:solidFill>
              </a:rPr>
              <a:t>nd</a:t>
            </a:r>
            <a:r>
              <a:rPr lang="en-GB" altLang="en-US" sz="2800" b="1" i="1" dirty="0">
                <a:solidFill>
                  <a:schemeClr val="tx1"/>
                </a:solidFill>
              </a:rPr>
              <a:t> Year Compulsory Course Units </a:t>
            </a:r>
            <a:r>
              <a:rPr lang="en-GB" altLang="en-US" sz="2800" dirty="0">
                <a:solidFill>
                  <a:schemeClr val="tx1"/>
                </a:solidFill>
              </a:rPr>
              <a:t>if you are on the </a:t>
            </a:r>
            <a:r>
              <a:rPr lang="en-GB" altLang="en-US" sz="2800" b="1" dirty="0">
                <a:solidFill>
                  <a:schemeClr val="tx1"/>
                </a:solidFill>
              </a:rPr>
              <a:t>Accounting  and Finance </a:t>
            </a:r>
            <a:r>
              <a:rPr lang="en-GB" altLang="en-US" sz="2800" dirty="0">
                <a:solidFill>
                  <a:schemeClr val="tx1"/>
                </a:solidFill>
              </a:rPr>
              <a:t>Pathway </a:t>
            </a:r>
            <a:r>
              <a:rPr lang="en-GB" altLang="en-US" sz="2800" dirty="0" smtClean="0">
                <a:solidFill>
                  <a:schemeClr val="tx1"/>
                </a:solidFill>
              </a:rPr>
              <a:t>[</a:t>
            </a:r>
            <a:r>
              <a:rPr lang="en-GB" altLang="en-US" sz="2800" dirty="0" smtClean="0">
                <a:solidFill>
                  <a:schemeClr val="tx1"/>
                </a:solidFill>
              </a:rPr>
              <a:t>80</a:t>
            </a:r>
            <a:r>
              <a:rPr lang="en-GB" altLang="en-US" sz="2800" dirty="0" smtClean="0">
                <a:solidFill>
                  <a:schemeClr val="tx1"/>
                </a:solidFill>
              </a:rPr>
              <a:t> </a:t>
            </a:r>
            <a:r>
              <a:rPr lang="en-GB" altLang="en-US" sz="2800" dirty="0">
                <a:solidFill>
                  <a:schemeClr val="tx1"/>
                </a:solidFill>
              </a:rPr>
              <a:t>credits leaving </a:t>
            </a:r>
            <a:r>
              <a:rPr lang="en-GB" altLang="en-US" sz="2800" dirty="0" smtClean="0">
                <a:solidFill>
                  <a:schemeClr val="tx1"/>
                </a:solidFill>
              </a:rPr>
              <a:t>40</a:t>
            </a:r>
            <a:r>
              <a:rPr lang="en-GB" altLang="en-US" sz="2800" dirty="0">
                <a:solidFill>
                  <a:schemeClr val="tx1"/>
                </a:solidFill>
              </a:rPr>
              <a:t>].</a:t>
            </a:r>
            <a:r>
              <a:rPr lang="en-GB" altLang="en-US" sz="2800" b="1" i="1" dirty="0">
                <a:solidFill>
                  <a:schemeClr val="tx1"/>
                </a:solidFill>
              </a:rPr>
              <a:t> </a:t>
            </a:r>
            <a:r>
              <a:rPr lang="en-GB" altLang="en-US" sz="2800" dirty="0">
                <a:solidFill>
                  <a:schemeClr val="tx1"/>
                </a:solidFill>
              </a:rPr>
              <a:t> </a:t>
            </a:r>
            <a:endParaRPr lang="en-GB" altLang="en-US" sz="1800" dirty="0">
              <a:solidFill>
                <a:schemeClr val="tx1"/>
              </a:solidFill>
            </a:endParaRPr>
          </a:p>
          <a:p>
            <a:pPr marL="533400" lvl="1" indent="-11113" eaLnBrk="1" hangingPunct="1">
              <a:lnSpc>
                <a:spcPct val="80000"/>
              </a:lnSpc>
              <a:spcBef>
                <a:spcPts val="300"/>
              </a:spcBef>
              <a:spcAft>
                <a:spcPts val="300"/>
              </a:spcAft>
              <a:buFontTx/>
              <a:buNone/>
            </a:pPr>
            <a:endParaRPr lang="en-GB" altLang="en-US" sz="1600" i="1" dirty="0">
              <a:solidFill>
                <a:schemeClr val="tx1"/>
              </a:solidFill>
            </a:endParaRPr>
          </a:p>
          <a:p>
            <a:pPr marL="533400" lvl="1" indent="-11113" eaLnBrk="1" hangingPunct="1">
              <a:lnSpc>
                <a:spcPct val="80000"/>
              </a:lnSpc>
              <a:spcBef>
                <a:spcPts val="300"/>
              </a:spcBef>
              <a:spcAft>
                <a:spcPts val="300"/>
              </a:spcAft>
              <a:buFontTx/>
              <a:buNone/>
            </a:pPr>
            <a:endParaRPr lang="en-GB" altLang="en-US" i="1" dirty="0">
              <a:solidFill>
                <a:schemeClr val="tx1"/>
              </a:solidFill>
            </a:endParaRPr>
          </a:p>
          <a:p>
            <a:pPr marL="57150" indent="0" eaLnBrk="1" hangingPunct="1">
              <a:spcBef>
                <a:spcPts val="300"/>
              </a:spcBef>
              <a:spcAft>
                <a:spcPts val="300"/>
              </a:spcAft>
              <a:buFontTx/>
              <a:buNone/>
              <a:defRPr/>
            </a:pPr>
            <a:endParaRPr lang="en-GB" altLang="en-US" sz="2800" i="1" dirty="0">
              <a:solidFill>
                <a:schemeClr val="tx1"/>
              </a:solidFill>
            </a:endParaRPr>
          </a:p>
        </p:txBody>
      </p:sp>
      <p:sp>
        <p:nvSpPr>
          <p:cNvPr id="19460" name="Rectangle 2">
            <a:extLst>
              <a:ext uri="{FF2B5EF4-FFF2-40B4-BE49-F238E27FC236}">
                <a16:creationId xmlns:a16="http://schemas.microsoft.com/office/drawing/2014/main" id="{7C53A28A-EAC0-4839-BFEC-550C63D783D9}"/>
              </a:ext>
            </a:extLst>
          </p:cNvPr>
          <p:cNvSpPr>
            <a:spLocks noChangeArrowheads="1"/>
          </p:cNvSpPr>
          <p:nvPr/>
        </p:nvSpPr>
        <p:spPr bwMode="auto">
          <a:xfrm>
            <a:off x="479425" y="152400"/>
            <a:ext cx="117125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b="1" dirty="0">
                <a:solidFill>
                  <a:srgbClr val="C00000"/>
                </a:solidFill>
              </a:rPr>
              <a:t>Accounting and Finance (A&amp;F)</a:t>
            </a:r>
          </a:p>
          <a:p>
            <a:pPr algn="ctr" eaLnBrk="1" hangingPunct="1">
              <a:spcBef>
                <a:spcPct val="0"/>
              </a:spcBef>
              <a:buFontTx/>
              <a:buNone/>
            </a:pPr>
            <a:r>
              <a:rPr lang="en-GB" altLang="en-US" b="1" dirty="0">
                <a:solidFill>
                  <a:srgbClr val="52008A"/>
                </a:solidFill>
              </a:rPr>
              <a:t>(joint pathway): Second Year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591EF109-B3D0-44CE-B8C4-C0D6E8614243}"/>
              </a:ext>
            </a:extLst>
          </p:cNvPr>
          <p:cNvSpPr>
            <a:spLocks noGrp="1"/>
          </p:cNvSpPr>
          <p:nvPr>
            <p:ph type="sldNum" sz="quarter" idx="12"/>
          </p:nvPr>
        </p:nvSpPr>
        <p:spPr>
          <a:xfrm>
            <a:off x="102870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DB2198D5-CB5A-4166-B336-3CC34514DDA0}" type="slidenum">
              <a:rPr lang="en-GB" altLang="en-US" sz="1400">
                <a:solidFill>
                  <a:schemeClr val="tx2"/>
                </a:solidFill>
                <a:latin typeface="Times New Roman" panose="02020603050405020304" pitchFamily="18" charset="0"/>
              </a:rPr>
              <a:pPr>
                <a:spcBef>
                  <a:spcPct val="0"/>
                </a:spcBef>
                <a:buFontTx/>
                <a:buNone/>
              </a:pPr>
              <a:t>9</a:t>
            </a:fld>
            <a:endParaRPr lang="en-GB" altLang="en-US" sz="1400">
              <a:solidFill>
                <a:schemeClr val="tx2"/>
              </a:solidFill>
              <a:latin typeface="Times New Roman" panose="02020603050405020304" pitchFamily="18" charset="0"/>
            </a:endParaRPr>
          </a:p>
        </p:txBody>
      </p:sp>
      <p:sp>
        <p:nvSpPr>
          <p:cNvPr id="21507" name="Rectangle 3">
            <a:extLst>
              <a:ext uri="{FF2B5EF4-FFF2-40B4-BE49-F238E27FC236}">
                <a16:creationId xmlns:a16="http://schemas.microsoft.com/office/drawing/2014/main" id="{3878DE2E-21B7-4F2B-AE70-9324B07F4740}"/>
              </a:ext>
            </a:extLst>
          </p:cNvPr>
          <p:cNvSpPr>
            <a:spLocks noGrp="1" noChangeArrowheads="1"/>
          </p:cNvSpPr>
          <p:nvPr>
            <p:ph type="body" idx="4294967295"/>
          </p:nvPr>
        </p:nvSpPr>
        <p:spPr>
          <a:xfrm>
            <a:off x="0" y="1484785"/>
            <a:ext cx="12192000" cy="5373215"/>
          </a:xfrm>
        </p:spPr>
        <p:txBody>
          <a:bodyPr lIns="92075" tIns="46038" rIns="92075" bIns="46038"/>
          <a:lstStyle/>
          <a:p>
            <a:pPr marL="0" indent="0" eaLnBrk="1" hangingPunct="1">
              <a:spcBef>
                <a:spcPts val="300"/>
              </a:spcBef>
              <a:spcAft>
                <a:spcPts val="300"/>
              </a:spcAft>
              <a:buNone/>
            </a:pPr>
            <a:r>
              <a:rPr lang="en-GB" altLang="en-US" sz="2800" b="1" dirty="0">
                <a:solidFill>
                  <a:schemeClr val="tx1"/>
                </a:solidFill>
              </a:rPr>
              <a:t>Second Year Compulsory Course Units:</a:t>
            </a:r>
          </a:p>
          <a:p>
            <a:pPr marL="533400" lvl="1" indent="-11113" eaLnBrk="1" hangingPunct="1">
              <a:spcBef>
                <a:spcPts val="300"/>
              </a:spcBef>
              <a:spcAft>
                <a:spcPts val="300"/>
              </a:spcAft>
            </a:pPr>
            <a:r>
              <a:rPr lang="en-GB" altLang="en-US" dirty="0">
                <a:solidFill>
                  <a:schemeClr val="tx1"/>
                </a:solidFill>
              </a:rPr>
              <a:t> BMAN23000A 	Foundations of Finance [20 credits]</a:t>
            </a:r>
          </a:p>
          <a:p>
            <a:pPr marL="533400" lvl="1" indent="-11113" eaLnBrk="1" hangingPunct="1">
              <a:spcBef>
                <a:spcPts val="300"/>
              </a:spcBef>
              <a:spcAft>
                <a:spcPts val="300"/>
              </a:spcAft>
            </a:pPr>
            <a:r>
              <a:rPr lang="en-GB" altLang="en-US" dirty="0">
                <a:solidFill>
                  <a:schemeClr val="tx1"/>
                </a:solidFill>
              </a:rPr>
              <a:t> BMAN20081 	Financial Statement Analysis [10 credits]</a:t>
            </a:r>
          </a:p>
          <a:p>
            <a:pPr marL="533400" lvl="1" indent="-11113" eaLnBrk="1" hangingPunct="1">
              <a:spcBef>
                <a:spcPts val="300"/>
              </a:spcBef>
              <a:spcAft>
                <a:spcPts val="300"/>
              </a:spcAft>
            </a:pPr>
            <a:r>
              <a:rPr lang="en-GB" altLang="en-US" dirty="0">
                <a:solidFill>
                  <a:schemeClr val="tx1"/>
                </a:solidFill>
              </a:rPr>
              <a:t> BMAN20072 	Investment Analysis [10 credits]</a:t>
            </a:r>
          </a:p>
          <a:p>
            <a:pPr marL="133350" indent="-11113" eaLnBrk="1" hangingPunct="1">
              <a:spcBef>
                <a:spcPts val="1200"/>
              </a:spcBef>
              <a:spcAft>
                <a:spcPts val="300"/>
              </a:spcAft>
              <a:buNone/>
            </a:pPr>
            <a:r>
              <a:rPr lang="en-GB" altLang="en-US" sz="2800" dirty="0">
                <a:solidFill>
                  <a:schemeClr val="tx1"/>
                </a:solidFill>
              </a:rPr>
              <a:t>You </a:t>
            </a:r>
            <a:r>
              <a:rPr lang="en-GB" altLang="en-US" sz="2800" b="1" dirty="0">
                <a:solidFill>
                  <a:schemeClr val="tx1"/>
                </a:solidFill>
              </a:rPr>
              <a:t>MUST </a:t>
            </a:r>
            <a:r>
              <a:rPr lang="en-GB" altLang="en-US" sz="2800" dirty="0">
                <a:solidFill>
                  <a:schemeClr val="tx1"/>
                </a:solidFill>
              </a:rPr>
              <a:t>take all the above </a:t>
            </a:r>
            <a:r>
              <a:rPr lang="en-GB" altLang="en-US" sz="2800" b="1" i="1" dirty="0">
                <a:solidFill>
                  <a:schemeClr val="tx1"/>
                </a:solidFill>
              </a:rPr>
              <a:t>2</a:t>
            </a:r>
            <a:r>
              <a:rPr lang="en-GB" altLang="en-US" sz="2800" b="1" i="1" baseline="30000" dirty="0">
                <a:solidFill>
                  <a:schemeClr val="tx1"/>
                </a:solidFill>
              </a:rPr>
              <a:t>nd</a:t>
            </a:r>
            <a:r>
              <a:rPr lang="en-GB" altLang="en-US" sz="2800" b="1" i="1" dirty="0">
                <a:solidFill>
                  <a:schemeClr val="tx1"/>
                </a:solidFill>
              </a:rPr>
              <a:t> Year Compulsory Course Units </a:t>
            </a:r>
            <a:r>
              <a:rPr lang="en-GB" altLang="en-US" sz="2800" dirty="0">
                <a:solidFill>
                  <a:schemeClr val="tx1"/>
                </a:solidFill>
              </a:rPr>
              <a:t>if you are on the Finance or Economics and Finance  Pathways.</a:t>
            </a:r>
            <a:r>
              <a:rPr lang="en-GB" altLang="en-US" sz="2800" b="1" i="1" dirty="0">
                <a:solidFill>
                  <a:schemeClr val="tx1"/>
                </a:solidFill>
              </a:rPr>
              <a:t> </a:t>
            </a:r>
          </a:p>
          <a:p>
            <a:pPr marL="133350" indent="-11113" eaLnBrk="1" hangingPunct="1">
              <a:spcBef>
                <a:spcPts val="600"/>
              </a:spcBef>
              <a:spcAft>
                <a:spcPts val="300"/>
              </a:spcAft>
              <a:buNone/>
            </a:pPr>
            <a:r>
              <a:rPr lang="en-GB" altLang="en-US" sz="2800" b="1" dirty="0" smtClean="0">
                <a:solidFill>
                  <a:schemeClr val="tx1"/>
                </a:solidFill>
              </a:rPr>
              <a:t>For </a:t>
            </a:r>
            <a:r>
              <a:rPr lang="en-GB" altLang="en-US" sz="2800" b="1" dirty="0">
                <a:solidFill>
                  <a:schemeClr val="tx1"/>
                </a:solidFill>
              </a:rPr>
              <a:t>the Economics and Finance pathway </a:t>
            </a:r>
            <a:r>
              <a:rPr lang="en-GB" altLang="en-US" sz="2800" dirty="0">
                <a:solidFill>
                  <a:schemeClr val="tx1"/>
                </a:solidFill>
              </a:rPr>
              <a:t>students will also need to take the second year compulsory economics course units – </a:t>
            </a:r>
            <a:r>
              <a:rPr lang="en-GB" altLang="en-US" sz="2800" dirty="0">
                <a:solidFill>
                  <a:schemeClr val="tx1"/>
                </a:solidFill>
                <a:highlight>
                  <a:srgbClr val="FFFF00"/>
                </a:highlight>
              </a:rPr>
              <a:t>these are provided in the BA (Econ) Programme Structure</a:t>
            </a:r>
          </a:p>
          <a:p>
            <a:pPr eaLnBrk="1" hangingPunct="1">
              <a:spcBef>
                <a:spcPts val="300"/>
              </a:spcBef>
              <a:spcAft>
                <a:spcPts val="300"/>
              </a:spcAft>
              <a:buFontTx/>
              <a:buNone/>
            </a:pPr>
            <a:endParaRPr lang="en-GB" altLang="en-US" dirty="0">
              <a:solidFill>
                <a:schemeClr val="tx1"/>
              </a:solidFill>
            </a:endParaRPr>
          </a:p>
        </p:txBody>
      </p:sp>
      <p:sp>
        <p:nvSpPr>
          <p:cNvPr id="21508" name="Rectangle 2">
            <a:extLst>
              <a:ext uri="{FF2B5EF4-FFF2-40B4-BE49-F238E27FC236}">
                <a16:creationId xmlns:a16="http://schemas.microsoft.com/office/drawing/2014/main" id="{D5F85B99-F9F0-4C4B-914B-F21D01CF5A4B}"/>
              </a:ext>
            </a:extLst>
          </p:cNvPr>
          <p:cNvSpPr>
            <a:spLocks noChangeArrowheads="1"/>
          </p:cNvSpPr>
          <p:nvPr/>
        </p:nvSpPr>
        <p:spPr bwMode="auto">
          <a:xfrm>
            <a:off x="479425" y="1"/>
            <a:ext cx="11712575" cy="14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3200">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GB" altLang="en-US" sz="3600" b="1" dirty="0">
                <a:solidFill>
                  <a:srgbClr val="C00000"/>
                </a:solidFill>
              </a:rPr>
              <a:t>Finance</a:t>
            </a:r>
            <a:r>
              <a:rPr lang="en-GB" altLang="en-US" sz="3600" b="1" dirty="0">
                <a:solidFill>
                  <a:srgbClr val="7030A0"/>
                </a:solidFill>
              </a:rPr>
              <a:t>  (single pathway), </a:t>
            </a:r>
          </a:p>
          <a:p>
            <a:pPr algn="ctr" eaLnBrk="1" hangingPunct="1">
              <a:spcBef>
                <a:spcPct val="0"/>
              </a:spcBef>
              <a:buFontTx/>
              <a:buNone/>
            </a:pPr>
            <a:r>
              <a:rPr lang="en-GB" altLang="en-US" sz="3600" b="1" dirty="0">
                <a:solidFill>
                  <a:srgbClr val="C00000"/>
                </a:solidFill>
              </a:rPr>
              <a:t>Economics &amp; Finance </a:t>
            </a:r>
            <a:r>
              <a:rPr lang="en-GB" altLang="en-US" sz="3600" b="1" dirty="0">
                <a:solidFill>
                  <a:srgbClr val="7030A0"/>
                </a:solidFill>
              </a:rPr>
              <a:t>(joint pathway) </a:t>
            </a:r>
          </a:p>
        </p:txBody>
      </p:sp>
    </p:spTree>
  </p:cSld>
  <p:clrMapOvr>
    <a:masterClrMapping/>
  </p:clrMapOvr>
</p:sld>
</file>

<file path=ppt/theme/theme1.xml><?xml version="1.0" encoding="utf-8"?>
<a:theme xmlns:a="http://schemas.openxmlformats.org/drawingml/2006/main" name="MBS plain">
  <a:themeElements>
    <a:clrScheme name="MBS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BS pl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BS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BS pla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BS pla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BS pla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BS pla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BS pla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BS pla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BS pla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BS pla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BS pla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BS pla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BS pla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BS plain">
  <a:themeElements>
    <a:clrScheme name="1_MBS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MBS plai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MBS plai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MBS plai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MBS plai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MBS plai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MBS plai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MBS plai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MBS plai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MBS plai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MBS plai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MBS plai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MBS plai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MBS plai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Designs\Sunny Days.pot</Template>
  <TotalTime>9246</TotalTime>
  <Words>2250</Words>
  <Application>Microsoft Office PowerPoint</Application>
  <PresentationFormat>Widescreen</PresentationFormat>
  <Paragraphs>289</Paragraphs>
  <Slides>22</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Courier New</vt:lpstr>
      <vt:lpstr>Times New Roman</vt:lpstr>
      <vt:lpstr>Wingdings</vt:lpstr>
      <vt:lpstr>MBS plain</vt:lpstr>
      <vt:lpstr>1_MBS plain</vt:lpstr>
      <vt:lpstr>Alliance Manchester Business School Accounting &amp; Finance Pathways Final Year 2020-21  Information for 1st Year BA (Econ) students on choosing  A&amp;F 3rd Year course units for the academic year 2020-21</vt:lpstr>
      <vt:lpstr>Overview of the Accounting and/or Finance  Pathways Talk</vt:lpstr>
      <vt:lpstr>Final Year: Accounting &amp; Finance Pathways</vt:lpstr>
      <vt:lpstr>Before choosing your  Final Year course unit options</vt:lpstr>
      <vt:lpstr>Careers and accreditation</vt:lpstr>
      <vt:lpstr>Regulations</vt:lpstr>
      <vt:lpstr>Final Year Pathway Regulations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Course Unit Information </vt:lpstr>
      <vt:lpstr>Signing Up for Course Units </vt:lpstr>
      <vt:lpstr>Signing Up for Course Units</vt:lpstr>
      <vt:lpstr>Where can I get more info?</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and Finance at University of Manchester</dc:title>
  <dc:creator>Arif Khurshed</dc:creator>
  <cp:lastModifiedBy>Shau Chan</cp:lastModifiedBy>
  <cp:revision>461</cp:revision>
  <cp:lastPrinted>2019-05-07T18:30:28Z</cp:lastPrinted>
  <dcterms:created xsi:type="dcterms:W3CDTF">2001-04-23T09:45:14Z</dcterms:created>
  <dcterms:modified xsi:type="dcterms:W3CDTF">2020-07-29T14:37:49Z</dcterms:modified>
</cp:coreProperties>
</file>