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6" r:id="rId3"/>
    <p:sldId id="258" r:id="rId4"/>
    <p:sldId id="259" r:id="rId5"/>
    <p:sldId id="264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2BB4A-B170-43AE-879E-D243D37B0C76}" type="datetimeFigureOut">
              <a:rPr lang="en-GB" smtClean="0"/>
              <a:pPr/>
              <a:t>11/02/2014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87842-A297-46AA-9E41-0F1977CA74D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40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CB1A7E-062E-B64E-AACC-FA763D3BB82B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47E80-A875-F94B-BB9D-D7230221B2A0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9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D8403-2D21-4AAC-85C8-C5CE980F6A04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7D2C-D3DF-42DD-88C5-E1BB6A402008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8A13-2B1C-445F-8550-AD85EB07C90C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E899-A915-48FC-8A20-0E90F7D51F2C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EF43-B2B0-4022-8DEF-02AEFE36AC4F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C33E-3E17-420B-B286-53C80204C5E1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08E4-2122-447E-B871-384C2AA73499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086F-FFFD-41E8-B1E0-2808E7993059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8021A-F945-49A0-9FBF-4ABD39B2CB5D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9B617-FE28-4160-BB08-7D7C07D89671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AA2A-5163-4368-99DC-A064A1481A7F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E13CE-BD70-404F-B284-B19819BCBF0F}" type="datetime1">
              <a:rPr lang="en-GB" smtClean="0"/>
              <a:pPr/>
              <a:t>11/02/2014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7EE6C-6C8F-421F-A3E6-599055A48D7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286000"/>
            <a:ext cx="8458200" cy="28194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0000"/>
                </a:solidFill>
              </a:rPr>
              <a:t>CPD 2 Academic Leadership Skills 1 - Skills for Chairing Meetings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b="1" dirty="0" smtClean="0">
                <a:solidFill>
                  <a:srgbClr val="000000"/>
                </a:solidFill>
              </a:rPr>
              <a:t/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1600" b="1" dirty="0" smtClean="0">
                <a:solidFill>
                  <a:srgbClr val="3366FF"/>
                </a:solidFill>
              </a:rPr>
              <a:t/>
            </a:r>
            <a:br>
              <a:rPr lang="en-US" sz="1600" b="1" dirty="0" smtClean="0">
                <a:solidFill>
                  <a:srgbClr val="3366FF"/>
                </a:solidFill>
              </a:rPr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b="1" dirty="0" smtClean="0">
                <a:solidFill>
                  <a:srgbClr val="3366FF"/>
                </a:solidFill>
              </a:rPr>
              <a:t/>
            </a:r>
            <a:br>
              <a:rPr lang="en-US" b="1" dirty="0" smtClean="0">
                <a:solidFill>
                  <a:srgbClr val="3366FF"/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/>
            </a:r>
            <a:br>
              <a:rPr lang="en-US" sz="2000" b="1" dirty="0" smtClean="0">
                <a:solidFill>
                  <a:srgbClr val="000000"/>
                </a:solidFill>
              </a:rPr>
            </a:br>
            <a:r>
              <a:rPr lang="en-US" sz="2000" b="1" i="0" dirty="0" smtClean="0">
                <a:solidFill>
                  <a:srgbClr val="000000"/>
                </a:solidFill>
              </a:rPr>
              <a:t>Professor </a:t>
            </a:r>
            <a:r>
              <a:rPr lang="en-US" sz="2000" b="1" dirty="0" err="1" smtClean="0">
                <a:solidFill>
                  <a:srgbClr val="000000"/>
                </a:solidFill>
              </a:rPr>
              <a:t>Martyn</a:t>
            </a:r>
            <a:r>
              <a:rPr lang="en-US" sz="2000" b="1" dirty="0" smtClean="0">
                <a:solidFill>
                  <a:srgbClr val="000000"/>
                </a:solidFill>
              </a:rPr>
              <a:t> Andrews</a:t>
            </a:r>
            <a:r>
              <a:rPr lang="en-US" sz="2000" b="1" i="0" dirty="0" smtClean="0">
                <a:solidFill>
                  <a:srgbClr val="000000"/>
                </a:solidFill>
              </a:rPr>
              <a:t>, Economics</a:t>
            </a:r>
            <a:endParaRPr lang="en-US" sz="2000" i="0" dirty="0" smtClean="0">
              <a:hlinkClick r:id="rId3"/>
            </a:endParaRPr>
          </a:p>
          <a:p>
            <a:pPr eaLnBrk="1" hangingPunct="1"/>
            <a:r>
              <a:rPr lang="en-US" sz="2000" dirty="0" smtClean="0">
                <a:hlinkClick r:id="rId3"/>
              </a:rPr>
              <a:t>http://www.staffnet.manchester.ac.uk/employment/training/personal-development/academic-staff/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</p:txBody>
      </p:sp>
      <p:pic>
        <p:nvPicPr>
          <p:cNvPr id="14340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People checking emails</a:t>
            </a:r>
          </a:p>
          <a:p>
            <a:r>
              <a:rPr lang="en-US" i="1" dirty="0" smtClean="0"/>
              <a:t>People talking over others</a:t>
            </a:r>
          </a:p>
          <a:p>
            <a:r>
              <a:rPr lang="en-US" i="1" dirty="0" smtClean="0"/>
              <a:t>Deviation from agenda</a:t>
            </a:r>
          </a:p>
          <a:p>
            <a:r>
              <a:rPr lang="en-US" i="1" dirty="0" smtClean="0"/>
              <a:t>People having side conversations</a:t>
            </a:r>
          </a:p>
          <a:p>
            <a:r>
              <a:rPr lang="en-US" i="1" dirty="0" smtClean="0"/>
              <a:t>People dominating rather than listening</a:t>
            </a:r>
          </a:p>
          <a:p>
            <a:r>
              <a:rPr lang="en-US" i="1" dirty="0" smtClean="0"/>
              <a:t>Chair not taking responsibility in relation to the comments/</a:t>
            </a:r>
            <a:r>
              <a:rPr lang="en-US" i="1" dirty="0" err="1" smtClean="0"/>
              <a:t>behaviour</a:t>
            </a:r>
            <a:r>
              <a:rPr lang="en-US" i="1" dirty="0" smtClean="0"/>
              <a:t> of others</a:t>
            </a:r>
          </a:p>
          <a:p>
            <a:r>
              <a:rPr lang="en-US" i="1" dirty="0" smtClean="0"/>
              <a:t>People being aggressive</a:t>
            </a:r>
          </a:p>
          <a:p>
            <a:r>
              <a:rPr lang="en-US" i="1" dirty="0" smtClean="0"/>
              <a:t>Running out of time</a:t>
            </a:r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36712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7030A0"/>
                </a:solidFill>
              </a:rPr>
              <a:t>       Background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Prof Applied Econometrics, Economics DA, School of Social Sciences</a:t>
            </a:r>
          </a:p>
          <a:p>
            <a:pPr>
              <a:buClr>
                <a:srgbClr val="7030A0"/>
              </a:buClr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Context – Being PGT/PGR chair for </a:t>
            </a:r>
            <a:r>
              <a:rPr lang="en-GB" sz="2400" dirty="0" err="1" smtClean="0">
                <a:latin typeface="Calibri Light" pitchFamily="34" charset="0"/>
              </a:rPr>
              <a:t>SoSS</a:t>
            </a:r>
            <a:endParaRPr lang="en-GB" sz="2400" dirty="0" smtClean="0">
              <a:latin typeface="Calibri Light" pitchFamily="34" charset="0"/>
            </a:endParaRPr>
          </a:p>
          <a:p>
            <a:pPr lvl="1">
              <a:buClr>
                <a:srgbClr val="7030A0"/>
              </a:buClr>
            </a:pPr>
            <a:r>
              <a:rPr lang="en-GB" sz="2000" dirty="0" smtClean="0">
                <a:latin typeface="Calibri Light" pitchFamily="34" charset="0"/>
              </a:rPr>
              <a:t>key role of chief administrator</a:t>
            </a:r>
          </a:p>
          <a:p>
            <a:pPr lvl="1">
              <a:buClr>
                <a:srgbClr val="7030A0"/>
              </a:buClr>
            </a:pPr>
            <a:r>
              <a:rPr lang="en-GB" sz="2000" dirty="0" smtClean="0">
                <a:latin typeface="Calibri Light" pitchFamily="34" charset="0"/>
              </a:rPr>
              <a:t>conduit between Faculty and DAs</a:t>
            </a:r>
          </a:p>
          <a:p>
            <a:pPr lvl="1">
              <a:buClr>
                <a:srgbClr val="7030A0"/>
              </a:buClr>
            </a:pPr>
            <a:r>
              <a:rPr lang="en-GB" sz="2000" dirty="0" smtClean="0">
                <a:latin typeface="Calibri Light" pitchFamily="34" charset="0"/>
              </a:rPr>
              <a:t>part of </a:t>
            </a:r>
            <a:r>
              <a:rPr lang="en-GB" sz="2000" dirty="0" err="1" smtClean="0">
                <a:latin typeface="Calibri Light" pitchFamily="34" charset="0"/>
              </a:rPr>
              <a:t>SoSS</a:t>
            </a:r>
            <a:r>
              <a:rPr lang="en-GB" sz="2000" dirty="0" smtClean="0">
                <a:latin typeface="Calibri Light" pitchFamily="34" charset="0"/>
              </a:rPr>
              <a:t> management</a:t>
            </a:r>
          </a:p>
          <a:p>
            <a:pPr lvl="1">
              <a:buClr>
                <a:srgbClr val="7030A0"/>
              </a:buClr>
            </a:pPr>
            <a:r>
              <a:rPr lang="en-GB" sz="2000" dirty="0" smtClean="0">
                <a:latin typeface="Calibri Light" pitchFamily="34" charset="0"/>
              </a:rPr>
              <a:t>engaging with Head of School, Head of School admin, 6 </a:t>
            </a:r>
            <a:r>
              <a:rPr lang="en-GB" sz="2000" dirty="0" err="1" smtClean="0">
                <a:latin typeface="Calibri Light" pitchFamily="34" charset="0"/>
              </a:rPr>
              <a:t>HoDAs</a:t>
            </a:r>
            <a:r>
              <a:rPr lang="en-GB" sz="2000" dirty="0" smtClean="0">
                <a:latin typeface="Calibri Light" pitchFamily="34" charset="0"/>
              </a:rPr>
              <a:t>, 6 PGT Directors, 6 PGR Directors</a:t>
            </a:r>
          </a:p>
          <a:p>
            <a:pPr lvl="1">
              <a:buClr>
                <a:srgbClr val="7030A0"/>
              </a:buClr>
              <a:buNone/>
            </a:pPr>
            <a:endParaRPr lang="en-GB" sz="2000" dirty="0" smtClean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3</a:t>
            </a:fld>
            <a:r>
              <a:rPr lang="en-GB" dirty="0" smtClean="0"/>
              <a:t>/7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6712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7030A0"/>
                </a:solidFill>
              </a:rPr>
              <a:t>   Example meetings and their business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Frequency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Exams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Annual monitoring – asking the DAs to do their bit and collating 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Approving new programmes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Preparing for “big” issues – e.g. Five Year Review, new DTC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Implementing new policies: </a:t>
            </a:r>
            <a:r>
              <a:rPr lang="en-GB" sz="2400" dirty="0" err="1" smtClean="0">
                <a:latin typeface="Calibri Light" pitchFamily="34" charset="0"/>
              </a:rPr>
              <a:t>eProg</a:t>
            </a:r>
            <a:r>
              <a:rPr lang="en-GB" sz="2400" dirty="0" smtClean="0">
                <a:latin typeface="Calibri Light" pitchFamily="34" charset="0"/>
              </a:rPr>
              <a:t>, exam </a:t>
            </a:r>
            <a:r>
              <a:rPr lang="en-GB" sz="2400" dirty="0" err="1" smtClean="0">
                <a:latin typeface="Calibri Light" pitchFamily="34" charset="0"/>
              </a:rPr>
              <a:t>regs</a:t>
            </a:r>
            <a:r>
              <a:rPr lang="en-GB" sz="2400" dirty="0" smtClean="0">
                <a:latin typeface="Calibri Light" pitchFamily="34" charset="0"/>
              </a:rPr>
              <a:t>, ethics, late submission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Allocating studentships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E-learning</a:t>
            </a:r>
            <a:endParaRPr lang="en-GB" sz="2400" dirty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4</a:t>
            </a:fld>
            <a:r>
              <a:rPr lang="en-GB" dirty="0" smtClean="0"/>
              <a:t>/7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rgbClr val="7030A0"/>
                </a:solidFill>
              </a:rPr>
              <a:t>Key Tip</a:t>
            </a:r>
            <a:endParaRPr lang="en-US" sz="6000" b="1" dirty="0">
              <a:solidFill>
                <a:srgbClr val="FF3DE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US" sz="3600" dirty="0" smtClean="0"/>
          </a:p>
          <a:p>
            <a:pPr lvl="2">
              <a:buNone/>
            </a:pPr>
            <a:endParaRPr lang="en-US" sz="1200" dirty="0" smtClean="0"/>
          </a:p>
          <a:p>
            <a:pPr lvl="2">
              <a:buNone/>
            </a:pPr>
            <a:r>
              <a:rPr lang="en-US" sz="3600" dirty="0" smtClean="0"/>
              <a:t>         </a:t>
            </a:r>
            <a:r>
              <a:rPr lang="en-US" sz="6600" dirty="0" smtClean="0"/>
              <a:t>Preparation</a:t>
            </a: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9144000" cy="764704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7030A0"/>
                </a:solidFill>
              </a:rPr>
              <a:t>Before the meeting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Dates and times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Prepare systematically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Decide whether an issue is academic or management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Have a sense of what you expect might be decided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Circulate agenda and papers beforehand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Run through the meeting beforehand on same day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The chairman’s report is important: what to discuss, what not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The size of the meeting is important: use subcommittees 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Use email 2/3 days in advance?</a:t>
            </a:r>
            <a:endParaRPr lang="en-GB" sz="2400" dirty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6</a:t>
            </a:fld>
            <a:r>
              <a:rPr lang="en-GB" dirty="0" smtClean="0"/>
              <a:t>/7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7030A0"/>
                </a:solidFill>
              </a:rPr>
              <a:t>      During the meeting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Know everybody’s names beforehand!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Welcome everyone and introductions?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Don’t lead every item, maybe not admin issues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Students: treat them as equals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Agreements without voting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Discussions: know when to draw a conclusion, and how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Engage with the reticent, less involved, etc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Allocating funding – contentious – rules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Manage time and keep people on topic</a:t>
            </a: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Body language / demeanour </a:t>
            </a:r>
            <a:endParaRPr lang="en-GB" sz="2400" dirty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7</a:t>
            </a:fld>
            <a:r>
              <a:rPr lang="en-GB" dirty="0" smtClean="0"/>
              <a:t>/7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7030A0"/>
                </a:solidFill>
              </a:rPr>
              <a:t>   Concluding Thoughts and Afterwards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Build on ideas</a:t>
            </a:r>
          </a:p>
          <a:p>
            <a:pPr>
              <a:buClr>
                <a:srgbClr val="7030A0"/>
              </a:buClr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Test agreement and reflect on what you think</a:t>
            </a:r>
          </a:p>
          <a:p>
            <a:pPr>
              <a:buClr>
                <a:srgbClr val="7030A0"/>
              </a:buClr>
              <a:buNone/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Ensure ownership of decisions</a:t>
            </a:r>
          </a:p>
          <a:p>
            <a:pPr>
              <a:buClr>
                <a:srgbClr val="7030A0"/>
              </a:buClr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Write everything up, including the minutes</a:t>
            </a:r>
          </a:p>
          <a:p>
            <a:pPr>
              <a:buClr>
                <a:srgbClr val="7030A0"/>
              </a:buClr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Learn from others</a:t>
            </a:r>
          </a:p>
          <a:p>
            <a:pPr>
              <a:buClr>
                <a:srgbClr val="7030A0"/>
              </a:buClr>
            </a:pPr>
            <a:endParaRPr lang="en-GB" sz="2400" dirty="0" smtClean="0">
              <a:latin typeface="Calibri Light" pitchFamily="34" charset="0"/>
            </a:endParaRPr>
          </a:p>
          <a:p>
            <a:pPr>
              <a:buClr>
                <a:srgbClr val="7030A0"/>
              </a:buClr>
            </a:pPr>
            <a:r>
              <a:rPr lang="en-GB" sz="2400" dirty="0" smtClean="0">
                <a:latin typeface="Calibri Light" pitchFamily="34" charset="0"/>
              </a:rPr>
              <a:t>Challenging issues</a:t>
            </a:r>
          </a:p>
          <a:p>
            <a:pPr>
              <a:buClr>
                <a:srgbClr val="7030A0"/>
              </a:buClr>
            </a:pPr>
            <a:endParaRPr lang="en-GB" sz="2400" dirty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7EE6C-6C8F-421F-A3E6-599055A48D7C}" type="slidenum">
              <a:rPr lang="en-GB" smtClean="0"/>
              <a:pPr/>
              <a:t>8</a:t>
            </a:fld>
            <a:r>
              <a:rPr lang="en-GB" dirty="0" smtClean="0"/>
              <a:t>/7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2819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</a:t>
            </a:r>
            <a:r>
              <a:rPr lang="en-US" sz="3200" dirty="0" smtClean="0">
                <a:solidFill>
                  <a:srgbClr val="FF3DED"/>
                </a:solidFill>
              </a:rPr>
              <a:t>Questions and ideas to share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b="1" dirty="0" smtClean="0">
                <a:solidFill>
                  <a:srgbClr val="3366FF"/>
                </a:solidFill>
              </a:rPr>
              <a:t/>
            </a:r>
            <a:br>
              <a:rPr lang="en-US" sz="2400" b="1" dirty="0" smtClean="0">
                <a:solidFill>
                  <a:srgbClr val="3366FF"/>
                </a:solidFill>
              </a:rPr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b="1" dirty="0" smtClean="0">
                <a:solidFill>
                  <a:srgbClr val="3366FF"/>
                </a:solidFill>
              </a:rPr>
              <a:t/>
            </a:r>
            <a:br>
              <a:rPr lang="en-US" b="1" dirty="0" smtClean="0">
                <a:solidFill>
                  <a:srgbClr val="3366FF"/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077200" cy="1752600"/>
          </a:xfrm>
        </p:spPr>
        <p:txBody>
          <a:bodyPr/>
          <a:lstStyle/>
          <a:p>
            <a:pPr eaLnBrk="1" hangingPunct="1"/>
            <a:r>
              <a:rPr lang="en-US" sz="2400" smtClean="0">
                <a:hlinkClick r:id="rId3"/>
              </a:rPr>
              <a:t>http://www.staffnet.manchester.ac.uk/employment/training/personal-development/academic-staff/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pic>
        <p:nvPicPr>
          <p:cNvPr id="17412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334</Words>
  <Application>Microsoft Office PowerPoint</Application>
  <PresentationFormat>On-screen Show (4:3)</PresentationFormat>
  <Paragraphs>78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  CPD 2 Academic Leadership Skills 1 - Skills for Chairing Meetings            </vt:lpstr>
      <vt:lpstr>Challenges?</vt:lpstr>
      <vt:lpstr>       Background</vt:lpstr>
      <vt:lpstr>   Example meetings and their business</vt:lpstr>
      <vt:lpstr>Key Tip</vt:lpstr>
      <vt:lpstr>Before the meeting</vt:lpstr>
      <vt:lpstr>      During the meeting</vt:lpstr>
      <vt:lpstr>   Concluding Thoughts and Afterwards</vt:lpstr>
      <vt:lpstr>         Questions and ideas to share      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chair a meeting? Some random thoughts</dc:title>
  <dc:creator>Mollie</dc:creator>
  <cp:lastModifiedBy>Thomas Mccunnie</cp:lastModifiedBy>
  <cp:revision>5</cp:revision>
  <dcterms:created xsi:type="dcterms:W3CDTF">2014-02-10T21:34:38Z</dcterms:created>
  <dcterms:modified xsi:type="dcterms:W3CDTF">2014-02-11T16:34:47Z</dcterms:modified>
</cp:coreProperties>
</file>