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7" r:id="rId3"/>
    <p:sldId id="272" r:id="rId4"/>
    <p:sldId id="266" r:id="rId5"/>
    <p:sldId id="268" r:id="rId6"/>
    <p:sldId id="269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71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14" y="-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F4582D3-C137-45BB-993D-B3EC20D555C9}" type="datetimeFigureOut">
              <a:rPr lang="en-GB" smtClean="0"/>
              <a:pPr/>
              <a:t>05/09/2012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068E65B-64C8-462D-B651-901896159B6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Successful Start for Postgraduate </a:t>
            </a:r>
            <a:r>
              <a:rPr lang="en-GB" dirty="0"/>
              <a:t>R</a:t>
            </a:r>
            <a:r>
              <a:rPr lang="en-GB" dirty="0" smtClean="0"/>
              <a:t>esearch </a:t>
            </a:r>
            <a:r>
              <a:rPr lang="en-GB" dirty="0"/>
              <a:t>S</a:t>
            </a:r>
            <a:r>
              <a:rPr lang="en-GB" dirty="0" smtClean="0"/>
              <a:t>tudents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3886200"/>
            <a:ext cx="7992888" cy="1752600"/>
          </a:xfrm>
        </p:spPr>
        <p:txBody>
          <a:bodyPr/>
          <a:lstStyle/>
          <a:p>
            <a:r>
              <a:rPr lang="en-GB" dirty="0" err="1" smtClean="0"/>
              <a:t>Leonarda</a:t>
            </a:r>
            <a:r>
              <a:rPr lang="en-GB" dirty="0" smtClean="0"/>
              <a:t> </a:t>
            </a:r>
            <a:r>
              <a:rPr lang="en-GB" dirty="0" err="1" smtClean="0"/>
              <a:t>Valikoniene</a:t>
            </a:r>
            <a:endParaRPr lang="en-GB" dirty="0" smtClean="0"/>
          </a:p>
          <a:p>
            <a:r>
              <a:rPr lang="en-GB" sz="2000" dirty="0" smtClean="0"/>
              <a:t>School of Mechanical, Aerospace and Civil Engineering</a:t>
            </a:r>
          </a:p>
          <a:p>
            <a:r>
              <a:rPr lang="en-GB" sz="2000" dirty="0" smtClean="0"/>
              <a:t>Management of Projects Group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2146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can University of Manchester help with writing?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 smtClean="0"/>
              <a:t>University Language Centre in-sessional courses (writing, speaking, grammar, pronunciation)</a:t>
            </a:r>
          </a:p>
          <a:p>
            <a:r>
              <a:rPr lang="en-GB" dirty="0" smtClean="0"/>
              <a:t>Academic writing tutorial session</a:t>
            </a:r>
          </a:p>
          <a:p>
            <a:r>
              <a:rPr lang="en-GB" dirty="0" smtClean="0"/>
              <a:t>Faculty organised academic writing workshops</a:t>
            </a:r>
          </a:p>
          <a:p>
            <a:r>
              <a:rPr lang="en-GB" dirty="0" smtClean="0"/>
              <a:t>Printing/copying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40631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817582"/>
            <a:ext cx="8064895" cy="120248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can University of Manchester help with publishing?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844824"/>
            <a:ext cx="7581528" cy="4525963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School organised conferences</a:t>
            </a:r>
          </a:p>
          <a:p>
            <a:r>
              <a:rPr lang="en-GB" dirty="0" smtClean="0"/>
              <a:t>University organised conferences</a:t>
            </a:r>
          </a:p>
          <a:p>
            <a:r>
              <a:rPr lang="en-GB" dirty="0" smtClean="0"/>
              <a:t>Information about external conferences</a:t>
            </a:r>
          </a:p>
          <a:p>
            <a:r>
              <a:rPr lang="en-GB" dirty="0" smtClean="0"/>
              <a:t>Grants for attending conferences</a:t>
            </a:r>
          </a:p>
          <a:p>
            <a:r>
              <a:rPr lang="en-GB" dirty="0" smtClean="0"/>
              <a:t>Publishing academic papers workshop</a:t>
            </a:r>
          </a:p>
          <a:p>
            <a:r>
              <a:rPr lang="en-GB" dirty="0" smtClean="0"/>
              <a:t>Effective presentations workshop</a:t>
            </a:r>
          </a:p>
          <a:p>
            <a:r>
              <a:rPr lang="en-GB" dirty="0" smtClean="0"/>
              <a:t>Research posters workshop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917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can University of Manchester help getting work experience?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Careers services (legal information, vacancies, fairs, practice interviews, etc.)</a:t>
            </a:r>
          </a:p>
          <a:p>
            <a:r>
              <a:rPr lang="en-GB" dirty="0" smtClean="0"/>
              <a:t>Teaching assistants/Demonstrators</a:t>
            </a:r>
          </a:p>
          <a:p>
            <a:r>
              <a:rPr lang="en-GB" dirty="0" smtClean="0"/>
              <a:t>Orientation team</a:t>
            </a:r>
          </a:p>
          <a:p>
            <a:r>
              <a:rPr lang="en-GB" dirty="0" smtClean="0"/>
              <a:t>Problem based learning facilitators (PhD)</a:t>
            </a:r>
          </a:p>
          <a:p>
            <a:r>
              <a:rPr lang="en-GB" dirty="0" smtClean="0"/>
              <a:t>Widening participation team</a:t>
            </a:r>
          </a:p>
          <a:p>
            <a:r>
              <a:rPr lang="en-GB" dirty="0" smtClean="0"/>
              <a:t>Voluntary work (STEMNET, etc.)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17438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can University of Manchester help improving your skills?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060848"/>
            <a:ext cx="6624736" cy="4065315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Library courses</a:t>
            </a:r>
          </a:p>
          <a:p>
            <a:r>
              <a:rPr lang="en-GB" dirty="0" smtClean="0"/>
              <a:t>Courses on </a:t>
            </a:r>
            <a:r>
              <a:rPr lang="en-GB" dirty="0" err="1" smtClean="0"/>
              <a:t>eProg</a:t>
            </a:r>
            <a:endParaRPr lang="en-GB" dirty="0" smtClean="0"/>
          </a:p>
          <a:p>
            <a:r>
              <a:rPr lang="en-GB" dirty="0" smtClean="0"/>
              <a:t>Vitae</a:t>
            </a:r>
          </a:p>
          <a:p>
            <a:r>
              <a:rPr lang="en-GB" dirty="0" smtClean="0"/>
              <a:t>University language centre</a:t>
            </a:r>
          </a:p>
          <a:p>
            <a:r>
              <a:rPr lang="en-GB" dirty="0" smtClean="0"/>
              <a:t>International Society</a:t>
            </a:r>
          </a:p>
          <a:p>
            <a:r>
              <a:rPr lang="en-GB" dirty="0" smtClean="0"/>
              <a:t>Student Union</a:t>
            </a:r>
          </a:p>
          <a:p>
            <a:r>
              <a:rPr lang="en-GB" dirty="0" smtClean="0"/>
              <a:t>Careers Service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2198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17582"/>
            <a:ext cx="7776863" cy="120248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How can University of Manchester help with networking?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916832"/>
            <a:ext cx="7077472" cy="4525963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PhD villages</a:t>
            </a:r>
          </a:p>
          <a:p>
            <a:r>
              <a:rPr lang="en-GB" dirty="0" smtClean="0"/>
              <a:t>International Society</a:t>
            </a:r>
          </a:p>
          <a:p>
            <a:r>
              <a:rPr lang="en-GB" dirty="0" smtClean="0"/>
              <a:t>Student Union</a:t>
            </a:r>
          </a:p>
          <a:p>
            <a:r>
              <a:rPr lang="en-GB" dirty="0" smtClean="0"/>
              <a:t>Workshops</a:t>
            </a:r>
          </a:p>
          <a:p>
            <a:r>
              <a:rPr lang="en-GB" dirty="0" smtClean="0"/>
              <a:t>Conferences</a:t>
            </a:r>
          </a:p>
          <a:p>
            <a:r>
              <a:rPr lang="en-GB" dirty="0" smtClean="0"/>
              <a:t>Graduate Junction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0195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eProg</a:t>
            </a:r>
            <a:r>
              <a:rPr lang="en-GB" dirty="0" smtClean="0"/>
              <a:t>: record and monitor your progress, book workshops </a:t>
            </a:r>
          </a:p>
          <a:p>
            <a:r>
              <a:rPr lang="en-GB" dirty="0" smtClean="0"/>
              <a:t>Viva</a:t>
            </a:r>
          </a:p>
          <a:p>
            <a:r>
              <a:rPr lang="en-GB" dirty="0" smtClean="0"/>
              <a:t>Alternative thesis format</a:t>
            </a:r>
          </a:p>
          <a:p>
            <a:r>
              <a:rPr lang="en-GB" dirty="0" err="1" smtClean="0"/>
              <a:t>Turnitin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1077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Hard work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2060848"/>
            <a:ext cx="6258495" cy="3755097"/>
          </a:xfrm>
        </p:spPr>
      </p:pic>
    </p:spTree>
    <p:extLst>
      <p:ext uri="{BB962C8B-B14F-4D97-AF65-F5344CB8AC3E}">
        <p14:creationId xmlns:p14="http://schemas.microsoft.com/office/powerpoint/2010/main" xmlns="" val="336062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1268760"/>
            <a:ext cx="4262083" cy="4855538"/>
          </a:xfrm>
        </p:spPr>
      </p:pic>
    </p:spTree>
    <p:extLst>
      <p:ext uri="{BB962C8B-B14F-4D97-AF65-F5344CB8AC3E}">
        <p14:creationId xmlns:p14="http://schemas.microsoft.com/office/powerpoint/2010/main" xmlns="" val="48589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	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788141" cy="1309511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l</a:t>
            </a:r>
            <a:r>
              <a:rPr lang="en-GB" sz="2400" dirty="0" smtClean="0">
                <a:solidFill>
                  <a:schemeClr val="tx1"/>
                </a:solidFill>
              </a:rPr>
              <a:t>eonarda.valikoniene@postgrad.manchester.ac.uk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767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Why do you want to do research?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sz="9600" dirty="0" smtClean="0"/>
          </a:p>
          <a:p>
            <a:pPr marL="0" indent="0" algn="ctr">
              <a:buNone/>
            </a:pPr>
            <a:endParaRPr lang="en-GB" sz="9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5900" y="2204864"/>
            <a:ext cx="3632200" cy="350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305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Change the world?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8631" y="2378075"/>
            <a:ext cx="3086100" cy="3086100"/>
          </a:xfrm>
        </p:spPr>
      </p:pic>
    </p:spTree>
    <p:extLst>
      <p:ext uri="{BB962C8B-B14F-4D97-AF65-F5344CB8AC3E}">
        <p14:creationId xmlns:p14="http://schemas.microsoft.com/office/powerpoint/2010/main" xmlns="" val="31164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Nobel prize?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69329" y="2397125"/>
            <a:ext cx="2584704" cy="3048000"/>
          </a:xfrm>
        </p:spPr>
      </p:pic>
    </p:spTree>
    <p:extLst>
      <p:ext uri="{BB962C8B-B14F-4D97-AF65-F5344CB8AC3E}">
        <p14:creationId xmlns:p14="http://schemas.microsoft.com/office/powerpoint/2010/main" xmlns="" val="333409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Would you like to become a scientist?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2065" y="2247773"/>
            <a:ext cx="2999232" cy="3346704"/>
          </a:xfrm>
        </p:spPr>
      </p:pic>
    </p:spTree>
    <p:extLst>
      <p:ext uri="{BB962C8B-B14F-4D97-AF65-F5344CB8AC3E}">
        <p14:creationId xmlns:p14="http://schemas.microsoft.com/office/powerpoint/2010/main" xmlns="" val="135688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2539410"/>
          </a:xfrm>
        </p:spPr>
        <p:txBody>
          <a:bodyPr>
            <a:normAutofit/>
          </a:bodyPr>
          <a:lstStyle/>
          <a:p>
            <a:r>
              <a:rPr lang="en-GB" dirty="0" smtClean="0"/>
              <a:t>Lecturer? Professor?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Career in industry?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9345" y="3357563"/>
            <a:ext cx="2137935" cy="2365375"/>
          </a:xfrm>
        </p:spPr>
      </p:pic>
    </p:spTree>
    <p:extLst>
      <p:ext uri="{BB962C8B-B14F-4D97-AF65-F5344CB8AC3E}">
        <p14:creationId xmlns:p14="http://schemas.microsoft.com/office/powerpoint/2010/main" xmlns="" val="7501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3450" y="1015524"/>
            <a:ext cx="3326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Read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932584" y="222339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Write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5025396" y="101504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/>
              <a:t>Publish</a:t>
            </a:r>
            <a:endParaRPr lang="en-GB" sz="2800" dirty="0"/>
          </a:p>
        </p:txBody>
      </p:sp>
      <p:sp>
        <p:nvSpPr>
          <p:cNvPr id="5" name="Oval 4"/>
          <p:cNvSpPr/>
          <p:nvPr/>
        </p:nvSpPr>
        <p:spPr>
          <a:xfrm>
            <a:off x="2051720" y="3645024"/>
            <a:ext cx="4521848" cy="129614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Goal achieved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951036" y="1277134"/>
            <a:ext cx="1468836" cy="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850580" y="1277134"/>
            <a:ext cx="1756868" cy="0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419872" y="1048068"/>
            <a:ext cx="1430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Analyse</a:t>
            </a:r>
            <a:endParaRPr lang="en-GB" sz="2800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951036" y="1538268"/>
            <a:ext cx="1828876" cy="693576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4211960" y="1571288"/>
            <a:ext cx="16768" cy="660556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259632" y="5301208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??????????????????????????????????????????</a:t>
            </a:r>
            <a:endParaRPr lang="en-GB" sz="2400" dirty="0"/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4608004" y="1538268"/>
            <a:ext cx="2268252" cy="810612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8313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446033" y="2498904"/>
            <a:ext cx="4521848" cy="1296144"/>
          </a:xfrm>
          <a:prstGeom prst="ellipse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Goal</a:t>
            </a:r>
            <a:endParaRPr lang="en-GB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700808"/>
            <a:ext cx="3326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Reading</a:t>
            </a:r>
            <a:endParaRPr lang="en-GB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289017" y="117758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Writing</a:t>
            </a:r>
            <a:endParaRPr lang="en-GB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095826" y="170080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/>
              <a:t>Publishing</a:t>
            </a:r>
            <a:endParaRPr lang="en-GB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191188" y="5079960"/>
            <a:ext cx="3031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Work experience</a:t>
            </a:r>
            <a:endParaRPr lang="en-GB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187624" y="400326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Personal skills</a:t>
            </a:r>
            <a:endParaRPr lang="en-GB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019821" y="4003268"/>
            <a:ext cx="2296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 smtClean="0"/>
              <a:t>Networking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xmlns="" val="163288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How can University of Manchester help with reading?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Library courses:</a:t>
            </a:r>
          </a:p>
          <a:p>
            <a:pPr lvl="1"/>
            <a:r>
              <a:rPr lang="en-GB" dirty="0" smtClean="0"/>
              <a:t>Endnote</a:t>
            </a:r>
          </a:p>
          <a:p>
            <a:pPr lvl="1"/>
            <a:r>
              <a:rPr lang="en-GB" dirty="0" smtClean="0"/>
              <a:t>Web of Science</a:t>
            </a:r>
          </a:p>
          <a:p>
            <a:pPr lvl="1"/>
            <a:r>
              <a:rPr lang="en-GB" dirty="0" err="1" smtClean="0"/>
              <a:t>Zetoc</a:t>
            </a:r>
            <a:endParaRPr lang="en-GB" dirty="0" smtClean="0"/>
          </a:p>
          <a:p>
            <a:pPr lvl="1"/>
            <a:r>
              <a:rPr lang="en-GB" dirty="0" smtClean="0"/>
              <a:t>Avoiding Information Overload</a:t>
            </a:r>
          </a:p>
          <a:p>
            <a:pPr lvl="1"/>
            <a:r>
              <a:rPr lang="en-GB" dirty="0" smtClean="0"/>
              <a:t>Others</a:t>
            </a:r>
          </a:p>
          <a:p>
            <a:r>
              <a:rPr lang="en-GB" dirty="0" smtClean="0"/>
              <a:t>VPN (Virtual Private Network)</a:t>
            </a:r>
          </a:p>
          <a:p>
            <a:r>
              <a:rPr lang="en-GB" dirty="0" smtClean="0"/>
              <a:t>Critical Reading or Critical Thinking workshops</a:t>
            </a:r>
          </a:p>
          <a:p>
            <a:pPr marL="457200" lvl="1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xmlns="" val="148298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128</TotalTime>
  <Words>273</Words>
  <Application>Microsoft Office PowerPoint</Application>
  <PresentationFormat>On-screen Show (4:3)</PresentationFormat>
  <Paragraphs>79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Pushpin</vt:lpstr>
      <vt:lpstr>Successful Start for Postgraduate Research Students</vt:lpstr>
      <vt:lpstr>Why do you want to do research?</vt:lpstr>
      <vt:lpstr>Change the world?</vt:lpstr>
      <vt:lpstr>Nobel prize?</vt:lpstr>
      <vt:lpstr>Would you like to become a scientist?</vt:lpstr>
      <vt:lpstr>Lecturer? Professor?  Career in industry?</vt:lpstr>
      <vt:lpstr>Slide 7</vt:lpstr>
      <vt:lpstr>Slide 8</vt:lpstr>
      <vt:lpstr>How can University of Manchester help with reading?</vt:lpstr>
      <vt:lpstr>How can University of Manchester help with writing?</vt:lpstr>
      <vt:lpstr>How can University of Manchester help with publishing?</vt:lpstr>
      <vt:lpstr>How can University of Manchester help getting work experience?</vt:lpstr>
      <vt:lpstr>How can University of Manchester help improving your skills?</vt:lpstr>
      <vt:lpstr>How can University of Manchester help with networking?</vt:lpstr>
      <vt:lpstr>Assessment</vt:lpstr>
      <vt:lpstr>Hard work</vt:lpstr>
      <vt:lpstr>Slide 17</vt:lpstr>
      <vt:lpstr>Thank you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 start for postgraduate research students</dc:title>
  <dc:creator>leonarda</dc:creator>
  <cp:lastModifiedBy>mmnu9js7</cp:lastModifiedBy>
  <cp:revision>15</cp:revision>
  <dcterms:created xsi:type="dcterms:W3CDTF">2012-07-12T08:58:28Z</dcterms:created>
  <dcterms:modified xsi:type="dcterms:W3CDTF">2012-09-05T17:22:46Z</dcterms:modified>
</cp:coreProperties>
</file>