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306" r:id="rId5"/>
    <p:sldId id="297" r:id="rId6"/>
    <p:sldId id="304" r:id="rId7"/>
    <p:sldId id="305" r:id="rId8"/>
    <p:sldId id="302" r:id="rId9"/>
    <p:sldId id="287" r:id="rId10"/>
    <p:sldId id="307" r:id="rId11"/>
    <p:sldId id="308" r:id="rId12"/>
    <p:sldId id="292" r:id="rId13"/>
    <p:sldId id="301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BBCB"/>
    <a:srgbClr val="A38CAD"/>
    <a:srgbClr val="978FB2"/>
    <a:srgbClr val="491966"/>
    <a:srgbClr val="8064A2"/>
    <a:srgbClr val="4D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2B2EE2-5304-8349-6D70-1FB353506125}" v="10" dt="2025-04-14T10:07:01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412" y="36"/>
      </p:cViewPr>
      <p:guideLst>
        <p:guide orient="horz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889DBB44-F8EB-314D-9765-914AF0392C12}" type="datetimeFigureOut">
              <a:rPr lang="en-GB"/>
              <a:pPr>
                <a:defRPr/>
              </a:pPr>
              <a:t>25/04/2025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8D83E976-6709-9A4D-B720-7B2A3E30E4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221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83E976-6709-9A4D-B720-7B2A3E30E42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441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83E976-6709-9A4D-B720-7B2A3E30E42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4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83E976-6709-9A4D-B720-7B2A3E30E42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841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83E976-6709-9A4D-B720-7B2A3E30E42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807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83E976-6709-9A4D-B720-7B2A3E30E42E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43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CC02-8B8B-D647-A558-A0F672C91FC6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75E48-4550-154C-AA04-1464392A8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22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6B9CF-2D35-8549-8856-DBAE2DBB200E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2452A-8E24-D947-831B-2A482AC45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46934-3CB6-FC49-8481-E3AB0C11E327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95B77-AB90-4E45-9B32-6B71E27BC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9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A888C-8FC3-B54E-A1CD-1A4587174E8D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A043-2474-F141-86C3-E0601F722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6F2D5-6718-C14B-93CC-A38B1AFCCACE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D2403-5830-2443-BF15-03F593FD1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0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3E22C-1A07-1E4C-9A18-DAA039FAA643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677CB-A052-704F-80C2-53B52847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9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E6D5-D648-C148-9753-A9537F103B52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3B297-E897-874A-900D-5D3F64212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1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52E9E-0504-9645-AE3E-A916EA0694D9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D921B-F19F-3B48-9D44-1EC34A981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7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6538B-2F7D-5441-AB8F-A2BBA835AF13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A14B-ACD9-BA4E-AF96-BCF4F4DF7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FE790-56F3-044E-97E5-A13EC94412E9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92C1-D350-D54A-8C62-29B8A1279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5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B05E-B477-AB47-8BCD-D2E69833A52A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D72AA-66B0-9A42-AAB9-A99BDDC08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6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8664FEBA-1FB2-8542-B87F-C4DFEC72A60B}" type="datetimeFigureOut">
              <a:rPr lang="en-US"/>
              <a:pPr>
                <a:defRPr/>
              </a:pPr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D04EE5FA-8873-9F43-8EFA-14CB9224B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6979B14-59C3-A783-1C49-5D4DC2F972EC}"/>
              </a:ext>
            </a:extLst>
          </p:cNvPr>
          <p:cNvCxnSpPr>
            <a:cxnSpLocks/>
          </p:cNvCxnSpPr>
          <p:nvPr/>
        </p:nvCxnSpPr>
        <p:spPr>
          <a:xfrm>
            <a:off x="836897" y="2849685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3A21B0B-38DC-5FC0-9281-B95F198E6745}"/>
              </a:ext>
            </a:extLst>
          </p:cNvPr>
          <p:cNvCxnSpPr>
            <a:cxnSpLocks/>
          </p:cNvCxnSpPr>
          <p:nvPr/>
        </p:nvCxnSpPr>
        <p:spPr>
          <a:xfrm>
            <a:off x="1960524" y="2841936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D4D0444-0997-AA56-7752-C87038172CF3}"/>
              </a:ext>
            </a:extLst>
          </p:cNvPr>
          <p:cNvCxnSpPr>
            <a:cxnSpLocks/>
          </p:cNvCxnSpPr>
          <p:nvPr/>
        </p:nvCxnSpPr>
        <p:spPr>
          <a:xfrm>
            <a:off x="3231386" y="2834187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84">
            <a:extLst>
              <a:ext uri="{FF2B5EF4-FFF2-40B4-BE49-F238E27FC236}">
                <a16:creationId xmlns:a16="http://schemas.microsoft.com/office/drawing/2014/main" id="{296A5B95-8118-289D-03FE-C3A16442BADD}"/>
              </a:ext>
            </a:extLst>
          </p:cNvPr>
          <p:cNvCxnSpPr>
            <a:cxnSpLocks/>
          </p:cNvCxnSpPr>
          <p:nvPr/>
        </p:nvCxnSpPr>
        <p:spPr>
          <a:xfrm flipH="1" flipV="1">
            <a:off x="4291929" y="2850843"/>
            <a:ext cx="1131364" cy="646039"/>
          </a:xfrm>
          <a:prstGeom prst="bentConnector3">
            <a:avLst>
              <a:gd name="adj1" fmla="val 8375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84">
            <a:extLst>
              <a:ext uri="{FF2B5EF4-FFF2-40B4-BE49-F238E27FC236}">
                <a16:creationId xmlns:a16="http://schemas.microsoft.com/office/drawing/2014/main" id="{1595943F-E7CA-E86B-FB3A-D26972C81F9D}"/>
              </a:ext>
            </a:extLst>
          </p:cNvPr>
          <p:cNvCxnSpPr>
            <a:cxnSpLocks/>
          </p:cNvCxnSpPr>
          <p:nvPr/>
        </p:nvCxnSpPr>
        <p:spPr>
          <a:xfrm flipH="1" flipV="1">
            <a:off x="4493408" y="2835345"/>
            <a:ext cx="1952773" cy="677035"/>
          </a:xfrm>
          <a:prstGeom prst="bentConnector3">
            <a:avLst>
              <a:gd name="adj1" fmla="val 8375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84">
            <a:extLst>
              <a:ext uri="{FF2B5EF4-FFF2-40B4-BE49-F238E27FC236}">
                <a16:creationId xmlns:a16="http://schemas.microsoft.com/office/drawing/2014/main" id="{AF2D116E-BE02-D361-34D8-AB6F60CA428E}"/>
              </a:ext>
            </a:extLst>
          </p:cNvPr>
          <p:cNvCxnSpPr>
            <a:cxnSpLocks/>
          </p:cNvCxnSpPr>
          <p:nvPr/>
        </p:nvCxnSpPr>
        <p:spPr>
          <a:xfrm flipH="1" flipV="1">
            <a:off x="6717415" y="2827596"/>
            <a:ext cx="1952773" cy="677035"/>
          </a:xfrm>
          <a:prstGeom prst="bentConnector3">
            <a:avLst>
              <a:gd name="adj1" fmla="val 8375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7A53E3D-A3E6-BDF5-7A85-C937AAEF434F}"/>
              </a:ext>
            </a:extLst>
          </p:cNvPr>
          <p:cNvCxnSpPr>
            <a:cxnSpLocks/>
          </p:cNvCxnSpPr>
          <p:nvPr/>
        </p:nvCxnSpPr>
        <p:spPr>
          <a:xfrm>
            <a:off x="7198428" y="1891235"/>
            <a:ext cx="7749" cy="76285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1C1194-DDBF-9C3E-4CD2-9832EA3E1FDE}"/>
              </a:ext>
            </a:extLst>
          </p:cNvPr>
          <p:cNvCxnSpPr>
            <a:cxnSpLocks/>
          </p:cNvCxnSpPr>
          <p:nvPr/>
        </p:nvCxnSpPr>
        <p:spPr>
          <a:xfrm flipH="1" flipV="1">
            <a:off x="5788082" y="1902416"/>
            <a:ext cx="1410343" cy="431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25784DB-3EA0-A8DD-03FA-297E25CFB54D}"/>
              </a:ext>
            </a:extLst>
          </p:cNvPr>
          <p:cNvCxnSpPr>
            <a:cxnSpLocks/>
          </p:cNvCxnSpPr>
          <p:nvPr/>
        </p:nvCxnSpPr>
        <p:spPr>
          <a:xfrm>
            <a:off x="4292496" y="1852489"/>
            <a:ext cx="0" cy="133628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Directorate of Communications, Marketing </a:t>
            </a:r>
            <a:br>
              <a:rPr lang="en-GB" b="1"/>
            </a:br>
            <a:r>
              <a:rPr lang="en-GB" b="1"/>
              <a:t>and Student Recruitment 5</a:t>
            </a:r>
            <a:r>
              <a:rPr lang="en-GB" b="1" baseline="30000"/>
              <a:t>th</a:t>
            </a:r>
            <a:r>
              <a:rPr lang="en-GB" b="1"/>
              <a:t> November 2024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id="{BE5D80D1-F812-4643-AEC8-2C4118A0C46D}"/>
              </a:ext>
            </a:extLst>
          </p:cNvPr>
          <p:cNvSpPr/>
          <p:nvPr/>
        </p:nvSpPr>
        <p:spPr>
          <a:xfrm>
            <a:off x="7064263" y="3059948"/>
            <a:ext cx="996905" cy="78482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algn="ctr"/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Paul Govey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Student Marketing and Recruitment </a:t>
            </a:r>
          </a:p>
          <a:p>
            <a:pPr algn="ctr"/>
            <a:endParaRPr lang="en-GB" sz="9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br>
              <a:rPr lang="en-GB" sz="90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endParaRPr lang="en-GB" sz="90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ctr"/>
            <a:endParaRPr lang="en-GB" sz="9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EC2088F-A46C-F349-8099-072F2E90A68E}"/>
              </a:ext>
            </a:extLst>
          </p:cNvPr>
          <p:cNvSpPr/>
          <p:nvPr/>
        </p:nvSpPr>
        <p:spPr>
          <a:xfrm>
            <a:off x="3836875" y="3075447"/>
            <a:ext cx="965402" cy="75607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algn="ctr"/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Jamie Brown</a:t>
            </a:r>
            <a:br>
              <a:rPr lang="en-GB" sz="700">
                <a:latin typeface="Open Sans"/>
                <a:ea typeface="Open Sans"/>
                <a:cs typeface="Open Sans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Head of Communications </a:t>
            </a:r>
            <a:endParaRPr lang="en-GB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endParaRPr lang="en-GB" sz="9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en-GB" sz="90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5D6CBA4C-E4A5-C446-A3F0-936B7D72EC6A}"/>
              </a:ext>
            </a:extLst>
          </p:cNvPr>
          <p:cNvCxnSpPr>
            <a:cxnSpLocks/>
            <a:stCxn id="48" idx="0"/>
            <a:endCxn id="64" idx="0"/>
          </p:cNvCxnSpPr>
          <p:nvPr/>
        </p:nvCxnSpPr>
        <p:spPr>
          <a:xfrm rot="5400000" flipH="1" flipV="1">
            <a:off x="5933397" y="1446128"/>
            <a:ext cx="15499" cy="3243140"/>
          </a:xfrm>
          <a:prstGeom prst="bentConnector3">
            <a:avLst>
              <a:gd name="adj1" fmla="val 1574934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F427ED2F-E134-8940-981D-ADBA76141E97}"/>
              </a:ext>
            </a:extLst>
          </p:cNvPr>
          <p:cNvSpPr/>
          <p:nvPr/>
        </p:nvSpPr>
        <p:spPr>
          <a:xfrm>
            <a:off x="3267177" y="1487175"/>
            <a:ext cx="2561875" cy="74841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900">
                <a:solidFill>
                  <a:srgbClr val="212121"/>
                </a:solidFill>
                <a:latin typeface="Open Sans"/>
                <a:ea typeface="Open Sans"/>
                <a:cs typeface="Open Sans"/>
              </a:rPr>
              <a:t>Osama Bhutta </a:t>
            </a:r>
          </a:p>
          <a:p>
            <a:pPr algn="ctr"/>
            <a:r>
              <a:rPr lang="en-GB" sz="900" b="1" i="0" u="none" strike="noStrike">
                <a:solidFill>
                  <a:srgbClr val="212121"/>
                </a:solidFill>
                <a:effectLst/>
                <a:latin typeface="Open Sans"/>
                <a:ea typeface="Open Sans"/>
                <a:cs typeface="Open Sans"/>
              </a:rPr>
              <a:t>Executive Director of Communications, Marketing and Student Recruitment </a:t>
            </a:r>
            <a:br>
              <a:rPr lang="en-GB" sz="900" b="1" i="0" u="none" strike="noStrike">
                <a:solidFill>
                  <a:srgbClr val="212121"/>
                </a:solidFill>
                <a:effectLst/>
                <a:latin typeface="Open Sans"/>
                <a:ea typeface="Open Sans"/>
                <a:cs typeface="Open Sans"/>
              </a:rPr>
            </a:br>
            <a:endParaRPr lang="en-GB" sz="900">
              <a:solidFill>
                <a:srgbClr val="21212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87EB960-D157-A04D-9A5F-E3D8F14875A6}"/>
              </a:ext>
            </a:extLst>
          </p:cNvPr>
          <p:cNvSpPr/>
          <p:nvPr/>
        </p:nvSpPr>
        <p:spPr>
          <a:xfrm>
            <a:off x="4833994" y="3067698"/>
            <a:ext cx="996906" cy="76292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algn="ctr"/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Andy Simmon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University Marketing</a:t>
            </a:r>
            <a:r>
              <a:rPr lang="en-GB" sz="8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endParaRPr lang="en-GB" sz="800">
              <a:solidFill>
                <a:schemeClr val="tx1"/>
              </a:solidFill>
            </a:endParaRPr>
          </a:p>
          <a:p>
            <a:pPr algn="ctr"/>
            <a:endParaRPr lang="en-GB" sz="9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82A04-2FF6-11D0-DE5F-790120C54544}"/>
              </a:ext>
            </a:extLst>
          </p:cNvPr>
          <p:cNvSpPr/>
          <p:nvPr/>
        </p:nvSpPr>
        <p:spPr>
          <a:xfrm>
            <a:off x="8153460" y="3060904"/>
            <a:ext cx="888518" cy="78387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algn="ctr"/>
            <a:endParaRPr lang="en-US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Hashim Kohan</a:t>
            </a:r>
            <a:br>
              <a:rPr lang="en-US" sz="700">
                <a:latin typeface="Open Sans"/>
                <a:ea typeface="Open Sans"/>
                <a:cs typeface="Open Sans"/>
              </a:rPr>
            </a:br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﻿</a:t>
            </a: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Communications and Engagement </a:t>
            </a:r>
            <a:endParaRPr lang="en-GB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27DB55-1E5C-E3B7-1ABF-D38E890A9E95}"/>
              </a:ext>
            </a:extLst>
          </p:cNvPr>
          <p:cNvSpPr/>
          <p:nvPr/>
        </p:nvSpPr>
        <p:spPr>
          <a:xfrm>
            <a:off x="5905981" y="3045790"/>
            <a:ext cx="994428" cy="78482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Grace Conlon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Head of Internal Communications</a:t>
            </a:r>
            <a:r>
              <a:rPr lang="en-GB" sz="9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 </a:t>
            </a:r>
            <a:endParaRPr lang="en-US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D0DAF5-EDAB-33A3-79F8-1EA5CCBC34A5}"/>
              </a:ext>
            </a:extLst>
          </p:cNvPr>
          <p:cNvSpPr/>
          <p:nvPr/>
        </p:nvSpPr>
        <p:spPr>
          <a:xfrm>
            <a:off x="2651610" y="3075351"/>
            <a:ext cx="1092974" cy="75617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Bernard Strutt (PT 0.8)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Head of UK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Recruitment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8FF600A-CD43-DFD2-60C7-9E9A3D0CC9D7}"/>
              </a:ext>
            </a:extLst>
          </p:cNvPr>
          <p:cNvSpPr/>
          <p:nvPr/>
        </p:nvSpPr>
        <p:spPr>
          <a:xfrm>
            <a:off x="1451265" y="3072706"/>
            <a:ext cx="974585" cy="75123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Stella Morris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Change Communications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DBAD9D-18C1-A8F5-C695-B5920A099884}"/>
              </a:ext>
            </a:extLst>
          </p:cNvPr>
          <p:cNvSpPr/>
          <p:nvPr/>
        </p:nvSpPr>
        <p:spPr>
          <a:xfrm>
            <a:off x="243102" y="3083154"/>
            <a:ext cx="990083" cy="75123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Kim </a:t>
            </a:r>
            <a:r>
              <a:rPr lang="en-US" sz="7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Graakgaerr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﻿Head of Student Communications </a:t>
            </a:r>
            <a:endParaRPr lang="en-US" sz="700">
              <a:solidFill>
                <a:schemeClr val="tx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93FB08-8DA0-ED69-27A2-05E19C205D9D}"/>
              </a:ext>
            </a:extLst>
          </p:cNvPr>
          <p:cNvSpPr/>
          <p:nvPr/>
        </p:nvSpPr>
        <p:spPr>
          <a:xfrm>
            <a:off x="6897809" y="2092912"/>
            <a:ext cx="1620684" cy="56894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 b="0" i="0" u="none" strike="noStrike">
                <a:solidFill>
                  <a:srgbClr val="21212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Jules Maclachlan</a:t>
            </a:r>
            <a:b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 i="0" u="none" strike="noStrike">
                <a:solidFill>
                  <a:srgbClr val="21212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President and Vice-Chancellor’s Office: Interim Communications and Engagement Manager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E9A6255-C7CA-2F7F-44DD-305CCEC59E80}"/>
              </a:ext>
            </a:extLst>
          </p:cNvPr>
          <p:cNvCxnSpPr>
            <a:cxnSpLocks/>
          </p:cNvCxnSpPr>
          <p:nvPr/>
        </p:nvCxnSpPr>
        <p:spPr>
          <a:xfrm flipH="1">
            <a:off x="831998" y="2849683"/>
            <a:ext cx="3592754" cy="6212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831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 err="1"/>
              <a:t>Policy@Manchester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77" name="Elbow Connector 76"/>
          <p:cNvCxnSpPr>
            <a:cxnSpLocks/>
            <a:stCxn id="45" idx="0"/>
            <a:endCxn id="53" idx="0"/>
          </p:cNvCxnSpPr>
          <p:nvPr/>
        </p:nvCxnSpPr>
        <p:spPr>
          <a:xfrm rot="16200000" flipH="1">
            <a:off x="4729820" y="138431"/>
            <a:ext cx="14377" cy="6927277"/>
          </a:xfrm>
          <a:prstGeom prst="bentConnector3">
            <a:avLst>
              <a:gd name="adj1" fmla="val -159004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</p:cNvCxnSpPr>
          <p:nvPr/>
        </p:nvCxnSpPr>
        <p:spPr>
          <a:xfrm>
            <a:off x="4471973" y="2389496"/>
            <a:ext cx="0" cy="99064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3728742" y="2332216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﻿</a:t>
            </a:r>
          </a:p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Hashim Al-Kohan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﻿Head of Communications and Engagement </a:t>
            </a:r>
            <a:endParaRPr lang="en-US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en-US" sz="700" b="1">
              <a:solidFill>
                <a:schemeClr val="tx1"/>
              </a:solidFill>
              <a:latin typeface="Open Sans" charset="0"/>
              <a:ea typeface="Open Sans"/>
              <a:cs typeface="Open Sans" charset="0"/>
            </a:endParaRPr>
          </a:p>
          <a:p>
            <a:pPr algn="ctr"/>
            <a:endParaRPr lang="en-US" sz="700" b="1">
              <a:solidFill>
                <a:schemeClr val="tx1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41" name="TextBox 16">
            <a:extLst>
              <a:ext uri="{FF2B5EF4-FFF2-40B4-BE49-F238E27FC236}">
                <a16:creationId xmlns:a16="http://schemas.microsoft.com/office/drawing/2014/main" id="{E7EA7DD3-E198-7342-8081-60319FC7F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837" y="461926"/>
            <a:ext cx="8788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600">
                <a:solidFill>
                  <a:srgbClr val="FFFFFF"/>
                </a:solidFill>
                <a:latin typeface="Open Sans" charset="0"/>
                <a:cs typeface="Open Sans" charset="0"/>
              </a:rPr>
              <a:t>Rachael McGraw </a:t>
            </a:r>
            <a:br>
              <a:rPr lang="en-US" sz="600">
                <a:solidFill>
                  <a:srgbClr val="FFFFFF"/>
                </a:solidFill>
                <a:latin typeface="Open Sans" charset="0"/>
                <a:cs typeface="Open Sans" charset="0"/>
              </a:rPr>
            </a:br>
            <a:r>
              <a:rPr lang="en-US" sz="600" b="1">
                <a:solidFill>
                  <a:srgbClr val="FFFFFF"/>
                </a:solidFill>
                <a:latin typeface="Open Sans" charset="0"/>
                <a:cs typeface="Open Sans" charset="0"/>
              </a:rPr>
              <a:t>Head of Engagement</a:t>
            </a:r>
            <a:endParaRPr lang="en-US" sz="600">
              <a:solidFill>
                <a:srgbClr val="FFFFFF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5C2CC40-8AAF-2F40-85E1-405DE8CF63CF}"/>
              </a:ext>
            </a:extLst>
          </p:cNvPr>
          <p:cNvSpPr/>
          <p:nvPr/>
        </p:nvSpPr>
        <p:spPr>
          <a:xfrm>
            <a:off x="1246204" y="1844174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Prof Cecilia Wong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﻿Academic 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Co-Director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4A11404-72CE-4247-BFA3-41F92244D614}"/>
              </a:ext>
            </a:extLst>
          </p:cNvPr>
          <p:cNvCxnSpPr>
            <a:cxnSpLocks/>
          </p:cNvCxnSpPr>
          <p:nvPr/>
        </p:nvCxnSpPr>
        <p:spPr>
          <a:xfrm>
            <a:off x="4467706" y="3836059"/>
            <a:ext cx="0" cy="120839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D40F34-1BD8-7F45-86A1-A29BC267DDAD}"/>
              </a:ext>
            </a:extLst>
          </p:cNvPr>
          <p:cNvCxnSpPr>
            <a:cxnSpLocks/>
          </p:cNvCxnSpPr>
          <p:nvPr/>
        </p:nvCxnSpPr>
        <p:spPr>
          <a:xfrm>
            <a:off x="4467706" y="3380142"/>
            <a:ext cx="0" cy="28227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0D95C89-E9CE-6B44-9010-BE1211DE40A3}"/>
              </a:ext>
            </a:extLst>
          </p:cNvPr>
          <p:cNvSpPr/>
          <p:nvPr/>
        </p:nvSpPr>
        <p:spPr>
          <a:xfrm>
            <a:off x="796419" y="3594881"/>
            <a:ext cx="9539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Vacant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﻿Events and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Partnership Manager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2F518AE-4033-4851-8D7F-B7850A9EEA8F}"/>
              </a:ext>
            </a:extLst>
          </p:cNvPr>
          <p:cNvCxnSpPr>
            <a:cxnSpLocks/>
          </p:cNvCxnSpPr>
          <p:nvPr/>
        </p:nvCxnSpPr>
        <p:spPr>
          <a:xfrm>
            <a:off x="3043425" y="3594880"/>
            <a:ext cx="0" cy="922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54C2749-13F1-4B5E-96A6-2EB34ADBEF93}"/>
              </a:ext>
            </a:extLst>
          </p:cNvPr>
          <p:cNvCxnSpPr>
            <a:cxnSpLocks/>
          </p:cNvCxnSpPr>
          <p:nvPr/>
        </p:nvCxnSpPr>
        <p:spPr>
          <a:xfrm flipH="1">
            <a:off x="6539778" y="1621766"/>
            <a:ext cx="1" cy="1000664"/>
          </a:xfrm>
          <a:prstGeom prst="line">
            <a:avLst/>
          </a:prstGeom>
          <a:ln>
            <a:solidFill>
              <a:srgbClr val="C7BBCB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41880525-4371-C644-A21F-9B9A8E3AD143}"/>
              </a:ext>
            </a:extLst>
          </p:cNvPr>
          <p:cNvSpPr/>
          <p:nvPr/>
        </p:nvSpPr>
        <p:spPr>
          <a:xfrm>
            <a:off x="5829191" y="2343856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Prof ﻿Maria Shamina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﻿Academic 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Co-Director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A3B39F4-E0FB-4994-BE2A-D9DDB1F578C2}"/>
              </a:ext>
            </a:extLst>
          </p:cNvPr>
          <p:cNvSpPr/>
          <p:nvPr/>
        </p:nvSpPr>
        <p:spPr>
          <a:xfrm>
            <a:off x="5832499" y="1339515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﻿Prof Arpana Verma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﻿Academic 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Co-Director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68A3C3E-9988-4F46-B841-3F863996F122}"/>
              </a:ext>
            </a:extLst>
          </p:cNvPr>
          <p:cNvSpPr/>
          <p:nvPr/>
        </p:nvSpPr>
        <p:spPr>
          <a:xfrm>
            <a:off x="3995021" y="3594881"/>
            <a:ext cx="9539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Terri Lucas</a:t>
            </a:r>
          </a:p>
          <a:p>
            <a:pPr algn="ctr" eaLnBrk="1" hangingPunct="1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Civic Engagement Manager  </a:t>
            </a:r>
            <a:endParaRPr lang="en-US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FE9F6B0-D158-0040-B676-174D0CD1A1A9}"/>
              </a:ext>
            </a:extLst>
          </p:cNvPr>
          <p:cNvCxnSpPr>
            <a:cxnSpLocks/>
          </p:cNvCxnSpPr>
          <p:nvPr/>
        </p:nvCxnSpPr>
        <p:spPr>
          <a:xfrm>
            <a:off x="6798272" y="5046733"/>
            <a:ext cx="0" cy="43068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69339DA-879D-46FA-1F49-CCA2FB388464}"/>
              </a:ext>
            </a:extLst>
          </p:cNvPr>
          <p:cNvSpPr/>
          <p:nvPr/>
        </p:nvSpPr>
        <p:spPr>
          <a:xfrm>
            <a:off x="3986599" y="4640909"/>
            <a:ext cx="944645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Logan Robin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Civic Engagement Coordinator</a:t>
            </a:r>
            <a:endParaRPr lang="en-US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7D8F7E5-72B3-C04A-8B6B-CBEAFDCB2ECB}"/>
              </a:ext>
            </a:extLst>
          </p:cNvPr>
          <p:cNvSpPr/>
          <p:nvPr/>
        </p:nvSpPr>
        <p:spPr>
          <a:xfrm>
            <a:off x="2641430" y="5669436"/>
            <a:ext cx="779124" cy="75467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Christopher Meadowcroft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Engagement Assistant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335C9B4-B029-FE48-9A80-56DF81E0C04D}"/>
              </a:ext>
            </a:extLst>
          </p:cNvPr>
          <p:cNvSpPr/>
          <p:nvPr/>
        </p:nvSpPr>
        <p:spPr>
          <a:xfrm>
            <a:off x="708623" y="5669436"/>
            <a:ext cx="951004" cy="74608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Vacant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Communications and Engagement Assistant (intern)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0827770E-893D-DD48-8C15-AD1C800E21B5}"/>
              </a:ext>
            </a:extLst>
          </p:cNvPr>
          <p:cNvCxnSpPr>
            <a:cxnSpLocks/>
            <a:stCxn id="60" idx="0"/>
            <a:endCxn id="61" idx="0"/>
          </p:cNvCxnSpPr>
          <p:nvPr/>
        </p:nvCxnSpPr>
        <p:spPr>
          <a:xfrm rot="16200000" flipV="1">
            <a:off x="2107559" y="4746002"/>
            <a:ext cx="12700" cy="1846867"/>
          </a:xfrm>
          <a:prstGeom prst="bentConnector3">
            <a:avLst>
              <a:gd name="adj1" fmla="val 180000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45">
            <a:extLst>
              <a:ext uri="{FF2B5EF4-FFF2-40B4-BE49-F238E27FC236}">
                <a16:creationId xmlns:a16="http://schemas.microsoft.com/office/drawing/2014/main" id="{3A033601-F2D7-CC4F-81E7-B60487F4BCCF}"/>
              </a:ext>
            </a:extLst>
          </p:cNvPr>
          <p:cNvCxnSpPr>
            <a:cxnSpLocks/>
            <a:stCxn id="48" idx="0"/>
            <a:endCxn id="3" idx="0"/>
          </p:cNvCxnSpPr>
          <p:nvPr/>
        </p:nvCxnSpPr>
        <p:spPr>
          <a:xfrm rot="16200000" flipH="1">
            <a:off x="4477839" y="2318388"/>
            <a:ext cx="2617" cy="4647659"/>
          </a:xfrm>
          <a:prstGeom prst="bentConnector3">
            <a:avLst>
              <a:gd name="adj1" fmla="val -8735193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A3D8DD2-AA3E-7749-A114-AD6682608D5E}"/>
              </a:ext>
            </a:extLst>
          </p:cNvPr>
          <p:cNvCxnSpPr>
            <a:cxnSpLocks/>
          </p:cNvCxnSpPr>
          <p:nvPr/>
        </p:nvCxnSpPr>
        <p:spPr>
          <a:xfrm>
            <a:off x="5639494" y="4406900"/>
            <a:ext cx="0" cy="113030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B87F0FD-9F63-D243-AA49-67DBA0F1BA7F}"/>
              </a:ext>
            </a:extLst>
          </p:cNvPr>
          <p:cNvSpPr/>
          <p:nvPr/>
        </p:nvSpPr>
        <p:spPr>
          <a:xfrm>
            <a:off x="5125742" y="4643478"/>
            <a:ext cx="1027504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Callum Wood</a:t>
            </a:r>
          </a:p>
          <a:p>
            <a:pPr algn="ctr" eaLnBrk="1" hangingPunct="1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Engagement Officer (FBMH)</a:t>
            </a:r>
            <a:endParaRPr lang="en-US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257886B-4F6C-4740-81EC-5FAD0EE2CDC6}"/>
              </a:ext>
            </a:extLst>
          </p:cNvPr>
          <p:cNvSpPr/>
          <p:nvPr/>
        </p:nvSpPr>
        <p:spPr>
          <a:xfrm>
            <a:off x="6289571" y="5374802"/>
            <a:ext cx="1017403" cy="59111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Emily Slack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Engagement Coordinator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1F8EAE-60AE-F49F-A5FD-7999A32239F9}"/>
              </a:ext>
            </a:extLst>
          </p:cNvPr>
          <p:cNvSpPr/>
          <p:nvPr/>
        </p:nvSpPr>
        <p:spPr>
          <a:xfrm>
            <a:off x="6298984" y="4643526"/>
            <a:ext cx="1007988" cy="50638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 charset="0"/>
              </a:rPr>
              <a:t>Natalie Fenton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Engagement Officer (FSE) 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A30C3A-CECA-1540-886C-4B9E1B89C25E}"/>
              </a:ext>
            </a:extLst>
          </p:cNvPr>
          <p:cNvSpPr/>
          <p:nvPr/>
        </p:nvSpPr>
        <p:spPr>
          <a:xfrm>
            <a:off x="5121113" y="5374802"/>
            <a:ext cx="1017403" cy="59111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Rosina Reed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Graduate intern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E192F9F-BB5A-BD4F-B8BB-D410B42E80E4}"/>
              </a:ext>
            </a:extLst>
          </p:cNvPr>
          <p:cNvCxnSpPr>
            <a:cxnSpLocks/>
          </p:cNvCxnSpPr>
          <p:nvPr/>
        </p:nvCxnSpPr>
        <p:spPr>
          <a:xfrm>
            <a:off x="8192237" y="4072634"/>
            <a:ext cx="0" cy="171856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93788F1-E415-AE4D-B9E5-223755CACBF8}"/>
              </a:ext>
            </a:extLst>
          </p:cNvPr>
          <p:cNvCxnSpPr>
            <a:cxnSpLocks/>
          </p:cNvCxnSpPr>
          <p:nvPr/>
        </p:nvCxnSpPr>
        <p:spPr>
          <a:xfrm>
            <a:off x="3348239" y="4406900"/>
            <a:ext cx="0" cy="468598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FB86CFD-02D1-B74C-8A6F-5E4AEE4CC63B}"/>
              </a:ext>
            </a:extLst>
          </p:cNvPr>
          <p:cNvCxnSpPr>
            <a:cxnSpLocks/>
          </p:cNvCxnSpPr>
          <p:nvPr/>
        </p:nvCxnSpPr>
        <p:spPr>
          <a:xfrm>
            <a:off x="2151389" y="4890974"/>
            <a:ext cx="0" cy="1151503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16BF1A67-B9F7-C64F-B435-959A4B37BA76}"/>
              </a:ext>
            </a:extLst>
          </p:cNvPr>
          <p:cNvSpPr/>
          <p:nvPr/>
        </p:nvSpPr>
        <p:spPr>
          <a:xfrm>
            <a:off x="7686899" y="3609258"/>
            <a:ext cx="1027497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Vacant</a:t>
            </a:r>
          </a:p>
          <a:p>
            <a:pPr algn="ctr" eaLnBrk="1" hangingPunct="1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Engagement Manager  </a:t>
            </a:r>
            <a:endParaRPr lang="en-US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5ED2AFB-D0E4-C644-8791-32254D91561E}"/>
              </a:ext>
            </a:extLst>
          </p:cNvPr>
          <p:cNvSpPr/>
          <p:nvPr/>
        </p:nvSpPr>
        <p:spPr>
          <a:xfrm>
            <a:off x="7688338" y="4637784"/>
            <a:ext cx="1027504" cy="50638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Bethany Warke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Engagement Officer 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C3A2E56-9DFD-1C48-B1CE-8122458492B3}"/>
              </a:ext>
            </a:extLst>
          </p:cNvPr>
          <p:cNvSpPr/>
          <p:nvPr/>
        </p:nvSpPr>
        <p:spPr>
          <a:xfrm>
            <a:off x="7686892" y="5374803"/>
            <a:ext cx="1027504" cy="59522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Sebastian Boyd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Communications and Engagement Assistant (intern)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523E72-57F6-DB48-8A51-40A2B10C4345}"/>
              </a:ext>
            </a:extLst>
          </p:cNvPr>
          <p:cNvSpPr/>
          <p:nvPr/>
        </p:nvSpPr>
        <p:spPr>
          <a:xfrm>
            <a:off x="2856281" y="4625433"/>
            <a:ext cx="944645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Josephine Kenyon-Blair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Administrative Assistant</a:t>
            </a:r>
            <a:endParaRPr lang="en-US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7065966-F05C-62E3-3FC3-493E33B97EC8}"/>
              </a:ext>
            </a:extLst>
          </p:cNvPr>
          <p:cNvSpPr/>
          <p:nvPr/>
        </p:nvSpPr>
        <p:spPr>
          <a:xfrm>
            <a:off x="1636663" y="4640909"/>
            <a:ext cx="1037312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Suzanne Booth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Engagement Officer (Hums)</a:t>
            </a:r>
            <a:endParaRPr lang="en-US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DE4EDA6-3315-8046-A9C0-01C28536AF90}"/>
              </a:ext>
            </a:extLst>
          </p:cNvPr>
          <p:cNvSpPr/>
          <p:nvPr/>
        </p:nvSpPr>
        <p:spPr>
          <a:xfrm>
            <a:off x="1769560" y="5669436"/>
            <a:ext cx="779124" cy="75467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Stan </a:t>
            </a:r>
            <a:r>
              <a:rPr lang="en-US" sz="7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Gallieres</a:t>
            </a:r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De Met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Engagement Assistant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7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Communications – Media, social media and </a:t>
            </a:r>
            <a:br>
              <a:rPr lang="en-GB" b="1"/>
            </a:br>
            <a:r>
              <a:rPr lang="en-GB" b="1"/>
              <a:t>research communications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77" name="Elbow Connector 76"/>
          <p:cNvCxnSpPr>
            <a:cxnSpLocks/>
            <a:stCxn id="32" idx="0"/>
            <a:endCxn id="37" idx="0"/>
          </p:cNvCxnSpPr>
          <p:nvPr/>
        </p:nvCxnSpPr>
        <p:spPr>
          <a:xfrm rot="5400000" flipH="1" flipV="1">
            <a:off x="4438027" y="1075635"/>
            <a:ext cx="6349" cy="5021307"/>
          </a:xfrm>
          <a:prstGeom prst="bentConnector3">
            <a:avLst>
              <a:gd name="adj1" fmla="val 3700567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</p:cNvCxnSpPr>
          <p:nvPr/>
        </p:nvCxnSpPr>
        <p:spPr>
          <a:xfrm>
            <a:off x="4486350" y="1817649"/>
            <a:ext cx="0" cy="2049914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38681238-1A69-E34C-9418-14D3FF1AA7A8}"/>
              </a:ext>
            </a:extLst>
          </p:cNvPr>
          <p:cNvSpPr txBox="1"/>
          <p:nvPr/>
        </p:nvSpPr>
        <p:spPr>
          <a:xfrm>
            <a:off x="698779" y="696444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E09E8FB-EAF3-794B-B8AD-82953C8C2C2A}"/>
              </a:ext>
            </a:extLst>
          </p:cNvPr>
          <p:cNvCxnSpPr>
            <a:cxnSpLocks/>
          </p:cNvCxnSpPr>
          <p:nvPr/>
        </p:nvCxnSpPr>
        <p:spPr>
          <a:xfrm>
            <a:off x="1608347" y="4634191"/>
            <a:ext cx="588896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368A3C3E-9988-4F46-B841-3F863996F122}"/>
              </a:ext>
            </a:extLst>
          </p:cNvPr>
          <p:cNvSpPr/>
          <p:nvPr/>
        </p:nvSpPr>
        <p:spPr>
          <a:xfrm>
            <a:off x="3801962" y="3589462"/>
            <a:ext cx="1361871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﻿Lynda McIntosh </a:t>
            </a:r>
            <a:br>
              <a:rPr lang="en-US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Research Comms and Marketing Manager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FFAF1EC-CF28-CF49-B878-9E60256D920A}"/>
              </a:ext>
            </a:extLst>
          </p:cNvPr>
          <p:cNvSpPr/>
          <p:nvPr/>
        </p:nvSpPr>
        <p:spPr>
          <a:xfrm>
            <a:off x="353005" y="4314423"/>
            <a:ext cx="1294102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Joe Stafford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News and Media Relations Officer (HUMS)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E8AEB43-CA56-3041-81B8-92739ACFEDDA}"/>
              </a:ext>
            </a:extLst>
          </p:cNvPr>
          <p:cNvCxnSpPr>
            <a:cxnSpLocks/>
          </p:cNvCxnSpPr>
          <p:nvPr/>
        </p:nvCxnSpPr>
        <p:spPr>
          <a:xfrm>
            <a:off x="4486350" y="2927379"/>
            <a:ext cx="0" cy="43644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0EB5C912-D6A7-9841-8894-2F252FC05859}"/>
              </a:ext>
            </a:extLst>
          </p:cNvPr>
          <p:cNvSpPr/>
          <p:nvPr/>
        </p:nvSpPr>
        <p:spPr>
          <a:xfrm>
            <a:off x="3723783" y="1786041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Jamie Brown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Communications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60E9E5-B541-014F-8131-9C00B86B4B85}"/>
              </a:ext>
            </a:extLst>
          </p:cNvPr>
          <p:cNvSpPr/>
          <p:nvPr/>
        </p:nvSpPr>
        <p:spPr>
          <a:xfrm>
            <a:off x="6329936" y="3583113"/>
            <a:ext cx="1243838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Alistair Beech 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Social Media &amp; Digital Communications Manager</a:t>
            </a:r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4BA1B3A-244F-6948-9119-5FD09BDBEE3E}"/>
              </a:ext>
            </a:extLst>
          </p:cNvPr>
          <p:cNvCxnSpPr>
            <a:cxnSpLocks/>
          </p:cNvCxnSpPr>
          <p:nvPr/>
        </p:nvCxnSpPr>
        <p:spPr>
          <a:xfrm>
            <a:off x="6649815" y="4634191"/>
            <a:ext cx="588896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5EF4FE9-FA54-9C4E-AFBE-138E8D42A3DF}"/>
              </a:ext>
            </a:extLst>
          </p:cNvPr>
          <p:cNvCxnSpPr>
            <a:cxnSpLocks/>
          </p:cNvCxnSpPr>
          <p:nvPr/>
        </p:nvCxnSpPr>
        <p:spPr>
          <a:xfrm>
            <a:off x="1853599" y="3867563"/>
            <a:ext cx="0" cy="2210400"/>
          </a:xfrm>
          <a:prstGeom prst="line">
            <a:avLst/>
          </a:prstGeom>
          <a:ln w="28575">
            <a:solidFill>
              <a:srgbClr val="C7BBC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E0AD6919-F9A0-AA44-AA70-ACC3B688A573}"/>
              </a:ext>
            </a:extLst>
          </p:cNvPr>
          <p:cNvSpPr/>
          <p:nvPr/>
        </p:nvSpPr>
        <p:spPr>
          <a:xfrm>
            <a:off x="1283496" y="3589462"/>
            <a:ext cx="1294103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Ben Robinson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News and Media Relations Manager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60912E8-CFA0-7C4D-B391-2AB8A38AEC56}"/>
              </a:ext>
            </a:extLst>
          </p:cNvPr>
          <p:cNvSpPr/>
          <p:nvPr/>
        </p:nvSpPr>
        <p:spPr>
          <a:xfrm>
            <a:off x="324900" y="5047463"/>
            <a:ext cx="1304280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Mike Addelman 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News and Media Relations Officer (FBMH)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5C632E-42BE-F441-9DC2-06DB8A2DD8F5}"/>
              </a:ext>
            </a:extLst>
          </p:cNvPr>
          <p:cNvSpPr/>
          <p:nvPr/>
        </p:nvSpPr>
        <p:spPr>
          <a:xfrm>
            <a:off x="6436825" y="5070391"/>
            <a:ext cx="1132707" cy="59475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Lucy Occleston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Social Media &amp; Digital </a:t>
            </a:r>
            <a:r>
              <a:rPr lang="en-US" sz="700" b="1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Communicaticons</a:t>
            </a: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111FF9B-FA3D-7140-A3FC-BBF41B85CB9F}"/>
              </a:ext>
            </a:extLst>
          </p:cNvPr>
          <p:cNvSpPr/>
          <p:nvPr/>
        </p:nvSpPr>
        <p:spPr>
          <a:xfrm>
            <a:off x="7187625" y="4351367"/>
            <a:ext cx="1132707" cy="59475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Ruby Lowe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Social Media &amp; Digital Communications 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Coordinator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CB04EF5-9029-13AD-CCA6-E1DF9D18993D}"/>
              </a:ext>
            </a:extLst>
          </p:cNvPr>
          <p:cNvCxnSpPr>
            <a:cxnSpLocks/>
          </p:cNvCxnSpPr>
          <p:nvPr/>
        </p:nvCxnSpPr>
        <p:spPr>
          <a:xfrm>
            <a:off x="1640656" y="5341065"/>
            <a:ext cx="500043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795FCE1C-0B0C-9A42-9F8D-16630037873C}"/>
              </a:ext>
            </a:extLst>
          </p:cNvPr>
          <p:cNvSpPr/>
          <p:nvPr/>
        </p:nvSpPr>
        <p:spPr>
          <a:xfrm>
            <a:off x="2068840" y="4306345"/>
            <a:ext cx="1294102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Jessica Marsh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News and Media Relations Officer (FSE)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18D433-37DD-C5C7-9364-8AA54E0355DC}"/>
              </a:ext>
            </a:extLst>
          </p:cNvPr>
          <p:cNvSpPr/>
          <p:nvPr/>
        </p:nvSpPr>
        <p:spPr>
          <a:xfrm>
            <a:off x="1198594" y="5736473"/>
            <a:ext cx="1294102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Romy Nicholson</a:t>
            </a: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Communication Assistant Intern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1001C7A-926F-A94A-9C61-3D80A20A90B9}"/>
              </a:ext>
            </a:extLst>
          </p:cNvPr>
          <p:cNvSpPr/>
          <p:nvPr/>
        </p:nvSpPr>
        <p:spPr>
          <a:xfrm>
            <a:off x="2058661" y="5047463"/>
            <a:ext cx="1304281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Katie Sewell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News and Media Relations Officer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8DBB2F-6F95-1969-E9FF-E5DEA939D786}"/>
              </a:ext>
            </a:extLst>
          </p:cNvPr>
          <p:cNvCxnSpPr>
            <a:cxnSpLocks/>
          </p:cNvCxnSpPr>
          <p:nvPr/>
        </p:nvCxnSpPr>
        <p:spPr>
          <a:xfrm flipH="1">
            <a:off x="6981084" y="4143431"/>
            <a:ext cx="1890" cy="90903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2B67620-99D6-F19F-9EDC-EF2ADBA398D9}"/>
              </a:ext>
            </a:extLst>
          </p:cNvPr>
          <p:cNvSpPr/>
          <p:nvPr/>
        </p:nvSpPr>
        <p:spPr>
          <a:xfrm>
            <a:off x="5519449" y="4366243"/>
            <a:ext cx="1132707" cy="59475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Josh Patmore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Social Media &amp; Digital </a:t>
            </a:r>
            <a:r>
              <a:rPr lang="en-US" sz="700" b="1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Communicaticons</a:t>
            </a: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87853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Change Communications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10" name="Elbow Connector 74">
            <a:extLst>
              <a:ext uri="{FF2B5EF4-FFF2-40B4-BE49-F238E27FC236}">
                <a16:creationId xmlns:a16="http://schemas.microsoft.com/office/drawing/2014/main" id="{41991531-01ED-37C5-9D4F-E6E47C10A0F1}"/>
              </a:ext>
            </a:extLst>
          </p:cNvPr>
          <p:cNvCxnSpPr>
            <a:cxnSpLocks/>
            <a:stCxn id="11" idx="0"/>
            <a:endCxn id="51" idx="0"/>
          </p:cNvCxnSpPr>
          <p:nvPr/>
        </p:nvCxnSpPr>
        <p:spPr>
          <a:xfrm rot="5400000" flipH="1" flipV="1">
            <a:off x="4879523" y="-120191"/>
            <a:ext cx="2" cy="7099561"/>
          </a:xfrm>
          <a:prstGeom prst="bentConnector3">
            <a:avLst>
              <a:gd name="adj1" fmla="val 1143010000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E3FCEE2-47E9-E347-963A-635E611B0718}"/>
              </a:ext>
            </a:extLst>
          </p:cNvPr>
          <p:cNvCxnSpPr>
            <a:cxnSpLocks/>
          </p:cNvCxnSpPr>
          <p:nvPr/>
        </p:nvCxnSpPr>
        <p:spPr>
          <a:xfrm flipV="1">
            <a:off x="4872965" y="1774056"/>
            <a:ext cx="0" cy="142503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D0AE5606-024C-8242-8349-AA7466A54BFD}"/>
              </a:ext>
            </a:extLst>
          </p:cNvPr>
          <p:cNvCxnSpPr>
            <a:cxnSpLocks/>
          </p:cNvCxnSpPr>
          <p:nvPr/>
        </p:nvCxnSpPr>
        <p:spPr>
          <a:xfrm>
            <a:off x="181566" y="4596580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8DCA9F7B-E2BE-334E-AABA-EDCED73D3E3E}"/>
              </a:ext>
            </a:extLst>
          </p:cNvPr>
          <p:cNvCxnSpPr>
            <a:cxnSpLocks/>
          </p:cNvCxnSpPr>
          <p:nvPr/>
        </p:nvCxnSpPr>
        <p:spPr>
          <a:xfrm>
            <a:off x="181566" y="5395366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F9066A2-3DA3-7F41-944C-831283C06289}"/>
              </a:ext>
            </a:extLst>
          </p:cNvPr>
          <p:cNvCxnSpPr>
            <a:cxnSpLocks/>
          </p:cNvCxnSpPr>
          <p:nvPr/>
        </p:nvCxnSpPr>
        <p:spPr>
          <a:xfrm>
            <a:off x="3494391" y="5439339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3093A88B-FEAB-7041-A2CE-8C09D9DB1D5B}"/>
              </a:ext>
            </a:extLst>
          </p:cNvPr>
          <p:cNvCxnSpPr>
            <a:cxnSpLocks/>
          </p:cNvCxnSpPr>
          <p:nvPr/>
        </p:nvCxnSpPr>
        <p:spPr>
          <a:xfrm>
            <a:off x="8426903" y="3863795"/>
            <a:ext cx="3069" cy="507369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DE133AC-9904-434A-A6C0-A583FDDC83ED}"/>
              </a:ext>
            </a:extLst>
          </p:cNvPr>
          <p:cNvCxnSpPr>
            <a:cxnSpLocks/>
          </p:cNvCxnSpPr>
          <p:nvPr/>
        </p:nvCxnSpPr>
        <p:spPr>
          <a:xfrm>
            <a:off x="3854056" y="3188422"/>
            <a:ext cx="0" cy="225091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B572A5A3-BFE8-964E-AA78-EB3A5C9985C9}"/>
              </a:ext>
            </a:extLst>
          </p:cNvPr>
          <p:cNvSpPr/>
          <p:nvPr/>
        </p:nvSpPr>
        <p:spPr>
          <a:xfrm>
            <a:off x="7906587" y="4324027"/>
            <a:ext cx="1040632" cy="60843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James Spearing</a:t>
            </a:r>
            <a:br>
              <a:rPr lang="en-US" sz="700">
                <a:latin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Change Communications Officer 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C7299E6-A9A1-C540-BA36-506903734DE1}"/>
              </a:ext>
            </a:extLst>
          </p:cNvPr>
          <p:cNvSpPr/>
          <p:nvPr/>
        </p:nvSpPr>
        <p:spPr>
          <a:xfrm>
            <a:off x="3408010" y="3429588"/>
            <a:ext cx="1039996" cy="61743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Rose Brooke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Communications Manager (ARA)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5E55E4B-70C2-8B41-9331-563615370446}"/>
              </a:ext>
            </a:extLst>
          </p:cNvPr>
          <p:cNvSpPr/>
          <p:nvPr/>
        </p:nvSpPr>
        <p:spPr>
          <a:xfrm>
            <a:off x="7906587" y="3429588"/>
            <a:ext cx="1045436" cy="62234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Pamela Dickinson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Communications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Manager  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3EF09DE3-2C7E-5A49-8B87-5C3A1F3BDB98}"/>
              </a:ext>
            </a:extLst>
          </p:cNvPr>
          <p:cNvCxnSpPr>
            <a:cxnSpLocks/>
          </p:cNvCxnSpPr>
          <p:nvPr/>
        </p:nvCxnSpPr>
        <p:spPr>
          <a:xfrm>
            <a:off x="3494391" y="4647929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6C6C51D-250C-424D-851A-1242775196B5}"/>
              </a:ext>
            </a:extLst>
          </p:cNvPr>
          <p:cNvCxnSpPr>
            <a:cxnSpLocks/>
          </p:cNvCxnSpPr>
          <p:nvPr/>
        </p:nvCxnSpPr>
        <p:spPr>
          <a:xfrm>
            <a:off x="1328811" y="3275636"/>
            <a:ext cx="0" cy="216540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1E48D93-41E7-E24C-ABF1-29F538072C12}"/>
              </a:ext>
            </a:extLst>
          </p:cNvPr>
          <p:cNvCxnSpPr>
            <a:cxnSpLocks/>
          </p:cNvCxnSpPr>
          <p:nvPr/>
        </p:nvCxnSpPr>
        <p:spPr>
          <a:xfrm>
            <a:off x="1019756" y="5439339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F8397812-4BB8-9948-9821-A0B3E6B1E539}"/>
              </a:ext>
            </a:extLst>
          </p:cNvPr>
          <p:cNvCxnSpPr>
            <a:cxnSpLocks/>
          </p:cNvCxnSpPr>
          <p:nvPr/>
        </p:nvCxnSpPr>
        <p:spPr>
          <a:xfrm>
            <a:off x="1019756" y="4647929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B4EB16A-42DC-8443-994F-42395AA9F130}"/>
              </a:ext>
            </a:extLst>
          </p:cNvPr>
          <p:cNvCxnSpPr>
            <a:cxnSpLocks/>
          </p:cNvCxnSpPr>
          <p:nvPr/>
        </p:nvCxnSpPr>
        <p:spPr>
          <a:xfrm>
            <a:off x="6128886" y="5572246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CC13477-BCF2-B947-ADDE-CA0F2CAC01EC}"/>
              </a:ext>
            </a:extLst>
          </p:cNvPr>
          <p:cNvCxnSpPr>
            <a:cxnSpLocks/>
          </p:cNvCxnSpPr>
          <p:nvPr/>
        </p:nvCxnSpPr>
        <p:spPr>
          <a:xfrm>
            <a:off x="6128886" y="4647929"/>
            <a:ext cx="75226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D0FE9AB9-819A-F54C-B530-7A7A22753B13}"/>
              </a:ext>
            </a:extLst>
          </p:cNvPr>
          <p:cNvCxnSpPr>
            <a:cxnSpLocks/>
          </p:cNvCxnSpPr>
          <p:nvPr/>
        </p:nvCxnSpPr>
        <p:spPr>
          <a:xfrm>
            <a:off x="6494485" y="3175146"/>
            <a:ext cx="17722" cy="2430529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4105862" y="1739851"/>
            <a:ext cx="1517025" cy="568944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Stella Morris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Change Communications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09DAC2-E796-B01A-EA4D-986D3AF3D4F5}"/>
              </a:ext>
            </a:extLst>
          </p:cNvPr>
          <p:cNvSpPr/>
          <p:nvPr/>
        </p:nvSpPr>
        <p:spPr>
          <a:xfrm>
            <a:off x="809746" y="3429590"/>
            <a:ext cx="1039996" cy="62643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Sarah Starkey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Comms &amp; Engagement Manager (Flexible Learning)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FC163D-768A-7143-A9CB-5A2A581C439F}"/>
              </a:ext>
            </a:extLst>
          </p:cNvPr>
          <p:cNvSpPr/>
          <p:nvPr/>
        </p:nvSpPr>
        <p:spPr>
          <a:xfrm>
            <a:off x="6015195" y="3425501"/>
            <a:ext cx="1045436" cy="62642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cs typeface="Open Sans"/>
              </a:rPr>
              <a:t>Sarah Starkey (2026)</a:t>
            </a:r>
            <a:br>
              <a:rPr lang="en-US" sz="700">
                <a:latin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Communications Manager 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03A2E73-4D8F-C342-88EE-3211858EA5BD}"/>
              </a:ext>
            </a:extLst>
          </p:cNvPr>
          <p:cNvSpPr/>
          <p:nvPr/>
        </p:nvSpPr>
        <p:spPr>
          <a:xfrm>
            <a:off x="195000" y="4324027"/>
            <a:ext cx="1016884" cy="60090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Robert Webb</a:t>
            </a:r>
            <a:endParaRPr lang="en-US" sz="700">
              <a:solidFill>
                <a:schemeClr val="tx1"/>
              </a:solidFill>
              <a:latin typeface="Open Sans" charset="0"/>
              <a:ea typeface="Open Sans"/>
              <a:cs typeface="Open Sans" charset="0"/>
            </a:endParaRP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cs typeface="Open Sans"/>
              </a:rPr>
              <a:t>Change Communications Officer </a:t>
            </a:r>
            <a:endParaRPr lang="en-US" sz="700">
              <a:solidFill>
                <a:schemeClr val="tx1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AE753C3-CDEF-064E-92B3-9EEF25809B6A}"/>
              </a:ext>
            </a:extLst>
          </p:cNvPr>
          <p:cNvSpPr/>
          <p:nvPr/>
        </p:nvSpPr>
        <p:spPr>
          <a:xfrm>
            <a:off x="1441377" y="4314825"/>
            <a:ext cx="1016884" cy="60090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Lara Curtin</a:t>
            </a:r>
            <a:br>
              <a:rPr lang="en-US" sz="700">
                <a:latin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Change Comms and Engagement </a:t>
            </a:r>
            <a:br>
              <a:rPr lang="en-US" sz="700" b="1">
                <a:latin typeface="Open Sans"/>
                <a:ea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Officer</a:t>
            </a:r>
            <a:endParaRPr lang="en-US" sz="700" b="1">
              <a:latin typeface="+mn-ea"/>
              <a:cs typeface="Open San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9212345-1CBE-AE43-BCE9-7F38BF65C3A3}"/>
              </a:ext>
            </a:extLst>
          </p:cNvPr>
          <p:cNvSpPr/>
          <p:nvPr/>
        </p:nvSpPr>
        <p:spPr>
          <a:xfrm>
            <a:off x="1455173" y="5146132"/>
            <a:ext cx="1016884" cy="60090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Fern Brooks</a:t>
            </a:r>
            <a:br>
              <a:rPr lang="en-US" sz="700">
                <a:latin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Comms and Engagement </a:t>
            </a:r>
            <a:b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Officer</a:t>
            </a:r>
            <a:endParaRPr lang="en-US" sz="700" b="1">
              <a:latin typeface="+mn-ea"/>
              <a:cs typeface="Open San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D9D7892-EA8A-254A-8EE6-3C10234D9896}"/>
              </a:ext>
            </a:extLst>
          </p:cNvPr>
          <p:cNvSpPr/>
          <p:nvPr/>
        </p:nvSpPr>
        <p:spPr>
          <a:xfrm>
            <a:off x="195000" y="5154368"/>
            <a:ext cx="1016884" cy="60090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cs typeface="Open Sans"/>
              </a:rPr>
              <a:t>Yamin Mushtaq</a:t>
            </a:r>
            <a:br>
              <a:rPr lang="en-US" sz="700">
                <a:solidFill>
                  <a:schemeClr val="tx1"/>
                </a:solidFill>
                <a:latin typeface="Open Sans"/>
                <a:cs typeface="Open Sans"/>
              </a:rPr>
            </a:b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Graduate Intern (Comms &amp; Engagement)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60A1B6-47F0-C672-AB87-5A9E4C787122}"/>
              </a:ext>
            </a:extLst>
          </p:cNvPr>
          <p:cNvSpPr/>
          <p:nvPr/>
        </p:nvSpPr>
        <p:spPr>
          <a:xfrm>
            <a:off x="4054770" y="5143734"/>
            <a:ext cx="1039129" cy="58412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Suhani Kochar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Communications and Engagement Coordinator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95FCE1C-0B0C-9A42-9F8D-16630037873C}"/>
              </a:ext>
            </a:extLst>
          </p:cNvPr>
          <p:cNvSpPr/>
          <p:nvPr/>
        </p:nvSpPr>
        <p:spPr>
          <a:xfrm>
            <a:off x="4056400" y="4308008"/>
            <a:ext cx="1038293" cy="62643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Kate Greenhalgh 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 Communications Officer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5116E3D-94A2-FE4B-A5BE-1D1E46B6098F}"/>
              </a:ext>
            </a:extLst>
          </p:cNvPr>
          <p:cNvSpPr/>
          <p:nvPr/>
        </p:nvSpPr>
        <p:spPr>
          <a:xfrm>
            <a:off x="2688460" y="4319406"/>
            <a:ext cx="1011200" cy="60090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Karen O'Rourke</a:t>
            </a:r>
            <a:b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Change Communications Officer </a:t>
            </a:r>
            <a:endParaRPr lang="en-GB" sz="800">
              <a:solidFill>
                <a:schemeClr val="tx1"/>
              </a:solidFill>
            </a:endParaRPr>
          </a:p>
        </p:txBody>
      </p:sp>
      <p:sp>
        <p:nvSpPr>
          <p:cNvPr id="14350" name="Rectangle 14349">
            <a:extLst>
              <a:ext uri="{FF2B5EF4-FFF2-40B4-BE49-F238E27FC236}">
                <a16:creationId xmlns:a16="http://schemas.microsoft.com/office/drawing/2014/main" id="{DCDFEB93-EA53-6C4D-B6F5-059CBB3AC074}"/>
              </a:ext>
            </a:extLst>
          </p:cNvPr>
          <p:cNvSpPr/>
          <p:nvPr/>
        </p:nvSpPr>
        <p:spPr>
          <a:xfrm>
            <a:off x="2697319" y="5143734"/>
            <a:ext cx="1011200" cy="59121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George Brown</a:t>
            </a:r>
            <a:br>
              <a:rPr lang="en-GB" sz="700">
                <a:latin typeface="Open Sans"/>
                <a:ea typeface="Open Sans"/>
                <a:cs typeface="Open Sans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Change Communications Officer </a:t>
            </a:r>
            <a:endParaRPr lang="en-GB" sz="80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FFAF1EC-CF28-CF49-B878-9E60256D920A}"/>
              </a:ext>
            </a:extLst>
          </p:cNvPr>
          <p:cNvSpPr/>
          <p:nvPr/>
        </p:nvSpPr>
        <p:spPr>
          <a:xfrm>
            <a:off x="5370800" y="4306031"/>
            <a:ext cx="1024059" cy="626426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Vicky Short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Change</a:t>
            </a: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Communications Officer</a:t>
            </a:r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60912E8-CFA0-7C4D-B391-2AB8A38AEC56}"/>
              </a:ext>
            </a:extLst>
          </p:cNvPr>
          <p:cNvSpPr/>
          <p:nvPr/>
        </p:nvSpPr>
        <p:spPr>
          <a:xfrm>
            <a:off x="6614952" y="4306418"/>
            <a:ext cx="1024059" cy="626426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Niki Harratt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Change Communications Officer 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8F6BBE9-6675-C147-BCAB-196C57EE3649}"/>
              </a:ext>
            </a:extLst>
          </p:cNvPr>
          <p:cNvSpPr/>
          <p:nvPr/>
        </p:nvSpPr>
        <p:spPr>
          <a:xfrm>
            <a:off x="6717353" y="5251833"/>
            <a:ext cx="1024059" cy="59267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 Spanswick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 Communications Officer 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0C247B9-CAEE-BA4C-9E61-4BFE0E845618}"/>
              </a:ext>
            </a:extLst>
          </p:cNvPr>
          <p:cNvSpPr/>
          <p:nvPr/>
        </p:nvSpPr>
        <p:spPr>
          <a:xfrm>
            <a:off x="5370800" y="5287275"/>
            <a:ext cx="1024059" cy="59267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Vacant</a:t>
            </a:r>
          </a:p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Change</a:t>
            </a: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Communications Officer</a:t>
            </a:r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97116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A599F25-054F-1F9C-236C-06755F2D4DD8}"/>
              </a:ext>
            </a:extLst>
          </p:cNvPr>
          <p:cNvCxnSpPr>
            <a:cxnSpLocks/>
          </p:cNvCxnSpPr>
          <p:nvPr/>
        </p:nvCxnSpPr>
        <p:spPr>
          <a:xfrm>
            <a:off x="6731067" y="2695631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Internal Communications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1DC05D8-3FA4-CF47-804C-CDABE47E860C}"/>
              </a:ext>
            </a:extLst>
          </p:cNvPr>
          <p:cNvSpPr/>
          <p:nvPr/>
        </p:nvSpPr>
        <p:spPr>
          <a:xfrm>
            <a:off x="382070" y="4005090"/>
            <a:ext cx="1066235" cy="539804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Mik Sitford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Internal Communications Officer 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7128592-1F02-634D-92EF-6D8A2AE908C7}"/>
              </a:ext>
            </a:extLst>
          </p:cNvPr>
          <p:cNvCxnSpPr>
            <a:cxnSpLocks/>
          </p:cNvCxnSpPr>
          <p:nvPr/>
        </p:nvCxnSpPr>
        <p:spPr>
          <a:xfrm>
            <a:off x="4698384" y="1849522"/>
            <a:ext cx="0" cy="2425469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333A0696-EC71-F940-B627-B505082339B6}"/>
              </a:ext>
            </a:extLst>
          </p:cNvPr>
          <p:cNvSpPr/>
          <p:nvPr/>
        </p:nvSpPr>
        <p:spPr>
          <a:xfrm>
            <a:off x="3945447" y="1813673"/>
            <a:ext cx="1505871" cy="56894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Grace Conlon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Head of Internal Communications   </a:t>
            </a:r>
            <a:endParaRPr lang="en-US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C2C25F6-9710-544E-9080-068AD6E14C3D}"/>
              </a:ext>
            </a:extLst>
          </p:cNvPr>
          <p:cNvSpPr/>
          <p:nvPr/>
        </p:nvSpPr>
        <p:spPr>
          <a:xfrm>
            <a:off x="3944136" y="2981183"/>
            <a:ext cx="1512759" cy="53734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Helen Pearce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Interim Internal Communications Manager 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7E71EE-2FB9-CE64-E7F8-A57CEC0A81CD}"/>
              </a:ext>
            </a:extLst>
          </p:cNvPr>
          <p:cNvSpPr/>
          <p:nvPr/>
        </p:nvSpPr>
        <p:spPr>
          <a:xfrm>
            <a:off x="4070975" y="3998939"/>
            <a:ext cx="1133502" cy="53732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Ross McDonald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Internal Communications Coordinator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1FBC6F7-B2AD-394C-9D23-4E799E34B4B7}"/>
              </a:ext>
            </a:extLst>
          </p:cNvPr>
          <p:cNvCxnSpPr>
            <a:cxnSpLocks/>
          </p:cNvCxnSpPr>
          <p:nvPr/>
        </p:nvCxnSpPr>
        <p:spPr>
          <a:xfrm>
            <a:off x="7114190" y="4834438"/>
            <a:ext cx="0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4E04B340-ACF2-D04D-A9E3-89618B5EED85}"/>
              </a:ext>
            </a:extLst>
          </p:cNvPr>
          <p:cNvSpPr/>
          <p:nvPr/>
        </p:nvSpPr>
        <p:spPr>
          <a:xfrm>
            <a:off x="7817055" y="3993413"/>
            <a:ext cx="1066235" cy="55148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Vacant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Internal Communications Officer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68" name="Elbow Connector 74">
            <a:extLst>
              <a:ext uri="{FF2B5EF4-FFF2-40B4-BE49-F238E27FC236}">
                <a16:creationId xmlns:a16="http://schemas.microsoft.com/office/drawing/2014/main" id="{E732DE6B-A04D-904D-AC81-603F87CEA634}"/>
              </a:ext>
            </a:extLst>
          </p:cNvPr>
          <p:cNvCxnSpPr>
            <a:cxnSpLocks/>
            <a:stCxn id="59" idx="0"/>
            <a:endCxn id="57" idx="0"/>
          </p:cNvCxnSpPr>
          <p:nvPr/>
        </p:nvCxnSpPr>
        <p:spPr>
          <a:xfrm rot="16200000" flipH="1" flipV="1">
            <a:off x="4626842" y="281758"/>
            <a:ext cx="11677" cy="7434985"/>
          </a:xfrm>
          <a:prstGeom prst="bentConnector3">
            <a:avLst>
              <a:gd name="adj1" fmla="val -1957695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8F018F6-A57D-E44F-A652-9DE4F456A58F}"/>
              </a:ext>
            </a:extLst>
          </p:cNvPr>
          <p:cNvCxnSpPr>
            <a:cxnSpLocks/>
          </p:cNvCxnSpPr>
          <p:nvPr/>
        </p:nvCxnSpPr>
        <p:spPr>
          <a:xfrm>
            <a:off x="2146505" y="3756336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0DF6C847-E140-0B4D-9DFA-148A3EC04915}"/>
              </a:ext>
            </a:extLst>
          </p:cNvPr>
          <p:cNvSpPr/>
          <p:nvPr/>
        </p:nvSpPr>
        <p:spPr>
          <a:xfrm>
            <a:off x="1608340" y="4005090"/>
            <a:ext cx="1076330" cy="53980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Alithea Buchan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Internal Communications Officer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2E5937-F199-1F4B-B02C-76163F055CEA}"/>
              </a:ext>
            </a:extLst>
          </p:cNvPr>
          <p:cNvSpPr/>
          <p:nvPr/>
        </p:nvSpPr>
        <p:spPr>
          <a:xfrm>
            <a:off x="5921416" y="2116159"/>
            <a:ext cx="1620684" cy="56894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 b="0" i="0" u="none" strike="noStrike">
                <a:solidFill>
                  <a:srgbClr val="21212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Jules Maclachlan</a:t>
            </a:r>
            <a:b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 i="0" u="none" strike="noStrike">
                <a:solidFill>
                  <a:srgbClr val="21212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President and Vice-Chancellor’s Office: Interim Communications and Engagement Manager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62321C6-0875-D54B-B429-36B91BC799D9}"/>
              </a:ext>
            </a:extLst>
          </p:cNvPr>
          <p:cNvCxnSpPr>
            <a:cxnSpLocks/>
          </p:cNvCxnSpPr>
          <p:nvPr/>
        </p:nvCxnSpPr>
        <p:spPr>
          <a:xfrm>
            <a:off x="3402651" y="3756336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2B420AE-8623-664E-8794-C0589FCF7ABD}"/>
              </a:ext>
            </a:extLst>
          </p:cNvPr>
          <p:cNvCxnSpPr>
            <a:cxnSpLocks/>
          </p:cNvCxnSpPr>
          <p:nvPr/>
        </p:nvCxnSpPr>
        <p:spPr>
          <a:xfrm>
            <a:off x="5896469" y="3756336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0F12400-2213-DE45-B7A9-031616CDD20F}"/>
              </a:ext>
            </a:extLst>
          </p:cNvPr>
          <p:cNvCxnSpPr>
            <a:cxnSpLocks/>
          </p:cNvCxnSpPr>
          <p:nvPr/>
        </p:nvCxnSpPr>
        <p:spPr>
          <a:xfrm>
            <a:off x="7078724" y="3756336"/>
            <a:ext cx="2850" cy="47116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4EA4E21-E728-6047-9A6F-B1013A4ECF48}"/>
              </a:ext>
            </a:extLst>
          </p:cNvPr>
          <p:cNvSpPr/>
          <p:nvPr/>
        </p:nvSpPr>
        <p:spPr>
          <a:xfrm>
            <a:off x="6590782" y="3991916"/>
            <a:ext cx="1066235" cy="53732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Rich Brown</a:t>
            </a:r>
            <a:endParaRPr lang="en-US" sz="700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Internal Communications Officer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1C3980-BB3B-76E8-98AC-EA78AB8AC9E0}"/>
              </a:ext>
            </a:extLst>
          </p:cNvPr>
          <p:cNvSpPr/>
          <p:nvPr/>
        </p:nvSpPr>
        <p:spPr>
          <a:xfrm>
            <a:off x="2844705" y="3998939"/>
            <a:ext cx="1066235" cy="53732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Alison Boardman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Internal Communications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Officer 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2BDE6F8-9B43-5E4B-9F62-F48103AC6426}"/>
              </a:ext>
            </a:extLst>
          </p:cNvPr>
          <p:cNvSpPr/>
          <p:nvPr/>
        </p:nvSpPr>
        <p:spPr>
          <a:xfrm>
            <a:off x="5364512" y="4003857"/>
            <a:ext cx="1066235" cy="53732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Daniel McKay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Internal Communications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6E2AEA-507A-0B6C-DC4F-26A3EF3A6AF9}"/>
              </a:ext>
            </a:extLst>
          </p:cNvPr>
          <p:cNvSpPr/>
          <p:nvPr/>
        </p:nvSpPr>
        <p:spPr>
          <a:xfrm>
            <a:off x="6158515" y="2983439"/>
            <a:ext cx="1154223" cy="48948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Joseph Bardsley</a:t>
            </a: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 panose="020B0606030504020204"/>
                <a:ea typeface="Open Sans" panose="020B0606030504020204"/>
                <a:cs typeface="Calibri"/>
              </a:rPr>
              <a:t>Student Communications Officer</a:t>
            </a:r>
          </a:p>
        </p:txBody>
      </p:sp>
    </p:spTree>
    <p:extLst>
      <p:ext uri="{BB962C8B-B14F-4D97-AF65-F5344CB8AC3E}">
        <p14:creationId xmlns:p14="http://schemas.microsoft.com/office/powerpoint/2010/main" val="95143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C3DB599-E74C-824C-3C6C-9A58A147ADD8}"/>
              </a:ext>
            </a:extLst>
          </p:cNvPr>
          <p:cNvCxnSpPr>
            <a:cxnSpLocks/>
          </p:cNvCxnSpPr>
          <p:nvPr/>
        </p:nvCxnSpPr>
        <p:spPr>
          <a:xfrm>
            <a:off x="7499841" y="4769275"/>
            <a:ext cx="3968" cy="691138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60E7F13-5D65-5441-943C-DC2E62497CDC}"/>
              </a:ext>
            </a:extLst>
          </p:cNvPr>
          <p:cNvCxnSpPr>
            <a:cxnSpLocks/>
          </p:cNvCxnSpPr>
          <p:nvPr/>
        </p:nvCxnSpPr>
        <p:spPr>
          <a:xfrm>
            <a:off x="6920402" y="4737526"/>
            <a:ext cx="11907" cy="722888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D339A95-3C3F-2744-9769-5A9D62CD109A}"/>
              </a:ext>
            </a:extLst>
          </p:cNvPr>
          <p:cNvCxnSpPr>
            <a:cxnSpLocks/>
          </p:cNvCxnSpPr>
          <p:nvPr/>
        </p:nvCxnSpPr>
        <p:spPr>
          <a:xfrm flipV="1">
            <a:off x="5538560" y="4567250"/>
            <a:ext cx="1114339" cy="3969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79F26521-EABB-D04F-A537-39B73FC08B73}"/>
              </a:ext>
            </a:extLst>
          </p:cNvPr>
          <p:cNvSpPr/>
          <p:nvPr/>
        </p:nvSpPr>
        <p:spPr>
          <a:xfrm>
            <a:off x="4503451" y="4281887"/>
            <a:ext cx="1154223" cy="48948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Lara Curtin</a:t>
            </a:r>
            <a:endParaRPr lang="en-US"/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 panose="020B0606030504020204"/>
                <a:ea typeface="Open Sans" panose="020B0606030504020204"/>
                <a:cs typeface="Calibri"/>
              </a:rPr>
              <a:t>Student Communications Officer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Student Communications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</p:cNvCxnSpPr>
          <p:nvPr/>
        </p:nvCxnSpPr>
        <p:spPr>
          <a:xfrm>
            <a:off x="4487254" y="1623513"/>
            <a:ext cx="0" cy="1624184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38681238-1A69-E34C-9418-14D3FF1AA7A8}"/>
              </a:ext>
            </a:extLst>
          </p:cNvPr>
          <p:cNvSpPr txBox="1"/>
          <p:nvPr/>
        </p:nvSpPr>
        <p:spPr>
          <a:xfrm>
            <a:off x="1355271" y="5528521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3701271" y="1618565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Kim Graakgaerr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﻿Head of Student Communications </a:t>
            </a:r>
            <a:endParaRPr lang="en-US" sz="700">
              <a:solidFill>
                <a:schemeClr val="tx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68A3C3E-9988-4F46-B841-3F863996F122}"/>
              </a:ext>
            </a:extLst>
          </p:cNvPr>
          <p:cNvSpPr/>
          <p:nvPr/>
        </p:nvSpPr>
        <p:spPr>
          <a:xfrm>
            <a:off x="5153845" y="3471441"/>
            <a:ext cx="1348813" cy="551478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Amy Calderbank</a:t>
            </a:r>
            <a:br>
              <a:rPr lang="en-US" sz="700" dirty="0">
                <a:latin typeface="Open Sans" charset="0"/>
                <a:cs typeface="Open Sans" charset="0"/>
              </a:rPr>
            </a:br>
            <a:r>
              <a:rPr lang="en-US" sz="700" b="1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Communications and Engagement Manager</a:t>
            </a:r>
          </a:p>
          <a:p>
            <a:pPr algn="ctr"/>
            <a:r>
              <a:rPr lang="en-US" sz="700" b="1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(Interim)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12D3B51-133C-A945-9999-5A87959B409A}"/>
              </a:ext>
            </a:extLst>
          </p:cNvPr>
          <p:cNvSpPr/>
          <p:nvPr/>
        </p:nvSpPr>
        <p:spPr>
          <a:xfrm>
            <a:off x="6617468" y="4277510"/>
            <a:ext cx="1132711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Vacant</a:t>
            </a:r>
            <a:br>
              <a:rPr lang="en-US" sz="700" dirty="0">
                <a:latin typeface="Open Sans"/>
                <a:cs typeface="Open Sans"/>
              </a:rPr>
            </a:br>
            <a:r>
              <a:rPr lang="en-US" sz="700" b="1" dirty="0">
                <a:solidFill>
                  <a:schemeClr val="tx1"/>
                </a:solidFill>
                <a:latin typeface="Open Sans"/>
                <a:cs typeface="Open Sans"/>
              </a:rPr>
              <a:t>Student</a:t>
            </a:r>
            <a:r>
              <a:rPr lang="en-US" sz="7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Communications Officer</a:t>
            </a:r>
            <a:endParaRPr lang="en-US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94CCD95-FDC2-B440-AC7F-55AA1FC6C123}"/>
              </a:ext>
            </a:extLst>
          </p:cNvPr>
          <p:cNvSpPr/>
          <p:nvPr/>
        </p:nvSpPr>
        <p:spPr>
          <a:xfrm>
            <a:off x="2365252" y="3460024"/>
            <a:ext cx="134881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Gareth Hughes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Teaching and Learning </a:t>
            </a:r>
            <a:b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Communications</a:t>
            </a:r>
            <a:b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Manager</a:t>
            </a:r>
            <a:endParaRPr lang="en-US"/>
          </a:p>
        </p:txBody>
      </p: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496BF89D-A10C-0343-A624-E4622C10782C}"/>
              </a:ext>
            </a:extLst>
          </p:cNvPr>
          <p:cNvCxnSpPr>
            <a:cxnSpLocks/>
            <a:stCxn id="32" idx="0"/>
            <a:endCxn id="43" idx="0"/>
          </p:cNvCxnSpPr>
          <p:nvPr/>
        </p:nvCxnSpPr>
        <p:spPr>
          <a:xfrm rot="16200000" flipH="1">
            <a:off x="4428246" y="2071436"/>
            <a:ext cx="11417" cy="2788593"/>
          </a:xfrm>
          <a:prstGeom prst="bentConnector3">
            <a:avLst>
              <a:gd name="adj1" fmla="val -2002277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53616B-7F5B-302E-5359-3D8353F1416B}"/>
              </a:ext>
            </a:extLst>
          </p:cNvPr>
          <p:cNvCxnSpPr>
            <a:cxnSpLocks/>
          </p:cNvCxnSpPr>
          <p:nvPr/>
        </p:nvCxnSpPr>
        <p:spPr>
          <a:xfrm flipH="1">
            <a:off x="5217189" y="5263023"/>
            <a:ext cx="620680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8E67FD64-9DDD-284F-90CC-BBD8E4E85B44}"/>
              </a:ext>
            </a:extLst>
          </p:cNvPr>
          <p:cNvSpPr/>
          <p:nvPr/>
        </p:nvSpPr>
        <p:spPr>
          <a:xfrm>
            <a:off x="4487254" y="5012958"/>
            <a:ext cx="1132711" cy="50013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Georgina Dalton</a:t>
            </a: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cs typeface="Open Sans"/>
              </a:rPr>
              <a:t>Student</a:t>
            </a: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Communications Officer</a:t>
            </a:r>
            <a:endParaRPr lang="en-US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9DEC68-2245-8D43-910F-689A3043DA76}"/>
              </a:ext>
            </a:extLst>
          </p:cNvPr>
          <p:cNvSpPr/>
          <p:nvPr/>
        </p:nvSpPr>
        <p:spPr>
          <a:xfrm>
            <a:off x="6014218" y="5026435"/>
            <a:ext cx="1132711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Amani Bates</a:t>
            </a:r>
            <a:endParaRPr lang="en-US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Student Communications Officer</a:t>
            </a:r>
            <a:endParaRPr lang="en-US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4A30FB-65A7-5848-8166-07FB47DD630B}"/>
              </a:ext>
            </a:extLst>
          </p:cNvPr>
          <p:cNvSpPr/>
          <p:nvPr/>
        </p:nvSpPr>
        <p:spPr>
          <a:xfrm>
            <a:off x="4487254" y="5713767"/>
            <a:ext cx="1132711" cy="50013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cs typeface="Open Sans"/>
              </a:rPr>
              <a:t>Michelle Munson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Student Communications </a:t>
            </a:r>
            <a:endParaRPr lang="en-US" sz="700">
              <a:solidFill>
                <a:srgbClr val="FF0000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Officer</a:t>
            </a:r>
            <a:endParaRPr lang="en-US" sz="700">
              <a:solidFill>
                <a:srgbClr val="FF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FECECA8-3325-F541-9EB8-A3A3C676C42F}"/>
              </a:ext>
            </a:extLst>
          </p:cNvPr>
          <p:cNvSpPr/>
          <p:nvPr/>
        </p:nvSpPr>
        <p:spPr>
          <a:xfrm>
            <a:off x="7292155" y="5033739"/>
            <a:ext cx="1128655" cy="49753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Vacant</a:t>
            </a:r>
            <a:br>
              <a:rPr lang="en-US" sz="700" dirty="0">
                <a:latin typeface="Open Sans" charset="0"/>
                <a:cs typeface="Open Sans" charset="0"/>
              </a:rPr>
            </a:br>
            <a:r>
              <a:rPr lang="en-US" sz="7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Student Communications Intern</a:t>
            </a:r>
            <a:endParaRPr lang="en-US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FBEFA2B4-C039-0348-AA32-AB73A206FFDC}"/>
              </a:ext>
            </a:extLst>
          </p:cNvPr>
          <p:cNvCxnSpPr>
            <a:cxnSpLocks/>
            <a:stCxn id="43" idx="2"/>
            <a:endCxn id="36" idx="3"/>
          </p:cNvCxnSpPr>
          <p:nvPr/>
        </p:nvCxnSpPr>
        <p:spPr>
          <a:xfrm rot="5400000">
            <a:off x="4753653" y="4889232"/>
            <a:ext cx="1940913" cy="208287"/>
          </a:xfrm>
          <a:prstGeom prst="bentConnector2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0A4988C-A997-DA31-9768-740B24E23DB0}"/>
              </a:ext>
            </a:extLst>
          </p:cNvPr>
          <p:cNvSpPr txBox="1"/>
          <p:nvPr/>
        </p:nvSpPr>
        <p:spPr>
          <a:xfrm>
            <a:off x="515302" y="5385315"/>
            <a:ext cx="3429000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" dirty="0">
                <a:latin typeface="Arial"/>
                <a:ea typeface="ＭＳ Ｐゴシック"/>
              </a:rPr>
              <a:t>NB: Amy acting up into Manager role 1 Feb 25-30 Apr 25 to cover long term sickness absence. Substantive officer role duties will be dispersed during this period. (No cover/further acting up).</a:t>
            </a:r>
            <a:br>
              <a:rPr lang="en-GB" sz="800" dirty="0">
                <a:latin typeface="Arial"/>
                <a:ea typeface="ＭＳ Ｐゴシック"/>
              </a:rPr>
            </a:br>
            <a:endParaRPr lang="en-GB" sz="800">
              <a:latin typeface="Arial"/>
              <a:ea typeface="ＭＳ Ｐゴシック"/>
              <a:cs typeface="Arial"/>
            </a:endParaRPr>
          </a:p>
          <a:p>
            <a:r>
              <a:rPr lang="en-GB" sz="800" dirty="0">
                <a:latin typeface="Arial"/>
                <a:ea typeface="ＭＳ Ｐゴシック"/>
                <a:cs typeface="Arial"/>
              </a:rPr>
              <a:t>Amani moved into vacant officer post from 1 March 25. Intern post will remain vacant until re-recruitment into May/June 25.</a:t>
            </a:r>
          </a:p>
        </p:txBody>
      </p:sp>
    </p:spTree>
    <p:extLst>
      <p:ext uri="{BB962C8B-B14F-4D97-AF65-F5344CB8AC3E}">
        <p14:creationId xmlns:p14="http://schemas.microsoft.com/office/powerpoint/2010/main" val="1384698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FBA105A-EE8A-4516-E6DD-33931C3925DA}"/>
              </a:ext>
            </a:extLst>
          </p:cNvPr>
          <p:cNvCxnSpPr>
            <a:cxnSpLocks/>
          </p:cNvCxnSpPr>
          <p:nvPr/>
        </p:nvCxnSpPr>
        <p:spPr>
          <a:xfrm>
            <a:off x="6126210" y="5627414"/>
            <a:ext cx="659817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University Marketing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77" name="Elbow Connector 76"/>
          <p:cNvCxnSpPr>
            <a:cxnSpLocks/>
            <a:stCxn id="43" idx="0"/>
            <a:endCxn id="49" idx="0"/>
          </p:cNvCxnSpPr>
          <p:nvPr/>
        </p:nvCxnSpPr>
        <p:spPr>
          <a:xfrm rot="16200000" flipV="1">
            <a:off x="3633610" y="343526"/>
            <a:ext cx="9219" cy="5627027"/>
          </a:xfrm>
          <a:prstGeom prst="bentConnector3">
            <a:avLst>
              <a:gd name="adj1" fmla="val 2579662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  <a:stCxn id="65" idx="0"/>
          </p:cNvCxnSpPr>
          <p:nvPr/>
        </p:nvCxnSpPr>
        <p:spPr>
          <a:xfrm flipH="1">
            <a:off x="4904113" y="2137704"/>
            <a:ext cx="905" cy="78785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4146505" y="2137704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Andy Simmons</a:t>
            </a:r>
          </a:p>
          <a:p>
            <a:pPr algn="ctr"/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University Marketing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77264B1-B804-414B-B1DA-70A6E128BCF1}"/>
              </a:ext>
            </a:extLst>
          </p:cNvPr>
          <p:cNvCxnSpPr>
            <a:cxnSpLocks/>
          </p:cNvCxnSpPr>
          <p:nvPr/>
        </p:nvCxnSpPr>
        <p:spPr>
          <a:xfrm>
            <a:off x="3669538" y="4197160"/>
            <a:ext cx="538864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5F3E074-7275-2840-84C8-A3E8D8229C6C}"/>
              </a:ext>
            </a:extLst>
          </p:cNvPr>
          <p:cNvCxnSpPr>
            <a:cxnSpLocks/>
          </p:cNvCxnSpPr>
          <p:nvPr/>
        </p:nvCxnSpPr>
        <p:spPr>
          <a:xfrm>
            <a:off x="6126210" y="4195987"/>
            <a:ext cx="659817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F4D5BC8-36DD-9C41-B7C3-9744B9931224}"/>
              </a:ext>
            </a:extLst>
          </p:cNvPr>
          <p:cNvCxnSpPr>
            <a:cxnSpLocks/>
          </p:cNvCxnSpPr>
          <p:nvPr/>
        </p:nvCxnSpPr>
        <p:spPr>
          <a:xfrm>
            <a:off x="6429753" y="3703911"/>
            <a:ext cx="0" cy="2490084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274AD6D-E7D7-D644-BA15-C8DB86790877}"/>
              </a:ext>
            </a:extLst>
          </p:cNvPr>
          <p:cNvCxnSpPr>
            <a:cxnSpLocks/>
          </p:cNvCxnSpPr>
          <p:nvPr/>
        </p:nvCxnSpPr>
        <p:spPr>
          <a:xfrm>
            <a:off x="6089357" y="4921201"/>
            <a:ext cx="696670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2D35F981-D22F-3349-8717-F38D5232DEA0}"/>
              </a:ext>
            </a:extLst>
          </p:cNvPr>
          <p:cNvSpPr/>
          <p:nvPr/>
        </p:nvSpPr>
        <p:spPr>
          <a:xfrm>
            <a:off x="7910770" y="3901509"/>
            <a:ext cx="1028264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Milena Cimmarrusti-Davila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Digital Project Manager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C94071C-FD8E-8F42-98A2-88591F72F108}"/>
              </a:ext>
            </a:extLst>
          </p:cNvPr>
          <p:cNvSpPr/>
          <p:nvPr/>
        </p:nvSpPr>
        <p:spPr>
          <a:xfrm>
            <a:off x="7910770" y="5358472"/>
            <a:ext cx="1028264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Ali Ford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Junior Web Developer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E097BF8-AF33-144A-BB8D-78930BF1DF13}"/>
              </a:ext>
            </a:extLst>
          </p:cNvPr>
          <p:cNvSpPr/>
          <p:nvPr/>
        </p:nvSpPr>
        <p:spPr>
          <a:xfrm>
            <a:off x="7910770" y="4633913"/>
            <a:ext cx="1028264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John Crowe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Senior Web Developer</a:t>
            </a:r>
            <a:endParaRPr lang="en-US" sz="700" b="1">
              <a:solidFill>
                <a:srgbClr val="000000"/>
              </a:solidFill>
              <a:latin typeface="Open Sans" charset="0"/>
              <a:ea typeface="Open Sans"/>
              <a:cs typeface="Open Sans" charset="0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C9DDE9B-7F58-544A-BBF4-BDD278E1C654}"/>
              </a:ext>
            </a:extLst>
          </p:cNvPr>
          <p:cNvCxnSpPr>
            <a:cxnSpLocks/>
            <a:stCxn id="89" idx="2"/>
            <a:endCxn id="88" idx="0"/>
          </p:cNvCxnSpPr>
          <p:nvPr/>
        </p:nvCxnSpPr>
        <p:spPr>
          <a:xfrm>
            <a:off x="8424902" y="5134044"/>
            <a:ext cx="0" cy="224428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260E36FD-E151-9246-856E-CC22C23B5558}"/>
              </a:ext>
            </a:extLst>
          </p:cNvPr>
          <p:cNvCxnSpPr>
            <a:cxnSpLocks/>
            <a:endCxn id="87" idx="1"/>
          </p:cNvCxnSpPr>
          <p:nvPr/>
        </p:nvCxnSpPr>
        <p:spPr>
          <a:xfrm>
            <a:off x="7734300" y="4151575"/>
            <a:ext cx="176470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C7A1922-6BCE-2049-93DD-34F6C808442F}"/>
              </a:ext>
            </a:extLst>
          </p:cNvPr>
          <p:cNvCxnSpPr>
            <a:cxnSpLocks/>
          </p:cNvCxnSpPr>
          <p:nvPr/>
        </p:nvCxnSpPr>
        <p:spPr>
          <a:xfrm>
            <a:off x="3680359" y="4901442"/>
            <a:ext cx="528043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360912E8-CFA0-7C4D-B391-2AB8A38AEC56}"/>
              </a:ext>
            </a:extLst>
          </p:cNvPr>
          <p:cNvSpPr/>
          <p:nvPr/>
        </p:nvSpPr>
        <p:spPr>
          <a:xfrm>
            <a:off x="6579186" y="3941272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Steve McCabe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Estates Designer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111E892-D8EC-3C4A-833D-906B84E0D0AF}"/>
              </a:ext>
            </a:extLst>
          </p:cNvPr>
          <p:cNvSpPr/>
          <p:nvPr/>
        </p:nvSpPr>
        <p:spPr>
          <a:xfrm>
            <a:off x="5311123" y="3958824"/>
            <a:ext cx="974656" cy="4766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Russell Hart 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Integrated Designer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50803-C8FE-4E8D-939B-5E17A68C79A5}"/>
              </a:ext>
            </a:extLst>
          </p:cNvPr>
          <p:cNvSpPr/>
          <p:nvPr/>
        </p:nvSpPr>
        <p:spPr>
          <a:xfrm>
            <a:off x="6580847" y="5359610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Heidi Szparaga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Integrated Designer (Bic)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5880C56-542C-114E-8C5F-0D43517AEA89}"/>
              </a:ext>
            </a:extLst>
          </p:cNvPr>
          <p:cNvSpPr/>
          <p:nvPr/>
        </p:nvSpPr>
        <p:spPr>
          <a:xfrm>
            <a:off x="5319866" y="5358472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Robert Smailes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Multimedia Assistant (Bic)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4592C2-10FB-4C43-8F34-73A21276C477}"/>
              </a:ext>
            </a:extLst>
          </p:cNvPr>
          <p:cNvSpPr/>
          <p:nvPr/>
        </p:nvSpPr>
        <p:spPr>
          <a:xfrm>
            <a:off x="5327337" y="4643542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Jane Naylor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Senior Designer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FFAF1EC-CF28-CF49-B878-9E60256D920A}"/>
              </a:ext>
            </a:extLst>
          </p:cNvPr>
          <p:cNvSpPr/>
          <p:nvPr/>
        </p:nvSpPr>
        <p:spPr>
          <a:xfrm>
            <a:off x="6587929" y="4633913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Jim McDougall</a:t>
            </a:r>
          </a:p>
          <a:p>
            <a:pPr algn="ctr" eaLnBrk="1" hangingPunct="1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Digital Designer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9B755FE-8AA3-9A4A-8E31-F078D8293D34}"/>
              </a:ext>
            </a:extLst>
          </p:cNvPr>
          <p:cNvSpPr/>
          <p:nvPr/>
        </p:nvSpPr>
        <p:spPr>
          <a:xfrm>
            <a:off x="4137405" y="3941272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cs typeface="Open Sans"/>
              </a:rPr>
              <a:t>Anna Pintus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cs typeface="Open Sans"/>
              </a:rPr>
              <a:t>Content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C2E187C-0D8E-6D46-8D92-DDBC3BFF72AF}"/>
              </a:ext>
            </a:extLst>
          </p:cNvPr>
          <p:cNvSpPr/>
          <p:nvPr/>
        </p:nvSpPr>
        <p:spPr>
          <a:xfrm>
            <a:off x="4137405" y="4633913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Joe Shervin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Content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 (Bic)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96DA7F4-B8CE-8347-9552-83913F9AE2A7}"/>
              </a:ext>
            </a:extLst>
          </p:cNvPr>
          <p:cNvSpPr/>
          <p:nvPr/>
        </p:nvSpPr>
        <p:spPr>
          <a:xfrm>
            <a:off x="5942425" y="6052154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Clare O Mahoney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Production Manager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68A3C3E-9988-4F46-B841-3F863996F122}"/>
              </a:ext>
            </a:extLst>
          </p:cNvPr>
          <p:cNvSpPr/>
          <p:nvPr/>
        </p:nvSpPr>
        <p:spPr>
          <a:xfrm>
            <a:off x="5932173" y="3161649"/>
            <a:ext cx="1039118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Kirsty Smith</a:t>
            </a: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Design Manager 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C195232-6511-C24C-9892-378F73D0C33A}"/>
              </a:ext>
            </a:extLst>
          </p:cNvPr>
          <p:cNvSpPr/>
          <p:nvPr/>
        </p:nvSpPr>
        <p:spPr>
          <a:xfrm>
            <a:off x="2858899" y="3958824"/>
            <a:ext cx="974656" cy="4766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Hayley Cox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Student Content </a:t>
            </a:r>
            <a:b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Coordinator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383B885-C024-1647-A613-17EF5E929636}"/>
              </a:ext>
            </a:extLst>
          </p:cNvPr>
          <p:cNvSpPr/>
          <p:nvPr/>
        </p:nvSpPr>
        <p:spPr>
          <a:xfrm>
            <a:off x="2866370" y="4643542"/>
            <a:ext cx="974656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Leonie Jackson </a:t>
            </a:r>
            <a:br>
              <a:rPr lang="en-US" sz="700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Content 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 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0168A2C-48DF-BB42-870C-E354B8162EA4}"/>
              </a:ext>
            </a:extLst>
          </p:cNvPr>
          <p:cNvCxnSpPr>
            <a:cxnSpLocks/>
          </p:cNvCxnSpPr>
          <p:nvPr/>
        </p:nvCxnSpPr>
        <p:spPr>
          <a:xfrm>
            <a:off x="3989364" y="3074144"/>
            <a:ext cx="0" cy="1836277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DF59D63-EE4C-074B-AC30-1AC1DE9B1D7A}"/>
              </a:ext>
            </a:extLst>
          </p:cNvPr>
          <p:cNvCxnSpPr>
            <a:cxnSpLocks/>
          </p:cNvCxnSpPr>
          <p:nvPr/>
        </p:nvCxnSpPr>
        <p:spPr>
          <a:xfrm>
            <a:off x="3987787" y="2925556"/>
            <a:ext cx="0" cy="503445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C2720F9-6B2D-01E8-0A2D-7E27EC7476A1}"/>
              </a:ext>
            </a:extLst>
          </p:cNvPr>
          <p:cNvSpPr/>
          <p:nvPr/>
        </p:nvSpPr>
        <p:spPr>
          <a:xfrm>
            <a:off x="1614698" y="4746642"/>
            <a:ext cx="1028264" cy="50013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Amiee Jia</a:t>
            </a:r>
            <a:r>
              <a:rPr lang="en-GB" sz="700">
                <a:solidFill>
                  <a:srgbClr val="212121"/>
                </a:solidFill>
                <a:latin typeface="Open Sans"/>
                <a:ea typeface="Open Sans"/>
                <a:cs typeface="Open Sans"/>
              </a:rPr>
              <a:t> </a:t>
            </a:r>
            <a:br>
              <a:rPr lang="en-US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 i="0" u="none" strike="noStrike">
                <a:solidFill>
                  <a:srgbClr val="212121"/>
                </a:solidFill>
                <a:effectLst/>
                <a:latin typeface="Open Sans"/>
                <a:ea typeface="Open Sans"/>
                <a:cs typeface="Open Sans"/>
              </a:rPr>
              <a:t>Content Team Intern</a:t>
            </a:r>
            <a:endParaRPr lang="en-US" sz="700" b="1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87EB960-D157-A04D-9A5F-E3D8F14875A6}"/>
              </a:ext>
            </a:extLst>
          </p:cNvPr>
          <p:cNvSpPr/>
          <p:nvPr/>
        </p:nvSpPr>
        <p:spPr>
          <a:xfrm>
            <a:off x="3444689" y="3152431"/>
            <a:ext cx="1039119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Natasha Warren 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Content Manager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</p:txBody>
      </p: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06C5D974-B5F3-5B4F-A812-00E5A8D51325}"/>
              </a:ext>
            </a:extLst>
          </p:cNvPr>
          <p:cNvCxnSpPr>
            <a:cxnSpLocks/>
            <a:stCxn id="89" idx="1"/>
            <a:endCxn id="65" idx="3"/>
          </p:cNvCxnSpPr>
          <p:nvPr/>
        </p:nvCxnSpPr>
        <p:spPr>
          <a:xfrm rot="10800000">
            <a:off x="5663530" y="2409141"/>
            <a:ext cx="2247240" cy="2474839"/>
          </a:xfrm>
          <a:prstGeom prst="bentConnector3">
            <a:avLst>
              <a:gd name="adj1" fmla="val 8375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F83F78A-E0BC-3D45-A5BA-5D0306BCC908}"/>
              </a:ext>
            </a:extLst>
          </p:cNvPr>
          <p:cNvCxnSpPr>
            <a:cxnSpLocks/>
          </p:cNvCxnSpPr>
          <p:nvPr/>
        </p:nvCxnSpPr>
        <p:spPr>
          <a:xfrm flipH="1">
            <a:off x="2083487" y="3153659"/>
            <a:ext cx="0" cy="1592663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C60E6EFB-7C82-D841-B47B-0709A76F8DC7}"/>
              </a:ext>
            </a:extLst>
          </p:cNvPr>
          <p:cNvSpPr/>
          <p:nvPr/>
        </p:nvSpPr>
        <p:spPr>
          <a:xfrm>
            <a:off x="1595303" y="3961183"/>
            <a:ext cx="1067808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Emma Newman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Corporate Campaigns</a:t>
            </a:r>
            <a:br>
              <a:rPr lang="en-US" sz="700" b="1"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Coordinator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7889974-FFD4-FF42-9D03-FEEAAEF2D3D3}"/>
              </a:ext>
            </a:extLst>
          </p:cNvPr>
          <p:cNvSpPr/>
          <p:nvPr/>
        </p:nvSpPr>
        <p:spPr>
          <a:xfrm>
            <a:off x="290801" y="3152430"/>
            <a:ext cx="1067808" cy="71120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Rakhi Sinha-Jones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Head of Fundraising and Volunteering Campaign Communications</a:t>
            </a:r>
            <a:endParaRPr lang="en-US" sz="7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EC2088F-A46C-F349-8099-072F2E90A68E}"/>
              </a:ext>
            </a:extLst>
          </p:cNvPr>
          <p:cNvSpPr/>
          <p:nvPr/>
        </p:nvSpPr>
        <p:spPr>
          <a:xfrm>
            <a:off x="1595303" y="3152431"/>
            <a:ext cx="1067808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Vicky Taylor-Plane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rgbClr val="000000"/>
                </a:solidFill>
                <a:latin typeface="Open Sans" charset="0"/>
                <a:cs typeface="Open Sans" charset="0"/>
              </a:rPr>
              <a:t>Corporate Campaigns Manager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228C5A7-C286-E2D6-24B7-E28ABD2FED05}"/>
              </a:ext>
            </a:extLst>
          </p:cNvPr>
          <p:cNvSpPr/>
          <p:nvPr/>
        </p:nvSpPr>
        <p:spPr>
          <a:xfrm>
            <a:off x="287711" y="4153206"/>
            <a:ext cx="1067808" cy="789223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Lorna Pontefract</a:t>
            </a:r>
            <a:endParaRPr lang="en-US" sz="700">
              <a:solidFill>
                <a:srgbClr val="000000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US" sz="700" b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Fundraising and Volunteering Campaign Communications Manager </a:t>
            </a:r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B2F357E-F210-FA4A-FF90-ABB612919EDF}"/>
              </a:ext>
            </a:extLst>
          </p:cNvPr>
          <p:cNvCxnSpPr>
            <a:cxnSpLocks/>
          </p:cNvCxnSpPr>
          <p:nvPr/>
        </p:nvCxnSpPr>
        <p:spPr>
          <a:xfrm>
            <a:off x="872617" y="3856147"/>
            <a:ext cx="0" cy="29409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63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>
                <a:latin typeface="Arial"/>
                <a:ea typeface="ＭＳ Ｐゴシック"/>
              </a:rPr>
              <a:t>Directorate Operations and Finance</a:t>
            </a:r>
            <a:endParaRPr lang="en-US">
              <a:latin typeface="Arial"/>
              <a:ea typeface="ＭＳ Ｐゴシック"/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</p:cNvCxnSpPr>
          <p:nvPr/>
        </p:nvCxnSpPr>
        <p:spPr>
          <a:xfrm>
            <a:off x="4841113" y="2521123"/>
            <a:ext cx="0" cy="110790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0EB5C912-D6A7-9841-8894-2F252FC05859}"/>
              </a:ext>
            </a:extLst>
          </p:cNvPr>
          <p:cNvSpPr/>
          <p:nvPr/>
        </p:nvSpPr>
        <p:spPr>
          <a:xfrm>
            <a:off x="4085472" y="1106988"/>
            <a:ext cx="1517025" cy="823230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US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Osama Bhutta</a:t>
            </a:r>
            <a:endParaRPr lang="en-US" sz="700">
              <a:solidFill>
                <a:schemeClr val="tx1"/>
              </a:solidFill>
              <a:latin typeface="Open Sans" charset="0"/>
              <a:cs typeface="Open Sans" charset="0"/>
            </a:endParaRPr>
          </a:p>
          <a:p>
            <a:pPr algn="ctr"/>
            <a:r>
              <a:rPr lang="en-GB" sz="800" b="1">
                <a:solidFill>
                  <a:srgbClr val="212121"/>
                </a:solidFill>
                <a:latin typeface="Open Sans"/>
                <a:ea typeface="Open Sans"/>
                <a:cs typeface="Open Sans"/>
              </a:rPr>
              <a:t>Executive Director of Communications, Marketing and Student Recruitment </a:t>
            </a:r>
            <a:endParaRPr lang="en-US" sz="800"/>
          </a:p>
          <a:p>
            <a:pPr algn="ctr"/>
            <a:endParaRPr lang="en-GB" sz="700" b="1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E3825F3-2563-DC4C-8378-EE44848B9995}"/>
              </a:ext>
            </a:extLst>
          </p:cNvPr>
          <p:cNvSpPr/>
          <p:nvPr/>
        </p:nvSpPr>
        <p:spPr>
          <a:xfrm>
            <a:off x="4187788" y="2517055"/>
            <a:ext cx="1348813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  <a:t>Jordan O’Hanlon </a:t>
            </a:r>
            <a:br>
              <a:rPr lang="en-US" sz="700">
                <a:solidFill>
                  <a:srgbClr val="000000"/>
                </a:solidFill>
                <a:latin typeface="Open Sans" charset="0"/>
                <a:cs typeface="Open Sans" charset="0"/>
              </a:rPr>
            </a:br>
            <a:r>
              <a:rPr lang="en-US" sz="700" b="1">
                <a:solidFill>
                  <a:schemeClr val="tx1"/>
                </a:solidFill>
                <a:latin typeface="Open Sans" panose="020B0606030504020204"/>
              </a:rPr>
              <a:t>Operations Manager and Executive Officer</a:t>
            </a:r>
            <a:endParaRPr lang="en-GB" sz="700" b="1">
              <a:solidFill>
                <a:schemeClr val="tx1"/>
              </a:solidFill>
              <a:latin typeface="Open Sans" panose="020B060603050402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AB5B87E-7643-0045-AEA8-F4A1478800BF}"/>
              </a:ext>
            </a:extLst>
          </p:cNvPr>
          <p:cNvSpPr/>
          <p:nvPr/>
        </p:nvSpPr>
        <p:spPr>
          <a:xfrm>
            <a:off x="4186464" y="3430915"/>
            <a:ext cx="1348805" cy="65828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endParaRPr lang="en-US" sz="7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US" sz="7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Isabella Machin</a:t>
            </a:r>
            <a:endParaRPr lang="en-GB" sz="7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US" sz="700" b="1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PA to </a:t>
            </a:r>
            <a:r>
              <a:rPr lang="en-GB" sz="700" b="1" dirty="0">
                <a:solidFill>
                  <a:srgbClr val="212121"/>
                </a:solidFill>
                <a:latin typeface="Open Sans"/>
                <a:ea typeface="Open Sans"/>
                <a:cs typeface="Open Sans"/>
              </a:rPr>
              <a:t>Executive Director of Communications, Marketing and Student Recruitment </a:t>
            </a:r>
            <a:endParaRPr lang="en-US" sz="7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000025D-0FF1-5F45-835E-57794DB9ED03}"/>
              </a:ext>
            </a:extLst>
          </p:cNvPr>
          <p:cNvCxnSpPr>
            <a:cxnSpLocks/>
          </p:cNvCxnSpPr>
          <p:nvPr/>
        </p:nvCxnSpPr>
        <p:spPr>
          <a:xfrm>
            <a:off x="4801750" y="1929000"/>
            <a:ext cx="9143" cy="57305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33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8563" y="493713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/>
              <a:t>Student Marketing</a:t>
            </a:r>
            <a:endParaRPr lang="en-US" sz="1050">
              <a:solidFill>
                <a:srgbClr val="A38CAD"/>
              </a:solidFill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77" name="Elbow Connector 76"/>
          <p:cNvCxnSpPr>
            <a:cxnSpLocks/>
            <a:stCxn id="45" idx="0"/>
            <a:endCxn id="32" idx="0"/>
          </p:cNvCxnSpPr>
          <p:nvPr/>
        </p:nvCxnSpPr>
        <p:spPr>
          <a:xfrm rot="5400000" flipH="1" flipV="1">
            <a:off x="4540130" y="-534714"/>
            <a:ext cx="12700" cy="5707400"/>
          </a:xfrm>
          <a:prstGeom prst="bentConnector3">
            <a:avLst>
              <a:gd name="adj1" fmla="val 180000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  <a:stCxn id="65" idx="0"/>
          </p:cNvCxnSpPr>
          <p:nvPr/>
        </p:nvCxnSpPr>
        <p:spPr>
          <a:xfrm>
            <a:off x="4195519" y="1248125"/>
            <a:ext cx="0" cy="2346413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3437006" y="1248125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Paul </a:t>
            </a:r>
            <a:r>
              <a:rPr lang="en-GB" sz="70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Govey</a:t>
            </a:r>
            <a:endParaRPr lang="en-GB" sz="70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Head of Student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Marketing and Recruitment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8681238-1A69-E34C-9418-14D3FF1AA7A8}"/>
              </a:ext>
            </a:extLst>
          </p:cNvPr>
          <p:cNvSpPr txBox="1"/>
          <p:nvPr/>
        </p:nvSpPr>
        <p:spPr>
          <a:xfrm>
            <a:off x="698779" y="5882436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3EA0D71-62EB-2E49-99CF-CB817D9F812F}"/>
              </a:ext>
            </a:extLst>
          </p:cNvPr>
          <p:cNvSpPr/>
          <p:nvPr/>
        </p:nvSpPr>
        <p:spPr>
          <a:xfrm>
            <a:off x="2644657" y="3348105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Vacant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Marketing and Analytics Officer</a:t>
            </a:r>
          </a:p>
          <a:p>
            <a:pPr algn="ctr"/>
            <a:endParaRPr lang="en-US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DECBBD-F7C8-8548-B5C8-2A3C27845078}"/>
              </a:ext>
            </a:extLst>
          </p:cNvPr>
          <p:cNvSpPr/>
          <p:nvPr/>
        </p:nvSpPr>
        <p:spPr>
          <a:xfrm>
            <a:off x="3737466" y="3348105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Lucia Mccaddon (PT 0.8)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Marketing and Analytics Officer</a:t>
            </a:r>
            <a:endParaRPr lang="en-US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C415BE2-323D-CC4A-B60A-B48762720841}"/>
              </a:ext>
            </a:extLst>
          </p:cNvPr>
          <p:cNvSpPr/>
          <p:nvPr/>
        </p:nvSpPr>
        <p:spPr>
          <a:xfrm>
            <a:off x="8078696" y="4662235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Jose Ignacio Barrera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 and Insight Lead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DEB6EAB-E919-5F4A-A856-6F94B137835C}"/>
              </a:ext>
            </a:extLst>
          </p:cNvPr>
          <p:cNvSpPr/>
          <p:nvPr/>
        </p:nvSpPr>
        <p:spPr>
          <a:xfrm>
            <a:off x="4783421" y="3337155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Niall Gorton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Marketing and Analytics Officer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4EDCE00-B4A0-F346-ACAF-94FF8841B6D9}"/>
              </a:ext>
            </a:extLst>
          </p:cNvPr>
          <p:cNvSpPr/>
          <p:nvPr/>
        </p:nvSpPr>
        <p:spPr>
          <a:xfrm>
            <a:off x="4753368" y="4653185"/>
            <a:ext cx="972472" cy="67519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Andrei Rydzkowski 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Market and Student Insight Officer (fixed term)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CAB448C-E6B3-814B-8369-92AA363FA548}"/>
              </a:ext>
            </a:extLst>
          </p:cNvPr>
          <p:cNvCxnSpPr>
            <a:cxnSpLocks/>
          </p:cNvCxnSpPr>
          <p:nvPr/>
        </p:nvCxnSpPr>
        <p:spPr>
          <a:xfrm>
            <a:off x="1686429" y="2802792"/>
            <a:ext cx="0" cy="3199725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978DC1F-D692-2E4C-874A-8320B7EF7C7D}"/>
              </a:ext>
            </a:extLst>
          </p:cNvPr>
          <p:cNvCxnSpPr>
            <a:cxnSpLocks/>
          </p:cNvCxnSpPr>
          <p:nvPr/>
        </p:nvCxnSpPr>
        <p:spPr>
          <a:xfrm flipH="1">
            <a:off x="7419059" y="2576697"/>
            <a:ext cx="1" cy="367507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0D95C89-E9CE-6B44-9010-BE1211DE40A3}"/>
              </a:ext>
            </a:extLst>
          </p:cNvPr>
          <p:cNvSpPr/>
          <p:nvPr/>
        </p:nvSpPr>
        <p:spPr>
          <a:xfrm>
            <a:off x="1012023" y="2318986"/>
            <a:ext cx="1348813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Beth Piggott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Marketing Manager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798039-03CE-E342-A2D3-470B02ACB59D}"/>
              </a:ext>
            </a:extLst>
          </p:cNvPr>
          <p:cNvSpPr/>
          <p:nvPr/>
        </p:nvSpPr>
        <p:spPr>
          <a:xfrm>
            <a:off x="3437007" y="2318986"/>
            <a:ext cx="151702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Gerald Heneghan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Marketing and Analytics Manager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AD6919-F9A0-AA44-AA70-ACC3B688A573}"/>
              </a:ext>
            </a:extLst>
          </p:cNvPr>
          <p:cNvSpPr/>
          <p:nvPr/>
        </p:nvSpPr>
        <p:spPr>
          <a:xfrm>
            <a:off x="6700803" y="2318986"/>
            <a:ext cx="138605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+mn-lt"/>
                <a:cs typeface="+mn-lt"/>
              </a:rPr>
              <a:t>Sarah Misson (PT 0.8)</a:t>
            </a:r>
            <a:endParaRPr lang="en-US">
              <a:solidFill>
                <a:schemeClr val="tx1"/>
              </a:solidFill>
              <a:latin typeface="Open Sans"/>
              <a:ea typeface="Open Sans"/>
              <a:cs typeface="Calibri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+mn-lt"/>
                <a:cs typeface="+mn-lt"/>
              </a:rPr>
              <a:t>Market and Student Insight Manager</a:t>
            </a:r>
            <a:endParaRPr lang="en-GB">
              <a:solidFill>
                <a:schemeClr val="tx1"/>
              </a:solidFill>
              <a:latin typeface="Open Sans"/>
              <a:ea typeface="+mn-lt"/>
              <a:cs typeface="+mn-lt"/>
            </a:endParaRP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A420A749-7200-4044-97F2-5213363CD51D}"/>
              </a:ext>
            </a:extLst>
          </p:cNvPr>
          <p:cNvCxnSpPr>
            <a:cxnSpLocks/>
            <a:stCxn id="56" idx="0"/>
            <a:endCxn id="62" idx="0"/>
          </p:cNvCxnSpPr>
          <p:nvPr/>
        </p:nvCxnSpPr>
        <p:spPr>
          <a:xfrm rot="5400000" flipH="1" flipV="1">
            <a:off x="4160295" y="2273248"/>
            <a:ext cx="10950" cy="2138764"/>
          </a:xfrm>
          <a:prstGeom prst="bentConnector3">
            <a:avLst>
              <a:gd name="adj1" fmla="val 2187671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3D97D55E-711E-1B41-A491-97711B50EC84}"/>
              </a:ext>
            </a:extLst>
          </p:cNvPr>
          <p:cNvSpPr/>
          <p:nvPr/>
        </p:nvSpPr>
        <p:spPr>
          <a:xfrm>
            <a:off x="1281505" y="4665354"/>
            <a:ext cx="912655" cy="67354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Emma Devany</a:t>
            </a:r>
            <a:b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Marketing Officer 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892D3A3-138B-4C0E-338E-26E7EB2D679D}"/>
              </a:ext>
            </a:extLst>
          </p:cNvPr>
          <p:cNvCxnSpPr>
            <a:cxnSpLocks/>
          </p:cNvCxnSpPr>
          <p:nvPr/>
        </p:nvCxnSpPr>
        <p:spPr>
          <a:xfrm flipH="1">
            <a:off x="635918" y="5015593"/>
            <a:ext cx="1" cy="1082818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515D0DF-52B9-3189-89A1-5E42EFAA2633}"/>
              </a:ext>
            </a:extLst>
          </p:cNvPr>
          <p:cNvSpPr/>
          <p:nvPr/>
        </p:nvSpPr>
        <p:spPr>
          <a:xfrm>
            <a:off x="165721" y="5652336"/>
            <a:ext cx="912655" cy="700564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Sam Blakeley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Marketing Intern</a:t>
            </a:r>
            <a:endParaRPr lang="en-US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985F39-816D-7E14-2B50-20C3FD84D0CB}"/>
              </a:ext>
            </a:extLst>
          </p:cNvPr>
          <p:cNvSpPr/>
          <p:nvPr/>
        </p:nvSpPr>
        <p:spPr>
          <a:xfrm>
            <a:off x="7008340" y="5756503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Mahroz Azmat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Market and Student Insight Assistant</a:t>
            </a:r>
          </a:p>
        </p:txBody>
      </p:sp>
      <p:cxnSp>
        <p:nvCxnSpPr>
          <p:cNvPr id="11" name="Elbow Connector 65">
            <a:extLst>
              <a:ext uri="{FF2B5EF4-FFF2-40B4-BE49-F238E27FC236}">
                <a16:creationId xmlns:a16="http://schemas.microsoft.com/office/drawing/2014/main" id="{F35CCAB9-3B94-9681-E655-B2DA37F66477}"/>
              </a:ext>
            </a:extLst>
          </p:cNvPr>
          <p:cNvCxnSpPr>
            <a:cxnSpLocks/>
            <a:stCxn id="92" idx="0"/>
            <a:endCxn id="13" idx="0"/>
          </p:cNvCxnSpPr>
          <p:nvPr/>
        </p:nvCxnSpPr>
        <p:spPr>
          <a:xfrm rot="5400000" flipH="1" flipV="1">
            <a:off x="1743867" y="3547027"/>
            <a:ext cx="7879" cy="2243090"/>
          </a:xfrm>
          <a:prstGeom prst="bentConnector3">
            <a:avLst>
              <a:gd name="adj1" fmla="val 3001383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11567E-29B3-96FD-7C83-202805403A2F}"/>
              </a:ext>
            </a:extLst>
          </p:cNvPr>
          <p:cNvSpPr/>
          <p:nvPr/>
        </p:nvSpPr>
        <p:spPr>
          <a:xfrm>
            <a:off x="2371834" y="4664632"/>
            <a:ext cx="995033" cy="694135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Nathan</a:t>
            </a:r>
            <a:r>
              <a:rPr lang="en-GB" sz="700">
                <a:latin typeface="Open Sans"/>
                <a:ea typeface="Open Sans"/>
                <a:cs typeface="Open Sans"/>
              </a:rPr>
              <a:t> </a:t>
            </a: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Cutler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Student Marketing Coordinator</a:t>
            </a:r>
          </a:p>
        </p:txBody>
      </p:sp>
      <p:cxnSp>
        <p:nvCxnSpPr>
          <p:cNvPr id="15" name="Elbow Connector 65">
            <a:extLst>
              <a:ext uri="{FF2B5EF4-FFF2-40B4-BE49-F238E27FC236}">
                <a16:creationId xmlns:a16="http://schemas.microsoft.com/office/drawing/2014/main" id="{C51A6B25-9D61-0948-2D40-C8C3C480A10C}"/>
              </a:ext>
            </a:extLst>
          </p:cNvPr>
          <p:cNvCxnSpPr>
            <a:cxnSpLocks/>
            <a:stCxn id="63" idx="0"/>
            <a:endCxn id="60" idx="0"/>
          </p:cNvCxnSpPr>
          <p:nvPr/>
        </p:nvCxnSpPr>
        <p:spPr>
          <a:xfrm rot="16200000" flipH="1">
            <a:off x="6880490" y="3012299"/>
            <a:ext cx="9050" cy="3290823"/>
          </a:xfrm>
          <a:prstGeom prst="bentConnector3">
            <a:avLst>
              <a:gd name="adj1" fmla="val -2525967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ADF290E-9344-1CB5-774D-8F2F8D2C4C7A}"/>
              </a:ext>
            </a:extLst>
          </p:cNvPr>
          <p:cNvSpPr/>
          <p:nvPr/>
        </p:nvSpPr>
        <p:spPr>
          <a:xfrm>
            <a:off x="6999864" y="4662235"/>
            <a:ext cx="908228" cy="884204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Alexandra Martin Hernandez (PT 0.8)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Insight Analyst and Faculty Business Partner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47EEAC9-4065-B546-90AB-74472FEB3E52}"/>
              </a:ext>
            </a:extLst>
          </p:cNvPr>
          <p:cNvCxnSpPr>
            <a:cxnSpLocks/>
          </p:cNvCxnSpPr>
          <p:nvPr/>
        </p:nvCxnSpPr>
        <p:spPr>
          <a:xfrm>
            <a:off x="6359540" y="4427565"/>
            <a:ext cx="0" cy="1574952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F1B9E244-05FB-354C-801B-2842934824D8}"/>
              </a:ext>
            </a:extLst>
          </p:cNvPr>
          <p:cNvSpPr/>
          <p:nvPr/>
        </p:nvSpPr>
        <p:spPr>
          <a:xfrm>
            <a:off x="5905504" y="4662235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John Ledger 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Insight Analyst and Faculty Business Partner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135947A-82A9-9742-A5B7-6B14A780F3EA}"/>
              </a:ext>
            </a:extLst>
          </p:cNvPr>
          <p:cNvSpPr/>
          <p:nvPr/>
        </p:nvSpPr>
        <p:spPr>
          <a:xfrm>
            <a:off x="5913941" y="5756503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Lauren Bramley (PT 0.8)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 and Student Insight Assistant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4C00BFC-6D69-D647-8092-E33E1EEFC918}"/>
              </a:ext>
            </a:extLst>
          </p:cNvPr>
          <p:cNvSpPr/>
          <p:nvPr/>
        </p:nvSpPr>
        <p:spPr>
          <a:xfrm>
            <a:off x="1281505" y="5660609"/>
            <a:ext cx="903461" cy="683817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Khirone Bandama</a:t>
            </a:r>
          </a:p>
          <a:p>
            <a:pPr algn="ctr"/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Marketing Assistant</a:t>
            </a:r>
            <a:endParaRPr lang="en-US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E2C600E-F582-F943-9144-37D33D190A06}"/>
              </a:ext>
            </a:extLst>
          </p:cNvPr>
          <p:cNvSpPr/>
          <p:nvPr/>
        </p:nvSpPr>
        <p:spPr>
          <a:xfrm>
            <a:off x="169933" y="4672511"/>
            <a:ext cx="912655" cy="673541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/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Harry Newton</a:t>
            </a:r>
            <a:br>
              <a:rPr lang="en-GB" sz="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Student Marketing Officer 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138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682E84-59A5-9E9E-D8E9-3B28BCD1052C}"/>
              </a:ext>
            </a:extLst>
          </p:cNvPr>
          <p:cNvCxnSpPr>
            <a:cxnSpLocks/>
            <a:stCxn id="36" idx="3"/>
            <a:endCxn id="95" idx="1"/>
          </p:cNvCxnSpPr>
          <p:nvPr/>
        </p:nvCxnSpPr>
        <p:spPr>
          <a:xfrm flipV="1">
            <a:off x="4533374" y="6151039"/>
            <a:ext cx="508358" cy="6341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465362-4E3F-675B-5EE2-D67B7DB22FAB}"/>
              </a:ext>
            </a:extLst>
          </p:cNvPr>
          <p:cNvCxnSpPr>
            <a:cxnSpLocks/>
          </p:cNvCxnSpPr>
          <p:nvPr/>
        </p:nvCxnSpPr>
        <p:spPr>
          <a:xfrm>
            <a:off x="1061749" y="5526312"/>
            <a:ext cx="11393" cy="45200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3F97BF7-0F58-5D43-B20C-4C862915CF89}"/>
              </a:ext>
            </a:extLst>
          </p:cNvPr>
          <p:cNvCxnSpPr>
            <a:cxnSpLocks/>
          </p:cNvCxnSpPr>
          <p:nvPr/>
        </p:nvCxnSpPr>
        <p:spPr>
          <a:xfrm>
            <a:off x="2468563" y="3158780"/>
            <a:ext cx="0" cy="272365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3161290" y="459077"/>
            <a:ext cx="53905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>
                <a:latin typeface="Arial"/>
                <a:ea typeface="ＭＳ Ｐゴシック"/>
              </a:rPr>
              <a:t>UK Student Recruitment</a:t>
            </a:r>
            <a:endParaRPr lang="en-US" sz="1050">
              <a:solidFill>
                <a:srgbClr val="A38CAD"/>
              </a:solidFill>
              <a:latin typeface="Arial"/>
              <a:ea typeface="ＭＳ Ｐゴシック"/>
            </a:endParaRPr>
          </a:p>
        </p:txBody>
      </p:sp>
      <p:pic>
        <p:nvPicPr>
          <p:cNvPr id="14342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98" y="57004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TAB_blac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542555"/>
            <a:ext cx="1663700" cy="711200"/>
          </a:xfrm>
          <a:prstGeom prst="rect">
            <a:avLst/>
          </a:prstGeom>
        </p:spPr>
      </p:pic>
      <p:cxnSp>
        <p:nvCxnSpPr>
          <p:cNvPr id="77" name="Elbow Connector 76"/>
          <p:cNvCxnSpPr>
            <a:cxnSpLocks/>
            <a:stCxn id="45" idx="0"/>
            <a:endCxn id="32" idx="0"/>
          </p:cNvCxnSpPr>
          <p:nvPr/>
        </p:nvCxnSpPr>
        <p:spPr>
          <a:xfrm rot="16200000" flipH="1">
            <a:off x="4781050" y="815397"/>
            <a:ext cx="9939" cy="4664127"/>
          </a:xfrm>
          <a:prstGeom prst="bentConnector3">
            <a:avLst>
              <a:gd name="adj1" fmla="val -230003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F02EF1A-EB50-DE40-82FB-342100BA9CF9}"/>
              </a:ext>
            </a:extLst>
          </p:cNvPr>
          <p:cNvCxnSpPr>
            <a:cxnSpLocks/>
          </p:cNvCxnSpPr>
          <p:nvPr/>
        </p:nvCxnSpPr>
        <p:spPr>
          <a:xfrm>
            <a:off x="4486350" y="1826509"/>
            <a:ext cx="0" cy="110790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6431526-8E11-B44C-9FCE-B1282EB11D17}"/>
              </a:ext>
            </a:extLst>
          </p:cNvPr>
          <p:cNvSpPr/>
          <p:nvPr/>
        </p:nvSpPr>
        <p:spPr>
          <a:xfrm>
            <a:off x="3728742" y="1541019"/>
            <a:ext cx="1517025" cy="542872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Bernard Strutt (PT 0.8)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Head of UK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 Recruitment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8681238-1A69-E34C-9418-14D3FF1AA7A8}"/>
              </a:ext>
            </a:extLst>
          </p:cNvPr>
          <p:cNvSpPr txBox="1"/>
          <p:nvPr/>
        </p:nvSpPr>
        <p:spPr>
          <a:xfrm>
            <a:off x="698779" y="5882436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5086024-2D53-2445-979C-031BD6B4488C}"/>
              </a:ext>
            </a:extLst>
          </p:cNvPr>
          <p:cNvCxnSpPr>
            <a:cxnSpLocks/>
          </p:cNvCxnSpPr>
          <p:nvPr/>
        </p:nvCxnSpPr>
        <p:spPr>
          <a:xfrm>
            <a:off x="7118084" y="3428169"/>
            <a:ext cx="0" cy="1096953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0D95C89-E9CE-6B44-9010-BE1211DE40A3}"/>
              </a:ext>
            </a:extLst>
          </p:cNvPr>
          <p:cNvSpPr/>
          <p:nvPr/>
        </p:nvSpPr>
        <p:spPr>
          <a:xfrm>
            <a:off x="1779550" y="3142491"/>
            <a:ext cx="1348813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Katie Muscat (PT 0,8)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Manager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AD6919-F9A0-AA44-AA70-ACC3B688A573}"/>
              </a:ext>
            </a:extLst>
          </p:cNvPr>
          <p:cNvSpPr/>
          <p:nvPr/>
        </p:nvSpPr>
        <p:spPr>
          <a:xfrm>
            <a:off x="6425057" y="3152430"/>
            <a:ext cx="138605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Rebecca Moran (Mon-Thurs)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Officer 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F6D0D340-B89E-6E44-8A5D-F889A0B9A48B}"/>
              </a:ext>
            </a:extLst>
          </p:cNvPr>
          <p:cNvCxnSpPr>
            <a:cxnSpLocks/>
          </p:cNvCxnSpPr>
          <p:nvPr/>
        </p:nvCxnSpPr>
        <p:spPr>
          <a:xfrm flipV="1">
            <a:off x="388256" y="7332394"/>
            <a:ext cx="1627538" cy="12700"/>
          </a:xfrm>
          <a:prstGeom prst="bentConnector4">
            <a:avLst>
              <a:gd name="adj1" fmla="val -1774"/>
              <a:gd name="adj2" fmla="val 1900000"/>
            </a:avLst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BF1D5109-8499-0B40-B560-5FFD499BD1D7}"/>
              </a:ext>
            </a:extLst>
          </p:cNvPr>
          <p:cNvSpPr/>
          <p:nvPr/>
        </p:nvSpPr>
        <p:spPr>
          <a:xfrm>
            <a:off x="487648" y="5881098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Helen Bryant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Admin 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Assistant  (PT 0.6)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2CED71C-05A0-0544-B993-C21D2BC40B6F}"/>
              </a:ext>
            </a:extLst>
          </p:cNvPr>
          <p:cNvCxnSpPr>
            <a:cxnSpLocks/>
          </p:cNvCxnSpPr>
          <p:nvPr/>
        </p:nvCxnSpPr>
        <p:spPr>
          <a:xfrm>
            <a:off x="6830886" y="4525122"/>
            <a:ext cx="558045" cy="4746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CD59775-8451-654D-AC3F-9C24651A7698}"/>
              </a:ext>
            </a:extLst>
          </p:cNvPr>
          <p:cNvSpPr/>
          <p:nvPr/>
        </p:nvSpPr>
        <p:spPr>
          <a:xfrm>
            <a:off x="5747022" y="4221806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David Holden</a:t>
            </a:r>
          </a:p>
          <a:p>
            <a:pPr algn="ctr">
              <a:defRPr/>
            </a:pPr>
            <a:r>
              <a:rPr lang="en-GB" sz="7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Co-ordinator </a:t>
            </a:r>
            <a:endParaRPr lang="en-GB" sz="7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8B50B66-2294-1646-A039-2DC8CB8A2A3B}"/>
              </a:ext>
            </a:extLst>
          </p:cNvPr>
          <p:cNvSpPr/>
          <p:nvPr/>
        </p:nvSpPr>
        <p:spPr>
          <a:xfrm>
            <a:off x="3368870" y="5881640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Tallulah Guard (PT 0.8)</a:t>
            </a:r>
          </a:p>
          <a:p>
            <a:pPr algn="ctr"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Co-ordinator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3CFEA51-20C3-864D-A711-7C6874B81A74}"/>
              </a:ext>
            </a:extLst>
          </p:cNvPr>
          <p:cNvSpPr/>
          <p:nvPr/>
        </p:nvSpPr>
        <p:spPr>
          <a:xfrm>
            <a:off x="1871705" y="5872497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Louise Rowbotham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Coordinator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8667DC9-FBC7-FD47-AA4C-3BECFA486643}"/>
              </a:ext>
            </a:extLst>
          </p:cNvPr>
          <p:cNvCxnSpPr>
            <a:cxnSpLocks/>
            <a:stCxn id="107" idx="3"/>
            <a:endCxn id="93" idx="1"/>
          </p:cNvCxnSpPr>
          <p:nvPr/>
        </p:nvCxnSpPr>
        <p:spPr>
          <a:xfrm flipV="1">
            <a:off x="1651744" y="4507485"/>
            <a:ext cx="2565041" cy="13123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D91A16A-27E0-F94B-82E7-BA4B28A2BA5F}"/>
              </a:ext>
            </a:extLst>
          </p:cNvPr>
          <p:cNvCxnSpPr>
            <a:cxnSpLocks/>
            <a:stCxn id="92" idx="3"/>
          </p:cNvCxnSpPr>
          <p:nvPr/>
        </p:nvCxnSpPr>
        <p:spPr>
          <a:xfrm>
            <a:off x="1647178" y="5398087"/>
            <a:ext cx="821385" cy="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2B95322-2969-CB42-9133-299AA4D8976C}"/>
              </a:ext>
            </a:extLst>
          </p:cNvPr>
          <p:cNvSpPr/>
          <p:nvPr/>
        </p:nvSpPr>
        <p:spPr>
          <a:xfrm>
            <a:off x="487240" y="4244868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Alicia Wan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Officer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426D2AA-3B6C-E745-8366-0CDB8245DF3F}"/>
              </a:ext>
            </a:extLst>
          </p:cNvPr>
          <p:cNvSpPr/>
          <p:nvPr/>
        </p:nvSpPr>
        <p:spPr>
          <a:xfrm>
            <a:off x="5041732" y="5875299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Mia Bossy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Intern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E2C600E-F582-F943-9144-37D33D190A06}"/>
              </a:ext>
            </a:extLst>
          </p:cNvPr>
          <p:cNvSpPr/>
          <p:nvPr/>
        </p:nvSpPr>
        <p:spPr>
          <a:xfrm>
            <a:off x="482674" y="5122347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Sophie Hoyle</a:t>
            </a:r>
          </a:p>
          <a:p>
            <a:pPr algn="ctr"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Officer 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1DC5E7B-BE72-7043-9B81-394A124A32CC}"/>
              </a:ext>
            </a:extLst>
          </p:cNvPr>
          <p:cNvSpPr/>
          <p:nvPr/>
        </p:nvSpPr>
        <p:spPr>
          <a:xfrm>
            <a:off x="4216785" y="4231745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GB" sz="7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Huw Peters</a:t>
            </a:r>
          </a:p>
          <a:p>
            <a:pPr algn="ctr"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Officer </a:t>
            </a:r>
            <a:endParaRPr lang="en-GB" sz="700" b="1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19BFF3E-89D5-DA40-BCC8-633A5856A7C0}"/>
              </a:ext>
            </a:extLst>
          </p:cNvPr>
          <p:cNvSpPr/>
          <p:nvPr/>
        </p:nvSpPr>
        <p:spPr>
          <a:xfrm>
            <a:off x="7392767" y="4238143"/>
            <a:ext cx="1164504" cy="551479"/>
          </a:xfrm>
          <a:prstGeom prst="rect">
            <a:avLst/>
          </a:prstGeom>
          <a:solidFill>
            <a:schemeClr val="bg1"/>
          </a:solidFill>
          <a:ln w="12700" cmpd="sng">
            <a:solidFill>
              <a:srgbClr val="C7BB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GB" sz="7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Marina Jacob Gala </a:t>
            </a:r>
          </a:p>
          <a:p>
            <a:pPr algn="ctr">
              <a:defRPr/>
            </a:pPr>
            <a:r>
              <a:rPr lang="en-GB" sz="700" b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SMR Intern</a:t>
            </a:r>
            <a:endParaRPr lang="en-GB" sz="70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1BC59D9-6261-897C-BD11-A8D1B5F90246}"/>
              </a:ext>
            </a:extLst>
          </p:cNvPr>
          <p:cNvCxnSpPr>
            <a:cxnSpLocks/>
          </p:cNvCxnSpPr>
          <p:nvPr/>
        </p:nvCxnSpPr>
        <p:spPr>
          <a:xfrm>
            <a:off x="4772448" y="4789829"/>
            <a:ext cx="9939" cy="1355370"/>
          </a:xfrm>
          <a:prstGeom prst="line">
            <a:avLst/>
          </a:prstGeom>
          <a:ln>
            <a:solidFill>
              <a:srgbClr val="C7BB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401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3a856e5-2576-4839-8324-cc41d91282d5">
      <UserInfo>
        <DisplayName>Laura Jack</DisplayName>
        <AccountId>91</AccountId>
        <AccountType/>
      </UserInfo>
      <UserInfo>
        <DisplayName>Milena Cimmarrusti-davila</DisplayName>
        <AccountId>16</AccountId>
        <AccountType/>
      </UserInfo>
      <UserInfo>
        <DisplayName>Huw Peters</DisplayName>
        <AccountId>14</AccountId>
        <AccountType/>
      </UserInfo>
      <UserInfo>
        <DisplayName>Ruth Maddocks</DisplayName>
        <AccountId>346</AccountId>
        <AccountType/>
      </UserInfo>
      <UserInfo>
        <DisplayName>David Weston</DisplayName>
        <AccountId>148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0827206714124FA2FFA6C514D0725D" ma:contentTypeVersion="12" ma:contentTypeDescription="Create a new document." ma:contentTypeScope="" ma:versionID="72dc540869583e3387b246865b545131">
  <xsd:schema xmlns:xsd="http://www.w3.org/2001/XMLSchema" xmlns:xs="http://www.w3.org/2001/XMLSchema" xmlns:p="http://schemas.microsoft.com/office/2006/metadata/properties" xmlns:ns2="d8dfef28-14da-4e80-9637-58c03f313884" xmlns:ns3="33a856e5-2576-4839-8324-cc41d91282d5" targetNamespace="http://schemas.microsoft.com/office/2006/metadata/properties" ma:root="true" ma:fieldsID="d912a41089bcf9fc0df872e04d8f9f3d" ns2:_="" ns3:_="">
    <xsd:import namespace="d8dfef28-14da-4e80-9637-58c03f313884"/>
    <xsd:import namespace="33a856e5-2576-4839-8324-cc41d912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fef28-14da-4e80-9637-58c03f313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856e5-2576-4839-8324-cc41d91282d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E0A00C-F5E1-45DF-BD48-7A25AFD3875B}">
  <ds:schemaRefs>
    <ds:schemaRef ds:uri="http://purl.org/dc/elements/1.1/"/>
    <ds:schemaRef ds:uri="d8dfef28-14da-4e80-9637-58c03f313884"/>
    <ds:schemaRef ds:uri="http://purl.org/dc/terms/"/>
    <ds:schemaRef ds:uri="http://schemas.microsoft.com/office/2006/documentManagement/types"/>
    <ds:schemaRef ds:uri="33a856e5-2576-4839-8324-cc41d91282d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7A93BB-1F39-4F7C-9DB2-B0A0BE65F3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A93907-0848-4A50-A44C-53F9941D0619}">
  <ds:schemaRefs>
    <ds:schemaRef ds:uri="33a856e5-2576-4839-8324-cc41d91282d5"/>
    <ds:schemaRef ds:uri="d8dfef28-14da-4e80-9637-58c03f31388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1053</Words>
  <Application>Microsoft Office PowerPoint</Application>
  <PresentationFormat>On-screen Show (4:3)</PresentationFormat>
  <Paragraphs>266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Open Sans</vt:lpstr>
      <vt:lpstr>Open Sans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Alithea Buchan</cp:lastModifiedBy>
  <cp:revision>20</cp:revision>
  <cp:lastPrinted>2019-12-03T12:41:10Z</cp:lastPrinted>
  <dcterms:created xsi:type="dcterms:W3CDTF">2012-01-17T15:51:07Z</dcterms:created>
  <dcterms:modified xsi:type="dcterms:W3CDTF">2025-04-25T14:52:58Z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0x010100160827206714124FA2FFA6C514D0725D</vt:lpwstr>
  </property>
</Properties>
</file>