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652" r:id="rId5"/>
    <p:sldMasterId id="2147483662" r:id="rId6"/>
    <p:sldMasterId id="2147483693" r:id="rId7"/>
    <p:sldMasterId id="2147483698" r:id="rId8"/>
    <p:sldMasterId id="2147483665" r:id="rId9"/>
    <p:sldMasterId id="2147483704" r:id="rId10"/>
    <p:sldMasterId id="2147483741" r:id="rId11"/>
  </p:sldMasterIdLst>
  <p:notesMasterIdLst>
    <p:notesMasterId r:id="rId46"/>
  </p:notesMasterIdLst>
  <p:handoutMasterIdLst>
    <p:handoutMasterId r:id="rId47"/>
  </p:handoutMasterIdLst>
  <p:sldIdLst>
    <p:sldId id="444" r:id="rId12"/>
    <p:sldId id="382" r:id="rId13"/>
    <p:sldId id="384" r:id="rId14"/>
    <p:sldId id="446" r:id="rId15"/>
    <p:sldId id="386" r:id="rId16"/>
    <p:sldId id="447" r:id="rId17"/>
    <p:sldId id="388" r:id="rId18"/>
    <p:sldId id="448" r:id="rId19"/>
    <p:sldId id="390" r:id="rId20"/>
    <p:sldId id="392" r:id="rId21"/>
    <p:sldId id="449" r:id="rId22"/>
    <p:sldId id="394" r:id="rId23"/>
    <p:sldId id="396" r:id="rId24"/>
    <p:sldId id="398" r:id="rId25"/>
    <p:sldId id="400" r:id="rId26"/>
    <p:sldId id="402" r:id="rId27"/>
    <p:sldId id="404" r:id="rId28"/>
    <p:sldId id="445" r:id="rId29"/>
    <p:sldId id="405" r:id="rId30"/>
    <p:sldId id="407" r:id="rId31"/>
    <p:sldId id="409" r:id="rId32"/>
    <p:sldId id="364" r:id="rId33"/>
    <p:sldId id="365" r:id="rId34"/>
    <p:sldId id="366" r:id="rId35"/>
    <p:sldId id="367" r:id="rId36"/>
    <p:sldId id="368" r:id="rId37"/>
    <p:sldId id="369" r:id="rId38"/>
    <p:sldId id="379" r:id="rId39"/>
    <p:sldId id="371" r:id="rId40"/>
    <p:sldId id="372" r:id="rId41"/>
    <p:sldId id="373" r:id="rId42"/>
    <p:sldId id="374" r:id="rId43"/>
    <p:sldId id="375" r:id="rId44"/>
    <p:sldId id="452" r:id="rId4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523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AB7D0A-7807-17F7-8D65-61EE0CE6FFCE}" name="Rachel Horsfall" initials="RH" userId="S::Rachel.Horsfall@jisc.ac.uk::01ee7d5e-db6a-4659-9af8-eda7d4136131" providerId="AD"/>
  <p188:author id="{94C30D0D-D765-35C9-F921-82BBD66487AD}" name="Jane Mooney" initials="JM" userId="S::jane.mooney@manchester.ac.uk::5348aa3c-9bea-459c-a4b5-44e0db950f89" providerId="AD"/>
  <p188:author id="{B9722F0D-04A3-D4F5-872C-B405246A2F2D}" name="Mark Langer-Crame" initials="ML" userId="S::mark.langer-crame@jisc.ac.uk::6ec005be-9392-41a7-be3e-e5bf6434789f" providerId="AD"/>
  <p188:author id="{F2C7E91E-D8D9-A966-E556-EACFBFB0220A}" name="Leonne Bryan" initials="LB" userId="S::leonne.bryan@manchester.ac.uk::b65aa160-d1e9-49d0-8666-38b05cc72bfe" providerId="AD"/>
  <p188:author id="{DD3D191F-1102-90C5-13C2-26D77423642B}" name="Lara Curtin" initials="LC" userId="S::lara.curtin@manchester.ac.uk::30c83d12-11ca-4cb8-8058-a8cdd215c197" providerId="AD"/>
  <p188:author id="{EA24F67E-F442-4FBC-7986-DA11E48D4E07}" name="Robert Webb" initials="RW" userId="S::robert.webb-2@manchester.ac.uk::67ea6c2a-22d8-4aa8-8b7e-6afee7c11a66" providerId="AD"/>
  <p188:author id="{9DFAC089-6305-BAFC-78DA-3AB9A96A175D}" name="Caroline Bowsher" initials="CB" userId="S::caroline.bowsher@manchester.ac.uk::3919152b-8efa-4827-b9a5-504286e4066c" providerId="AD"/>
  <p188:author id="{19F55DEB-AC73-BD0D-27AD-4802A3C49BF7}" name="Evelin Peil" initials="EP" userId="S::evelin.peil@manchester.ac.uk::4844a2d3-3884-44ef-929a-715b720c20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Horsfall" initials="RH" lastIdx="34" clrIdx="0">
    <p:extLst>
      <p:ext uri="{19B8F6BF-5375-455C-9EA6-DF929625EA0E}">
        <p15:presenceInfo xmlns:p15="http://schemas.microsoft.com/office/powerpoint/2012/main" userId="S::Rachel.Horsfall@jisc.ac.uk::01ee7d5e-db6a-4659-9af8-eda7d4136131" providerId="AD"/>
      </p:ext>
    </p:extLst>
  </p:cmAuthor>
  <p:cmAuthor id="2" name="Clare Killen" initials="CK" lastIdx="30" clrIdx="1">
    <p:extLst>
      <p:ext uri="{19B8F6BF-5375-455C-9EA6-DF929625EA0E}">
        <p15:presenceInfo xmlns:p15="http://schemas.microsoft.com/office/powerpoint/2012/main" userId="S::clare.killen@jisc.ac.uk::a00f7c11-7611-48fa-9026-8645f644ffc1" providerId="AD"/>
      </p:ext>
    </p:extLst>
  </p:cmAuthor>
  <p:cmAuthor id="3" name="Mark Langer-Crame" initials="ML" lastIdx="7" clrIdx="2">
    <p:extLst>
      <p:ext uri="{19B8F6BF-5375-455C-9EA6-DF929625EA0E}">
        <p15:presenceInfo xmlns:p15="http://schemas.microsoft.com/office/powerpoint/2012/main" userId="S::mark.langer-crame@jisc.ac.uk::6ec005be-9392-41a7-be3e-e5bf643478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900"/>
    <a:srgbClr val="6D2077"/>
    <a:srgbClr val="A74977"/>
    <a:srgbClr val="8E1558"/>
    <a:srgbClr val="00857D"/>
    <a:srgbClr val="0D224C"/>
    <a:srgbClr val="007FB3"/>
    <a:srgbClr val="2A4898"/>
    <a:srgbClr val="003D50"/>
    <a:srgbClr val="38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26" y="648"/>
      </p:cViewPr>
      <p:guideLst>
        <p:guide pos="5239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Webb" userId="67ea6c2a-22d8-4aa8-8b7e-6afee7c11a66" providerId="ADAL" clId="{33AFA33C-8981-4D60-A51C-0EA77509606E}"/>
    <pc:docChg chg="modSld">
      <pc:chgData name="Robert Webb" userId="67ea6c2a-22d8-4aa8-8b7e-6afee7c11a66" providerId="ADAL" clId="{33AFA33C-8981-4D60-A51C-0EA77509606E}" dt="2024-12-11T16:10:20.892" v="1" actId="114"/>
      <pc:docMkLst>
        <pc:docMk/>
      </pc:docMkLst>
      <pc:sldChg chg="modSp mod">
        <pc:chgData name="Robert Webb" userId="67ea6c2a-22d8-4aa8-8b7e-6afee7c11a66" providerId="ADAL" clId="{33AFA33C-8981-4D60-A51C-0EA77509606E}" dt="2024-12-11T16:10:20.892" v="1" actId="114"/>
        <pc:sldMkLst>
          <pc:docMk/>
          <pc:sldMk cId="2463753252" sldId="452"/>
        </pc:sldMkLst>
        <pc:spChg chg="mod">
          <ac:chgData name="Robert Webb" userId="67ea6c2a-22d8-4aa8-8b7e-6afee7c11a66" providerId="ADAL" clId="{33AFA33C-8981-4D60-A51C-0EA77509606E}" dt="2024-12-11T16:10:20.892" v="1" actId="114"/>
          <ac:spMkLst>
            <pc:docMk/>
            <pc:sldMk cId="2463753252" sldId="452"/>
            <ac:spMk id="2" creationId="{0B1738A1-455F-DE29-05DB-0641A7297FE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1"/>
          <c:order val="0"/>
          <c:spPr>
            <a:ln w="12700" cap="flat" cmpd="sng" algn="ctr">
              <a:solidFill>
                <a:srgbClr val="E97132"/>
              </a:solidFill>
              <a:prstDash val="solid"/>
              <a:miter lim="800000"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489-46BB-B3BB-D648BB6BED4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89-46BB-B3BB-D648BB6BED4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489-46BB-B3BB-D648BB6BED4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489-46BB-B3BB-D648BB6BED4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489-46BB-B3BB-D648BB6BED4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489-46BB-B3BB-D648BB6BED4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489-46BB-B3BB-D648BB6BED4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489-46BB-B3BB-D648BB6BED4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489-46BB-B3BB-D648BB6BED40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'Key metrics summary (slide 4)'!$C$8:$C$16</c:f>
              <c:strCache>
                <c:ptCount val="9"/>
                <c:pt idx="0">
                  <c:v>Supported to use own devices</c:v>
                </c:pt>
                <c:pt idx="1">
                  <c:v>Support access to online platforms/services off campus</c:v>
                </c:pt>
                <c:pt idx="2">
                  <c:v>Comfortable how their (and student/learner) data was collected/used</c:v>
                </c:pt>
                <c:pt idx="3">
                  <c:v>Quality of the digital teaching environment</c:v>
                </c:pt>
                <c:pt idx="4">
                  <c:v>Engaging and motivating digital teaching resources</c:v>
                </c:pt>
                <c:pt idx="5">
                  <c:v>Use of digital teaching was convenient</c:v>
                </c:pt>
                <c:pt idx="6">
                  <c:v>Quality of digital teaching on course</c:v>
                </c:pt>
                <c:pt idx="7">
                  <c:v>Provided formal recognition, accreditation/certification for digital skills </c:v>
                </c:pt>
                <c:pt idx="8">
                  <c:v>Supported to teach effectively using technology</c:v>
                </c:pt>
              </c:strCache>
            </c:strRef>
          </c:cat>
          <c:val>
            <c:numRef>
              <c:f>'Key metrics summary (slide 4)'!$D$8:$D$16</c:f>
              <c:numCache>
                <c:formatCode>0%</c:formatCode>
                <c:ptCount val="9"/>
                <c:pt idx="0">
                  <c:v>0.38</c:v>
                </c:pt>
                <c:pt idx="1">
                  <c:v>0.47</c:v>
                </c:pt>
                <c:pt idx="2">
                  <c:v>0.22</c:v>
                </c:pt>
                <c:pt idx="3">
                  <c:v>0.45</c:v>
                </c:pt>
                <c:pt idx="4">
                  <c:v>0.38</c:v>
                </c:pt>
                <c:pt idx="5">
                  <c:v>0.5</c:v>
                </c:pt>
                <c:pt idx="6">
                  <c:v>0.46</c:v>
                </c:pt>
                <c:pt idx="7">
                  <c:v>0.02</c:v>
                </c:pt>
                <c:pt idx="8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9-46BB-B3BB-D648BB6BE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082816"/>
        <c:axId val="693084512"/>
      </c:radarChart>
      <c:catAx>
        <c:axId val="69308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693084512"/>
        <c:crosses val="autoZero"/>
        <c:auto val="1"/>
        <c:lblAlgn val="ctr"/>
        <c:lblOffset val="100"/>
        <c:noMultiLvlLbl val="0"/>
      </c:catAx>
      <c:valAx>
        <c:axId val="693084512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6930828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b="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 sz="1400" b="0">
                <a:latin typeface="Effra" panose="020B0603020203020204"/>
              </a:rPr>
              <a:t>How much do you agree that use of digital technologies in your teaching:</a:t>
            </a:r>
            <a:endParaRPr lang="en-GB" sz="1400" b="0">
              <a:latin typeface="Effra" panose="020B0603020203020204"/>
            </a:endParaRPr>
          </a:p>
        </c:rich>
      </c:tx>
      <c:layout>
        <c:manualLayout>
          <c:xMode val="edge"/>
          <c:yMode val="edge"/>
          <c:x val="0.16813825567189322"/>
          <c:y val="2.9236614256194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248359935421799"/>
          <c:y val="0.12054475779631038"/>
          <c:w val="0.6149162599111393"/>
          <c:h val="0.7562133663555148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'Learning online (slide 23)'!$G$7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0D22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'Learning online (slide 23)'!$F$8:$F$12</c:f>
              <c:strCache>
                <c:ptCount val="5"/>
                <c:pt idx="0">
                  <c:v>Is convenient for you</c:v>
                </c:pt>
                <c:pt idx="1">
                  <c:v>Allows you to teach in the ways that you prefer?</c:v>
                </c:pt>
                <c:pt idx="2">
                  <c:v>Enables students/learners to make good progress?</c:v>
                </c:pt>
                <c:pt idx="3">
                  <c:v>Makes you feel part of a community of staff and students?</c:v>
                </c:pt>
                <c:pt idx="4">
                  <c:v>Allows you to assess students/learners fairly?</c:v>
                </c:pt>
              </c:strCache>
            </c:strRef>
          </c:cat>
          <c:val>
            <c:numRef>
              <c:f>'Learning online (slide 23)'!$G$8:$G$12</c:f>
              <c:numCache>
                <c:formatCode>0%</c:formatCode>
                <c:ptCount val="5"/>
                <c:pt idx="0">
                  <c:v>0.5</c:v>
                </c:pt>
                <c:pt idx="1">
                  <c:v>0.51372549019607838</c:v>
                </c:pt>
                <c:pt idx="2">
                  <c:v>0.52988047808764938</c:v>
                </c:pt>
                <c:pt idx="3">
                  <c:v>0.20553359683794467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27-461F-A5A6-FD3FF80EC0C3}"/>
            </c:ext>
          </c:extLst>
        </c:ser>
        <c:ser>
          <c:idx val="1"/>
          <c:order val="1"/>
          <c:tx>
            <c:strRef>
              <c:f>'Learning online (slide 23)'!$H$7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'Learning online (slide 23)'!$F$8:$F$12</c:f>
              <c:strCache>
                <c:ptCount val="5"/>
                <c:pt idx="0">
                  <c:v>Is convenient for you</c:v>
                </c:pt>
                <c:pt idx="1">
                  <c:v>Allows you to teach in the ways that you prefer?</c:v>
                </c:pt>
                <c:pt idx="2">
                  <c:v>Enables students/learners to make good progress?</c:v>
                </c:pt>
                <c:pt idx="3">
                  <c:v>Makes you feel part of a community of staff and students?</c:v>
                </c:pt>
                <c:pt idx="4">
                  <c:v>Allows you to assess students/learners fairly?</c:v>
                </c:pt>
              </c:strCache>
            </c:strRef>
          </c:cat>
          <c:val>
            <c:numRef>
              <c:f>'Learning online (slide 23)'!$H$8:$H$12</c:f>
              <c:numCache>
                <c:formatCode>0%</c:formatCode>
                <c:ptCount val="5"/>
                <c:pt idx="0">
                  <c:v>0.35826771653543305</c:v>
                </c:pt>
                <c:pt idx="1">
                  <c:v>0.36078431372549019</c:v>
                </c:pt>
                <c:pt idx="2">
                  <c:v>0.38645418326693226</c:v>
                </c:pt>
                <c:pt idx="3">
                  <c:v>0.43873517786561267</c:v>
                </c:pt>
                <c:pt idx="4">
                  <c:v>0.52400000000000002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27-461F-A5A6-FD3FF80EC0C3}"/>
            </c:ext>
          </c:extLst>
        </c:ser>
        <c:ser>
          <c:idx val="2"/>
          <c:order val="2"/>
          <c:tx>
            <c:strRef>
              <c:f>'Learning online (slide 23)'!$I$7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'Learning online (slide 23)'!$F$8:$F$12</c:f>
              <c:strCache>
                <c:ptCount val="5"/>
                <c:pt idx="0">
                  <c:v>Is convenient for you</c:v>
                </c:pt>
                <c:pt idx="1">
                  <c:v>Allows you to teach in the ways that you prefer?</c:v>
                </c:pt>
                <c:pt idx="2">
                  <c:v>Enables students/learners to make good progress?</c:v>
                </c:pt>
                <c:pt idx="3">
                  <c:v>Makes you feel part of a community of staff and students?</c:v>
                </c:pt>
                <c:pt idx="4">
                  <c:v>Allows you to assess students/learners fairly?</c:v>
                </c:pt>
              </c:strCache>
            </c:strRef>
          </c:cat>
          <c:val>
            <c:numRef>
              <c:f>'Learning online (slide 23)'!$I$8:$I$12</c:f>
              <c:numCache>
                <c:formatCode>0%</c:formatCode>
                <c:ptCount val="5"/>
                <c:pt idx="0">
                  <c:v>0.14173228346456693</c:v>
                </c:pt>
                <c:pt idx="1">
                  <c:v>0.12549019607843137</c:v>
                </c:pt>
                <c:pt idx="2">
                  <c:v>8.3665338645418322E-2</c:v>
                </c:pt>
                <c:pt idx="3">
                  <c:v>0.35573122529644269</c:v>
                </c:pt>
                <c:pt idx="4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27-461F-A5A6-FD3FF80EC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1363967"/>
        <c:axId val="1170765471"/>
      </c:barChart>
      <c:catAx>
        <c:axId val="1171363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1170765471"/>
        <c:crosses val="autoZero"/>
        <c:auto val="1"/>
        <c:lblAlgn val="ctr"/>
        <c:lblOffset val="100"/>
        <c:noMultiLvlLbl val="0"/>
      </c:catAx>
      <c:valAx>
        <c:axId val="1170765471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17136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 sz="1200">
                <a:latin typeface="Effra" panose="020B0603020203020204"/>
              </a:rPr>
              <a:t>How much do you agree you were given the chance to be involved in decisions about your digital experience?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108260632410468E-2"/>
          <c:y val="0.22195005228735001"/>
          <c:w val="0.96578347873517911"/>
          <c:h val="0.67361066307449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'Quality online learn (slide 26)'!$E$7</c:f>
              <c:strCache>
                <c:ptCount val="1"/>
                <c:pt idx="0">
                  <c:v>How much do you agree you were given the chance to be involved in decisions about your digital experience</c:v>
                </c:pt>
              </c:strCache>
            </c:strRef>
          </c:tx>
          <c:spPr>
            <a:solidFill>
              <a:srgbClr val="0D22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'Quality online learn (slide 26)'!$D$8:$D$10</c:f>
              <c:strCache>
                <c:ptCount val="3"/>
                <c:pt idx="0">
                  <c:v>Agree</c:v>
                </c:pt>
                <c:pt idx="1">
                  <c:v>Neutral </c:v>
                </c:pt>
                <c:pt idx="2">
                  <c:v>Disagree</c:v>
                </c:pt>
              </c:strCache>
            </c:strRef>
          </c:cat>
          <c:val>
            <c:numRef>
              <c:f>'Quality online learn (slide 26)'!$E$8:$E$10</c:f>
              <c:numCache>
                <c:formatCode>0%</c:formatCode>
                <c:ptCount val="3"/>
                <c:pt idx="0">
                  <c:v>0.21428571428571427</c:v>
                </c:pt>
                <c:pt idx="1">
                  <c:v>0.42857142857142855</c:v>
                </c:pt>
                <c:pt idx="2">
                  <c:v>0.35714285714285715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B-4510-A41D-59EF41063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 sz="1200">
                <a:latin typeface="Effra" panose="020B0603020203020204"/>
              </a:rPr>
              <a:t>Overall, how would you rate the quality of digital teaching on your course?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772817974230084E-2"/>
          <c:y val="0.16950140909977135"/>
          <c:w val="0.96578347873517911"/>
          <c:h val="0.73852212906999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'Quality online learn (slide 27)'!$E$7</c:f>
              <c:strCache>
                <c:ptCount val="1"/>
                <c:pt idx="0">
                  <c:v>Overall, how would you rate the quality of digital teaching on your course?</c:v>
                </c:pt>
              </c:strCache>
            </c:strRef>
          </c:tx>
          <c:spPr>
            <a:solidFill>
              <a:srgbClr val="0D22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'Quality online learn (slide 27)'!$D$8:$D$14</c:f>
              <c:strCache>
                <c:ptCount val="7"/>
                <c:pt idx="0">
                  <c:v>Best imaginable</c:v>
                </c:pt>
                <c:pt idx="1">
                  <c:v>Excellent</c:v>
                </c:pt>
                <c:pt idx="2">
                  <c:v>Good</c:v>
                </c:pt>
                <c:pt idx="3">
                  <c:v>Average</c:v>
                </c:pt>
                <c:pt idx="4">
                  <c:v>Poor</c:v>
                </c:pt>
                <c:pt idx="5">
                  <c:v>Awful</c:v>
                </c:pt>
                <c:pt idx="6">
                  <c:v>Worst imaginable</c:v>
                </c:pt>
              </c:strCache>
            </c:strRef>
          </c:cat>
          <c:val>
            <c:numRef>
              <c:f>'Quality online learn (slide 27)'!$E$8:$E$14</c:f>
              <c:numCache>
                <c:formatCode>0%</c:formatCode>
                <c:ptCount val="7"/>
                <c:pt idx="0">
                  <c:v>0</c:v>
                </c:pt>
                <c:pt idx="1">
                  <c:v>7.03125E-2</c:v>
                </c:pt>
                <c:pt idx="2">
                  <c:v>0.390625</c:v>
                </c:pt>
                <c:pt idx="3">
                  <c:v>0.37890625</c:v>
                </c:pt>
                <c:pt idx="4">
                  <c:v>0.10546875</c:v>
                </c:pt>
                <c:pt idx="5">
                  <c:v>5.078125E-2</c:v>
                </c:pt>
                <c:pt idx="6">
                  <c:v>3.90625E-3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0-469B-97A1-69B15DCE0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GB">
                <a:latin typeface="Effra" panose="020B0603020203020204"/>
              </a:rPr>
              <a:t>Which of these skills has</a:t>
            </a:r>
            <a:r>
              <a:rPr lang="en-GB" baseline="0">
                <a:latin typeface="Effra" panose="020B0603020203020204"/>
              </a:rPr>
              <a:t> </a:t>
            </a:r>
            <a:r>
              <a:rPr lang="en-US" sz="1400" b="0" i="0" u="none" strike="noStrike" kern="1200" cap="none" spc="20" baseline="0">
                <a:solidFill>
                  <a:prstClr val="black"/>
                </a:solidFill>
                <a:latin typeface="Effra" panose="020B0603020203020204"/>
              </a:rPr>
              <a:t>the University </a:t>
            </a:r>
            <a:r>
              <a:rPr lang="en-GB">
                <a:latin typeface="Effra" panose="020B0603020203020204"/>
              </a:rPr>
              <a:t> provided support or training for? (tick all that apply)</a:t>
            </a:r>
          </a:p>
        </c:rich>
      </c:tx>
      <c:layout>
        <c:manualLayout>
          <c:xMode val="edge"/>
          <c:yMode val="edge"/>
          <c:x val="9.9145390877892925E-2"/>
          <c:y val="1.9592579961716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'Skills help (slide 29)'!$E$9:$E$23</c:f>
              <c:strCache>
                <c:ptCount val="15"/>
                <c:pt idx="0">
                  <c:v>Basic IT skills</c:v>
                </c:pt>
                <c:pt idx="1">
                  <c:v>Teaching online</c:v>
                </c:pt>
                <c:pt idx="2">
                  <c:v>Specialist software for your subject/role</c:v>
                </c:pt>
                <c:pt idx="3">
                  <c:v>Handling digital information, data and media</c:v>
                </c:pt>
                <c:pt idx="4">
                  <c:v>Data analysis</c:v>
                </c:pt>
                <c:pt idx="5">
                  <c:v>Coding or scripting</c:v>
                </c:pt>
                <c:pt idx="6">
                  <c:v>Appropriate use of artificial intelligence tools</c:v>
                </c:pt>
                <c:pt idx="7">
                  <c:v>Creating accessible digital content</c:v>
                </c:pt>
                <c:pt idx="8">
                  <c:v>Managing social media or public web pages</c:v>
                </c:pt>
                <c:pt idx="9">
                  <c:v>Delivering effective digital assessments</c:v>
                </c:pt>
                <c:pt idx="10">
                  <c:v>Online publishing</c:v>
                </c:pt>
                <c:pt idx="11">
                  <c:v>Behaving safely and respectfully online</c:v>
                </c:pt>
                <c:pt idx="12">
                  <c:v>Keeping data secure</c:v>
                </c:pt>
                <c:pt idx="13">
                  <c:v>Digital copyright, IPR and licensing</c:v>
                </c:pt>
                <c:pt idx="14">
                  <c:v>None of these</c:v>
                </c:pt>
              </c:strCache>
            </c:strRef>
          </c:cat>
          <c:val>
            <c:numRef>
              <c:f>'Skills help (slide 29)'!$F$9:$F$23</c:f>
              <c:numCache>
                <c:formatCode>0%</c:formatCode>
                <c:ptCount val="15"/>
                <c:pt idx="0">
                  <c:v>0.32780082987551867</c:v>
                </c:pt>
                <c:pt idx="1">
                  <c:v>0.48547717842323651</c:v>
                </c:pt>
                <c:pt idx="2">
                  <c:v>0.16597510373443983</c:v>
                </c:pt>
                <c:pt idx="3">
                  <c:v>0.27385892116182575</c:v>
                </c:pt>
                <c:pt idx="4">
                  <c:v>7.8838174273858919E-2</c:v>
                </c:pt>
                <c:pt idx="5">
                  <c:v>7.4688796680497924E-2</c:v>
                </c:pt>
                <c:pt idx="6">
                  <c:v>0.12448132780082988</c:v>
                </c:pt>
                <c:pt idx="7">
                  <c:v>0.2074688796680498</c:v>
                </c:pt>
                <c:pt idx="8">
                  <c:v>5.8091286307053944E-2</c:v>
                </c:pt>
                <c:pt idx="9">
                  <c:v>0.18672199170124482</c:v>
                </c:pt>
                <c:pt idx="10">
                  <c:v>4.9792531120331947E-2</c:v>
                </c:pt>
                <c:pt idx="11">
                  <c:v>0.19917012448132779</c:v>
                </c:pt>
                <c:pt idx="12">
                  <c:v>0.56431535269709543</c:v>
                </c:pt>
                <c:pt idx="13">
                  <c:v>0.21161825726141079</c:v>
                </c:pt>
                <c:pt idx="14">
                  <c:v>0.17842323651452283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3-45A6-B0D1-64855AE45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645696"/>
        <c:axId val="648718896"/>
      </c:barChart>
      <c:catAx>
        <c:axId val="64864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648718896"/>
        <c:crosses val="autoZero"/>
        <c:auto val="1"/>
        <c:lblAlgn val="ctr"/>
        <c:lblOffset val="100"/>
        <c:noMultiLvlLbl val="0"/>
      </c:catAx>
      <c:valAx>
        <c:axId val="6487188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86456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 sz="1200" b="0">
                <a:latin typeface="Effra" panose="020B0603020203020204"/>
              </a:rPr>
              <a:t>How much do you agree that </a:t>
            </a:r>
            <a:r>
              <a:rPr lang="en-US" sz="1200" b="0" i="0" u="none" strike="noStrike" kern="1200" baseline="0">
                <a:solidFill>
                  <a:prstClr val="black"/>
                </a:solidFill>
                <a:latin typeface="Effra" panose="020B0603020203020204"/>
              </a:rPr>
              <a:t>the University </a:t>
            </a:r>
            <a:r>
              <a:rPr lang="en-US" sz="1200" b="0">
                <a:latin typeface="Effra" panose="020B0603020203020204"/>
              </a:rPr>
              <a:t>has provided:</a:t>
            </a:r>
            <a:endParaRPr lang="en-GB" sz="1200" b="0">
              <a:latin typeface="Effra" panose="020B0603020203020204"/>
            </a:endParaRPr>
          </a:p>
        </c:rich>
      </c:tx>
      <c:layout>
        <c:manualLayout>
          <c:xMode val="edge"/>
          <c:yMode val="edge"/>
          <c:x val="0.2842004738303191"/>
          <c:y val="3.0320930281958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'Digital skills (slide 30)'!$G$7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8E155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'Digital skills (slide 30)'!$F$8:$F$12</c:f>
              <c:strCache>
                <c:ptCount val="5"/>
                <c:pt idx="0">
                  <c:v>Guidance about the digital skills needed in your teaching role?</c:v>
                </c:pt>
                <c:pt idx="1">
                  <c:v>An assessment of your digital skills and training needs?</c:v>
                </c:pt>
                <c:pt idx="2">
                  <c:v>Time to explore new digital tools and approaches? </c:v>
                </c:pt>
                <c:pt idx="3">
                  <c:v>Formal recognition, accreditation or certification for your digital skills?</c:v>
                </c:pt>
                <c:pt idx="4">
                  <c:v>Ongoing development opportunities to build digital skills for future employment?</c:v>
                </c:pt>
              </c:strCache>
            </c:strRef>
          </c:cat>
          <c:val>
            <c:numRef>
              <c:f>'Digital skills (slide 30)'!$G$8:$G$12</c:f>
              <c:numCache>
                <c:formatCode>0%</c:formatCode>
                <c:ptCount val="5"/>
                <c:pt idx="0">
                  <c:v>0.15261044176706828</c:v>
                </c:pt>
                <c:pt idx="1">
                  <c:v>9.5617529880478086E-2</c:v>
                </c:pt>
                <c:pt idx="2">
                  <c:v>9.1269841269841265E-2</c:v>
                </c:pt>
                <c:pt idx="3">
                  <c:v>2.3904382470119521E-2</c:v>
                </c:pt>
                <c:pt idx="4">
                  <c:v>0.1016260162601626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7-4AE4-BCD6-84FEEDBE4660}"/>
            </c:ext>
          </c:extLst>
        </c:ser>
        <c:ser>
          <c:idx val="1"/>
          <c:order val="1"/>
          <c:tx>
            <c:strRef>
              <c:f>'Digital skills (slide 30)'!$H$7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'Digital skills (slide 30)'!$F$8:$F$12</c:f>
              <c:strCache>
                <c:ptCount val="5"/>
                <c:pt idx="0">
                  <c:v>Guidance about the digital skills needed in your teaching role?</c:v>
                </c:pt>
                <c:pt idx="1">
                  <c:v>An assessment of your digital skills and training needs?</c:v>
                </c:pt>
                <c:pt idx="2">
                  <c:v>Time to explore new digital tools and approaches? </c:v>
                </c:pt>
                <c:pt idx="3">
                  <c:v>Formal recognition, accreditation or certification for your digital skills?</c:v>
                </c:pt>
                <c:pt idx="4">
                  <c:v>Ongoing development opportunities to build digital skills for future employment?</c:v>
                </c:pt>
              </c:strCache>
            </c:strRef>
          </c:cat>
          <c:val>
            <c:numRef>
              <c:f>'Digital skills (slide 30)'!$H$8:$H$12</c:f>
              <c:numCache>
                <c:formatCode>0%</c:formatCode>
                <c:ptCount val="5"/>
                <c:pt idx="0">
                  <c:v>0.45381526104417669</c:v>
                </c:pt>
                <c:pt idx="1">
                  <c:v>0.3147410358565737</c:v>
                </c:pt>
                <c:pt idx="2">
                  <c:v>0.20634920634920634</c:v>
                </c:pt>
                <c:pt idx="3">
                  <c:v>0.2151394422310757</c:v>
                </c:pt>
                <c:pt idx="4">
                  <c:v>0.37398373983739835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7-4AE4-BCD6-84FEEDBE4660}"/>
            </c:ext>
          </c:extLst>
        </c:ser>
        <c:ser>
          <c:idx val="2"/>
          <c:order val="2"/>
          <c:tx>
            <c:strRef>
              <c:f>'Digital skills (slide 30)'!$I$7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'Digital skills (slide 30)'!$F$8:$F$12</c:f>
              <c:strCache>
                <c:ptCount val="5"/>
                <c:pt idx="0">
                  <c:v>Guidance about the digital skills needed in your teaching role?</c:v>
                </c:pt>
                <c:pt idx="1">
                  <c:v>An assessment of your digital skills and training needs?</c:v>
                </c:pt>
                <c:pt idx="2">
                  <c:v>Time to explore new digital tools and approaches? </c:v>
                </c:pt>
                <c:pt idx="3">
                  <c:v>Formal recognition, accreditation or certification for your digital skills?</c:v>
                </c:pt>
                <c:pt idx="4">
                  <c:v>Ongoing development opportunities to build digital skills for future employment?</c:v>
                </c:pt>
              </c:strCache>
            </c:strRef>
          </c:cat>
          <c:val>
            <c:numRef>
              <c:f>'Digital skills (slide 30)'!$I$8:$I$12</c:f>
              <c:numCache>
                <c:formatCode>0%</c:formatCode>
                <c:ptCount val="5"/>
                <c:pt idx="0">
                  <c:v>0.39357429718875503</c:v>
                </c:pt>
                <c:pt idx="1">
                  <c:v>0.58964143426294824</c:v>
                </c:pt>
                <c:pt idx="2">
                  <c:v>0.70238095238095233</c:v>
                </c:pt>
                <c:pt idx="3">
                  <c:v>0.76095617529880477</c:v>
                </c:pt>
                <c:pt idx="4">
                  <c:v>0.52439024390243905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67-4AE4-BCD6-84FEEDBE4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1363967"/>
        <c:axId val="1170765471"/>
      </c:barChart>
      <c:catAx>
        <c:axId val="1171363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1170765471"/>
        <c:crosses val="autoZero"/>
        <c:auto val="1"/>
        <c:lblAlgn val="ctr"/>
        <c:lblOffset val="100"/>
        <c:noMultiLvlLbl val="0"/>
      </c:catAx>
      <c:valAx>
        <c:axId val="1170765471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17136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42265635057077"/>
          <c:y val="0.9416343334370938"/>
          <c:w val="0.22515455362218989"/>
          <c:h val="5.836566656290621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GB" sz="1200">
                <a:latin typeface="Effra" panose="020B0603020203020204"/>
              </a:rPr>
              <a:t>Who or where do you go for help with digital skills? (tick all that apply)</a:t>
            </a:r>
          </a:p>
        </c:rich>
      </c:tx>
      <c:layout>
        <c:manualLayout>
          <c:xMode val="edge"/>
          <c:yMode val="edge"/>
          <c:x val="0.18833513991095477"/>
          <c:y val="1.9592532955429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2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6389153748541698"/>
          <c:y val="0.11510856273570043"/>
          <c:w val="0.41625701443883778"/>
          <c:h val="0.8461106044896378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'Online help (slide 31)'!$E$9:$E$18</c:f>
              <c:strCache>
                <c:ptCount val="10"/>
                <c:pt idx="0">
                  <c:v>Students/learners</c:v>
                </c:pt>
                <c:pt idx="1">
                  <c:v>Teaching colleagues</c:v>
                </c:pt>
                <c:pt idx="2">
                  <c:v>Library/learning resources staff</c:v>
                </c:pt>
                <c:pt idx="3">
                  <c:v>IT staff</c:v>
                </c:pt>
                <c:pt idx="4">
                  <c:v>Teaching and learning/e-learning staff and/or technicians</c:v>
                </c:pt>
                <c:pt idx="5">
                  <c:v>Other professional staff</c:v>
                </c:pt>
                <c:pt idx="6">
                  <c:v>Friends and family</c:v>
                </c:pt>
                <c:pt idx="7">
                  <c:v>Artificial intelligence and tools likely to include AI </c:v>
                </c:pt>
                <c:pt idx="8">
                  <c:v>Online videos and resources </c:v>
                </c:pt>
                <c:pt idx="9">
                  <c:v>Other</c:v>
                </c:pt>
              </c:strCache>
            </c:strRef>
          </c:cat>
          <c:val>
            <c:numRef>
              <c:f>'Online help (slide 31)'!$F$9:$F$18</c:f>
              <c:numCache>
                <c:formatCode>0%</c:formatCode>
                <c:ptCount val="10"/>
                <c:pt idx="0">
                  <c:v>8.4000000000000005E-2</c:v>
                </c:pt>
                <c:pt idx="1">
                  <c:v>0.68400000000000005</c:v>
                </c:pt>
                <c:pt idx="2">
                  <c:v>0.128</c:v>
                </c:pt>
                <c:pt idx="3">
                  <c:v>0.4</c:v>
                </c:pt>
                <c:pt idx="4">
                  <c:v>0.52800000000000002</c:v>
                </c:pt>
                <c:pt idx="5">
                  <c:v>0.108</c:v>
                </c:pt>
                <c:pt idx="6">
                  <c:v>0.23200000000000001</c:v>
                </c:pt>
                <c:pt idx="7">
                  <c:v>9.1999999999999998E-2</c:v>
                </c:pt>
                <c:pt idx="8">
                  <c:v>0.64800000000000002</c:v>
                </c:pt>
                <c:pt idx="9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9-4247-845E-4CF242CE9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645696"/>
        <c:axId val="648718896"/>
      </c:barChart>
      <c:catAx>
        <c:axId val="64864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648718896"/>
        <c:crosses val="autoZero"/>
        <c:auto val="1"/>
        <c:lblAlgn val="ctr"/>
        <c:lblOffset val="100"/>
        <c:noMultiLvlLbl val="0"/>
      </c:catAx>
      <c:valAx>
        <c:axId val="6487188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8645696"/>
        <c:crosses val="autoZero"/>
        <c:crossBetween val="between"/>
      </c:valAx>
      <c:spPr>
        <a:solidFill>
          <a:sysClr val="window" lastClr="FFFFFF"/>
        </a:solid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 sz="1200">
                <a:latin typeface="Effra" panose="020B0603020203020204"/>
              </a:rPr>
              <a:t>Overall, how well do we support you to teach effectively using technology?</a:t>
            </a:r>
          </a:p>
        </c:rich>
      </c:tx>
      <c:layout>
        <c:manualLayout>
          <c:xMode val="edge"/>
          <c:yMode val="edge"/>
          <c:x val="0.22049086236238974"/>
          <c:y val="2.69983526096116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6.9199232134126501E-2"/>
          <c:w val="0.96631895467729545"/>
          <c:h val="0.75957623385743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'Support learn (slide 32)'!$E$7</c:f>
              <c:strCache>
                <c:ptCount val="1"/>
                <c:pt idx="0">
                  <c:v>Overall, how well do we support you to teach effectively using technology?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'Support learn (slide 32)'!$D$8:$D$14</c:f>
              <c:strCache>
                <c:ptCount val="7"/>
                <c:pt idx="0">
                  <c:v>Best imaginable</c:v>
                </c:pt>
                <c:pt idx="1">
                  <c:v>Excellent</c:v>
                </c:pt>
                <c:pt idx="2">
                  <c:v>Good</c:v>
                </c:pt>
                <c:pt idx="3">
                  <c:v>Average</c:v>
                </c:pt>
                <c:pt idx="4">
                  <c:v>Poor</c:v>
                </c:pt>
                <c:pt idx="5">
                  <c:v>Awful</c:v>
                </c:pt>
                <c:pt idx="6">
                  <c:v>Worst imaginable</c:v>
                </c:pt>
              </c:strCache>
            </c:strRef>
          </c:cat>
          <c:val>
            <c:numRef>
              <c:f>'Support learn (slide 32)'!$E$8:$E$14</c:f>
              <c:numCache>
                <c:formatCode>0%</c:formatCode>
                <c:ptCount val="7"/>
                <c:pt idx="0">
                  <c:v>0</c:v>
                </c:pt>
                <c:pt idx="1">
                  <c:v>4.7430830039525688E-2</c:v>
                </c:pt>
                <c:pt idx="2">
                  <c:v>0.26877470355731226</c:v>
                </c:pt>
                <c:pt idx="3">
                  <c:v>0.38735177865612647</c:v>
                </c:pt>
                <c:pt idx="4">
                  <c:v>0.2134387351778656</c:v>
                </c:pt>
                <c:pt idx="5">
                  <c:v>7.5098814229249009E-2</c:v>
                </c:pt>
                <c:pt idx="6">
                  <c:v>7.9051383399209481E-3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1-44A7-B487-A81F1141A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GB" sz="1200">
                <a:latin typeface="Effra" panose="020B0603020203020204"/>
              </a:rPr>
              <a:t>Which of these devices do you regularly use for teaching? (tick all that apply)</a:t>
            </a:r>
          </a:p>
        </c:rich>
      </c:tx>
      <c:layout>
        <c:manualLayout>
          <c:xMode val="edge"/>
          <c:yMode val="edge"/>
          <c:x val="0.13931782184245223"/>
          <c:y val="2.4648055176390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2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929466184191057"/>
          <c:y val="0.12588377908475262"/>
          <c:w val="0.62070533815808948"/>
          <c:h val="0.831705146797872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'Devices used (slide 11)'!$E$9:$E$17</c:f>
              <c:strCache>
                <c:ptCount val="9"/>
                <c:pt idx="0">
                  <c:v>Desktop computer</c:v>
                </c:pt>
                <c:pt idx="1">
                  <c:v>Laptop</c:v>
                </c:pt>
                <c:pt idx="2">
                  <c:v>Tablet</c:v>
                </c:pt>
                <c:pt idx="3">
                  <c:v>Smartphone</c:v>
                </c:pt>
                <c:pt idx="4">
                  <c:v>Virtual reality (VR) headset/smart glasses or simulated environment/virtual machinery</c:v>
                </c:pt>
                <c:pt idx="5">
                  <c:v>Additional screen</c:v>
                </c:pt>
                <c:pt idx="6">
                  <c:v>Microphone or headset</c:v>
                </c:pt>
                <c:pt idx="7">
                  <c:v>Camera or webcam</c:v>
                </c:pt>
                <c:pt idx="8">
                  <c:v>Other</c:v>
                </c:pt>
              </c:strCache>
            </c:strRef>
          </c:cat>
          <c:val>
            <c:numRef>
              <c:f>'Devices used (slide 11)'!$F$9:$F$17</c:f>
              <c:numCache>
                <c:formatCode>0%</c:formatCode>
                <c:ptCount val="9"/>
                <c:pt idx="0">
                  <c:v>0.68992248062015504</c:v>
                </c:pt>
                <c:pt idx="1">
                  <c:v>0.90697674418604646</c:v>
                </c:pt>
                <c:pt idx="2">
                  <c:v>0.19767441860465115</c:v>
                </c:pt>
                <c:pt idx="3">
                  <c:v>0.22093023255813954</c:v>
                </c:pt>
                <c:pt idx="4">
                  <c:v>1.5503875968992248E-2</c:v>
                </c:pt>
                <c:pt idx="5">
                  <c:v>0.38372093023255816</c:v>
                </c:pt>
                <c:pt idx="6">
                  <c:v>0.52713178294573648</c:v>
                </c:pt>
                <c:pt idx="7">
                  <c:v>0.64341085271317833</c:v>
                </c:pt>
                <c:pt idx="8">
                  <c:v>4.6511627906976744E-2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7-41EB-9676-8E2C5E547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645696"/>
        <c:axId val="648718896"/>
      </c:barChart>
      <c:catAx>
        <c:axId val="64864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648718896"/>
        <c:crosses val="autoZero"/>
        <c:auto val="1"/>
        <c:lblAlgn val="ctr"/>
        <c:lblOffset val="100"/>
        <c:noMultiLvlLbl val="0"/>
      </c:catAx>
      <c:valAx>
        <c:axId val="6487188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86456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/>
              <a:t>Overall, how would you rate the quality of the digital teaching environment?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'Online environment (slide 16)'!$E$7</c:f>
              <c:strCache>
                <c:ptCount val="1"/>
                <c:pt idx="0">
                  <c:v>Overall, how would you rate the quality of the digital teaching environment?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environment (slide 16)'!$D$8:$D$14</c:f>
              <c:strCache>
                <c:ptCount val="7"/>
                <c:pt idx="0">
                  <c:v>Best imaginable</c:v>
                </c:pt>
                <c:pt idx="1">
                  <c:v>Excellent</c:v>
                </c:pt>
                <c:pt idx="2">
                  <c:v>Good</c:v>
                </c:pt>
                <c:pt idx="3">
                  <c:v>Average</c:v>
                </c:pt>
                <c:pt idx="4">
                  <c:v>Poor</c:v>
                </c:pt>
                <c:pt idx="5">
                  <c:v>Awful</c:v>
                </c:pt>
                <c:pt idx="6">
                  <c:v>Worst imaginable</c:v>
                </c:pt>
              </c:strCache>
            </c:strRef>
          </c:cat>
          <c:val>
            <c:numRef>
              <c:f>'Online environment (slide 16)'!$E$8:$E$14</c:f>
              <c:numCache>
                <c:formatCode>0%</c:formatCode>
                <c:ptCount val="7"/>
                <c:pt idx="0">
                  <c:v>3.875968992248062E-3</c:v>
                </c:pt>
                <c:pt idx="1">
                  <c:v>5.0387596899224806E-2</c:v>
                </c:pt>
                <c:pt idx="2">
                  <c:v>0.40310077519379844</c:v>
                </c:pt>
                <c:pt idx="3">
                  <c:v>0.36046511627906974</c:v>
                </c:pt>
                <c:pt idx="4">
                  <c:v>0.13953488372093023</c:v>
                </c:pt>
                <c:pt idx="5">
                  <c:v>3.875968992248062E-2</c:v>
                </c:pt>
                <c:pt idx="6">
                  <c:v>3.875968992248062E-3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96-436C-B548-4170AE6AF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Effra" panose="020B0603020203020204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100" b="1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Overall, how would you rate the quality of the virtual learning environment </a:t>
            </a:r>
            <a:r>
              <a:rPr lang="en-GB" sz="1100" b="1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​</a:t>
            </a:r>
            <a:br>
              <a:rPr lang="en-GB" sz="1100" b="1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100" b="1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(currently Blackboard)?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'Online environment (slide 16)'!$E$7</c:f>
              <c:strCache>
                <c:ptCount val="1"/>
                <c:pt idx="0">
                  <c:v>Overall, how would you rate the quality of the digital teaching environment?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5F0-40B9-926E-031B2DF23B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5F0-40B9-926E-031B2DF23B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5F0-40B9-926E-031B2DF23B4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5F0-40B9-926E-031B2DF23B4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5F0-40B9-926E-031B2DF23B4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5F0-40B9-926E-031B2DF23B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environment (slide 16)'!$D$8:$D$14</c:f>
              <c:strCache>
                <c:ptCount val="7"/>
                <c:pt idx="0">
                  <c:v>Best imaginable</c:v>
                </c:pt>
                <c:pt idx="1">
                  <c:v>Excellent</c:v>
                </c:pt>
                <c:pt idx="2">
                  <c:v>Good</c:v>
                </c:pt>
                <c:pt idx="3">
                  <c:v>Average</c:v>
                </c:pt>
                <c:pt idx="4">
                  <c:v>Poor</c:v>
                </c:pt>
                <c:pt idx="5">
                  <c:v>Awful</c:v>
                </c:pt>
                <c:pt idx="6">
                  <c:v>Worst imaginable</c:v>
                </c:pt>
              </c:strCache>
            </c:strRef>
          </c:cat>
          <c:val>
            <c:numRef>
              <c:f>'Online environment (slide 16)'!$E$8:$E$14</c:f>
              <c:numCache>
                <c:formatCode>0%</c:formatCode>
                <c:ptCount val="7"/>
                <c:pt idx="0">
                  <c:v>3.875968992248062E-3</c:v>
                </c:pt>
                <c:pt idx="1">
                  <c:v>0.04</c:v>
                </c:pt>
                <c:pt idx="2">
                  <c:v>0.23</c:v>
                </c:pt>
                <c:pt idx="3">
                  <c:v>0.35</c:v>
                </c:pt>
                <c:pt idx="4">
                  <c:v>0.28000000000000003</c:v>
                </c:pt>
                <c:pt idx="5">
                  <c:v>0.09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F0-40B9-926E-031B2DF2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 sz="1200">
                <a:latin typeface="Effra" panose="020B0603020203020204"/>
              </a:rPr>
              <a:t>What would you prefer us to invest in if funds were available?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578749058025623E-2"/>
          <c:y val="0.1495465466690904"/>
          <c:w val="0.96684250188394871"/>
          <c:h val="0.67704248760020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'Prefer invest (slide 17)'!$E$7</c:f>
              <c:strCache>
                <c:ptCount val="1"/>
                <c:pt idx="0">
                  <c:v>What would you prefer us to invest in?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'Prefer invest (slide 17)'!$D$8:$D$12</c:f>
              <c:strCache>
                <c:ptCount val="5"/>
                <c:pt idx="0">
                  <c:v>More computers and devices</c:v>
                </c:pt>
                <c:pt idx="1">
                  <c:v>Upgrade platforms and systems</c:v>
                </c:pt>
                <c:pt idx="2">
                  <c:v>Specialist software for your course</c:v>
                </c:pt>
                <c:pt idx="3">
                  <c:v>IT support</c:v>
                </c:pt>
                <c:pt idx="4">
                  <c:v>Digital content eg augmented/virtual reality or simulations</c:v>
                </c:pt>
              </c:strCache>
            </c:strRef>
          </c:cat>
          <c:val>
            <c:numRef>
              <c:f>'Prefer invest (slide 17)'!$E$8:$E$12</c:f>
              <c:numCache>
                <c:formatCode>0%</c:formatCode>
                <c:ptCount val="5"/>
                <c:pt idx="0">
                  <c:v>9.4117647058823528E-2</c:v>
                </c:pt>
                <c:pt idx="1">
                  <c:v>0.47450980392156861</c:v>
                </c:pt>
                <c:pt idx="2">
                  <c:v>7.0588235294117646E-2</c:v>
                </c:pt>
                <c:pt idx="3">
                  <c:v>0.30980392156862746</c:v>
                </c:pt>
                <c:pt idx="4">
                  <c:v>5.0980392156862744E-2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EE-449A-BBA8-F9134343D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Thinking about the current academic year: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'Quality online learn (slide 19)'!$F$7</c:f>
              <c:strCache>
                <c:ptCount val="1"/>
                <c:pt idx="0">
                  <c:v>Have your taught classes taken place?</c:v>
                </c:pt>
              </c:strCache>
            </c:strRef>
          </c:tx>
          <c:spPr>
            <a:solidFill>
              <a:srgbClr val="0D22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'Quality online learn (slide 19)'!$E$8:$E$10</c:f>
              <c:strCache>
                <c:ptCount val="3"/>
                <c:pt idx="0">
                  <c:v>Mainly on campus</c:v>
                </c:pt>
                <c:pt idx="1">
                  <c:v>A mix of on campus and online</c:v>
                </c:pt>
                <c:pt idx="2">
                  <c:v>Mainly online</c:v>
                </c:pt>
              </c:strCache>
            </c:strRef>
          </c:cat>
          <c:val>
            <c:numRef>
              <c:f>'Quality online learn (slide 19)'!$F$8:$F$10</c:f>
              <c:numCache>
                <c:formatCode>0%</c:formatCode>
                <c:ptCount val="3"/>
                <c:pt idx="0">
                  <c:v>0.69767441860465118</c:v>
                </c:pt>
                <c:pt idx="1">
                  <c:v>0.24031007751937986</c:v>
                </c:pt>
                <c:pt idx="2">
                  <c:v>5.8139534883720929E-2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8-4C88-A12D-6CB738E8C47D}"/>
            </c:ext>
          </c:extLst>
        </c:ser>
        <c:ser>
          <c:idx val="1"/>
          <c:order val="1"/>
          <c:tx>
            <c:strRef>
              <c:f>'Quality online learn (slide 19)'!$G$7</c:f>
              <c:strCache>
                <c:ptCount val="1"/>
                <c:pt idx="0">
                  <c:v>How do you prefer to teach?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'Quality online learn (slide 19)'!$E$8:$E$10</c:f>
              <c:strCache>
                <c:ptCount val="3"/>
                <c:pt idx="0">
                  <c:v>Mainly on campus</c:v>
                </c:pt>
                <c:pt idx="1">
                  <c:v>A mix of on campus and online</c:v>
                </c:pt>
                <c:pt idx="2">
                  <c:v>Mainly online</c:v>
                </c:pt>
              </c:strCache>
            </c:strRef>
          </c:cat>
          <c:val>
            <c:numRef>
              <c:f>'Quality online learn (slide 19)'!$G$8:$G$10</c:f>
              <c:numCache>
                <c:formatCode>0%</c:formatCode>
                <c:ptCount val="3"/>
                <c:pt idx="0">
                  <c:v>0.56201550387596899</c:v>
                </c:pt>
                <c:pt idx="1">
                  <c:v>0.37596899224806202</c:v>
                </c:pt>
                <c:pt idx="2">
                  <c:v>5.8139534883720929E-2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8-4C88-A12D-6CB738E8C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'Quality online learn (slide 20)'!#REF!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'Quality online learn (slide 19)'!$E$8:$E$10</c15:sqref>
                        </c15:formulaRef>
                      </c:ext>
                    </c:extLst>
                    <c:strCache>
                      <c:ptCount val="3"/>
                      <c:pt idx="0">
                        <c:v>Mainly on campus</c:v>
                      </c:pt>
                      <c:pt idx="1">
                        <c:v>A mix of on campus and online</c:v>
                      </c:pt>
                      <c:pt idx="2">
                        <c:v>Mainly online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'Quality online learn (slide 20)'!#REF!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638-4C88-A12D-6CB738E8C47D}"/>
                  </c:ext>
                </c:extLst>
              </c15:ser>
            </c15:filteredBarSeries>
          </c:ext>
        </c:extLst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9464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Effra" panose="020B0603020203020204"/>
                <a:ea typeface="+mn-ea"/>
                <a:cs typeface="Arial" panose="020B0604020202020204" pitchFamily="34" charset="0"/>
              </a:defRPr>
            </a:pPr>
            <a:r>
              <a:rPr lang="en-US" sz="1400">
                <a:latin typeface="Effra" panose="020B0603020203020204"/>
              </a:rPr>
              <a:t>Have any of these made it difficult for you to use digital technologies in your teaching? </a:t>
            </a:r>
            <a:r>
              <a:rPr lang="en-GB" sz="1400">
                <a:latin typeface="Effra" panose="020B0603020203020204"/>
              </a:rPr>
              <a:t>(tick all that apply)</a:t>
            </a:r>
          </a:p>
        </c:rich>
      </c:tx>
      <c:layout>
        <c:manualLayout>
          <c:xMode val="edge"/>
          <c:yMode val="edge"/>
          <c:x val="0.12836654389763877"/>
          <c:y val="2.4648101236326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Effra" panose="020B0603020203020204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323426303496392"/>
          <c:y val="0.17957584255283551"/>
          <c:w val="0.68801627905689244"/>
          <c:h val="0.683214429743460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'Difficulties (slide 20)'!$I$9</c:f>
              <c:strCache>
                <c:ptCount val="1"/>
                <c:pt idx="0">
                  <c:v>On campus</c:v>
                </c:pt>
              </c:strCache>
            </c:strRef>
          </c:tx>
          <c:spPr>
            <a:solidFill>
              <a:srgbClr val="0D224C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'Difficulties (slide 20)'!$H$10:$H$16</c:f>
              <c:strCache>
                <c:ptCount val="7"/>
                <c:pt idx="0">
                  <c:v>No suitable computer/device</c:v>
                </c:pt>
                <c:pt idx="1">
                  <c:v>No safe area to work</c:v>
                </c:pt>
                <c:pt idx="2">
                  <c:v>No private area to work</c:v>
                </c:pt>
                <c:pt idx="3">
                  <c:v>Wifi connectivity</c:v>
                </c:pt>
                <c:pt idx="4">
                  <c:v>Mobile data access</c:v>
                </c:pt>
                <c:pt idx="5">
                  <c:v>Can't access the systems you need</c:v>
                </c:pt>
                <c:pt idx="6">
                  <c:v>No issues</c:v>
                </c:pt>
              </c:strCache>
            </c:strRef>
          </c:cat>
          <c:val>
            <c:numRef>
              <c:f>'Difficulties (slide 20)'!$I$10:$I$16</c:f>
              <c:numCache>
                <c:formatCode>0%</c:formatCode>
                <c:ptCount val="7"/>
                <c:pt idx="0">
                  <c:v>0.33609958506224069</c:v>
                </c:pt>
                <c:pt idx="1">
                  <c:v>3.7344398340248962E-2</c:v>
                </c:pt>
                <c:pt idx="2">
                  <c:v>0.12448132780082988</c:v>
                </c:pt>
                <c:pt idx="3">
                  <c:v>0.53941908713692943</c:v>
                </c:pt>
                <c:pt idx="4">
                  <c:v>0.2033195020746888</c:v>
                </c:pt>
                <c:pt idx="5">
                  <c:v>0.31950207468879666</c:v>
                </c:pt>
                <c:pt idx="6">
                  <c:v>0.16597510373443983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5-4E9E-99EA-E2AC18B44BE8}"/>
            </c:ext>
          </c:extLst>
        </c:ser>
        <c:ser>
          <c:idx val="1"/>
          <c:order val="1"/>
          <c:tx>
            <c:strRef>
              <c:f>'Difficulties (slide 20)'!$J$9</c:f>
              <c:strCache>
                <c:ptCount val="1"/>
                <c:pt idx="0">
                  <c:v>Off campus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76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shade val="76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shade val="7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76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'Difficulties (slide 20)'!$H$10:$H$16</c:f>
              <c:strCache>
                <c:ptCount val="7"/>
                <c:pt idx="0">
                  <c:v>No suitable computer/device</c:v>
                </c:pt>
                <c:pt idx="1">
                  <c:v>No safe area to work</c:v>
                </c:pt>
                <c:pt idx="2">
                  <c:v>No private area to work</c:v>
                </c:pt>
                <c:pt idx="3">
                  <c:v>Wifi connectivity</c:v>
                </c:pt>
                <c:pt idx="4">
                  <c:v>Mobile data access</c:v>
                </c:pt>
                <c:pt idx="5">
                  <c:v>Can't access the systems you need</c:v>
                </c:pt>
                <c:pt idx="6">
                  <c:v>No issues</c:v>
                </c:pt>
              </c:strCache>
            </c:strRef>
          </c:cat>
          <c:val>
            <c:numRef>
              <c:f>'Difficulties (slide 20)'!$J$10:$J$16</c:f>
              <c:numCache>
                <c:formatCode>0%</c:formatCode>
                <c:ptCount val="7"/>
                <c:pt idx="0">
                  <c:v>0.11203319502074689</c:v>
                </c:pt>
                <c:pt idx="1">
                  <c:v>3.7344398340248962E-2</c:v>
                </c:pt>
                <c:pt idx="2">
                  <c:v>6.6390041493775934E-2</c:v>
                </c:pt>
                <c:pt idx="3">
                  <c:v>0.16182572614107885</c:v>
                </c:pt>
                <c:pt idx="4">
                  <c:v>9.1286307053941904E-2</c:v>
                </c:pt>
                <c:pt idx="5">
                  <c:v>0.36514522821576761</c:v>
                </c:pt>
                <c:pt idx="6">
                  <c:v>0.17427385892116182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D5-4E9E-99EA-E2AC18B44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645696"/>
        <c:axId val="648718896"/>
      </c:barChart>
      <c:catAx>
        <c:axId val="64864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8718896"/>
        <c:crosses val="autoZero"/>
        <c:auto val="1"/>
        <c:lblAlgn val="ctr"/>
        <c:lblOffset val="100"/>
        <c:noMultiLvlLbl val="0"/>
      </c:catAx>
      <c:valAx>
        <c:axId val="6487188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8645696"/>
        <c:crosses val="autoZero"/>
        <c:crossBetween val="between"/>
      </c:valAx>
      <c:spPr>
        <a:solidFill>
          <a:sysClr val="window" lastClr="FFFFFF"/>
        </a:solid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 sz="1200">
                <a:latin typeface="Effra" panose="020B0603020203020204"/>
              </a:rPr>
              <a:t>In the last academic year, which of these activities have you engaged in as part of your teaching practice? </a:t>
            </a:r>
            <a:r>
              <a:rPr lang="en-GB" sz="1200">
                <a:latin typeface="Effra" panose="020B0603020203020204"/>
              </a:rPr>
              <a:t>(tick all that apply)</a:t>
            </a:r>
          </a:p>
        </c:rich>
      </c:tx>
      <c:layout>
        <c:manualLayout>
          <c:xMode val="edge"/>
          <c:yMode val="edge"/>
          <c:x val="0.12836654389763877"/>
          <c:y val="2.4648101236326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2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D224C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'Which activities (slide 21)'!$E$9:$E$23</c:f>
              <c:strCache>
                <c:ptCount val="15"/>
                <c:pt idx="0">
                  <c:v>Delivered a live online lecture, class or presentation</c:v>
                </c:pt>
                <c:pt idx="1">
                  <c:v>Delivered a recorded lecture or class</c:v>
                </c:pt>
                <c:pt idx="2">
                  <c:v>Produced and/or uploaded content online</c:v>
                </c:pt>
                <c:pt idx="3">
                  <c:v>Mixed face-to-face/online class</c:v>
                </c:pt>
                <c:pt idx="4">
                  <c:v>Computer-marked test/assessment</c:v>
                </c:pt>
                <c:pt idx="5">
                  <c:v>Online quizzes</c:v>
                </c:pt>
                <c:pt idx="6">
                  <c:v>Live polling</c:v>
                </c:pt>
                <c:pt idx="7">
                  <c:v>Set online research tasks</c:v>
                </c:pt>
                <c:pt idx="8">
                  <c:v>Took part in/moderated online text-based discussion </c:v>
                </c:pt>
                <c:pt idx="9">
                  <c:v>Supported online collaboration</c:v>
                </c:pt>
                <c:pt idx="10">
                  <c:v>Virtual lab, practical or fieldwork</c:v>
                </c:pt>
                <c:pt idx="11">
                  <c:v>Online game or simulation</c:v>
                </c:pt>
                <c:pt idx="12">
                  <c:v>Virtual/augmented or extended reality or simulation</c:v>
                </c:pt>
                <c:pt idx="13">
                  <c:v>Use of artificial intelligence </c:v>
                </c:pt>
                <c:pt idx="14">
                  <c:v>None of these</c:v>
                </c:pt>
              </c:strCache>
            </c:strRef>
          </c:cat>
          <c:val>
            <c:numRef>
              <c:f>'Which activities (slide 21)'!$F$9:$F$23</c:f>
              <c:numCache>
                <c:formatCode>0%</c:formatCode>
                <c:ptCount val="15"/>
                <c:pt idx="0">
                  <c:v>0.69649805447470814</c:v>
                </c:pt>
                <c:pt idx="1">
                  <c:v>0.642023346303502</c:v>
                </c:pt>
                <c:pt idx="2">
                  <c:v>0.89494163424124518</c:v>
                </c:pt>
                <c:pt idx="3">
                  <c:v>0.36575875486381321</c:v>
                </c:pt>
                <c:pt idx="4">
                  <c:v>0.42801556420233461</c:v>
                </c:pt>
                <c:pt idx="5">
                  <c:v>0.53307392996108949</c:v>
                </c:pt>
                <c:pt idx="6">
                  <c:v>0.48638132295719844</c:v>
                </c:pt>
                <c:pt idx="7">
                  <c:v>0.2723735408560311</c:v>
                </c:pt>
                <c:pt idx="8">
                  <c:v>0.25291828793774318</c:v>
                </c:pt>
                <c:pt idx="9">
                  <c:v>0.29182879377431908</c:v>
                </c:pt>
                <c:pt idx="10">
                  <c:v>4.6692607003891051E-2</c:v>
                </c:pt>
                <c:pt idx="11">
                  <c:v>6.6147859922178989E-2</c:v>
                </c:pt>
                <c:pt idx="12">
                  <c:v>1.1673151750972763E-2</c:v>
                </c:pt>
                <c:pt idx="13">
                  <c:v>0.19844357976653695</c:v>
                </c:pt>
                <c:pt idx="14">
                  <c:v>7.7821011673151752E-3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94-4B04-A6D8-4E28A3245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645696"/>
        <c:axId val="648718896"/>
      </c:barChart>
      <c:catAx>
        <c:axId val="64864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648718896"/>
        <c:crosses val="autoZero"/>
        <c:auto val="1"/>
        <c:lblAlgn val="ctr"/>
        <c:lblOffset val="100"/>
        <c:noMultiLvlLbl val="0"/>
      </c:catAx>
      <c:valAx>
        <c:axId val="6487188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8645696"/>
        <c:crosses val="autoZero"/>
        <c:crossBetween val="between"/>
      </c:valAx>
      <c:spPr>
        <a:solidFill>
          <a:sysClr val="window" lastClr="FFFFFF"/>
        </a:solid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How much do you agree that the digital teaching resources for your course are:</a:t>
            </a:r>
          </a:p>
        </c:rich>
      </c:tx>
      <c:layout>
        <c:manualLayout>
          <c:xMode val="edge"/>
          <c:yMode val="edge"/>
          <c:x val="0.17345724953900399"/>
          <c:y val="2.9507083515918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'Online materials (slide 22)'!$G$7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0D22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materials (slide 22)'!$F$8:$F$11</c:f>
              <c:strCache>
                <c:ptCount val="4"/>
                <c:pt idx="0">
                  <c:v>Engaging and motivating</c:v>
                </c:pt>
                <c:pt idx="1">
                  <c:v>At the right level and pace</c:v>
                </c:pt>
                <c:pt idx="2">
                  <c:v>Accessible to you</c:v>
                </c:pt>
                <c:pt idx="3">
                  <c:v>Available in good time</c:v>
                </c:pt>
              </c:strCache>
            </c:strRef>
          </c:cat>
          <c:val>
            <c:numRef>
              <c:f>'Online materials (slide 22)'!$G$8:$G$11</c:f>
              <c:numCache>
                <c:formatCode>0%</c:formatCode>
                <c:ptCount val="4"/>
                <c:pt idx="0">
                  <c:v>0.375</c:v>
                </c:pt>
                <c:pt idx="1">
                  <c:v>0.484375</c:v>
                </c:pt>
                <c:pt idx="2">
                  <c:v>0.49019607843137253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DE-4713-AEA2-3FDE6DABC2AF}"/>
            </c:ext>
          </c:extLst>
        </c:ser>
        <c:ser>
          <c:idx val="1"/>
          <c:order val="1"/>
          <c:tx>
            <c:strRef>
              <c:f>'Online materials (slide 22)'!$H$7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materials (slide 22)'!$F$8:$F$11</c:f>
              <c:strCache>
                <c:ptCount val="4"/>
                <c:pt idx="0">
                  <c:v>Engaging and motivating</c:v>
                </c:pt>
                <c:pt idx="1">
                  <c:v>At the right level and pace</c:v>
                </c:pt>
                <c:pt idx="2">
                  <c:v>Accessible to you</c:v>
                </c:pt>
                <c:pt idx="3">
                  <c:v>Available in good time</c:v>
                </c:pt>
              </c:strCache>
            </c:strRef>
          </c:cat>
          <c:val>
            <c:numRef>
              <c:f>'Online materials (slide 22)'!$H$8:$H$11</c:f>
              <c:numCache>
                <c:formatCode>0%</c:formatCode>
                <c:ptCount val="4"/>
                <c:pt idx="0">
                  <c:v>0.54296875</c:v>
                </c:pt>
                <c:pt idx="1">
                  <c:v>0.4609375</c:v>
                </c:pt>
                <c:pt idx="2">
                  <c:v>0.396078431372549</c:v>
                </c:pt>
                <c:pt idx="3">
                  <c:v>0.46400000000000002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DE-4713-AEA2-3FDE6DABC2AF}"/>
            </c:ext>
          </c:extLst>
        </c:ser>
        <c:ser>
          <c:idx val="2"/>
          <c:order val="2"/>
          <c:tx>
            <c:strRef>
              <c:f>'Online materials (slide 22)'!$I$7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materials (slide 22)'!$F$8:$F$11</c:f>
              <c:strCache>
                <c:ptCount val="4"/>
                <c:pt idx="0">
                  <c:v>Engaging and motivating</c:v>
                </c:pt>
                <c:pt idx="1">
                  <c:v>At the right level and pace</c:v>
                </c:pt>
                <c:pt idx="2">
                  <c:v>Accessible to you</c:v>
                </c:pt>
                <c:pt idx="3">
                  <c:v>Available in good time</c:v>
                </c:pt>
              </c:strCache>
            </c:strRef>
          </c:cat>
          <c:val>
            <c:numRef>
              <c:f>'Online materials (slide 22)'!$I$8:$I$11</c:f>
              <c:numCache>
                <c:formatCode>0%</c:formatCode>
                <c:ptCount val="4"/>
                <c:pt idx="0">
                  <c:v>8.203125E-2</c:v>
                </c:pt>
                <c:pt idx="1">
                  <c:v>5.46875E-2</c:v>
                </c:pt>
                <c:pt idx="2">
                  <c:v>0.11372549019607843</c:v>
                </c:pt>
                <c:pt idx="3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DE-4713-AEA2-3FDE6DABC2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1363967"/>
        <c:axId val="1170765471"/>
      </c:barChart>
      <c:catAx>
        <c:axId val="1171363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765471"/>
        <c:crosses val="autoZero"/>
        <c:auto val="1"/>
        <c:lblAlgn val="ctr"/>
        <c:lblOffset val="100"/>
        <c:noMultiLvlLbl val="0"/>
      </c:catAx>
      <c:valAx>
        <c:axId val="1170765471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17136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416490-CC85-444F-957E-7EDE2DF62D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1A4F1-4F56-6840-97A0-5D99C0EA96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98A0A-2E8D-DF4F-9C31-A81C00E300D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9A510-34A7-3B44-B012-7C929876E9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24C06-B906-CB40-A7E2-6054534BD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633EF-120A-2C48-B885-0B1F58D5D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2C31F-EDF8-D64C-B235-4BEA7689D6AD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567F-F019-E948-A7D1-1F94AF060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20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manchesterac.sharepoint.com/:x:/s/OBL-FlexibleLearningStrategyGroup/EQwCs4qvZ2NCs5zpC0T11LIBXUjVCNB61uoUUbiXC70scg?e=f3H7HF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manchesterac.sharepoint.com/:x:/s/OBL-FlexibleLearningStrategyGroup/EQwCs4qvZ2NCs5zpC0T11LIBXUjVCNB61uoUUbiXC70scg?e=f3H7H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manchesterac.sharepoint.com/:x:/s/OBL-FlexibleLearningStrategyGroup/EQwCs4qvZ2NCs5zpC0T11LIBXUjVCNB61uoUUbiXC70scg?e=f3H7HF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Link to see Teaching staff free text responses: </a:t>
            </a:r>
            <a:r>
              <a:rPr lang="en-GB">
                <a:hlinkClick r:id="rId3"/>
              </a:rPr>
              <a:t>Teaching </a:t>
            </a:r>
            <a:r>
              <a:rPr lang="en-GB" err="1">
                <a:hlinkClick r:id="rId3"/>
              </a:rPr>
              <a:t>Staff_Jisc</a:t>
            </a:r>
            <a:r>
              <a:rPr lang="en-GB">
                <a:hlinkClick r:id="rId3"/>
              </a:rPr>
              <a:t> </a:t>
            </a:r>
            <a:r>
              <a:rPr lang="en-GB" err="1">
                <a:hlinkClick r:id="rId3"/>
              </a:rPr>
              <a:t>surveys_free</a:t>
            </a:r>
            <a:r>
              <a:rPr lang="en-GB">
                <a:hlinkClick r:id="rId3"/>
              </a:rPr>
              <a:t> text responses.xlsx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2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Link to see Teaching staff free text responses: </a:t>
            </a:r>
            <a:r>
              <a:rPr lang="en-GB">
                <a:hlinkClick r:id="rId3"/>
              </a:rPr>
              <a:t>Teaching </a:t>
            </a:r>
            <a:r>
              <a:rPr lang="en-GB" err="1">
                <a:hlinkClick r:id="rId3"/>
              </a:rPr>
              <a:t>Staff_Jisc</a:t>
            </a:r>
            <a:r>
              <a:rPr lang="en-GB">
                <a:hlinkClick r:id="rId3"/>
              </a:rPr>
              <a:t> </a:t>
            </a:r>
            <a:r>
              <a:rPr lang="en-GB" err="1">
                <a:hlinkClick r:id="rId3"/>
              </a:rPr>
              <a:t>surveys_free</a:t>
            </a:r>
            <a:r>
              <a:rPr lang="en-GB">
                <a:hlinkClick r:id="rId3"/>
              </a:rPr>
              <a:t> text responses.xlsx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3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Link to see Teaching staff free text responses: </a:t>
            </a:r>
            <a:r>
              <a:rPr lang="en-GB">
                <a:hlinkClick r:id="rId3"/>
              </a:rPr>
              <a:t>Teaching </a:t>
            </a:r>
            <a:r>
              <a:rPr lang="en-GB" err="1">
                <a:hlinkClick r:id="rId3"/>
              </a:rPr>
              <a:t>Staff_Jisc</a:t>
            </a:r>
            <a:r>
              <a:rPr lang="en-GB">
                <a:hlinkClick r:id="rId3"/>
              </a:rPr>
              <a:t> </a:t>
            </a:r>
            <a:r>
              <a:rPr lang="en-GB" err="1">
                <a:hlinkClick r:id="rId3"/>
              </a:rPr>
              <a:t>surveys_free</a:t>
            </a:r>
            <a:r>
              <a:rPr lang="en-GB">
                <a:hlinkClick r:id="rId3"/>
              </a:rPr>
              <a:t> text responses.xlsx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6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2995886"/>
            <a:ext cx="5373811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1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 (white or black text)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7051" y="339726"/>
            <a:ext cx="1908174" cy="542478"/>
          </a:xfrm>
          <a:prstGeom prst="rect">
            <a:avLst/>
          </a:prstGeom>
        </p:spPr>
        <p:txBody>
          <a:bodyPr lIns="0" tIns="0" rIns="0" bIns="0"/>
          <a:lstStyle>
            <a:lvl1pPr marL="36910" indent="0" algn="r" defTabSz="270000">
              <a:lnSpc>
                <a:spcPct val="100000"/>
              </a:lnSpc>
              <a:buNone/>
              <a:tabLst/>
              <a:defRPr sz="10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139303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270271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3pPr>
            <a:lvl4pPr marL="402431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4pPr>
            <a:lvl5pPr marL="533400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5pPr>
          </a:lstStyle>
          <a:p>
            <a:pPr lvl="0"/>
            <a:r>
              <a:rPr lang="en-US"/>
              <a:t>Date / publication (white/black)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8774" y="4105351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 (white or black text)</a:t>
            </a:r>
          </a:p>
        </p:txBody>
      </p:sp>
    </p:spTree>
    <p:extLst>
      <p:ext uri="{BB962C8B-B14F-4D97-AF65-F5344CB8AC3E}">
        <p14:creationId xmlns:p14="http://schemas.microsoft.com/office/powerpoint/2010/main" val="1831806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29303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792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BF1310-C6E8-4747-8F27-E8B3BAE2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00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68455E-248E-4A62-84CB-1504411DD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2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102423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669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2810A4-96FB-42BF-AA7B-3057FF99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05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35B841-1D1F-46DF-839D-40ADD4D36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864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1142319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955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OFF /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794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A157DE-7020-4FC1-84EC-74C89F24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43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013441-BF5B-4FB2-9553-87D53D6A7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70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407145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A03C-3717-C298-B038-8E3E93B0B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2ED0E-0031-A1D1-BE52-FE350F43A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F1674-C80E-42C7-E304-3F4D0804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67F6D-AB54-5637-E895-89FE36CE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70DE6-1892-F346-9536-0BF2B6F7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95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1DF7-D717-A224-6B34-33CCBECD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3FDB7-DBBE-899C-8327-9B20E1E1C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7A5A1-A3AA-7350-A88E-83B773C1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CC2AC-77E4-ED1B-B97A-1C46D010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768F4-34FD-04AF-6B77-5E3CF297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12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81F0-391C-9D83-3F6F-E4F36243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A73BF-7D49-F2A4-05DA-8DCCF974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BCC78-4698-FC77-9F9A-8CF6D9C0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647F9-F49E-E6F1-3753-D412E765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E7CCB-B772-DD71-54D2-7D7DDCC0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33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43ADA-5494-6037-A4C3-C812CC4C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C75B8-B22D-8995-D947-527ECD3EF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FF8FC-ADA7-B3BE-DD40-4A9215A68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49451-AC78-A0EE-400F-3079996B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C2FE4-3A7E-3703-5EB6-ACB6BD12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06A98-E6F8-0707-4839-DFB1EAF1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244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828A-4780-DE04-4667-640DC320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B4A1C-2146-FBF4-F9B6-772A2DDFE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72735-5D87-5903-D4B2-681E211C5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1D5D2-0C11-3DFC-FAC0-EC076E654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1D8D9-F06F-1613-6276-44565C301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2B3D3C-AFDC-73FA-2BA6-B0273BD8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0A043-0F2F-382D-0A59-89EEF961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7FA9BF-288B-9747-61A0-C9FFD830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594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3611-90F2-6FD9-9780-791B3E90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1C455-AB39-2DFB-FEDC-37851BB7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657CF-98D5-F361-D2B1-28BDF642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D5961-844D-481F-BB25-6D9802CE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72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1371A-4A66-EBA2-17F9-7256BB76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981E4-384C-A9FB-5A6A-44FD4B08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F93C5-E303-462C-7510-EF7B6C6A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53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763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6F8E-4EC5-616A-AA55-34DE64CF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E8243-BE17-0B86-DBB0-795E9D214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C6A95-BFB6-0CB3-1E53-F2E1D6A65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6FF96-E914-1CE0-F221-16DE41C6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1EEB1-B4CD-8063-BD79-46680A09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4651F-6F82-D70E-13F3-08CBEDA2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81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4B83-954B-20CD-B744-7E7F8198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C376C-BA17-EE9A-EA0A-E98B22E18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7D80B-02ED-86C5-6568-EEFAAE2C9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AFA0C-06AF-C04E-57CB-656AA5F29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8EC2E-2F3F-E3DD-6310-7C9A1F06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CCA23-4586-8B11-EBC3-89AC85FE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60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DED3-B93F-6B9F-8E15-F17008F1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65673-476D-76CF-0F43-A125B238C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D469D-DC0C-AD22-6AA0-AC7B2ECD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D3001-CAB1-7CAA-9B98-CF7EF393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55646-A61B-8090-B5E2-97C446E6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83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07390-604B-54F0-4D8A-151247EED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F4100-D221-483F-B980-5F9BFD996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66E8E-2CAB-0274-289F-4835AF66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60B49-77D8-EBD1-1318-0A8309D5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109A6-67C1-451F-D2B5-58F58D9D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58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gital sub sectio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>
            <a:extLst>
              <a:ext uri="{FF2B5EF4-FFF2-40B4-BE49-F238E27FC236}">
                <a16:creationId xmlns:a16="http://schemas.microsoft.com/office/drawing/2014/main" id="{BB8D2D41-4F65-5500-8747-8DF6E7AFDBAD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35A198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4724254-D08F-293E-FF0A-7F965F439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64" y="3945952"/>
            <a:ext cx="798063" cy="919046"/>
          </a:xfrm>
          <a:prstGeom prst="rect">
            <a:avLst/>
          </a:prstGeom>
        </p:spPr>
      </p:pic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9EA5A467-8A22-F9DF-F619-168E51AE68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259" y="1344296"/>
            <a:ext cx="4268741" cy="1548400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638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Section title or breaker page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9520236-D9ED-4A39-A09C-E27635FEE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4788"/>
          <a:stretch/>
        </p:blipFill>
        <p:spPr>
          <a:xfrm>
            <a:off x="6116107" y="3511663"/>
            <a:ext cx="3211358" cy="1631549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1ECFFBD-FFEE-53E2-8885-75C8FF7F1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64020" y="0"/>
            <a:ext cx="5774909" cy="5144342"/>
          </a:xfrm>
          <a:custGeom>
            <a:avLst/>
            <a:gdLst>
              <a:gd name="connsiteX0" fmla="*/ 1 w 12687608"/>
              <a:gd name="connsiteY0" fmla="*/ 1 h 11311200"/>
              <a:gd name="connsiteX1" fmla="*/ 1 w 12687608"/>
              <a:gd name="connsiteY1" fmla="*/ 6445406 h 11311200"/>
              <a:gd name="connsiteX2" fmla="*/ 11195824 w 12687608"/>
              <a:gd name="connsiteY2" fmla="*/ 1 h 11311200"/>
              <a:gd name="connsiteX3" fmla="*/ 0 w 12687608"/>
              <a:gd name="connsiteY3" fmla="*/ 0 h 11311200"/>
              <a:gd name="connsiteX4" fmla="*/ 12687608 w 12687608"/>
              <a:gd name="connsiteY4" fmla="*/ 0 h 11311200"/>
              <a:gd name="connsiteX5" fmla="*/ 12687608 w 12687608"/>
              <a:gd name="connsiteY5" fmla="*/ 11311200 h 11311200"/>
              <a:gd name="connsiteX6" fmla="*/ 0 w 12687608"/>
              <a:gd name="connsiteY6" fmla="*/ 1131120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740718"/>
              <a:gd name="connsiteX1" fmla="*/ 1 w 12707928"/>
              <a:gd name="connsiteY1" fmla="*/ 6445406 h 11740718"/>
              <a:gd name="connsiteX2" fmla="*/ 11195824 w 12707928"/>
              <a:gd name="connsiteY2" fmla="*/ 1 h 11740718"/>
              <a:gd name="connsiteX3" fmla="*/ 1 w 12707928"/>
              <a:gd name="connsiteY3" fmla="*/ 1 h 11740718"/>
              <a:gd name="connsiteX4" fmla="*/ 0 w 12707928"/>
              <a:gd name="connsiteY4" fmla="*/ 0 h 11740718"/>
              <a:gd name="connsiteX5" fmla="*/ 12687608 w 12707928"/>
              <a:gd name="connsiteY5" fmla="*/ 0 h 11740718"/>
              <a:gd name="connsiteX6" fmla="*/ 12707928 w 12707928"/>
              <a:gd name="connsiteY6" fmla="*/ 7003360 h 11740718"/>
              <a:gd name="connsiteX7" fmla="*/ 4917748 w 12707928"/>
              <a:gd name="connsiteY7" fmla="*/ 11297920 h 11740718"/>
              <a:gd name="connsiteX8" fmla="*/ 0 w 12707928"/>
              <a:gd name="connsiteY8" fmla="*/ 11311200 h 11740718"/>
              <a:gd name="connsiteX9" fmla="*/ 0 w 12707928"/>
              <a:gd name="connsiteY9" fmla="*/ 0 h 11740718"/>
              <a:gd name="connsiteX0" fmla="*/ 1 w 12707928"/>
              <a:gd name="connsiteY0" fmla="*/ 1 h 11712960"/>
              <a:gd name="connsiteX1" fmla="*/ 1 w 12707928"/>
              <a:gd name="connsiteY1" fmla="*/ 6445406 h 11712960"/>
              <a:gd name="connsiteX2" fmla="*/ 11195824 w 12707928"/>
              <a:gd name="connsiteY2" fmla="*/ 1 h 11712960"/>
              <a:gd name="connsiteX3" fmla="*/ 1 w 12707928"/>
              <a:gd name="connsiteY3" fmla="*/ 1 h 11712960"/>
              <a:gd name="connsiteX4" fmla="*/ 0 w 12707928"/>
              <a:gd name="connsiteY4" fmla="*/ 0 h 11712960"/>
              <a:gd name="connsiteX5" fmla="*/ 12687608 w 12707928"/>
              <a:gd name="connsiteY5" fmla="*/ 0 h 11712960"/>
              <a:gd name="connsiteX6" fmla="*/ 12707928 w 12707928"/>
              <a:gd name="connsiteY6" fmla="*/ 7003360 h 11712960"/>
              <a:gd name="connsiteX7" fmla="*/ 4917748 w 12707928"/>
              <a:gd name="connsiteY7" fmla="*/ 11297920 h 11712960"/>
              <a:gd name="connsiteX8" fmla="*/ 0 w 12707928"/>
              <a:gd name="connsiteY8" fmla="*/ 11311200 h 11712960"/>
              <a:gd name="connsiteX9" fmla="*/ 0 w 12707928"/>
              <a:gd name="connsiteY9" fmla="*/ 0 h 1171296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17281"/>
              <a:gd name="connsiteX1" fmla="*/ 1 w 12707928"/>
              <a:gd name="connsiteY1" fmla="*/ 6445406 h 11317281"/>
              <a:gd name="connsiteX2" fmla="*/ 11195824 w 12707928"/>
              <a:gd name="connsiteY2" fmla="*/ 1 h 11317281"/>
              <a:gd name="connsiteX3" fmla="*/ 1 w 12707928"/>
              <a:gd name="connsiteY3" fmla="*/ 1 h 11317281"/>
              <a:gd name="connsiteX4" fmla="*/ 0 w 12707928"/>
              <a:gd name="connsiteY4" fmla="*/ 0 h 11317281"/>
              <a:gd name="connsiteX5" fmla="*/ 12687608 w 12707928"/>
              <a:gd name="connsiteY5" fmla="*/ 0 h 11317281"/>
              <a:gd name="connsiteX6" fmla="*/ 12707928 w 12707928"/>
              <a:gd name="connsiteY6" fmla="*/ 7003360 h 11317281"/>
              <a:gd name="connsiteX7" fmla="*/ 4917748 w 12707928"/>
              <a:gd name="connsiteY7" fmla="*/ 11297920 h 11317281"/>
              <a:gd name="connsiteX8" fmla="*/ 0 w 12707928"/>
              <a:gd name="connsiteY8" fmla="*/ 11311200 h 11317281"/>
              <a:gd name="connsiteX9" fmla="*/ 0 w 12707928"/>
              <a:gd name="connsiteY9" fmla="*/ 0 h 11317281"/>
              <a:gd name="connsiteX0" fmla="*/ 1 w 12707928"/>
              <a:gd name="connsiteY0" fmla="*/ 1 h 11323023"/>
              <a:gd name="connsiteX1" fmla="*/ 1 w 12707928"/>
              <a:gd name="connsiteY1" fmla="*/ 6445406 h 11323023"/>
              <a:gd name="connsiteX2" fmla="*/ 11195824 w 12707928"/>
              <a:gd name="connsiteY2" fmla="*/ 1 h 11323023"/>
              <a:gd name="connsiteX3" fmla="*/ 1 w 12707928"/>
              <a:gd name="connsiteY3" fmla="*/ 1 h 11323023"/>
              <a:gd name="connsiteX4" fmla="*/ 0 w 12707928"/>
              <a:gd name="connsiteY4" fmla="*/ 0 h 11323023"/>
              <a:gd name="connsiteX5" fmla="*/ 12687608 w 12707928"/>
              <a:gd name="connsiteY5" fmla="*/ 0 h 11323023"/>
              <a:gd name="connsiteX6" fmla="*/ 12707928 w 12707928"/>
              <a:gd name="connsiteY6" fmla="*/ 7003360 h 11323023"/>
              <a:gd name="connsiteX7" fmla="*/ 4898777 w 12707928"/>
              <a:gd name="connsiteY7" fmla="*/ 11309303 h 11323023"/>
              <a:gd name="connsiteX8" fmla="*/ 0 w 12707928"/>
              <a:gd name="connsiteY8" fmla="*/ 11311200 h 11323023"/>
              <a:gd name="connsiteX9" fmla="*/ 0 w 12707928"/>
              <a:gd name="connsiteY9" fmla="*/ 0 h 11323023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631420"/>
              <a:gd name="connsiteX1" fmla="*/ 1 w 12707928"/>
              <a:gd name="connsiteY1" fmla="*/ 6445406 h 11631420"/>
              <a:gd name="connsiteX2" fmla="*/ 11195824 w 12707928"/>
              <a:gd name="connsiteY2" fmla="*/ 1 h 11631420"/>
              <a:gd name="connsiteX3" fmla="*/ 1 w 12707928"/>
              <a:gd name="connsiteY3" fmla="*/ 1 h 11631420"/>
              <a:gd name="connsiteX4" fmla="*/ 0 w 12707928"/>
              <a:gd name="connsiteY4" fmla="*/ 0 h 11631420"/>
              <a:gd name="connsiteX5" fmla="*/ 12687608 w 12707928"/>
              <a:gd name="connsiteY5" fmla="*/ 0 h 11631420"/>
              <a:gd name="connsiteX6" fmla="*/ 12707928 w 12707928"/>
              <a:gd name="connsiteY6" fmla="*/ 6967360 h 11631420"/>
              <a:gd name="connsiteX7" fmla="*/ 4898777 w 12707928"/>
              <a:gd name="connsiteY7" fmla="*/ 11309303 h 11631420"/>
              <a:gd name="connsiteX8" fmla="*/ 0 w 12707928"/>
              <a:gd name="connsiteY8" fmla="*/ 11311200 h 11631420"/>
              <a:gd name="connsiteX9" fmla="*/ 0 w 12707928"/>
              <a:gd name="connsiteY9" fmla="*/ 0 h 11631420"/>
              <a:gd name="connsiteX0" fmla="*/ 1 w 12707928"/>
              <a:gd name="connsiteY0" fmla="*/ 1 h 11792215"/>
              <a:gd name="connsiteX1" fmla="*/ 1 w 12707928"/>
              <a:gd name="connsiteY1" fmla="*/ 6445406 h 11792215"/>
              <a:gd name="connsiteX2" fmla="*/ 11195824 w 12707928"/>
              <a:gd name="connsiteY2" fmla="*/ 1 h 11792215"/>
              <a:gd name="connsiteX3" fmla="*/ 1 w 12707928"/>
              <a:gd name="connsiteY3" fmla="*/ 1 h 11792215"/>
              <a:gd name="connsiteX4" fmla="*/ 0 w 12707928"/>
              <a:gd name="connsiteY4" fmla="*/ 0 h 11792215"/>
              <a:gd name="connsiteX5" fmla="*/ 12687608 w 12707928"/>
              <a:gd name="connsiteY5" fmla="*/ 0 h 11792215"/>
              <a:gd name="connsiteX6" fmla="*/ 12707928 w 12707928"/>
              <a:gd name="connsiteY6" fmla="*/ 6967360 h 11792215"/>
              <a:gd name="connsiteX7" fmla="*/ 4898777 w 12707928"/>
              <a:gd name="connsiteY7" fmla="*/ 11309303 h 11792215"/>
              <a:gd name="connsiteX8" fmla="*/ 0 w 12707928"/>
              <a:gd name="connsiteY8" fmla="*/ 11311200 h 11792215"/>
              <a:gd name="connsiteX9" fmla="*/ 0 w 12707928"/>
              <a:gd name="connsiteY9" fmla="*/ 0 h 11792215"/>
              <a:gd name="connsiteX0" fmla="*/ 1 w 12707928"/>
              <a:gd name="connsiteY0" fmla="*/ 1 h 11315440"/>
              <a:gd name="connsiteX1" fmla="*/ 1 w 12707928"/>
              <a:gd name="connsiteY1" fmla="*/ 6445406 h 11315440"/>
              <a:gd name="connsiteX2" fmla="*/ 11195824 w 12707928"/>
              <a:gd name="connsiteY2" fmla="*/ 1 h 11315440"/>
              <a:gd name="connsiteX3" fmla="*/ 1 w 12707928"/>
              <a:gd name="connsiteY3" fmla="*/ 1 h 11315440"/>
              <a:gd name="connsiteX4" fmla="*/ 0 w 12707928"/>
              <a:gd name="connsiteY4" fmla="*/ 0 h 11315440"/>
              <a:gd name="connsiteX5" fmla="*/ 12687608 w 12707928"/>
              <a:gd name="connsiteY5" fmla="*/ 0 h 11315440"/>
              <a:gd name="connsiteX6" fmla="*/ 12707928 w 12707928"/>
              <a:gd name="connsiteY6" fmla="*/ 6967360 h 11315440"/>
              <a:gd name="connsiteX7" fmla="*/ 4898777 w 12707928"/>
              <a:gd name="connsiteY7" fmla="*/ 11309303 h 11315440"/>
              <a:gd name="connsiteX8" fmla="*/ 0 w 12707928"/>
              <a:gd name="connsiteY8" fmla="*/ 11311200 h 11315440"/>
              <a:gd name="connsiteX9" fmla="*/ 0 w 12707928"/>
              <a:gd name="connsiteY9" fmla="*/ 0 h 11315440"/>
              <a:gd name="connsiteX0" fmla="*/ 1 w 12707928"/>
              <a:gd name="connsiteY0" fmla="*/ 1 h 11366982"/>
              <a:gd name="connsiteX1" fmla="*/ 1 w 12707928"/>
              <a:gd name="connsiteY1" fmla="*/ 6445406 h 11366982"/>
              <a:gd name="connsiteX2" fmla="*/ 11195824 w 12707928"/>
              <a:gd name="connsiteY2" fmla="*/ 1 h 11366982"/>
              <a:gd name="connsiteX3" fmla="*/ 1 w 12707928"/>
              <a:gd name="connsiteY3" fmla="*/ 1 h 11366982"/>
              <a:gd name="connsiteX4" fmla="*/ 0 w 12707928"/>
              <a:gd name="connsiteY4" fmla="*/ 0 h 11366982"/>
              <a:gd name="connsiteX5" fmla="*/ 12687608 w 12707928"/>
              <a:gd name="connsiteY5" fmla="*/ 0 h 11366982"/>
              <a:gd name="connsiteX6" fmla="*/ 12707928 w 12707928"/>
              <a:gd name="connsiteY6" fmla="*/ 6967360 h 11366982"/>
              <a:gd name="connsiteX7" fmla="*/ 4898777 w 12707928"/>
              <a:gd name="connsiteY7" fmla="*/ 11309303 h 11366982"/>
              <a:gd name="connsiteX8" fmla="*/ 0 w 12707928"/>
              <a:gd name="connsiteY8" fmla="*/ 11311200 h 11366982"/>
              <a:gd name="connsiteX9" fmla="*/ 0 w 12707928"/>
              <a:gd name="connsiteY9" fmla="*/ 0 h 11366982"/>
              <a:gd name="connsiteX0" fmla="*/ 1 w 12707928"/>
              <a:gd name="connsiteY0" fmla="*/ 1 h 11312634"/>
              <a:gd name="connsiteX1" fmla="*/ 1 w 12707928"/>
              <a:gd name="connsiteY1" fmla="*/ 6445406 h 11312634"/>
              <a:gd name="connsiteX2" fmla="*/ 11195824 w 12707928"/>
              <a:gd name="connsiteY2" fmla="*/ 1 h 11312634"/>
              <a:gd name="connsiteX3" fmla="*/ 1 w 12707928"/>
              <a:gd name="connsiteY3" fmla="*/ 1 h 11312634"/>
              <a:gd name="connsiteX4" fmla="*/ 0 w 12707928"/>
              <a:gd name="connsiteY4" fmla="*/ 0 h 11312634"/>
              <a:gd name="connsiteX5" fmla="*/ 12687608 w 12707928"/>
              <a:gd name="connsiteY5" fmla="*/ 0 h 11312634"/>
              <a:gd name="connsiteX6" fmla="*/ 12707928 w 12707928"/>
              <a:gd name="connsiteY6" fmla="*/ 6967360 h 11312634"/>
              <a:gd name="connsiteX7" fmla="*/ 4898777 w 12707928"/>
              <a:gd name="connsiteY7" fmla="*/ 11309303 h 11312634"/>
              <a:gd name="connsiteX8" fmla="*/ 0 w 12707928"/>
              <a:gd name="connsiteY8" fmla="*/ 11311200 h 11312634"/>
              <a:gd name="connsiteX9" fmla="*/ 0 w 12707928"/>
              <a:gd name="connsiteY9" fmla="*/ 0 h 11312634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6967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9"/>
              <a:gd name="connsiteY0" fmla="*/ 1 h 11311200"/>
              <a:gd name="connsiteX1" fmla="*/ 1 w 12707929"/>
              <a:gd name="connsiteY1" fmla="*/ 6445406 h 11311200"/>
              <a:gd name="connsiteX2" fmla="*/ 11195824 w 12707929"/>
              <a:gd name="connsiteY2" fmla="*/ 1 h 11311200"/>
              <a:gd name="connsiteX3" fmla="*/ 1 w 12707929"/>
              <a:gd name="connsiteY3" fmla="*/ 1 h 11311200"/>
              <a:gd name="connsiteX4" fmla="*/ 0 w 12707929"/>
              <a:gd name="connsiteY4" fmla="*/ 0 h 11311200"/>
              <a:gd name="connsiteX5" fmla="*/ 12687608 w 12707929"/>
              <a:gd name="connsiteY5" fmla="*/ 0 h 11311200"/>
              <a:gd name="connsiteX6" fmla="*/ 12707928 w 12707929"/>
              <a:gd name="connsiteY6" fmla="*/ 6967360 h 11311200"/>
              <a:gd name="connsiteX7" fmla="*/ 4898777 w 12707929"/>
              <a:gd name="connsiteY7" fmla="*/ 11309303 h 11311200"/>
              <a:gd name="connsiteX8" fmla="*/ 0 w 12707929"/>
              <a:gd name="connsiteY8" fmla="*/ 11311200 h 11311200"/>
              <a:gd name="connsiteX9" fmla="*/ 0 w 12707929"/>
              <a:gd name="connsiteY9" fmla="*/ 0 h 11311200"/>
              <a:gd name="connsiteX0" fmla="*/ 1 w 12696778"/>
              <a:gd name="connsiteY0" fmla="*/ 1 h 11643810"/>
              <a:gd name="connsiteX1" fmla="*/ 1 w 12696778"/>
              <a:gd name="connsiteY1" fmla="*/ 6445406 h 11643810"/>
              <a:gd name="connsiteX2" fmla="*/ 11195824 w 12696778"/>
              <a:gd name="connsiteY2" fmla="*/ 1 h 11643810"/>
              <a:gd name="connsiteX3" fmla="*/ 1 w 12696778"/>
              <a:gd name="connsiteY3" fmla="*/ 1 h 11643810"/>
              <a:gd name="connsiteX4" fmla="*/ 0 w 12696778"/>
              <a:gd name="connsiteY4" fmla="*/ 0 h 11643810"/>
              <a:gd name="connsiteX5" fmla="*/ 12687608 w 12696778"/>
              <a:gd name="connsiteY5" fmla="*/ 0 h 11643810"/>
              <a:gd name="connsiteX6" fmla="*/ 12696777 w 12696778"/>
              <a:gd name="connsiteY6" fmla="*/ 6800092 h 11643810"/>
              <a:gd name="connsiteX7" fmla="*/ 4898777 w 12696778"/>
              <a:gd name="connsiteY7" fmla="*/ 11309303 h 11643810"/>
              <a:gd name="connsiteX8" fmla="*/ 0 w 12696778"/>
              <a:gd name="connsiteY8" fmla="*/ 11311200 h 11643810"/>
              <a:gd name="connsiteX9" fmla="*/ 0 w 12696778"/>
              <a:gd name="connsiteY9" fmla="*/ 0 h 11643810"/>
              <a:gd name="connsiteX0" fmla="*/ 1 w 12696778"/>
              <a:gd name="connsiteY0" fmla="*/ 1 h 11800403"/>
              <a:gd name="connsiteX1" fmla="*/ 1 w 12696778"/>
              <a:gd name="connsiteY1" fmla="*/ 6445406 h 11800403"/>
              <a:gd name="connsiteX2" fmla="*/ 11195824 w 12696778"/>
              <a:gd name="connsiteY2" fmla="*/ 1 h 11800403"/>
              <a:gd name="connsiteX3" fmla="*/ 1 w 12696778"/>
              <a:gd name="connsiteY3" fmla="*/ 1 h 11800403"/>
              <a:gd name="connsiteX4" fmla="*/ 0 w 12696778"/>
              <a:gd name="connsiteY4" fmla="*/ 0 h 11800403"/>
              <a:gd name="connsiteX5" fmla="*/ 12687608 w 12696778"/>
              <a:gd name="connsiteY5" fmla="*/ 0 h 11800403"/>
              <a:gd name="connsiteX6" fmla="*/ 12696777 w 12696778"/>
              <a:gd name="connsiteY6" fmla="*/ 6800092 h 11800403"/>
              <a:gd name="connsiteX7" fmla="*/ 4898777 w 12696778"/>
              <a:gd name="connsiteY7" fmla="*/ 11309303 h 11800403"/>
              <a:gd name="connsiteX8" fmla="*/ 0 w 12696778"/>
              <a:gd name="connsiteY8" fmla="*/ 11311200 h 11800403"/>
              <a:gd name="connsiteX9" fmla="*/ 0 w 12696778"/>
              <a:gd name="connsiteY9" fmla="*/ 0 h 11800403"/>
              <a:gd name="connsiteX0" fmla="*/ 1 w 12696778"/>
              <a:gd name="connsiteY0" fmla="*/ 1 h 11421113"/>
              <a:gd name="connsiteX1" fmla="*/ 1 w 12696778"/>
              <a:gd name="connsiteY1" fmla="*/ 6445406 h 11421113"/>
              <a:gd name="connsiteX2" fmla="*/ 11195824 w 12696778"/>
              <a:gd name="connsiteY2" fmla="*/ 1 h 11421113"/>
              <a:gd name="connsiteX3" fmla="*/ 1 w 12696778"/>
              <a:gd name="connsiteY3" fmla="*/ 1 h 11421113"/>
              <a:gd name="connsiteX4" fmla="*/ 0 w 12696778"/>
              <a:gd name="connsiteY4" fmla="*/ 0 h 11421113"/>
              <a:gd name="connsiteX5" fmla="*/ 12687608 w 12696778"/>
              <a:gd name="connsiteY5" fmla="*/ 0 h 11421113"/>
              <a:gd name="connsiteX6" fmla="*/ 12696777 w 12696778"/>
              <a:gd name="connsiteY6" fmla="*/ 6800092 h 11421113"/>
              <a:gd name="connsiteX7" fmla="*/ 4898777 w 12696778"/>
              <a:gd name="connsiteY7" fmla="*/ 11309303 h 11421113"/>
              <a:gd name="connsiteX8" fmla="*/ 0 w 12696778"/>
              <a:gd name="connsiteY8" fmla="*/ 11311200 h 11421113"/>
              <a:gd name="connsiteX9" fmla="*/ 0 w 12696778"/>
              <a:gd name="connsiteY9" fmla="*/ 0 h 11421113"/>
              <a:gd name="connsiteX0" fmla="*/ 1 w 12696778"/>
              <a:gd name="connsiteY0" fmla="*/ 1 h 11311200"/>
              <a:gd name="connsiteX1" fmla="*/ 1 w 12696778"/>
              <a:gd name="connsiteY1" fmla="*/ 6445406 h 11311200"/>
              <a:gd name="connsiteX2" fmla="*/ 11195824 w 12696778"/>
              <a:gd name="connsiteY2" fmla="*/ 1 h 11311200"/>
              <a:gd name="connsiteX3" fmla="*/ 1 w 12696778"/>
              <a:gd name="connsiteY3" fmla="*/ 1 h 11311200"/>
              <a:gd name="connsiteX4" fmla="*/ 0 w 12696778"/>
              <a:gd name="connsiteY4" fmla="*/ 0 h 11311200"/>
              <a:gd name="connsiteX5" fmla="*/ 12687608 w 12696778"/>
              <a:gd name="connsiteY5" fmla="*/ 0 h 11311200"/>
              <a:gd name="connsiteX6" fmla="*/ 12696777 w 12696778"/>
              <a:gd name="connsiteY6" fmla="*/ 6800092 h 11311200"/>
              <a:gd name="connsiteX7" fmla="*/ 4898777 w 12696778"/>
              <a:gd name="connsiteY7" fmla="*/ 11309303 h 11311200"/>
              <a:gd name="connsiteX8" fmla="*/ 0 w 12696778"/>
              <a:gd name="connsiteY8" fmla="*/ 11311200 h 11311200"/>
              <a:gd name="connsiteX9" fmla="*/ 0 w 12696778"/>
              <a:gd name="connsiteY9" fmla="*/ 0 h 113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6778" h="11311200">
                <a:moveTo>
                  <a:pt x="1" y="1"/>
                </a:moveTo>
                <a:lnTo>
                  <a:pt x="1" y="6445406"/>
                </a:lnTo>
                <a:lnTo>
                  <a:pt x="11195824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12687608" y="0"/>
                </a:lnTo>
                <a:cubicBezTo>
                  <a:pt x="12694381" y="2334453"/>
                  <a:pt x="12690004" y="4465639"/>
                  <a:pt x="12696777" y="6800092"/>
                </a:cubicBezTo>
                <a:cubicBezTo>
                  <a:pt x="12700127" y="6807406"/>
                  <a:pt x="4940836" y="11313493"/>
                  <a:pt x="4898777" y="11309303"/>
                </a:cubicBezTo>
                <a:cubicBezTo>
                  <a:pt x="4841585" y="11303605"/>
                  <a:pt x="1632926" y="11310568"/>
                  <a:pt x="0" y="11311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 anchor="ctr" anchorCtr="1">
            <a:noAutofit/>
          </a:bodyPr>
          <a:lstStyle/>
          <a:p>
            <a:r>
              <a:rPr lang="en-US"/>
              <a:t>Insert photo 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CFE97F4-4BA1-1F7A-F846-A51CE56A7F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259" y="302207"/>
            <a:ext cx="891443" cy="37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51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gital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8">
            <a:extLst>
              <a:ext uri="{FF2B5EF4-FFF2-40B4-BE49-F238E27FC236}">
                <a16:creationId xmlns:a16="http://schemas.microsoft.com/office/drawing/2014/main" id="{2385015E-3999-57EF-B123-E3BEE073E2FA}"/>
              </a:ext>
            </a:extLst>
          </p:cNvPr>
          <p:cNvSpPr/>
          <p:nvPr userDrawn="1"/>
        </p:nvSpPr>
        <p:spPr>
          <a:xfrm>
            <a:off x="6836338" y="1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4DE49-BE9C-F503-CC8A-F2CA3DBD3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2911" y="279477"/>
            <a:ext cx="419314" cy="481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20E6F-1209-868B-2DCE-CFC4CB7FBE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674" y="281016"/>
            <a:ext cx="771911" cy="328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7BCF7-5177-812D-C3DE-4D1B2F982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4788"/>
          <a:stretch/>
        </p:blipFill>
        <p:spPr>
          <a:xfrm>
            <a:off x="6116107" y="3511663"/>
            <a:ext cx="3211358" cy="1631549"/>
          </a:xfrm>
          <a:prstGeom prst="rect">
            <a:avLst/>
          </a:prstGeom>
        </p:spPr>
      </p:pic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2A99E988-EDDB-AC2E-1F9E-1DDD2D0C5D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207" y="1108774"/>
            <a:ext cx="7258178" cy="7431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002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this slide here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442FFA5C-6100-1049-8DA1-D4DCB1941A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206" y="1952783"/>
            <a:ext cx="7258178" cy="2757688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3052934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gital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8">
            <a:extLst>
              <a:ext uri="{FF2B5EF4-FFF2-40B4-BE49-F238E27FC236}">
                <a16:creationId xmlns:a16="http://schemas.microsoft.com/office/drawing/2014/main" id="{2385015E-3999-57EF-B123-E3BEE073E2FA}"/>
              </a:ext>
            </a:extLst>
          </p:cNvPr>
          <p:cNvSpPr/>
          <p:nvPr userDrawn="1"/>
        </p:nvSpPr>
        <p:spPr>
          <a:xfrm>
            <a:off x="6836338" y="1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4DE49-BE9C-F503-CC8A-F2CA3DBD3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2911" y="279477"/>
            <a:ext cx="419314" cy="481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20E6F-1209-868B-2DCE-CFC4CB7FBE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674" y="281016"/>
            <a:ext cx="771911" cy="328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7BCF7-5177-812D-C3DE-4D1B2F982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4788"/>
          <a:stretch/>
        </p:blipFill>
        <p:spPr>
          <a:xfrm>
            <a:off x="6116107" y="3511663"/>
            <a:ext cx="3211358" cy="1631549"/>
          </a:xfrm>
          <a:prstGeom prst="rect">
            <a:avLst/>
          </a:prstGeom>
        </p:spPr>
      </p:pic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2A99E988-EDDB-AC2E-1F9E-1DDD2D0C5D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207" y="1108774"/>
            <a:ext cx="7258178" cy="7431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002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this slide here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34F09BD5-D9B2-F7A0-20C3-4CD9ED5D16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207" y="2024226"/>
            <a:ext cx="3521194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3F168126-69A9-40BE-3D79-30F34449D0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207" y="2488510"/>
            <a:ext cx="3521194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6555BA03-2566-8FE8-E2E3-463CD26B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6035" y="2024226"/>
            <a:ext cx="3527351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67488EED-9BAB-5E87-223B-819AB82AFA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2738" y="2484377"/>
            <a:ext cx="3530648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722074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8ED90EB-DB96-D96C-0B19-B73F9520FECB}"/>
              </a:ext>
            </a:extLst>
          </p:cNvPr>
          <p:cNvSpPr/>
          <p:nvPr userDrawn="1"/>
        </p:nvSpPr>
        <p:spPr>
          <a:xfrm>
            <a:off x="0" y="1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6A2383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42" name="Text Placeholder 30">
            <a:extLst>
              <a:ext uri="{FF2B5EF4-FFF2-40B4-BE49-F238E27FC236}">
                <a16:creationId xmlns:a16="http://schemas.microsoft.com/office/drawing/2014/main" id="{CE26CC5F-CCC7-49BF-BF59-501839AF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259" y="1477960"/>
            <a:ext cx="3787289" cy="1008966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4457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Presentation title here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D4FE2297-63DE-8BD4-CB8C-AC6CEB3CD3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194" y="2628100"/>
            <a:ext cx="3787289" cy="608466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Sub-title goes here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B2AF976-B9FF-36CE-26FB-27C190169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442"/>
          <a:stretch/>
        </p:blipFill>
        <p:spPr>
          <a:xfrm>
            <a:off x="4183120" y="516474"/>
            <a:ext cx="4960880" cy="4121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D46FC-FE75-69F7-D916-E908A5E9B3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41" y="3844960"/>
            <a:ext cx="1121109" cy="1121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4B953B-6C7A-819E-7003-470643C492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259" y="302207"/>
            <a:ext cx="891443" cy="37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95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269634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2863679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953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9726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3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370905-EA8F-408C-AF88-BA9535B1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7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6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1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693" indent="-85723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79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64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20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794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9726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6" y="1047263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1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CB3130-9E98-460A-9004-89B1D064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7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6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1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693" indent="-85723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79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64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1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9726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3547020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1022915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418130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433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370905-EA8F-408C-AF88-BA9535B1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2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CB3130-9E98-460A-9004-89B1D064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262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340583-71FA-4604-A78C-35C69452459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AD7AA7-DF94-4AFF-A5FA-B3EEEEDACC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775" y="33972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0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51F27-3798-444E-B250-2F53A2AD841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0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4" r:id="rId2"/>
    <p:sldLayoutId id="2147483676" r:id="rId3"/>
    <p:sldLayoutId id="2147483690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9D7517-DF94-49E7-B57E-2F2D4D40D4D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1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4" r:id="rId2"/>
    <p:sldLayoutId id="2147483677" r:id="rId3"/>
    <p:sldLayoutId id="2147483691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D2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1E702B-CEDF-440D-AE34-A9C3CC1DC4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8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1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A427CD-10DF-40F8-B66D-2742A4BE1D0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7CC3DB-7876-44F5-93EB-E85646264B0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8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7" r:id="rId2"/>
    <p:sldLayoutId id="2147483678" r:id="rId3"/>
    <p:sldLayoutId id="2147483692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9E70E3-0C64-4DD6-FC69-41A38C04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268DD-9276-37DE-B38E-B8ACFF2C9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67FB-CCAF-80D9-DF3D-6752CEC9C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C6AB2-42BF-25BE-D922-32B0A5ACE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EA49F-27A0-28C7-6E9D-25E2A7A9A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64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4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9D7517-DF94-49E7-B57E-2F2D4D40D4D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4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ffnet.manchester.ac.uk/strategic-change-it/network-203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5B686F8-4C52-7ECE-1A43-65B23F24B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0956" y="1299692"/>
            <a:ext cx="4476897" cy="100489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Digital Experience Insights Survey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F48E776-F9E4-5F77-6757-AF15911412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" b="12"/>
          <a:stretch/>
        </p:blipFill>
        <p:spPr>
          <a:xfrm>
            <a:off x="3369175" y="226"/>
            <a:ext cx="5774504" cy="5144342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DB0A38-8DB6-B4EE-CBBA-FD4BA114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55" y="4020365"/>
            <a:ext cx="578644" cy="5715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88C12FC-FAF5-684F-55EE-B1CC3889A66B}"/>
              </a:ext>
            </a:extLst>
          </p:cNvPr>
          <p:cNvSpPr txBox="1">
            <a:spLocks/>
          </p:cNvSpPr>
          <p:nvPr/>
        </p:nvSpPr>
        <p:spPr>
          <a:xfrm>
            <a:off x="303260" y="2574764"/>
            <a:ext cx="2643326" cy="942458"/>
          </a:xfrm>
          <a:custGeom>
            <a:avLst/>
            <a:gdLst>
              <a:gd name="connsiteX0" fmla="*/ 1 w 12687608"/>
              <a:gd name="connsiteY0" fmla="*/ 1 h 11311200"/>
              <a:gd name="connsiteX1" fmla="*/ 1 w 12687608"/>
              <a:gd name="connsiteY1" fmla="*/ 6445406 h 11311200"/>
              <a:gd name="connsiteX2" fmla="*/ 11195824 w 12687608"/>
              <a:gd name="connsiteY2" fmla="*/ 1 h 11311200"/>
              <a:gd name="connsiteX3" fmla="*/ 0 w 12687608"/>
              <a:gd name="connsiteY3" fmla="*/ 0 h 11311200"/>
              <a:gd name="connsiteX4" fmla="*/ 12687608 w 12687608"/>
              <a:gd name="connsiteY4" fmla="*/ 0 h 11311200"/>
              <a:gd name="connsiteX5" fmla="*/ 12687608 w 12687608"/>
              <a:gd name="connsiteY5" fmla="*/ 11311200 h 11311200"/>
              <a:gd name="connsiteX6" fmla="*/ 0 w 12687608"/>
              <a:gd name="connsiteY6" fmla="*/ 1131120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740718"/>
              <a:gd name="connsiteX1" fmla="*/ 1 w 12707928"/>
              <a:gd name="connsiteY1" fmla="*/ 6445406 h 11740718"/>
              <a:gd name="connsiteX2" fmla="*/ 11195824 w 12707928"/>
              <a:gd name="connsiteY2" fmla="*/ 1 h 11740718"/>
              <a:gd name="connsiteX3" fmla="*/ 1 w 12707928"/>
              <a:gd name="connsiteY3" fmla="*/ 1 h 11740718"/>
              <a:gd name="connsiteX4" fmla="*/ 0 w 12707928"/>
              <a:gd name="connsiteY4" fmla="*/ 0 h 11740718"/>
              <a:gd name="connsiteX5" fmla="*/ 12687608 w 12707928"/>
              <a:gd name="connsiteY5" fmla="*/ 0 h 11740718"/>
              <a:gd name="connsiteX6" fmla="*/ 12707928 w 12707928"/>
              <a:gd name="connsiteY6" fmla="*/ 7003360 h 11740718"/>
              <a:gd name="connsiteX7" fmla="*/ 4917748 w 12707928"/>
              <a:gd name="connsiteY7" fmla="*/ 11297920 h 11740718"/>
              <a:gd name="connsiteX8" fmla="*/ 0 w 12707928"/>
              <a:gd name="connsiteY8" fmla="*/ 11311200 h 11740718"/>
              <a:gd name="connsiteX9" fmla="*/ 0 w 12707928"/>
              <a:gd name="connsiteY9" fmla="*/ 0 h 11740718"/>
              <a:gd name="connsiteX0" fmla="*/ 1 w 12707928"/>
              <a:gd name="connsiteY0" fmla="*/ 1 h 11712960"/>
              <a:gd name="connsiteX1" fmla="*/ 1 w 12707928"/>
              <a:gd name="connsiteY1" fmla="*/ 6445406 h 11712960"/>
              <a:gd name="connsiteX2" fmla="*/ 11195824 w 12707928"/>
              <a:gd name="connsiteY2" fmla="*/ 1 h 11712960"/>
              <a:gd name="connsiteX3" fmla="*/ 1 w 12707928"/>
              <a:gd name="connsiteY3" fmla="*/ 1 h 11712960"/>
              <a:gd name="connsiteX4" fmla="*/ 0 w 12707928"/>
              <a:gd name="connsiteY4" fmla="*/ 0 h 11712960"/>
              <a:gd name="connsiteX5" fmla="*/ 12687608 w 12707928"/>
              <a:gd name="connsiteY5" fmla="*/ 0 h 11712960"/>
              <a:gd name="connsiteX6" fmla="*/ 12707928 w 12707928"/>
              <a:gd name="connsiteY6" fmla="*/ 7003360 h 11712960"/>
              <a:gd name="connsiteX7" fmla="*/ 4917748 w 12707928"/>
              <a:gd name="connsiteY7" fmla="*/ 11297920 h 11712960"/>
              <a:gd name="connsiteX8" fmla="*/ 0 w 12707928"/>
              <a:gd name="connsiteY8" fmla="*/ 11311200 h 11712960"/>
              <a:gd name="connsiteX9" fmla="*/ 0 w 12707928"/>
              <a:gd name="connsiteY9" fmla="*/ 0 h 1171296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17281"/>
              <a:gd name="connsiteX1" fmla="*/ 1 w 12707928"/>
              <a:gd name="connsiteY1" fmla="*/ 6445406 h 11317281"/>
              <a:gd name="connsiteX2" fmla="*/ 11195824 w 12707928"/>
              <a:gd name="connsiteY2" fmla="*/ 1 h 11317281"/>
              <a:gd name="connsiteX3" fmla="*/ 1 w 12707928"/>
              <a:gd name="connsiteY3" fmla="*/ 1 h 11317281"/>
              <a:gd name="connsiteX4" fmla="*/ 0 w 12707928"/>
              <a:gd name="connsiteY4" fmla="*/ 0 h 11317281"/>
              <a:gd name="connsiteX5" fmla="*/ 12687608 w 12707928"/>
              <a:gd name="connsiteY5" fmla="*/ 0 h 11317281"/>
              <a:gd name="connsiteX6" fmla="*/ 12707928 w 12707928"/>
              <a:gd name="connsiteY6" fmla="*/ 7003360 h 11317281"/>
              <a:gd name="connsiteX7" fmla="*/ 4917748 w 12707928"/>
              <a:gd name="connsiteY7" fmla="*/ 11297920 h 11317281"/>
              <a:gd name="connsiteX8" fmla="*/ 0 w 12707928"/>
              <a:gd name="connsiteY8" fmla="*/ 11311200 h 11317281"/>
              <a:gd name="connsiteX9" fmla="*/ 0 w 12707928"/>
              <a:gd name="connsiteY9" fmla="*/ 0 h 11317281"/>
              <a:gd name="connsiteX0" fmla="*/ 1 w 12707928"/>
              <a:gd name="connsiteY0" fmla="*/ 1 h 11323023"/>
              <a:gd name="connsiteX1" fmla="*/ 1 w 12707928"/>
              <a:gd name="connsiteY1" fmla="*/ 6445406 h 11323023"/>
              <a:gd name="connsiteX2" fmla="*/ 11195824 w 12707928"/>
              <a:gd name="connsiteY2" fmla="*/ 1 h 11323023"/>
              <a:gd name="connsiteX3" fmla="*/ 1 w 12707928"/>
              <a:gd name="connsiteY3" fmla="*/ 1 h 11323023"/>
              <a:gd name="connsiteX4" fmla="*/ 0 w 12707928"/>
              <a:gd name="connsiteY4" fmla="*/ 0 h 11323023"/>
              <a:gd name="connsiteX5" fmla="*/ 12687608 w 12707928"/>
              <a:gd name="connsiteY5" fmla="*/ 0 h 11323023"/>
              <a:gd name="connsiteX6" fmla="*/ 12707928 w 12707928"/>
              <a:gd name="connsiteY6" fmla="*/ 7003360 h 11323023"/>
              <a:gd name="connsiteX7" fmla="*/ 4898777 w 12707928"/>
              <a:gd name="connsiteY7" fmla="*/ 11309303 h 11323023"/>
              <a:gd name="connsiteX8" fmla="*/ 0 w 12707928"/>
              <a:gd name="connsiteY8" fmla="*/ 11311200 h 11323023"/>
              <a:gd name="connsiteX9" fmla="*/ 0 w 12707928"/>
              <a:gd name="connsiteY9" fmla="*/ 0 h 11323023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631420"/>
              <a:gd name="connsiteX1" fmla="*/ 1 w 12707928"/>
              <a:gd name="connsiteY1" fmla="*/ 6445406 h 11631420"/>
              <a:gd name="connsiteX2" fmla="*/ 11195824 w 12707928"/>
              <a:gd name="connsiteY2" fmla="*/ 1 h 11631420"/>
              <a:gd name="connsiteX3" fmla="*/ 1 w 12707928"/>
              <a:gd name="connsiteY3" fmla="*/ 1 h 11631420"/>
              <a:gd name="connsiteX4" fmla="*/ 0 w 12707928"/>
              <a:gd name="connsiteY4" fmla="*/ 0 h 11631420"/>
              <a:gd name="connsiteX5" fmla="*/ 12687608 w 12707928"/>
              <a:gd name="connsiteY5" fmla="*/ 0 h 11631420"/>
              <a:gd name="connsiteX6" fmla="*/ 12707928 w 12707928"/>
              <a:gd name="connsiteY6" fmla="*/ 6967360 h 11631420"/>
              <a:gd name="connsiteX7" fmla="*/ 4898777 w 12707928"/>
              <a:gd name="connsiteY7" fmla="*/ 11309303 h 11631420"/>
              <a:gd name="connsiteX8" fmla="*/ 0 w 12707928"/>
              <a:gd name="connsiteY8" fmla="*/ 11311200 h 11631420"/>
              <a:gd name="connsiteX9" fmla="*/ 0 w 12707928"/>
              <a:gd name="connsiteY9" fmla="*/ 0 h 11631420"/>
              <a:gd name="connsiteX0" fmla="*/ 1 w 12707928"/>
              <a:gd name="connsiteY0" fmla="*/ 1 h 11792215"/>
              <a:gd name="connsiteX1" fmla="*/ 1 w 12707928"/>
              <a:gd name="connsiteY1" fmla="*/ 6445406 h 11792215"/>
              <a:gd name="connsiteX2" fmla="*/ 11195824 w 12707928"/>
              <a:gd name="connsiteY2" fmla="*/ 1 h 11792215"/>
              <a:gd name="connsiteX3" fmla="*/ 1 w 12707928"/>
              <a:gd name="connsiteY3" fmla="*/ 1 h 11792215"/>
              <a:gd name="connsiteX4" fmla="*/ 0 w 12707928"/>
              <a:gd name="connsiteY4" fmla="*/ 0 h 11792215"/>
              <a:gd name="connsiteX5" fmla="*/ 12687608 w 12707928"/>
              <a:gd name="connsiteY5" fmla="*/ 0 h 11792215"/>
              <a:gd name="connsiteX6" fmla="*/ 12707928 w 12707928"/>
              <a:gd name="connsiteY6" fmla="*/ 6967360 h 11792215"/>
              <a:gd name="connsiteX7" fmla="*/ 4898777 w 12707928"/>
              <a:gd name="connsiteY7" fmla="*/ 11309303 h 11792215"/>
              <a:gd name="connsiteX8" fmla="*/ 0 w 12707928"/>
              <a:gd name="connsiteY8" fmla="*/ 11311200 h 11792215"/>
              <a:gd name="connsiteX9" fmla="*/ 0 w 12707928"/>
              <a:gd name="connsiteY9" fmla="*/ 0 h 11792215"/>
              <a:gd name="connsiteX0" fmla="*/ 1 w 12707928"/>
              <a:gd name="connsiteY0" fmla="*/ 1 h 11315440"/>
              <a:gd name="connsiteX1" fmla="*/ 1 w 12707928"/>
              <a:gd name="connsiteY1" fmla="*/ 6445406 h 11315440"/>
              <a:gd name="connsiteX2" fmla="*/ 11195824 w 12707928"/>
              <a:gd name="connsiteY2" fmla="*/ 1 h 11315440"/>
              <a:gd name="connsiteX3" fmla="*/ 1 w 12707928"/>
              <a:gd name="connsiteY3" fmla="*/ 1 h 11315440"/>
              <a:gd name="connsiteX4" fmla="*/ 0 w 12707928"/>
              <a:gd name="connsiteY4" fmla="*/ 0 h 11315440"/>
              <a:gd name="connsiteX5" fmla="*/ 12687608 w 12707928"/>
              <a:gd name="connsiteY5" fmla="*/ 0 h 11315440"/>
              <a:gd name="connsiteX6" fmla="*/ 12707928 w 12707928"/>
              <a:gd name="connsiteY6" fmla="*/ 6967360 h 11315440"/>
              <a:gd name="connsiteX7" fmla="*/ 4898777 w 12707928"/>
              <a:gd name="connsiteY7" fmla="*/ 11309303 h 11315440"/>
              <a:gd name="connsiteX8" fmla="*/ 0 w 12707928"/>
              <a:gd name="connsiteY8" fmla="*/ 11311200 h 11315440"/>
              <a:gd name="connsiteX9" fmla="*/ 0 w 12707928"/>
              <a:gd name="connsiteY9" fmla="*/ 0 h 11315440"/>
              <a:gd name="connsiteX0" fmla="*/ 1 w 12707928"/>
              <a:gd name="connsiteY0" fmla="*/ 1 h 11366982"/>
              <a:gd name="connsiteX1" fmla="*/ 1 w 12707928"/>
              <a:gd name="connsiteY1" fmla="*/ 6445406 h 11366982"/>
              <a:gd name="connsiteX2" fmla="*/ 11195824 w 12707928"/>
              <a:gd name="connsiteY2" fmla="*/ 1 h 11366982"/>
              <a:gd name="connsiteX3" fmla="*/ 1 w 12707928"/>
              <a:gd name="connsiteY3" fmla="*/ 1 h 11366982"/>
              <a:gd name="connsiteX4" fmla="*/ 0 w 12707928"/>
              <a:gd name="connsiteY4" fmla="*/ 0 h 11366982"/>
              <a:gd name="connsiteX5" fmla="*/ 12687608 w 12707928"/>
              <a:gd name="connsiteY5" fmla="*/ 0 h 11366982"/>
              <a:gd name="connsiteX6" fmla="*/ 12707928 w 12707928"/>
              <a:gd name="connsiteY6" fmla="*/ 6967360 h 11366982"/>
              <a:gd name="connsiteX7" fmla="*/ 4898777 w 12707928"/>
              <a:gd name="connsiteY7" fmla="*/ 11309303 h 11366982"/>
              <a:gd name="connsiteX8" fmla="*/ 0 w 12707928"/>
              <a:gd name="connsiteY8" fmla="*/ 11311200 h 11366982"/>
              <a:gd name="connsiteX9" fmla="*/ 0 w 12707928"/>
              <a:gd name="connsiteY9" fmla="*/ 0 h 11366982"/>
              <a:gd name="connsiteX0" fmla="*/ 1 w 12707928"/>
              <a:gd name="connsiteY0" fmla="*/ 1 h 11312634"/>
              <a:gd name="connsiteX1" fmla="*/ 1 w 12707928"/>
              <a:gd name="connsiteY1" fmla="*/ 6445406 h 11312634"/>
              <a:gd name="connsiteX2" fmla="*/ 11195824 w 12707928"/>
              <a:gd name="connsiteY2" fmla="*/ 1 h 11312634"/>
              <a:gd name="connsiteX3" fmla="*/ 1 w 12707928"/>
              <a:gd name="connsiteY3" fmla="*/ 1 h 11312634"/>
              <a:gd name="connsiteX4" fmla="*/ 0 w 12707928"/>
              <a:gd name="connsiteY4" fmla="*/ 0 h 11312634"/>
              <a:gd name="connsiteX5" fmla="*/ 12687608 w 12707928"/>
              <a:gd name="connsiteY5" fmla="*/ 0 h 11312634"/>
              <a:gd name="connsiteX6" fmla="*/ 12707928 w 12707928"/>
              <a:gd name="connsiteY6" fmla="*/ 6967360 h 11312634"/>
              <a:gd name="connsiteX7" fmla="*/ 4898777 w 12707928"/>
              <a:gd name="connsiteY7" fmla="*/ 11309303 h 11312634"/>
              <a:gd name="connsiteX8" fmla="*/ 0 w 12707928"/>
              <a:gd name="connsiteY8" fmla="*/ 11311200 h 11312634"/>
              <a:gd name="connsiteX9" fmla="*/ 0 w 12707928"/>
              <a:gd name="connsiteY9" fmla="*/ 0 h 11312634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6967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9"/>
              <a:gd name="connsiteY0" fmla="*/ 1 h 11311200"/>
              <a:gd name="connsiteX1" fmla="*/ 1 w 12707929"/>
              <a:gd name="connsiteY1" fmla="*/ 6445406 h 11311200"/>
              <a:gd name="connsiteX2" fmla="*/ 11195824 w 12707929"/>
              <a:gd name="connsiteY2" fmla="*/ 1 h 11311200"/>
              <a:gd name="connsiteX3" fmla="*/ 1 w 12707929"/>
              <a:gd name="connsiteY3" fmla="*/ 1 h 11311200"/>
              <a:gd name="connsiteX4" fmla="*/ 0 w 12707929"/>
              <a:gd name="connsiteY4" fmla="*/ 0 h 11311200"/>
              <a:gd name="connsiteX5" fmla="*/ 12687608 w 12707929"/>
              <a:gd name="connsiteY5" fmla="*/ 0 h 11311200"/>
              <a:gd name="connsiteX6" fmla="*/ 12707928 w 12707929"/>
              <a:gd name="connsiteY6" fmla="*/ 6967360 h 11311200"/>
              <a:gd name="connsiteX7" fmla="*/ 4898777 w 12707929"/>
              <a:gd name="connsiteY7" fmla="*/ 11309303 h 11311200"/>
              <a:gd name="connsiteX8" fmla="*/ 0 w 12707929"/>
              <a:gd name="connsiteY8" fmla="*/ 11311200 h 11311200"/>
              <a:gd name="connsiteX9" fmla="*/ 0 w 12707929"/>
              <a:gd name="connsiteY9" fmla="*/ 0 h 11311200"/>
              <a:gd name="connsiteX0" fmla="*/ 1 w 12696778"/>
              <a:gd name="connsiteY0" fmla="*/ 1 h 11643810"/>
              <a:gd name="connsiteX1" fmla="*/ 1 w 12696778"/>
              <a:gd name="connsiteY1" fmla="*/ 6445406 h 11643810"/>
              <a:gd name="connsiteX2" fmla="*/ 11195824 w 12696778"/>
              <a:gd name="connsiteY2" fmla="*/ 1 h 11643810"/>
              <a:gd name="connsiteX3" fmla="*/ 1 w 12696778"/>
              <a:gd name="connsiteY3" fmla="*/ 1 h 11643810"/>
              <a:gd name="connsiteX4" fmla="*/ 0 w 12696778"/>
              <a:gd name="connsiteY4" fmla="*/ 0 h 11643810"/>
              <a:gd name="connsiteX5" fmla="*/ 12687608 w 12696778"/>
              <a:gd name="connsiteY5" fmla="*/ 0 h 11643810"/>
              <a:gd name="connsiteX6" fmla="*/ 12696777 w 12696778"/>
              <a:gd name="connsiteY6" fmla="*/ 6800092 h 11643810"/>
              <a:gd name="connsiteX7" fmla="*/ 4898777 w 12696778"/>
              <a:gd name="connsiteY7" fmla="*/ 11309303 h 11643810"/>
              <a:gd name="connsiteX8" fmla="*/ 0 w 12696778"/>
              <a:gd name="connsiteY8" fmla="*/ 11311200 h 11643810"/>
              <a:gd name="connsiteX9" fmla="*/ 0 w 12696778"/>
              <a:gd name="connsiteY9" fmla="*/ 0 h 11643810"/>
              <a:gd name="connsiteX0" fmla="*/ 1 w 12696778"/>
              <a:gd name="connsiteY0" fmla="*/ 1 h 11800403"/>
              <a:gd name="connsiteX1" fmla="*/ 1 w 12696778"/>
              <a:gd name="connsiteY1" fmla="*/ 6445406 h 11800403"/>
              <a:gd name="connsiteX2" fmla="*/ 11195824 w 12696778"/>
              <a:gd name="connsiteY2" fmla="*/ 1 h 11800403"/>
              <a:gd name="connsiteX3" fmla="*/ 1 w 12696778"/>
              <a:gd name="connsiteY3" fmla="*/ 1 h 11800403"/>
              <a:gd name="connsiteX4" fmla="*/ 0 w 12696778"/>
              <a:gd name="connsiteY4" fmla="*/ 0 h 11800403"/>
              <a:gd name="connsiteX5" fmla="*/ 12687608 w 12696778"/>
              <a:gd name="connsiteY5" fmla="*/ 0 h 11800403"/>
              <a:gd name="connsiteX6" fmla="*/ 12696777 w 12696778"/>
              <a:gd name="connsiteY6" fmla="*/ 6800092 h 11800403"/>
              <a:gd name="connsiteX7" fmla="*/ 4898777 w 12696778"/>
              <a:gd name="connsiteY7" fmla="*/ 11309303 h 11800403"/>
              <a:gd name="connsiteX8" fmla="*/ 0 w 12696778"/>
              <a:gd name="connsiteY8" fmla="*/ 11311200 h 11800403"/>
              <a:gd name="connsiteX9" fmla="*/ 0 w 12696778"/>
              <a:gd name="connsiteY9" fmla="*/ 0 h 11800403"/>
              <a:gd name="connsiteX0" fmla="*/ 1 w 12696778"/>
              <a:gd name="connsiteY0" fmla="*/ 1 h 11421113"/>
              <a:gd name="connsiteX1" fmla="*/ 1 w 12696778"/>
              <a:gd name="connsiteY1" fmla="*/ 6445406 h 11421113"/>
              <a:gd name="connsiteX2" fmla="*/ 11195824 w 12696778"/>
              <a:gd name="connsiteY2" fmla="*/ 1 h 11421113"/>
              <a:gd name="connsiteX3" fmla="*/ 1 w 12696778"/>
              <a:gd name="connsiteY3" fmla="*/ 1 h 11421113"/>
              <a:gd name="connsiteX4" fmla="*/ 0 w 12696778"/>
              <a:gd name="connsiteY4" fmla="*/ 0 h 11421113"/>
              <a:gd name="connsiteX5" fmla="*/ 12687608 w 12696778"/>
              <a:gd name="connsiteY5" fmla="*/ 0 h 11421113"/>
              <a:gd name="connsiteX6" fmla="*/ 12696777 w 12696778"/>
              <a:gd name="connsiteY6" fmla="*/ 6800092 h 11421113"/>
              <a:gd name="connsiteX7" fmla="*/ 4898777 w 12696778"/>
              <a:gd name="connsiteY7" fmla="*/ 11309303 h 11421113"/>
              <a:gd name="connsiteX8" fmla="*/ 0 w 12696778"/>
              <a:gd name="connsiteY8" fmla="*/ 11311200 h 11421113"/>
              <a:gd name="connsiteX9" fmla="*/ 0 w 12696778"/>
              <a:gd name="connsiteY9" fmla="*/ 0 h 11421113"/>
              <a:gd name="connsiteX0" fmla="*/ 1 w 12696778"/>
              <a:gd name="connsiteY0" fmla="*/ 1 h 11311200"/>
              <a:gd name="connsiteX1" fmla="*/ 1 w 12696778"/>
              <a:gd name="connsiteY1" fmla="*/ 6445406 h 11311200"/>
              <a:gd name="connsiteX2" fmla="*/ 11195824 w 12696778"/>
              <a:gd name="connsiteY2" fmla="*/ 1 h 11311200"/>
              <a:gd name="connsiteX3" fmla="*/ 1 w 12696778"/>
              <a:gd name="connsiteY3" fmla="*/ 1 h 11311200"/>
              <a:gd name="connsiteX4" fmla="*/ 0 w 12696778"/>
              <a:gd name="connsiteY4" fmla="*/ 0 h 11311200"/>
              <a:gd name="connsiteX5" fmla="*/ 12687608 w 12696778"/>
              <a:gd name="connsiteY5" fmla="*/ 0 h 11311200"/>
              <a:gd name="connsiteX6" fmla="*/ 12696777 w 12696778"/>
              <a:gd name="connsiteY6" fmla="*/ 6800092 h 11311200"/>
              <a:gd name="connsiteX7" fmla="*/ 4898777 w 12696778"/>
              <a:gd name="connsiteY7" fmla="*/ 11309303 h 11311200"/>
              <a:gd name="connsiteX8" fmla="*/ 0 w 12696778"/>
              <a:gd name="connsiteY8" fmla="*/ 11311200 h 11311200"/>
              <a:gd name="connsiteX9" fmla="*/ 0 w 12696778"/>
              <a:gd name="connsiteY9" fmla="*/ 0 h 113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6778" h="11311200">
                <a:moveTo>
                  <a:pt x="1" y="1"/>
                </a:moveTo>
                <a:lnTo>
                  <a:pt x="1" y="6445406"/>
                </a:lnTo>
                <a:lnTo>
                  <a:pt x="11195824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12687608" y="0"/>
                </a:lnTo>
                <a:cubicBezTo>
                  <a:pt x="12694381" y="2334453"/>
                  <a:pt x="12690004" y="4465639"/>
                  <a:pt x="12696777" y="6800092"/>
                </a:cubicBezTo>
                <a:cubicBezTo>
                  <a:pt x="12700127" y="6807406"/>
                  <a:pt x="4940836" y="11313493"/>
                  <a:pt x="4898777" y="11309303"/>
                </a:cubicBezTo>
                <a:cubicBezTo>
                  <a:pt x="4841585" y="11303605"/>
                  <a:pt x="1632926" y="11310568"/>
                  <a:pt x="0" y="11311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vert="horz" wrap="square" lIns="68580" tIns="34290" rIns="68580" bIns="34290" rtlCol="0"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100" dirty="0">
                <a:solidFill>
                  <a:prstClr val="white"/>
                </a:solidFill>
                <a:latin typeface="Effra" panose="020B0603020203020204"/>
              </a:rPr>
              <a:t>Teaching staff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B0603020203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74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08BCCE2-B67B-D516-E12C-183619DCFA00}"/>
              </a:ext>
            </a:extLst>
          </p:cNvPr>
          <p:cNvSpPr txBox="1">
            <a:spLocks/>
          </p:cNvSpPr>
          <p:nvPr/>
        </p:nvSpPr>
        <p:spPr>
          <a:xfrm>
            <a:off x="1135380" y="272490"/>
            <a:ext cx="6513008" cy="4277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- Devices used regularly for teaching</a:t>
            </a:r>
            <a:endParaRPr kumimoji="0" lang="en-GB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Effra" panose="020B0603020203020204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DD3EE8-CDF4-0E14-EA7E-7F23C6F4B9A4}"/>
              </a:ext>
            </a:extLst>
          </p:cNvPr>
          <p:cNvSpPr txBox="1">
            <a:spLocks/>
          </p:cNvSpPr>
          <p:nvPr/>
        </p:nvSpPr>
        <p:spPr>
          <a:xfrm>
            <a:off x="304022" y="937259"/>
            <a:ext cx="8196891" cy="337941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350">
                <a:latin typeface="Effra" panose="020B0603020203020204"/>
                <a:ea typeface="Roboto Light"/>
              </a:rPr>
              <a:t>Teaching staff</a:t>
            </a:r>
            <a:r>
              <a:rPr lang="en-US" sz="1350" b="1">
                <a:latin typeface="Effra" panose="020B0603020203020204"/>
                <a:ea typeface="Roboto Light"/>
              </a:rPr>
              <a:t> </a:t>
            </a:r>
            <a:r>
              <a:rPr lang="en-US" sz="1350">
                <a:latin typeface="Effra" panose="020B0603020203020204"/>
                <a:ea typeface="Roboto Light"/>
              </a:rPr>
              <a:t>were asked, </a:t>
            </a:r>
            <a:r>
              <a:rPr lang="en-GB" sz="1350">
                <a:latin typeface="Effra" panose="020B0603020203020204"/>
                <a:ea typeface="Roboto Light"/>
              </a:rPr>
              <a:t>which of these devices they regularly used for teaching </a:t>
            </a:r>
            <a:r>
              <a:rPr lang="en-US" sz="1350">
                <a:latin typeface="Effra" panose="020B0603020203020204"/>
                <a:ea typeface="Roboto Light"/>
              </a:rPr>
              <a:t>(they could tick all that applied).</a:t>
            </a: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  <a:ea typeface="Roboto Light"/>
            </a:endParaRPr>
          </a:p>
        </p:txBody>
      </p:sp>
      <p:graphicFrame>
        <p:nvGraphicFramePr>
          <p:cNvPr id="3" name="Chart 2" descr="Example of bar chart showing responses to question 19.">
            <a:extLst>
              <a:ext uri="{FF2B5EF4-FFF2-40B4-BE49-F238E27FC236}">
                <a16:creationId xmlns:a16="http://schemas.microsoft.com/office/drawing/2014/main" id="{788A70CC-2B17-1069-D4BC-624431F725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833231"/>
              </p:ext>
            </p:extLst>
          </p:nvPr>
        </p:nvGraphicFramePr>
        <p:xfrm>
          <a:off x="358774" y="1509823"/>
          <a:ext cx="8196891" cy="34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263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D18F3-A914-9EE7-5139-D4D556DB6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172" y="1477960"/>
            <a:ext cx="3961527" cy="1008966"/>
          </a:xfrm>
        </p:spPr>
        <p:txBody>
          <a:bodyPr/>
          <a:lstStyle/>
          <a:p>
            <a:pPr marL="0" indent="0">
              <a:buNone/>
            </a:pPr>
            <a:r>
              <a:rPr lang="en-US" sz="3600"/>
              <a:t>Theme two (T2)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8A6CB-B2DD-203F-CCE4-80BC61E09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177" y="2775004"/>
            <a:ext cx="3913521" cy="57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Technology at your organisation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8B3D8E-5866-6FAE-B293-EDE48B80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01" y="3993732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2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1AF2C55-9FC6-D40F-9157-121819CB44E4}"/>
              </a:ext>
            </a:extLst>
          </p:cNvPr>
          <p:cNvSpPr txBox="1">
            <a:spLocks/>
          </p:cNvSpPr>
          <p:nvPr/>
        </p:nvSpPr>
        <p:spPr>
          <a:xfrm>
            <a:off x="186676" y="1332681"/>
            <a:ext cx="5406551" cy="2478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 sz="1600" b="1" dirty="0">
                <a:latin typeface="Effra" panose="020B0603020203020204"/>
              </a:rPr>
              <a:t>38% </a:t>
            </a:r>
            <a:r>
              <a:rPr lang="en-US" sz="1600" dirty="0">
                <a:latin typeface="Effra" panose="020B0603020203020204"/>
              </a:rPr>
              <a:t>agreed the University supported them to use their own devices (if required for work purposes).</a:t>
            </a:r>
            <a:br>
              <a:rPr lang="en-US" sz="1600" dirty="0">
                <a:latin typeface="Effra" panose="020B0603020203020204"/>
              </a:rPr>
            </a:br>
            <a:endParaRPr lang="en-US" sz="1600" dirty="0">
              <a:latin typeface="Effra" panose="020B0603020203020204"/>
            </a:endParaRPr>
          </a:p>
          <a:p>
            <a:pPr marL="177800" indent="-177800"/>
            <a:r>
              <a:rPr lang="en-US" sz="1600" b="1" dirty="0">
                <a:latin typeface="Effra" panose="020B0603020203020204"/>
              </a:rPr>
              <a:t>47% </a:t>
            </a:r>
            <a:r>
              <a:rPr lang="en-GB" sz="1600" dirty="0">
                <a:latin typeface="Effra" panose="020B0603020203020204"/>
              </a:rPr>
              <a:t>agreed </a:t>
            </a:r>
            <a:r>
              <a:rPr lang="en-US" sz="1600" dirty="0">
                <a:latin typeface="Effra" panose="020B0603020203020204"/>
              </a:rPr>
              <a:t>the University</a:t>
            </a:r>
            <a:r>
              <a:rPr lang="en-GB" sz="1600" dirty="0">
                <a:latin typeface="Effra" panose="020B0603020203020204"/>
              </a:rPr>
              <a:t> supported them to access online platforms and services off campus</a:t>
            </a:r>
            <a:br>
              <a:rPr lang="en-GB" sz="1600" dirty="0">
                <a:latin typeface="Effra" panose="020B0603020203020204"/>
              </a:rPr>
            </a:br>
            <a:endParaRPr lang="en-GB" sz="1600" dirty="0">
              <a:latin typeface="Effra" panose="020B0603020203020204"/>
            </a:endParaRPr>
          </a:p>
          <a:p>
            <a:pPr marL="177800" indent="-177800"/>
            <a:r>
              <a:rPr lang="en-US" sz="1600" b="1" dirty="0">
                <a:latin typeface="Effra" panose="020B0603020203020204"/>
              </a:rPr>
              <a:t>33% </a:t>
            </a:r>
            <a:r>
              <a:rPr lang="en-US" sz="1600" dirty="0">
                <a:latin typeface="Effra" panose="020B0603020203020204"/>
              </a:rPr>
              <a:t>agreed the University communicated effectively online, </a:t>
            </a:r>
            <a:r>
              <a:rPr lang="en-US" sz="1600" dirty="0" err="1">
                <a:latin typeface="Effra" panose="020B0603020203020204"/>
              </a:rPr>
              <a:t>eg</a:t>
            </a:r>
            <a:r>
              <a:rPr lang="en-US" sz="1600" dirty="0">
                <a:latin typeface="Effra" panose="020B0603020203020204"/>
              </a:rPr>
              <a:t> messaging, notifications.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8240B4-A75C-0AE7-E101-CE90F4FF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4354" y="1055292"/>
            <a:ext cx="2676668" cy="267666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02EE62-5273-06B0-B61A-5D645FCEBFED}"/>
              </a:ext>
            </a:extLst>
          </p:cNvPr>
          <p:cNvSpPr txBox="1">
            <a:spLocks/>
          </p:cNvSpPr>
          <p:nvPr/>
        </p:nvSpPr>
        <p:spPr>
          <a:xfrm>
            <a:off x="1140832" y="270792"/>
            <a:ext cx="6507556" cy="499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- </a:t>
            </a:r>
            <a:r>
              <a:rPr lang="en-US" sz="2000">
                <a:latin typeface="Effra" panose="020B0603020203020204"/>
              </a:rPr>
              <a:t>Digital platforms and services at your organisation</a:t>
            </a:r>
            <a:endParaRPr lang="en-GB" sz="2000">
              <a:latin typeface="Effra" panose="020B06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421764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930EB46-B0D3-C0A2-DA17-3CE106B160C2}"/>
              </a:ext>
            </a:extLst>
          </p:cNvPr>
          <p:cNvSpPr txBox="1">
            <a:spLocks/>
          </p:cNvSpPr>
          <p:nvPr/>
        </p:nvSpPr>
        <p:spPr>
          <a:xfrm>
            <a:off x="358775" y="1623231"/>
            <a:ext cx="5406551" cy="2478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 sz="1600" b="1" dirty="0">
                <a:latin typeface="Effra" panose="020B0603020203020204"/>
              </a:rPr>
              <a:t>20% </a:t>
            </a:r>
            <a:r>
              <a:rPr lang="en-US" sz="1600" dirty="0">
                <a:latin typeface="Effra" panose="020B0603020203020204"/>
              </a:rPr>
              <a:t>agreed they understood how the University collected and used both their own (and student/learners) data.</a:t>
            </a:r>
          </a:p>
          <a:p>
            <a:pPr marL="0" indent="0">
              <a:buNone/>
            </a:pPr>
            <a:endParaRPr lang="en-US" sz="1600" dirty="0">
              <a:latin typeface="Effra" panose="020B0603020203020204"/>
            </a:endParaRPr>
          </a:p>
          <a:p>
            <a:pPr marL="177800" indent="-177800"/>
            <a:r>
              <a:rPr lang="en-US" sz="1600" b="1" dirty="0">
                <a:latin typeface="Effra" panose="020B0603020203020204"/>
              </a:rPr>
              <a:t>22% </a:t>
            </a:r>
            <a:r>
              <a:rPr lang="en-GB" sz="1600" dirty="0">
                <a:latin typeface="Effra" panose="020B0603020203020204"/>
              </a:rPr>
              <a:t>agreed they are comfortable with how both their own (and student/learners) data is collected and used.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56C3697-E979-B963-9622-4501BED58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8208" y="943974"/>
            <a:ext cx="2676668" cy="267666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680171-FA9F-0605-81AA-6A55297B8FC3}"/>
              </a:ext>
            </a:extLst>
          </p:cNvPr>
          <p:cNvSpPr txBox="1">
            <a:spLocks/>
          </p:cNvSpPr>
          <p:nvPr/>
        </p:nvSpPr>
        <p:spPr>
          <a:xfrm>
            <a:off x="1114426" y="272490"/>
            <a:ext cx="6357938" cy="499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- </a:t>
            </a:r>
            <a:r>
              <a:rPr lang="en-US" sz="2000">
                <a:latin typeface="Effra" panose="020B0603020203020204"/>
              </a:rPr>
              <a:t>How data is collected and used</a:t>
            </a:r>
            <a:endParaRPr lang="en-GB" sz="2000">
              <a:latin typeface="Effra" panose="020B06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850029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C4CDE3C-E621-7607-A1BC-D73FE978150D}"/>
              </a:ext>
            </a:extLst>
          </p:cNvPr>
          <p:cNvSpPr txBox="1">
            <a:spLocks/>
          </p:cNvSpPr>
          <p:nvPr/>
        </p:nvSpPr>
        <p:spPr>
          <a:xfrm>
            <a:off x="1164686" y="272490"/>
            <a:ext cx="6483702" cy="499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- Digital tool or app really useful for teaching </a:t>
            </a:r>
            <a:endParaRPr kumimoji="0" lang="en-GB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Effra" panose="020B0603020203020204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4487913-AC50-AB8D-306E-2BD257FC384B}"/>
              </a:ext>
            </a:extLst>
          </p:cNvPr>
          <p:cNvSpPr txBox="1">
            <a:spLocks/>
          </p:cNvSpPr>
          <p:nvPr/>
        </p:nvSpPr>
        <p:spPr>
          <a:xfrm>
            <a:off x="255589" y="1193788"/>
            <a:ext cx="5326346" cy="34470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Effra" panose="020B0603020203020204"/>
              </a:rPr>
              <a:t>Teaching staff were asked </a:t>
            </a:r>
            <a:r>
              <a:rPr lang="en-GB" sz="1600" dirty="0">
                <a:latin typeface="Effra" panose="020B0603020203020204"/>
              </a:rPr>
              <a:t>to give an example of a digital tool or app they found really useful for teaching.</a:t>
            </a:r>
            <a:endParaRPr lang="en-US" sz="1600" dirty="0">
              <a:latin typeface="Effra" panose="020B0603020203020204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</a:rPr>
              <a:t>Top 5 most common tools or apps included: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 err="1">
                <a:solidFill>
                  <a:prstClr val="black"/>
                </a:solidFill>
                <a:latin typeface="Effra" panose="020B0603020203020204"/>
              </a:rPr>
              <a:t>Mentimeter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Padlet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Microsoft Teams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Zoom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Blackboard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A8DDD6E-9FF4-BEB6-23C3-08B70889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1970" y="1193789"/>
            <a:ext cx="2404616" cy="2404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90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D93C9E2-A978-0072-64DF-E6B2C43C3B46}"/>
              </a:ext>
            </a:extLst>
          </p:cNvPr>
          <p:cNvSpPr txBox="1">
            <a:spLocks/>
          </p:cNvSpPr>
          <p:nvPr/>
        </p:nvSpPr>
        <p:spPr>
          <a:xfrm>
            <a:off x="1107281" y="270792"/>
            <a:ext cx="6541107" cy="499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- Overall quality of the digital learning environment  </a:t>
            </a:r>
            <a:endParaRPr kumimoji="0" lang="en-GB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Effra" panose="020B0603020203020204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F8A79D0-CAD3-57FA-0397-58C1BCAE2381}"/>
              </a:ext>
            </a:extLst>
          </p:cNvPr>
          <p:cNvSpPr txBox="1">
            <a:spLocks/>
          </p:cNvSpPr>
          <p:nvPr/>
        </p:nvSpPr>
        <p:spPr>
          <a:xfrm>
            <a:off x="202577" y="975943"/>
            <a:ext cx="8296048" cy="898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Effra" panose="020B0603020203020204"/>
              </a:rPr>
              <a:t>Teaching staff were asked to provide an overall rating</a:t>
            </a:r>
            <a:r>
              <a:rPr lang="en-GB" sz="1600" dirty="0">
                <a:latin typeface="Effra" panose="020B0603020203020204"/>
              </a:rPr>
              <a:t> for the quality of the digital teaching environment. </a:t>
            </a:r>
          </a:p>
          <a:p>
            <a:pPr marL="0" indent="0">
              <a:buNone/>
            </a:pPr>
            <a:r>
              <a:rPr lang="en-US" sz="1600" b="1" dirty="0">
                <a:latin typeface="Effra" panose="020B0603020203020204"/>
              </a:rPr>
              <a:t>45% </a:t>
            </a:r>
            <a:r>
              <a:rPr lang="en-US" sz="1600" dirty="0">
                <a:latin typeface="Effra" panose="020B0603020203020204"/>
              </a:rPr>
              <a:t>rated us as good or above.</a:t>
            </a:r>
          </a:p>
        </p:txBody>
      </p:sp>
      <p:graphicFrame>
        <p:nvGraphicFramePr>
          <p:cNvPr id="2" name="Chart 1" descr="Example of bar chart showing responses to question 31.">
            <a:extLst>
              <a:ext uri="{FF2B5EF4-FFF2-40B4-BE49-F238E27FC236}">
                <a16:creationId xmlns:a16="http://schemas.microsoft.com/office/drawing/2014/main" id="{658E1E73-67A0-C6CB-AF25-F5D4B62D8A67}"/>
              </a:ext>
            </a:extLst>
          </p:cNvPr>
          <p:cNvGraphicFramePr>
            <a:graphicFrameLocks/>
          </p:cNvGraphicFramePr>
          <p:nvPr/>
        </p:nvGraphicFramePr>
        <p:xfrm>
          <a:off x="202577" y="1950823"/>
          <a:ext cx="8165646" cy="292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3290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E6518B7-7519-324B-CC3A-3C5DF8B39F38}"/>
              </a:ext>
            </a:extLst>
          </p:cNvPr>
          <p:cNvSpPr txBox="1">
            <a:spLocks/>
          </p:cNvSpPr>
          <p:nvPr/>
        </p:nvSpPr>
        <p:spPr>
          <a:xfrm>
            <a:off x="1135265" y="206737"/>
            <a:ext cx="6513123" cy="629435"/>
          </a:xfrm>
          <a:prstGeom prst="rect">
            <a:avLst/>
          </a:prstGeom>
        </p:spPr>
        <p:txBody>
          <a:bodyPr lIns="68580" tIns="34290" rIns="68580" bIns="3429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- </a:t>
            </a:r>
            <a:r>
              <a:rPr lang="en-US" sz="2000">
                <a:latin typeface="Effra" panose="020B0603020203020204"/>
                <a:ea typeface="+mj-ea"/>
                <a:cs typeface="+mj-cs"/>
              </a:rPr>
              <a:t>Overall quality of the virtual learning environment (currently Blackboard)</a:t>
            </a:r>
            <a:endParaRPr lang="en-GB" sz="2000">
              <a:latin typeface="Effra" panose="020B0603020203020204"/>
              <a:ea typeface="+mj-ea"/>
              <a:cs typeface="+mj-cs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32DA379-C118-616B-2CB6-3CD68CDB3FE0}"/>
              </a:ext>
            </a:extLst>
          </p:cNvPr>
          <p:cNvSpPr txBox="1">
            <a:spLocks/>
          </p:cNvSpPr>
          <p:nvPr/>
        </p:nvSpPr>
        <p:spPr>
          <a:xfrm>
            <a:off x="415430" y="1356951"/>
            <a:ext cx="8296048" cy="3836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solidFill>
                  <a:prstClr val="black"/>
                </a:solidFill>
                <a:latin typeface="Effra" panose="020B0603020203020204"/>
              </a:rPr>
              <a:t>Teaching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</a:rPr>
              <a:t> staff were asked to provide an overall rating for the quality of the learning environment.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</a:endParaRPr>
          </a:p>
        </p:txBody>
      </p:sp>
      <p:graphicFrame>
        <p:nvGraphicFramePr>
          <p:cNvPr id="5" name="Chart 4" descr="Example of bar chart showing responses to question 31.">
            <a:extLst>
              <a:ext uri="{FF2B5EF4-FFF2-40B4-BE49-F238E27FC236}">
                <a16:creationId xmlns:a16="http://schemas.microsoft.com/office/drawing/2014/main" id="{E2928246-267F-7AE3-DBA8-D38A706E4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758135"/>
              </p:ext>
            </p:extLst>
          </p:nvPr>
        </p:nvGraphicFramePr>
        <p:xfrm>
          <a:off x="415430" y="1701776"/>
          <a:ext cx="8165646" cy="292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33A8A2-74E6-B81C-D26D-3A32E4595D89}"/>
              </a:ext>
            </a:extLst>
          </p:cNvPr>
          <p:cNvSpPr txBox="1"/>
          <p:nvPr/>
        </p:nvSpPr>
        <p:spPr>
          <a:xfrm>
            <a:off x="423976" y="1779426"/>
            <a:ext cx="4663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</a:rPr>
              <a:t>27%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</a:rPr>
              <a:t>rated us good or above.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003157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E6518B7-7519-324B-CC3A-3C5DF8B39F38}"/>
              </a:ext>
            </a:extLst>
          </p:cNvPr>
          <p:cNvSpPr txBox="1">
            <a:spLocks/>
          </p:cNvSpPr>
          <p:nvPr/>
        </p:nvSpPr>
        <p:spPr>
          <a:xfrm>
            <a:off x="1133070" y="232609"/>
            <a:ext cx="6435062" cy="422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- Prefer us to invest in</a:t>
            </a:r>
            <a:endParaRPr kumimoji="0" lang="en-GB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Effra" panose="020B0603020203020204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32DA379-C118-616B-2CB6-3CD68CDB3FE0}"/>
              </a:ext>
            </a:extLst>
          </p:cNvPr>
          <p:cNvSpPr txBox="1">
            <a:spLocks/>
          </p:cNvSpPr>
          <p:nvPr/>
        </p:nvSpPr>
        <p:spPr>
          <a:xfrm>
            <a:off x="267778" y="935197"/>
            <a:ext cx="8296048" cy="683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>
                <a:latin typeface="Effra" panose="020B0603020203020204"/>
              </a:rPr>
              <a:t>Teaching staff</a:t>
            </a:r>
            <a:r>
              <a:rPr lang="en-US" sz="1600" b="1">
                <a:latin typeface="Effra" panose="020B0603020203020204"/>
              </a:rPr>
              <a:t> </a:t>
            </a:r>
            <a:r>
              <a:rPr lang="en-US" sz="1600">
                <a:latin typeface="Effra" panose="020B0603020203020204"/>
              </a:rPr>
              <a:t>were asked w</a:t>
            </a:r>
            <a:r>
              <a:rPr lang="en-GB" sz="1600">
                <a:latin typeface="Effra" panose="020B0603020203020204"/>
              </a:rPr>
              <a:t>hat they would prefer us to invest in if funds were available?</a:t>
            </a:r>
            <a:endParaRPr lang="en-US" sz="1600">
              <a:latin typeface="Effra" panose="020B0603020203020204"/>
            </a:endParaRPr>
          </a:p>
        </p:txBody>
      </p:sp>
      <p:graphicFrame>
        <p:nvGraphicFramePr>
          <p:cNvPr id="3" name="Chart 2" descr="Example of bar chart showing responses to question 32.">
            <a:extLst>
              <a:ext uri="{FF2B5EF4-FFF2-40B4-BE49-F238E27FC236}">
                <a16:creationId xmlns:a16="http://schemas.microsoft.com/office/drawing/2014/main" id="{0EA0425D-3CE2-3399-DC9B-8890414885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237445"/>
              </p:ext>
            </p:extLst>
          </p:nvPr>
        </p:nvGraphicFramePr>
        <p:xfrm>
          <a:off x="358775" y="1613493"/>
          <a:ext cx="8426450" cy="323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4820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D18F3-A914-9EE7-5139-D4D556DB6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308" y="1477960"/>
            <a:ext cx="3771900" cy="1008966"/>
          </a:xfrm>
        </p:spPr>
        <p:txBody>
          <a:bodyPr/>
          <a:lstStyle/>
          <a:p>
            <a:pPr marL="0" indent="0">
              <a:buNone/>
            </a:pPr>
            <a:r>
              <a:rPr lang="en-US" sz="3600"/>
              <a:t>Theme three (T3)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8A6CB-B2DD-203F-CCE4-80BC61E09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308" y="2668829"/>
            <a:ext cx="3861446" cy="5715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Technology in your role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8B3D8E-5866-6FAE-B293-EDE48B80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01" y="3993732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33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B36FDD-A472-7088-D3BB-4AA982C146B0}"/>
              </a:ext>
            </a:extLst>
          </p:cNvPr>
          <p:cNvSpPr txBox="1"/>
          <p:nvPr/>
        </p:nvSpPr>
        <p:spPr>
          <a:xfrm>
            <a:off x="233569" y="1052574"/>
            <a:ext cx="8255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latin typeface="Effra" panose="020B0603020203020204"/>
              </a:rPr>
              <a:t>Teaching staff were asked, in the current academic year, where classes took place and where they prefer to teach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FD672-AA2A-95AE-C9B8-21341A55775D}"/>
              </a:ext>
            </a:extLst>
          </p:cNvPr>
          <p:cNvSpPr txBox="1"/>
          <p:nvPr/>
        </p:nvSpPr>
        <p:spPr>
          <a:xfrm>
            <a:off x="1121569" y="252991"/>
            <a:ext cx="6526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-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Roboto Black" panose="02000000000000000000" pitchFamily="2" charset="0"/>
              </a:rPr>
              <a:t>Where classes took place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  <a:ea typeface="Roboto Black" panose="02000000000000000000" pitchFamily="2" charset="0"/>
              </a:rPr>
              <a:t>and where prefer to work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</a:endParaRPr>
          </a:p>
        </p:txBody>
      </p:sp>
      <p:graphicFrame>
        <p:nvGraphicFramePr>
          <p:cNvPr id="2" name="Chart 1" descr="Example of bar chart showing responses to question 34.">
            <a:extLst>
              <a:ext uri="{FF2B5EF4-FFF2-40B4-BE49-F238E27FC236}">
                <a16:creationId xmlns:a16="http://schemas.microsoft.com/office/drawing/2014/main" id="{5F5465CB-2D44-0ED5-580C-64E170CAE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827752"/>
              </p:ext>
            </p:extLst>
          </p:nvPr>
        </p:nvGraphicFramePr>
        <p:xfrm>
          <a:off x="565008" y="1729046"/>
          <a:ext cx="8165646" cy="297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836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0050EE13-68B8-FBCA-6CE6-A63DB83D695E}"/>
              </a:ext>
            </a:extLst>
          </p:cNvPr>
          <p:cNvSpPr txBox="1">
            <a:spLocks/>
          </p:cNvSpPr>
          <p:nvPr/>
        </p:nvSpPr>
        <p:spPr>
          <a:xfrm>
            <a:off x="1094282" y="254793"/>
            <a:ext cx="6554106" cy="497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What is the </a:t>
            </a:r>
            <a:r>
              <a:rPr lang="en-US" sz="2000" dirty="0">
                <a:latin typeface="Effra" panose="020B0603020203020204"/>
              </a:rPr>
              <a:t>D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igital</a:t>
            </a:r>
            <a:r>
              <a:rPr lang="en-US" sz="2000" dirty="0">
                <a:latin typeface="Effra" panose="020B0603020203020204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Experience </a:t>
            </a:r>
            <a:r>
              <a:rPr lang="en-US" sz="2000" dirty="0">
                <a:latin typeface="Effra" panose="020B0603020203020204"/>
              </a:rPr>
              <a:t>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nsights</a:t>
            </a:r>
            <a:r>
              <a:rPr lang="en-US" sz="2000" dirty="0">
                <a:latin typeface="Effra" panose="020B0603020203020204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Survey for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ffra" panose="020B060302020302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9082D5-E7AD-3330-FEBF-C27B223AFEFC}"/>
              </a:ext>
            </a:extLst>
          </p:cNvPr>
          <p:cNvSpPr txBox="1">
            <a:spLocks/>
          </p:cNvSpPr>
          <p:nvPr/>
        </p:nvSpPr>
        <p:spPr>
          <a:xfrm>
            <a:off x="478574" y="1491308"/>
            <a:ext cx="4023684" cy="3305418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 sz="1600" dirty="0">
                <a:latin typeface="Effra" panose="020B0603020203020204"/>
                <a:ea typeface="Roboto Light"/>
              </a:rPr>
              <a:t>Asks teaching staff across further education (FE) and higher education (HE) about their experiences of using technology at their college or university.</a:t>
            </a:r>
          </a:p>
          <a:p>
            <a:pPr marL="177800" indent="-177800"/>
            <a:r>
              <a:rPr lang="en-US" sz="1600" dirty="0">
                <a:latin typeface="Effra" panose="020B0603020203020204"/>
                <a:ea typeface="Roboto Light"/>
              </a:rPr>
              <a:t>Designed, delivered and managed by Jisc. </a:t>
            </a:r>
            <a:endParaRPr lang="en-US" sz="1600" dirty="0">
              <a:latin typeface="Effra" panose="020B0603020203020204"/>
              <a:cs typeface="Arial" panose="020B0604020202020204"/>
            </a:endParaRPr>
          </a:p>
          <a:p>
            <a:pPr marL="177800" indent="-177800"/>
            <a:r>
              <a:rPr lang="en-US" sz="1600" dirty="0">
                <a:latin typeface="Effra" panose="020B0603020203020204"/>
                <a:ea typeface="Roboto Light"/>
              </a:rPr>
              <a:t>Separate surveys for FE and HE.</a:t>
            </a:r>
            <a:endParaRPr lang="en-US" sz="1600" dirty="0">
              <a:latin typeface="Effra" panose="020B0603020203020204"/>
              <a:ea typeface="Roboto Light"/>
              <a:cs typeface="Arial" panose="020B0604020202020204"/>
            </a:endParaRPr>
          </a:p>
          <a:p>
            <a:pPr marL="177800" indent="-177800"/>
            <a:r>
              <a:rPr lang="en-US" sz="1600" dirty="0">
                <a:latin typeface="Effra" panose="020B0603020203020204"/>
                <a:ea typeface="Roboto Light"/>
              </a:rPr>
              <a:t>For 2022/23 there were over 4,000 responses from UK FE and HE teaching staff.</a:t>
            </a:r>
            <a:endParaRPr lang="en-US" sz="1600" dirty="0">
              <a:latin typeface="Effra" panose="020B0603020203020204"/>
              <a:ea typeface="Roboto Light"/>
              <a:cs typeface="Arial"/>
            </a:endParaRPr>
          </a:p>
          <a:p>
            <a:pPr marL="177800" indent="-177800"/>
            <a:r>
              <a:rPr lang="en-US" sz="1600" dirty="0">
                <a:latin typeface="Effra" panose="020B0603020203020204"/>
                <a:ea typeface="Roboto Light"/>
              </a:rPr>
              <a:t>This presentation </a:t>
            </a:r>
            <a:r>
              <a:rPr lang="en-US" sz="1600" dirty="0" err="1">
                <a:latin typeface="Effra" panose="020B0603020203020204"/>
                <a:ea typeface="Roboto Light"/>
              </a:rPr>
              <a:t>summarises</a:t>
            </a:r>
            <a:r>
              <a:rPr lang="en-US" sz="1600" dirty="0">
                <a:latin typeface="Effra" panose="020B0603020203020204"/>
                <a:ea typeface="Roboto Light"/>
              </a:rPr>
              <a:t> some key findings from data collected from our teaching staff.</a:t>
            </a:r>
            <a:endParaRPr lang="en-US" sz="1600" dirty="0">
              <a:latin typeface="Effra" panose="020B0603020203020204"/>
              <a:ea typeface="Roboto Light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  <a:ea typeface="Roboto Light"/>
              <a:cs typeface="Arial" panose="020B0604020202020204"/>
            </a:endParaRPr>
          </a:p>
        </p:txBody>
      </p:sp>
      <p:pic>
        <p:nvPicPr>
          <p:cNvPr id="9" name="Picture 8" descr="A model representing the digital experience insights surveys for students, teaching staff and professional services staff.">
            <a:extLst>
              <a:ext uri="{FF2B5EF4-FFF2-40B4-BE49-F238E27FC236}">
                <a16:creationId xmlns:a16="http://schemas.microsoft.com/office/drawing/2014/main" id="{B7B95F23-70E1-FDF9-FD5F-2F7809882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611" y="1114823"/>
            <a:ext cx="4654382" cy="3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27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6880CA-E61C-A68E-F92D-4F4B66ED3BE1}"/>
              </a:ext>
            </a:extLst>
          </p:cNvPr>
          <p:cNvSpPr txBox="1">
            <a:spLocks/>
          </p:cNvSpPr>
          <p:nvPr/>
        </p:nvSpPr>
        <p:spPr>
          <a:xfrm>
            <a:off x="1136854" y="171430"/>
            <a:ext cx="6511533" cy="12154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lang="en-US" sz="2000">
                <a:latin typeface="Effra" panose="020B0603020203020204"/>
              </a:rPr>
              <a:t>were asked </a:t>
            </a:r>
            <a:r>
              <a:rPr lang="en-GB" sz="2000">
                <a:latin typeface="Effra" panose="020B0603020203020204"/>
              </a:rPr>
              <a:t>if any of these made it difficult for them to use digital technologies in their teaching </a:t>
            </a:r>
            <a:r>
              <a:rPr lang="en-US" sz="2000">
                <a:latin typeface="Effra" panose="020B0603020203020204"/>
              </a:rPr>
              <a:t>(they could tick all that applied)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Effra" panose="020B0603020203020204"/>
            </a:endParaRPr>
          </a:p>
        </p:txBody>
      </p:sp>
      <p:graphicFrame>
        <p:nvGraphicFramePr>
          <p:cNvPr id="3" name="Chart 2" descr="Example of bar chart showing responses to question 35.">
            <a:extLst>
              <a:ext uri="{FF2B5EF4-FFF2-40B4-BE49-F238E27FC236}">
                <a16:creationId xmlns:a16="http://schemas.microsoft.com/office/drawing/2014/main" id="{8639EE09-A63B-9C4D-3DD6-D79C801210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683294"/>
              </p:ext>
            </p:extLst>
          </p:nvPr>
        </p:nvGraphicFramePr>
        <p:xfrm>
          <a:off x="375684" y="1502734"/>
          <a:ext cx="8405709" cy="346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595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FCBC0F-5F59-EB14-A62C-199735BE8DB1}"/>
              </a:ext>
            </a:extLst>
          </p:cNvPr>
          <p:cNvSpPr txBox="1"/>
          <p:nvPr/>
        </p:nvSpPr>
        <p:spPr>
          <a:xfrm>
            <a:off x="1131071" y="177074"/>
            <a:ext cx="64544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lang="en-US" sz="2000">
                <a:latin typeface="Effra" panose="020B0603020203020204"/>
              </a:rPr>
              <a:t>were asked, in the last academic year, which of these activities had they engaged in as part of their teaching practice</a:t>
            </a:r>
          </a:p>
        </p:txBody>
      </p:sp>
      <p:graphicFrame>
        <p:nvGraphicFramePr>
          <p:cNvPr id="2" name="Chart 1" descr="Example of bar chart showing responses to question 37.">
            <a:extLst>
              <a:ext uri="{FF2B5EF4-FFF2-40B4-BE49-F238E27FC236}">
                <a16:creationId xmlns:a16="http://schemas.microsoft.com/office/drawing/2014/main" id="{DE491A50-FE2F-56AD-D849-CA4DEA21F0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640062"/>
              </p:ext>
            </p:extLst>
          </p:nvPr>
        </p:nvGraphicFramePr>
        <p:xfrm>
          <a:off x="788277" y="1272452"/>
          <a:ext cx="7622626" cy="380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3522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9864A3-8E61-9F07-940E-6019A86049B7}"/>
              </a:ext>
            </a:extLst>
          </p:cNvPr>
          <p:cNvSpPr txBox="1"/>
          <p:nvPr/>
        </p:nvSpPr>
        <p:spPr>
          <a:xfrm>
            <a:off x="1128714" y="175692"/>
            <a:ext cx="65196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70000">
              <a:spcBef>
                <a:spcPts val="750"/>
              </a:spcBef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lang="en-US" sz="2000">
                <a:latin typeface="Effra" panose="020B0603020203020204"/>
              </a:rPr>
              <a:t>were asked how much they agreed with four statements about our digital teaching resources.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Effra" panose="020B0603020203020204"/>
              <a:ea typeface="Roboto Light" panose="02000000000000000000" pitchFamily="2" charset="0"/>
            </a:endParaRPr>
          </a:p>
        </p:txBody>
      </p:sp>
      <p:graphicFrame>
        <p:nvGraphicFramePr>
          <p:cNvPr id="2" name="Chart 1" descr="Stacked bar chart for question 38.">
            <a:extLst>
              <a:ext uri="{FF2B5EF4-FFF2-40B4-BE49-F238E27FC236}">
                <a16:creationId xmlns:a16="http://schemas.microsoft.com/office/drawing/2014/main" id="{8B242B68-5E05-6842-694E-24F629C765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697512"/>
              </p:ext>
            </p:extLst>
          </p:nvPr>
        </p:nvGraphicFramePr>
        <p:xfrm>
          <a:off x="370491" y="1152072"/>
          <a:ext cx="7985234" cy="342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371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2D98249-8F9E-3E5A-B943-15B3D56D9C46}"/>
              </a:ext>
            </a:extLst>
          </p:cNvPr>
          <p:cNvSpPr txBox="1">
            <a:spLocks/>
          </p:cNvSpPr>
          <p:nvPr/>
        </p:nvSpPr>
        <p:spPr>
          <a:xfrm>
            <a:off x="1094823" y="250782"/>
            <a:ext cx="6443014" cy="914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lang="en-US" sz="2000">
                <a:latin typeface="Effra" panose="020B0603020203020204"/>
              </a:rPr>
              <a:t>were asked how much they agreed with five statements about the use of digital technologies in their teaching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</a:endParaRPr>
          </a:p>
        </p:txBody>
      </p:sp>
      <p:graphicFrame>
        <p:nvGraphicFramePr>
          <p:cNvPr id="3" name="Chart 2" descr="Stacked bar chart for question 39.">
            <a:extLst>
              <a:ext uri="{FF2B5EF4-FFF2-40B4-BE49-F238E27FC236}">
                <a16:creationId xmlns:a16="http://schemas.microsoft.com/office/drawing/2014/main" id="{4BC50903-CFE1-53C6-DB7D-028B00862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612542"/>
              </p:ext>
            </p:extLst>
          </p:nvPr>
        </p:nvGraphicFramePr>
        <p:xfrm>
          <a:off x="284629" y="1195809"/>
          <a:ext cx="8063402" cy="369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1760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85A6DAD-B7B9-C773-499E-5B6F67013766}"/>
              </a:ext>
            </a:extLst>
          </p:cNvPr>
          <p:cNvSpPr txBox="1">
            <a:spLocks/>
          </p:cNvSpPr>
          <p:nvPr/>
        </p:nvSpPr>
        <p:spPr>
          <a:xfrm>
            <a:off x="1053368" y="272490"/>
            <a:ext cx="6428810" cy="750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lang="en-US" sz="2000">
                <a:latin typeface="Effra" panose="020B0603020203020204"/>
              </a:rPr>
              <a:t>were asked, what aspect of teaching using digital technologies, if any, was most positive for them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2A29E5-2380-2EC8-ECBF-67E9F1613DC2}"/>
              </a:ext>
            </a:extLst>
          </p:cNvPr>
          <p:cNvSpPr txBox="1"/>
          <p:nvPr/>
        </p:nvSpPr>
        <p:spPr>
          <a:xfrm>
            <a:off x="366136" y="1482533"/>
            <a:ext cx="6000750" cy="327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</a:rPr>
              <a:t>Top 5 most common themes included: </a:t>
            </a:r>
          </a:p>
          <a:p>
            <a:pPr marL="257175" marR="0" lvl="0" indent="-257175" algn="l" defTabSz="6858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Effra" panose="020B0603020203020204"/>
              </a:rPr>
              <a:t>Flexibility and accessibility for Students </a:t>
            </a:r>
            <a:r>
              <a:rPr lang="en-US" sz="1600" dirty="0">
                <a:solidFill>
                  <a:prstClr val="black"/>
                </a:solidFill>
                <a:latin typeface="Effra" panose="020B0603020203020204"/>
              </a:rPr>
              <a:t>(e.g. </a:t>
            </a:r>
            <a:r>
              <a:rPr lang="en-GB" sz="1600" dirty="0">
                <a:solidFill>
                  <a:prstClr val="black"/>
                </a:solidFill>
                <a:latin typeface="Effra" panose="020B0603020203020204"/>
              </a:rPr>
              <a:t>Increased accessibility and flexibility for students)</a:t>
            </a:r>
          </a:p>
          <a:p>
            <a:pPr marL="257175" marR="0" lvl="0" indent="-257175" algn="l" defTabSz="6858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Hardware improvements </a:t>
            </a:r>
            <a:r>
              <a:rPr lang="en-GB" sz="1600" dirty="0">
                <a:solidFill>
                  <a:prstClr val="black"/>
                </a:solidFill>
                <a:latin typeface="Effra" panose="020B0603020203020204"/>
              </a:rPr>
              <a:t>(e.g. recent improvements to teaching PC clusters)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Effra" panose="020B0603020203020204"/>
              </a:rPr>
              <a:t>Structuring learning in a </a:t>
            </a: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learner paced way </a:t>
            </a:r>
            <a:endParaRPr lang="en-US" sz="1600" b="1" dirty="0">
              <a:solidFill>
                <a:prstClr val="black"/>
              </a:solidFill>
              <a:latin typeface="Effra" panose="020B0603020203020204"/>
            </a:endParaRPr>
          </a:p>
          <a:p>
            <a:pPr marL="257175" marR="0" lvl="0" indent="-257175" algn="l" defTabSz="6858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Effra" panose="020B0603020203020204"/>
              </a:rPr>
              <a:t>Software offering </a:t>
            </a:r>
            <a:r>
              <a:rPr lang="en-US" sz="1600" dirty="0">
                <a:solidFill>
                  <a:prstClr val="black"/>
                </a:solidFill>
                <a:latin typeface="Effra" panose="020B0603020203020204"/>
              </a:rPr>
              <a:t>(e.g.</a:t>
            </a:r>
            <a:r>
              <a:rPr lang="en-GB" sz="1600" dirty="0">
                <a:solidFill>
                  <a:prstClr val="black"/>
                </a:solidFill>
                <a:latin typeface="Effra" panose="020B0603020203020204"/>
              </a:rPr>
              <a:t>, cloud services, live polling, licences like </a:t>
            </a:r>
            <a:r>
              <a:rPr lang="en-GB" sz="1600" dirty="0" err="1">
                <a:solidFill>
                  <a:prstClr val="black"/>
                </a:solidFill>
                <a:latin typeface="Effra" panose="020B0603020203020204"/>
              </a:rPr>
              <a:t>Menti</a:t>
            </a:r>
            <a:r>
              <a:rPr lang="en-GB" sz="1600" dirty="0">
                <a:solidFill>
                  <a:prstClr val="black"/>
                </a:solidFill>
                <a:latin typeface="Effra" panose="020B0603020203020204"/>
              </a:rPr>
              <a:t> and Padlet)</a:t>
            </a:r>
            <a:endParaRPr lang="en-US" sz="1600" dirty="0">
              <a:solidFill>
                <a:prstClr val="black"/>
              </a:solidFill>
              <a:latin typeface="Effra" panose="020B0603020203020204"/>
            </a:endParaRPr>
          </a:p>
          <a:p>
            <a:pPr marL="257175" marR="0" lvl="0" indent="-257175" algn="l" defTabSz="6858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Effra" panose="020B0603020203020204"/>
              </a:rPr>
              <a:t>Ability to develop </a:t>
            </a: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creative pedagogies</a:t>
            </a:r>
            <a:r>
              <a:rPr lang="en-GB" sz="1600" dirty="0">
                <a:solidFill>
                  <a:prstClr val="black"/>
                </a:solidFill>
                <a:latin typeface="Effra" panose="020B0603020203020204"/>
              </a:rPr>
              <a:t>, support of group collaboration</a:t>
            </a:r>
            <a:endParaRPr lang="en-US" sz="1600" dirty="0">
              <a:solidFill>
                <a:prstClr val="black"/>
              </a:solidFill>
              <a:latin typeface="Effra" panose="020B0603020203020204"/>
            </a:endParaRPr>
          </a:p>
        </p:txBody>
      </p:sp>
      <p:pic>
        <p:nvPicPr>
          <p:cNvPr id="2" name="Graphic 1" descr="Thumbs up sign with solid fill">
            <a:extLst>
              <a:ext uri="{FF2B5EF4-FFF2-40B4-BE49-F238E27FC236}">
                <a16:creationId xmlns:a16="http://schemas.microsoft.com/office/drawing/2014/main" id="{14A2D6D7-23C9-DB32-B20B-3A59340FE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79650" y="1575827"/>
            <a:ext cx="1622378" cy="1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500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5DF375-526C-60AB-F0C8-F41C0D3C7256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1158240" y="319518"/>
            <a:ext cx="6490148" cy="6607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lang="en-US" sz="2000" b="0">
                <a:latin typeface="Effra" panose="020B0603020203020204"/>
              </a:rPr>
              <a:t>were asked, what aspect of teaching using digital technologies, if any, was most negative for them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13A23-EFBF-21F7-8741-8B81389DC3D9}"/>
              </a:ext>
            </a:extLst>
          </p:cNvPr>
          <p:cNvSpPr txBox="1"/>
          <p:nvPr/>
        </p:nvSpPr>
        <p:spPr>
          <a:xfrm>
            <a:off x="191569" y="1439588"/>
            <a:ext cx="6308291" cy="327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</a:rPr>
              <a:t>Top 5 most common themes included:</a:t>
            </a:r>
          </a:p>
          <a:p>
            <a:pPr marL="285750" marR="0" lvl="0" indent="-285750" algn="l" defTabSz="6858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</a:rPr>
              <a:t>Technical Support </a:t>
            </a:r>
            <a:r>
              <a:rPr lang="en-US" sz="1600" dirty="0">
                <a:solidFill>
                  <a:prstClr val="black"/>
                </a:solidFill>
                <a:latin typeface="Effra" panose="020B0603020203020204"/>
              </a:rPr>
              <a:t>(</a:t>
            </a:r>
            <a:r>
              <a:rPr lang="en-GB" sz="1600" dirty="0">
                <a:solidFill>
                  <a:prstClr val="black"/>
                </a:solidFill>
                <a:latin typeface="Effra" panose="020B0603020203020204"/>
              </a:rPr>
              <a:t>e.g., lack of documentation or specialists support for adopted software)</a:t>
            </a:r>
            <a:endParaRPr lang="en-US" sz="1600" dirty="0">
              <a:solidFill>
                <a:prstClr val="black"/>
              </a:solidFill>
              <a:latin typeface="Effra" panose="020B0603020203020204"/>
            </a:endParaRPr>
          </a:p>
          <a:p>
            <a:pPr marL="257175" marR="0" lvl="0" indent="-257175" algn="l" defTabSz="6858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Effra" panose="020B0603020203020204"/>
              </a:rPr>
              <a:t>Systems limitations </a:t>
            </a:r>
            <a:r>
              <a:rPr lang="en-US" sz="1600" dirty="0">
                <a:solidFill>
                  <a:prstClr val="black"/>
                </a:solidFill>
                <a:latin typeface="Effra" panose="020B0603020203020204"/>
              </a:rPr>
              <a:t>(e.g., </a:t>
            </a:r>
            <a:r>
              <a:rPr lang="en-GB" sz="1600" dirty="0">
                <a:solidFill>
                  <a:prstClr val="black"/>
                </a:solidFill>
                <a:latin typeface="Effra" panose="020B0603020203020204"/>
              </a:rPr>
              <a:t>Limitations of some tools used for teaching set by institutional policy)</a:t>
            </a:r>
            <a:endParaRPr lang="en-US" sz="1600" dirty="0">
              <a:solidFill>
                <a:prstClr val="black"/>
              </a:solidFill>
              <a:latin typeface="Effra" panose="020B0603020203020204"/>
            </a:endParaRP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Effra" panose="020B0603020203020204"/>
              </a:rPr>
              <a:t>Processes </a:t>
            </a:r>
            <a:r>
              <a:rPr lang="en-US" sz="1600" dirty="0">
                <a:solidFill>
                  <a:prstClr val="black"/>
                </a:solidFill>
                <a:latin typeface="Effra" panose="020B0603020203020204"/>
              </a:rPr>
              <a:t>(e.g., </a:t>
            </a:r>
            <a:r>
              <a:rPr lang="en-GB" sz="1600" dirty="0">
                <a:solidFill>
                  <a:prstClr val="black"/>
                </a:solidFill>
                <a:latin typeface="Effra" panose="020B0603020203020204"/>
              </a:rPr>
              <a:t>Lack of clarity on how properly to share digital documents.)</a:t>
            </a:r>
            <a:endParaRPr lang="en-US" sz="1600" dirty="0">
              <a:solidFill>
                <a:prstClr val="black"/>
              </a:solidFill>
              <a:latin typeface="Effra" panose="020B0603020203020204"/>
            </a:endParaRPr>
          </a:p>
          <a:p>
            <a:pPr marL="257175" marR="0" lvl="0" indent="-257175" algn="l" defTabSz="6858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</a:rPr>
              <a:t>Infrastructure Issues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</a:rPr>
              <a:t>(e.g., Wi-Fi connectivity on campus)</a:t>
            </a:r>
          </a:p>
          <a:p>
            <a:pPr marL="257175" marR="0" lvl="0" indent="-257175" algn="l" defTabSz="6858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</a:rPr>
              <a:t>IT software and hardware </a:t>
            </a:r>
            <a:r>
              <a:rPr lang="en-US" sz="1600" dirty="0">
                <a:solidFill>
                  <a:prstClr val="black"/>
                </a:solidFill>
                <a:latin typeface="Effra" panose="020B0603020203020204"/>
              </a:rPr>
              <a:t>(e.g., </a:t>
            </a:r>
            <a:r>
              <a:rPr lang="en-GB" sz="1600" dirty="0">
                <a:solidFill>
                  <a:prstClr val="black"/>
                </a:solidFill>
                <a:latin typeface="Effra" panose="020B0603020203020204"/>
              </a:rPr>
              <a:t>Out of date software, IT equipment in teaching /meeting rooms</a:t>
            </a:r>
            <a:endParaRPr lang="en-US" sz="1600" dirty="0">
              <a:solidFill>
                <a:prstClr val="black"/>
              </a:solidFill>
              <a:latin typeface="Effra" panose="020B0603020203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CF7D5-F1B1-5208-66C0-211B02001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32" y="1742316"/>
            <a:ext cx="1821028" cy="182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89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D049AEE-6550-D59B-F1C1-E664A301614F}"/>
              </a:ext>
            </a:extLst>
          </p:cNvPr>
          <p:cNvSpPr txBox="1">
            <a:spLocks/>
          </p:cNvSpPr>
          <p:nvPr/>
        </p:nvSpPr>
        <p:spPr>
          <a:xfrm>
            <a:off x="1164591" y="272490"/>
            <a:ext cx="6397099" cy="8597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lang="en-US" sz="2000" b="0">
                <a:latin typeface="Effra" panose="020B0603020203020204"/>
              </a:rPr>
              <a:t>were asked how much they agreed they were given the chance to be involved in decisions about their digital experience</a:t>
            </a:r>
          </a:p>
        </p:txBody>
      </p:sp>
      <p:graphicFrame>
        <p:nvGraphicFramePr>
          <p:cNvPr id="4" name="Chart 3" descr="Example of bar chart showing responses to question 42.">
            <a:extLst>
              <a:ext uri="{FF2B5EF4-FFF2-40B4-BE49-F238E27FC236}">
                <a16:creationId xmlns:a16="http://schemas.microsoft.com/office/drawing/2014/main" id="{F1A9E727-E74D-A5C9-6ACC-026051608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623560"/>
              </p:ext>
            </p:extLst>
          </p:nvPr>
        </p:nvGraphicFramePr>
        <p:xfrm>
          <a:off x="280316" y="1622871"/>
          <a:ext cx="8493193" cy="304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214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9C475EA-B084-0158-A6FB-F48194F3776F}"/>
              </a:ext>
            </a:extLst>
          </p:cNvPr>
          <p:cNvSpPr txBox="1">
            <a:spLocks/>
          </p:cNvSpPr>
          <p:nvPr/>
        </p:nvSpPr>
        <p:spPr>
          <a:xfrm>
            <a:off x="1172338" y="268805"/>
            <a:ext cx="6405049" cy="81113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lang="en-US" sz="2000" b="0">
                <a:latin typeface="Effra" panose="020B0603020203020204"/>
              </a:rPr>
              <a:t>were asked to provide an </a:t>
            </a:r>
            <a:r>
              <a:rPr lang="en-GB" sz="2000" b="0">
                <a:latin typeface="Effra" panose="020B0603020203020204"/>
              </a:rPr>
              <a:t>overall rating of the quality of digital teaching on their course</a:t>
            </a:r>
            <a:endParaRPr lang="en-US" sz="2000" b="0">
              <a:latin typeface="Effra" panose="020B0603020203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9B2CA-F391-478D-C30C-5D20CBCAD828}"/>
              </a:ext>
            </a:extLst>
          </p:cNvPr>
          <p:cNvSpPr txBox="1"/>
          <p:nvPr/>
        </p:nvSpPr>
        <p:spPr>
          <a:xfrm>
            <a:off x="220877" y="1184485"/>
            <a:ext cx="46626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>
                <a:latin typeface="Effra" panose="020B0603020203020204"/>
              </a:rPr>
              <a:t> 46% </a:t>
            </a:r>
            <a:r>
              <a:rPr lang="en-US" sz="1600" b="0" dirty="0">
                <a:latin typeface="Effra" panose="020B0603020203020204"/>
              </a:rPr>
              <a:t>rated us as good or above.</a:t>
            </a:r>
          </a:p>
        </p:txBody>
      </p:sp>
      <p:graphicFrame>
        <p:nvGraphicFramePr>
          <p:cNvPr id="5" name="Chart 4" descr="Example of bar chart showing responses to question 43.">
            <a:extLst>
              <a:ext uri="{FF2B5EF4-FFF2-40B4-BE49-F238E27FC236}">
                <a16:creationId xmlns:a16="http://schemas.microsoft.com/office/drawing/2014/main" id="{AFB74FE0-E850-A55E-2023-7643D59B12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541575"/>
              </p:ext>
            </p:extLst>
          </p:nvPr>
        </p:nvGraphicFramePr>
        <p:xfrm>
          <a:off x="489177" y="1627586"/>
          <a:ext cx="8355278" cy="3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4266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D18F3-A914-9EE7-5139-D4D556DB6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308" y="1477960"/>
            <a:ext cx="4016391" cy="10937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Theme Four (T4)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8A6CB-B2DD-203F-CCE4-80BC61E09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172" y="2656575"/>
            <a:ext cx="3861446" cy="5715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Your digital skills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8B3D8E-5866-6FAE-B293-EDE48B80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01" y="3993732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73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A054EFB-33A8-08A4-336A-078C5CAC18DB}"/>
              </a:ext>
            </a:extLst>
          </p:cNvPr>
          <p:cNvSpPr txBox="1">
            <a:spLocks/>
          </p:cNvSpPr>
          <p:nvPr/>
        </p:nvSpPr>
        <p:spPr>
          <a:xfrm>
            <a:off x="1114425" y="272490"/>
            <a:ext cx="6472237" cy="5897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6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-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Roboto Light"/>
              </a:rPr>
              <a:t>Which skills </a:t>
            </a:r>
            <a:r>
              <a:rPr lang="en-GB" sz="2000" b="0">
                <a:latin typeface="Effra" panose="020B0603020203020204"/>
                <a:ea typeface="Roboto Light"/>
              </a:rPr>
              <a:t>has </a:t>
            </a:r>
            <a:r>
              <a:rPr lang="en-US" sz="2000" b="0">
                <a:latin typeface="Effra" panose="020B0603020203020204"/>
                <a:ea typeface="Roboto Light"/>
              </a:rPr>
              <a:t>the University</a:t>
            </a:r>
            <a:r>
              <a:rPr lang="en-GB" sz="2000" b="0">
                <a:latin typeface="Effra" panose="020B0603020203020204"/>
                <a:ea typeface="Roboto Light"/>
              </a:rPr>
              <a:t>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Roboto Light"/>
              </a:rPr>
              <a:t>provided support or training for?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Effra" panose="020B0603020203020204"/>
              <a:ea typeface="Roboto Light"/>
            </a:endParaRPr>
          </a:p>
        </p:txBody>
      </p:sp>
      <p:graphicFrame>
        <p:nvGraphicFramePr>
          <p:cNvPr id="3" name="Chart 2" descr="Example of bar chart showing responses to question 44.">
            <a:extLst>
              <a:ext uri="{FF2B5EF4-FFF2-40B4-BE49-F238E27FC236}">
                <a16:creationId xmlns:a16="http://schemas.microsoft.com/office/drawing/2014/main" id="{62927353-95BE-DE3B-B3FF-0A94A6952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78631"/>
              </p:ext>
            </p:extLst>
          </p:nvPr>
        </p:nvGraphicFramePr>
        <p:xfrm>
          <a:off x="906986" y="1219863"/>
          <a:ext cx="7184173" cy="344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795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0DDD1BE-45C0-BBE4-F352-2C6F6519E36F}"/>
              </a:ext>
            </a:extLst>
          </p:cNvPr>
          <p:cNvSpPr txBox="1">
            <a:spLocks/>
          </p:cNvSpPr>
          <p:nvPr/>
        </p:nvSpPr>
        <p:spPr>
          <a:xfrm>
            <a:off x="1100381" y="272490"/>
            <a:ext cx="6548008" cy="396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-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Summary of key metrics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60B284-48BD-9235-3DB0-9D1C6F3AE2A1}"/>
              </a:ext>
            </a:extLst>
          </p:cNvPr>
          <p:cNvSpPr txBox="1">
            <a:spLocks/>
          </p:cNvSpPr>
          <p:nvPr/>
        </p:nvSpPr>
        <p:spPr>
          <a:xfrm>
            <a:off x="193140" y="823500"/>
            <a:ext cx="3816000" cy="432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</a:rPr>
              <a:t>Technology at your organisation</a:t>
            </a:r>
            <a:endParaRPr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</a:endParaRP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38% </a:t>
            </a:r>
            <a:r>
              <a:rPr lang="en-US" sz="1000" dirty="0">
                <a:latin typeface="Effra" panose="020B0603020203020204"/>
              </a:rPr>
              <a:t>agreed they were supported to use their own devices.</a:t>
            </a: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47%</a:t>
            </a:r>
            <a:r>
              <a:rPr lang="en-US" sz="1000" dirty="0">
                <a:latin typeface="Effra" panose="020B0603020203020204"/>
              </a:rPr>
              <a:t> agreed the University supported them to access online platforms/services off campus.</a:t>
            </a: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22%</a:t>
            </a:r>
            <a:r>
              <a:rPr lang="en-US" sz="1000" dirty="0">
                <a:latin typeface="Effra" panose="020B0603020203020204"/>
              </a:rPr>
              <a:t> agreed they were comfortable with how their (and student/learner) data was collected and used.</a:t>
            </a: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45%</a:t>
            </a:r>
            <a:r>
              <a:rPr lang="en-US" sz="1000" dirty="0">
                <a:latin typeface="Effra" panose="020B0603020203020204"/>
              </a:rPr>
              <a:t> </a:t>
            </a:r>
            <a:r>
              <a:rPr lang="en-GB" sz="1000" dirty="0">
                <a:latin typeface="Effra" panose="020B0603020203020204"/>
              </a:rPr>
              <a:t>rated the quality of the digital teaching environment as good or above.</a:t>
            </a:r>
            <a:endParaRPr lang="en-US" sz="1000" dirty="0">
              <a:latin typeface="Effra" panose="020B0603020203020204"/>
            </a:endParaRP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GB" sz="1000" b="1" dirty="0">
                <a:latin typeface="Effra" panose="020B0603020203020204"/>
              </a:rPr>
              <a:t>27% </a:t>
            </a:r>
            <a:r>
              <a:rPr lang="en-GB" sz="1000" dirty="0">
                <a:latin typeface="Effra" panose="020B0603020203020204"/>
              </a:rPr>
              <a:t>rated the quality of the virtual learning environment (currently Blackboard) </a:t>
            </a:r>
            <a:r>
              <a:rPr lang="en-US" sz="1000" dirty="0">
                <a:latin typeface="Effra" panose="020B0603020203020204"/>
              </a:rPr>
              <a:t>good or above.</a:t>
            </a:r>
            <a:endParaRPr lang="en-GB" sz="1000" dirty="0">
              <a:latin typeface="Effra" panose="020B0603020203020204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50" b="1" dirty="0">
                <a:latin typeface="Effra" panose="020B0603020203020204"/>
              </a:rPr>
              <a:t>Technology in your teaching</a:t>
            </a: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38%</a:t>
            </a:r>
            <a:r>
              <a:rPr lang="en-US" sz="1000" dirty="0">
                <a:latin typeface="Effra" panose="020B0603020203020204"/>
              </a:rPr>
              <a:t> agreed they had engaging and motivating digital teaching resources.</a:t>
            </a: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50%</a:t>
            </a:r>
            <a:r>
              <a:rPr lang="en-US" sz="1000" dirty="0">
                <a:latin typeface="Effra" panose="020B0603020203020204"/>
              </a:rPr>
              <a:t> agreed that the use of digital technologies in their teaching was convenient.</a:t>
            </a: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46%</a:t>
            </a:r>
            <a:r>
              <a:rPr lang="en-US" sz="1000" dirty="0">
                <a:latin typeface="Effra" panose="020B0603020203020204"/>
              </a:rPr>
              <a:t> </a:t>
            </a:r>
            <a:r>
              <a:rPr lang="en-GB" sz="1000" dirty="0">
                <a:latin typeface="Effra" panose="020B0603020203020204"/>
              </a:rPr>
              <a:t>rated the quality of their digital teaching as good or above.</a:t>
            </a:r>
            <a:endParaRPr lang="en-US" sz="1000" dirty="0">
              <a:latin typeface="Effra" panose="020B0603020203020204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50" b="1" dirty="0">
                <a:latin typeface="Effra" panose="020B0603020203020204"/>
              </a:rPr>
              <a:t>Your digital skills</a:t>
            </a: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2%</a:t>
            </a:r>
            <a:r>
              <a:rPr lang="en-US" sz="1000" dirty="0">
                <a:latin typeface="Effra" panose="020B0603020203020204"/>
              </a:rPr>
              <a:t> agreed the University provided them with formal recognition, accreditation or certification for their digital skills. </a:t>
            </a:r>
          </a:p>
          <a:p>
            <a:pPr marL="177800" indent="-177800"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latin typeface="Effra" panose="020B0603020203020204"/>
              </a:rPr>
              <a:t>32%</a:t>
            </a:r>
            <a:r>
              <a:rPr lang="en-US" sz="1000" dirty="0">
                <a:latin typeface="Effra" panose="020B0603020203020204"/>
              </a:rPr>
              <a:t> rated the support the University offered them to teach effectively using technology as good or above.</a:t>
            </a:r>
          </a:p>
        </p:txBody>
      </p:sp>
      <p:graphicFrame>
        <p:nvGraphicFramePr>
          <p:cNvPr id="2" name="Chart 1" descr="Example of radar graph showing key metrics results.">
            <a:extLst>
              <a:ext uri="{FF2B5EF4-FFF2-40B4-BE49-F238E27FC236}">
                <a16:creationId xmlns:a16="http://schemas.microsoft.com/office/drawing/2014/main" id="{959FD1A2-42BA-D4EE-795B-784D5CAAAFE8}"/>
              </a:ext>
            </a:extLst>
          </p:cNvPr>
          <p:cNvGraphicFramePr>
            <a:graphicFrameLocks/>
          </p:cNvGraphicFramePr>
          <p:nvPr/>
        </p:nvGraphicFramePr>
        <p:xfrm>
          <a:off x="3888000" y="540000"/>
          <a:ext cx="4940985" cy="405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3705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93CFB0-9306-D9C9-1232-F0207325A2B6}"/>
              </a:ext>
            </a:extLst>
          </p:cNvPr>
          <p:cNvSpPr txBox="1">
            <a:spLocks/>
          </p:cNvSpPr>
          <p:nvPr/>
        </p:nvSpPr>
        <p:spPr>
          <a:xfrm>
            <a:off x="1119716" y="272490"/>
            <a:ext cx="6552526" cy="88840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were asked five questions about the support and guidance they receive for digital skills development. </a:t>
            </a:r>
          </a:p>
        </p:txBody>
      </p:sp>
      <p:graphicFrame>
        <p:nvGraphicFramePr>
          <p:cNvPr id="4" name="Chart 3" descr="Stacked bar chart for question 45.">
            <a:extLst>
              <a:ext uri="{FF2B5EF4-FFF2-40B4-BE49-F238E27FC236}">
                <a16:creationId xmlns:a16="http://schemas.microsoft.com/office/drawing/2014/main" id="{019325ED-BAF5-018B-6FA6-F7F7CB9B69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570619"/>
              </p:ext>
            </p:extLst>
          </p:nvPr>
        </p:nvGraphicFramePr>
        <p:xfrm>
          <a:off x="819195" y="1045342"/>
          <a:ext cx="7153568" cy="3671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1444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C1D4161-D76F-4716-2114-CEC53995E55B}"/>
              </a:ext>
            </a:extLst>
          </p:cNvPr>
          <p:cNvSpPr txBox="1">
            <a:spLocks/>
          </p:cNvSpPr>
          <p:nvPr/>
        </p:nvSpPr>
        <p:spPr>
          <a:xfrm>
            <a:off x="1143571" y="285231"/>
            <a:ext cx="6569195" cy="4979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6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</a:rPr>
              <a:t>Who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/where did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go for help with digital skills?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Effra" panose="020B0603020203020204"/>
              <a:ea typeface="Roboto Light"/>
            </a:endParaRPr>
          </a:p>
        </p:txBody>
      </p:sp>
      <p:graphicFrame>
        <p:nvGraphicFramePr>
          <p:cNvPr id="3" name="Chart 2" descr="Example of bar chart showing responses to question 46.">
            <a:extLst>
              <a:ext uri="{FF2B5EF4-FFF2-40B4-BE49-F238E27FC236}">
                <a16:creationId xmlns:a16="http://schemas.microsoft.com/office/drawing/2014/main" id="{DD695DC2-0877-0F90-9AF1-1F818908DD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884597"/>
              </p:ext>
            </p:extLst>
          </p:nvPr>
        </p:nvGraphicFramePr>
        <p:xfrm>
          <a:off x="421932" y="1043139"/>
          <a:ext cx="7541426" cy="360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7764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1B00CB-9597-A900-770A-B0523F45C9EA}"/>
              </a:ext>
            </a:extLst>
          </p:cNvPr>
          <p:cNvSpPr txBox="1">
            <a:spLocks/>
          </p:cNvSpPr>
          <p:nvPr/>
        </p:nvSpPr>
        <p:spPr>
          <a:xfrm>
            <a:off x="1160346" y="187096"/>
            <a:ext cx="6418886" cy="6935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teaching and learning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ffra" panose="020B0603020203020204"/>
                <a:ea typeface="Roboto Light"/>
              </a:rPr>
              <a:t>were asked to provide a rating for how well they feel </a:t>
            </a:r>
            <a:r>
              <a:rPr lang="en-US" sz="2000" b="0" dirty="0">
                <a:latin typeface="Effra" panose="020B0603020203020204"/>
                <a:ea typeface="Roboto Light"/>
              </a:rPr>
              <a:t>the University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ffra" panose="020B0603020203020204"/>
                <a:ea typeface="Roboto Light"/>
              </a:rPr>
              <a:t>su</a:t>
            </a:r>
            <a:r>
              <a:rPr lang="en-US" sz="2000" b="0" dirty="0" err="1">
                <a:latin typeface="Effra" panose="020B0603020203020204"/>
                <a:ea typeface="Roboto Light"/>
              </a:rPr>
              <a:t>ppo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ffra" panose="020B0603020203020204"/>
                <a:ea typeface="Roboto Light"/>
              </a:rPr>
              <a:t>rted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ffra" panose="020B0603020203020204"/>
                <a:ea typeface="Roboto Light"/>
              </a:rPr>
              <a:t> them to work effectively using technology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71726-A8AF-F872-4C35-1CD929FBD18A}"/>
              </a:ext>
            </a:extLst>
          </p:cNvPr>
          <p:cNvSpPr txBox="1"/>
          <p:nvPr/>
        </p:nvSpPr>
        <p:spPr>
          <a:xfrm>
            <a:off x="241205" y="1151576"/>
            <a:ext cx="34409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Effra" panose="020B0603020203020204"/>
                <a:ea typeface="Roboto Light"/>
              </a:rPr>
              <a:t>32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  <a:ea typeface="Roboto Light"/>
              </a:rPr>
              <a:t>%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  <a:ea typeface="Roboto Light"/>
              </a:rPr>
              <a:t>rated us as good or above.</a:t>
            </a:r>
          </a:p>
        </p:txBody>
      </p:sp>
      <p:graphicFrame>
        <p:nvGraphicFramePr>
          <p:cNvPr id="2" name="Chart 1" descr="Example of bar chart showing responses to question 48.">
            <a:extLst>
              <a:ext uri="{FF2B5EF4-FFF2-40B4-BE49-F238E27FC236}">
                <a16:creationId xmlns:a16="http://schemas.microsoft.com/office/drawing/2014/main" id="{41FE7C8E-E104-BB37-C1A6-DABEC9046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262427"/>
              </p:ext>
            </p:extLst>
          </p:nvPr>
        </p:nvGraphicFramePr>
        <p:xfrm>
          <a:off x="639990" y="1620986"/>
          <a:ext cx="7668667" cy="305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1342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1E0F58-B123-B267-7B5E-39B37DC1EBBC}"/>
              </a:ext>
            </a:extLst>
          </p:cNvPr>
          <p:cNvSpPr txBox="1">
            <a:spLocks/>
          </p:cNvSpPr>
          <p:nvPr/>
        </p:nvSpPr>
        <p:spPr>
          <a:xfrm>
            <a:off x="1135619" y="330794"/>
            <a:ext cx="6362461" cy="6233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6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</a:rPr>
              <a:t>To help you to use digital technologies effectively, what one thing should </a:t>
            </a:r>
            <a:r>
              <a:rPr lang="en-US" sz="2000" b="0">
                <a:latin typeface="Effra" panose="020B0603020203020204"/>
              </a:rPr>
              <a:t>the University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</a:rPr>
              <a:t> do?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8B28343-A9C9-3DA5-1D92-26CF9FACB25A}"/>
              </a:ext>
            </a:extLst>
          </p:cNvPr>
          <p:cNvSpPr txBox="1">
            <a:spLocks/>
          </p:cNvSpPr>
          <p:nvPr/>
        </p:nvSpPr>
        <p:spPr>
          <a:xfrm>
            <a:off x="483611" y="1328861"/>
            <a:ext cx="7343967" cy="3004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</a:rPr>
              <a:t>Top 5 most common themes included:</a:t>
            </a:r>
          </a:p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Upgrade equipment on campus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Update outdated information on StaffNet (guidance and online training)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Provide suitable equipment for home use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</a:rPr>
              <a:t>Standardisation (use of digital tools and platforms)</a:t>
            </a:r>
          </a:p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Effra" panose="020B0603020203020204"/>
              </a:rPr>
              <a:t>Provide more face-to-face training and specialised training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856823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EE8A7-1B27-B47C-1C2F-259843B120A4}"/>
              </a:ext>
            </a:extLst>
          </p:cNvPr>
          <p:cNvSpPr txBox="1"/>
          <p:nvPr/>
        </p:nvSpPr>
        <p:spPr>
          <a:xfrm>
            <a:off x="1085850" y="265672"/>
            <a:ext cx="671895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- Recommendations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B0603020203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9FD3F-C38E-1604-0DFD-2E2D4A07A1AF}"/>
              </a:ext>
            </a:extLst>
          </p:cNvPr>
          <p:cNvSpPr txBox="1"/>
          <p:nvPr/>
        </p:nvSpPr>
        <p:spPr>
          <a:xfrm>
            <a:off x="127000" y="3718363"/>
            <a:ext cx="4320000" cy="12908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tIns="90000" bIns="90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Data collection usage and transparency </a:t>
            </a:r>
          </a:p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Work with Communications and Information Governance teams to simplify data usage statements (e.g., key bullet points, signposting to additional information).</a:t>
            </a:r>
          </a:p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Potentially review accessibility/usage of data protection training available and update where necessary.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86376-A35F-3E65-1E41-F21900C9B7C6}"/>
              </a:ext>
            </a:extLst>
          </p:cNvPr>
          <p:cNvSpPr txBox="1"/>
          <p:nvPr/>
        </p:nvSpPr>
        <p:spPr>
          <a:xfrm>
            <a:off x="127000" y="1041816"/>
            <a:ext cx="4320000" cy="2608289"/>
          </a:xfrm>
          <a:prstGeom prst="rect">
            <a:avLst/>
          </a:prstGeom>
          <a:solidFill>
            <a:srgbClr val="6D2077"/>
          </a:solidFill>
        </p:spPr>
        <p:txBody>
          <a:bodyPr wrap="square" tIns="90000" bIns="90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Digital skills - Training, certification/accreditation, recognition and support</a:t>
            </a:r>
            <a:endParaRPr kumimoji="0" lang="en-GB" sz="10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B0603020203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000" kern="100" dirty="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Review learning options currently available for colleagues involved in delivering teaching and learning and identify certification/accreditation routes available (e.g., LinkedIn </a:t>
            </a:r>
            <a:r>
              <a:rPr lang="en-GB" sz="1000" kern="100" dirty="0">
                <a:solidFill>
                  <a:schemeClr val="bg1"/>
                </a:solidFill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1000" kern="100" dirty="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earning).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000" kern="100" dirty="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Review career development pathways for colleagues and highlight relevant certification/accreditation opportunities available.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000" kern="100" dirty="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Review comms and signposting to training opportunities. Include clarity of certification/accreditation options, to increase visibility and awareness.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000" kern="100" dirty="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Conduct market research across stakeholder groups to understand demand for training, certification/accreditation, in which topics, and across which groups.</a:t>
            </a:r>
            <a:endParaRPr lang="en-GB" sz="1000" dirty="0">
              <a:solidFill>
                <a:schemeClr val="bg1"/>
              </a:solidFill>
              <a:latin typeface="Effra" panose="020B0603020203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126673-3D40-CC6C-9993-DF1631E5BCCF}"/>
              </a:ext>
            </a:extLst>
          </p:cNvPr>
          <p:cNvSpPr txBox="1"/>
          <p:nvPr/>
        </p:nvSpPr>
        <p:spPr>
          <a:xfrm>
            <a:off x="4572000" y="2945636"/>
            <a:ext cx="4320000" cy="1646742"/>
          </a:xfrm>
          <a:prstGeom prst="rect">
            <a:avLst/>
          </a:prstGeom>
          <a:solidFill>
            <a:srgbClr val="F8A900"/>
          </a:solidFill>
        </p:spPr>
        <p:txBody>
          <a:bodyPr wrap="square" tIns="90000" bIns="90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2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Quality of Digital Learning Environments</a:t>
            </a:r>
            <a:endParaRPr kumimoji="0" lang="en-GB" sz="1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ffra" panose="020B0603020203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We are improving our digital learning environment with a phased implementation of Canvas due for full rollout by September 2025.</a:t>
            </a:r>
          </a:p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We will continue to work with students and colleagues to gather feedback around implementations and continually refine and improve the user experience.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ffra" panose="020B0603020203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54A52-51E7-36E8-1F4A-E2E3F9166D18}"/>
              </a:ext>
            </a:extLst>
          </p:cNvPr>
          <p:cNvSpPr txBox="1"/>
          <p:nvPr/>
        </p:nvSpPr>
        <p:spPr>
          <a:xfrm>
            <a:off x="4572000" y="1043259"/>
            <a:ext cx="4320000" cy="1832676"/>
          </a:xfrm>
          <a:prstGeom prst="rect">
            <a:avLst/>
          </a:prstGeom>
          <a:solidFill>
            <a:schemeClr val="tx1"/>
          </a:solidFill>
        </p:spPr>
        <p:txBody>
          <a:bodyPr wrap="square" tIns="90000" bIns="90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Digital Infrastructure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000" u="sng" kern="100" dirty="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  <a:hlinkClick r:id="rId3" tooltip="https://www.staffnet.manchester.ac.uk/strategic-change-it/network-203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Network 2030</a:t>
            </a:r>
            <a:r>
              <a:rPr lang="en-GB" sz="1000" kern="100" dirty="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 will deliver wide-reaching changes to the University’s digital infrastructure by 2030.</a:t>
            </a:r>
          </a:p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This will create a sector-leading, secure and efficient network that will be the backbone for our Teaching, Learning and Research activities and Professional Services, significantly improving connectivity for our University Community.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1738A1-455F-DE29-05DB-0641A7297FED}"/>
              </a:ext>
            </a:extLst>
          </p:cNvPr>
          <p:cNvSpPr txBox="1"/>
          <p:nvPr/>
        </p:nvSpPr>
        <p:spPr>
          <a:xfrm>
            <a:off x="4572000" y="4662079"/>
            <a:ext cx="24039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dirty="0">
                <a:latin typeface="Effra" panose="020B0603020203020204"/>
              </a:rPr>
              <a:t>(Recommendations from IT Services)</a:t>
            </a:r>
          </a:p>
        </p:txBody>
      </p:sp>
    </p:spTree>
    <p:extLst>
      <p:ext uri="{BB962C8B-B14F-4D97-AF65-F5344CB8AC3E}">
        <p14:creationId xmlns:p14="http://schemas.microsoft.com/office/powerpoint/2010/main" val="246375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5B686F8-4C52-7ECE-1A43-65B23F24B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259" y="1344296"/>
            <a:ext cx="4268741" cy="15484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Benchmarking with other UK organisations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F48E776-F9E4-5F77-6757-AF15911412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" b="12"/>
          <a:stretch/>
        </p:blipFill>
        <p:spPr>
          <a:xfrm>
            <a:off x="3369175" y="226"/>
            <a:ext cx="5774504" cy="5144342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DB0A38-8DB6-B4EE-CBBA-FD4BA114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55" y="4020365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5C3380-7D72-0702-9A0D-8A46DA59B4E6}"/>
              </a:ext>
            </a:extLst>
          </p:cNvPr>
          <p:cNvSpPr txBox="1"/>
          <p:nvPr/>
        </p:nvSpPr>
        <p:spPr>
          <a:xfrm>
            <a:off x="474725" y="901323"/>
            <a:ext cx="8054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  <a:ea typeface="Roboto Light"/>
              </a:rPr>
              <a:t>The Digital Experience Insights Surveys national dataset allows us to compare our results overall results from other UK organisations that ran the </a:t>
            </a:r>
            <a:r>
              <a:rPr lang="en-US" sz="1400" dirty="0">
                <a:solidFill>
                  <a:prstClr val="black"/>
                </a:solidFill>
                <a:latin typeface="Effra" panose="020B0603020203020204"/>
                <a:ea typeface="Roboto Light"/>
              </a:rPr>
              <a:t>Teaching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  <a:ea typeface="Roboto Light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Effra" panose="020B0603020203020204"/>
                <a:ea typeface="Roboto Light"/>
              </a:rPr>
              <a:t>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  <a:ea typeface="Roboto Light"/>
              </a:rPr>
              <a:t>taff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  <a:ea typeface="Roboto Light"/>
              </a:rPr>
              <a:t> insights survey.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CC8CD8-1A8B-24EA-29EA-D709C1FEE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94841"/>
              </p:ext>
            </p:extLst>
          </p:nvPr>
        </p:nvGraphicFramePr>
        <p:xfrm>
          <a:off x="474725" y="1568940"/>
          <a:ext cx="7926850" cy="2937329"/>
        </p:xfrm>
        <a:graphic>
          <a:graphicData uri="http://schemas.openxmlformats.org/drawingml/2006/table">
            <a:tbl>
              <a:tblPr firstRow="1" bandRow="1"/>
              <a:tblGrid>
                <a:gridCol w="5047998">
                  <a:extLst>
                    <a:ext uri="{9D8B030D-6E8A-4147-A177-3AD203B41FA5}">
                      <a16:colId xmlns:a16="http://schemas.microsoft.com/office/drawing/2014/main" val="1019755238"/>
                    </a:ext>
                  </a:extLst>
                </a:gridCol>
                <a:gridCol w="1425277">
                  <a:extLst>
                    <a:ext uri="{9D8B030D-6E8A-4147-A177-3AD203B41FA5}">
                      <a16:colId xmlns:a16="http://schemas.microsoft.com/office/drawing/2014/main" val="3587111748"/>
                    </a:ext>
                  </a:extLst>
                </a:gridCol>
                <a:gridCol w="1453575">
                  <a:extLst>
                    <a:ext uri="{9D8B030D-6E8A-4147-A177-3AD203B41FA5}">
                      <a16:colId xmlns:a16="http://schemas.microsoft.com/office/drawing/2014/main" val="3047347951"/>
                    </a:ext>
                  </a:extLst>
                </a:gridCol>
              </a:tblGrid>
              <a:tr h="27348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Question</a:t>
                      </a: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A8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Our data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A8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UK data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A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36526"/>
                  </a:ext>
                </a:extLst>
              </a:tr>
              <a:tr h="292699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Supported to use own devices 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38%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52%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645565"/>
                  </a:ext>
                </a:extLst>
              </a:tr>
              <a:tr h="286031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Support access to online platforms/services off campus 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47%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62%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4136"/>
                  </a:ext>
                </a:extLst>
              </a:tr>
              <a:tr h="273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Comfortable how their (and student/learner) data was collected/used</a:t>
                      </a: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22%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34%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614340"/>
                  </a:ext>
                </a:extLst>
              </a:tr>
              <a:tr h="273481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Quality of digital teaching environment</a:t>
                      </a:r>
                      <a:endParaRPr lang="en-US" sz="9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45%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62%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922017"/>
                  </a:ext>
                </a:extLst>
              </a:tr>
              <a:tr h="273481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Engaging and motivating digital teaching resources</a:t>
                      </a:r>
                      <a:endParaRPr lang="en-US" sz="9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38%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42%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054441"/>
                  </a:ext>
                </a:extLst>
              </a:tr>
              <a:tr h="291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Use of digital teaching technologies was convenient</a:t>
                      </a:r>
                      <a:endParaRPr lang="en-US" sz="9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50%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59%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279989"/>
                  </a:ext>
                </a:extLst>
              </a:tr>
              <a:tr h="282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Quality of the digital teaching on course 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46%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60%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07132"/>
                  </a:ext>
                </a:extLst>
              </a:tr>
              <a:tr h="345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Provided with formal recognition, accreditation or certification for digital skill</a:t>
                      </a:r>
                      <a:endParaRPr lang="en-GB" sz="9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2%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9%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66194"/>
                  </a:ext>
                </a:extLst>
              </a:tr>
              <a:tr h="345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Support offered to teach effectively using technology </a:t>
                      </a:r>
                      <a:endParaRPr lang="en-GB" sz="9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32%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47%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8A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255408"/>
                  </a:ext>
                </a:extLst>
              </a:tr>
            </a:tbl>
          </a:graphicData>
        </a:graphic>
      </p:graphicFrame>
      <p:sp>
        <p:nvSpPr>
          <p:cNvPr id="3" name="Title 6">
            <a:extLst>
              <a:ext uri="{FF2B5EF4-FFF2-40B4-BE49-F238E27FC236}">
                <a16:creationId xmlns:a16="http://schemas.microsoft.com/office/drawing/2014/main" id="{25DF5C75-29B3-2DDB-4B34-1B9738727313}"/>
              </a:ext>
            </a:extLst>
          </p:cNvPr>
          <p:cNvSpPr txBox="1">
            <a:spLocks/>
          </p:cNvSpPr>
          <p:nvPr/>
        </p:nvSpPr>
        <p:spPr>
          <a:xfrm>
            <a:off x="1101776" y="272489"/>
            <a:ext cx="6546611" cy="497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lang="en-GB" sz="2000">
                <a:latin typeface="Effra" panose="020B0603020203020204"/>
              </a:rPr>
              <a:t>- Benchmark Corporations</a:t>
            </a:r>
            <a:br>
              <a:rPr lang="en-GB" sz="2000">
                <a:solidFill>
                  <a:prstClr val="black"/>
                </a:solidFill>
                <a:latin typeface="Effra" panose="020B0603020203020204"/>
              </a:rPr>
            </a:br>
            <a:endParaRPr lang="en-GB" sz="2000">
              <a:solidFill>
                <a:prstClr val="black"/>
              </a:solidFill>
              <a:latin typeface="Effra" panose="020B06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79455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5B686F8-4C52-7ECE-1A43-65B23F24B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259" y="1344296"/>
            <a:ext cx="4268741" cy="65012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Findings by Theme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F48E776-F9E4-5F77-6757-AF15911412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" b="12"/>
          <a:stretch/>
        </p:blipFill>
        <p:spPr>
          <a:xfrm>
            <a:off x="3369175" y="226"/>
            <a:ext cx="5774504" cy="5144342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DB0A38-8DB6-B4EE-CBBA-FD4BA114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55" y="4020365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1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3BFB602-8359-42FD-9EC4-86156FEEB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1604" y="1089259"/>
            <a:ext cx="2797032" cy="27970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07CCA7E-F59C-B68F-EF12-D2BFA3ABAE3E}"/>
              </a:ext>
            </a:extLst>
          </p:cNvPr>
          <p:cNvSpPr txBox="1">
            <a:spLocks/>
          </p:cNvSpPr>
          <p:nvPr/>
        </p:nvSpPr>
        <p:spPr>
          <a:xfrm>
            <a:off x="439269" y="1089259"/>
            <a:ext cx="4854670" cy="361682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 sz="1400" dirty="0">
                <a:latin typeface="Effra" panose="020B0603020203020204"/>
              </a:rPr>
              <a:t>Our teaching staff were invited to complete the survey via the link broadcast in StaffNet News as well as two rounds of targeted emails during non-teaching weeks for peak engagement.</a:t>
            </a:r>
            <a:br>
              <a:rPr lang="en-US" sz="1400" dirty="0">
                <a:latin typeface="Effra" panose="020B0603020203020204"/>
              </a:rPr>
            </a:br>
            <a:endParaRPr lang="en-US" sz="1400" dirty="0">
              <a:latin typeface="Effra" panose="020B0603020203020204"/>
            </a:endParaRPr>
          </a:p>
          <a:p>
            <a:pPr marL="177800" indent="-177800"/>
            <a:r>
              <a:rPr lang="en-US" sz="1400" b="1" dirty="0">
                <a:latin typeface="Effra" panose="020B0603020203020204"/>
              </a:rPr>
              <a:t>260 </a:t>
            </a:r>
            <a:r>
              <a:rPr lang="en-US" sz="1400" dirty="0">
                <a:latin typeface="Effra" panose="020B0603020203020204"/>
              </a:rPr>
              <a:t>number of our teaching staff responded to the insights survey.</a:t>
            </a:r>
            <a:br>
              <a:rPr lang="en-US" sz="1400" dirty="0">
                <a:highlight>
                  <a:srgbClr val="8E1558"/>
                </a:highlight>
                <a:latin typeface="Effra" panose="020B0603020203020204"/>
              </a:rPr>
            </a:br>
            <a:endParaRPr lang="en-US" sz="1400" dirty="0">
              <a:highlight>
                <a:srgbClr val="8E1558"/>
              </a:highlight>
              <a:latin typeface="Effra" panose="020B0603020203020204"/>
            </a:endParaRPr>
          </a:p>
          <a:p>
            <a:pPr marL="177800" indent="-177800"/>
            <a:r>
              <a:rPr lang="en-US" sz="1400" dirty="0">
                <a:latin typeface="Effra" panose="020B0603020203020204"/>
              </a:rPr>
              <a:t>The following slides summarise data from key questions in the four areas of the insights question set.</a:t>
            </a:r>
            <a:br>
              <a:rPr lang="en-US" sz="1400" dirty="0">
                <a:latin typeface="Effra" panose="020B0603020203020204"/>
              </a:rPr>
            </a:br>
            <a:endParaRPr lang="en-US" sz="1400" dirty="0">
              <a:latin typeface="Effra" panose="020B0603020203020204"/>
            </a:endParaRPr>
          </a:p>
          <a:p>
            <a:pPr marL="177800" indent="-177800"/>
            <a:r>
              <a:rPr lang="en-US" sz="1400" dirty="0">
                <a:latin typeface="Effra" panose="020B0603020203020204"/>
              </a:rPr>
              <a:t>Whenever teaching staff were asked how much they agreed with a statement they could answer either agree, neutral, or disagree.</a:t>
            </a:r>
            <a:endParaRPr lang="en-GB" sz="1400" dirty="0">
              <a:latin typeface="Effra" panose="020B060302020302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F1A763-FEF3-394D-6CB6-8BB916DC76E5}"/>
              </a:ext>
            </a:extLst>
          </p:cNvPr>
          <p:cNvSpPr txBox="1">
            <a:spLocks/>
          </p:cNvSpPr>
          <p:nvPr/>
        </p:nvSpPr>
        <p:spPr>
          <a:xfrm>
            <a:off x="1116767" y="272490"/>
            <a:ext cx="6175948" cy="341572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+mn-lt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en-US" sz="2000" b="0">
                <a:solidFill>
                  <a:schemeClr val="tx1"/>
                </a:solidFill>
                <a:latin typeface="Effra" panose="020B0603020203020204"/>
                <a:ea typeface="Roboto Black"/>
              </a:rPr>
              <a:t>Our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ffra" panose="020B0603020203020204"/>
                <a:ea typeface="+mj-ea"/>
              </a:rPr>
              <a:t>colleagues involved in delivering teaching and learning </a:t>
            </a:r>
            <a:r>
              <a:rPr lang="en-US" sz="2000" b="0">
                <a:solidFill>
                  <a:schemeClr val="tx1"/>
                </a:solidFill>
                <a:latin typeface="Effra" panose="020B0603020203020204"/>
                <a:ea typeface="Roboto Black"/>
              </a:rPr>
              <a:t>sample</a:t>
            </a:r>
            <a:endParaRPr lang="en-GB" sz="2000" b="0">
              <a:solidFill>
                <a:schemeClr val="tx1"/>
              </a:solidFill>
              <a:latin typeface="Effra" panose="020B0603020203020204"/>
              <a:ea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82784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D18F3-A914-9EE7-5139-D4D556DB6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259" y="1477960"/>
            <a:ext cx="3891440" cy="100896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3600">
                <a:latin typeface="Effra"/>
              </a:rPr>
              <a:t>Theme one (T1)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8A6CB-B2DD-203F-CCE4-80BC61E09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335" y="2387828"/>
            <a:ext cx="3787289" cy="5715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You and your technology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8B3D8E-5866-6FAE-B293-EDE48B80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01" y="3993732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5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Group of people with solid fill">
            <a:extLst>
              <a:ext uri="{FF2B5EF4-FFF2-40B4-BE49-F238E27FC236}">
                <a16:creationId xmlns:a16="http://schemas.microsoft.com/office/drawing/2014/main" id="{F842BF00-05E3-5E20-999C-3875CB53B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2618" y="1782757"/>
            <a:ext cx="1577985" cy="157798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BA8E824-0FB1-CBF9-F431-0F316882EC4C}"/>
              </a:ext>
            </a:extLst>
          </p:cNvPr>
          <p:cNvSpPr txBox="1">
            <a:spLocks/>
          </p:cNvSpPr>
          <p:nvPr/>
        </p:nvSpPr>
        <p:spPr>
          <a:xfrm>
            <a:off x="1107282" y="272490"/>
            <a:ext cx="6541106" cy="6038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Colleagues involved in delivering teaching and learning </a:t>
            </a:r>
            <a:r>
              <a:rPr kumimoji="0" lang="en-US" sz="2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survey sample</a:t>
            </a:r>
            <a:endParaRPr kumimoji="0" lang="en-GB" sz="21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Effra" panose="020B0603020203020204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069E4E4-147B-2206-2F62-115B363AF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736317"/>
              </p:ext>
            </p:extLst>
          </p:nvPr>
        </p:nvGraphicFramePr>
        <p:xfrm>
          <a:off x="308482" y="1609887"/>
          <a:ext cx="3579518" cy="313704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679518">
                  <a:extLst>
                    <a:ext uri="{9D8B030D-6E8A-4147-A177-3AD203B41FA5}">
                      <a16:colId xmlns:a16="http://schemas.microsoft.com/office/drawing/2014/main" val="101975523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587111748"/>
                    </a:ext>
                  </a:extLst>
                </a:gridCol>
              </a:tblGrid>
              <a:tr h="3754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Years (worked)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DEI survey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36526"/>
                  </a:ext>
                </a:extLst>
              </a:tr>
              <a:tr h="236824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10 years or more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55%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645565"/>
                  </a:ext>
                </a:extLst>
              </a:tr>
              <a:tr h="236824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5 years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4136"/>
                  </a:ext>
                </a:extLst>
              </a:tr>
              <a:tr h="246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 years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6%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14340"/>
                  </a:ext>
                </a:extLst>
              </a:tr>
              <a:tr h="242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Less than a year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5%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133036"/>
                  </a:ext>
                </a:extLst>
              </a:tr>
              <a:tr h="242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 years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5%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006752"/>
                  </a:ext>
                </a:extLst>
              </a:tr>
              <a:tr h="269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2 years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98673"/>
                  </a:ext>
                </a:extLst>
              </a:tr>
              <a:tr h="236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8 years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011157"/>
                  </a:ext>
                </a:extLst>
              </a:tr>
              <a:tr h="260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6 years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382136"/>
                  </a:ext>
                </a:extLst>
              </a:tr>
              <a:tr h="271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 years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729709"/>
                  </a:ext>
                </a:extLst>
              </a:tr>
              <a:tr h="253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9 years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626001"/>
                  </a:ext>
                </a:extLst>
              </a:tr>
              <a:tr h="264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1 year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80647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B70E147-2C55-86B3-A4F5-C807DE229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49669"/>
              </p:ext>
            </p:extLst>
          </p:nvPr>
        </p:nvGraphicFramePr>
        <p:xfrm>
          <a:off x="4046400" y="1609887"/>
          <a:ext cx="3499387" cy="313704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694703">
                  <a:extLst>
                    <a:ext uri="{9D8B030D-6E8A-4147-A177-3AD203B41FA5}">
                      <a16:colId xmlns:a16="http://schemas.microsoft.com/office/drawing/2014/main" val="1019755238"/>
                    </a:ext>
                  </a:extLst>
                </a:gridCol>
                <a:gridCol w="804684">
                  <a:extLst>
                    <a:ext uri="{9D8B030D-6E8A-4147-A177-3AD203B41FA5}">
                      <a16:colId xmlns:a16="http://schemas.microsoft.com/office/drawing/2014/main" val="3587111748"/>
                    </a:ext>
                  </a:extLst>
                </a:gridCol>
              </a:tblGrid>
              <a:tr h="40117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Ethnicity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DEI survey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36526"/>
                  </a:ext>
                </a:extLst>
              </a:tr>
              <a:tr h="40937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latin typeface="Effra" panose="020B0603020203020204"/>
                          <a:ea typeface="+mn-ea"/>
                          <a:cs typeface="+mn-cs"/>
                        </a:rPr>
                        <a:t>White (English, Welsh, Scottish)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84%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645565"/>
                  </a:ext>
                </a:extLst>
              </a:tr>
              <a:tr h="4405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Effra" panose="020B0603020203020204"/>
                          <a:ea typeface="+mn-ea"/>
                          <a:cs typeface="+mn-cs"/>
                        </a:rPr>
                        <a:t>Asian or Asian British </a:t>
                      </a:r>
                      <a:endParaRPr lang="en-US" sz="1100" b="1" kern="1200">
                        <a:solidFill>
                          <a:schemeClr val="tx1"/>
                        </a:solidFill>
                        <a:latin typeface="Effra" panose="020B0603020203020204"/>
                        <a:ea typeface="+mn-ea"/>
                        <a:cs typeface="+mn-cs"/>
                      </a:endParaRP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5%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34136"/>
                  </a:ext>
                </a:extLst>
              </a:tr>
              <a:tr h="422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Black (Black British, Caribbean, African)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0%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14340"/>
                  </a:ext>
                </a:extLst>
              </a:tr>
              <a:tr h="416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Mixed or Multiple Ethnicities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1%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133036"/>
                  </a:ext>
                </a:extLst>
              </a:tr>
              <a:tr h="565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Other Ethnic Group (Arab, other ethnic group)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2%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006752"/>
                  </a:ext>
                </a:extLst>
              </a:tr>
              <a:tr h="481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Prefer not to say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8%</a:t>
                      </a:r>
                    </a:p>
                  </a:txBody>
                  <a:tcPr marL="57854" marR="57854" marT="28927" marB="289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98673"/>
                  </a:ext>
                </a:extLst>
              </a:tr>
            </a:tbl>
          </a:graphicData>
        </a:graphic>
      </p:graphicFrame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4BFE3E7-B8A2-3772-C110-876D1DD0D26E}"/>
              </a:ext>
            </a:extLst>
          </p:cNvPr>
          <p:cNvSpPr txBox="1">
            <a:spLocks/>
          </p:cNvSpPr>
          <p:nvPr/>
        </p:nvSpPr>
        <p:spPr>
          <a:xfrm>
            <a:off x="200673" y="876300"/>
            <a:ext cx="7951871" cy="49793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  <a:ea typeface="Roboto Light"/>
              </a:rPr>
              <a:t>Percentage breakdown of </a:t>
            </a:r>
            <a:r>
              <a:rPr lang="en-US" sz="1350">
                <a:solidFill>
                  <a:prstClr val="black"/>
                </a:solidFill>
                <a:latin typeface="Effra" panose="020B0603020203020204"/>
                <a:ea typeface="Roboto Light"/>
              </a:rPr>
              <a:t>teaching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/>
                <a:ea typeface="Roboto Light"/>
              </a:rPr>
              <a:t> staff that responded to the survey, by years worked in the organisation and by ethnicity.</a:t>
            </a:r>
          </a:p>
        </p:txBody>
      </p:sp>
    </p:spTree>
    <p:extLst>
      <p:ext uri="{BB962C8B-B14F-4D97-AF65-F5344CB8AC3E}">
        <p14:creationId xmlns:p14="http://schemas.microsoft.com/office/powerpoint/2010/main" val="285965230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544DADBA-7B20-43B9-A7D2-09D0D3D8810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VY">
  <a:themeElements>
    <a:clrScheme name="Custom 6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FFFFFF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D24B467F-D050-40E6-8AC2-C443AF5EFC78}"/>
    </a:ext>
  </a:extLst>
</a:theme>
</file>

<file path=ppt/theme/theme3.xml><?xml version="1.0" encoding="utf-8"?>
<a:theme xmlns:a="http://schemas.openxmlformats.org/drawingml/2006/main" name="JADE">
  <a:themeElements>
    <a:clrScheme name="Custom 7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FFFFFF"/>
      </a:hlink>
      <a:folHlink>
        <a:srgbClr val="F8A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7275DFE6-ABC0-411C-9AAA-B2285766D0CC}"/>
    </a:ext>
  </a:extLst>
</a:theme>
</file>

<file path=ppt/theme/theme4.xml><?xml version="1.0" encoding="utf-8"?>
<a:theme xmlns:a="http://schemas.openxmlformats.org/drawingml/2006/main" name="PURPLE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63C908BA-6967-4CAA-A75F-B097D56CBD19}"/>
    </a:ext>
  </a:extLst>
</a:theme>
</file>

<file path=ppt/theme/theme5.xml><?xml version="1.0" encoding="utf-8"?>
<a:theme xmlns:a="http://schemas.openxmlformats.org/drawingml/2006/main" name="GRAPE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8F0077AF-7F64-4295-9038-109644601E95}"/>
    </a:ext>
  </a:extLst>
</a:theme>
</file>

<file path=ppt/theme/theme6.xml><?xml version="1.0" encoding="utf-8"?>
<a:theme xmlns:a="http://schemas.openxmlformats.org/drawingml/2006/main" name="PALE YELLOW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79AB5F12-86A4-47DC-8041-5999D996B1A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1_JADE">
  <a:themeElements>
    <a:clrScheme name="Custom 7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FFFFFF"/>
      </a:hlink>
      <a:folHlink>
        <a:srgbClr val="F8A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7275DFE6-ABC0-411C-9AAA-B2285766D0C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JISC REBRAND PALETTE 2018">
    <a:dk1>
      <a:srgbClr val="000000"/>
    </a:dk1>
    <a:lt1>
      <a:sysClr val="window" lastClr="FFFFFF"/>
    </a:lt1>
    <a:dk2>
      <a:srgbClr val="CE0F69"/>
    </a:dk2>
    <a:lt2>
      <a:srgbClr val="E62645"/>
    </a:lt2>
    <a:accent1>
      <a:srgbClr val="0D224C"/>
    </a:accent1>
    <a:accent2>
      <a:srgbClr val="00857D"/>
    </a:accent2>
    <a:accent3>
      <a:srgbClr val="6D2077"/>
    </a:accent3>
    <a:accent4>
      <a:srgbClr val="8E1558"/>
    </a:accent4>
    <a:accent5>
      <a:srgbClr val="007DBA"/>
    </a:accent5>
    <a:accent6>
      <a:srgbClr val="F8A800"/>
    </a:accent6>
    <a:hlink>
      <a:srgbClr val="2A4B98"/>
    </a:hlink>
    <a:folHlink>
      <a:srgbClr val="51258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0A188A4708BB49ABDEFF1051A93522" ma:contentTypeVersion="22" ma:contentTypeDescription="Create a new document." ma:contentTypeScope="" ma:versionID="dbec30a8d39390c0987302128dacbbf4">
  <xsd:schema xmlns:xsd="http://www.w3.org/2001/XMLSchema" xmlns:xs="http://www.w3.org/2001/XMLSchema" xmlns:p="http://schemas.microsoft.com/office/2006/metadata/properties" xmlns:ns2="3158dbb3-d5a9-45e7-bda2-42091a488f34" xmlns:ns3="9ebebe24-6cbf-4fd5-b358-1892a13758fa" targetNamespace="http://schemas.microsoft.com/office/2006/metadata/properties" ma:root="true" ma:fieldsID="6095b88d4450f1320bc0d7a9dbbf201b" ns2:_="" ns3:_="">
    <xsd:import namespace="3158dbb3-d5a9-45e7-bda2-42091a488f34"/>
    <xsd:import namespace="9ebebe24-6cbf-4fd5-b358-1892a13758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Documenttype" minOccurs="0"/>
                <xsd:element ref="ns2:MediaServiceObjectDetectorVersions" minOccurs="0"/>
                <xsd:element ref="ns2:Comment" minOccurs="0"/>
                <xsd:element ref="ns2:Project" minOccurs="0"/>
                <xsd:element ref="ns2:MediaServiceSearchProperties" minOccurs="0"/>
                <xsd:element ref="ns2:Workstream_x002f_Program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8dbb3-d5a9-45e7-bda2-42091a488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Documenttype" ma:index="23" nillable="true" ma:displayName="Document type" ma:format="Dropdown" ma:internalName="Document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New Starters"/>
                        <xsd:enumeration value="For information"/>
                        <xsd:enumeration value="Recruitment/Leavers"/>
                        <xsd:enumeration value="Guidance"/>
                        <xsd:enumeration value="Forms/template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ment" ma:index="25" nillable="true" ma:displayName="Comment" ma:format="Dropdown" ma:internalName="Comment">
      <xsd:simpleType>
        <xsd:restriction base="dms:Text">
          <xsd:maxLength value="255"/>
        </xsd:restriction>
      </xsd:simpleType>
    </xsd:element>
    <xsd:element name="Project" ma:index="26" nillable="true" ma:displayName="Project" ma:format="Dropdown" ma:internalName="Project">
      <xsd:simpleType>
        <xsd:restriction base="dms:Choice">
          <xsd:enumeration value="CCM"/>
          <xsd:enumeration value="Flex-Career"/>
          <xsd:enumeration value="Both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Workstream_x002f_Programme" ma:index="28" nillable="true" ma:displayName="Workstream/Programme" ma:format="Dropdown" ma:internalName="Workstream_x002f_Programme">
      <xsd:simpleType>
        <xsd:restriction base="dms:Choice">
          <xsd:enumeration value="Technology"/>
          <xsd:enumeration value="Digital Skills"/>
          <xsd:enumeration value="People and Policy"/>
          <xsd:enumeration value="CCM"/>
          <xsd:enumeration value="LLL"/>
          <xsd:enumeration value="EFL"/>
          <xsd:enumeration value="Programm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ebe24-6cbf-4fd5-b358-1892a13758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b77ce24-657b-44c9-97a2-9fd4e5f9a961}" ma:internalName="TaxCatchAll" ma:showField="CatchAllData" ma:web="9ebebe24-6cbf-4fd5-b358-1892a13758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bebe24-6cbf-4fd5-b358-1892a13758fa" xsi:nil="true"/>
    <lcf76f155ced4ddcb4097134ff3c332f xmlns="3158dbb3-d5a9-45e7-bda2-42091a488f34">
      <Terms xmlns="http://schemas.microsoft.com/office/infopath/2007/PartnerControls"/>
    </lcf76f155ced4ddcb4097134ff3c332f>
    <SharedWithUsers xmlns="9ebebe24-6cbf-4fd5-b358-1892a13758fa">
      <UserInfo>
        <DisplayName>Clare Killen</DisplayName>
        <AccountId>23</AccountId>
        <AccountType/>
      </UserInfo>
      <UserInfo>
        <DisplayName>Dominic Walker</DisplayName>
        <AccountId>384</AccountId>
        <AccountType/>
      </UserInfo>
    </SharedWithUsers>
    <Documenttype xmlns="3158dbb3-d5a9-45e7-bda2-42091a488f34" xsi:nil="true"/>
    <Comment xmlns="3158dbb3-d5a9-45e7-bda2-42091a488f34" xsi:nil="true"/>
    <Project xmlns="3158dbb3-d5a9-45e7-bda2-42091a488f34" xsi:nil="true"/>
    <Workstream_x002f_Programme xmlns="3158dbb3-d5a9-45e7-bda2-42091a488f34" xsi:nil="true"/>
  </documentManagement>
</p:properties>
</file>

<file path=customXml/itemProps1.xml><?xml version="1.0" encoding="utf-8"?>
<ds:datastoreItem xmlns:ds="http://schemas.openxmlformats.org/officeDocument/2006/customXml" ds:itemID="{0093AEE6-8894-4729-B320-400AF9839A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4B89E8-48D6-4ACA-8B32-A33F170BF51F}">
  <ds:schemaRefs>
    <ds:schemaRef ds:uri="3158dbb3-d5a9-45e7-bda2-42091a488f34"/>
    <ds:schemaRef ds:uri="9ebebe24-6cbf-4fd5-b358-1892a13758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8637127-AF7A-4F16-8DF8-B3422FC946F0}">
  <ds:schemaRefs>
    <ds:schemaRef ds:uri="3158dbb3-d5a9-45e7-bda2-42091a488f34"/>
    <ds:schemaRef ds:uri="9ebebe24-6cbf-4fd5-b358-1892a13758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48f9394d-8a14-4d27-82a6-f35f12361205}" enabled="0" method="" siteId="{48f9394d-8a14-4d27-82a6-f35f1236120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JISC_PRESENTATION_TEMPLATE_FEB19_16x9</Template>
  <TotalTime>1004</TotalTime>
  <Words>2208</Words>
  <Application>Microsoft Office PowerPoint</Application>
  <PresentationFormat>On-screen Show (16:9)</PresentationFormat>
  <Paragraphs>223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Aptos</vt:lpstr>
      <vt:lpstr>Aptos Display</vt:lpstr>
      <vt:lpstr>Arial</vt:lpstr>
      <vt:lpstr>Calibri</vt:lpstr>
      <vt:lpstr>Effra</vt:lpstr>
      <vt:lpstr>Roboto Medium</vt:lpstr>
      <vt:lpstr>COVERS</vt:lpstr>
      <vt:lpstr>NAVY</vt:lpstr>
      <vt:lpstr>JADE</vt:lpstr>
      <vt:lpstr>PURPLE</vt:lpstr>
      <vt:lpstr>GRAPE</vt:lpstr>
      <vt:lpstr>PALE YELLOW</vt:lpstr>
      <vt:lpstr>Office Theme</vt:lpstr>
      <vt:lpstr>1_JADE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consectetur adipiscing elit.</dc:title>
  <dc:creator>Rachel.Horsfall@jisc.ac.uk</dc:creator>
  <cp:lastModifiedBy>Robert Webb</cp:lastModifiedBy>
  <cp:revision>8</cp:revision>
  <cp:lastPrinted>2018-08-23T11:32:46Z</cp:lastPrinted>
  <dcterms:created xsi:type="dcterms:W3CDTF">2020-01-20T13:50:08Z</dcterms:created>
  <dcterms:modified xsi:type="dcterms:W3CDTF">2024-12-11T16:10:23Z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0x010100660A188A4708BB49ABDEFF1051A93522</vt:lpwstr>
  </property>
  <property fmtid="{D5CDD505-2E9C-101B-9397-08002B2CF9AE}" pid="3" name="Topics">
    <vt:lpwstr/>
  </property>
  <property fmtid="{D5CDD505-2E9C-101B-9397-08002B2CF9AE}" pid="4" name="MediaServiceImageTags">
    <vt:lpwstr/>
  </property>
</Properties>
</file>