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9" r:id="rId4"/>
    <p:sldId id="258" r:id="rId5"/>
    <p:sldId id="260" r:id="rId6"/>
    <p:sldId id="261" r:id="rId7"/>
    <p:sldId id="262" r:id="rId8"/>
    <p:sldId id="263" r:id="rId9"/>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9766F06-04CF-445B-A038-138A6647FC54}"/>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7EEE67A5-7EB2-43E0-A2D0-08293F5E5B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B0BA35FD-8EED-4C1C-9056-32F12CB1C410}"/>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5" name="מציין מיקום של כותרת תחתונה 4">
            <a:extLst>
              <a:ext uri="{FF2B5EF4-FFF2-40B4-BE49-F238E27FC236}">
                <a16:creationId xmlns:a16="http://schemas.microsoft.com/office/drawing/2014/main" id="{7B307B75-ED08-4C44-8C0E-29DE586E45E7}"/>
              </a:ext>
            </a:extLst>
          </p:cNvPr>
          <p:cNvSpPr>
            <a:spLocks noGrp="1"/>
          </p:cNvSpPr>
          <p:nvPr>
            <p:ph type="ftr" sz="quarter" idx="11"/>
          </p:nvPr>
        </p:nvSpPr>
        <p:spPr/>
        <p:txBody>
          <a:bodyPr/>
          <a:lstStyle/>
          <a:p>
            <a:endParaRPr lang="he-IL" dirty="0"/>
          </a:p>
        </p:txBody>
      </p:sp>
      <p:sp>
        <p:nvSpPr>
          <p:cNvPr id="6" name="מציין מיקום של מספר שקופית 5">
            <a:extLst>
              <a:ext uri="{FF2B5EF4-FFF2-40B4-BE49-F238E27FC236}">
                <a16:creationId xmlns:a16="http://schemas.microsoft.com/office/drawing/2014/main" id="{7DFB0368-55F6-49BC-827A-19721EC5558F}"/>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196885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D589B53-2B1D-4CEB-B56F-90033CFD3648}"/>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42F6B26D-C924-4086-8555-61C83F0DAF3D}"/>
              </a:ext>
            </a:extLst>
          </p:cNvPr>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5C902D9C-4B84-489A-A9A5-3615EC27ED64}"/>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5" name="מציין מיקום של כותרת תחתונה 4">
            <a:extLst>
              <a:ext uri="{FF2B5EF4-FFF2-40B4-BE49-F238E27FC236}">
                <a16:creationId xmlns:a16="http://schemas.microsoft.com/office/drawing/2014/main" id="{2526DB4D-021D-4B30-BA48-1CE1D8AF3284}"/>
              </a:ext>
            </a:extLst>
          </p:cNvPr>
          <p:cNvSpPr>
            <a:spLocks noGrp="1"/>
          </p:cNvSpPr>
          <p:nvPr>
            <p:ph type="ftr" sz="quarter" idx="11"/>
          </p:nvPr>
        </p:nvSpPr>
        <p:spPr/>
        <p:txBody>
          <a:bodyPr/>
          <a:lstStyle/>
          <a:p>
            <a:endParaRPr lang="he-IL" dirty="0"/>
          </a:p>
        </p:txBody>
      </p:sp>
      <p:sp>
        <p:nvSpPr>
          <p:cNvPr id="6" name="מציין מיקום של מספר שקופית 5">
            <a:extLst>
              <a:ext uri="{FF2B5EF4-FFF2-40B4-BE49-F238E27FC236}">
                <a16:creationId xmlns:a16="http://schemas.microsoft.com/office/drawing/2014/main" id="{7AA9B4B2-4133-4A66-88CC-1D946D516D27}"/>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3853922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0CE8DB75-D04F-483A-91F0-DF45B33513F9}"/>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06C34FAE-C9D9-4796-A905-988378A3706D}"/>
              </a:ext>
            </a:extLst>
          </p:cNvPr>
          <p:cNvSpPr>
            <a:spLocks noGrp="1"/>
          </p:cNvSpPr>
          <p:nvPr>
            <p:ph type="body" orient="vert" idx="1"/>
          </p:nvPr>
        </p:nvSpPr>
        <p:spPr>
          <a:xfrm>
            <a:off x="838200" y="365125"/>
            <a:ext cx="7734300"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01DF527C-511A-49AC-B4F3-B5A849A96A80}"/>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5" name="מציין מיקום של כותרת תחתונה 4">
            <a:extLst>
              <a:ext uri="{FF2B5EF4-FFF2-40B4-BE49-F238E27FC236}">
                <a16:creationId xmlns:a16="http://schemas.microsoft.com/office/drawing/2014/main" id="{851B1E9C-FAC2-45F6-87B7-E56BF5B3C6C9}"/>
              </a:ext>
            </a:extLst>
          </p:cNvPr>
          <p:cNvSpPr>
            <a:spLocks noGrp="1"/>
          </p:cNvSpPr>
          <p:nvPr>
            <p:ph type="ftr" sz="quarter" idx="11"/>
          </p:nvPr>
        </p:nvSpPr>
        <p:spPr/>
        <p:txBody>
          <a:bodyPr/>
          <a:lstStyle/>
          <a:p>
            <a:endParaRPr lang="he-IL" dirty="0"/>
          </a:p>
        </p:txBody>
      </p:sp>
      <p:sp>
        <p:nvSpPr>
          <p:cNvPr id="6" name="מציין מיקום של מספר שקופית 5">
            <a:extLst>
              <a:ext uri="{FF2B5EF4-FFF2-40B4-BE49-F238E27FC236}">
                <a16:creationId xmlns:a16="http://schemas.microsoft.com/office/drawing/2014/main" id="{FDEA3808-78F7-43DE-BB34-C069FC581133}"/>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1998360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BAF18D-5AB0-44B8-8007-EE528473C58C}"/>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02B665A5-533C-4D29-8431-4F6F65C27DC9}"/>
              </a:ext>
            </a:extLst>
          </p:cNvPr>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86DCAF97-FE35-4153-AB07-FEA9E9BEA15C}"/>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5" name="מציין מיקום של כותרת תחתונה 4">
            <a:extLst>
              <a:ext uri="{FF2B5EF4-FFF2-40B4-BE49-F238E27FC236}">
                <a16:creationId xmlns:a16="http://schemas.microsoft.com/office/drawing/2014/main" id="{9314E1CD-22B2-4CD3-9A30-D3A4B548CB4C}"/>
              </a:ext>
            </a:extLst>
          </p:cNvPr>
          <p:cNvSpPr>
            <a:spLocks noGrp="1"/>
          </p:cNvSpPr>
          <p:nvPr>
            <p:ph type="ftr" sz="quarter" idx="11"/>
          </p:nvPr>
        </p:nvSpPr>
        <p:spPr/>
        <p:txBody>
          <a:bodyPr/>
          <a:lstStyle/>
          <a:p>
            <a:endParaRPr lang="he-IL" dirty="0"/>
          </a:p>
        </p:txBody>
      </p:sp>
      <p:sp>
        <p:nvSpPr>
          <p:cNvPr id="6" name="מציין מיקום של מספר שקופית 5">
            <a:extLst>
              <a:ext uri="{FF2B5EF4-FFF2-40B4-BE49-F238E27FC236}">
                <a16:creationId xmlns:a16="http://schemas.microsoft.com/office/drawing/2014/main" id="{04942058-D0C7-495E-B001-319895EE76A4}"/>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1260353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3960131-3947-45FE-87B6-3FE703E2BFCE}"/>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5F897B97-D262-4648-9D57-8F00EFE8E3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מציין מיקום של תאריך 3">
            <a:extLst>
              <a:ext uri="{FF2B5EF4-FFF2-40B4-BE49-F238E27FC236}">
                <a16:creationId xmlns:a16="http://schemas.microsoft.com/office/drawing/2014/main" id="{DAA21807-A712-4719-8C56-8288BBC25E3C}"/>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5" name="מציין מיקום של כותרת תחתונה 4">
            <a:extLst>
              <a:ext uri="{FF2B5EF4-FFF2-40B4-BE49-F238E27FC236}">
                <a16:creationId xmlns:a16="http://schemas.microsoft.com/office/drawing/2014/main" id="{CFC15BEA-CC65-4C20-B5EA-2D3BC10EA312}"/>
              </a:ext>
            </a:extLst>
          </p:cNvPr>
          <p:cNvSpPr>
            <a:spLocks noGrp="1"/>
          </p:cNvSpPr>
          <p:nvPr>
            <p:ph type="ftr" sz="quarter" idx="11"/>
          </p:nvPr>
        </p:nvSpPr>
        <p:spPr/>
        <p:txBody>
          <a:bodyPr/>
          <a:lstStyle/>
          <a:p>
            <a:endParaRPr lang="he-IL" dirty="0"/>
          </a:p>
        </p:txBody>
      </p:sp>
      <p:sp>
        <p:nvSpPr>
          <p:cNvPr id="6" name="מציין מיקום של מספר שקופית 5">
            <a:extLst>
              <a:ext uri="{FF2B5EF4-FFF2-40B4-BE49-F238E27FC236}">
                <a16:creationId xmlns:a16="http://schemas.microsoft.com/office/drawing/2014/main" id="{E99ACB18-82DF-4A03-9E96-FA2C2C710493}"/>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3018081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E795484-E6B6-4C2B-AAC1-A1C631E97DAA}"/>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81F20453-E33A-4E93-AC6E-6D052CE5BD97}"/>
              </a:ext>
            </a:extLst>
          </p:cNvPr>
          <p:cNvSpPr>
            <a:spLocks noGrp="1"/>
          </p:cNvSpPr>
          <p:nvPr>
            <p:ph sz="half" idx="1"/>
          </p:nvPr>
        </p:nvSpPr>
        <p:spPr>
          <a:xfrm>
            <a:off x="838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74504F5C-ADBC-4C01-AF9F-54FD79460F79}"/>
              </a:ext>
            </a:extLst>
          </p:cNvPr>
          <p:cNvSpPr>
            <a:spLocks noGrp="1"/>
          </p:cNvSpPr>
          <p:nvPr>
            <p:ph sz="half" idx="2"/>
          </p:nvPr>
        </p:nvSpPr>
        <p:spPr>
          <a:xfrm>
            <a:off x="6172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1611ABD5-687A-4854-9B7B-3F1D18E19DCB}"/>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6" name="מציין מיקום של כותרת תחתונה 5">
            <a:extLst>
              <a:ext uri="{FF2B5EF4-FFF2-40B4-BE49-F238E27FC236}">
                <a16:creationId xmlns:a16="http://schemas.microsoft.com/office/drawing/2014/main" id="{E507BF89-7FF5-4F29-9B44-A3CE6E72620B}"/>
              </a:ext>
            </a:extLst>
          </p:cNvPr>
          <p:cNvSpPr>
            <a:spLocks noGrp="1"/>
          </p:cNvSpPr>
          <p:nvPr>
            <p:ph type="ftr" sz="quarter" idx="11"/>
          </p:nvPr>
        </p:nvSpPr>
        <p:spPr/>
        <p:txBody>
          <a:bodyPr/>
          <a:lstStyle/>
          <a:p>
            <a:endParaRPr lang="he-IL" dirty="0"/>
          </a:p>
        </p:txBody>
      </p:sp>
      <p:sp>
        <p:nvSpPr>
          <p:cNvPr id="7" name="מציין מיקום של מספר שקופית 6">
            <a:extLst>
              <a:ext uri="{FF2B5EF4-FFF2-40B4-BE49-F238E27FC236}">
                <a16:creationId xmlns:a16="http://schemas.microsoft.com/office/drawing/2014/main" id="{CA2181D7-1309-4BA2-896F-31564076A0A0}"/>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3121010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790EDB0-62EE-44D6-A8FC-EC8077E9E24C}"/>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CC96316D-7817-4761-B039-6DCBD40838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מציין מיקום תוכן 3">
            <a:extLst>
              <a:ext uri="{FF2B5EF4-FFF2-40B4-BE49-F238E27FC236}">
                <a16:creationId xmlns:a16="http://schemas.microsoft.com/office/drawing/2014/main" id="{F98FAF3A-9EF5-47C1-8F77-C24806364FD5}"/>
              </a:ext>
            </a:extLst>
          </p:cNvPr>
          <p:cNvSpPr>
            <a:spLocks noGrp="1"/>
          </p:cNvSpPr>
          <p:nvPr>
            <p:ph sz="half" idx="2"/>
          </p:nvPr>
        </p:nvSpPr>
        <p:spPr>
          <a:xfrm>
            <a:off x="839788" y="2505075"/>
            <a:ext cx="515778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EE518EC1-CC91-4237-8F6D-54C0E11C77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מציין מיקום תוכן 5">
            <a:extLst>
              <a:ext uri="{FF2B5EF4-FFF2-40B4-BE49-F238E27FC236}">
                <a16:creationId xmlns:a16="http://schemas.microsoft.com/office/drawing/2014/main" id="{7BCC81AA-150D-4C29-8EB8-23C6D1200C84}"/>
              </a:ext>
            </a:extLst>
          </p:cNvPr>
          <p:cNvSpPr>
            <a:spLocks noGrp="1"/>
          </p:cNvSpPr>
          <p:nvPr>
            <p:ph sz="quarter" idx="4"/>
          </p:nvPr>
        </p:nvSpPr>
        <p:spPr>
          <a:xfrm>
            <a:off x="6172200" y="2505075"/>
            <a:ext cx="51831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6BF48F7A-9EF8-48B4-9C77-11559D432E06}"/>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8" name="מציין מיקום של כותרת תחתונה 7">
            <a:extLst>
              <a:ext uri="{FF2B5EF4-FFF2-40B4-BE49-F238E27FC236}">
                <a16:creationId xmlns:a16="http://schemas.microsoft.com/office/drawing/2014/main" id="{630BFF0B-C284-4254-A4BB-C71F95A5FEAF}"/>
              </a:ext>
            </a:extLst>
          </p:cNvPr>
          <p:cNvSpPr>
            <a:spLocks noGrp="1"/>
          </p:cNvSpPr>
          <p:nvPr>
            <p:ph type="ftr" sz="quarter" idx="11"/>
          </p:nvPr>
        </p:nvSpPr>
        <p:spPr/>
        <p:txBody>
          <a:bodyPr/>
          <a:lstStyle/>
          <a:p>
            <a:endParaRPr lang="he-IL" dirty="0"/>
          </a:p>
        </p:txBody>
      </p:sp>
      <p:sp>
        <p:nvSpPr>
          <p:cNvPr id="9" name="מציין מיקום של מספר שקופית 8">
            <a:extLst>
              <a:ext uri="{FF2B5EF4-FFF2-40B4-BE49-F238E27FC236}">
                <a16:creationId xmlns:a16="http://schemas.microsoft.com/office/drawing/2014/main" id="{F45D45B4-424A-4A41-BEA7-56A4D0098372}"/>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1921884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1D6FBE3-354B-4375-B32F-F34CFC09213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017BEECF-B052-4DC1-A6A9-83FAB6062D14}"/>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4" name="מציין מיקום של כותרת תחתונה 3">
            <a:extLst>
              <a:ext uri="{FF2B5EF4-FFF2-40B4-BE49-F238E27FC236}">
                <a16:creationId xmlns:a16="http://schemas.microsoft.com/office/drawing/2014/main" id="{FD6DE80E-437F-43CB-B81F-60094CBBEFCF}"/>
              </a:ext>
            </a:extLst>
          </p:cNvPr>
          <p:cNvSpPr>
            <a:spLocks noGrp="1"/>
          </p:cNvSpPr>
          <p:nvPr>
            <p:ph type="ftr" sz="quarter" idx="11"/>
          </p:nvPr>
        </p:nvSpPr>
        <p:spPr/>
        <p:txBody>
          <a:bodyPr/>
          <a:lstStyle/>
          <a:p>
            <a:endParaRPr lang="he-IL" dirty="0"/>
          </a:p>
        </p:txBody>
      </p:sp>
      <p:sp>
        <p:nvSpPr>
          <p:cNvPr id="5" name="מציין מיקום של מספר שקופית 4">
            <a:extLst>
              <a:ext uri="{FF2B5EF4-FFF2-40B4-BE49-F238E27FC236}">
                <a16:creationId xmlns:a16="http://schemas.microsoft.com/office/drawing/2014/main" id="{EAE08D10-B669-40A9-B674-F5B1EE703DDA}"/>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3917830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D384C5EF-39B3-4EC5-9D57-D229637B665C}"/>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3" name="מציין מיקום של כותרת תחתונה 2">
            <a:extLst>
              <a:ext uri="{FF2B5EF4-FFF2-40B4-BE49-F238E27FC236}">
                <a16:creationId xmlns:a16="http://schemas.microsoft.com/office/drawing/2014/main" id="{56999266-86E9-4834-83F6-DB2E31CCDCCB}"/>
              </a:ext>
            </a:extLst>
          </p:cNvPr>
          <p:cNvSpPr>
            <a:spLocks noGrp="1"/>
          </p:cNvSpPr>
          <p:nvPr>
            <p:ph type="ftr" sz="quarter" idx="11"/>
          </p:nvPr>
        </p:nvSpPr>
        <p:spPr/>
        <p:txBody>
          <a:bodyPr/>
          <a:lstStyle/>
          <a:p>
            <a:endParaRPr lang="he-IL" dirty="0"/>
          </a:p>
        </p:txBody>
      </p:sp>
      <p:sp>
        <p:nvSpPr>
          <p:cNvPr id="4" name="מציין מיקום של מספר שקופית 3">
            <a:extLst>
              <a:ext uri="{FF2B5EF4-FFF2-40B4-BE49-F238E27FC236}">
                <a16:creationId xmlns:a16="http://schemas.microsoft.com/office/drawing/2014/main" id="{251F4F70-B4B0-4D78-913B-6CD13728F8E6}"/>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794857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E9118FD-588B-4C05-ACCE-6930154486CA}"/>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31C0C65C-1F0A-42B8-BB9E-B8FBDB09D8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D4EF723A-0687-4EFB-A170-A1C150727B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13F62CD3-168D-43BF-85AB-F50D8471A724}"/>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6" name="מציין מיקום של כותרת תחתונה 5">
            <a:extLst>
              <a:ext uri="{FF2B5EF4-FFF2-40B4-BE49-F238E27FC236}">
                <a16:creationId xmlns:a16="http://schemas.microsoft.com/office/drawing/2014/main" id="{0BB1C5E4-7A36-442E-BA27-D86266294283}"/>
              </a:ext>
            </a:extLst>
          </p:cNvPr>
          <p:cNvSpPr>
            <a:spLocks noGrp="1"/>
          </p:cNvSpPr>
          <p:nvPr>
            <p:ph type="ftr" sz="quarter" idx="11"/>
          </p:nvPr>
        </p:nvSpPr>
        <p:spPr/>
        <p:txBody>
          <a:bodyPr/>
          <a:lstStyle/>
          <a:p>
            <a:endParaRPr lang="he-IL" dirty="0"/>
          </a:p>
        </p:txBody>
      </p:sp>
      <p:sp>
        <p:nvSpPr>
          <p:cNvPr id="7" name="מציין מיקום של מספר שקופית 6">
            <a:extLst>
              <a:ext uri="{FF2B5EF4-FFF2-40B4-BE49-F238E27FC236}">
                <a16:creationId xmlns:a16="http://schemas.microsoft.com/office/drawing/2014/main" id="{0B26CF14-C368-45E2-9A6A-04900133A713}"/>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5187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F45E77E-3A70-46A7-8537-BAFB1F27D412}"/>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E923B976-F171-4E8F-9013-E5E6746A4F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dirty="0"/>
          </a:p>
        </p:txBody>
      </p:sp>
      <p:sp>
        <p:nvSpPr>
          <p:cNvPr id="4" name="מציין מיקום טקסט 3">
            <a:extLst>
              <a:ext uri="{FF2B5EF4-FFF2-40B4-BE49-F238E27FC236}">
                <a16:creationId xmlns:a16="http://schemas.microsoft.com/office/drawing/2014/main" id="{427EFB08-9063-49ED-B565-8DCBC40B6F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BAC350A0-276D-4491-9378-22115926199D}"/>
              </a:ext>
            </a:extLst>
          </p:cNvPr>
          <p:cNvSpPr>
            <a:spLocks noGrp="1"/>
          </p:cNvSpPr>
          <p:nvPr>
            <p:ph type="dt" sz="half" idx="10"/>
          </p:nvPr>
        </p:nvSpPr>
        <p:spPr/>
        <p:txBody>
          <a:bodyPr/>
          <a:lstStyle/>
          <a:p>
            <a:fld id="{B34C2C29-7DBB-4DD1-BDC6-449F2FE534BA}" type="datetimeFigureOut">
              <a:rPr lang="he-IL" smtClean="0"/>
              <a:t>י'/סיון/תשע"ט</a:t>
            </a:fld>
            <a:endParaRPr lang="he-IL" dirty="0"/>
          </a:p>
        </p:txBody>
      </p:sp>
      <p:sp>
        <p:nvSpPr>
          <p:cNvPr id="6" name="מציין מיקום של כותרת תחתונה 5">
            <a:extLst>
              <a:ext uri="{FF2B5EF4-FFF2-40B4-BE49-F238E27FC236}">
                <a16:creationId xmlns:a16="http://schemas.microsoft.com/office/drawing/2014/main" id="{81738650-9F32-4E76-8740-FC37BD21732B}"/>
              </a:ext>
            </a:extLst>
          </p:cNvPr>
          <p:cNvSpPr>
            <a:spLocks noGrp="1"/>
          </p:cNvSpPr>
          <p:nvPr>
            <p:ph type="ftr" sz="quarter" idx="11"/>
          </p:nvPr>
        </p:nvSpPr>
        <p:spPr/>
        <p:txBody>
          <a:bodyPr/>
          <a:lstStyle/>
          <a:p>
            <a:endParaRPr lang="he-IL" dirty="0"/>
          </a:p>
        </p:txBody>
      </p:sp>
      <p:sp>
        <p:nvSpPr>
          <p:cNvPr id="7" name="מציין מיקום של מספר שקופית 6">
            <a:extLst>
              <a:ext uri="{FF2B5EF4-FFF2-40B4-BE49-F238E27FC236}">
                <a16:creationId xmlns:a16="http://schemas.microsoft.com/office/drawing/2014/main" id="{FB03261C-E8C0-4F5E-9FDB-98F6645D51E2}"/>
              </a:ext>
            </a:extLst>
          </p:cNvPr>
          <p:cNvSpPr>
            <a:spLocks noGrp="1"/>
          </p:cNvSpPr>
          <p:nvPr>
            <p:ph type="sldNum" sz="quarter" idx="12"/>
          </p:nvPr>
        </p:nvSpPr>
        <p:spPr/>
        <p:txBody>
          <a:bodyPr/>
          <a:lstStyle/>
          <a:p>
            <a:fld id="{74B739F5-C881-4F23-B5EC-1C03190C3B27}" type="slidenum">
              <a:rPr lang="he-IL" smtClean="0"/>
              <a:t>‹#›</a:t>
            </a:fld>
            <a:endParaRPr lang="he-IL" dirty="0"/>
          </a:p>
        </p:txBody>
      </p:sp>
    </p:spTree>
    <p:extLst>
      <p:ext uri="{BB962C8B-B14F-4D97-AF65-F5344CB8AC3E}">
        <p14:creationId xmlns:p14="http://schemas.microsoft.com/office/powerpoint/2010/main" val="3459010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3636C195-444A-4677-9EC9-97F935781708}"/>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43596EF5-8189-4937-AB39-D78ABB0C70E3}"/>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625909D-DA52-494E-8A82-EB67036DBDF2}"/>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34C2C29-7DBB-4DD1-BDC6-449F2FE534BA}" type="datetimeFigureOut">
              <a:rPr lang="he-IL" smtClean="0"/>
              <a:t>י'/סיון/תשע"ט</a:t>
            </a:fld>
            <a:endParaRPr lang="he-IL" dirty="0"/>
          </a:p>
        </p:txBody>
      </p:sp>
      <p:sp>
        <p:nvSpPr>
          <p:cNvPr id="5" name="מציין מיקום של כותרת תחתונה 4">
            <a:extLst>
              <a:ext uri="{FF2B5EF4-FFF2-40B4-BE49-F238E27FC236}">
                <a16:creationId xmlns:a16="http://schemas.microsoft.com/office/drawing/2014/main" id="{5AE62BAE-F667-4BFA-97DF-6690544763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dirty="0"/>
          </a:p>
        </p:txBody>
      </p:sp>
      <p:sp>
        <p:nvSpPr>
          <p:cNvPr id="6" name="מציין מיקום של מספר שקופית 5">
            <a:extLst>
              <a:ext uri="{FF2B5EF4-FFF2-40B4-BE49-F238E27FC236}">
                <a16:creationId xmlns:a16="http://schemas.microsoft.com/office/drawing/2014/main" id="{C4781266-4580-49AD-A1FB-E8134430066D}"/>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4B739F5-C881-4F23-B5EC-1C03190C3B27}" type="slidenum">
              <a:rPr lang="he-IL" smtClean="0"/>
              <a:t>‹#›</a:t>
            </a:fld>
            <a:endParaRPr lang="he-IL" dirty="0"/>
          </a:p>
        </p:txBody>
      </p:sp>
    </p:spTree>
    <p:extLst>
      <p:ext uri="{BB962C8B-B14F-4D97-AF65-F5344CB8AC3E}">
        <p14:creationId xmlns:p14="http://schemas.microsoft.com/office/powerpoint/2010/main" val="2906530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7E8AA3A-6478-49CF-AC47-190E9585BFD5}"/>
              </a:ext>
            </a:extLst>
          </p:cNvPr>
          <p:cNvSpPr>
            <a:spLocks noGrp="1"/>
          </p:cNvSpPr>
          <p:nvPr>
            <p:ph type="ctrTitle"/>
          </p:nvPr>
        </p:nvSpPr>
        <p:spPr>
          <a:xfrm>
            <a:off x="1524000" y="1122362"/>
            <a:ext cx="9144000" cy="4155031"/>
          </a:xfrm>
        </p:spPr>
        <p:txBody>
          <a:bodyPr>
            <a:noAutofit/>
          </a:bodyPr>
          <a:lstStyle/>
          <a:p>
            <a:br>
              <a:rPr lang="en-US" sz="4800" b="1" u="sng" dirty="0"/>
            </a:br>
            <a:br>
              <a:rPr lang="en-US" sz="4800" b="1" u="sng" dirty="0"/>
            </a:br>
            <a:br>
              <a:rPr lang="en-US" sz="4800" b="1" u="sng" dirty="0"/>
            </a:br>
            <a:br>
              <a:rPr lang="en-US" sz="4800" b="1" u="sng" dirty="0"/>
            </a:br>
            <a:br>
              <a:rPr lang="en-US" sz="4800" b="1" u="sng" dirty="0"/>
            </a:br>
            <a:br>
              <a:rPr lang="en-US" sz="4800" b="1" u="sng" dirty="0"/>
            </a:br>
            <a:br>
              <a:rPr lang="en-US" sz="4800" b="1" u="sng" dirty="0"/>
            </a:br>
            <a:br>
              <a:rPr lang="en-US" sz="4800" b="1" u="sng" dirty="0"/>
            </a:br>
            <a:br>
              <a:rPr lang="en-US" sz="4800" b="1" u="sng" dirty="0"/>
            </a:br>
            <a:br>
              <a:rPr lang="en-US" sz="4800" b="1" u="sng" dirty="0"/>
            </a:br>
            <a:r>
              <a:rPr lang="en-US" sz="4800" b="1" u="sng" dirty="0"/>
              <a:t>Infectious Diseases, Vaccination Policy and Healthcare Disparities: Why Improving Accessibility to Health Technologies is not Enough?</a:t>
            </a:r>
            <a:br>
              <a:rPr lang="en-US" sz="4800" b="1" dirty="0"/>
            </a:br>
            <a:endParaRPr lang="he-IL" sz="4800" b="1" dirty="0"/>
          </a:p>
        </p:txBody>
      </p:sp>
      <p:sp>
        <p:nvSpPr>
          <p:cNvPr id="3" name="כותרת משנה 2">
            <a:extLst>
              <a:ext uri="{FF2B5EF4-FFF2-40B4-BE49-F238E27FC236}">
                <a16:creationId xmlns:a16="http://schemas.microsoft.com/office/drawing/2014/main" id="{F1559718-5088-4AD1-8733-4AB2DD9E5147}"/>
              </a:ext>
            </a:extLst>
          </p:cNvPr>
          <p:cNvSpPr>
            <a:spLocks noGrp="1"/>
          </p:cNvSpPr>
          <p:nvPr>
            <p:ph type="subTitle" idx="1"/>
          </p:nvPr>
        </p:nvSpPr>
        <p:spPr>
          <a:xfrm>
            <a:off x="1524000" y="5735637"/>
            <a:ext cx="9144000" cy="900293"/>
          </a:xfrm>
        </p:spPr>
        <p:txBody>
          <a:bodyPr/>
          <a:lstStyle/>
          <a:p>
            <a:r>
              <a:rPr lang="en-US" dirty="0" err="1"/>
              <a:t>Nili</a:t>
            </a:r>
            <a:r>
              <a:rPr lang="en-US" dirty="0"/>
              <a:t> </a:t>
            </a:r>
            <a:r>
              <a:rPr lang="en-US" dirty="0" err="1"/>
              <a:t>Karako</a:t>
            </a:r>
            <a:r>
              <a:rPr lang="en-US" dirty="0"/>
              <a:t> </a:t>
            </a:r>
            <a:r>
              <a:rPr lang="en-US" dirty="0" err="1"/>
              <a:t>Eyal</a:t>
            </a:r>
            <a:r>
              <a:rPr lang="en-US" dirty="0"/>
              <a:t>, School of Law, College of Management,  Israel</a:t>
            </a:r>
            <a:endParaRPr lang="he-IL" dirty="0"/>
          </a:p>
        </p:txBody>
      </p:sp>
    </p:spTree>
    <p:extLst>
      <p:ext uri="{BB962C8B-B14F-4D97-AF65-F5344CB8AC3E}">
        <p14:creationId xmlns:p14="http://schemas.microsoft.com/office/powerpoint/2010/main" val="1123269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B4B59A5-FE8C-437F-B4E2-81DBB5B45E53}"/>
              </a:ext>
            </a:extLst>
          </p:cNvPr>
          <p:cNvSpPr>
            <a:spLocks noGrp="1"/>
          </p:cNvSpPr>
          <p:nvPr>
            <p:ph type="title"/>
          </p:nvPr>
        </p:nvSpPr>
        <p:spPr/>
        <p:txBody>
          <a:bodyPr/>
          <a:lstStyle/>
          <a:p>
            <a:pPr algn="ctr"/>
            <a:r>
              <a:rPr lang="en-US" b="1" u="sng" dirty="0"/>
              <a:t>Health Disparities in Vaccination Coverage </a:t>
            </a:r>
            <a:endParaRPr lang="he-IL" b="1" u="sng" dirty="0"/>
          </a:p>
        </p:txBody>
      </p:sp>
      <p:sp>
        <p:nvSpPr>
          <p:cNvPr id="3" name="מציין מיקום תוכן 2">
            <a:extLst>
              <a:ext uri="{FF2B5EF4-FFF2-40B4-BE49-F238E27FC236}">
                <a16:creationId xmlns:a16="http://schemas.microsoft.com/office/drawing/2014/main" id="{CC14EDFF-D413-4DE5-A8B1-68E9FF13A497}"/>
              </a:ext>
            </a:extLst>
          </p:cNvPr>
          <p:cNvSpPr>
            <a:spLocks noGrp="1"/>
          </p:cNvSpPr>
          <p:nvPr>
            <p:ph idx="1"/>
          </p:nvPr>
        </p:nvSpPr>
        <p:spPr>
          <a:xfrm>
            <a:off x="838200" y="1825624"/>
            <a:ext cx="10515600" cy="5202193"/>
          </a:xfrm>
        </p:spPr>
        <p:txBody>
          <a:bodyPr>
            <a:normAutofit fontScale="92500" lnSpcReduction="20000"/>
          </a:bodyPr>
          <a:lstStyle/>
          <a:p>
            <a:pPr algn="l" rtl="0"/>
            <a:r>
              <a:rPr lang="en-US" dirty="0"/>
              <a:t>Immunization is among the safest and most effective public health interventions. </a:t>
            </a:r>
            <a:br>
              <a:rPr lang="en-US" dirty="0"/>
            </a:br>
            <a:endParaRPr lang="en-US" dirty="0"/>
          </a:p>
          <a:p>
            <a:pPr algn="l" rtl="0"/>
            <a:r>
              <a:rPr lang="en-US" dirty="0"/>
              <a:t>Many children are still unvaccinated or under-vaccinated</a:t>
            </a:r>
            <a:br>
              <a:rPr lang="en-US" dirty="0"/>
            </a:br>
            <a:endParaRPr lang="en-US" dirty="0"/>
          </a:p>
          <a:p>
            <a:pPr algn="l" rtl="0"/>
            <a:r>
              <a:rPr lang="en-US" dirty="0"/>
              <a:t>Immunization coverage is closely related to economic status, mother’s education level and place of residence</a:t>
            </a:r>
            <a:br>
              <a:rPr lang="en-US" dirty="0"/>
            </a:br>
            <a:endParaRPr lang="en-US" dirty="0"/>
          </a:p>
          <a:p>
            <a:pPr algn="l" rtl="0"/>
            <a:r>
              <a:rPr lang="en-US" dirty="0"/>
              <a:t>There is a strong correlation between socio-economic inequality, inequality in immunization coverage and inequality in morbidity and death rates due to infectious diseases.</a:t>
            </a:r>
            <a:br>
              <a:rPr lang="en-US" dirty="0"/>
            </a:br>
            <a:endParaRPr lang="en-US" dirty="0"/>
          </a:p>
          <a:p>
            <a:pPr algn="l" rtl="0"/>
            <a:r>
              <a:rPr lang="en-US" dirty="0"/>
              <a:t>The discourse regarding inequality in the context of immunization usually addresses the issue of inequity in vaccination coverage and strategies to reduce it. </a:t>
            </a:r>
            <a:endParaRPr lang="he-IL" dirty="0"/>
          </a:p>
        </p:txBody>
      </p:sp>
    </p:spTree>
    <p:extLst>
      <p:ext uri="{BB962C8B-B14F-4D97-AF65-F5344CB8AC3E}">
        <p14:creationId xmlns:p14="http://schemas.microsoft.com/office/powerpoint/2010/main" val="1290365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5A37F78-A655-47B2-9883-9F5E31A4B546}"/>
              </a:ext>
            </a:extLst>
          </p:cNvPr>
          <p:cNvSpPr>
            <a:spLocks noGrp="1"/>
          </p:cNvSpPr>
          <p:nvPr>
            <p:ph type="title"/>
          </p:nvPr>
        </p:nvSpPr>
        <p:spPr/>
        <p:txBody>
          <a:bodyPr>
            <a:normAutofit/>
          </a:bodyPr>
          <a:lstStyle/>
          <a:p>
            <a:pPr algn="ctr"/>
            <a:r>
              <a:rPr lang="en-US" b="1" u="sng" dirty="0"/>
              <a:t>Thesis</a:t>
            </a:r>
            <a:endParaRPr lang="he-IL" b="1" u="sng" dirty="0"/>
          </a:p>
        </p:txBody>
      </p:sp>
      <p:sp>
        <p:nvSpPr>
          <p:cNvPr id="3" name="מציין מיקום תוכן 2">
            <a:extLst>
              <a:ext uri="{FF2B5EF4-FFF2-40B4-BE49-F238E27FC236}">
                <a16:creationId xmlns:a16="http://schemas.microsoft.com/office/drawing/2014/main" id="{69FF07F7-FDE4-4256-A953-9C278BCCA74D}"/>
              </a:ext>
            </a:extLst>
          </p:cNvPr>
          <p:cNvSpPr>
            <a:spLocks noGrp="1"/>
          </p:cNvSpPr>
          <p:nvPr>
            <p:ph idx="1"/>
          </p:nvPr>
        </p:nvSpPr>
        <p:spPr>
          <a:xfrm>
            <a:off x="838199" y="1825625"/>
            <a:ext cx="10644051" cy="4797244"/>
          </a:xfrm>
        </p:spPr>
        <p:txBody>
          <a:bodyPr>
            <a:normAutofit/>
          </a:bodyPr>
          <a:lstStyle/>
          <a:p>
            <a:pPr algn="l" rtl="0"/>
            <a:r>
              <a:rPr lang="en-US" sz="3200" dirty="0"/>
              <a:t>Inequality in the context of immunization might be manifested in other ways, sometimes more sophisticated or subtle. </a:t>
            </a:r>
            <a:br>
              <a:rPr lang="en-US" sz="3200" dirty="0"/>
            </a:br>
            <a:endParaRPr lang="en-US" sz="3200" dirty="0"/>
          </a:p>
          <a:p>
            <a:pPr algn="l" rtl="0"/>
            <a:r>
              <a:rPr lang="en-US" sz="3200" dirty="0"/>
              <a:t>Policymakers should be aware that issues of inequality may extend the classic boundaries of inequality in vaccination coverage</a:t>
            </a:r>
            <a:endParaRPr lang="he-IL" sz="3200" dirty="0"/>
          </a:p>
        </p:txBody>
      </p:sp>
    </p:spTree>
    <p:extLst>
      <p:ext uri="{BB962C8B-B14F-4D97-AF65-F5344CB8AC3E}">
        <p14:creationId xmlns:p14="http://schemas.microsoft.com/office/powerpoint/2010/main" val="648067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EED311B-9B05-443E-9215-913E5FE35A6C}"/>
              </a:ext>
            </a:extLst>
          </p:cNvPr>
          <p:cNvSpPr>
            <a:spLocks noGrp="1"/>
          </p:cNvSpPr>
          <p:nvPr>
            <p:ph type="title"/>
          </p:nvPr>
        </p:nvSpPr>
        <p:spPr/>
        <p:txBody>
          <a:bodyPr/>
          <a:lstStyle/>
          <a:p>
            <a:pPr algn="ctr"/>
            <a:r>
              <a:rPr lang="en-US" b="1" u="sng" dirty="0"/>
              <a:t>The Measles Outbreak</a:t>
            </a:r>
            <a:r>
              <a:rPr lang="en-US" b="1" dirty="0"/>
              <a:t>.</a:t>
            </a:r>
            <a:endParaRPr lang="he-IL" dirty="0"/>
          </a:p>
        </p:txBody>
      </p:sp>
      <p:sp>
        <p:nvSpPr>
          <p:cNvPr id="3" name="מציין מיקום תוכן 2">
            <a:extLst>
              <a:ext uri="{FF2B5EF4-FFF2-40B4-BE49-F238E27FC236}">
                <a16:creationId xmlns:a16="http://schemas.microsoft.com/office/drawing/2014/main" id="{0E9A9146-BEFA-4CE2-950D-6CDB8D12C288}"/>
              </a:ext>
            </a:extLst>
          </p:cNvPr>
          <p:cNvSpPr>
            <a:spLocks noGrp="1"/>
          </p:cNvSpPr>
          <p:nvPr>
            <p:ph idx="1"/>
          </p:nvPr>
        </p:nvSpPr>
        <p:spPr>
          <a:xfrm>
            <a:off x="838200" y="1825624"/>
            <a:ext cx="10515600" cy="4940935"/>
          </a:xfrm>
        </p:spPr>
        <p:txBody>
          <a:bodyPr>
            <a:normAutofit lnSpcReduction="10000"/>
          </a:bodyPr>
          <a:lstStyle/>
          <a:p>
            <a:pPr algn="l" rtl="0"/>
            <a:r>
              <a:rPr lang="en-US" dirty="0"/>
              <a:t>From April 2018 to June 2019 approximately 4000 cases of infection with measles were reported to the IMH.</a:t>
            </a:r>
            <a:br>
              <a:rPr lang="en-US" dirty="0"/>
            </a:br>
            <a:endParaRPr lang="en-US" dirty="0"/>
          </a:p>
          <a:p>
            <a:pPr algn="l" rtl="0"/>
            <a:r>
              <a:rPr lang="en-US" dirty="0"/>
              <a:t>Israeli Law does not require children to be vaccinated against certain infectious diseases to attend school.</a:t>
            </a:r>
            <a:br>
              <a:rPr lang="en-US" dirty="0"/>
            </a:br>
            <a:endParaRPr lang="en-US" dirty="0"/>
          </a:p>
          <a:p>
            <a:pPr algn="l" rtl="0"/>
            <a:r>
              <a:rPr lang="en-US" dirty="0"/>
              <a:t>In the absence of a legal duty a private initiative- called the vaccinated kindergarten- emerged. </a:t>
            </a:r>
            <a:br>
              <a:rPr lang="en-US" dirty="0"/>
            </a:br>
            <a:endParaRPr lang="en-US" dirty="0"/>
          </a:p>
          <a:p>
            <a:pPr algn="l" rtl="0"/>
            <a:r>
              <a:rPr lang="en-US" dirty="0"/>
              <a:t>Only private kindergartens can join this voluntary enterprise. Public kindergartens are compiled by law, which doesn't require children to be vaccinated to attend school</a:t>
            </a:r>
          </a:p>
          <a:p>
            <a:pPr algn="l" rtl="0"/>
            <a:endParaRPr lang="he-IL" dirty="0"/>
          </a:p>
        </p:txBody>
      </p:sp>
    </p:spTree>
    <p:extLst>
      <p:ext uri="{BB962C8B-B14F-4D97-AF65-F5344CB8AC3E}">
        <p14:creationId xmlns:p14="http://schemas.microsoft.com/office/powerpoint/2010/main" val="1541650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4B96F1B-1583-4B10-A49C-CEF52F669639}"/>
              </a:ext>
            </a:extLst>
          </p:cNvPr>
          <p:cNvSpPr>
            <a:spLocks noGrp="1"/>
          </p:cNvSpPr>
          <p:nvPr>
            <p:ph type="title"/>
          </p:nvPr>
        </p:nvSpPr>
        <p:spPr/>
        <p:txBody>
          <a:bodyPr/>
          <a:lstStyle/>
          <a:p>
            <a:pPr algn="ctr"/>
            <a:r>
              <a:rPr lang="en-US" b="1" u="sng" dirty="0"/>
              <a:t>The Measles Outbreak</a:t>
            </a:r>
            <a:r>
              <a:rPr lang="en-US" b="1" dirty="0"/>
              <a:t>.</a:t>
            </a:r>
            <a:endParaRPr lang="he-IL" dirty="0"/>
          </a:p>
        </p:txBody>
      </p:sp>
      <p:sp>
        <p:nvSpPr>
          <p:cNvPr id="3" name="מציין מיקום תוכן 2">
            <a:extLst>
              <a:ext uri="{FF2B5EF4-FFF2-40B4-BE49-F238E27FC236}">
                <a16:creationId xmlns:a16="http://schemas.microsoft.com/office/drawing/2014/main" id="{2DD7B399-E90C-4E91-AC94-C849E8492D64}"/>
              </a:ext>
            </a:extLst>
          </p:cNvPr>
          <p:cNvSpPr>
            <a:spLocks noGrp="1"/>
          </p:cNvSpPr>
          <p:nvPr>
            <p:ph idx="1"/>
          </p:nvPr>
        </p:nvSpPr>
        <p:spPr>
          <a:xfrm>
            <a:off x="838200" y="1825624"/>
            <a:ext cx="10515600" cy="5123815"/>
          </a:xfrm>
        </p:spPr>
        <p:txBody>
          <a:bodyPr>
            <a:normAutofit lnSpcReduction="10000"/>
          </a:bodyPr>
          <a:lstStyle/>
          <a:p>
            <a:pPr algn="l" rtl="0"/>
            <a:r>
              <a:rPr lang="en-US" dirty="0"/>
              <a:t>In the absence of a legal duty to vaccinate a child, non-vaccinated children will be routed to public kindergartens.</a:t>
            </a:r>
            <a:br>
              <a:rPr lang="en-US" dirty="0"/>
            </a:br>
            <a:endParaRPr lang="en-US" dirty="0"/>
          </a:p>
          <a:p>
            <a:pPr algn="l" rtl="0"/>
            <a:r>
              <a:rPr lang="en-US" dirty="0"/>
              <a:t>As the number of non-vaccinated children in public kindergartens will rise, clusters of non-vaccinated children will be created, and herd immunity will be lost.</a:t>
            </a:r>
            <a:br>
              <a:rPr lang="en-US" dirty="0"/>
            </a:br>
            <a:endParaRPr lang="en-US" dirty="0"/>
          </a:p>
          <a:p>
            <a:pPr algn="l" rtl="0"/>
            <a:r>
              <a:rPr lang="en-US" dirty="0"/>
              <a:t>The vaccinated kindergarten enterprise places children of poor families in a higher risk to be infected with infectious diseases </a:t>
            </a:r>
            <a:br>
              <a:rPr lang="en-US" dirty="0"/>
            </a:br>
            <a:endParaRPr lang="en-US" dirty="0"/>
          </a:p>
          <a:p>
            <a:pPr algn="l" rtl="0"/>
            <a:r>
              <a:rPr lang="en-US" dirty="0"/>
              <a:t>The vaccinated kindergartens enterprise is expected to impose on poor children the burden or costs created by unvaccinated children.  </a:t>
            </a:r>
            <a:br>
              <a:rPr lang="en-US" dirty="0"/>
            </a:br>
            <a:endParaRPr lang="en-US" dirty="0"/>
          </a:p>
          <a:p>
            <a:pPr algn="l" rtl="0"/>
            <a:endParaRPr lang="en-US" dirty="0"/>
          </a:p>
          <a:p>
            <a:pPr algn="l" rtl="0"/>
            <a:endParaRPr lang="en-US" dirty="0"/>
          </a:p>
          <a:p>
            <a:pPr algn="l" rtl="0"/>
            <a:endParaRPr lang="en-US" dirty="0"/>
          </a:p>
          <a:p>
            <a:pPr algn="l" rtl="0"/>
            <a:endParaRPr lang="he-IL" dirty="0"/>
          </a:p>
        </p:txBody>
      </p:sp>
    </p:spTree>
    <p:extLst>
      <p:ext uri="{BB962C8B-B14F-4D97-AF65-F5344CB8AC3E}">
        <p14:creationId xmlns:p14="http://schemas.microsoft.com/office/powerpoint/2010/main" val="2031354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ADBFFD7-8A70-4CFF-A0C2-909AB148A81A}"/>
              </a:ext>
            </a:extLst>
          </p:cNvPr>
          <p:cNvSpPr>
            <a:spLocks noGrp="1"/>
          </p:cNvSpPr>
          <p:nvPr>
            <p:ph type="title"/>
          </p:nvPr>
        </p:nvSpPr>
        <p:spPr/>
        <p:txBody>
          <a:bodyPr/>
          <a:lstStyle/>
          <a:p>
            <a:pPr algn="ctr"/>
            <a:r>
              <a:rPr lang="en-US" b="1" u="sng" dirty="0"/>
              <a:t>The Polio Case</a:t>
            </a:r>
            <a:br>
              <a:rPr lang="en-US" dirty="0"/>
            </a:br>
            <a:endParaRPr lang="he-IL" dirty="0"/>
          </a:p>
        </p:txBody>
      </p:sp>
      <p:sp>
        <p:nvSpPr>
          <p:cNvPr id="3" name="מציין מיקום תוכן 2">
            <a:extLst>
              <a:ext uri="{FF2B5EF4-FFF2-40B4-BE49-F238E27FC236}">
                <a16:creationId xmlns:a16="http://schemas.microsoft.com/office/drawing/2014/main" id="{5BEFF58C-11D6-4834-BB50-B7465AA61552}"/>
              </a:ext>
            </a:extLst>
          </p:cNvPr>
          <p:cNvSpPr>
            <a:spLocks noGrp="1"/>
          </p:cNvSpPr>
          <p:nvPr>
            <p:ph idx="1"/>
          </p:nvPr>
        </p:nvSpPr>
        <p:spPr>
          <a:xfrm>
            <a:off x="838200" y="1825624"/>
            <a:ext cx="10515600" cy="4823369"/>
          </a:xfrm>
        </p:spPr>
        <p:txBody>
          <a:bodyPr>
            <a:normAutofit fontScale="92500"/>
          </a:bodyPr>
          <a:lstStyle/>
          <a:p>
            <a:pPr algn="l" rtl="0"/>
            <a:r>
              <a:rPr lang="en-US" dirty="0"/>
              <a:t>During  2013 a wild-type Poliovirus 1 (WPV1) was detected in Israel.</a:t>
            </a:r>
            <a:br>
              <a:rPr lang="en-US" dirty="0"/>
            </a:br>
            <a:endParaRPr lang="en-US" dirty="0"/>
          </a:p>
          <a:p>
            <a:pPr algn="l" rtl="0"/>
            <a:r>
              <a:rPr lang="en-US" dirty="0"/>
              <a:t>On July 2013 a decisions was made that children who were born after 1/1/2004 and who received at least one dose of inactivated Poliovirus vaccine (IPV) will be vaccinated with bivalent oral Polio vaccine (</a:t>
            </a:r>
            <a:r>
              <a:rPr lang="en-US" dirty="0" err="1"/>
              <a:t>bOPV</a:t>
            </a:r>
            <a:r>
              <a:rPr lang="en-US" dirty="0"/>
              <a:t>).</a:t>
            </a:r>
            <a:br>
              <a:rPr lang="en-US" dirty="0"/>
            </a:br>
            <a:endParaRPr lang="en-US" dirty="0"/>
          </a:p>
          <a:p>
            <a:pPr algn="l" rtl="0"/>
            <a:r>
              <a:rPr lang="en-US" dirty="0"/>
              <a:t>The benefit of bOPV to IPV-vaccinated children was marginal. The main purpose of the bOPV was to protect groups at special risk from being infected with WPV1 .</a:t>
            </a:r>
            <a:br>
              <a:rPr lang="en-US" dirty="0"/>
            </a:br>
            <a:endParaRPr lang="en-US" dirty="0"/>
          </a:p>
          <a:p>
            <a:pPr algn="l" rtl="0"/>
            <a:r>
              <a:rPr lang="en-US" dirty="0"/>
              <a:t>Out of fear that parents will not vaccinate their Childe if fully aware to </a:t>
            </a:r>
            <a:r>
              <a:rPr lang="en-US"/>
              <a:t>the OPV “</a:t>
            </a:r>
            <a:r>
              <a:rPr lang="en-US" dirty="0"/>
              <a:t>social” nature, the IMH suppressed its real nature. </a:t>
            </a:r>
            <a:endParaRPr lang="he-IL" dirty="0"/>
          </a:p>
        </p:txBody>
      </p:sp>
    </p:spTree>
    <p:extLst>
      <p:ext uri="{BB962C8B-B14F-4D97-AF65-F5344CB8AC3E}">
        <p14:creationId xmlns:p14="http://schemas.microsoft.com/office/powerpoint/2010/main" val="3223568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454A1E8-BE28-4AFB-97A6-4ACA7B8AC6AB}"/>
              </a:ext>
            </a:extLst>
          </p:cNvPr>
          <p:cNvSpPr>
            <a:spLocks noGrp="1"/>
          </p:cNvSpPr>
          <p:nvPr>
            <p:ph type="title"/>
          </p:nvPr>
        </p:nvSpPr>
        <p:spPr/>
        <p:txBody>
          <a:bodyPr/>
          <a:lstStyle/>
          <a:p>
            <a:pPr algn="ctr"/>
            <a:r>
              <a:rPr lang="en-US" b="1" u="sng" dirty="0"/>
              <a:t>The Polio Case</a:t>
            </a:r>
            <a:endParaRPr lang="he-IL" dirty="0"/>
          </a:p>
        </p:txBody>
      </p:sp>
      <p:sp>
        <p:nvSpPr>
          <p:cNvPr id="3" name="מציין מיקום תוכן 2">
            <a:extLst>
              <a:ext uri="{FF2B5EF4-FFF2-40B4-BE49-F238E27FC236}">
                <a16:creationId xmlns:a16="http://schemas.microsoft.com/office/drawing/2014/main" id="{259A8D1F-4DC2-4642-B475-BBAFE33CE1BF}"/>
              </a:ext>
            </a:extLst>
          </p:cNvPr>
          <p:cNvSpPr>
            <a:spLocks noGrp="1"/>
          </p:cNvSpPr>
          <p:nvPr>
            <p:ph idx="1"/>
          </p:nvPr>
        </p:nvSpPr>
        <p:spPr>
          <a:xfrm>
            <a:off x="838200" y="1825624"/>
            <a:ext cx="10515600" cy="5032375"/>
          </a:xfrm>
        </p:spPr>
        <p:txBody>
          <a:bodyPr>
            <a:normAutofit fontScale="92500" lnSpcReduction="20000"/>
          </a:bodyPr>
          <a:lstStyle/>
          <a:p>
            <a:pPr algn="l" rtl="0"/>
            <a:r>
              <a:rPr lang="en-US" dirty="0"/>
              <a:t>65.81% of the overall target population was vaccinated. Two districts- Tel Aviv and Jerusalem, fell below this percentage, reaching only to 55%. Other districts reached 68% and 78%. </a:t>
            </a:r>
            <a:br>
              <a:rPr lang="en-US" dirty="0"/>
            </a:br>
            <a:endParaRPr lang="en-US" dirty="0"/>
          </a:p>
          <a:p>
            <a:pPr algn="l" rtl="0"/>
            <a:r>
              <a:rPr lang="en-US" dirty="0"/>
              <a:t>The low vaccination rates in Tel Aviv was connected to the high socio- economic status of parents living there.</a:t>
            </a:r>
          </a:p>
          <a:p>
            <a:pPr algn="l" rtl="0"/>
            <a:endParaRPr lang="en-US" dirty="0"/>
          </a:p>
          <a:p>
            <a:pPr algn="l" rtl="0"/>
            <a:r>
              <a:rPr lang="en-US" dirty="0"/>
              <a:t>Highly educated parents were the most likely to learn that OPV had no real benefit for the vaccinated child, and that its real purpose was to protect others.  At the same time, they were also the most likely to learn about the risks involved in OPV.</a:t>
            </a:r>
            <a:br>
              <a:rPr lang="en-US" dirty="0"/>
            </a:br>
            <a:endParaRPr lang="en-US" dirty="0"/>
          </a:p>
          <a:p>
            <a:pPr algn="l" rtl="0"/>
            <a:r>
              <a:rPr lang="en-US" dirty="0"/>
              <a:t>Eventually the north district and the southern districts carried a bigger portion of the burden involved in vaccination then Tel Aviv. </a:t>
            </a:r>
          </a:p>
          <a:p>
            <a:pPr algn="l" rtl="0"/>
            <a:endParaRPr lang="he-IL" dirty="0"/>
          </a:p>
        </p:txBody>
      </p:sp>
    </p:spTree>
    <p:extLst>
      <p:ext uri="{BB962C8B-B14F-4D97-AF65-F5344CB8AC3E}">
        <p14:creationId xmlns:p14="http://schemas.microsoft.com/office/powerpoint/2010/main" val="1869098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A0EEC21-DD57-4102-96E7-A6CAE1E99CCB}"/>
              </a:ext>
            </a:extLst>
          </p:cNvPr>
          <p:cNvSpPr>
            <a:spLocks noGrp="1"/>
          </p:cNvSpPr>
          <p:nvPr>
            <p:ph type="title"/>
          </p:nvPr>
        </p:nvSpPr>
        <p:spPr/>
        <p:txBody>
          <a:bodyPr/>
          <a:lstStyle/>
          <a:p>
            <a:pPr algn="ctr"/>
            <a:r>
              <a:rPr lang="en-US" b="1" u="sng" dirty="0"/>
              <a:t>Conclusions</a:t>
            </a:r>
            <a:endParaRPr lang="he-IL" b="1" u="sng" dirty="0"/>
          </a:p>
        </p:txBody>
      </p:sp>
      <p:sp>
        <p:nvSpPr>
          <p:cNvPr id="3" name="מציין מיקום תוכן 2">
            <a:extLst>
              <a:ext uri="{FF2B5EF4-FFF2-40B4-BE49-F238E27FC236}">
                <a16:creationId xmlns:a16="http://schemas.microsoft.com/office/drawing/2014/main" id="{FFC8E0BB-12FF-45D2-8B72-DFA029FD5658}"/>
              </a:ext>
            </a:extLst>
          </p:cNvPr>
          <p:cNvSpPr>
            <a:spLocks noGrp="1"/>
          </p:cNvSpPr>
          <p:nvPr>
            <p:ph idx="1"/>
          </p:nvPr>
        </p:nvSpPr>
        <p:spPr>
          <a:xfrm>
            <a:off x="838200" y="1825625"/>
            <a:ext cx="10515600" cy="4810306"/>
          </a:xfrm>
        </p:spPr>
        <p:txBody>
          <a:bodyPr/>
          <a:lstStyle/>
          <a:p>
            <a:pPr algn="l" rtl="0"/>
            <a:r>
              <a:rPr lang="en-US" dirty="0"/>
              <a:t> The policy adopted by the IMH regarding school vaccination requirements in the measles case and the communication policy it adopted during the polio crisis created another layer of inequality in the context of vaccination, one that extend the classic discourse of disparities in the provision of health technologies.</a:t>
            </a:r>
            <a:br>
              <a:rPr lang="en-US" dirty="0"/>
            </a:br>
            <a:r>
              <a:rPr lang="en-US" dirty="0"/>
              <a:t> </a:t>
            </a:r>
          </a:p>
          <a:p>
            <a:pPr algn="l" rtl="0"/>
            <a:r>
              <a:rPr lang="en-US" dirty="0"/>
              <a:t>Policymakers should be sensitive to all the possible distributive effects of the vaccination policy they adopt.   </a:t>
            </a:r>
          </a:p>
          <a:p>
            <a:endParaRPr lang="he-IL" dirty="0"/>
          </a:p>
        </p:txBody>
      </p:sp>
    </p:spTree>
    <p:extLst>
      <p:ext uri="{BB962C8B-B14F-4D97-AF65-F5344CB8AC3E}">
        <p14:creationId xmlns:p14="http://schemas.microsoft.com/office/powerpoint/2010/main" val="1708902437"/>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205</Words>
  <Application>Microsoft Office PowerPoint</Application>
  <PresentationFormat>מסך רחב</PresentationFormat>
  <Paragraphs>37</Paragraphs>
  <Slides>8</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8</vt:i4>
      </vt:variant>
    </vt:vector>
  </HeadingPairs>
  <TitlesOfParts>
    <vt:vector size="13" baseType="lpstr">
      <vt:lpstr>Arial</vt:lpstr>
      <vt:lpstr>Calibri</vt:lpstr>
      <vt:lpstr>Calibri Light</vt:lpstr>
      <vt:lpstr>Times New Roman</vt:lpstr>
      <vt:lpstr>ערכת נושא Office</vt:lpstr>
      <vt:lpstr>          Infectious Diseases, Vaccination Policy and Healthcare Disparities: Why Improving Accessibility to Health Technologies is not Enough? </vt:lpstr>
      <vt:lpstr>Health Disparities in Vaccination Coverage </vt:lpstr>
      <vt:lpstr>Thesis</vt:lpstr>
      <vt:lpstr>The Measles Outbreak.</vt:lpstr>
      <vt:lpstr>The Measles Outbreak.</vt:lpstr>
      <vt:lpstr>The Polio Case </vt:lpstr>
      <vt:lpstr>The Polio Case</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נילי אייל</dc:creator>
  <cp:lastModifiedBy>נילי אייל</cp:lastModifiedBy>
  <cp:revision>10</cp:revision>
  <dcterms:created xsi:type="dcterms:W3CDTF">2019-06-13T09:45:36Z</dcterms:created>
  <dcterms:modified xsi:type="dcterms:W3CDTF">2019-06-13T12:24:27Z</dcterms:modified>
</cp:coreProperties>
</file>