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58"/>
  </p:notesMasterIdLst>
  <p:sldIdLst>
    <p:sldId id="296" r:id="rId2"/>
    <p:sldId id="629" r:id="rId3"/>
    <p:sldId id="304" r:id="rId4"/>
    <p:sldId id="312" r:id="rId5"/>
    <p:sldId id="615" r:id="rId6"/>
    <p:sldId id="549" r:id="rId7"/>
    <p:sldId id="610" r:id="rId8"/>
    <p:sldId id="559" r:id="rId9"/>
    <p:sldId id="600" r:id="rId10"/>
    <p:sldId id="616" r:id="rId11"/>
    <p:sldId id="509" r:id="rId12"/>
    <p:sldId id="469" r:id="rId13"/>
    <p:sldId id="510" r:id="rId14"/>
    <p:sldId id="511" r:id="rId15"/>
    <p:sldId id="512" r:id="rId16"/>
    <p:sldId id="513" r:id="rId17"/>
    <p:sldId id="514" r:id="rId18"/>
    <p:sldId id="516" r:id="rId19"/>
    <p:sldId id="527" r:id="rId20"/>
    <p:sldId id="520" r:id="rId21"/>
    <p:sldId id="621" r:id="rId22"/>
    <p:sldId id="622" r:id="rId23"/>
    <p:sldId id="623" r:id="rId24"/>
    <p:sldId id="624" r:id="rId25"/>
    <p:sldId id="625" r:id="rId26"/>
    <p:sldId id="543" r:id="rId27"/>
    <p:sldId id="544" r:id="rId28"/>
    <p:sldId id="528" r:id="rId29"/>
    <p:sldId id="478" r:id="rId30"/>
    <p:sldId id="479" r:id="rId31"/>
    <p:sldId id="452" r:id="rId32"/>
    <p:sldId id="453" r:id="rId33"/>
    <p:sldId id="480" r:id="rId34"/>
    <p:sldId id="454" r:id="rId35"/>
    <p:sldId id="456" r:id="rId36"/>
    <p:sldId id="460" r:id="rId37"/>
    <p:sldId id="461" r:id="rId38"/>
    <p:sldId id="481" r:id="rId39"/>
    <p:sldId id="482" r:id="rId40"/>
    <p:sldId id="483" r:id="rId41"/>
    <p:sldId id="484" r:id="rId42"/>
    <p:sldId id="485" r:id="rId43"/>
    <p:sldId id="486" r:id="rId44"/>
    <p:sldId id="626" r:id="rId45"/>
    <p:sldId id="628" r:id="rId46"/>
    <p:sldId id="488" r:id="rId47"/>
    <p:sldId id="489" r:id="rId48"/>
    <p:sldId id="490" r:id="rId49"/>
    <p:sldId id="491" r:id="rId50"/>
    <p:sldId id="496" r:id="rId51"/>
    <p:sldId id="497" r:id="rId52"/>
    <p:sldId id="498" r:id="rId53"/>
    <p:sldId id="499" r:id="rId54"/>
    <p:sldId id="500" r:id="rId55"/>
    <p:sldId id="508" r:id="rId56"/>
    <p:sldId id="62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93784" autoAdjust="0"/>
  </p:normalViewPr>
  <p:slideViewPr>
    <p:cSldViewPr snapToGrid="0" snapToObjects="1">
      <p:cViewPr varScale="1">
        <p:scale>
          <a:sx n="63" d="100"/>
          <a:sy n="63" d="100"/>
        </p:scale>
        <p:origin x="7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GB" dirty="0"/>
              <a:t>Suicidal </a:t>
            </a:r>
            <a:r>
              <a:rPr lang="en-GB" dirty="0" smtClean="0"/>
              <a:t>Ideation (ASIQ)</a:t>
            </a:r>
            <a:endParaRPr lang="en-GB" dirty="0"/>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view3D>
      <c:rotX val="15"/>
      <c:rotY val="20"/>
      <c:rAngAx val="1"/>
    </c:view3D>
    <c:floor>
      <c:thickness val="0"/>
      <c:spPr>
        <a:noFill/>
        <a:ln w="12700" cap="flat" cmpd="sng" algn="ctr">
          <a:solidFill>
            <a:schemeClr val="tx1">
              <a:tint val="75000"/>
              <a:shade val="95000"/>
              <a:satMod val="105000"/>
            </a:schemeClr>
          </a:solidFill>
          <a:prstDash val="solid"/>
          <a:round/>
        </a:ln>
        <a:effectLst/>
        <a:sp3d contourW="12700">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Treatment</c:v>
                </c:pt>
              </c:strCache>
            </c:strRef>
          </c:tx>
          <c:spPr>
            <a:solidFill>
              <a:schemeClr val="accent2"/>
            </a:solidFill>
            <a:ln>
              <a:noFill/>
            </a:ln>
            <a:effectLst/>
            <a:sp3d/>
          </c:spPr>
          <c:invertIfNegative val="0"/>
          <c:cat>
            <c:strRef>
              <c:f>Sheet1!$A$2:$A$4</c:f>
              <c:strCache>
                <c:ptCount val="3"/>
                <c:pt idx="0">
                  <c:v>Baseline</c:v>
                </c:pt>
                <c:pt idx="1">
                  <c:v>4 mnths </c:v>
                </c:pt>
                <c:pt idx="2">
                  <c:v>6 mnths</c:v>
                </c:pt>
              </c:strCache>
            </c:strRef>
          </c:cat>
          <c:val>
            <c:numRef>
              <c:f>Sheet1!$B$2:$B$4</c:f>
              <c:numCache>
                <c:formatCode>General</c:formatCode>
                <c:ptCount val="3"/>
                <c:pt idx="0">
                  <c:v>54.1</c:v>
                </c:pt>
                <c:pt idx="1">
                  <c:v>37.1</c:v>
                </c:pt>
                <c:pt idx="2">
                  <c:v>29.6</c:v>
                </c:pt>
              </c:numCache>
            </c:numRef>
          </c:val>
        </c:ser>
        <c:ser>
          <c:idx val="1"/>
          <c:order val="1"/>
          <c:tx>
            <c:strRef>
              <c:f>Sheet1!$C$1</c:f>
              <c:strCache>
                <c:ptCount val="1"/>
                <c:pt idx="0">
                  <c:v>Control</c:v>
                </c:pt>
              </c:strCache>
            </c:strRef>
          </c:tx>
          <c:spPr>
            <a:solidFill>
              <a:schemeClr val="accent4"/>
            </a:solidFill>
            <a:ln>
              <a:noFill/>
            </a:ln>
            <a:effectLst/>
            <a:sp3d/>
          </c:spPr>
          <c:invertIfNegative val="0"/>
          <c:cat>
            <c:strRef>
              <c:f>Sheet1!$A$2:$A$4</c:f>
              <c:strCache>
                <c:ptCount val="3"/>
                <c:pt idx="0">
                  <c:v>Baseline</c:v>
                </c:pt>
                <c:pt idx="1">
                  <c:v>4 mnths </c:v>
                </c:pt>
                <c:pt idx="2">
                  <c:v>6 mnths</c:v>
                </c:pt>
              </c:strCache>
            </c:strRef>
          </c:cat>
          <c:val>
            <c:numRef>
              <c:f>Sheet1!$C$2:$C$4</c:f>
              <c:numCache>
                <c:formatCode>General</c:formatCode>
                <c:ptCount val="3"/>
                <c:pt idx="0">
                  <c:v>57.4</c:v>
                </c:pt>
                <c:pt idx="1">
                  <c:v>40.9</c:v>
                </c:pt>
                <c:pt idx="2">
                  <c:v>41.5</c:v>
                </c:pt>
              </c:numCache>
            </c:numRef>
          </c:val>
        </c:ser>
        <c:dLbls>
          <c:showLegendKey val="0"/>
          <c:showVal val="0"/>
          <c:showCatName val="0"/>
          <c:showSerName val="0"/>
          <c:showPercent val="0"/>
          <c:showBubbleSize val="0"/>
        </c:dLbls>
        <c:gapWidth val="75"/>
        <c:shape val="box"/>
        <c:axId val="481058464"/>
        <c:axId val="481059640"/>
        <c:axId val="0"/>
      </c:bar3DChart>
      <c:catAx>
        <c:axId val="481058464"/>
        <c:scaling>
          <c:orientation val="minMax"/>
        </c:scaling>
        <c:delete val="0"/>
        <c:axPos val="b"/>
        <c:numFmt formatCode="General" sourceLinked="0"/>
        <c:majorTickMark val="none"/>
        <c:minorTickMark val="none"/>
        <c:tickLblPos val="nextTo"/>
        <c:spPr>
          <a:noFill/>
          <a:ln w="1270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1059640"/>
        <c:crosses val="autoZero"/>
        <c:auto val="1"/>
        <c:lblAlgn val="ctr"/>
        <c:lblOffset val="100"/>
        <c:noMultiLvlLbl val="0"/>
      </c:catAx>
      <c:valAx>
        <c:axId val="481059640"/>
        <c:scaling>
          <c:orientation val="minMax"/>
          <c:min val="27"/>
        </c:scaling>
        <c:delete val="0"/>
        <c:axPos val="l"/>
        <c:majorGridlines>
          <c:spPr>
            <a:ln w="12700"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105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GB" dirty="0"/>
              <a:t>Suicide </a:t>
            </a:r>
            <a:r>
              <a:rPr lang="en-GB" dirty="0" smtClean="0"/>
              <a:t>Probability (SPS)</a:t>
            </a:r>
            <a:endParaRPr lang="en-GB" dirty="0"/>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view3D>
      <c:rotX val="15"/>
      <c:rotY val="20"/>
      <c:rAngAx val="1"/>
    </c:view3D>
    <c:floor>
      <c:thickness val="0"/>
      <c:spPr>
        <a:noFill/>
        <a:ln w="12700" cap="flat" cmpd="sng" algn="ctr">
          <a:solidFill>
            <a:schemeClr val="tx1">
              <a:tint val="75000"/>
              <a:shade val="95000"/>
              <a:satMod val="105000"/>
            </a:schemeClr>
          </a:solidFill>
          <a:prstDash val="solid"/>
          <a:round/>
        </a:ln>
        <a:effectLst/>
        <a:sp3d contourW="12700">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Treatment</c:v>
                </c:pt>
              </c:strCache>
            </c:strRef>
          </c:tx>
          <c:spPr>
            <a:solidFill>
              <a:schemeClr val="accent2"/>
            </a:solidFill>
            <a:ln>
              <a:noFill/>
            </a:ln>
            <a:effectLst/>
            <a:sp3d/>
          </c:spPr>
          <c:invertIfNegative val="0"/>
          <c:cat>
            <c:strRef>
              <c:f>Sheet1!$A$2:$A$4</c:f>
              <c:strCache>
                <c:ptCount val="3"/>
                <c:pt idx="0">
                  <c:v>Baseline</c:v>
                </c:pt>
                <c:pt idx="1">
                  <c:v>4 mnths</c:v>
                </c:pt>
                <c:pt idx="2">
                  <c:v>6 mnths</c:v>
                </c:pt>
              </c:strCache>
            </c:strRef>
          </c:cat>
          <c:val>
            <c:numRef>
              <c:f>Sheet1!$B$2:$B$4</c:f>
              <c:numCache>
                <c:formatCode>General</c:formatCode>
                <c:ptCount val="3"/>
                <c:pt idx="0">
                  <c:v>84.8</c:v>
                </c:pt>
                <c:pt idx="1">
                  <c:v>67.3</c:v>
                </c:pt>
                <c:pt idx="2">
                  <c:v>67.5</c:v>
                </c:pt>
              </c:numCache>
            </c:numRef>
          </c:val>
        </c:ser>
        <c:ser>
          <c:idx val="1"/>
          <c:order val="1"/>
          <c:tx>
            <c:strRef>
              <c:f>Sheet1!$C$1</c:f>
              <c:strCache>
                <c:ptCount val="1"/>
                <c:pt idx="0">
                  <c:v>Control</c:v>
                </c:pt>
              </c:strCache>
            </c:strRef>
          </c:tx>
          <c:spPr>
            <a:solidFill>
              <a:schemeClr val="accent4"/>
            </a:solidFill>
            <a:ln>
              <a:noFill/>
            </a:ln>
            <a:effectLst/>
            <a:sp3d/>
          </c:spPr>
          <c:invertIfNegative val="0"/>
          <c:cat>
            <c:strRef>
              <c:f>Sheet1!$A$2:$A$4</c:f>
              <c:strCache>
                <c:ptCount val="3"/>
                <c:pt idx="0">
                  <c:v>Baseline</c:v>
                </c:pt>
                <c:pt idx="1">
                  <c:v>4 mnths</c:v>
                </c:pt>
                <c:pt idx="2">
                  <c:v>6 mnths</c:v>
                </c:pt>
              </c:strCache>
            </c:strRef>
          </c:cat>
          <c:val>
            <c:numRef>
              <c:f>Sheet1!$C$2:$C$4</c:f>
              <c:numCache>
                <c:formatCode>General</c:formatCode>
                <c:ptCount val="3"/>
                <c:pt idx="0">
                  <c:v>83.2</c:v>
                </c:pt>
                <c:pt idx="1">
                  <c:v>73.2</c:v>
                </c:pt>
                <c:pt idx="2">
                  <c:v>70.3</c:v>
                </c:pt>
              </c:numCache>
            </c:numRef>
          </c:val>
        </c:ser>
        <c:dLbls>
          <c:showLegendKey val="0"/>
          <c:showVal val="0"/>
          <c:showCatName val="0"/>
          <c:showSerName val="0"/>
          <c:showPercent val="0"/>
          <c:showBubbleSize val="0"/>
        </c:dLbls>
        <c:gapWidth val="75"/>
        <c:shape val="box"/>
        <c:axId val="481060032"/>
        <c:axId val="481063168"/>
        <c:axId val="0"/>
      </c:bar3DChart>
      <c:catAx>
        <c:axId val="481060032"/>
        <c:scaling>
          <c:orientation val="minMax"/>
        </c:scaling>
        <c:delete val="0"/>
        <c:axPos val="b"/>
        <c:numFmt formatCode="General" sourceLinked="0"/>
        <c:majorTickMark val="none"/>
        <c:minorTickMark val="none"/>
        <c:tickLblPos val="nextTo"/>
        <c:spPr>
          <a:noFill/>
          <a:ln w="1270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1063168"/>
        <c:crosses val="autoZero"/>
        <c:auto val="1"/>
        <c:lblAlgn val="ctr"/>
        <c:lblOffset val="100"/>
        <c:noMultiLvlLbl val="0"/>
      </c:catAx>
      <c:valAx>
        <c:axId val="481063168"/>
        <c:scaling>
          <c:orientation val="minMax"/>
          <c:min val="64"/>
        </c:scaling>
        <c:delete val="0"/>
        <c:axPos val="l"/>
        <c:majorGridlines>
          <c:spPr>
            <a:ln w="12700"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1060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CBT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Baseline</c:v>
                </c:pt>
                <c:pt idx="1">
                  <c:v>6 months</c:v>
                </c:pt>
              </c:strCache>
            </c:strRef>
          </c:cat>
          <c:val>
            <c:numRef>
              <c:f>Sheet1!$B$2:$B$3</c:f>
              <c:numCache>
                <c:formatCode>General</c:formatCode>
                <c:ptCount val="2"/>
                <c:pt idx="0">
                  <c:v>1.1000000000000001</c:v>
                </c:pt>
                <c:pt idx="1">
                  <c:v>0.6</c:v>
                </c:pt>
              </c:numCache>
            </c:numRef>
          </c:val>
        </c:ser>
        <c:ser>
          <c:idx val="1"/>
          <c:order val="1"/>
          <c:tx>
            <c:strRef>
              <c:f>Sheet1!$C$1</c:f>
              <c:strCache>
                <c:ptCount val="1"/>
                <c:pt idx="0">
                  <c:v>Control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Baseline</c:v>
                </c:pt>
                <c:pt idx="1">
                  <c:v>6 months</c:v>
                </c:pt>
              </c:strCache>
            </c:strRef>
          </c:cat>
          <c:val>
            <c:numRef>
              <c:f>Sheet1!$C$2:$C$3</c:f>
              <c:numCache>
                <c:formatCode>General</c:formatCode>
                <c:ptCount val="2"/>
                <c:pt idx="0">
                  <c:v>1.4</c:v>
                </c:pt>
                <c:pt idx="1">
                  <c:v>1.5</c:v>
                </c:pt>
              </c:numCache>
            </c:numRef>
          </c:val>
        </c:ser>
        <c:dLbls>
          <c:showLegendKey val="0"/>
          <c:showVal val="1"/>
          <c:showCatName val="0"/>
          <c:showSerName val="0"/>
          <c:showPercent val="0"/>
          <c:showBubbleSize val="0"/>
        </c:dLbls>
        <c:gapWidth val="150"/>
        <c:shape val="box"/>
        <c:axId val="255136192"/>
        <c:axId val="255137368"/>
        <c:axId val="0"/>
      </c:bar3DChart>
      <c:catAx>
        <c:axId val="255136192"/>
        <c:scaling>
          <c:orientation val="minMax"/>
        </c:scaling>
        <c:delete val="0"/>
        <c:axPos val="b"/>
        <c:numFmt formatCode="General" sourceLinked="0"/>
        <c:majorTickMark val="out"/>
        <c:minorTickMark val="none"/>
        <c:tickLblPos val="nextTo"/>
        <c:crossAx val="255137368"/>
        <c:crosses val="autoZero"/>
        <c:auto val="1"/>
        <c:lblAlgn val="ctr"/>
        <c:lblOffset val="100"/>
        <c:noMultiLvlLbl val="0"/>
      </c:catAx>
      <c:valAx>
        <c:axId val="255137368"/>
        <c:scaling>
          <c:orientation val="minMax"/>
          <c:max val="2"/>
        </c:scaling>
        <c:delete val="0"/>
        <c:axPos val="l"/>
        <c:majorGridlines/>
        <c:title>
          <c:tx>
            <c:rich>
              <a:bodyPr rot="-5400000" vert="horz"/>
              <a:lstStyle/>
              <a:p>
                <a:pPr>
                  <a:defRPr/>
                </a:pPr>
                <a:r>
                  <a:rPr lang="en-GB" sz="1600" baseline="0" dirty="0" smtClean="0"/>
                  <a:t>SIB episodes in previous 6 months</a:t>
                </a:r>
                <a:endParaRPr lang="en-GB" sz="1600" dirty="0"/>
              </a:p>
            </c:rich>
          </c:tx>
          <c:layout/>
          <c:overlay val="0"/>
        </c:title>
        <c:numFmt formatCode="General" sourceLinked="1"/>
        <c:majorTickMark val="out"/>
        <c:minorTickMark val="none"/>
        <c:tickLblPos val="nextTo"/>
        <c:crossAx val="255136192"/>
        <c:crosses val="autoZero"/>
        <c:crossBetween val="between"/>
        <c:majorUnit val="1"/>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2E1BA-FA92-44A7-8D01-6E029DEEAA2D}" type="doc">
      <dgm:prSet loTypeId="urn:microsoft.com/office/officeart/2005/8/layout/arrow1" loCatId="relationship" qsTypeId="urn:microsoft.com/office/officeart/2005/8/quickstyle/simple3" qsCatId="simple" csTypeId="urn:microsoft.com/office/officeart/2005/8/colors/colorful1#2" csCatId="colorful" phldr="1"/>
      <dgm:spPr/>
      <dgm:t>
        <a:bodyPr/>
        <a:lstStyle/>
        <a:p>
          <a:endParaRPr lang="en-GB"/>
        </a:p>
      </dgm:t>
    </dgm:pt>
    <dgm:pt modelId="{EAC2572D-99EA-4BA3-B748-B1193B122EF8}">
      <dgm:prSet phldrT="[Text]" custT="1"/>
      <dgm:spPr/>
      <dgm:t>
        <a:bodyPr/>
        <a:lstStyle/>
        <a:p>
          <a:r>
            <a:rPr lang="en-GB" sz="2800" dirty="0" smtClean="0"/>
            <a:t>Treatment</a:t>
          </a:r>
          <a:br>
            <a:rPr lang="en-GB" sz="2800" dirty="0" smtClean="0"/>
          </a:br>
          <a:r>
            <a:rPr lang="en-GB" sz="2800" dirty="0" smtClean="0"/>
            <a:t>(24 sessions, twice a week, plus TAU)</a:t>
          </a:r>
          <a:endParaRPr lang="en-GB" sz="2800" dirty="0"/>
        </a:p>
      </dgm:t>
    </dgm:pt>
    <dgm:pt modelId="{41D0199B-E731-4397-88B9-9EB575E59FD8}" type="parTrans" cxnId="{73A257B1-9B8E-42EA-9B52-5145F98C2A72}">
      <dgm:prSet/>
      <dgm:spPr/>
      <dgm:t>
        <a:bodyPr/>
        <a:lstStyle/>
        <a:p>
          <a:endParaRPr lang="en-GB" sz="2800"/>
        </a:p>
      </dgm:t>
    </dgm:pt>
    <dgm:pt modelId="{25765EF0-6025-4C05-B4F6-7947800A9F9B}" type="sibTrans" cxnId="{73A257B1-9B8E-42EA-9B52-5145F98C2A72}">
      <dgm:prSet/>
      <dgm:spPr/>
      <dgm:t>
        <a:bodyPr/>
        <a:lstStyle/>
        <a:p>
          <a:endParaRPr lang="en-GB" sz="2800"/>
        </a:p>
      </dgm:t>
    </dgm:pt>
    <dgm:pt modelId="{0E4722E1-BE69-473C-88FA-090964351DEE}">
      <dgm:prSet phldrT="[Text]" custT="1"/>
      <dgm:spPr/>
      <dgm:t>
        <a:bodyPr/>
        <a:lstStyle/>
        <a:p>
          <a:r>
            <a:rPr lang="en-GB" sz="2800" smtClean="0"/>
            <a:t>Control</a:t>
          </a:r>
          <a:br>
            <a:rPr lang="en-GB" sz="2800" smtClean="0"/>
          </a:br>
          <a:r>
            <a:rPr lang="en-GB" sz="2800" smtClean="0"/>
            <a:t>(TAU alone)</a:t>
          </a:r>
          <a:endParaRPr lang="en-GB" sz="2800" dirty="0"/>
        </a:p>
      </dgm:t>
    </dgm:pt>
    <dgm:pt modelId="{BA34A4C9-DF9F-4CCF-AC7E-15E6ECF9403A}" type="parTrans" cxnId="{00FDEB93-7382-4ECA-B4A4-E6BB8D47B42A}">
      <dgm:prSet/>
      <dgm:spPr/>
      <dgm:t>
        <a:bodyPr/>
        <a:lstStyle/>
        <a:p>
          <a:endParaRPr lang="en-GB" sz="2800"/>
        </a:p>
      </dgm:t>
    </dgm:pt>
    <dgm:pt modelId="{8E394AB2-5BCA-4771-9838-37B657C3EFF8}" type="sibTrans" cxnId="{00FDEB93-7382-4ECA-B4A4-E6BB8D47B42A}">
      <dgm:prSet/>
      <dgm:spPr/>
      <dgm:t>
        <a:bodyPr/>
        <a:lstStyle/>
        <a:p>
          <a:endParaRPr lang="en-GB" sz="2800"/>
        </a:p>
      </dgm:t>
    </dgm:pt>
    <dgm:pt modelId="{177FB801-DD16-4591-A251-7F45A7270F4C}" type="pres">
      <dgm:prSet presAssocID="{0CF2E1BA-FA92-44A7-8D01-6E029DEEAA2D}" presName="cycle" presStyleCnt="0">
        <dgm:presLayoutVars>
          <dgm:dir/>
          <dgm:resizeHandles val="exact"/>
        </dgm:presLayoutVars>
      </dgm:prSet>
      <dgm:spPr/>
      <dgm:t>
        <a:bodyPr/>
        <a:lstStyle/>
        <a:p>
          <a:endParaRPr lang="en-GB"/>
        </a:p>
      </dgm:t>
    </dgm:pt>
    <dgm:pt modelId="{20C5DBFA-57F4-4E41-80F3-3A43CF3B4387}" type="pres">
      <dgm:prSet presAssocID="{EAC2572D-99EA-4BA3-B748-B1193B122EF8}" presName="arrow" presStyleLbl="node1" presStyleIdx="0" presStyleCnt="2" custRadScaleRad="67978" custRadScaleInc="205">
        <dgm:presLayoutVars>
          <dgm:bulletEnabled val="1"/>
        </dgm:presLayoutVars>
      </dgm:prSet>
      <dgm:spPr/>
      <dgm:t>
        <a:bodyPr/>
        <a:lstStyle/>
        <a:p>
          <a:endParaRPr lang="en-GB"/>
        </a:p>
      </dgm:t>
    </dgm:pt>
    <dgm:pt modelId="{D5D2DEF0-0199-4B2B-A0BA-34FFFEF0EFF8}" type="pres">
      <dgm:prSet presAssocID="{0E4722E1-BE69-473C-88FA-090964351DEE}" presName="arrow" presStyleLbl="node1" presStyleIdx="1" presStyleCnt="2" custScaleY="100038" custRadScaleRad="61080" custRadScaleInc="-690">
        <dgm:presLayoutVars>
          <dgm:bulletEnabled val="1"/>
        </dgm:presLayoutVars>
      </dgm:prSet>
      <dgm:spPr/>
      <dgm:t>
        <a:bodyPr/>
        <a:lstStyle/>
        <a:p>
          <a:endParaRPr lang="en-GB"/>
        </a:p>
      </dgm:t>
    </dgm:pt>
  </dgm:ptLst>
  <dgm:cxnLst>
    <dgm:cxn modelId="{00FDEB93-7382-4ECA-B4A4-E6BB8D47B42A}" srcId="{0CF2E1BA-FA92-44A7-8D01-6E029DEEAA2D}" destId="{0E4722E1-BE69-473C-88FA-090964351DEE}" srcOrd="1" destOrd="0" parTransId="{BA34A4C9-DF9F-4CCF-AC7E-15E6ECF9403A}" sibTransId="{8E394AB2-5BCA-4771-9838-37B657C3EFF8}"/>
    <dgm:cxn modelId="{E8582E9A-AD0C-4C9E-8882-6D098CC7EAE9}" type="presOf" srcId="{0CF2E1BA-FA92-44A7-8D01-6E029DEEAA2D}" destId="{177FB801-DD16-4591-A251-7F45A7270F4C}" srcOrd="0" destOrd="0" presId="urn:microsoft.com/office/officeart/2005/8/layout/arrow1"/>
    <dgm:cxn modelId="{25A6F79F-B1CA-442B-92EC-A663755E6ECE}" type="presOf" srcId="{0E4722E1-BE69-473C-88FA-090964351DEE}" destId="{D5D2DEF0-0199-4B2B-A0BA-34FFFEF0EFF8}" srcOrd="0" destOrd="0" presId="urn:microsoft.com/office/officeart/2005/8/layout/arrow1"/>
    <dgm:cxn modelId="{0B4161D2-1BE9-42BD-8785-7422F6BA57DE}" type="presOf" srcId="{EAC2572D-99EA-4BA3-B748-B1193B122EF8}" destId="{20C5DBFA-57F4-4E41-80F3-3A43CF3B4387}" srcOrd="0" destOrd="0" presId="urn:microsoft.com/office/officeart/2005/8/layout/arrow1"/>
    <dgm:cxn modelId="{73A257B1-9B8E-42EA-9B52-5145F98C2A72}" srcId="{0CF2E1BA-FA92-44A7-8D01-6E029DEEAA2D}" destId="{EAC2572D-99EA-4BA3-B748-B1193B122EF8}" srcOrd="0" destOrd="0" parTransId="{41D0199B-E731-4397-88B9-9EB575E59FD8}" sibTransId="{25765EF0-6025-4C05-B4F6-7947800A9F9B}"/>
    <dgm:cxn modelId="{6D980F91-2741-4988-953D-733E9FDCC30B}" type="presParOf" srcId="{177FB801-DD16-4591-A251-7F45A7270F4C}" destId="{20C5DBFA-57F4-4E41-80F3-3A43CF3B4387}" srcOrd="0" destOrd="0" presId="urn:microsoft.com/office/officeart/2005/8/layout/arrow1"/>
    <dgm:cxn modelId="{7774AD8D-4F10-4202-BE70-9D191A27E828}" type="presParOf" srcId="{177FB801-DD16-4591-A251-7F45A7270F4C}" destId="{D5D2DEF0-0199-4B2B-A0BA-34FFFEF0EFF8}"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5DBFA-57F4-4E41-80F3-3A43CF3B4387}">
      <dsp:nvSpPr>
        <dsp:cNvPr id="0" name=""/>
        <dsp:cNvSpPr/>
      </dsp:nvSpPr>
      <dsp:spPr>
        <a:xfrm rot="16200000">
          <a:off x="857970" y="0"/>
          <a:ext cx="3170837" cy="3170837"/>
        </a:xfrm>
        <a:prstGeom prst="upArrow">
          <a:avLst>
            <a:gd name="adj1" fmla="val 50000"/>
            <a:gd name="adj2" fmla="val 35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Treatment</a:t>
          </a:r>
          <a:br>
            <a:rPr lang="en-GB" sz="2800" kern="1200" dirty="0" smtClean="0"/>
          </a:br>
          <a:r>
            <a:rPr lang="en-GB" sz="2800" kern="1200" dirty="0" smtClean="0"/>
            <a:t>(24 sessions, twice a week, plus TAU)</a:t>
          </a:r>
          <a:endParaRPr lang="en-GB" sz="2800" kern="1200" dirty="0"/>
        </a:p>
      </dsp:txBody>
      <dsp:txXfrm rot="5400000">
        <a:off x="1412866" y="792709"/>
        <a:ext cx="2615941" cy="1585419"/>
      </dsp:txXfrm>
    </dsp:sp>
    <dsp:sp modelId="{D5D2DEF0-0199-4B2B-A0BA-34FFFEF0EFF8}">
      <dsp:nvSpPr>
        <dsp:cNvPr id="0" name=""/>
        <dsp:cNvSpPr/>
      </dsp:nvSpPr>
      <dsp:spPr>
        <a:xfrm rot="5400000">
          <a:off x="4308540" y="-602"/>
          <a:ext cx="3170837" cy="3172042"/>
        </a:xfrm>
        <a:prstGeom prst="upArrow">
          <a:avLst>
            <a:gd name="adj1" fmla="val 50000"/>
            <a:gd name="adj2" fmla="val 35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smtClean="0"/>
            <a:t>Control</a:t>
          </a:r>
          <a:br>
            <a:rPr lang="en-GB" sz="2800" kern="1200" smtClean="0"/>
          </a:br>
          <a:r>
            <a:rPr lang="en-GB" sz="2800" kern="1200" smtClean="0"/>
            <a:t>(TAU alone)</a:t>
          </a:r>
          <a:endParaRPr lang="en-GB" sz="2800" kern="1200" dirty="0"/>
        </a:p>
      </dsp:txBody>
      <dsp:txXfrm rot="-5400000">
        <a:off x="4307938" y="792709"/>
        <a:ext cx="2617146" cy="1585419"/>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34159-8F53-5640-B1F9-E39A384C825E}"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C22CF-6BE2-E649-8E27-8FC3B8AC48DF}" type="slidenum">
              <a:rPr lang="en-US" smtClean="0"/>
              <a:t>‹#›</a:t>
            </a:fld>
            <a:endParaRPr lang="en-US"/>
          </a:p>
        </p:txBody>
      </p:sp>
    </p:spTree>
    <p:extLst>
      <p:ext uri="{BB962C8B-B14F-4D97-AF65-F5344CB8AC3E}">
        <p14:creationId xmlns:p14="http://schemas.microsoft.com/office/powerpoint/2010/main" val="202794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p:cNvSpPr>
          <p:nvPr>
            <p:ph type="sldImg"/>
          </p:nvPr>
        </p:nvSpPr>
        <p:spPr bwMode="auto">
          <a:xfrm>
            <a:off x="503238" y="1219200"/>
            <a:ext cx="5845175" cy="3289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xfrm>
            <a:off x="685800" y="4691063"/>
            <a:ext cx="5480050" cy="3838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617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Both significant – (Beck ideation Scale was not, if asked in questions.)</a:t>
            </a:r>
          </a:p>
          <a:p>
            <a:endParaRPr lang="en-GB" dirty="0" smtClean="0"/>
          </a:p>
          <a:p>
            <a:r>
              <a:rPr lang="en-GB" dirty="0" smtClean="0"/>
              <a:t>Hopelessness sub-scale was the driver of the SPS measure – Ideation, Hopelessness, negative Evaluations, hostility.</a:t>
            </a:r>
          </a:p>
          <a:p>
            <a:endParaRPr lang="en-GB" dirty="0" smtClean="0"/>
          </a:p>
          <a:p>
            <a:r>
              <a:rPr lang="en-GB" b="1" dirty="0" smtClean="0"/>
              <a:t>Stats</a:t>
            </a:r>
            <a:r>
              <a:rPr lang="en-GB" dirty="0" smtClean="0"/>
              <a:t>:  Random effects regression models for repeated measures data were fitted.</a:t>
            </a:r>
          </a:p>
          <a:p>
            <a:endParaRPr lang="en-GB" dirty="0" smtClean="0"/>
          </a:p>
          <a:p>
            <a:r>
              <a:rPr lang="en-GB" dirty="0" smtClean="0"/>
              <a:t>Be prepared for a question about why Suicidal ideation and probability improve in both groups.</a:t>
            </a:r>
          </a:p>
        </p:txBody>
      </p:sp>
      <p:sp>
        <p:nvSpPr>
          <p:cNvPr id="4" name="Slide Number Placeholder 3"/>
          <p:cNvSpPr>
            <a:spLocks noGrp="1"/>
          </p:cNvSpPr>
          <p:nvPr>
            <p:ph type="sldNum" sz="quarter" idx="10"/>
          </p:nvPr>
        </p:nvSpPr>
        <p:spPr/>
        <p:txBody>
          <a:bodyPr/>
          <a:lstStyle/>
          <a:p>
            <a:fld id="{8A226567-D581-430C-BEAA-7663A66120E4}" type="slidenum">
              <a:rPr lang="en-GB" smtClean="0"/>
              <a:pPr/>
              <a:t>34</a:t>
            </a:fld>
            <a:endParaRPr lang="en-GB"/>
          </a:p>
        </p:txBody>
      </p:sp>
    </p:spTree>
    <p:extLst>
      <p:ext uri="{BB962C8B-B14F-4D97-AF65-F5344CB8AC3E}">
        <p14:creationId xmlns:p14="http://schemas.microsoft.com/office/powerpoint/2010/main" val="91743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Most suicides occur in the community, </a:t>
            </a:r>
          </a:p>
          <a:p>
            <a:r>
              <a:rPr lang="en-GB" dirty="0"/>
              <a:t>Most suicides</a:t>
            </a:r>
            <a:r>
              <a:rPr lang="en-GB" baseline="0" dirty="0"/>
              <a:t> have not had contact with services in the previous year,</a:t>
            </a:r>
          </a:p>
          <a:p>
            <a:r>
              <a:rPr lang="en-GB" baseline="0" dirty="0"/>
              <a:t>Most suicides of those in contact with services were assessed by staff as ‘No’ or ‘Low’ risk </a:t>
            </a:r>
            <a:endParaRPr lang="en-GB" dirty="0"/>
          </a:p>
          <a:p>
            <a:endParaRPr lang="en-GB" dirty="0"/>
          </a:p>
        </p:txBody>
      </p:sp>
      <p:sp>
        <p:nvSpPr>
          <p:cNvPr id="4" name="Slide Number Placeholder 3"/>
          <p:cNvSpPr>
            <a:spLocks noGrp="1"/>
          </p:cNvSpPr>
          <p:nvPr>
            <p:ph type="sldNum" sz="quarter" idx="10"/>
          </p:nvPr>
        </p:nvSpPr>
        <p:spPr/>
        <p:txBody>
          <a:bodyPr/>
          <a:lstStyle/>
          <a:p>
            <a:fld id="{5D102C48-EA2B-4C34-A477-8A1292CD1778}" type="slidenum">
              <a:rPr lang="en-GB" smtClean="0"/>
              <a:pPr/>
              <a:t>41</a:t>
            </a:fld>
            <a:endParaRPr lang="en-GB"/>
          </a:p>
        </p:txBody>
      </p:sp>
    </p:spTree>
    <p:extLst>
      <p:ext uri="{BB962C8B-B14F-4D97-AF65-F5344CB8AC3E}">
        <p14:creationId xmlns:p14="http://schemas.microsoft.com/office/powerpoint/2010/main" val="24319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79388" y="731838"/>
            <a:ext cx="6494462" cy="3654425"/>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685800" y="4630738"/>
            <a:ext cx="5480050" cy="4386262"/>
          </a:xfrm>
          <a:prstGeom prst="rect">
            <a:avLst/>
          </a:prstGeo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88507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Pre-study informal national survey of clinical psychologists to identify provision of in-patient psychological therapy carried out by YA in 2012– results: nothing other that ad-hoc psycho-education / brief intervention  groups in existence </a:t>
            </a:r>
          </a:p>
          <a:p>
            <a:r>
              <a:rPr lang="en-GB" dirty="0"/>
              <a:t>Few precedents of psychological therapy trials in psychiatric ward settings</a:t>
            </a:r>
          </a:p>
          <a:p>
            <a:endParaRPr lang="en-GB" dirty="0"/>
          </a:p>
        </p:txBody>
      </p:sp>
      <p:sp>
        <p:nvSpPr>
          <p:cNvPr id="4" name="Slide Number Placeholder 3"/>
          <p:cNvSpPr>
            <a:spLocks noGrp="1"/>
          </p:cNvSpPr>
          <p:nvPr>
            <p:ph type="sldNum" sz="quarter" idx="10"/>
          </p:nvPr>
        </p:nvSpPr>
        <p:spPr/>
        <p:txBody>
          <a:bodyPr/>
          <a:lstStyle/>
          <a:p>
            <a:fld id="{5D102C48-EA2B-4C34-A477-8A1292CD1778}" type="slidenum">
              <a:rPr lang="en-GB" smtClean="0"/>
              <a:pPr/>
              <a:t>46</a:t>
            </a:fld>
            <a:endParaRPr lang="en-GB"/>
          </a:p>
        </p:txBody>
      </p:sp>
    </p:spTree>
    <p:extLst>
      <p:ext uri="{BB962C8B-B14F-4D97-AF65-F5344CB8AC3E}">
        <p14:creationId xmlns:p14="http://schemas.microsoft.com/office/powerpoint/2010/main" val="23736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90488" y="744538"/>
            <a:ext cx="6616700"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8CB19B35-0F79-466E-B96F-7B98753A6447}" type="slidenum">
              <a:rPr lang="en-GB" altLang="en-US"/>
              <a:pPr/>
              <a:t>11</a:t>
            </a:fld>
            <a:endParaRPr lang="en-GB" altLang="en-US"/>
          </a:p>
        </p:txBody>
      </p:sp>
    </p:spTree>
    <p:extLst>
      <p:ext uri="{BB962C8B-B14F-4D97-AF65-F5344CB8AC3E}">
        <p14:creationId xmlns:p14="http://schemas.microsoft.com/office/powerpoint/2010/main" val="278072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90488" y="744538"/>
            <a:ext cx="6616700" cy="372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2467" name="Notes Placeholder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3B617764-C73F-48B3-A886-C9464F03778A}" type="slidenum">
              <a:rPr lang="en-US" altLang="en-US"/>
              <a:pPr/>
              <a:t>14</a:t>
            </a:fld>
            <a:endParaRPr lang="en-US" altLang="en-US"/>
          </a:p>
        </p:txBody>
      </p:sp>
    </p:spTree>
    <p:extLst>
      <p:ext uri="{BB962C8B-B14F-4D97-AF65-F5344CB8AC3E}">
        <p14:creationId xmlns:p14="http://schemas.microsoft.com/office/powerpoint/2010/main" val="339937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xfrm>
            <a:off x="90488" y="744538"/>
            <a:ext cx="6616700" cy="372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4515" name="Notes Placeholder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31E1334F-1691-499B-9BA2-8B85EED5721E}" type="slidenum">
              <a:rPr lang="en-GB" altLang="en-US"/>
              <a:pPr/>
              <a:t>15</a:t>
            </a:fld>
            <a:endParaRPr lang="en-GB" altLang="en-US"/>
          </a:p>
        </p:txBody>
      </p:sp>
    </p:spTree>
    <p:extLst>
      <p:ext uri="{BB962C8B-B14F-4D97-AF65-F5344CB8AC3E}">
        <p14:creationId xmlns:p14="http://schemas.microsoft.com/office/powerpoint/2010/main" val="226423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xfrm>
            <a:off x="90488" y="744538"/>
            <a:ext cx="6616700" cy="372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6563" name="Notes Placeholder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3F1C60F2-4C97-49D5-8078-FB9EB35729F7}" type="slidenum">
              <a:rPr lang="en-US" altLang="en-US"/>
              <a:pPr/>
              <a:t>16</a:t>
            </a:fld>
            <a:endParaRPr lang="en-US" altLang="en-US"/>
          </a:p>
        </p:txBody>
      </p:sp>
    </p:spTree>
    <p:extLst>
      <p:ext uri="{BB962C8B-B14F-4D97-AF65-F5344CB8AC3E}">
        <p14:creationId xmlns:p14="http://schemas.microsoft.com/office/powerpoint/2010/main" val="326229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Clear need to understand factors that lead a person to suicidal behaviour.</a:t>
            </a:r>
          </a:p>
          <a:p>
            <a:endParaRPr lang="en-GB" altLang="en-US" smtClean="0"/>
          </a:p>
          <a:p>
            <a:r>
              <a:rPr lang="en-GB" altLang="en-US" smtClean="0"/>
              <a:t>A model that has been proposed to explain this is the cry of pain model.</a:t>
            </a:r>
          </a:p>
          <a:p>
            <a:endParaRPr lang="en-GB" altLang="en-US" smtClean="0"/>
          </a:p>
          <a:p>
            <a:r>
              <a:rPr lang="en-GB" altLang="en-US" smtClean="0"/>
              <a:t>This suggests that the key processes that lead a person to suicidal behaviour are defeat and entrapment.</a:t>
            </a:r>
          </a:p>
          <a:p>
            <a:endParaRPr lang="en-GB" altLang="en-US" smtClean="0"/>
          </a:p>
          <a:p>
            <a:r>
              <a:rPr lang="en-GB" altLang="en-US" smtClean="0"/>
              <a:t>These states are thought to arise when a person is in an intolerable situation, they believe they cannot cope with and it wont end.</a:t>
            </a:r>
          </a:p>
          <a:p>
            <a:endParaRPr lang="en-GB" altLang="en-US" smtClean="0"/>
          </a:p>
          <a:p>
            <a:r>
              <a:rPr lang="en-GB" altLang="en-US" smtClean="0"/>
              <a:t>Suicide here then is seen as a way of escaping from this situation.</a:t>
            </a:r>
          </a:p>
          <a:p>
            <a:endParaRPr lang="en-GB" altLang="en-US" smtClean="0"/>
          </a:p>
          <a:p>
            <a:endParaRPr lang="en-GB" altLang="en-US" smtClean="0"/>
          </a:p>
          <a:p>
            <a:endParaRPr lang="en-GB" altLang="en-US" smtClean="0"/>
          </a:p>
        </p:txBody>
      </p:sp>
    </p:spTree>
    <p:extLst>
      <p:ext uri="{BB962C8B-B14F-4D97-AF65-F5344CB8AC3E}">
        <p14:creationId xmlns:p14="http://schemas.microsoft.com/office/powerpoint/2010/main" val="53427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Blocks:  shame? Difficultly articulating feelings?  Rules about coping?  Positive beliefs around suicidal behaviour? Needing to be punished?</a:t>
            </a:r>
          </a:p>
        </p:txBody>
      </p:sp>
    </p:spTree>
    <p:extLst>
      <p:ext uri="{BB962C8B-B14F-4D97-AF65-F5344CB8AC3E}">
        <p14:creationId xmlns:p14="http://schemas.microsoft.com/office/powerpoint/2010/main" val="41740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77800" y="731838"/>
            <a:ext cx="6496050" cy="3654425"/>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685800" y="4630738"/>
            <a:ext cx="5480050" cy="4386262"/>
          </a:xfrm>
          <a:prstGeom prst="rect">
            <a:avLst/>
          </a:prstGeo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55036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Simple design.</a:t>
            </a:r>
          </a:p>
          <a:p>
            <a:pPr marL="228600" indent="-228600">
              <a:buAutoNum type="arabicPeriod"/>
            </a:pPr>
            <a:r>
              <a:rPr lang="en-GB" dirty="0" smtClean="0"/>
              <a:t>Aimed for 30 </a:t>
            </a:r>
            <a:r>
              <a:rPr lang="en-GB" dirty="0" err="1" smtClean="0"/>
              <a:t>ppts</a:t>
            </a:r>
            <a:r>
              <a:rPr lang="en-GB" dirty="0" smtClean="0"/>
              <a:t> per group.</a:t>
            </a:r>
          </a:p>
          <a:p>
            <a:pPr marL="228600" indent="-228600">
              <a:buAutoNum type="arabicPeriod"/>
            </a:pPr>
            <a:endParaRPr lang="en-GB" dirty="0" smtClean="0"/>
          </a:p>
          <a:p>
            <a:pPr marL="228600" indent="-228600"/>
            <a:r>
              <a:rPr lang="en-GB" dirty="0" smtClean="0"/>
              <a:t>Therapy – 2x a week for 12 weeks which allows for a months grace between baseline and being seen by therapist.</a:t>
            </a:r>
          </a:p>
          <a:p>
            <a:pPr marL="228600" indent="-228600"/>
            <a:endParaRPr lang="en-GB" dirty="0" smtClean="0"/>
          </a:p>
          <a:p>
            <a:pPr marL="228600" indent="-228600"/>
            <a:r>
              <a:rPr lang="en-GB" dirty="0" smtClean="0"/>
              <a:t>Three therapists.</a:t>
            </a:r>
          </a:p>
          <a:p>
            <a:pPr marL="228600" indent="-228600"/>
            <a:endParaRPr lang="en-GB" dirty="0" smtClean="0"/>
          </a:p>
          <a:p>
            <a:pPr marL="228600" indent="-228600"/>
            <a:endParaRPr lang="en-GB" dirty="0" smtClean="0"/>
          </a:p>
          <a:p>
            <a:pPr marL="228600" indent="-228600"/>
            <a:endParaRPr lang="en-GB" dirty="0" smtClean="0"/>
          </a:p>
          <a:p>
            <a:pPr marL="228600" indent="-228600"/>
            <a:endParaRPr lang="en-GB" dirty="0"/>
          </a:p>
        </p:txBody>
      </p:sp>
      <p:sp>
        <p:nvSpPr>
          <p:cNvPr id="4" name="Slide Number Placeholder 3"/>
          <p:cNvSpPr>
            <a:spLocks noGrp="1"/>
          </p:cNvSpPr>
          <p:nvPr>
            <p:ph type="sldNum" sz="quarter" idx="10"/>
          </p:nvPr>
        </p:nvSpPr>
        <p:spPr/>
        <p:txBody>
          <a:bodyPr/>
          <a:lstStyle/>
          <a:p>
            <a:fld id="{8A226567-D581-430C-BEAA-7663A66120E4}" type="slidenum">
              <a:rPr lang="en-GB" smtClean="0"/>
              <a:pPr/>
              <a:t>32</a:t>
            </a:fld>
            <a:endParaRPr lang="en-GB"/>
          </a:p>
        </p:txBody>
      </p:sp>
    </p:spTree>
    <p:extLst>
      <p:ext uri="{BB962C8B-B14F-4D97-AF65-F5344CB8AC3E}">
        <p14:creationId xmlns:p14="http://schemas.microsoft.com/office/powerpoint/2010/main" val="364617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5" name="Footer Placeholder 4"/>
          <p:cNvSpPr>
            <a:spLocks noGrp="1"/>
          </p:cNvSpPr>
          <p:nvPr>
            <p:ph type="ftr" sz="quarter" idx="11"/>
          </p:nvPr>
        </p:nvSpPr>
        <p:spPr/>
        <p:txBody>
          <a:bodyPr/>
          <a:lstStyle/>
          <a:p>
            <a:endParaRPr lang="en-GB">
              <a:solidFill>
                <a:srgbClr val="C6E7FC"/>
              </a:solidFill>
            </a:endParaRPr>
          </a:p>
        </p:txBody>
      </p:sp>
      <p:sp>
        <p:nvSpPr>
          <p:cNvPr id="6" name="Slide Number Placeholder 5"/>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46649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5" name="Footer Placeholder 4"/>
          <p:cNvSpPr>
            <a:spLocks noGrp="1"/>
          </p:cNvSpPr>
          <p:nvPr>
            <p:ph type="ftr" sz="quarter" idx="11"/>
          </p:nvPr>
        </p:nvSpPr>
        <p:spPr/>
        <p:txBody>
          <a:bodyPr/>
          <a:lstStyle/>
          <a:p>
            <a:endParaRPr lang="en-GB">
              <a:solidFill>
                <a:srgbClr val="C6E7FC"/>
              </a:solidFill>
            </a:endParaRPr>
          </a:p>
        </p:txBody>
      </p:sp>
      <p:sp>
        <p:nvSpPr>
          <p:cNvPr id="6" name="Slide Number Placeholder 5"/>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47406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5" name="Footer Placeholder 4"/>
          <p:cNvSpPr>
            <a:spLocks noGrp="1"/>
          </p:cNvSpPr>
          <p:nvPr>
            <p:ph type="ftr" sz="quarter" idx="11"/>
          </p:nvPr>
        </p:nvSpPr>
        <p:spPr/>
        <p:txBody>
          <a:bodyPr/>
          <a:lstStyle/>
          <a:p>
            <a:endParaRPr lang="en-GB">
              <a:solidFill>
                <a:srgbClr val="C6E7FC"/>
              </a:solidFill>
            </a:endParaRPr>
          </a:p>
        </p:txBody>
      </p:sp>
      <p:sp>
        <p:nvSpPr>
          <p:cNvPr id="6" name="Slide Number Placeholder 5"/>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14438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5" name="Footer Placeholder 4"/>
          <p:cNvSpPr>
            <a:spLocks noGrp="1"/>
          </p:cNvSpPr>
          <p:nvPr>
            <p:ph type="ftr" sz="quarter" idx="11"/>
          </p:nvPr>
        </p:nvSpPr>
        <p:spPr/>
        <p:txBody>
          <a:bodyPr/>
          <a:lstStyle/>
          <a:p>
            <a:endParaRPr lang="en-GB">
              <a:solidFill>
                <a:srgbClr val="C6E7FC"/>
              </a:solidFill>
            </a:endParaRPr>
          </a:p>
        </p:txBody>
      </p:sp>
      <p:sp>
        <p:nvSpPr>
          <p:cNvPr id="6" name="Slide Number Placeholder 5"/>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75283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5" name="Footer Placeholder 4"/>
          <p:cNvSpPr>
            <a:spLocks noGrp="1"/>
          </p:cNvSpPr>
          <p:nvPr>
            <p:ph type="ftr" sz="quarter" idx="11"/>
          </p:nvPr>
        </p:nvSpPr>
        <p:spPr/>
        <p:txBody>
          <a:bodyPr/>
          <a:lstStyle/>
          <a:p>
            <a:endParaRPr lang="en-GB">
              <a:solidFill>
                <a:srgbClr val="C6E7FC"/>
              </a:solidFill>
            </a:endParaRPr>
          </a:p>
        </p:txBody>
      </p:sp>
      <p:sp>
        <p:nvSpPr>
          <p:cNvPr id="6" name="Slide Number Placeholder 5"/>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102941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6" name="Footer Placeholder 5"/>
          <p:cNvSpPr>
            <a:spLocks noGrp="1"/>
          </p:cNvSpPr>
          <p:nvPr>
            <p:ph type="ftr" sz="quarter" idx="11"/>
          </p:nvPr>
        </p:nvSpPr>
        <p:spPr/>
        <p:txBody>
          <a:bodyPr/>
          <a:lstStyle/>
          <a:p>
            <a:endParaRPr lang="en-GB">
              <a:solidFill>
                <a:srgbClr val="C6E7FC"/>
              </a:solidFill>
            </a:endParaRPr>
          </a:p>
        </p:txBody>
      </p:sp>
      <p:sp>
        <p:nvSpPr>
          <p:cNvPr id="7" name="Slide Number Placeholder 6"/>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199986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8" name="Footer Placeholder 7"/>
          <p:cNvSpPr>
            <a:spLocks noGrp="1"/>
          </p:cNvSpPr>
          <p:nvPr>
            <p:ph type="ftr" sz="quarter" idx="11"/>
          </p:nvPr>
        </p:nvSpPr>
        <p:spPr/>
        <p:txBody>
          <a:bodyPr/>
          <a:lstStyle/>
          <a:p>
            <a:endParaRPr lang="en-GB">
              <a:solidFill>
                <a:srgbClr val="C6E7FC"/>
              </a:solidFill>
            </a:endParaRPr>
          </a:p>
        </p:txBody>
      </p:sp>
      <p:sp>
        <p:nvSpPr>
          <p:cNvPr id="9" name="Slide Number Placeholder 8"/>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165495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4" name="Footer Placeholder 3"/>
          <p:cNvSpPr>
            <a:spLocks noGrp="1"/>
          </p:cNvSpPr>
          <p:nvPr>
            <p:ph type="ftr" sz="quarter" idx="11"/>
          </p:nvPr>
        </p:nvSpPr>
        <p:spPr/>
        <p:txBody>
          <a:bodyPr/>
          <a:lstStyle/>
          <a:p>
            <a:endParaRPr lang="en-GB">
              <a:solidFill>
                <a:srgbClr val="C6E7FC"/>
              </a:solidFill>
            </a:endParaRPr>
          </a:p>
        </p:txBody>
      </p:sp>
      <p:sp>
        <p:nvSpPr>
          <p:cNvPr id="5" name="Slide Number Placeholder 4"/>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31009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3" name="Footer Placeholder 2"/>
          <p:cNvSpPr>
            <a:spLocks noGrp="1"/>
          </p:cNvSpPr>
          <p:nvPr>
            <p:ph type="ftr" sz="quarter" idx="11"/>
          </p:nvPr>
        </p:nvSpPr>
        <p:spPr/>
        <p:txBody>
          <a:bodyPr/>
          <a:lstStyle/>
          <a:p>
            <a:endParaRPr lang="en-GB">
              <a:solidFill>
                <a:srgbClr val="C6E7FC"/>
              </a:solidFill>
            </a:endParaRPr>
          </a:p>
        </p:txBody>
      </p:sp>
      <p:sp>
        <p:nvSpPr>
          <p:cNvPr id="4" name="Slide Number Placeholder 3"/>
          <p:cNvSpPr>
            <a:spLocks noGrp="1"/>
          </p:cNvSpPr>
          <p:nvPr>
            <p:ph type="sldNum" sz="quarter" idx="12"/>
          </p:nvPr>
        </p:nvSpPr>
        <p:spPr/>
        <p:txBody>
          <a:bodyPr/>
          <a:lstStyle/>
          <a:p>
            <a:fld id="{F3B19AF2-DFB0-4054-AF8C-C55D26BE08DB}" type="slidenum">
              <a:rPr lang="en-GB" smtClean="0"/>
              <a:pPr/>
              <a:t>‹#›</a:t>
            </a:fld>
            <a:endParaRPr lang="en-GB"/>
          </a:p>
        </p:txBody>
      </p:sp>
    </p:spTree>
    <p:extLst>
      <p:ext uri="{BB962C8B-B14F-4D97-AF65-F5344CB8AC3E}">
        <p14:creationId xmlns:p14="http://schemas.microsoft.com/office/powerpoint/2010/main" val="182820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6" name="Footer Placeholder 5"/>
          <p:cNvSpPr>
            <a:spLocks noGrp="1"/>
          </p:cNvSpPr>
          <p:nvPr>
            <p:ph type="ftr" sz="quarter" idx="11"/>
          </p:nvPr>
        </p:nvSpPr>
        <p:spPr/>
        <p:txBody>
          <a:bodyPr/>
          <a:lstStyle/>
          <a:p>
            <a:endParaRPr lang="en-GB">
              <a:solidFill>
                <a:srgbClr val="C6E7FC"/>
              </a:solidFill>
            </a:endParaRPr>
          </a:p>
        </p:txBody>
      </p:sp>
      <p:sp>
        <p:nvSpPr>
          <p:cNvPr id="7" name="Slide Number Placeholder 6"/>
          <p:cNvSpPr>
            <a:spLocks noGrp="1"/>
          </p:cNvSpPr>
          <p:nvPr>
            <p:ph type="sldNum" sz="quarter" idx="12"/>
          </p:nvPr>
        </p:nvSpPr>
        <p:spPr/>
        <p:txBody>
          <a:bodyPr/>
          <a:lstStyle/>
          <a:p>
            <a:fld id="{F3B19AF2-DFB0-4054-AF8C-C55D26BE08DB}" type="slidenum">
              <a:rPr lang="en-GB" smtClean="0"/>
              <a:pPr/>
              <a:t>‹#›</a:t>
            </a:fld>
            <a:endParaRPr lang="en-GB"/>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26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1979222-F5DC-4370-B25D-1186E18F1629}" type="datetimeFigureOut">
              <a:rPr lang="en-GB" smtClean="0">
                <a:solidFill>
                  <a:srgbClr val="C6E7FC"/>
                </a:solidFill>
              </a:rPr>
              <a:pPr/>
              <a:t>09/03/2022</a:t>
            </a:fld>
            <a:endParaRPr lang="en-GB">
              <a:solidFill>
                <a:srgbClr val="C6E7FC"/>
              </a:solidFill>
            </a:endParaRPr>
          </a:p>
        </p:txBody>
      </p:sp>
      <p:sp>
        <p:nvSpPr>
          <p:cNvPr id="9" name="Slide Number Placeholder 8"/>
          <p:cNvSpPr>
            <a:spLocks noGrp="1"/>
          </p:cNvSpPr>
          <p:nvPr>
            <p:ph type="sldNum" sz="quarter" idx="11"/>
          </p:nvPr>
        </p:nvSpPr>
        <p:spPr/>
        <p:txBody>
          <a:bodyPr/>
          <a:lstStyle/>
          <a:p>
            <a:fld id="{F3B19AF2-DFB0-4054-AF8C-C55D26BE08DB}" type="slidenum">
              <a:rPr lang="en-GB" smtClean="0"/>
              <a:pPr/>
              <a:t>‹#›</a:t>
            </a:fld>
            <a:endParaRPr lang="en-GB"/>
          </a:p>
        </p:txBody>
      </p:sp>
      <p:sp>
        <p:nvSpPr>
          <p:cNvPr id="10" name="Footer Placeholder 9"/>
          <p:cNvSpPr>
            <a:spLocks noGrp="1"/>
          </p:cNvSpPr>
          <p:nvPr>
            <p:ph type="ftr" sz="quarter" idx="12"/>
          </p:nvPr>
        </p:nvSpPr>
        <p:spPr/>
        <p:txBody>
          <a:bodyPr/>
          <a:lstStyle/>
          <a:p>
            <a:endParaRPr lang="en-GB">
              <a:solidFill>
                <a:srgbClr val="C6E7FC"/>
              </a:solidFill>
            </a:endParaRPr>
          </a:p>
        </p:txBody>
      </p:sp>
    </p:spTree>
    <p:extLst>
      <p:ext uri="{BB962C8B-B14F-4D97-AF65-F5344CB8AC3E}">
        <p14:creationId xmlns:p14="http://schemas.microsoft.com/office/powerpoint/2010/main" val="196904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B19AF2-DFB0-4054-AF8C-C55D26BE08DB}" type="slidenum">
              <a:rPr lang="en-GB" smtClean="0"/>
              <a:pPr/>
              <a:t>‹#›</a:t>
            </a:fld>
            <a:endParaRPr lang="en-GB"/>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C6E7FC"/>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51979222-F5DC-4370-B25D-1186E18F1629}" type="datetimeFigureOut">
              <a:rPr lang="en-GB" smtClean="0">
                <a:solidFill>
                  <a:srgbClr val="C6E7FC"/>
                </a:solidFill>
              </a:rPr>
              <a:pPr/>
              <a:t>09/03/2022</a:t>
            </a:fld>
            <a:endParaRPr lang="en-GB">
              <a:solidFill>
                <a:srgbClr val="C6E7FC"/>
              </a:solidFill>
            </a:endParaRPr>
          </a:p>
        </p:txBody>
      </p:sp>
    </p:spTree>
    <p:extLst>
      <p:ext uri="{BB962C8B-B14F-4D97-AF65-F5344CB8AC3E}">
        <p14:creationId xmlns:p14="http://schemas.microsoft.com/office/powerpoint/2010/main" val="2115555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gzjZm70L6TMPmM&amp;tbnid=NJcGeRnHaQJDKM:&amp;ved=0CAUQjRw&amp;url=http://newschoolsecurity.com/2009/11/the-cost-of-false-positives-and-excessive-detection-efforts-lessons-from-public-health/&amp;ei=1A-OUv2gNIOl0QXDtICABg&amp;bvm=bv.56988011,d.ZG4&amp;psig=AFQjCNEvTf4HCwmhXUcwSnVSNNplCRNC7A&amp;ust=13851282146215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rethink.org/media/514093/TSC_main_report_14_nov.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61987" y="3344862"/>
            <a:ext cx="8963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GB" sz="4000" dirty="0"/>
              <a:t>Talking about suicide and psychosis: what is the evidence for implementing psychological interventions?</a:t>
            </a:r>
            <a:endParaRPr lang="en-GB" altLang="en-US" sz="4000" dirty="0">
              <a:solidFill>
                <a:schemeClr val="tx2"/>
              </a:solidFill>
              <a:latin typeface="Arial" panose="020B0604020202020204" pitchFamily="34" charset="0"/>
            </a:endParaRPr>
          </a:p>
        </p:txBody>
      </p:sp>
      <p:sp>
        <p:nvSpPr>
          <p:cNvPr id="7171" name="Rectangle 3"/>
          <p:cNvSpPr txBox="1">
            <a:spLocks noChangeArrowheads="1"/>
          </p:cNvSpPr>
          <p:nvPr/>
        </p:nvSpPr>
        <p:spPr bwMode="auto">
          <a:xfrm>
            <a:off x="528638" y="5715000"/>
            <a:ext cx="885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639763" indent="-22860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004888"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279525"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1554163"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011363"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468563"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2925763"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382963"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80000"/>
              </a:lnSpc>
              <a:spcBef>
                <a:spcPct val="20000"/>
              </a:spcBef>
              <a:spcAft>
                <a:spcPct val="0"/>
              </a:spcAft>
              <a:buSzTx/>
              <a:buFont typeface="Arial" panose="020B0604020202020204" pitchFamily="34" charset="0"/>
              <a:buNone/>
            </a:pPr>
            <a:r>
              <a:rPr lang="en-GB" altLang="en-US" sz="2400" b="1" dirty="0">
                <a:latin typeface="Tahoma" panose="020B0604030504040204" pitchFamily="34" charset="0"/>
                <a:cs typeface="Tahoma" panose="020B0604030504040204" pitchFamily="34" charset="0"/>
              </a:rPr>
              <a:t>Professor Gillian Haddock</a:t>
            </a:r>
          </a:p>
          <a:p>
            <a:pPr eaLnBrk="1" hangingPunct="1">
              <a:lnSpc>
                <a:spcPct val="80000"/>
              </a:lnSpc>
              <a:spcBef>
                <a:spcPct val="20000"/>
              </a:spcBef>
              <a:spcAft>
                <a:spcPct val="0"/>
              </a:spcAft>
              <a:buSzTx/>
              <a:buFont typeface="Arial" panose="020B0604020202020204" pitchFamily="34" charset="0"/>
              <a:buNone/>
            </a:pPr>
            <a:r>
              <a:rPr lang="en-GB" altLang="en-US" sz="2400" dirty="0">
                <a:latin typeface="Tahoma" panose="020B0604030504040204" pitchFamily="34" charset="0"/>
                <a:cs typeface="Tahoma" panose="020B0604030504040204" pitchFamily="34" charset="0"/>
              </a:rPr>
              <a:t>University of Manchester</a:t>
            </a:r>
          </a:p>
          <a:p>
            <a:pPr eaLnBrk="1" hangingPunct="1">
              <a:lnSpc>
                <a:spcPct val="80000"/>
              </a:lnSpc>
              <a:spcBef>
                <a:spcPct val="20000"/>
              </a:spcBef>
              <a:spcAft>
                <a:spcPct val="0"/>
              </a:spcAft>
              <a:buSzTx/>
              <a:buFont typeface="Arial" panose="020B0604020202020204" pitchFamily="34" charset="0"/>
              <a:buNone/>
            </a:pPr>
            <a:endParaRPr lang="en-GB" altLang="en-US" sz="2400" b="1" dirty="0">
              <a:latin typeface="Tahoma" panose="020B0604030504040204" pitchFamily="34" charset="0"/>
              <a:cs typeface="Tahoma" panose="020B0604030504040204" pitchFamily="34" charset="0"/>
            </a:endParaRPr>
          </a:p>
          <a:p>
            <a:pPr eaLnBrk="1" hangingPunct="1">
              <a:lnSpc>
                <a:spcPct val="80000"/>
              </a:lnSpc>
              <a:spcBef>
                <a:spcPct val="20000"/>
              </a:spcBef>
              <a:spcAft>
                <a:spcPct val="0"/>
              </a:spcAft>
              <a:buSzTx/>
              <a:buFont typeface="Arial" panose="020B0604020202020204" pitchFamily="34" charset="0"/>
              <a:buNone/>
            </a:pPr>
            <a:endParaRPr lang="en-GB" altLang="en-US" sz="2400" dirty="0">
              <a:latin typeface="Tahoma" panose="020B0604030504040204" pitchFamily="34" charset="0"/>
              <a:cs typeface="Tahoma" panose="020B0604030504040204" pitchFamily="34" charset="0"/>
            </a:endParaRPr>
          </a:p>
        </p:txBody>
      </p:sp>
      <p:pic>
        <p:nvPicPr>
          <p:cNvPr id="7173" name="Picture 2" descr="http://static.engineeringbecause.com/uploads/default/schools/logos/university-of-manche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209550"/>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Meet-the-Vice-Chancellor-in-Manche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163" y="4419600"/>
            <a:ext cx="3119438"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university-of-manchester-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7" y="160338"/>
            <a:ext cx="2705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descr="http://www.rds.nihr.ac.uk/wp-content/themes/ibex/images/nihr-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1" y="1200150"/>
            <a:ext cx="27606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68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7200" dirty="0" smtClean="0"/>
              <a:t>Suicidality* and psychosis</a:t>
            </a:r>
            <a:endParaRPr lang="en-GB" sz="7200" dirty="0"/>
          </a:p>
        </p:txBody>
      </p:sp>
      <p:sp>
        <p:nvSpPr>
          <p:cNvPr id="3" name="Subtitle 2"/>
          <p:cNvSpPr>
            <a:spLocks noGrp="1"/>
          </p:cNvSpPr>
          <p:nvPr>
            <p:ph type="subTitle" idx="1"/>
          </p:nvPr>
        </p:nvSpPr>
        <p:spPr/>
        <p:txBody>
          <a:bodyPr/>
          <a:lstStyle/>
          <a:p>
            <a:r>
              <a:rPr lang="en-GB" dirty="0" smtClean="0"/>
              <a:t>*thoughts, images, plans, intent and actions</a:t>
            </a:r>
            <a:endParaRPr lang="en-GB" dirty="0"/>
          </a:p>
        </p:txBody>
      </p:sp>
    </p:spTree>
    <p:extLst>
      <p:ext uri="{BB962C8B-B14F-4D97-AF65-F5344CB8AC3E}">
        <p14:creationId xmlns:p14="http://schemas.microsoft.com/office/powerpoint/2010/main" val="213214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85" y="203002"/>
            <a:ext cx="8388065" cy="914400"/>
          </a:xfrm>
        </p:spPr>
        <p:txBody>
          <a:bodyPr/>
          <a:lstStyle/>
          <a:p>
            <a:pPr>
              <a:defRPr/>
            </a:pPr>
            <a:r>
              <a:rPr lang="en-GB" dirty="0" smtClean="0">
                <a:solidFill>
                  <a:schemeClr val="accent2">
                    <a:lumMod val="60000"/>
                    <a:lumOff val="40000"/>
                  </a:schemeClr>
                </a:solidFill>
              </a:rPr>
              <a:t>Suicide in the UK</a:t>
            </a:r>
            <a:endParaRPr lang="en-GB" dirty="0">
              <a:solidFill>
                <a:schemeClr val="accent2">
                  <a:lumMod val="60000"/>
                  <a:lumOff val="40000"/>
                </a:schemeClr>
              </a:solidFill>
            </a:endParaRPr>
          </a:p>
        </p:txBody>
      </p:sp>
      <p:sp>
        <p:nvSpPr>
          <p:cNvPr id="12291" name="Content Placeholder 2"/>
          <p:cNvSpPr>
            <a:spLocks noGrp="1"/>
          </p:cNvSpPr>
          <p:nvPr>
            <p:ph sz="half" idx="1"/>
          </p:nvPr>
        </p:nvSpPr>
        <p:spPr>
          <a:xfrm>
            <a:off x="247651" y="2403475"/>
            <a:ext cx="4938762" cy="4105275"/>
          </a:xfrm>
        </p:spPr>
        <p:txBody>
          <a:bodyPr>
            <a:noAutofit/>
          </a:bodyPr>
          <a:lstStyle/>
          <a:p>
            <a:pPr eaLnBrk="1" hangingPunct="1">
              <a:lnSpc>
                <a:spcPct val="80000"/>
              </a:lnSpc>
              <a:defRPr/>
            </a:pPr>
            <a:r>
              <a:rPr lang="en-GB" sz="3200" dirty="0" smtClean="0"/>
              <a:t>Each year about 6,000 people die by suicide</a:t>
            </a:r>
          </a:p>
          <a:p>
            <a:pPr eaLnBrk="1" hangingPunct="1">
              <a:lnSpc>
                <a:spcPct val="80000"/>
              </a:lnSpc>
              <a:defRPr/>
            </a:pPr>
            <a:r>
              <a:rPr lang="en-GB" sz="3200" dirty="0" smtClean="0"/>
              <a:t>…and about 140,000 suicide attempts (one </a:t>
            </a:r>
            <a:r>
              <a:rPr lang="en-GB" sz="3200" dirty="0"/>
              <a:t>attempt every 4 minutes</a:t>
            </a:r>
            <a:r>
              <a:rPr lang="en-GB" sz="3200" dirty="0" smtClean="0"/>
              <a:t>)</a:t>
            </a:r>
            <a:endParaRPr lang="en-GB" sz="3200" dirty="0"/>
          </a:p>
          <a:p>
            <a:pPr eaLnBrk="1" hangingPunct="1">
              <a:lnSpc>
                <a:spcPct val="80000"/>
              </a:lnSpc>
              <a:defRPr/>
            </a:pPr>
            <a:r>
              <a:rPr lang="en-GB" sz="3200" dirty="0" smtClean="0"/>
              <a:t>These figures have only slightly reduced  over the last 30 years</a:t>
            </a:r>
          </a:p>
        </p:txBody>
      </p:sp>
      <p:sp>
        <p:nvSpPr>
          <p:cNvPr id="6" name="Content Placeholder 2"/>
          <p:cNvSpPr>
            <a:spLocks noGrp="1"/>
          </p:cNvSpPr>
          <p:nvPr>
            <p:ph sz="half" idx="2"/>
          </p:nvPr>
        </p:nvSpPr>
        <p:spPr>
          <a:xfrm>
            <a:off x="190500" y="1459310"/>
            <a:ext cx="8683625" cy="792163"/>
          </a:xfrm>
        </p:spPr>
        <p:txBody>
          <a:bodyPr>
            <a:noAutofit/>
          </a:bodyPr>
          <a:lstStyle/>
          <a:p>
            <a:pPr>
              <a:lnSpc>
                <a:spcPct val="80000"/>
              </a:lnSpc>
              <a:defRPr/>
            </a:pPr>
            <a:r>
              <a:rPr lang="en-GB" sz="3200" dirty="0" smtClean="0">
                <a:latin typeface="Corbel" pitchFamily="34" charset="0"/>
              </a:rPr>
              <a:t>There </a:t>
            </a:r>
            <a:r>
              <a:rPr lang="en-GB" sz="3200" dirty="0">
                <a:latin typeface="Corbel" pitchFamily="34" charset="0"/>
              </a:rPr>
              <a:t>is one death from suicide every 90 </a:t>
            </a:r>
            <a:r>
              <a:rPr lang="en-GB" sz="3200" dirty="0" smtClean="0">
                <a:latin typeface="Corbel" pitchFamily="34" charset="0"/>
              </a:rPr>
              <a:t>minutes</a:t>
            </a:r>
            <a:endParaRPr lang="en-GB" sz="3200" dirty="0" smtClean="0"/>
          </a:p>
        </p:txBody>
      </p:sp>
      <p:pic>
        <p:nvPicPr>
          <p:cNvPr id="59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2143126"/>
            <a:ext cx="4176662"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2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Psychosis and suicide</a:t>
            </a:r>
            <a:endParaRPr lang="en-GB" dirty="0"/>
          </a:p>
        </p:txBody>
      </p:sp>
      <p:sp>
        <p:nvSpPr>
          <p:cNvPr id="3" name="Content Placeholder 2"/>
          <p:cNvSpPr>
            <a:spLocks noGrp="1"/>
          </p:cNvSpPr>
          <p:nvPr>
            <p:ph idx="1"/>
          </p:nvPr>
        </p:nvSpPr>
        <p:spPr>
          <a:xfrm>
            <a:off x="609600" y="1600199"/>
            <a:ext cx="10160000" cy="5014913"/>
          </a:xfrm>
        </p:spPr>
        <p:txBody>
          <a:bodyPr>
            <a:normAutofit lnSpcReduction="10000"/>
          </a:bodyPr>
          <a:lstStyle/>
          <a:p>
            <a:r>
              <a:rPr lang="en-GB" sz="3600" dirty="0" smtClean="0"/>
              <a:t>20-40</a:t>
            </a:r>
            <a:r>
              <a:rPr lang="en-GB" sz="3600" dirty="0"/>
              <a:t>% </a:t>
            </a:r>
            <a:r>
              <a:rPr lang="en-GB" sz="3600" dirty="0" smtClean="0"/>
              <a:t>of people with psychosis will </a:t>
            </a:r>
            <a:r>
              <a:rPr lang="en-GB" sz="3600" dirty="0"/>
              <a:t>attempt suicide </a:t>
            </a:r>
            <a:r>
              <a:rPr lang="en-GB" sz="3600" dirty="0" smtClean="0"/>
              <a:t>in </a:t>
            </a:r>
            <a:r>
              <a:rPr lang="en-GB" sz="3600" dirty="0"/>
              <a:t>their </a:t>
            </a:r>
            <a:r>
              <a:rPr lang="en-GB" sz="3600" dirty="0" smtClean="0"/>
              <a:t>lifetime </a:t>
            </a:r>
            <a:r>
              <a:rPr lang="en-GB" sz="1800" dirty="0" smtClean="0"/>
              <a:t>(Sanchez-</a:t>
            </a:r>
            <a:r>
              <a:rPr lang="en-GB" sz="1800" dirty="0" err="1" smtClean="0"/>
              <a:t>Gistau</a:t>
            </a:r>
            <a:r>
              <a:rPr lang="en-GB" sz="1800" dirty="0" smtClean="0"/>
              <a:t> et al, </a:t>
            </a:r>
            <a:r>
              <a:rPr lang="en-GB" sz="1800" dirty="0" smtClean="0"/>
              <a:t>2013) </a:t>
            </a:r>
            <a:endParaRPr lang="en-GB" sz="1800" dirty="0" smtClean="0"/>
          </a:p>
          <a:p>
            <a:r>
              <a:rPr lang="en-GB" sz="3600" dirty="0" smtClean="0"/>
              <a:t>8-10</a:t>
            </a:r>
            <a:r>
              <a:rPr lang="en-GB" sz="3600" dirty="0"/>
              <a:t>% will die by </a:t>
            </a:r>
            <a:r>
              <a:rPr lang="en-GB" sz="3600" dirty="0" smtClean="0"/>
              <a:t>suicide</a:t>
            </a:r>
            <a:endParaRPr lang="en-GB" sz="3600" dirty="0" smtClean="0"/>
          </a:p>
          <a:p>
            <a:r>
              <a:rPr lang="en-GB" sz="3600" b="1" i="1" dirty="0" smtClean="0"/>
              <a:t>And</a:t>
            </a:r>
            <a:r>
              <a:rPr lang="en-GB" sz="3600" dirty="0" smtClean="0"/>
              <a:t>, many experience ongoing thoughts of suicide and self harm</a:t>
            </a:r>
            <a:endParaRPr lang="en-GB" sz="3600" dirty="0"/>
          </a:p>
          <a:p>
            <a:r>
              <a:rPr lang="en-GB" sz="3600" dirty="0" smtClean="0"/>
              <a:t>The </a:t>
            </a:r>
            <a:r>
              <a:rPr lang="en-GB" sz="3600" dirty="0"/>
              <a:t>risk </a:t>
            </a:r>
            <a:r>
              <a:rPr lang="en-GB" sz="3600" dirty="0" smtClean="0"/>
              <a:t>may </a:t>
            </a:r>
            <a:r>
              <a:rPr lang="en-GB" sz="3600" dirty="0"/>
              <a:t>higher among </a:t>
            </a:r>
            <a:r>
              <a:rPr lang="en-GB" sz="3600" dirty="0" smtClean="0"/>
              <a:t>those </a:t>
            </a:r>
            <a:r>
              <a:rPr lang="en-GB" sz="3600" dirty="0"/>
              <a:t>with first episode psychosis (FEP</a:t>
            </a:r>
            <a:r>
              <a:rPr lang="en-GB" sz="3600" dirty="0" smtClean="0"/>
              <a:t>)</a:t>
            </a:r>
          </a:p>
          <a:p>
            <a:r>
              <a:rPr lang="en-GB" sz="3600" dirty="0" smtClean="0"/>
              <a:t>Substance use exacerbates the risk and SU is more common in people with psychosis</a:t>
            </a:r>
          </a:p>
          <a:p>
            <a:endParaRPr lang="en-GB" sz="3600" dirty="0"/>
          </a:p>
        </p:txBody>
      </p:sp>
      <p:pic>
        <p:nvPicPr>
          <p:cNvPr id="4" name="Picture 2" descr="http://static.engineeringbecause.com/uploads/default/schools/logos/university-of-manch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392908"/>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22" y="575317"/>
            <a:ext cx="7631536" cy="1143000"/>
          </a:xfrm>
        </p:spPr>
        <p:txBody>
          <a:bodyPr/>
          <a:lstStyle/>
          <a:p>
            <a:r>
              <a:rPr lang="en-GB" dirty="0"/>
              <a:t>Why </a:t>
            </a:r>
            <a:r>
              <a:rPr lang="en-GB" dirty="0" smtClean="0"/>
              <a:t>should we </a:t>
            </a:r>
            <a:r>
              <a:rPr lang="en-GB" dirty="0"/>
              <a:t>prioritise </a:t>
            </a:r>
            <a:r>
              <a:rPr lang="en-GB" dirty="0" smtClean="0"/>
              <a:t>suicide in people with SMI?</a:t>
            </a:r>
            <a:endParaRPr lang="en-GB" dirty="0"/>
          </a:p>
        </p:txBody>
      </p:sp>
      <p:sp>
        <p:nvSpPr>
          <p:cNvPr id="3" name="Content Placeholder 2"/>
          <p:cNvSpPr>
            <a:spLocks noGrp="1"/>
          </p:cNvSpPr>
          <p:nvPr>
            <p:ph idx="1"/>
          </p:nvPr>
        </p:nvSpPr>
        <p:spPr>
          <a:xfrm>
            <a:off x="213598" y="2618198"/>
            <a:ext cx="10148094" cy="5143500"/>
          </a:xfrm>
        </p:spPr>
        <p:txBody>
          <a:bodyPr>
            <a:noAutofit/>
          </a:bodyPr>
          <a:lstStyle/>
          <a:p>
            <a:r>
              <a:rPr lang="en-GB" sz="3600" dirty="0" smtClean="0"/>
              <a:t>Suicidality </a:t>
            </a:r>
            <a:r>
              <a:rPr lang="en-GB" sz="3600" dirty="0"/>
              <a:t>is </a:t>
            </a:r>
            <a:r>
              <a:rPr lang="en-GB" sz="3600" dirty="0" smtClean="0"/>
              <a:t>common in this group</a:t>
            </a:r>
            <a:endParaRPr lang="en-GB" sz="3600" dirty="0"/>
          </a:p>
          <a:p>
            <a:r>
              <a:rPr lang="en-GB" sz="3600" dirty="0"/>
              <a:t>During </a:t>
            </a:r>
            <a:r>
              <a:rPr lang="en-GB" sz="3600" dirty="0" smtClean="0"/>
              <a:t>2008 </a:t>
            </a:r>
            <a:r>
              <a:rPr lang="en-GB" sz="3600" dirty="0"/>
              <a:t>and </a:t>
            </a:r>
            <a:r>
              <a:rPr lang="en-GB" sz="3600" dirty="0" smtClean="0"/>
              <a:t>2018, </a:t>
            </a:r>
            <a:r>
              <a:rPr lang="en-GB" sz="3600" dirty="0"/>
              <a:t>there were </a:t>
            </a:r>
            <a:r>
              <a:rPr lang="en-GB" sz="3600" dirty="0"/>
              <a:t>18,029</a:t>
            </a:r>
            <a:r>
              <a:rPr lang="en-GB" sz="3600" dirty="0" smtClean="0"/>
              <a:t> </a:t>
            </a:r>
            <a:r>
              <a:rPr lang="en-GB" sz="3600" dirty="0"/>
              <a:t>deaths identified as patient suicides (i.e. </a:t>
            </a:r>
            <a:r>
              <a:rPr lang="en-GB" sz="3600" dirty="0" smtClean="0"/>
              <a:t>in </a:t>
            </a:r>
            <a:r>
              <a:rPr lang="en-GB" sz="3600" dirty="0"/>
              <a:t>contact with mental health services 12 </a:t>
            </a:r>
            <a:r>
              <a:rPr lang="en-GB" sz="3600" dirty="0" smtClean="0"/>
              <a:t>months </a:t>
            </a:r>
            <a:r>
              <a:rPr lang="en-GB" sz="3600" dirty="0"/>
              <a:t>prior to death)</a:t>
            </a:r>
          </a:p>
          <a:p>
            <a:r>
              <a:rPr lang="en-GB" sz="3600" dirty="0"/>
              <a:t>Suicide and suicidal behaviour present huge personal, social and financial costs for the individual, families, carers and services…..</a:t>
            </a:r>
          </a:p>
        </p:txBody>
      </p:sp>
      <p:pic>
        <p:nvPicPr>
          <p:cNvPr id="4" name="Picture 3" descr="https://tse2.mm.bing.net/th?id=OIP.L_kBqQ6Idr7kJpEEv59-AgHaKa&amp;pid=Api&amp;P=0&amp;w=300&amp;h=300"/>
          <p:cNvPicPr/>
          <p:nvPr/>
        </p:nvPicPr>
        <p:blipFill>
          <a:blip r:embed="rId2">
            <a:extLst>
              <a:ext uri="{28A0092B-C50C-407E-A947-70E740481C1C}">
                <a14:useLocalDpi xmlns:a14="http://schemas.microsoft.com/office/drawing/2010/main" val="0"/>
              </a:ext>
            </a:extLst>
          </a:blip>
          <a:srcRect/>
          <a:stretch>
            <a:fillRect/>
          </a:stretch>
        </p:blipFill>
        <p:spPr bwMode="auto">
          <a:xfrm>
            <a:off x="8661115" y="310204"/>
            <a:ext cx="1869895" cy="2422722"/>
          </a:xfrm>
          <a:prstGeom prst="rect">
            <a:avLst/>
          </a:prstGeom>
          <a:noFill/>
          <a:ln>
            <a:noFill/>
          </a:ln>
        </p:spPr>
      </p:pic>
    </p:spTree>
    <p:extLst>
      <p:ext uri="{BB962C8B-B14F-4D97-AF65-F5344CB8AC3E}">
        <p14:creationId xmlns:p14="http://schemas.microsoft.com/office/powerpoint/2010/main" val="425298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3040" y="146050"/>
            <a:ext cx="10678160" cy="1143000"/>
          </a:xfrm>
        </p:spPr>
        <p:txBody>
          <a:bodyPr/>
          <a:lstStyle/>
          <a:p>
            <a:pPr eaLnBrk="1" hangingPunct="1">
              <a:defRPr/>
            </a:pPr>
            <a:r>
              <a:rPr lang="en-GB" dirty="0" smtClean="0"/>
              <a:t>Risk factors for </a:t>
            </a:r>
            <a:r>
              <a:rPr lang="en-GB" dirty="0" smtClean="0"/>
              <a:t>Suicide – epidemiological data</a:t>
            </a:r>
            <a:endParaRPr lang="en-GB" dirty="0" smtClean="0"/>
          </a:p>
        </p:txBody>
      </p:sp>
      <p:sp>
        <p:nvSpPr>
          <p:cNvPr id="7171" name="Content Placeholder 2"/>
          <p:cNvSpPr>
            <a:spLocks noGrp="1"/>
          </p:cNvSpPr>
          <p:nvPr>
            <p:ph idx="1"/>
          </p:nvPr>
        </p:nvSpPr>
        <p:spPr>
          <a:xfrm>
            <a:off x="609600" y="1289050"/>
            <a:ext cx="8939733" cy="5107706"/>
          </a:xfrm>
        </p:spPr>
        <p:txBody>
          <a:bodyPr>
            <a:noAutofit/>
          </a:bodyPr>
          <a:lstStyle/>
          <a:p>
            <a:pPr eaLnBrk="1" hangingPunct="1">
              <a:defRPr/>
            </a:pPr>
            <a:r>
              <a:rPr lang="en-GB" sz="3200" dirty="0"/>
              <a:t>Demographics:</a:t>
            </a:r>
          </a:p>
          <a:p>
            <a:pPr lvl="1">
              <a:defRPr/>
            </a:pPr>
            <a:r>
              <a:rPr lang="en-GB" sz="2400" dirty="0"/>
              <a:t>Gender, age, education, employment, marital status, familial status, income/social &amp; economic status</a:t>
            </a:r>
          </a:p>
          <a:p>
            <a:pPr eaLnBrk="1" hangingPunct="1">
              <a:defRPr/>
            </a:pPr>
            <a:r>
              <a:rPr lang="en-GB" sz="3200" dirty="0"/>
              <a:t>History of suicidality:</a:t>
            </a:r>
          </a:p>
          <a:p>
            <a:pPr lvl="1">
              <a:defRPr/>
            </a:pPr>
            <a:r>
              <a:rPr lang="en-GB" sz="2400" dirty="0"/>
              <a:t>Previous attempts, </a:t>
            </a:r>
            <a:r>
              <a:rPr lang="en-GB" sz="2400" dirty="0" smtClean="0"/>
              <a:t>family </a:t>
            </a:r>
            <a:r>
              <a:rPr lang="en-GB" sz="2400" dirty="0"/>
              <a:t>history of death from suicide</a:t>
            </a:r>
          </a:p>
          <a:p>
            <a:pPr>
              <a:defRPr/>
            </a:pPr>
            <a:r>
              <a:rPr lang="en-GB" sz="3200" dirty="0"/>
              <a:t>Mental Health Problems</a:t>
            </a:r>
            <a:r>
              <a:rPr lang="en-GB" sz="3200" b="1" dirty="0"/>
              <a:t> </a:t>
            </a:r>
            <a:r>
              <a:rPr lang="en-GB" sz="2400" b="1" dirty="0"/>
              <a:t>–</a:t>
            </a:r>
            <a:r>
              <a:rPr lang="en-GB" sz="2400" dirty="0"/>
              <a:t> 28% of </a:t>
            </a:r>
            <a:r>
              <a:rPr lang="en-GB" sz="2400" dirty="0" smtClean="0"/>
              <a:t>suicide deaths </a:t>
            </a:r>
            <a:r>
              <a:rPr lang="en-GB" sz="2400" dirty="0"/>
              <a:t>are </a:t>
            </a:r>
            <a:r>
              <a:rPr lang="en-GB" sz="2400" dirty="0" smtClean="0"/>
              <a:t>in</a:t>
            </a:r>
            <a:r>
              <a:rPr lang="en-GB" sz="2400" dirty="0" smtClean="0"/>
              <a:t> people </a:t>
            </a:r>
            <a:r>
              <a:rPr lang="en-GB" sz="2400" dirty="0" smtClean="0"/>
              <a:t>with </a:t>
            </a:r>
            <a:r>
              <a:rPr lang="en-GB" sz="2400" dirty="0" smtClean="0"/>
              <a:t>known </a:t>
            </a:r>
            <a:r>
              <a:rPr lang="en-GB" sz="2400" dirty="0"/>
              <a:t>mental health </a:t>
            </a:r>
            <a:r>
              <a:rPr lang="en-GB" sz="2400" dirty="0" smtClean="0"/>
              <a:t>problems</a:t>
            </a:r>
            <a:r>
              <a:rPr lang="en-GB" sz="2400" dirty="0" smtClean="0"/>
              <a:t>:</a:t>
            </a:r>
            <a:endParaRPr lang="en-GB" sz="2400" dirty="0"/>
          </a:p>
          <a:p>
            <a:pPr>
              <a:defRPr/>
            </a:pPr>
            <a:r>
              <a:rPr lang="en-GB" sz="3200" dirty="0"/>
              <a:t>Increased risk associated with</a:t>
            </a:r>
            <a:r>
              <a:rPr lang="en-GB" sz="2400" dirty="0"/>
              <a:t>:</a:t>
            </a:r>
          </a:p>
          <a:p>
            <a:pPr lvl="1">
              <a:defRPr/>
            </a:pPr>
            <a:r>
              <a:rPr lang="en-GB" sz="2400" dirty="0"/>
              <a:t>Psychiatric hospitalisation / imprisonment</a:t>
            </a:r>
          </a:p>
          <a:p>
            <a:pPr lvl="1">
              <a:spcBef>
                <a:spcPts val="0"/>
              </a:spcBef>
              <a:defRPr/>
            </a:pPr>
            <a:r>
              <a:rPr lang="en-GB" sz="2400" dirty="0"/>
              <a:t>Depression, Psychosis, Trauma, diagnosis of personality disorder</a:t>
            </a:r>
          </a:p>
          <a:p>
            <a:pPr lvl="1">
              <a:spcBef>
                <a:spcPts val="0"/>
              </a:spcBef>
              <a:defRPr/>
            </a:pPr>
            <a:r>
              <a:rPr lang="en-GB" sz="2400" dirty="0"/>
              <a:t>Substance and/or alcohol misuse</a:t>
            </a:r>
          </a:p>
          <a:p>
            <a:pPr lvl="1">
              <a:spcBef>
                <a:spcPts val="0"/>
              </a:spcBef>
              <a:defRPr/>
            </a:pPr>
            <a:r>
              <a:rPr lang="en-GB" sz="2400" dirty="0"/>
              <a:t>Adverse life events</a:t>
            </a:r>
          </a:p>
        </p:txBody>
      </p:sp>
    </p:spTree>
    <p:extLst>
      <p:ext uri="{BB962C8B-B14F-4D97-AF65-F5344CB8AC3E}">
        <p14:creationId xmlns:p14="http://schemas.microsoft.com/office/powerpoint/2010/main" val="20699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8" y="104937"/>
            <a:ext cx="10472737" cy="1325563"/>
          </a:xfrm>
        </p:spPr>
        <p:txBody>
          <a:bodyPr/>
          <a:lstStyle/>
          <a:p>
            <a:pPr>
              <a:defRPr/>
            </a:pPr>
            <a:r>
              <a:rPr lang="en-GB" dirty="0" smtClean="0"/>
              <a:t>Limitations of epidemiological research…</a:t>
            </a:r>
            <a:endParaRPr lang="en-GB" dirty="0"/>
          </a:p>
        </p:txBody>
      </p:sp>
      <p:sp>
        <p:nvSpPr>
          <p:cNvPr id="3" name="Content Placeholder 2"/>
          <p:cNvSpPr>
            <a:spLocks noGrp="1"/>
          </p:cNvSpPr>
          <p:nvPr>
            <p:ph idx="1"/>
          </p:nvPr>
        </p:nvSpPr>
        <p:spPr>
          <a:xfrm>
            <a:off x="814388" y="1301913"/>
            <a:ext cx="9558337" cy="2301875"/>
          </a:xfrm>
        </p:spPr>
        <p:txBody>
          <a:bodyPr>
            <a:normAutofit/>
          </a:bodyPr>
          <a:lstStyle/>
          <a:p>
            <a:pPr>
              <a:defRPr/>
            </a:pPr>
            <a:r>
              <a:rPr lang="en-GB" sz="2800" dirty="0"/>
              <a:t>Many individuals who fall into high risk groups do </a:t>
            </a:r>
            <a:r>
              <a:rPr lang="en-GB" sz="2800" b="1" dirty="0"/>
              <a:t>not</a:t>
            </a:r>
            <a:r>
              <a:rPr lang="en-GB" sz="2800" dirty="0"/>
              <a:t> kill themselves </a:t>
            </a:r>
            <a:r>
              <a:rPr lang="en-GB" sz="2800" dirty="0">
                <a:solidFill>
                  <a:srgbClr val="C00000"/>
                </a:solidFill>
              </a:rPr>
              <a:t>(false </a:t>
            </a:r>
            <a:r>
              <a:rPr lang="en-GB" sz="2800" dirty="0" smtClean="0">
                <a:solidFill>
                  <a:srgbClr val="C00000"/>
                </a:solidFill>
              </a:rPr>
              <a:t>positives)</a:t>
            </a:r>
            <a:r>
              <a:rPr lang="en-GB" sz="2800" dirty="0" smtClean="0"/>
              <a:t> and many </a:t>
            </a:r>
            <a:r>
              <a:rPr lang="en-GB" sz="2800" dirty="0"/>
              <a:t>who kill themselves do </a:t>
            </a:r>
            <a:r>
              <a:rPr lang="en-GB" sz="2800" b="1" dirty="0"/>
              <a:t>not</a:t>
            </a:r>
            <a:r>
              <a:rPr lang="en-GB" sz="2800" dirty="0"/>
              <a:t> fall into high risk groups </a:t>
            </a:r>
            <a:r>
              <a:rPr lang="en-GB" sz="2800" dirty="0">
                <a:solidFill>
                  <a:srgbClr val="C00000"/>
                </a:solidFill>
              </a:rPr>
              <a:t>(false negatives)</a:t>
            </a:r>
          </a:p>
        </p:txBody>
      </p:sp>
      <p:pic>
        <p:nvPicPr>
          <p:cNvPr id="63492" name="Picture 4" descr="http://newschoolsecurity.com/wp-content/uploads/2009/11/true-vs-false-positive3-300x26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320" y="2900363"/>
            <a:ext cx="7256781"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651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5852" y="392987"/>
            <a:ext cx="9743988" cy="1325563"/>
          </a:xfrm>
        </p:spPr>
        <p:txBody>
          <a:bodyPr/>
          <a:lstStyle/>
          <a:p>
            <a:pPr eaLnBrk="1" hangingPunct="1">
              <a:defRPr/>
            </a:pPr>
            <a:r>
              <a:rPr lang="en-GB" dirty="0" smtClean="0"/>
              <a:t>Knowing the r</a:t>
            </a:r>
            <a:r>
              <a:rPr lang="en-GB" dirty="0" smtClean="0"/>
              <a:t>isk </a:t>
            </a:r>
            <a:r>
              <a:rPr lang="en-GB" dirty="0" smtClean="0"/>
              <a:t>factors alone </a:t>
            </a:r>
            <a:r>
              <a:rPr lang="en-GB" dirty="0" smtClean="0"/>
              <a:t>is </a:t>
            </a:r>
            <a:r>
              <a:rPr lang="en-GB" dirty="0" smtClean="0"/>
              <a:t>not helpful to help develop interventions</a:t>
            </a:r>
          </a:p>
        </p:txBody>
      </p:sp>
      <p:sp>
        <p:nvSpPr>
          <p:cNvPr id="8195" name="Content Placeholder 2"/>
          <p:cNvSpPr>
            <a:spLocks noGrp="1"/>
          </p:cNvSpPr>
          <p:nvPr>
            <p:ph idx="1"/>
          </p:nvPr>
        </p:nvSpPr>
        <p:spPr>
          <a:xfrm>
            <a:off x="303780" y="2351613"/>
            <a:ext cx="10015538" cy="4625609"/>
          </a:xfrm>
        </p:spPr>
        <p:txBody>
          <a:bodyPr>
            <a:normAutofit/>
          </a:bodyPr>
          <a:lstStyle/>
          <a:p>
            <a:pPr eaLnBrk="1" hangingPunct="1">
              <a:lnSpc>
                <a:spcPct val="80000"/>
              </a:lnSpc>
              <a:defRPr/>
            </a:pPr>
            <a:r>
              <a:rPr lang="en-GB" sz="3200" dirty="0" smtClean="0"/>
              <a:t>N</a:t>
            </a:r>
            <a:r>
              <a:rPr lang="en-GB" sz="3200" dirty="0" smtClean="0"/>
              <a:t>o </a:t>
            </a:r>
            <a:r>
              <a:rPr lang="en-GB" sz="3200" dirty="0"/>
              <a:t>accurate method of predicting who will die by suicide</a:t>
            </a:r>
          </a:p>
          <a:p>
            <a:pPr eaLnBrk="1" hangingPunct="1">
              <a:lnSpc>
                <a:spcPct val="80000"/>
              </a:lnSpc>
              <a:defRPr/>
            </a:pPr>
            <a:r>
              <a:rPr lang="en-GB" sz="3200" dirty="0"/>
              <a:t>Static risk factors cannot be reduced (e.g. gender)</a:t>
            </a:r>
          </a:p>
          <a:p>
            <a:pPr eaLnBrk="1" hangingPunct="1">
              <a:lnSpc>
                <a:spcPct val="80000"/>
              </a:lnSpc>
              <a:defRPr/>
            </a:pPr>
            <a:r>
              <a:rPr lang="en-GB" sz="3200" dirty="0"/>
              <a:t>Current practices are flawed – </a:t>
            </a:r>
            <a:r>
              <a:rPr lang="en-GB" sz="3200" dirty="0" smtClean="0"/>
              <a:t>many people in services </a:t>
            </a:r>
            <a:r>
              <a:rPr lang="en-GB" sz="3200" dirty="0"/>
              <a:t>who die </a:t>
            </a:r>
            <a:r>
              <a:rPr lang="en-GB" sz="3200" dirty="0" smtClean="0"/>
              <a:t>from </a:t>
            </a:r>
            <a:r>
              <a:rPr lang="en-GB" sz="3200" dirty="0"/>
              <a:t>suicide </a:t>
            </a:r>
            <a:r>
              <a:rPr lang="en-GB" sz="3200" dirty="0" smtClean="0"/>
              <a:t>are considered at </a:t>
            </a:r>
            <a:r>
              <a:rPr lang="en-GB" sz="3200" b="1" dirty="0"/>
              <a:t>no or low risk </a:t>
            </a:r>
          </a:p>
          <a:p>
            <a:pPr>
              <a:defRPr/>
            </a:pPr>
            <a:r>
              <a:rPr lang="en-GB" sz="3200" dirty="0"/>
              <a:t>Suicide risk assessment scales have limited clinical utility and may waste valuable resources and are no longer recommended </a:t>
            </a:r>
            <a:r>
              <a:rPr lang="en-GB" sz="3200" dirty="0" smtClean="0"/>
              <a:t>(NICE, 2011; </a:t>
            </a:r>
            <a:r>
              <a:rPr lang="en-GB" sz="3200" dirty="0" err="1" smtClean="0"/>
              <a:t>Quinlivan</a:t>
            </a:r>
            <a:r>
              <a:rPr lang="en-GB" sz="3200" dirty="0" smtClean="0"/>
              <a:t> et al, 2017)</a:t>
            </a:r>
          </a:p>
          <a:p>
            <a:pPr>
              <a:defRPr/>
            </a:pPr>
            <a:r>
              <a:rPr lang="en-GB" sz="3200" b="1" dirty="0"/>
              <a:t>But, psychological factors can be changed…….</a:t>
            </a:r>
          </a:p>
          <a:p>
            <a:pPr lvl="8">
              <a:lnSpc>
                <a:spcPct val="80000"/>
              </a:lnSpc>
              <a:defRPr/>
            </a:pPr>
            <a:endParaRPr lang="en-GB" b="1" dirty="0" smtClean="0"/>
          </a:p>
          <a:p>
            <a:pPr lvl="8">
              <a:lnSpc>
                <a:spcPct val="80000"/>
              </a:lnSpc>
              <a:defRPr/>
            </a:pPr>
            <a:endParaRPr lang="en-GB" b="1" dirty="0" smtClean="0"/>
          </a:p>
        </p:txBody>
      </p:sp>
    </p:spTree>
    <p:extLst>
      <p:ext uri="{BB962C8B-B14F-4D97-AF65-F5344CB8AC3E}">
        <p14:creationId xmlns:p14="http://schemas.microsoft.com/office/powerpoint/2010/main" val="18844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234042"/>
            <a:ext cx="8401051" cy="1325563"/>
          </a:xfrm>
        </p:spPr>
        <p:txBody>
          <a:bodyPr/>
          <a:lstStyle/>
          <a:p>
            <a:pPr>
              <a:defRPr/>
            </a:pPr>
            <a:r>
              <a:rPr lang="en-GB" dirty="0" smtClean="0"/>
              <a:t>Understanding Suicidal Behaviour</a:t>
            </a:r>
            <a:endParaRPr lang="en-GB" dirty="0"/>
          </a:p>
        </p:txBody>
      </p:sp>
      <p:sp>
        <p:nvSpPr>
          <p:cNvPr id="3" name="Content Placeholder 2"/>
          <p:cNvSpPr>
            <a:spLocks noGrp="1"/>
          </p:cNvSpPr>
          <p:nvPr>
            <p:ph idx="1"/>
          </p:nvPr>
        </p:nvSpPr>
        <p:spPr>
          <a:xfrm>
            <a:off x="900114" y="3106005"/>
            <a:ext cx="8701088" cy="3502025"/>
          </a:xfrm>
        </p:spPr>
        <p:txBody>
          <a:bodyPr>
            <a:noAutofit/>
          </a:bodyPr>
          <a:lstStyle/>
          <a:p>
            <a:pPr>
              <a:defRPr/>
            </a:pPr>
            <a:r>
              <a:rPr lang="en-GB" sz="3200" dirty="0"/>
              <a:t>Suicide lies at the extreme end of a continuum </a:t>
            </a:r>
          </a:p>
          <a:p>
            <a:pPr>
              <a:defRPr/>
            </a:pPr>
            <a:r>
              <a:rPr lang="en-GB" sz="3200" dirty="0"/>
              <a:t>All aspects of this continuum can be important treatment targets</a:t>
            </a:r>
          </a:p>
          <a:p>
            <a:pPr>
              <a:defRPr/>
            </a:pPr>
            <a:r>
              <a:rPr lang="en-GB" sz="3200" dirty="0"/>
              <a:t>Understanding the psychological mechanisms helps to better understand the individual and enable formulation of an individualized - specific treatment approach</a:t>
            </a:r>
          </a:p>
        </p:txBody>
      </p:sp>
      <p:grpSp>
        <p:nvGrpSpPr>
          <p:cNvPr id="4" name="Group 3"/>
          <p:cNvGrpSpPr>
            <a:grpSpLocks/>
          </p:cNvGrpSpPr>
          <p:nvPr/>
        </p:nvGrpSpPr>
        <p:grpSpPr bwMode="auto">
          <a:xfrm>
            <a:off x="900114" y="1457326"/>
            <a:ext cx="8765531" cy="1648680"/>
            <a:chOff x="179512" y="5860889"/>
            <a:chExt cx="8567889" cy="880479"/>
          </a:xfrm>
        </p:grpSpPr>
        <p:sp>
          <p:nvSpPr>
            <p:cNvPr id="5" name="Left-Right Arrow 4"/>
            <p:cNvSpPr/>
            <p:nvPr/>
          </p:nvSpPr>
          <p:spPr>
            <a:xfrm>
              <a:off x="826133" y="5860889"/>
              <a:ext cx="7345555" cy="3051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590" name="Content Placeholder 2"/>
            <p:cNvSpPr txBox="1">
              <a:spLocks/>
            </p:cNvSpPr>
            <p:nvPr/>
          </p:nvSpPr>
          <p:spPr bwMode="auto">
            <a:xfrm>
              <a:off x="7596335" y="6165304"/>
              <a:ext cx="115106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117475">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30250" indent="-2730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995363"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21602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142557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18827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3399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27971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2543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gn="ctr" eaLnBrk="1" hangingPunct="1">
                <a:lnSpc>
                  <a:spcPct val="100000"/>
                </a:lnSpc>
                <a:spcBef>
                  <a:spcPct val="0"/>
                </a:spcBef>
                <a:spcAft>
                  <a:spcPct val="0"/>
                </a:spcAft>
                <a:buFont typeface="Wingdings 2" panose="05020102010507070707" pitchFamily="18" charset="2"/>
                <a:buNone/>
              </a:pPr>
              <a:r>
                <a:rPr lang="en-GB" altLang="en-US" i="1" dirty="0"/>
                <a:t>Suicide</a:t>
              </a:r>
            </a:p>
          </p:txBody>
        </p:sp>
        <p:sp>
          <p:nvSpPr>
            <p:cNvPr id="67591" name="Content Placeholder 2"/>
            <p:cNvSpPr txBox="1">
              <a:spLocks/>
            </p:cNvSpPr>
            <p:nvPr/>
          </p:nvSpPr>
          <p:spPr bwMode="auto">
            <a:xfrm>
              <a:off x="5652120" y="6165304"/>
              <a:ext cx="151216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117475">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30250" indent="-2730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995363"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21602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142557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18827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3399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27971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2543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gn="ctr" eaLnBrk="1" hangingPunct="1">
                <a:lnSpc>
                  <a:spcPct val="100000"/>
                </a:lnSpc>
                <a:spcBef>
                  <a:spcPct val="0"/>
                </a:spcBef>
                <a:spcAft>
                  <a:spcPct val="0"/>
                </a:spcAft>
                <a:buFont typeface="Wingdings 2" panose="05020102010507070707" pitchFamily="18" charset="2"/>
                <a:buNone/>
              </a:pPr>
              <a:r>
                <a:rPr lang="en-GB" altLang="en-US" i="1" dirty="0"/>
                <a:t>Suicide</a:t>
              </a:r>
              <a:br>
                <a:rPr lang="en-GB" altLang="en-US" i="1" dirty="0"/>
              </a:br>
              <a:r>
                <a:rPr lang="en-GB" altLang="en-US" i="1" dirty="0"/>
                <a:t>attempt</a:t>
              </a:r>
            </a:p>
          </p:txBody>
        </p:sp>
        <p:sp>
          <p:nvSpPr>
            <p:cNvPr id="8" name="Content Placeholder 2"/>
            <p:cNvSpPr txBox="1">
              <a:spLocks/>
            </p:cNvSpPr>
            <p:nvPr/>
          </p:nvSpPr>
          <p:spPr>
            <a:xfrm>
              <a:off x="3852579" y="6166037"/>
              <a:ext cx="1223827" cy="430704"/>
            </a:xfrm>
            <a:prstGeom prst="rect">
              <a:avLst/>
            </a:prstGeom>
          </p:spPr>
          <p:txBody>
            <a:bodyPr lIns="54864" tIns="9144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defRPr/>
              </a:pPr>
              <a:r>
                <a:rPr lang="en-GB" sz="1600" i="1" dirty="0"/>
                <a:t>Self harm</a:t>
              </a:r>
            </a:p>
          </p:txBody>
        </p:sp>
        <p:sp>
          <p:nvSpPr>
            <p:cNvPr id="67593" name="Content Placeholder 2"/>
            <p:cNvSpPr txBox="1">
              <a:spLocks/>
            </p:cNvSpPr>
            <p:nvPr/>
          </p:nvSpPr>
          <p:spPr bwMode="auto">
            <a:xfrm>
              <a:off x="1835696" y="6093296"/>
              <a:ext cx="14401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117475">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30250" indent="-2730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995363"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21602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142557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18827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3399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27971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2543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gn="ctr" eaLnBrk="1" hangingPunct="1">
                <a:lnSpc>
                  <a:spcPct val="100000"/>
                </a:lnSpc>
                <a:spcBef>
                  <a:spcPct val="0"/>
                </a:spcBef>
                <a:spcAft>
                  <a:spcPct val="0"/>
                </a:spcAft>
                <a:buFont typeface="Wingdings 2" panose="05020102010507070707" pitchFamily="18" charset="2"/>
                <a:buNone/>
              </a:pPr>
              <a:r>
                <a:rPr lang="en-GB" altLang="en-US" i="1"/>
                <a:t>Suicidal ideation</a:t>
              </a:r>
            </a:p>
          </p:txBody>
        </p:sp>
        <p:sp>
          <p:nvSpPr>
            <p:cNvPr id="67594" name="Content Placeholder 2"/>
            <p:cNvSpPr txBox="1">
              <a:spLocks/>
            </p:cNvSpPr>
            <p:nvPr/>
          </p:nvSpPr>
          <p:spPr bwMode="auto">
            <a:xfrm>
              <a:off x="179512" y="6093296"/>
              <a:ext cx="14401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117475">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30250" indent="-2730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995363"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21602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1425575" indent="-182563">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18827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3399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27971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254375" indent="-182563"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gn="ctr" eaLnBrk="1" hangingPunct="1">
                <a:lnSpc>
                  <a:spcPct val="100000"/>
                </a:lnSpc>
                <a:spcBef>
                  <a:spcPct val="0"/>
                </a:spcBef>
                <a:spcAft>
                  <a:spcPct val="0"/>
                </a:spcAft>
                <a:buFont typeface="Wingdings 2" panose="05020102010507070707" pitchFamily="18" charset="2"/>
                <a:buNone/>
              </a:pPr>
              <a:r>
                <a:rPr lang="en-GB" altLang="en-US" i="1"/>
                <a:t>Thoughts about death</a:t>
              </a:r>
            </a:p>
          </p:txBody>
        </p:sp>
      </p:grpSp>
    </p:spTree>
    <p:extLst>
      <p:ext uri="{BB962C8B-B14F-4D97-AF65-F5344CB8AC3E}">
        <p14:creationId xmlns:p14="http://schemas.microsoft.com/office/powerpoint/2010/main" val="285583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492760" y="2479358"/>
            <a:ext cx="10058400" cy="4800600"/>
          </a:xfrm>
        </p:spPr>
        <p:txBody>
          <a:bodyPr/>
          <a:lstStyle/>
          <a:p>
            <a:pPr eaLnBrk="1" hangingPunct="1">
              <a:defRPr/>
            </a:pPr>
            <a:endParaRPr lang="en-GB" altLang="en-US" sz="3600" dirty="0">
              <a:latin typeface="Verdana" pitchFamily="34" charset="0"/>
              <a:cs typeface="Arial" pitchFamily="34" charset="0"/>
            </a:endParaRPr>
          </a:p>
          <a:p>
            <a:pPr eaLnBrk="1" hangingPunct="1">
              <a:defRPr/>
            </a:pPr>
            <a:endParaRPr lang="en-GB" altLang="en-US" sz="3600" dirty="0">
              <a:latin typeface="Verdana" pitchFamily="34" charset="0"/>
              <a:cs typeface="Arial" pitchFamily="34" charset="0"/>
            </a:endParaRPr>
          </a:p>
          <a:p>
            <a:pPr marL="777240" lvl="2" indent="0">
              <a:buNone/>
              <a:defRPr/>
            </a:pPr>
            <a:endParaRPr lang="en-GB" altLang="en-US" sz="3600" dirty="0">
              <a:latin typeface="Verdana" pitchFamily="34" charset="0"/>
              <a:cs typeface="Arial" pitchFamily="34" charset="0"/>
            </a:endParaRPr>
          </a:p>
          <a:p>
            <a:pPr marL="777240" lvl="2" indent="0">
              <a:buNone/>
              <a:defRPr/>
            </a:pPr>
            <a:endParaRPr lang="en-GB" altLang="en-US" sz="3600" dirty="0">
              <a:latin typeface="Verdana" pitchFamily="34" charset="0"/>
              <a:cs typeface="Arial" pitchFamily="34" charset="0"/>
            </a:endParaRPr>
          </a:p>
          <a:p>
            <a:pPr>
              <a:defRPr/>
            </a:pPr>
            <a:r>
              <a:rPr lang="en-GB" altLang="en-US" sz="3200" dirty="0"/>
              <a:t>M</a:t>
            </a:r>
            <a:r>
              <a:rPr lang="en-GB" altLang="en-US" sz="3200" dirty="0" smtClean="0"/>
              <a:t>odels differ but identify key psychological features, which include </a:t>
            </a:r>
            <a:r>
              <a:rPr lang="en-GB" altLang="en-US" sz="3200" b="1" dirty="0" smtClean="0"/>
              <a:t>defeat, hopelessness and entrapment</a:t>
            </a:r>
            <a:endParaRPr lang="en-GB" altLang="en-US" sz="3200" b="1" dirty="0" smtClean="0">
              <a:effectLst/>
            </a:endParaRPr>
          </a:p>
        </p:txBody>
      </p:sp>
      <p:sp>
        <p:nvSpPr>
          <p:cNvPr id="10243" name="Rectangle 2"/>
          <p:cNvSpPr>
            <a:spLocks noGrp="1" noChangeArrowheads="1"/>
          </p:cNvSpPr>
          <p:nvPr>
            <p:ph type="title"/>
          </p:nvPr>
        </p:nvSpPr>
        <p:spPr>
          <a:xfrm>
            <a:off x="678094" y="632169"/>
            <a:ext cx="9446004" cy="1143000"/>
          </a:xfrm>
          <a:noFill/>
          <a:extLst>
            <a:ext uri="{909E8E84-426E-40DD-AFC4-6F175D3DCCD1}">
              <a14:hiddenFill xmlns:a14="http://schemas.microsoft.com/office/drawing/2010/main">
                <a:solidFill>
                  <a:srgbClr val="FFFFFF"/>
                </a:solidFill>
              </a14:hiddenFill>
            </a:ext>
          </a:extLst>
        </p:spPr>
        <p:txBody>
          <a:bodyPr/>
          <a:lstStyle/>
          <a:p>
            <a:r>
              <a:rPr lang="en-GB" altLang="en-US" dirty="0" smtClean="0">
                <a:effectLst/>
              </a:rPr>
              <a:t>Models of suicide </a:t>
            </a:r>
            <a:r>
              <a:rPr lang="en-GB" altLang="en-US" sz="2000" dirty="0"/>
              <a:t>(e.g. </a:t>
            </a:r>
            <a:r>
              <a:rPr lang="en-GB" altLang="en-US" sz="2000" dirty="0">
                <a:latin typeface="Verdana" pitchFamily="34" charset="0"/>
                <a:cs typeface="Arial" pitchFamily="34" charset="0"/>
              </a:rPr>
              <a:t>Cry of Pain, Williams, </a:t>
            </a:r>
            <a:r>
              <a:rPr lang="en-GB" altLang="en-US" sz="2000" dirty="0" smtClean="0">
                <a:latin typeface="Verdana" pitchFamily="34" charset="0"/>
                <a:cs typeface="Arial" pitchFamily="34" charset="0"/>
              </a:rPr>
              <a:t>1997; IMV model, O’Connor; IPT, </a:t>
            </a:r>
            <a:r>
              <a:rPr lang="en-GB" altLang="en-US" sz="2000" dirty="0" smtClean="0">
                <a:latin typeface="Verdana" pitchFamily="34" charset="0"/>
                <a:cs typeface="Arial" pitchFamily="34" charset="0"/>
              </a:rPr>
              <a:t>Joiner, </a:t>
            </a:r>
            <a:r>
              <a:rPr lang="en-GB" sz="2400" b="1" dirty="0"/>
              <a:t>Schematic Appraisals </a:t>
            </a:r>
            <a:r>
              <a:rPr lang="en-GB" sz="2400" b="1" dirty="0" smtClean="0"/>
              <a:t>Model </a:t>
            </a:r>
            <a:r>
              <a:rPr lang="en-GB" sz="2400" dirty="0" smtClean="0"/>
              <a:t>(Pratt </a:t>
            </a:r>
            <a:r>
              <a:rPr lang="en-GB" sz="2400" dirty="0"/>
              <a:t>et al, 2014; Johnson, Gooding &amp; </a:t>
            </a:r>
            <a:r>
              <a:rPr lang="en-GB" sz="2400" dirty="0" err="1"/>
              <a:t>Tarrier</a:t>
            </a:r>
            <a:r>
              <a:rPr lang="en-GB" sz="2400" dirty="0"/>
              <a:t>, </a:t>
            </a:r>
            <a:r>
              <a:rPr lang="en-GB" sz="2400" dirty="0" smtClean="0"/>
              <a:t>2008</a:t>
            </a:r>
            <a:r>
              <a:rPr lang="en-GB" altLang="en-US" sz="2400" dirty="0" smtClean="0">
                <a:latin typeface="Verdana" pitchFamily="34" charset="0"/>
                <a:cs typeface="Arial" pitchFamily="34" charset="0"/>
              </a:rPr>
              <a:t>) </a:t>
            </a:r>
            <a:r>
              <a:rPr lang="en-GB" altLang="en-US" sz="4800" dirty="0">
                <a:latin typeface="Verdana" pitchFamily="34" charset="0"/>
                <a:cs typeface="Arial" pitchFamily="34" charset="0"/>
              </a:rPr>
              <a:t/>
            </a:r>
            <a:br>
              <a:rPr lang="en-GB" altLang="en-US" sz="4800" dirty="0">
                <a:latin typeface="Verdana" pitchFamily="34" charset="0"/>
                <a:cs typeface="Arial" pitchFamily="34" charset="0"/>
              </a:rPr>
            </a:br>
            <a:endParaRPr lang="en-GB" altLang="en-US" dirty="0" smtClean="0">
              <a:effectLst/>
            </a:endParaRPr>
          </a:p>
        </p:txBody>
      </p:sp>
      <p:grpSp>
        <p:nvGrpSpPr>
          <p:cNvPr id="2" name="Group 14"/>
          <p:cNvGrpSpPr>
            <a:grpSpLocks/>
          </p:cNvGrpSpPr>
          <p:nvPr/>
        </p:nvGrpSpPr>
        <p:grpSpPr bwMode="auto">
          <a:xfrm>
            <a:off x="1143000" y="2584838"/>
            <a:ext cx="2382731" cy="2015737"/>
            <a:chOff x="657" y="1162"/>
            <a:chExt cx="1044" cy="894"/>
          </a:xfrm>
        </p:grpSpPr>
        <p:sp>
          <p:nvSpPr>
            <p:cNvPr id="117764" name="Rectangle 4"/>
            <p:cNvSpPr>
              <a:spLocks noChangeArrowheads="1"/>
            </p:cNvSpPr>
            <p:nvPr/>
          </p:nvSpPr>
          <p:spPr bwMode="auto">
            <a:xfrm>
              <a:off x="657" y="1162"/>
              <a:ext cx="1044" cy="894"/>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6pPr>
              <a:lvl7pPr marL="29718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7pPr>
              <a:lvl8pPr marL="34290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8pPr>
              <a:lvl9pPr marL="38862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9pPr>
            </a:lstStyle>
            <a:p>
              <a:pPr>
                <a:defRPr/>
              </a:pPr>
              <a:endParaRPr lang="en-AU" altLang="en-US">
                <a:effectLst>
                  <a:outerShdw blurRad="38100" dist="38100" dir="2700000" algn="tl">
                    <a:srgbClr val="000000"/>
                  </a:outerShdw>
                </a:effectLst>
              </a:endParaRPr>
            </a:p>
          </p:txBody>
        </p:sp>
        <p:sp>
          <p:nvSpPr>
            <p:cNvPr id="10254" name="Text Box 7"/>
            <p:cNvSpPr txBox="1">
              <a:spLocks noChangeArrowheads="1"/>
            </p:cNvSpPr>
            <p:nvPr/>
          </p:nvSpPr>
          <p:spPr bwMode="auto">
            <a:xfrm>
              <a:off x="748" y="1344"/>
              <a:ext cx="816"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hlink"/>
                </a:buClr>
                <a:buSzPct val="80000"/>
                <a:buChar char="Ø"/>
                <a:defRPr sz="3200">
                  <a:solidFill>
                    <a:schemeClr val="tx1"/>
                  </a:solidFill>
                  <a:latin typeface="Arial" pitchFamily="34" charset="0"/>
                </a:defRPr>
              </a:lvl1pPr>
              <a:lvl2pPr marL="742950" indent="-285750">
                <a:buClr>
                  <a:schemeClr val="tx2"/>
                </a:buClr>
                <a:buSzPct val="50000"/>
                <a:buChar char="l"/>
                <a:defRPr sz="2800">
                  <a:solidFill>
                    <a:schemeClr val="tx1"/>
                  </a:solidFill>
                  <a:latin typeface="Arial" pitchFamily="34" charset="0"/>
                </a:defRPr>
              </a:lvl2pPr>
              <a:lvl3pPr marL="1143000" indent="-228600">
                <a:buClr>
                  <a:schemeClr val="accent2"/>
                </a:buClr>
                <a:defRPr sz="2400">
                  <a:solidFill>
                    <a:schemeClr val="tx1"/>
                  </a:solidFill>
                  <a:latin typeface="Arial" pitchFamily="34" charset="0"/>
                </a:defRPr>
              </a:lvl3pPr>
              <a:lvl4pPr marL="1600200" indent="-228600">
                <a:buClr>
                  <a:schemeClr val="folHlink"/>
                </a:buClr>
                <a:buSzPct val="50000"/>
                <a:buChar char="l"/>
                <a:defRPr sz="2000">
                  <a:solidFill>
                    <a:schemeClr val="tx1"/>
                  </a:solidFill>
                  <a:latin typeface="Arial" pitchFamily="34" charset="0"/>
                </a:defRPr>
              </a:lvl4pPr>
              <a:lvl5pPr marL="2057400" indent="-228600">
                <a:buClr>
                  <a:schemeClr val="hlink"/>
                </a:buCl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defRPr>
              </a:lvl9pPr>
            </a:lstStyle>
            <a:p>
              <a:pPr algn="ctr" eaLnBrk="1" hangingPunct="1">
                <a:spcBef>
                  <a:spcPct val="50000"/>
                </a:spcBef>
                <a:buClrTx/>
                <a:buSzTx/>
                <a:buFontTx/>
                <a:buNone/>
              </a:pPr>
              <a:r>
                <a:rPr lang="en-GB" altLang="en-US" sz="2800" dirty="0"/>
                <a:t>Risk Factors</a:t>
              </a:r>
            </a:p>
          </p:txBody>
        </p:sp>
      </p:grpSp>
      <p:grpSp>
        <p:nvGrpSpPr>
          <p:cNvPr id="3" name="Group 15"/>
          <p:cNvGrpSpPr>
            <a:grpSpLocks/>
          </p:cNvGrpSpPr>
          <p:nvPr/>
        </p:nvGrpSpPr>
        <p:grpSpPr bwMode="auto">
          <a:xfrm>
            <a:off x="4749530" y="2584838"/>
            <a:ext cx="2081731" cy="2015737"/>
            <a:chOff x="2137" y="1162"/>
            <a:chExt cx="1061" cy="894"/>
          </a:xfrm>
        </p:grpSpPr>
        <p:sp>
          <p:nvSpPr>
            <p:cNvPr id="117772" name="Rectangle 12"/>
            <p:cNvSpPr>
              <a:spLocks noChangeArrowheads="1"/>
            </p:cNvSpPr>
            <p:nvPr/>
          </p:nvSpPr>
          <p:spPr bwMode="auto">
            <a:xfrm>
              <a:off x="2154" y="1162"/>
              <a:ext cx="1044" cy="894"/>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6pPr>
              <a:lvl7pPr marL="29718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7pPr>
              <a:lvl8pPr marL="34290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8pPr>
              <a:lvl9pPr marL="38862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9pPr>
            </a:lstStyle>
            <a:p>
              <a:pPr>
                <a:defRPr/>
              </a:pPr>
              <a:endParaRPr lang="en-AU" altLang="en-US">
                <a:effectLst>
                  <a:outerShdw blurRad="38100" dist="38100" dir="2700000" algn="tl">
                    <a:srgbClr val="000000"/>
                  </a:outerShdw>
                </a:effectLst>
              </a:endParaRPr>
            </a:p>
          </p:txBody>
        </p:sp>
        <p:sp>
          <p:nvSpPr>
            <p:cNvPr id="10252" name="Text Box 8"/>
            <p:cNvSpPr txBox="1">
              <a:spLocks noChangeArrowheads="1"/>
            </p:cNvSpPr>
            <p:nvPr/>
          </p:nvSpPr>
          <p:spPr bwMode="auto">
            <a:xfrm>
              <a:off x="2137" y="1344"/>
              <a:ext cx="106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hlink"/>
                </a:buClr>
                <a:buSzPct val="80000"/>
                <a:buChar char="Ø"/>
                <a:defRPr sz="3200">
                  <a:solidFill>
                    <a:schemeClr val="tx1"/>
                  </a:solidFill>
                  <a:latin typeface="Arial" pitchFamily="34" charset="0"/>
                </a:defRPr>
              </a:lvl1pPr>
              <a:lvl2pPr marL="742950" indent="-285750">
                <a:buClr>
                  <a:schemeClr val="tx2"/>
                </a:buClr>
                <a:buSzPct val="50000"/>
                <a:buChar char="l"/>
                <a:defRPr sz="2800">
                  <a:solidFill>
                    <a:schemeClr val="tx1"/>
                  </a:solidFill>
                  <a:latin typeface="Arial" pitchFamily="34" charset="0"/>
                </a:defRPr>
              </a:lvl2pPr>
              <a:lvl3pPr marL="1143000" indent="-228600">
                <a:buClr>
                  <a:schemeClr val="accent2"/>
                </a:buClr>
                <a:defRPr sz="2400">
                  <a:solidFill>
                    <a:schemeClr val="tx1"/>
                  </a:solidFill>
                  <a:latin typeface="Arial" pitchFamily="34" charset="0"/>
                </a:defRPr>
              </a:lvl3pPr>
              <a:lvl4pPr marL="1600200" indent="-228600">
                <a:buClr>
                  <a:schemeClr val="folHlink"/>
                </a:buClr>
                <a:buSzPct val="50000"/>
                <a:buChar char="l"/>
                <a:defRPr sz="2000">
                  <a:solidFill>
                    <a:schemeClr val="tx1"/>
                  </a:solidFill>
                  <a:latin typeface="Arial" pitchFamily="34" charset="0"/>
                </a:defRPr>
              </a:lvl4pPr>
              <a:lvl5pPr marL="2057400" indent="-228600">
                <a:buClr>
                  <a:schemeClr val="hlink"/>
                </a:buCl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defRPr>
              </a:lvl9pPr>
            </a:lstStyle>
            <a:p>
              <a:pPr algn="ctr" eaLnBrk="1" hangingPunct="1">
                <a:spcBef>
                  <a:spcPct val="50000"/>
                </a:spcBef>
                <a:buClrTx/>
                <a:buSzTx/>
                <a:buFontTx/>
                <a:buNone/>
              </a:pPr>
              <a:r>
                <a:rPr lang="en-GB" altLang="en-US" sz="2800" dirty="0"/>
                <a:t>Mediating factors</a:t>
              </a:r>
            </a:p>
          </p:txBody>
        </p:sp>
      </p:grpSp>
      <p:grpSp>
        <p:nvGrpSpPr>
          <p:cNvPr id="4" name="Group 16"/>
          <p:cNvGrpSpPr>
            <a:grpSpLocks/>
          </p:cNvGrpSpPr>
          <p:nvPr/>
        </p:nvGrpSpPr>
        <p:grpSpPr bwMode="auto">
          <a:xfrm>
            <a:off x="7946415" y="2577856"/>
            <a:ext cx="2177683" cy="2022719"/>
            <a:chOff x="3833" y="1162"/>
            <a:chExt cx="1044" cy="894"/>
          </a:xfrm>
        </p:grpSpPr>
        <p:sp>
          <p:nvSpPr>
            <p:cNvPr id="117773" name="Rectangle 13"/>
            <p:cNvSpPr>
              <a:spLocks noChangeArrowheads="1"/>
            </p:cNvSpPr>
            <p:nvPr/>
          </p:nvSpPr>
          <p:spPr bwMode="auto">
            <a:xfrm>
              <a:off x="3833" y="1162"/>
              <a:ext cx="1044" cy="894"/>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6pPr>
              <a:lvl7pPr marL="29718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7pPr>
              <a:lvl8pPr marL="34290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8pPr>
              <a:lvl9pPr marL="3886200" indent="-228600" eaLnBrk="0" fontAlgn="base" hangingPunct="0">
                <a:spcBef>
                  <a:spcPct val="20000"/>
                </a:spcBef>
                <a:spcAft>
                  <a:spcPct val="0"/>
                </a:spcAft>
                <a:buSzPct val="100000"/>
                <a:buFont typeface="Wingdings" pitchFamily="2" charset="2"/>
                <a:buChar char="•"/>
                <a:defRPr>
                  <a:solidFill>
                    <a:schemeClr val="tx1"/>
                  </a:solidFill>
                  <a:latin typeface="Arial" pitchFamily="34" charset="0"/>
                </a:defRPr>
              </a:lvl9pPr>
            </a:lstStyle>
            <a:p>
              <a:pPr>
                <a:defRPr/>
              </a:pPr>
              <a:endParaRPr lang="en-AU" altLang="en-US">
                <a:effectLst>
                  <a:outerShdw blurRad="38100" dist="38100" dir="2700000" algn="tl">
                    <a:srgbClr val="000000"/>
                  </a:outerShdw>
                </a:effectLst>
              </a:endParaRPr>
            </a:p>
          </p:txBody>
        </p:sp>
        <p:sp>
          <p:nvSpPr>
            <p:cNvPr id="10250" name="Text Box 9"/>
            <p:cNvSpPr txBox="1">
              <a:spLocks noChangeArrowheads="1"/>
            </p:cNvSpPr>
            <p:nvPr/>
          </p:nvSpPr>
          <p:spPr bwMode="auto">
            <a:xfrm>
              <a:off x="3969" y="1434"/>
              <a:ext cx="81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hlink"/>
                </a:buClr>
                <a:buSzPct val="80000"/>
                <a:buChar char="Ø"/>
                <a:defRPr sz="3200">
                  <a:solidFill>
                    <a:schemeClr val="tx1"/>
                  </a:solidFill>
                  <a:latin typeface="Arial" pitchFamily="34" charset="0"/>
                </a:defRPr>
              </a:lvl1pPr>
              <a:lvl2pPr marL="742950" indent="-285750">
                <a:buClr>
                  <a:schemeClr val="tx2"/>
                </a:buClr>
                <a:buSzPct val="50000"/>
                <a:buChar char="l"/>
                <a:defRPr sz="2800">
                  <a:solidFill>
                    <a:schemeClr val="tx1"/>
                  </a:solidFill>
                  <a:latin typeface="Arial" pitchFamily="34" charset="0"/>
                </a:defRPr>
              </a:lvl2pPr>
              <a:lvl3pPr marL="1143000" indent="-228600">
                <a:buClr>
                  <a:schemeClr val="accent2"/>
                </a:buClr>
                <a:defRPr sz="2400">
                  <a:solidFill>
                    <a:schemeClr val="tx1"/>
                  </a:solidFill>
                  <a:latin typeface="Arial" pitchFamily="34" charset="0"/>
                </a:defRPr>
              </a:lvl3pPr>
              <a:lvl4pPr marL="1600200" indent="-228600">
                <a:buClr>
                  <a:schemeClr val="folHlink"/>
                </a:buClr>
                <a:buSzPct val="50000"/>
                <a:buChar char="l"/>
                <a:defRPr sz="2000">
                  <a:solidFill>
                    <a:schemeClr val="tx1"/>
                  </a:solidFill>
                  <a:latin typeface="Arial" pitchFamily="34" charset="0"/>
                </a:defRPr>
              </a:lvl4pPr>
              <a:lvl5pPr marL="2057400" indent="-228600">
                <a:buClr>
                  <a:schemeClr val="hlink"/>
                </a:buCl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itchFamily="34" charset="0"/>
                </a:defRPr>
              </a:lvl9pPr>
            </a:lstStyle>
            <a:p>
              <a:pPr eaLnBrk="1" hangingPunct="1">
                <a:spcBef>
                  <a:spcPct val="50000"/>
                </a:spcBef>
                <a:buClrTx/>
                <a:buSzTx/>
                <a:buFontTx/>
                <a:buNone/>
              </a:pPr>
              <a:r>
                <a:rPr lang="en-GB" altLang="en-US" dirty="0"/>
                <a:t>Suicide</a:t>
              </a:r>
            </a:p>
          </p:txBody>
        </p:sp>
      </p:grpSp>
      <p:sp>
        <p:nvSpPr>
          <p:cNvPr id="117770" name="Line 10"/>
          <p:cNvSpPr>
            <a:spLocks noChangeShapeType="1"/>
          </p:cNvSpPr>
          <p:nvPr/>
        </p:nvSpPr>
        <p:spPr bwMode="auto">
          <a:xfrm flipV="1">
            <a:off x="3733421" y="3192397"/>
            <a:ext cx="922519" cy="871"/>
          </a:xfrm>
          <a:prstGeom prst="line">
            <a:avLst/>
          </a:prstGeom>
          <a:noFill/>
          <a:ln w="9525">
            <a:solidFill>
              <a:schemeClr val="tx1"/>
            </a:solidFill>
            <a:round/>
            <a:headEnd/>
            <a:tailEnd type="triangle" w="med" len="med"/>
          </a:ln>
          <a:effectLst/>
        </p:spPr>
        <p:txBody>
          <a:bodyPr wrap="none"/>
          <a:lstStyle/>
          <a:p>
            <a:pPr>
              <a:defRPr/>
            </a:pPr>
            <a:endParaRPr lang="en-AU"/>
          </a:p>
        </p:txBody>
      </p:sp>
      <p:sp>
        <p:nvSpPr>
          <p:cNvPr id="117771" name="Line 11"/>
          <p:cNvSpPr>
            <a:spLocks noChangeShapeType="1"/>
          </p:cNvSpPr>
          <p:nvPr/>
        </p:nvSpPr>
        <p:spPr bwMode="auto">
          <a:xfrm flipV="1">
            <a:off x="6888088" y="3238255"/>
            <a:ext cx="866424" cy="0"/>
          </a:xfrm>
          <a:prstGeom prst="line">
            <a:avLst/>
          </a:prstGeom>
          <a:noFill/>
          <a:ln w="9525">
            <a:solidFill>
              <a:schemeClr val="tx1"/>
            </a:solidFill>
            <a:round/>
            <a:headEnd/>
            <a:tailEnd type="triangle" w="med" len="med"/>
          </a:ln>
          <a:effectLst/>
        </p:spPr>
        <p:txBody>
          <a:bodyPr wrap="none"/>
          <a:lstStyle/>
          <a:p>
            <a:pPr>
              <a:defRPr/>
            </a:pPr>
            <a:endParaRPr lang="en-AU"/>
          </a:p>
        </p:txBody>
      </p:sp>
    </p:spTree>
    <p:extLst>
      <p:ext uri="{BB962C8B-B14F-4D97-AF65-F5344CB8AC3E}">
        <p14:creationId xmlns:p14="http://schemas.microsoft.com/office/powerpoint/2010/main" val="296161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7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p</a:t>
            </a:r>
            <a:r>
              <a:rPr lang="en-GB" dirty="0" smtClean="0"/>
              <a:t>athways </a:t>
            </a:r>
            <a:r>
              <a:rPr lang="en-GB" dirty="0" smtClean="0"/>
              <a:t>to </a:t>
            </a:r>
            <a:r>
              <a:rPr lang="en-GB" dirty="0" smtClean="0"/>
              <a:t>suicide in psychosis </a:t>
            </a:r>
            <a:r>
              <a:rPr lang="en-GB" sz="2000" dirty="0" smtClean="0"/>
              <a:t>(Harris et al, 2019)</a:t>
            </a:r>
            <a:endParaRPr lang="en-GB" sz="2000" dirty="0"/>
          </a:p>
        </p:txBody>
      </p:sp>
      <p:sp>
        <p:nvSpPr>
          <p:cNvPr id="3" name="Content Placeholder 2"/>
          <p:cNvSpPr>
            <a:spLocks noGrp="1"/>
          </p:cNvSpPr>
          <p:nvPr>
            <p:ph idx="1"/>
          </p:nvPr>
        </p:nvSpPr>
        <p:spPr>
          <a:xfrm>
            <a:off x="54225" y="1976120"/>
            <a:ext cx="10664575" cy="4800600"/>
          </a:xfrm>
        </p:spPr>
        <p:txBody>
          <a:bodyPr>
            <a:noAutofit/>
          </a:bodyPr>
          <a:lstStyle/>
          <a:p>
            <a:pPr lvl="1"/>
            <a:r>
              <a:rPr lang="en-GB" sz="2600" b="1" dirty="0" smtClean="0"/>
              <a:t>Negative </a:t>
            </a:r>
            <a:r>
              <a:rPr lang="en-GB" sz="2600" b="1" dirty="0"/>
              <a:t>life events </a:t>
            </a:r>
            <a:r>
              <a:rPr lang="en-GB" sz="2600" dirty="0" smtClean="0"/>
              <a:t>are </a:t>
            </a:r>
            <a:r>
              <a:rPr lang="en-GB" sz="2600" dirty="0"/>
              <a:t>central to </a:t>
            </a:r>
            <a:r>
              <a:rPr lang="en-GB" sz="2600" dirty="0" smtClean="0"/>
              <a:t>experience </a:t>
            </a:r>
            <a:r>
              <a:rPr lang="en-GB" sz="2600" dirty="0"/>
              <a:t>of suicidal </a:t>
            </a:r>
            <a:r>
              <a:rPr lang="en-GB" sz="2600" dirty="0" smtClean="0"/>
              <a:t>thoughts.</a:t>
            </a:r>
          </a:p>
          <a:p>
            <a:pPr lvl="1"/>
            <a:r>
              <a:rPr lang="en-GB" sz="2600" b="1" dirty="0" smtClean="0"/>
              <a:t>Low </a:t>
            </a:r>
            <a:r>
              <a:rPr lang="en-GB" sz="2600" b="1" dirty="0" smtClean="0"/>
              <a:t>mood</a:t>
            </a:r>
            <a:r>
              <a:rPr lang="en-GB" sz="2600" b="1" dirty="0"/>
              <a:t>, </a:t>
            </a:r>
            <a:r>
              <a:rPr lang="en-GB" sz="2600" b="1" dirty="0" smtClean="0"/>
              <a:t>perceived loneliness</a:t>
            </a:r>
            <a:r>
              <a:rPr lang="en-GB" sz="2600" dirty="0"/>
              <a:t>, and </a:t>
            </a:r>
            <a:r>
              <a:rPr lang="en-GB" sz="2600" b="1" dirty="0"/>
              <a:t>hopelessness</a:t>
            </a:r>
            <a:r>
              <a:rPr lang="en-GB" sz="2600" dirty="0"/>
              <a:t> precipitated suicidal thoughts, with hopelessness featuring primarily in the transition to suicidal </a:t>
            </a:r>
            <a:r>
              <a:rPr lang="en-GB" sz="2600" dirty="0" smtClean="0"/>
              <a:t>plans.</a:t>
            </a:r>
          </a:p>
          <a:p>
            <a:pPr lvl="1"/>
            <a:r>
              <a:rPr lang="en-GB" sz="2600" b="1" dirty="0" smtClean="0"/>
              <a:t>Psychotic </a:t>
            </a:r>
            <a:r>
              <a:rPr lang="en-GB" sz="2600" b="1" dirty="0"/>
              <a:t>symptoms</a:t>
            </a:r>
            <a:r>
              <a:rPr lang="en-GB" sz="2600" dirty="0"/>
              <a:t>, such as hallucinations and delusions, were present at each stage of the pathway to suicidal thoughts, plans, and </a:t>
            </a:r>
            <a:r>
              <a:rPr lang="en-GB" sz="2600" dirty="0" smtClean="0"/>
              <a:t>attempts.</a:t>
            </a:r>
          </a:p>
          <a:p>
            <a:pPr lvl="1"/>
            <a:r>
              <a:rPr lang="en-GB" sz="2600" dirty="0" smtClean="0"/>
              <a:t>Certain </a:t>
            </a:r>
            <a:r>
              <a:rPr lang="en-GB" sz="2600" dirty="0"/>
              <a:t>types of delusions, such as </a:t>
            </a:r>
            <a:r>
              <a:rPr lang="en-GB" sz="2600" b="1" dirty="0"/>
              <a:t>grandiose delusions</a:t>
            </a:r>
            <a:r>
              <a:rPr lang="en-GB" sz="2600" dirty="0"/>
              <a:t>, were sometimes perceived to reduce the intensity of suicidal experiences and the associated psychological </a:t>
            </a:r>
            <a:r>
              <a:rPr lang="en-GB" sz="2600" dirty="0" smtClean="0"/>
              <a:t>distress i.e. protective.</a:t>
            </a:r>
            <a:endParaRPr lang="en-GB" sz="2600" dirty="0"/>
          </a:p>
        </p:txBody>
      </p:sp>
    </p:spTree>
    <p:extLst>
      <p:ext uri="{BB962C8B-B14F-4D97-AF65-F5344CB8AC3E}">
        <p14:creationId xmlns:p14="http://schemas.microsoft.com/office/powerpoint/2010/main" val="99856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acknowledgements…</a:t>
            </a:r>
            <a:endParaRPr lang="en-GB" dirty="0"/>
          </a:p>
        </p:txBody>
      </p:sp>
      <p:sp>
        <p:nvSpPr>
          <p:cNvPr id="3" name="Content Placeholder 2"/>
          <p:cNvSpPr>
            <a:spLocks noGrp="1"/>
          </p:cNvSpPr>
          <p:nvPr>
            <p:ph idx="1"/>
          </p:nvPr>
        </p:nvSpPr>
        <p:spPr>
          <a:xfrm>
            <a:off x="538480" y="2057400"/>
            <a:ext cx="10160000" cy="4800600"/>
          </a:xfrm>
        </p:spPr>
        <p:txBody>
          <a:bodyPr>
            <a:normAutofit/>
          </a:bodyPr>
          <a:lstStyle/>
          <a:p>
            <a:r>
              <a:rPr lang="en-GB" sz="4000" dirty="0" smtClean="0"/>
              <a:t>Not all my own work!</a:t>
            </a:r>
          </a:p>
          <a:p>
            <a:r>
              <a:rPr lang="en-GB" sz="4000" dirty="0" smtClean="0"/>
              <a:t>Large team of people working on suicide and psychosis research</a:t>
            </a:r>
          </a:p>
          <a:p>
            <a:r>
              <a:rPr lang="en-GB" sz="4000" dirty="0" smtClean="0"/>
              <a:t>Key partnerships with our service user groups (the INSURG, </a:t>
            </a:r>
            <a:r>
              <a:rPr lang="en-GB" sz="4000" dirty="0" err="1" smtClean="0"/>
              <a:t>CARMers</a:t>
            </a:r>
            <a:r>
              <a:rPr lang="en-GB" sz="4000" dirty="0" smtClean="0"/>
              <a:t>, SSRURG) – couldn’t do it without them</a:t>
            </a:r>
            <a:endParaRPr lang="en-GB" sz="4000" dirty="0"/>
          </a:p>
        </p:txBody>
      </p:sp>
    </p:spTree>
    <p:extLst>
      <p:ext uri="{BB962C8B-B14F-4D97-AF65-F5344CB8AC3E}">
        <p14:creationId xmlns:p14="http://schemas.microsoft.com/office/powerpoint/2010/main" val="147254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altLang="en-US" dirty="0" smtClean="0">
                <a:effectLst/>
              </a:rPr>
              <a:t>Key </a:t>
            </a:r>
            <a:r>
              <a:rPr lang="en-GB" altLang="en-US" dirty="0" smtClean="0">
                <a:effectLst/>
              </a:rPr>
              <a:t>issues for therapy…..</a:t>
            </a:r>
            <a:endParaRPr lang="en-GB" altLang="en-US" dirty="0" smtClean="0">
              <a:effectLst/>
            </a:endParaRPr>
          </a:p>
        </p:txBody>
      </p:sp>
      <p:sp>
        <p:nvSpPr>
          <p:cNvPr id="71683" name="Rectangle 3"/>
          <p:cNvSpPr>
            <a:spLocks noGrp="1" noChangeArrowheads="1"/>
          </p:cNvSpPr>
          <p:nvPr>
            <p:ph type="body" idx="1"/>
          </p:nvPr>
        </p:nvSpPr>
        <p:spPr>
          <a:xfrm>
            <a:off x="457200" y="1285558"/>
            <a:ext cx="10115550" cy="5329237"/>
          </a:xfrm>
          <a:noFill/>
          <a:extLst>
            <a:ext uri="{909E8E84-426E-40DD-AFC4-6F175D3DCCD1}">
              <a14:hiddenFill xmlns:a14="http://schemas.microsoft.com/office/drawing/2010/main">
                <a:solidFill>
                  <a:srgbClr val="FFFFFF"/>
                </a:solidFill>
              </a14:hiddenFill>
            </a:ext>
          </a:extLst>
        </p:spPr>
        <p:txBody>
          <a:bodyPr>
            <a:normAutofit fontScale="92500" lnSpcReduction="20000"/>
          </a:bodyPr>
          <a:lstStyle/>
          <a:p>
            <a:pPr marL="114300" indent="0">
              <a:lnSpc>
                <a:spcPct val="90000"/>
              </a:lnSpc>
              <a:buNone/>
            </a:pPr>
            <a:endParaRPr lang="en-GB" altLang="en-US" sz="2800" dirty="0"/>
          </a:p>
          <a:p>
            <a:pPr>
              <a:lnSpc>
                <a:spcPct val="90000"/>
              </a:lnSpc>
            </a:pPr>
            <a:r>
              <a:rPr lang="en-GB" altLang="en-US" sz="4100" dirty="0"/>
              <a:t>A sense of feeling </a:t>
            </a:r>
            <a:r>
              <a:rPr lang="en-GB" altLang="en-US" sz="4100" b="1" dirty="0"/>
              <a:t>defeated</a:t>
            </a:r>
            <a:r>
              <a:rPr lang="en-GB" altLang="en-US" sz="4100" dirty="0"/>
              <a:t> and believing that there are no options for escape (</a:t>
            </a:r>
            <a:r>
              <a:rPr lang="en-GB" altLang="en-US" sz="4100" b="1" dirty="0"/>
              <a:t>entrapment</a:t>
            </a:r>
            <a:r>
              <a:rPr lang="en-GB" altLang="en-US" sz="4100" dirty="0"/>
              <a:t>) are strongly implicated in suicidal behaviour</a:t>
            </a:r>
          </a:p>
          <a:p>
            <a:pPr>
              <a:lnSpc>
                <a:spcPct val="90000"/>
              </a:lnSpc>
            </a:pPr>
            <a:r>
              <a:rPr lang="en-GB" altLang="en-US" sz="4100" dirty="0" smtClean="0"/>
              <a:t>Suicide </a:t>
            </a:r>
            <a:r>
              <a:rPr lang="en-GB" altLang="en-US" sz="4100" dirty="0" smtClean="0"/>
              <a:t>can be</a:t>
            </a:r>
            <a:r>
              <a:rPr lang="en-GB" altLang="en-US" sz="4100" dirty="0" smtClean="0"/>
              <a:t> </a:t>
            </a:r>
            <a:r>
              <a:rPr lang="en-GB" altLang="en-US" sz="4100" dirty="0"/>
              <a:t>considered to be escape from an intolerable emotion/situation</a:t>
            </a:r>
          </a:p>
          <a:p>
            <a:pPr>
              <a:lnSpc>
                <a:spcPct val="90000"/>
              </a:lnSpc>
            </a:pPr>
            <a:r>
              <a:rPr lang="en-AU" altLang="en-US" sz="4100" dirty="0"/>
              <a:t>S</a:t>
            </a:r>
            <a:r>
              <a:rPr lang="en-AU" altLang="en-US" sz="4100" dirty="0" smtClean="0"/>
              <a:t>uicide beliefs and cognitions (schema) </a:t>
            </a:r>
            <a:r>
              <a:rPr lang="en-AU" altLang="en-US" sz="4100" dirty="0"/>
              <a:t>drive the </a:t>
            </a:r>
            <a:r>
              <a:rPr lang="en-AU" altLang="en-US" sz="4100" dirty="0" smtClean="0"/>
              <a:t>urges, </a:t>
            </a:r>
            <a:r>
              <a:rPr lang="en-AU" altLang="en-US" sz="4100" dirty="0"/>
              <a:t>are strengthened over time, and can be activated at any point in time, by a large range of </a:t>
            </a:r>
            <a:r>
              <a:rPr lang="en-AU" altLang="en-US" sz="4100" i="1" dirty="0" smtClean="0"/>
              <a:t>(maybe </a:t>
            </a:r>
            <a:r>
              <a:rPr lang="en-AU" altLang="en-US" sz="4100" i="1" dirty="0"/>
              <a:t>seemingly unrelated)</a:t>
            </a:r>
            <a:r>
              <a:rPr lang="en-AU" altLang="en-US" sz="4100" dirty="0"/>
              <a:t> </a:t>
            </a:r>
            <a:r>
              <a:rPr lang="en-AU" altLang="en-US" sz="4100" dirty="0" smtClean="0"/>
              <a:t>stimuli</a:t>
            </a:r>
          </a:p>
          <a:p>
            <a:pPr>
              <a:lnSpc>
                <a:spcPct val="90000"/>
              </a:lnSpc>
            </a:pPr>
            <a:r>
              <a:rPr lang="en-AU" altLang="en-US" sz="4100" dirty="0" smtClean="0"/>
              <a:t>Psychotic symptoms, substance misuse and environmental factors </a:t>
            </a:r>
            <a:r>
              <a:rPr lang="en-GB" altLang="en-US" sz="4100" dirty="0" smtClean="0"/>
              <a:t>feed in at all stages</a:t>
            </a:r>
            <a:endParaRPr lang="en-GB" altLang="en-US" sz="2400" dirty="0"/>
          </a:p>
          <a:p>
            <a:pPr>
              <a:lnSpc>
                <a:spcPct val="90000"/>
              </a:lnSpc>
            </a:pPr>
            <a:endParaRPr lang="en-GB" altLang="en-US" sz="2800" dirty="0"/>
          </a:p>
          <a:p>
            <a:pPr>
              <a:lnSpc>
                <a:spcPct val="90000"/>
              </a:lnSpc>
              <a:buFont typeface="Wingdings" pitchFamily="2" charset="2"/>
              <a:buNone/>
            </a:pPr>
            <a:endParaRPr lang="en-GB" altLang="en-US" sz="2800" dirty="0"/>
          </a:p>
        </p:txBody>
      </p:sp>
    </p:spTree>
    <p:extLst>
      <p:ext uri="{BB962C8B-B14F-4D97-AF65-F5344CB8AC3E}">
        <p14:creationId xmlns:p14="http://schemas.microsoft.com/office/powerpoint/2010/main" val="30614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7" y="2303463"/>
            <a:ext cx="10160000" cy="2474020"/>
          </a:xfrm>
        </p:spPr>
        <p:txBody>
          <a:bodyPr/>
          <a:lstStyle/>
          <a:p>
            <a:r>
              <a:rPr lang="en-GB" sz="4800" dirty="0" smtClean="0"/>
              <a:t>Role of psychotic symptoms…</a:t>
            </a:r>
            <a:endParaRPr lang="en-GB" sz="4800" dirty="0"/>
          </a:p>
        </p:txBody>
      </p:sp>
      <p:sp>
        <p:nvSpPr>
          <p:cNvPr id="3" name="Content Placeholder 2"/>
          <p:cNvSpPr>
            <a:spLocks noGrp="1"/>
          </p:cNvSpPr>
          <p:nvPr>
            <p:ph idx="1"/>
          </p:nvPr>
        </p:nvSpPr>
        <p:spPr>
          <a:xfrm>
            <a:off x="664396" y="624155"/>
            <a:ext cx="10160000" cy="403261"/>
          </a:xfrm>
        </p:spPr>
        <p:txBody>
          <a:bodyPr>
            <a:normAutofit lnSpcReduction="10000"/>
          </a:bodyPr>
          <a:lstStyle/>
          <a:p>
            <a:pPr marL="114300" indent="0">
              <a:buNone/>
            </a:pPr>
            <a:endParaRPr lang="en-GB" dirty="0"/>
          </a:p>
        </p:txBody>
      </p:sp>
    </p:spTree>
    <p:extLst>
      <p:ext uri="{BB962C8B-B14F-4D97-AF65-F5344CB8AC3E}">
        <p14:creationId xmlns:p14="http://schemas.microsoft.com/office/powerpoint/2010/main" val="958756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752476" y="476251"/>
            <a:ext cx="8864135" cy="1431925"/>
          </a:xfrm>
        </p:spPr>
        <p:txBody>
          <a:bodyPr/>
          <a:lstStyle/>
          <a:p>
            <a:pPr eaLnBrk="1" hangingPunct="1">
              <a:defRPr/>
            </a:pPr>
            <a:r>
              <a:rPr lang="en-GB" altLang="en-US" sz="4000" dirty="0"/>
              <a:t>Is the </a:t>
            </a:r>
            <a:r>
              <a:rPr lang="en-GB" altLang="en-US" sz="4000" i="1" dirty="0"/>
              <a:t>severity</a:t>
            </a:r>
            <a:r>
              <a:rPr lang="en-GB" altLang="en-US" sz="4000" dirty="0"/>
              <a:t> of psychotic symptoms linked with </a:t>
            </a:r>
            <a:r>
              <a:rPr lang="en-GB" altLang="en-US" sz="4000" dirty="0" smtClean="0"/>
              <a:t>self harm and other violence?</a:t>
            </a:r>
            <a:endParaRPr lang="en-GB" altLang="en-US" sz="4000" dirty="0"/>
          </a:p>
        </p:txBody>
      </p:sp>
      <p:sp>
        <p:nvSpPr>
          <p:cNvPr id="575491" name="Rectangle 3"/>
          <p:cNvSpPr>
            <a:spLocks noGrp="1" noChangeArrowheads="1"/>
          </p:cNvSpPr>
          <p:nvPr>
            <p:ph type="body" idx="1"/>
          </p:nvPr>
        </p:nvSpPr>
        <p:spPr>
          <a:xfrm>
            <a:off x="376872" y="2123469"/>
            <a:ext cx="10494328" cy="4508500"/>
          </a:xfrm>
        </p:spPr>
        <p:txBody>
          <a:bodyPr>
            <a:normAutofit/>
          </a:bodyPr>
          <a:lstStyle/>
          <a:p>
            <a:pPr eaLnBrk="1" hangingPunct="1">
              <a:defRPr/>
            </a:pPr>
            <a:r>
              <a:rPr lang="en-GB" altLang="en-US" sz="3600" dirty="0" smtClean="0"/>
              <a:t>Not clear cut, </a:t>
            </a:r>
            <a:r>
              <a:rPr lang="en-GB" altLang="en-US" sz="3600" dirty="0"/>
              <a:t>methodological problems in </a:t>
            </a:r>
            <a:r>
              <a:rPr lang="en-GB" altLang="en-US" sz="3600" dirty="0" smtClean="0"/>
              <a:t>research</a:t>
            </a:r>
            <a:endParaRPr lang="en-GB" altLang="en-US" sz="3600" dirty="0"/>
          </a:p>
          <a:p>
            <a:pPr eaLnBrk="1" hangingPunct="1">
              <a:defRPr/>
            </a:pPr>
            <a:r>
              <a:rPr lang="en-GB" altLang="en-US" sz="3600" dirty="0"/>
              <a:t>Some evidence that </a:t>
            </a:r>
            <a:r>
              <a:rPr lang="en-GB" altLang="en-US" sz="3600" dirty="0" smtClean="0"/>
              <a:t>psychotic symptoms </a:t>
            </a:r>
            <a:r>
              <a:rPr lang="en-GB" altLang="en-US" sz="3600" dirty="0"/>
              <a:t>are linked to increased rates of </a:t>
            </a:r>
            <a:r>
              <a:rPr lang="en-GB" altLang="en-US" sz="3600" dirty="0" smtClean="0"/>
              <a:t>self </a:t>
            </a:r>
            <a:r>
              <a:rPr lang="en-GB" altLang="en-US" sz="3600" dirty="0" smtClean="0"/>
              <a:t>harm/violence </a:t>
            </a:r>
            <a:r>
              <a:rPr lang="en-GB" altLang="en-US" sz="1800" dirty="0" smtClean="0"/>
              <a:t>(e.g. Meehan </a:t>
            </a:r>
            <a:r>
              <a:rPr lang="en-GB" altLang="en-US" sz="1800" dirty="0"/>
              <a:t>et al, 2006)</a:t>
            </a:r>
          </a:p>
          <a:p>
            <a:pPr eaLnBrk="1" hangingPunct="1">
              <a:defRPr/>
            </a:pPr>
            <a:r>
              <a:rPr lang="en-GB" altLang="en-US" sz="3600" dirty="0" smtClean="0"/>
              <a:t>Findings are inconsistent, but, </a:t>
            </a:r>
            <a:r>
              <a:rPr lang="en-GB" altLang="en-US" sz="3600" b="1" i="1" dirty="0" smtClean="0"/>
              <a:t>content </a:t>
            </a:r>
            <a:r>
              <a:rPr lang="en-GB" altLang="en-US" sz="3600" b="1" i="1" dirty="0"/>
              <a:t>or type</a:t>
            </a:r>
            <a:r>
              <a:rPr lang="en-GB" altLang="en-US" sz="3600" b="1" dirty="0"/>
              <a:t> </a:t>
            </a:r>
            <a:r>
              <a:rPr lang="en-GB" altLang="en-US" sz="3600" dirty="0"/>
              <a:t>of symptom seems more important than </a:t>
            </a:r>
            <a:r>
              <a:rPr lang="en-GB" altLang="en-US" sz="3600" b="1" i="1" dirty="0" smtClean="0"/>
              <a:t>severity of symptoms </a:t>
            </a:r>
            <a:r>
              <a:rPr lang="en-GB" altLang="en-US" sz="3600" dirty="0" smtClean="0"/>
              <a:t>i.e. not related to how ‘ill’ a person seems</a:t>
            </a:r>
            <a:endParaRPr lang="en-GB" altLang="en-US" sz="3600" dirty="0"/>
          </a:p>
          <a:p>
            <a:pPr eaLnBrk="1" hangingPunct="1">
              <a:buFont typeface="Wingdings" panose="05000000000000000000" pitchFamily="2" charset="2"/>
              <a:buNone/>
              <a:defRPr/>
            </a:pPr>
            <a:endParaRPr lang="en-GB" altLang="en-US" sz="2000" dirty="0"/>
          </a:p>
          <a:p>
            <a:pPr eaLnBrk="1" hangingPunct="1">
              <a:buFont typeface="Wingdings" panose="05000000000000000000" pitchFamily="2" charset="2"/>
              <a:buNone/>
              <a:defRPr/>
            </a:pPr>
            <a:endParaRPr lang="en-GB" altLang="en-US" sz="2400" i="1" dirty="0"/>
          </a:p>
        </p:txBody>
      </p:sp>
    </p:spTree>
    <p:extLst>
      <p:ext uri="{BB962C8B-B14F-4D97-AF65-F5344CB8AC3E}">
        <p14:creationId xmlns:p14="http://schemas.microsoft.com/office/powerpoint/2010/main" val="10084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876300" y="304801"/>
            <a:ext cx="8077200" cy="1431925"/>
          </a:xfrm>
        </p:spPr>
        <p:txBody>
          <a:bodyPr/>
          <a:lstStyle/>
          <a:p>
            <a:pPr eaLnBrk="1" hangingPunct="1">
              <a:defRPr/>
            </a:pPr>
            <a:r>
              <a:rPr lang="en-GB" altLang="en-US" dirty="0" smtClean="0"/>
              <a:t>What type of psychotic symptoms most implicated?</a:t>
            </a:r>
          </a:p>
        </p:txBody>
      </p:sp>
      <p:sp>
        <p:nvSpPr>
          <p:cNvPr id="576515" name="Rectangle 3"/>
          <p:cNvSpPr>
            <a:spLocks noGrp="1" noChangeArrowheads="1"/>
          </p:cNvSpPr>
          <p:nvPr>
            <p:ph type="body" idx="1"/>
          </p:nvPr>
        </p:nvSpPr>
        <p:spPr>
          <a:xfrm>
            <a:off x="1057275" y="2286000"/>
            <a:ext cx="9597026" cy="4114800"/>
          </a:xfrm>
        </p:spPr>
        <p:txBody>
          <a:bodyPr>
            <a:normAutofit/>
          </a:bodyPr>
          <a:lstStyle/>
          <a:p>
            <a:pPr eaLnBrk="1" hangingPunct="1">
              <a:defRPr/>
            </a:pPr>
            <a:r>
              <a:rPr lang="en-GB" altLang="en-US" sz="4400" dirty="0"/>
              <a:t>Paranoia</a:t>
            </a:r>
          </a:p>
          <a:p>
            <a:pPr eaLnBrk="1" hangingPunct="1">
              <a:defRPr/>
            </a:pPr>
            <a:r>
              <a:rPr lang="en-GB" altLang="en-US" sz="4400" dirty="0"/>
              <a:t>Delusions of misinterpretation</a:t>
            </a:r>
          </a:p>
          <a:p>
            <a:pPr eaLnBrk="1" hangingPunct="1">
              <a:defRPr/>
            </a:pPr>
            <a:r>
              <a:rPr lang="en-GB" altLang="en-US" sz="4400" dirty="0"/>
              <a:t>Command hallucinations</a:t>
            </a:r>
          </a:p>
          <a:p>
            <a:pPr eaLnBrk="1" hangingPunct="1">
              <a:defRPr/>
            </a:pPr>
            <a:r>
              <a:rPr lang="en-GB" altLang="en-US" sz="4400" dirty="0"/>
              <a:t>Sometimes </a:t>
            </a:r>
            <a:r>
              <a:rPr lang="en-GB" altLang="en-US" sz="4400" dirty="0" smtClean="0"/>
              <a:t>called </a:t>
            </a:r>
            <a:r>
              <a:rPr lang="en-GB" altLang="en-US" sz="4400" i="1" dirty="0" smtClean="0"/>
              <a:t>‘</a:t>
            </a:r>
            <a:r>
              <a:rPr lang="en-GB" altLang="en-US" sz="4400" i="1" dirty="0"/>
              <a:t>threat/control over-ride symptoms’</a:t>
            </a:r>
          </a:p>
          <a:p>
            <a:pPr eaLnBrk="1" hangingPunct="1">
              <a:defRPr/>
            </a:pPr>
            <a:endParaRPr lang="en-GB" altLang="en-US" sz="3600" i="1" dirty="0"/>
          </a:p>
        </p:txBody>
      </p:sp>
    </p:spTree>
    <p:extLst>
      <p:ext uri="{BB962C8B-B14F-4D97-AF65-F5344CB8AC3E}">
        <p14:creationId xmlns:p14="http://schemas.microsoft.com/office/powerpoint/2010/main" val="1545308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GB" altLang="en-US" smtClean="0"/>
              <a:t>Threat/control over-ride symptoms (TCOS)</a:t>
            </a:r>
          </a:p>
        </p:txBody>
      </p:sp>
      <p:sp>
        <p:nvSpPr>
          <p:cNvPr id="577539" name="Rectangle 3"/>
          <p:cNvSpPr>
            <a:spLocks noGrp="1" noChangeArrowheads="1"/>
          </p:cNvSpPr>
          <p:nvPr>
            <p:ph type="body" idx="1"/>
          </p:nvPr>
        </p:nvSpPr>
        <p:spPr>
          <a:xfrm>
            <a:off x="609600" y="1981200"/>
            <a:ext cx="10578957" cy="4605338"/>
          </a:xfrm>
        </p:spPr>
        <p:txBody>
          <a:bodyPr>
            <a:normAutofit/>
          </a:bodyPr>
          <a:lstStyle/>
          <a:p>
            <a:pPr eaLnBrk="1" hangingPunct="1">
              <a:defRPr/>
            </a:pPr>
            <a:r>
              <a:rPr lang="en-GB" altLang="en-US" sz="3200" i="1" dirty="0"/>
              <a:t>Threat</a:t>
            </a:r>
            <a:r>
              <a:rPr lang="en-GB" altLang="en-US" sz="3200" dirty="0"/>
              <a:t> </a:t>
            </a:r>
          </a:p>
          <a:p>
            <a:pPr lvl="1" eaLnBrk="1" hangingPunct="1">
              <a:defRPr/>
            </a:pPr>
            <a:r>
              <a:rPr lang="en-GB" altLang="en-US" sz="3200" dirty="0"/>
              <a:t>‘My neighbours are plotting to kill me and attack me’</a:t>
            </a:r>
          </a:p>
          <a:p>
            <a:pPr lvl="1" eaLnBrk="1" hangingPunct="1">
              <a:defRPr/>
            </a:pPr>
            <a:r>
              <a:rPr lang="en-GB" altLang="en-US" sz="3200" dirty="0"/>
              <a:t>‘MI5 are following my movements and want me dead’ </a:t>
            </a:r>
          </a:p>
          <a:p>
            <a:pPr eaLnBrk="1" hangingPunct="1">
              <a:defRPr/>
            </a:pPr>
            <a:r>
              <a:rPr lang="en-GB" altLang="en-US" sz="3200" i="1" dirty="0"/>
              <a:t>Control over-ride</a:t>
            </a:r>
          </a:p>
          <a:p>
            <a:pPr lvl="1" eaLnBrk="1" hangingPunct="1">
              <a:defRPr/>
            </a:pPr>
            <a:r>
              <a:rPr lang="en-GB" altLang="en-US" sz="3200" dirty="0"/>
              <a:t>‘Outside forces are in control of my mind’</a:t>
            </a:r>
          </a:p>
          <a:p>
            <a:pPr lvl="1" eaLnBrk="1" hangingPunct="1">
              <a:defRPr/>
            </a:pPr>
            <a:r>
              <a:rPr lang="en-GB" altLang="en-US" sz="3200" dirty="0"/>
              <a:t>‘Invisible men put thoughts into my head and guide me’</a:t>
            </a:r>
          </a:p>
        </p:txBody>
      </p:sp>
    </p:spTree>
    <p:extLst>
      <p:ext uri="{BB962C8B-B14F-4D97-AF65-F5344CB8AC3E}">
        <p14:creationId xmlns:p14="http://schemas.microsoft.com/office/powerpoint/2010/main" val="3017919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eaLnBrk="1" hangingPunct="1">
              <a:defRPr/>
            </a:pPr>
            <a:r>
              <a:rPr lang="en-GB" altLang="en-US" dirty="0" smtClean="0"/>
              <a:t>Command hallucinations and self harm</a:t>
            </a:r>
          </a:p>
        </p:txBody>
      </p:sp>
      <p:sp>
        <p:nvSpPr>
          <p:cNvPr id="627715" name="Rectangle 3"/>
          <p:cNvSpPr>
            <a:spLocks noGrp="1" noChangeArrowheads="1"/>
          </p:cNvSpPr>
          <p:nvPr>
            <p:ph type="body" idx="1"/>
          </p:nvPr>
        </p:nvSpPr>
        <p:spPr>
          <a:xfrm>
            <a:off x="345123" y="2170431"/>
            <a:ext cx="10028237" cy="4843462"/>
          </a:xfrm>
        </p:spPr>
        <p:txBody>
          <a:bodyPr>
            <a:normAutofit/>
          </a:bodyPr>
          <a:lstStyle/>
          <a:p>
            <a:pPr eaLnBrk="1" hangingPunct="1">
              <a:lnSpc>
                <a:spcPct val="80000"/>
              </a:lnSpc>
              <a:defRPr/>
            </a:pPr>
            <a:r>
              <a:rPr lang="en-GB" altLang="en-US" sz="3200" dirty="0"/>
              <a:t>Studies shows type of command (harm other/harm self </a:t>
            </a:r>
            <a:r>
              <a:rPr lang="en-GB" altLang="en-US" sz="3200" dirty="0" err="1"/>
              <a:t>etc</a:t>
            </a:r>
            <a:r>
              <a:rPr lang="en-GB" altLang="en-US" sz="3200" dirty="0"/>
              <a:t>) not really linked to compliance</a:t>
            </a:r>
          </a:p>
          <a:p>
            <a:pPr eaLnBrk="1" hangingPunct="1">
              <a:lnSpc>
                <a:spcPct val="80000"/>
              </a:lnSpc>
              <a:defRPr/>
            </a:pPr>
            <a:r>
              <a:rPr lang="en-GB" altLang="en-US" sz="3200" dirty="0"/>
              <a:t>But </a:t>
            </a:r>
            <a:r>
              <a:rPr lang="en-GB" altLang="en-US" sz="3200" b="1" i="1" dirty="0"/>
              <a:t>beliefs</a:t>
            </a:r>
            <a:r>
              <a:rPr lang="en-GB" altLang="en-US" sz="3200" dirty="0"/>
              <a:t> about the entity giving the commands are linked to compliance </a:t>
            </a:r>
            <a:r>
              <a:rPr lang="en-GB" altLang="en-US" sz="2000" dirty="0" smtClean="0"/>
              <a:t>(Beck-Sander et al, 1997; </a:t>
            </a:r>
            <a:r>
              <a:rPr lang="en-GB" altLang="en-US" sz="2000" dirty="0" err="1" smtClean="0"/>
              <a:t>Barrowcliff</a:t>
            </a:r>
            <a:r>
              <a:rPr lang="en-GB" altLang="en-US" sz="2000" dirty="0" smtClean="0"/>
              <a:t> and Haddock, 2010)</a:t>
            </a:r>
          </a:p>
          <a:p>
            <a:pPr lvl="1" eaLnBrk="1" hangingPunct="1">
              <a:lnSpc>
                <a:spcPct val="80000"/>
              </a:lnSpc>
              <a:defRPr/>
            </a:pPr>
            <a:r>
              <a:rPr lang="en-GB" altLang="en-US" sz="3200" dirty="0">
                <a:ea typeface="ＭＳ Ｐゴシック" charset="0"/>
              </a:rPr>
              <a:t>e.g. belief in the commander being benign associated with </a:t>
            </a:r>
            <a:r>
              <a:rPr lang="en-GB" altLang="en-US" sz="3200" b="1" dirty="0">
                <a:ea typeface="ＭＳ Ｐゴシック" charset="0"/>
              </a:rPr>
              <a:t>self harm</a:t>
            </a:r>
          </a:p>
          <a:p>
            <a:pPr lvl="1" eaLnBrk="1" hangingPunct="1">
              <a:lnSpc>
                <a:spcPct val="80000"/>
              </a:lnSpc>
              <a:defRPr/>
            </a:pPr>
            <a:r>
              <a:rPr lang="en-GB" altLang="en-US" sz="3200" dirty="0">
                <a:ea typeface="ＭＳ Ｐゴシック" charset="0"/>
              </a:rPr>
              <a:t>e.g. belief that the commander was justified in making the command influenced </a:t>
            </a:r>
            <a:r>
              <a:rPr lang="en-GB" altLang="en-US" sz="3200" b="1" dirty="0">
                <a:ea typeface="ＭＳ Ｐゴシック" charset="0"/>
              </a:rPr>
              <a:t>harm other</a:t>
            </a:r>
            <a:r>
              <a:rPr lang="en-GB" altLang="en-US" sz="3200" dirty="0">
                <a:ea typeface="ＭＳ Ｐゴシック" charset="0"/>
              </a:rPr>
              <a:t> compliance</a:t>
            </a:r>
          </a:p>
          <a:p>
            <a:pPr eaLnBrk="1" hangingPunct="1">
              <a:lnSpc>
                <a:spcPct val="80000"/>
              </a:lnSpc>
              <a:buFont typeface="Wingdings" panose="05000000000000000000" pitchFamily="2" charset="2"/>
              <a:buNone/>
              <a:defRPr/>
            </a:pPr>
            <a:endParaRPr lang="en-GB" altLang="en-US" sz="2800" dirty="0"/>
          </a:p>
          <a:p>
            <a:pPr eaLnBrk="1" hangingPunct="1">
              <a:lnSpc>
                <a:spcPct val="80000"/>
              </a:lnSpc>
              <a:defRPr/>
            </a:pPr>
            <a:endParaRPr lang="en-GB" altLang="en-US" dirty="0" smtClean="0"/>
          </a:p>
          <a:p>
            <a:pPr eaLnBrk="1" hangingPunct="1">
              <a:lnSpc>
                <a:spcPct val="80000"/>
              </a:lnSpc>
              <a:buFont typeface="Wingdings" panose="05000000000000000000" pitchFamily="2" charset="2"/>
              <a:buNone/>
              <a:defRPr/>
            </a:pPr>
            <a:endParaRPr lang="en-GB" altLang="en-US" sz="2800" dirty="0"/>
          </a:p>
        </p:txBody>
      </p:sp>
    </p:spTree>
    <p:extLst>
      <p:ext uri="{BB962C8B-B14F-4D97-AF65-F5344CB8AC3E}">
        <p14:creationId xmlns:p14="http://schemas.microsoft.com/office/powerpoint/2010/main" val="40049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77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77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7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762000" y="232882"/>
            <a:ext cx="9110662" cy="1431925"/>
          </a:xfrm>
        </p:spPr>
        <p:txBody>
          <a:bodyPr/>
          <a:lstStyle/>
          <a:p>
            <a:pPr eaLnBrk="1" hangingPunct="1">
              <a:defRPr/>
            </a:pPr>
            <a:r>
              <a:rPr lang="en-GB" altLang="en-US" dirty="0" smtClean="0"/>
              <a:t>Interpersonal environment and psychosis</a:t>
            </a:r>
          </a:p>
        </p:txBody>
      </p:sp>
      <p:sp>
        <p:nvSpPr>
          <p:cNvPr id="633859" name="Rectangle 3"/>
          <p:cNvSpPr>
            <a:spLocks noGrp="1" noChangeArrowheads="1"/>
          </p:cNvSpPr>
          <p:nvPr>
            <p:ph type="body" idx="1"/>
          </p:nvPr>
        </p:nvSpPr>
        <p:spPr>
          <a:xfrm>
            <a:off x="957263" y="1981200"/>
            <a:ext cx="9553200" cy="4535488"/>
          </a:xfrm>
        </p:spPr>
        <p:txBody>
          <a:bodyPr>
            <a:noAutofit/>
          </a:bodyPr>
          <a:lstStyle/>
          <a:p>
            <a:pPr eaLnBrk="1" hangingPunct="1">
              <a:lnSpc>
                <a:spcPct val="90000"/>
              </a:lnSpc>
              <a:defRPr/>
            </a:pPr>
            <a:r>
              <a:rPr lang="en-GB" altLang="en-US" sz="3200" dirty="0"/>
              <a:t>Interpersonal environment has long been demonstrated to contribute to outcome in </a:t>
            </a:r>
            <a:r>
              <a:rPr lang="en-GB" altLang="en-US" sz="3200" dirty="0" err="1"/>
              <a:t>Sz</a:t>
            </a:r>
            <a:r>
              <a:rPr lang="en-GB" altLang="en-US" sz="3200" dirty="0"/>
              <a:t> (e.g. expressed emotion)</a:t>
            </a:r>
          </a:p>
          <a:p>
            <a:pPr eaLnBrk="1" hangingPunct="1">
              <a:lnSpc>
                <a:spcPct val="90000"/>
              </a:lnSpc>
              <a:defRPr/>
            </a:pPr>
            <a:r>
              <a:rPr lang="en-GB" altLang="en-US" sz="3200" dirty="0"/>
              <a:t>Environment has been clearly related to relapse of symptoms, aggression/violence </a:t>
            </a:r>
            <a:r>
              <a:rPr lang="en-GB" altLang="en-US" sz="3200" dirty="0" smtClean="0"/>
              <a:t>(e.g. Barrowclough et al, 2001)</a:t>
            </a:r>
          </a:p>
          <a:p>
            <a:pPr eaLnBrk="1" hangingPunct="1">
              <a:lnSpc>
                <a:spcPct val="90000"/>
              </a:lnSpc>
              <a:defRPr/>
            </a:pPr>
            <a:r>
              <a:rPr lang="en-GB" altLang="en-US" sz="3200" dirty="0"/>
              <a:t>This has been highlighted in family environments but also in staff and inpatient environments</a:t>
            </a:r>
          </a:p>
          <a:p>
            <a:pPr eaLnBrk="1" hangingPunct="1">
              <a:lnSpc>
                <a:spcPct val="90000"/>
              </a:lnSpc>
              <a:defRPr/>
            </a:pPr>
            <a:r>
              <a:rPr lang="en-GB" altLang="en-US" sz="3200" dirty="0"/>
              <a:t>Psychiatric services often under-resourced, low staff morale and high staff </a:t>
            </a:r>
            <a:r>
              <a:rPr lang="en-GB" altLang="en-US" sz="3200" dirty="0" smtClean="0"/>
              <a:t>turnover……</a:t>
            </a:r>
            <a:endParaRPr lang="en-GB" altLang="en-US" sz="3200" dirty="0"/>
          </a:p>
        </p:txBody>
      </p:sp>
    </p:spTree>
    <p:extLst>
      <p:ext uri="{BB962C8B-B14F-4D97-AF65-F5344CB8AC3E}">
        <p14:creationId xmlns:p14="http://schemas.microsoft.com/office/powerpoint/2010/main" val="14869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3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3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38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pPr eaLnBrk="1" hangingPunct="1">
              <a:defRPr/>
            </a:pPr>
            <a:r>
              <a:rPr lang="en-GB" altLang="en-US" smtClean="0"/>
              <a:t>The Observer, April 8, 2007 </a:t>
            </a:r>
            <a:r>
              <a:rPr lang="en-GB" altLang="en-US" sz="2400"/>
              <a:t>(quote taken from mental health nurse, anonymous)</a:t>
            </a:r>
          </a:p>
        </p:txBody>
      </p:sp>
      <p:sp>
        <p:nvSpPr>
          <p:cNvPr id="634883" name="Rectangle 3"/>
          <p:cNvSpPr>
            <a:spLocks noGrp="1" noChangeArrowheads="1"/>
          </p:cNvSpPr>
          <p:nvPr>
            <p:ph type="body" idx="1"/>
          </p:nvPr>
        </p:nvSpPr>
        <p:spPr>
          <a:xfrm>
            <a:off x="1017142" y="2057400"/>
            <a:ext cx="8507858" cy="4535488"/>
          </a:xfrm>
        </p:spPr>
        <p:txBody>
          <a:bodyPr>
            <a:normAutofit/>
          </a:bodyPr>
          <a:lstStyle/>
          <a:p>
            <a:pPr eaLnBrk="1" hangingPunct="1">
              <a:lnSpc>
                <a:spcPct val="80000"/>
              </a:lnSpc>
              <a:defRPr/>
            </a:pPr>
            <a:r>
              <a:rPr lang="en-GB" altLang="en-US" sz="2800" dirty="0"/>
              <a:t>'Those working on acute psychiatric wards live in parallel worlds filled with horrors that no one on the outside could ever try to imagine. We see atrocities every day and take them for normal. ‘</a:t>
            </a:r>
          </a:p>
          <a:p>
            <a:pPr eaLnBrk="1" hangingPunct="1">
              <a:lnSpc>
                <a:spcPct val="80000"/>
              </a:lnSpc>
              <a:defRPr/>
            </a:pPr>
            <a:endParaRPr lang="en-GB" altLang="en-US" sz="2800" dirty="0"/>
          </a:p>
          <a:p>
            <a:pPr eaLnBrk="1" hangingPunct="1">
              <a:lnSpc>
                <a:spcPct val="80000"/>
              </a:lnSpc>
              <a:defRPr/>
            </a:pPr>
            <a:r>
              <a:rPr lang="en-GB" altLang="en-US" sz="2800" dirty="0"/>
              <a:t>‘Every morning, we brace ourselves for mayhem: I could start my day witnessing an attack on another member of staff or a patient, or even be attacked myself. The only thing I can be sure of is that the risk of such violence is increasing.'</a:t>
            </a:r>
          </a:p>
        </p:txBody>
      </p:sp>
    </p:spTree>
    <p:extLst>
      <p:ext uri="{BB962C8B-B14F-4D97-AF65-F5344CB8AC3E}">
        <p14:creationId xmlns:p14="http://schemas.microsoft.com/office/powerpoint/2010/main" val="77280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 to suicide: a systematic review (Harris et al, 2019)</a:t>
            </a:r>
            <a:endParaRPr lang="en-GB" dirty="0"/>
          </a:p>
        </p:txBody>
      </p:sp>
      <p:sp>
        <p:nvSpPr>
          <p:cNvPr id="3" name="Content Placeholder 2"/>
          <p:cNvSpPr>
            <a:spLocks noGrp="1"/>
          </p:cNvSpPr>
          <p:nvPr>
            <p:ph idx="1"/>
          </p:nvPr>
        </p:nvSpPr>
        <p:spPr>
          <a:xfrm>
            <a:off x="823912" y="1943100"/>
            <a:ext cx="10395468" cy="4800600"/>
          </a:xfrm>
        </p:spPr>
        <p:txBody>
          <a:bodyPr>
            <a:normAutofit/>
          </a:bodyPr>
          <a:lstStyle/>
          <a:p>
            <a:r>
              <a:rPr lang="en-GB" sz="4000" dirty="0" smtClean="0"/>
              <a:t>Reviewed 27 studies (21 quantitative)</a:t>
            </a:r>
          </a:p>
          <a:p>
            <a:r>
              <a:rPr lang="en-GB" sz="4000" dirty="0" smtClean="0"/>
              <a:t>Key findings which conveyed psychological resilience:</a:t>
            </a:r>
          </a:p>
          <a:p>
            <a:pPr lvl="1"/>
            <a:r>
              <a:rPr lang="en-GB" sz="3500" dirty="0" smtClean="0"/>
              <a:t>Perceived social support</a:t>
            </a:r>
          </a:p>
          <a:p>
            <a:pPr lvl="1"/>
            <a:r>
              <a:rPr lang="en-GB" sz="3500" dirty="0" smtClean="0"/>
              <a:t>Religious or spiritual support</a:t>
            </a:r>
          </a:p>
          <a:p>
            <a:pPr lvl="1"/>
            <a:r>
              <a:rPr lang="en-GB" sz="3500" dirty="0" smtClean="0"/>
              <a:t>Having reasons for living</a:t>
            </a:r>
          </a:p>
          <a:p>
            <a:pPr lvl="1"/>
            <a:r>
              <a:rPr lang="en-GB" sz="3500" dirty="0" smtClean="0"/>
              <a:t>Perceived positive </a:t>
            </a:r>
            <a:r>
              <a:rPr lang="en-GB" sz="3500" b="1" i="1" dirty="0" smtClean="0"/>
              <a:t>personal </a:t>
            </a:r>
            <a:r>
              <a:rPr lang="en-GB" sz="3500" b="1" i="1" dirty="0"/>
              <a:t>skills and </a:t>
            </a:r>
            <a:r>
              <a:rPr lang="en-GB" sz="3500" b="1" i="1" dirty="0" smtClean="0"/>
              <a:t>attributes</a:t>
            </a:r>
            <a:endParaRPr lang="en-GB" sz="3500" dirty="0"/>
          </a:p>
        </p:txBody>
      </p:sp>
    </p:spTree>
    <p:extLst>
      <p:ext uri="{BB962C8B-B14F-4D97-AF65-F5344CB8AC3E}">
        <p14:creationId xmlns:p14="http://schemas.microsoft.com/office/powerpoint/2010/main" val="10798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is the evidence for working with suicide and psychosis?</a:t>
            </a:r>
            <a:endParaRPr lang="en-GB" dirty="0"/>
          </a:p>
        </p:txBody>
      </p:sp>
      <p:sp>
        <p:nvSpPr>
          <p:cNvPr id="3" name="Subtitle 2"/>
          <p:cNvSpPr>
            <a:spLocks noGrp="1"/>
          </p:cNvSpPr>
          <p:nvPr>
            <p:ph type="subTitle" idx="1"/>
          </p:nvPr>
        </p:nvSpPr>
        <p:spPr>
          <a:xfrm>
            <a:off x="914400" y="4694434"/>
            <a:ext cx="8615680" cy="1066800"/>
          </a:xfrm>
        </p:spPr>
        <p:txBody>
          <a:bodyPr>
            <a:normAutofit/>
          </a:bodyPr>
          <a:lstStyle/>
          <a:p>
            <a:r>
              <a:rPr lang="en-GB" sz="4000" dirty="0" smtClean="0">
                <a:solidFill>
                  <a:schemeClr val="tx1"/>
                </a:solidFill>
              </a:rPr>
              <a:t>Three trials (and two in progress)</a:t>
            </a:r>
            <a:endParaRPr lang="en-GB" sz="4000" dirty="0">
              <a:solidFill>
                <a:schemeClr val="tx1"/>
              </a:solidFill>
            </a:endParaRPr>
          </a:p>
        </p:txBody>
      </p:sp>
      <p:pic>
        <p:nvPicPr>
          <p:cNvPr id="4" name="Picture 2" descr="http://static.engineeringbecause.com/uploads/default/schools/logos/university-of-manch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392908"/>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815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392509"/>
            <a:ext cx="6091236" cy="1742282"/>
          </a:xfrm>
        </p:spPr>
        <p:txBody>
          <a:bodyPr>
            <a:noAutofit/>
          </a:bodyPr>
          <a:lstStyle/>
          <a:p>
            <a:pPr>
              <a:defRPr/>
            </a:pPr>
            <a:r>
              <a:rPr lang="en-GB" sz="4800" dirty="0" smtClean="0">
                <a:solidFill>
                  <a:schemeClr val="accent1"/>
                </a:solidFill>
              </a:rPr>
              <a:t>Schizophrenia Commission report 2012</a:t>
            </a:r>
            <a:endParaRPr lang="en-GB" sz="4800" dirty="0">
              <a:solidFill>
                <a:schemeClr val="accent1"/>
              </a:solidFill>
            </a:endParaRPr>
          </a:p>
        </p:txBody>
      </p:sp>
      <p:sp>
        <p:nvSpPr>
          <p:cNvPr id="3" name="Content Placeholder 2"/>
          <p:cNvSpPr>
            <a:spLocks noGrp="1"/>
          </p:cNvSpPr>
          <p:nvPr>
            <p:ph idx="1"/>
          </p:nvPr>
        </p:nvSpPr>
        <p:spPr>
          <a:xfrm>
            <a:off x="642938" y="2514601"/>
            <a:ext cx="10139362" cy="4229100"/>
          </a:xfrm>
        </p:spPr>
        <p:txBody>
          <a:bodyPr>
            <a:normAutofit lnSpcReduction="10000"/>
          </a:bodyPr>
          <a:lstStyle/>
          <a:p>
            <a:pPr marL="0" indent="0">
              <a:lnSpc>
                <a:spcPct val="110000"/>
              </a:lnSpc>
              <a:buNone/>
              <a:defRPr/>
            </a:pPr>
            <a:r>
              <a:rPr lang="en-GB" sz="2400" dirty="0">
                <a:latin typeface="Arial" panose="020B0604020202020204" pitchFamily="34" charset="0"/>
                <a:cs typeface="Arial" panose="020B0604020202020204" pitchFamily="34" charset="0"/>
              </a:rPr>
              <a:t>Imagine suddenly developing an illness in which you are bombarded with voices from forces you cannot see, and stripped of your ability to understand what is real and what is not. You discover that you cannot trust your senses, your mind plays tricks on you, and your family or friends seem part of a conspiracy to harm you. Unless properly treated, these psychotic experiences may destroy your hopes and ambitions, make other people recoil from you, and ultimately cut your life short. Some 220,000 people in England have such psychotic experiences – we probably all know a family who is </a:t>
            </a:r>
            <a:r>
              <a:rPr lang="en-GB" sz="2400" dirty="0" smtClean="0">
                <a:latin typeface="Arial" panose="020B0604020202020204" pitchFamily="34" charset="0"/>
                <a:cs typeface="Arial" panose="020B0604020202020204" pitchFamily="34" charset="0"/>
              </a:rPr>
              <a:t>affected……..</a:t>
            </a:r>
            <a:endParaRPr lang="en-GB" sz="2400" dirty="0">
              <a:latin typeface="Arial" panose="020B0604020202020204" pitchFamily="34" charset="0"/>
              <a:cs typeface="Arial" panose="020B0604020202020204" pitchFamily="34" charset="0"/>
            </a:endParaRPr>
          </a:p>
          <a:p>
            <a:pPr marL="0" indent="0">
              <a:buNone/>
              <a:defRPr/>
            </a:pPr>
            <a:r>
              <a:rPr lang="en-GB" sz="2000" dirty="0"/>
              <a:t> </a:t>
            </a:r>
          </a:p>
          <a:p>
            <a:pPr marL="0" indent="0">
              <a:buNone/>
              <a:defRPr/>
            </a:pPr>
            <a:r>
              <a:rPr lang="en-GB" sz="2000" dirty="0">
                <a:hlinkClick r:id="rId2"/>
              </a:rPr>
              <a:t>http://www.rethink.org/media/514093/TSC_main_report_14_nov.pdf</a:t>
            </a:r>
            <a:endParaRPr lang="en-GB" sz="2000" dirty="0"/>
          </a:p>
          <a:p>
            <a:pPr marL="182880" indent="-182880">
              <a:defRPr/>
            </a:pPr>
            <a:endParaRPr lang="en-GB" sz="2000" dirty="0"/>
          </a:p>
        </p:txBody>
      </p:sp>
      <p:pic>
        <p:nvPicPr>
          <p:cNvPr id="92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700" y="12700"/>
            <a:ext cx="2514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269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43" y="404664"/>
            <a:ext cx="8070068" cy="1143000"/>
          </a:xfrm>
        </p:spPr>
        <p:txBody>
          <a:bodyPr/>
          <a:lstStyle/>
          <a:p>
            <a:r>
              <a:rPr lang="en-GB" sz="3600" dirty="0"/>
              <a:t>Overview of </a:t>
            </a:r>
            <a:r>
              <a:rPr lang="en-GB" sz="3600" dirty="0" err="1"/>
              <a:t>UoM</a:t>
            </a:r>
            <a:r>
              <a:rPr lang="en-GB" sz="3600" dirty="0"/>
              <a:t>/GMMH/Pennine treatments to prevent suicide research</a:t>
            </a:r>
          </a:p>
        </p:txBody>
      </p:sp>
      <p:sp>
        <p:nvSpPr>
          <p:cNvPr id="3" name="Content Placeholder 2"/>
          <p:cNvSpPr>
            <a:spLocks noGrp="1"/>
          </p:cNvSpPr>
          <p:nvPr>
            <p:ph idx="1"/>
          </p:nvPr>
        </p:nvSpPr>
        <p:spPr>
          <a:xfrm>
            <a:off x="1014413" y="1700808"/>
            <a:ext cx="8586787" cy="5069160"/>
          </a:xfrm>
        </p:spPr>
        <p:txBody>
          <a:bodyPr>
            <a:normAutofit/>
          </a:bodyPr>
          <a:lstStyle/>
          <a:p>
            <a:r>
              <a:rPr lang="en-GB" sz="2400" b="1" dirty="0"/>
              <a:t>Recovery in Psychosis Programme (NIHR programme)</a:t>
            </a:r>
          </a:p>
          <a:p>
            <a:pPr lvl="1"/>
            <a:r>
              <a:rPr lang="en-GB" sz="2400" dirty="0"/>
              <a:t>Community based, Psychosis and </a:t>
            </a:r>
            <a:r>
              <a:rPr lang="en-GB" sz="2400" dirty="0" err="1"/>
              <a:t>Suicidality</a:t>
            </a:r>
            <a:r>
              <a:rPr lang="en-GB" sz="2400" dirty="0"/>
              <a:t> (Greater Manchester West Mental Health Trust)</a:t>
            </a:r>
          </a:p>
          <a:p>
            <a:r>
              <a:rPr lang="en-GB" sz="2400" b="1" dirty="0"/>
              <a:t>Prosper trial (</a:t>
            </a:r>
            <a:r>
              <a:rPr lang="en-GB" sz="2400" b="1" dirty="0" err="1"/>
              <a:t>RfPB</a:t>
            </a:r>
            <a:r>
              <a:rPr lang="en-GB" sz="2400" b="1" dirty="0"/>
              <a:t>)</a:t>
            </a:r>
          </a:p>
          <a:p>
            <a:pPr lvl="1"/>
            <a:r>
              <a:rPr lang="en-GB" sz="2400" dirty="0"/>
              <a:t>Prisoners at risk of suicide (HMP Manchester)</a:t>
            </a:r>
          </a:p>
          <a:p>
            <a:r>
              <a:rPr lang="en-GB" sz="2400" b="1" dirty="0"/>
              <a:t>INSITE trial (</a:t>
            </a:r>
            <a:r>
              <a:rPr lang="en-GB" sz="2400" b="1" dirty="0" err="1"/>
              <a:t>RfPB</a:t>
            </a:r>
            <a:r>
              <a:rPr lang="en-GB" sz="2400" b="1" dirty="0"/>
              <a:t>)</a:t>
            </a:r>
          </a:p>
          <a:p>
            <a:pPr lvl="1"/>
            <a:r>
              <a:rPr lang="en-GB" sz="2400" dirty="0"/>
              <a:t>Acute psychiatric inpatients at risk of suicide </a:t>
            </a:r>
            <a:r>
              <a:rPr lang="en-GB" sz="2400" dirty="0" smtClean="0"/>
              <a:t>(GMMH)</a:t>
            </a:r>
            <a:endParaRPr lang="en-GB" sz="2400" dirty="0"/>
          </a:p>
          <a:p>
            <a:r>
              <a:rPr lang="en-GB" sz="2400" b="1" dirty="0"/>
              <a:t>CARMS trial (MRC-EME)</a:t>
            </a:r>
          </a:p>
          <a:p>
            <a:pPr lvl="1"/>
            <a:r>
              <a:rPr lang="en-GB" sz="2400" dirty="0"/>
              <a:t>Community based, Psychosis and Suicidality – large scale study (3 Mental Health Trusts in North-West England</a:t>
            </a:r>
            <a:r>
              <a:rPr lang="en-GB" sz="2400" dirty="0" smtClean="0"/>
              <a:t>) - ongoing</a:t>
            </a:r>
            <a:endParaRPr lang="en-GB" sz="2400" dirty="0"/>
          </a:p>
          <a:p>
            <a:r>
              <a:rPr lang="en-GB" sz="2600" b="1" dirty="0"/>
              <a:t>PROSPECT trial (NIHR): </a:t>
            </a:r>
            <a:r>
              <a:rPr lang="en-GB" sz="2600" dirty="0"/>
              <a:t>Prisoners at risk of </a:t>
            </a:r>
            <a:r>
              <a:rPr lang="en-GB" sz="2600" dirty="0" smtClean="0"/>
              <a:t>suicide - ongoing</a:t>
            </a:r>
            <a:endParaRPr lang="en-GB" sz="2600" dirty="0"/>
          </a:p>
          <a:p>
            <a:endParaRPr lang="en-GB" dirty="0"/>
          </a:p>
        </p:txBody>
      </p:sp>
    </p:spTree>
    <p:extLst>
      <p:ext uri="{BB962C8B-B14F-4D97-AF65-F5344CB8AC3E}">
        <p14:creationId xmlns:p14="http://schemas.microsoft.com/office/powerpoint/2010/main" val="19647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96" y="3134425"/>
            <a:ext cx="10212916" cy="1168400"/>
          </a:xfrm>
        </p:spPr>
        <p:txBody>
          <a:bodyPr>
            <a:normAutofit fontScale="90000"/>
          </a:bodyPr>
          <a:lstStyle/>
          <a:p>
            <a:pPr algn="ctr"/>
            <a:r>
              <a:rPr lang="en-GB" dirty="0"/>
              <a:t>Cognitive Behavioural Suicide Prevention in Psychosis: The RECOVERY trial</a:t>
            </a:r>
          </a:p>
        </p:txBody>
      </p:sp>
      <p:sp>
        <p:nvSpPr>
          <p:cNvPr id="3" name="Text Placeholder 2"/>
          <p:cNvSpPr>
            <a:spLocks noGrp="1"/>
          </p:cNvSpPr>
          <p:nvPr>
            <p:ph type="body" idx="1"/>
          </p:nvPr>
        </p:nvSpPr>
        <p:spPr/>
        <p:txBody>
          <a:bodyPr>
            <a:normAutofit/>
          </a:bodyPr>
          <a:lstStyle/>
          <a:p>
            <a:pPr algn="ctr"/>
            <a:endParaRPr lang="en-GB" dirty="0" smtClean="0"/>
          </a:p>
          <a:p>
            <a:pPr algn="ctr"/>
            <a:r>
              <a:rPr lang="en-GB" sz="3200" dirty="0" err="1" smtClean="0"/>
              <a:t>Tarrier</a:t>
            </a:r>
            <a:r>
              <a:rPr lang="en-GB" sz="3200" dirty="0" smtClean="0"/>
              <a:t> et al., 2014; Schizophrenia Research, 156; 204-210.</a:t>
            </a:r>
            <a:endParaRPr lang="en-GB" sz="3200" dirty="0"/>
          </a:p>
        </p:txBody>
      </p:sp>
      <p:sp>
        <p:nvSpPr>
          <p:cNvPr id="8" name="Text Placeholder 2"/>
          <p:cNvSpPr txBox="1">
            <a:spLocks/>
          </p:cNvSpPr>
          <p:nvPr/>
        </p:nvSpPr>
        <p:spPr>
          <a:xfrm>
            <a:off x="734485" y="5951380"/>
            <a:ext cx="8022336" cy="685800"/>
          </a:xfrm>
          <a:prstGeom prst="rect">
            <a:avLst/>
          </a:prstGeom>
        </p:spPr>
        <p:txBody>
          <a:bodyPr vert="horz" lIns="146304" tIns="0" rIns="45720" bIns="0" rtlCol="0" anchor="t">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800" kern="1200">
                <a:solidFill>
                  <a:schemeClr val="tx1">
                    <a:tint val="75000"/>
                  </a:schemeClr>
                </a:solidFill>
                <a:latin typeface="+mn-lt"/>
                <a:ea typeface="+mn-ea"/>
                <a:cs typeface="+mn-cs"/>
              </a:defRPr>
            </a:lvl2pPr>
            <a:lvl3pPr marL="914400" indent="0" algn="l" rtl="0" eaLnBrk="1" latinLnBrk="0" hangingPunct="1">
              <a:spcBef>
                <a:spcPct val="20000"/>
              </a:spcBef>
              <a:buClr>
                <a:schemeClr val="accent3"/>
              </a:buClr>
              <a:buFont typeface="Arial"/>
              <a:buNone/>
              <a:defRPr kumimoji="0" sz="1600" kern="1200">
                <a:solidFill>
                  <a:schemeClr val="tx1">
                    <a:tint val="75000"/>
                  </a:schemeClr>
                </a:solidFill>
                <a:latin typeface="+mn-lt"/>
                <a:ea typeface="+mn-ea"/>
                <a:cs typeface="+mn-cs"/>
              </a:defRPr>
            </a:lvl3pPr>
            <a:lvl4pPr marL="1371600" indent="0" algn="l" rtl="0" eaLnBrk="1" latinLnBrk="0" hangingPunct="1">
              <a:spcBef>
                <a:spcPct val="20000"/>
              </a:spcBef>
              <a:buClr>
                <a:schemeClr val="accent4"/>
              </a:buClr>
              <a:buFont typeface="Arial"/>
              <a:buNone/>
              <a:defRPr kumimoji="0" sz="1400" kern="1200">
                <a:solidFill>
                  <a:schemeClr val="tx1">
                    <a:tint val="75000"/>
                  </a:schemeClr>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400" kern="1200">
                <a:solidFill>
                  <a:schemeClr val="tx1">
                    <a:tint val="75000"/>
                  </a:schemeClr>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400" kern="1200">
                <a:solidFill>
                  <a:schemeClr val="tx1">
                    <a:tint val="75000"/>
                  </a:schemeClr>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400" kern="1200">
                <a:solidFill>
                  <a:schemeClr val="tx1">
                    <a:tint val="75000"/>
                  </a:schemeClr>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400" kern="1200">
                <a:solidFill>
                  <a:schemeClr val="tx1">
                    <a:tint val="75000"/>
                  </a:schemeClr>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400" kern="1200" baseline="0">
                <a:solidFill>
                  <a:schemeClr val="tx1">
                    <a:tint val="75000"/>
                  </a:schemeClr>
                </a:solidFill>
                <a:latin typeface="+mn-lt"/>
                <a:ea typeface="+mn-ea"/>
                <a:cs typeface="+mn-cs"/>
              </a:defRPr>
            </a:lvl9pPr>
            <a:extLst/>
          </a:lstStyle>
          <a:p>
            <a:pPr algn="ctr"/>
            <a:r>
              <a:rPr lang="en-GB" dirty="0">
                <a:solidFill>
                  <a:schemeClr val="tx2">
                    <a:lumMod val="10000"/>
                  </a:schemeClr>
                </a:solidFill>
              </a:rPr>
              <a:t>Funded by the NIHR - Research for Patient Benefit Programme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7189" y="165834"/>
            <a:ext cx="3017331" cy="2618372"/>
          </a:xfrm>
          <a:prstGeom prst="rect">
            <a:avLst/>
          </a:prstGeom>
        </p:spPr>
      </p:pic>
    </p:spTree>
    <p:extLst>
      <p:ext uri="{BB962C8B-B14F-4D97-AF65-F5344CB8AC3E}">
        <p14:creationId xmlns:p14="http://schemas.microsoft.com/office/powerpoint/2010/main" val="3394347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445393" cy="1143000"/>
          </a:xfrm>
        </p:spPr>
        <p:txBody>
          <a:bodyPr/>
          <a:lstStyle/>
          <a:p>
            <a:r>
              <a:rPr lang="en-GB" dirty="0" smtClean="0"/>
              <a:t>RECOVERY trial: small two arm feasibility trial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810244"/>
              </p:ext>
            </p:extLst>
          </p:nvPr>
        </p:nvGraphicFramePr>
        <p:xfrm>
          <a:off x="1631504" y="1628801"/>
          <a:ext cx="8522146" cy="3172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1042988" y="4941168"/>
            <a:ext cx="9179009" cy="16288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GB" sz="2400" dirty="0">
                <a:solidFill>
                  <a:schemeClr val="tx2">
                    <a:lumMod val="50000"/>
                  </a:schemeClr>
                </a:solidFill>
              </a:rPr>
              <a:t>Aged 18 – 65 years</a:t>
            </a:r>
          </a:p>
          <a:p>
            <a:r>
              <a:rPr lang="en-GB" sz="2400" dirty="0">
                <a:solidFill>
                  <a:schemeClr val="tx2">
                    <a:lumMod val="50000"/>
                  </a:schemeClr>
                </a:solidFill>
              </a:rPr>
              <a:t>Diagnosis - schizophrenia spectrum.</a:t>
            </a:r>
          </a:p>
          <a:p>
            <a:r>
              <a:rPr lang="en-GB" sz="2400" dirty="0">
                <a:solidFill>
                  <a:schemeClr val="tx2">
                    <a:lumMod val="50000"/>
                  </a:schemeClr>
                </a:solidFill>
              </a:rPr>
              <a:t>Previous suicide attempt and/or current suicidal ideation.</a:t>
            </a:r>
          </a:p>
          <a:p>
            <a:r>
              <a:rPr lang="en-GB" sz="2400" dirty="0">
                <a:solidFill>
                  <a:schemeClr val="tx2">
                    <a:lumMod val="50000"/>
                  </a:schemeClr>
                </a:solidFill>
              </a:rPr>
              <a:t>Recruited from community mental health services</a:t>
            </a:r>
          </a:p>
        </p:txBody>
      </p:sp>
    </p:spTree>
    <p:extLst>
      <p:ext uri="{BB962C8B-B14F-4D97-AF65-F5344CB8AC3E}">
        <p14:creationId xmlns:p14="http://schemas.microsoft.com/office/powerpoint/2010/main" val="144807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3" name="Content Placeholder 2"/>
          <p:cNvSpPr>
            <a:spLocks noGrp="1"/>
          </p:cNvSpPr>
          <p:nvPr>
            <p:ph idx="1"/>
          </p:nvPr>
        </p:nvSpPr>
        <p:spPr>
          <a:xfrm>
            <a:off x="609600" y="1600200"/>
            <a:ext cx="10332378" cy="4800600"/>
          </a:xfrm>
        </p:spPr>
        <p:txBody>
          <a:bodyPr>
            <a:normAutofit/>
          </a:bodyPr>
          <a:lstStyle/>
          <a:p>
            <a:r>
              <a:rPr lang="en-GB" sz="4000" dirty="0" err="1" smtClean="0"/>
              <a:t>CBSPp</a:t>
            </a:r>
            <a:r>
              <a:rPr lang="en-GB" sz="4000" dirty="0" smtClean="0"/>
              <a:t> </a:t>
            </a:r>
            <a:r>
              <a:rPr lang="en-GB" sz="4000" dirty="0"/>
              <a:t>group improved </a:t>
            </a:r>
            <a:r>
              <a:rPr lang="en-GB" sz="4000" dirty="0" smtClean="0"/>
              <a:t>more than</a:t>
            </a:r>
            <a:r>
              <a:rPr lang="en-GB" sz="4000" dirty="0" smtClean="0"/>
              <a:t> TAU group..</a:t>
            </a:r>
          </a:p>
          <a:p>
            <a:r>
              <a:rPr lang="en-GB" sz="3800" dirty="0" smtClean="0"/>
              <a:t>On </a:t>
            </a:r>
            <a:r>
              <a:rPr lang="en-GB" sz="3800" dirty="0"/>
              <a:t>two out of three primary outcome measures of suicidal ideation and suicide </a:t>
            </a:r>
            <a:r>
              <a:rPr lang="en-GB" sz="3800" dirty="0" smtClean="0"/>
              <a:t>probability</a:t>
            </a:r>
          </a:p>
          <a:p>
            <a:r>
              <a:rPr lang="en-GB" sz="4000" dirty="0"/>
              <a:t>S</a:t>
            </a:r>
            <a:r>
              <a:rPr lang="en-GB" sz="4000" dirty="0" smtClean="0"/>
              <a:t>econdary outcomes of hopelessness related to suicide probability, depression, some psychotic symptoms and self-esteem.</a:t>
            </a:r>
            <a:endParaRPr lang="en-GB" sz="4000" dirty="0"/>
          </a:p>
        </p:txBody>
      </p:sp>
    </p:spTree>
    <p:extLst>
      <p:ext uri="{BB962C8B-B14F-4D97-AF65-F5344CB8AC3E}">
        <p14:creationId xmlns:p14="http://schemas.microsoft.com/office/powerpoint/2010/main" val="11057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Effects of therapy</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64028813"/>
              </p:ext>
            </p:extLst>
          </p:nvPr>
        </p:nvGraphicFramePr>
        <p:xfrm>
          <a:off x="946274" y="1772816"/>
          <a:ext cx="4849738"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136672171"/>
              </p:ext>
            </p:extLst>
          </p:nvPr>
        </p:nvGraphicFramePr>
        <p:xfrm>
          <a:off x="6164577" y="1772816"/>
          <a:ext cx="4479354"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8870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48" y="5670638"/>
            <a:ext cx="10212916" cy="1168400"/>
          </a:xfrm>
        </p:spPr>
        <p:txBody>
          <a:bodyPr/>
          <a:lstStyle/>
          <a:p>
            <a:pPr algn="ctr"/>
            <a:r>
              <a:rPr lang="en-GB" dirty="0"/>
              <a:t>PREVENTION OF SUICIDE IN PRISONERS (</a:t>
            </a:r>
            <a:r>
              <a:rPr lang="en-GB" dirty="0" err="1"/>
              <a:t>PROSPeR</a:t>
            </a:r>
            <a:r>
              <a:rPr lang="en-GB" dirty="0"/>
              <a:t>)</a:t>
            </a:r>
          </a:p>
        </p:txBody>
      </p:sp>
      <p:sp>
        <p:nvSpPr>
          <p:cNvPr id="3" name="Text Placeholder 2"/>
          <p:cNvSpPr>
            <a:spLocks noGrp="1"/>
          </p:cNvSpPr>
          <p:nvPr>
            <p:ph type="body" idx="1"/>
          </p:nvPr>
        </p:nvSpPr>
        <p:spPr/>
        <p:txBody>
          <a:bodyPr/>
          <a:lstStyle/>
          <a:p>
            <a:pPr algn="ctr"/>
            <a:r>
              <a:rPr lang="en-GB" dirty="0"/>
              <a:t>Funded by the National Institute for Health Research.</a:t>
            </a:r>
            <a:br>
              <a:rPr lang="en-GB" dirty="0"/>
            </a:br>
            <a:r>
              <a:rPr lang="en-GB" dirty="0"/>
              <a:t>(Research for Patient Benefit Programme</a:t>
            </a:r>
            <a:r>
              <a:rPr lang="en-GB" dirty="0" smtClean="0"/>
              <a:t>)</a:t>
            </a:r>
            <a:endParaRPr lang="en-GB" dirty="0"/>
          </a:p>
        </p:txBody>
      </p:sp>
      <p:pic>
        <p:nvPicPr>
          <p:cNvPr id="5" name="Picture 4" descr="The University of Manchester, established in 1824."/>
          <p:cNvPicPr>
            <a:picLocks noChangeAspect="1" noChangeArrowheads="1"/>
          </p:cNvPicPr>
          <p:nvPr/>
        </p:nvPicPr>
        <p:blipFill>
          <a:blip r:embed="rId2" cstate="print"/>
          <a:srcRect/>
          <a:stretch>
            <a:fillRect/>
          </a:stretch>
        </p:blipFill>
        <p:spPr bwMode="auto">
          <a:xfrm>
            <a:off x="8862930" y="356966"/>
            <a:ext cx="1609725" cy="657226"/>
          </a:xfrm>
          <a:prstGeom prst="rect">
            <a:avLst/>
          </a:prstGeom>
          <a:noFill/>
        </p:spPr>
      </p:pic>
      <p:pic>
        <p:nvPicPr>
          <p:cNvPr id="6" name="Picture 6" descr="http://t0.gstatic.com/images?q=tbn:ANd9GcQBzIqk_IihL_tQV0zZg4CcaVKL_XXpbP1qDFgzcOGZGg5I_vXF1Q"/>
          <p:cNvPicPr>
            <a:picLocks noChangeAspect="1" noChangeArrowheads="1"/>
          </p:cNvPicPr>
          <p:nvPr/>
        </p:nvPicPr>
        <p:blipFill>
          <a:blip r:embed="rId3" cstate="print"/>
          <a:srcRect/>
          <a:stretch>
            <a:fillRect/>
          </a:stretch>
        </p:blipFill>
        <p:spPr bwMode="auto">
          <a:xfrm>
            <a:off x="305619" y="0"/>
            <a:ext cx="2705100" cy="1695451"/>
          </a:xfrm>
          <a:prstGeom prst="rect">
            <a:avLst/>
          </a:prstGeom>
          <a:noFill/>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859" t="17323" r="11451" b="58290"/>
          <a:stretch/>
        </p:blipFill>
        <p:spPr bwMode="auto">
          <a:xfrm>
            <a:off x="1318922" y="2280163"/>
            <a:ext cx="9369017" cy="212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972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PROSPeR</a:t>
            </a:r>
            <a:r>
              <a:rPr lang="en-GB" dirty="0" smtClean="0"/>
              <a:t> trial</a:t>
            </a:r>
            <a:endParaRPr lang="en-GB" dirty="0"/>
          </a:p>
        </p:txBody>
      </p:sp>
      <p:sp>
        <p:nvSpPr>
          <p:cNvPr id="3" name="Content Placeholder 2"/>
          <p:cNvSpPr>
            <a:spLocks noGrp="1"/>
          </p:cNvSpPr>
          <p:nvPr>
            <p:ph idx="1"/>
          </p:nvPr>
        </p:nvSpPr>
        <p:spPr>
          <a:xfrm>
            <a:off x="609600" y="1775192"/>
            <a:ext cx="9806880" cy="4625609"/>
          </a:xfrm>
        </p:spPr>
        <p:txBody>
          <a:bodyPr>
            <a:normAutofit fontScale="92500" lnSpcReduction="10000"/>
          </a:bodyPr>
          <a:lstStyle/>
          <a:p>
            <a:r>
              <a:rPr lang="en-GB" altLang="en-US" sz="3000" dirty="0"/>
              <a:t>Aim to demonstrate the feasibility of conducting an RCT of CBT for suicide prevention in a prison setting</a:t>
            </a:r>
          </a:p>
          <a:p>
            <a:endParaRPr lang="en-GB" altLang="en-US" sz="3000" dirty="0"/>
          </a:p>
          <a:p>
            <a:r>
              <a:rPr lang="en-GB" altLang="en-US" sz="3000" dirty="0"/>
              <a:t>Eligibility criteria:</a:t>
            </a:r>
          </a:p>
          <a:p>
            <a:pPr lvl="1"/>
            <a:r>
              <a:rPr lang="en-GB" altLang="en-US" sz="2600" dirty="0"/>
              <a:t>Adult male </a:t>
            </a:r>
            <a:r>
              <a:rPr lang="en-GB" altLang="en-US" sz="2600" dirty="0" smtClean="0"/>
              <a:t>prisoners </a:t>
            </a:r>
            <a:r>
              <a:rPr lang="en-GB" altLang="en-US" sz="2600" dirty="0"/>
              <a:t>(aged over 21 years)</a:t>
            </a:r>
          </a:p>
          <a:p>
            <a:pPr lvl="1"/>
            <a:r>
              <a:rPr lang="en-GB" altLang="en-US" sz="2600" dirty="0"/>
              <a:t>Identified by staff to be at risk of suicide or self-injury</a:t>
            </a:r>
          </a:p>
          <a:p>
            <a:endParaRPr lang="en-GB" altLang="en-US" sz="3000" dirty="0"/>
          </a:p>
          <a:p>
            <a:r>
              <a:rPr lang="en-GB" altLang="en-US" sz="3000" dirty="0"/>
              <a:t>Participants randomly allocated to two groups:</a:t>
            </a:r>
          </a:p>
          <a:p>
            <a:pPr lvl="1"/>
            <a:r>
              <a:rPr lang="en-GB" altLang="en-US" sz="2600" dirty="0"/>
              <a:t>Therapy group: CBT + ACCT (prison suicide prevention system)</a:t>
            </a:r>
          </a:p>
          <a:p>
            <a:pPr lvl="1"/>
            <a:r>
              <a:rPr lang="en-GB" altLang="en-US" sz="2600" dirty="0"/>
              <a:t>Control group: </a:t>
            </a:r>
            <a:r>
              <a:rPr lang="en-GB" altLang="en-US" sz="2600" dirty="0" smtClean="0"/>
              <a:t>TAU (</a:t>
            </a:r>
            <a:r>
              <a:rPr lang="en-GB" altLang="en-US" sz="2600" dirty="0" err="1" smtClean="0"/>
              <a:t>inc</a:t>
            </a:r>
            <a:r>
              <a:rPr lang="en-GB" altLang="en-US" sz="2600" dirty="0" smtClean="0"/>
              <a:t> ACCT)</a:t>
            </a:r>
            <a:endParaRPr lang="en-GB" altLang="en-US" sz="2600" dirty="0"/>
          </a:p>
        </p:txBody>
      </p:sp>
    </p:spTree>
    <p:extLst>
      <p:ext uri="{BB962C8B-B14F-4D97-AF65-F5344CB8AC3E}">
        <p14:creationId xmlns:p14="http://schemas.microsoft.com/office/powerpoint/2010/main" val="16687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Effects of treatment</a:t>
            </a:r>
            <a:endParaRPr lang="en-GB" dirty="0"/>
          </a:p>
        </p:txBody>
      </p:sp>
      <p:graphicFrame>
        <p:nvGraphicFramePr>
          <p:cNvPr id="4" name="Content Placeholder 3"/>
          <p:cNvGraphicFramePr>
            <a:graphicFrameLocks noGrp="1"/>
          </p:cNvGraphicFramePr>
          <p:nvPr>
            <p:ph idx="1"/>
            <p:extLst/>
          </p:nvPr>
        </p:nvGraphicFramePr>
        <p:xfrm>
          <a:off x="1703513" y="2276873"/>
          <a:ext cx="5841773" cy="4240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03512" y="1700809"/>
            <a:ext cx="8676768" cy="461665"/>
          </a:xfrm>
          <a:prstGeom prst="rect">
            <a:avLst/>
          </a:prstGeom>
          <a:noFill/>
        </p:spPr>
        <p:txBody>
          <a:bodyPr wrap="square" rtlCol="0">
            <a:spAutoFit/>
          </a:bodyPr>
          <a:lstStyle/>
          <a:p>
            <a:r>
              <a:rPr lang="en-GB" sz="2400" b="1" dirty="0"/>
              <a:t>Frequency of self injurious behaviour</a:t>
            </a:r>
          </a:p>
        </p:txBody>
      </p:sp>
      <p:sp>
        <p:nvSpPr>
          <p:cNvPr id="8" name="Content Placeholder 7"/>
          <p:cNvSpPr txBox="1">
            <a:spLocks/>
          </p:cNvSpPr>
          <p:nvPr/>
        </p:nvSpPr>
        <p:spPr>
          <a:xfrm>
            <a:off x="7464152" y="2348881"/>
            <a:ext cx="3096344" cy="4060944"/>
          </a:xfrm>
          <a:prstGeom prst="rect">
            <a:avLst/>
          </a:prstGeom>
        </p:spPr>
        <p:txBody>
          <a:bodyPr>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247142" indent="-273050">
              <a:spcBef>
                <a:spcPts val="1200"/>
              </a:spcBef>
            </a:pPr>
            <a:r>
              <a:rPr lang="en-GB" sz="2400" dirty="0"/>
              <a:t>Large effect=-0.72</a:t>
            </a:r>
          </a:p>
          <a:p>
            <a:pPr marL="247142" indent="-273050">
              <a:spcBef>
                <a:spcPts val="1200"/>
              </a:spcBef>
            </a:pPr>
            <a:r>
              <a:rPr lang="en-GB" sz="2400" dirty="0"/>
              <a:t>se=0.47</a:t>
            </a:r>
          </a:p>
          <a:p>
            <a:pPr marL="247142" indent="-273050">
              <a:spcBef>
                <a:spcPts val="1200"/>
              </a:spcBef>
            </a:pPr>
            <a:r>
              <a:rPr lang="en-GB" sz="2400" dirty="0"/>
              <a:t>95%CI= -1.71 to 0.09</a:t>
            </a:r>
          </a:p>
          <a:p>
            <a:pPr marL="247142" indent="-273050">
              <a:spcBef>
                <a:spcPts val="1200"/>
              </a:spcBef>
            </a:pPr>
            <a:r>
              <a:rPr lang="en-GB" sz="2400" dirty="0"/>
              <a:t>p=0.162</a:t>
            </a:r>
          </a:p>
        </p:txBody>
      </p:sp>
    </p:spTree>
    <p:extLst>
      <p:ext uri="{BB962C8B-B14F-4D97-AF65-F5344CB8AC3E}">
        <p14:creationId xmlns:p14="http://schemas.microsoft.com/office/powerpoint/2010/main" val="1517765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solidFill>
                  <a:srgbClr val="990099"/>
                </a:solidFill>
              </a:rPr>
              <a:t/>
            </a:r>
            <a:br>
              <a:rPr lang="en-GB" sz="4400" b="1" dirty="0">
                <a:solidFill>
                  <a:srgbClr val="990099"/>
                </a:solidFill>
              </a:rPr>
            </a:br>
            <a:r>
              <a:rPr lang="en-GB" sz="6000" b="1" dirty="0">
                <a:solidFill>
                  <a:srgbClr val="990099"/>
                </a:solidFill>
              </a:rPr>
              <a:t>THE INSITE study</a:t>
            </a:r>
            <a:r>
              <a:rPr lang="en-GB" sz="4400" b="1" dirty="0">
                <a:solidFill>
                  <a:srgbClr val="990099"/>
                </a:solidFill>
              </a:rPr>
              <a:t/>
            </a:r>
            <a:br>
              <a:rPr lang="en-GB" sz="4400" b="1" dirty="0">
                <a:solidFill>
                  <a:srgbClr val="990099"/>
                </a:solidFill>
              </a:rPr>
            </a:br>
            <a:endParaRPr lang="en-GB" dirty="0"/>
          </a:p>
        </p:txBody>
      </p:sp>
      <p:sp>
        <p:nvSpPr>
          <p:cNvPr id="3" name="Content Placeholder 2"/>
          <p:cNvSpPr>
            <a:spLocks noGrp="1"/>
          </p:cNvSpPr>
          <p:nvPr>
            <p:ph idx="1"/>
          </p:nvPr>
        </p:nvSpPr>
        <p:spPr/>
        <p:txBody>
          <a:bodyPr/>
          <a:lstStyle/>
          <a:p>
            <a:pPr algn="ctr"/>
            <a:r>
              <a:rPr lang="en-GB" sz="4400" b="1" dirty="0"/>
              <a:t>A randomised controlled trial of CBT for suicide prevention in inpatient settings</a:t>
            </a:r>
          </a:p>
          <a:p>
            <a:pPr marL="114300" indent="0" algn="ctr">
              <a:buNone/>
            </a:pPr>
            <a:endParaRPr lang="en-GB" sz="4400" u="sng" dirty="0"/>
          </a:p>
          <a:p>
            <a:pPr marL="114300" indent="0" algn="ctr">
              <a:buNone/>
            </a:pPr>
            <a:r>
              <a:rPr lang="en-GB" sz="2400" dirty="0"/>
              <a:t>Haddock et al (2016) Trials., Feb 11;17:79</a:t>
            </a:r>
          </a:p>
          <a:p>
            <a:pPr marL="114300" indent="0" algn="ctr">
              <a:buNone/>
            </a:pPr>
            <a:r>
              <a:rPr lang="en-GB" sz="2400" b="1" dirty="0"/>
              <a:t>Haddock et al (2019), British Journal of Psychiatry Open (trial results)</a:t>
            </a:r>
          </a:p>
        </p:txBody>
      </p:sp>
      <p:pic>
        <p:nvPicPr>
          <p:cNvPr id="5" name="Picture 4"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6993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What is INSITE?</a:t>
            </a:r>
          </a:p>
        </p:txBody>
      </p:sp>
      <p:sp>
        <p:nvSpPr>
          <p:cNvPr id="3" name="Content Placeholder 2"/>
          <p:cNvSpPr>
            <a:spLocks noGrp="1"/>
          </p:cNvSpPr>
          <p:nvPr>
            <p:ph idx="1"/>
          </p:nvPr>
        </p:nvSpPr>
        <p:spPr>
          <a:xfrm>
            <a:off x="385703" y="1700808"/>
            <a:ext cx="8922072" cy="4896544"/>
          </a:xfrm>
        </p:spPr>
        <p:txBody>
          <a:bodyPr>
            <a:normAutofit/>
          </a:bodyPr>
          <a:lstStyle/>
          <a:p>
            <a:r>
              <a:rPr lang="en-GB" sz="3200" dirty="0"/>
              <a:t>A pilot study to investigate the feasibility and acceptability of a Cognitive Behavioural  Suicide prevention therapy for people in acute psychiatric wards.</a:t>
            </a:r>
          </a:p>
          <a:p>
            <a:endParaRPr lang="en-GB" sz="3200" dirty="0"/>
          </a:p>
          <a:p>
            <a:pPr>
              <a:buNone/>
            </a:pPr>
            <a:endParaRPr lang="en-GB" dirty="0"/>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www.haiarchitecture.com/hai_site/site_images/portfolio/healthcare/vabedford_inpatient_6b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252" y="3789040"/>
            <a:ext cx="3168352"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91879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863601" y="357187"/>
            <a:ext cx="9101138" cy="1325563"/>
          </a:xfrm>
        </p:spPr>
        <p:txBody>
          <a:bodyPr/>
          <a:lstStyle/>
          <a:p>
            <a:pPr>
              <a:defRPr/>
            </a:pPr>
            <a:r>
              <a:rPr lang="en-GB" dirty="0" smtClean="0">
                <a:solidFill>
                  <a:schemeClr val="accent1">
                    <a:lumMod val="75000"/>
                  </a:schemeClr>
                </a:solidFill>
                <a:latin typeface="Tahoma" charset="0"/>
                <a:ea typeface="MS PGothic" charset="0"/>
              </a:rPr>
              <a:t>NICE Guidance </a:t>
            </a:r>
            <a:br>
              <a:rPr lang="en-GB" dirty="0" smtClean="0">
                <a:solidFill>
                  <a:schemeClr val="accent1">
                    <a:lumMod val="75000"/>
                  </a:schemeClr>
                </a:solidFill>
                <a:latin typeface="Tahoma" charset="0"/>
                <a:ea typeface="MS PGothic" charset="0"/>
              </a:rPr>
            </a:br>
            <a:r>
              <a:rPr lang="en-GB" dirty="0" smtClean="0">
                <a:solidFill>
                  <a:schemeClr val="accent1">
                    <a:lumMod val="75000"/>
                  </a:schemeClr>
                </a:solidFill>
                <a:latin typeface="Tahoma" charset="0"/>
                <a:ea typeface="MS PGothic" charset="0"/>
              </a:rPr>
              <a:t>(2014)</a:t>
            </a:r>
            <a:endParaRPr lang="en-GB" dirty="0">
              <a:solidFill>
                <a:schemeClr val="accent1">
                  <a:lumMod val="75000"/>
                </a:schemeClr>
              </a:solidFill>
              <a:latin typeface="Tahoma" charset="0"/>
              <a:ea typeface="MS PGothic" charset="0"/>
            </a:endParaRPr>
          </a:p>
        </p:txBody>
      </p:sp>
      <p:sp>
        <p:nvSpPr>
          <p:cNvPr id="31746" name="Rectangle 3"/>
          <p:cNvSpPr>
            <a:spLocks noGrp="1" noChangeArrowheads="1"/>
          </p:cNvSpPr>
          <p:nvPr>
            <p:ph idx="1"/>
          </p:nvPr>
        </p:nvSpPr>
        <p:spPr>
          <a:xfrm>
            <a:off x="475615" y="1989138"/>
            <a:ext cx="9145905" cy="4953000"/>
          </a:xfrm>
        </p:spPr>
        <p:txBody>
          <a:bodyPr/>
          <a:lstStyle/>
          <a:p>
            <a:pPr eaLnBrk="1" hangingPunct="1">
              <a:lnSpc>
                <a:spcPct val="110000"/>
              </a:lnSpc>
              <a:defRPr/>
            </a:pPr>
            <a:r>
              <a:rPr lang="en-GB" sz="2800" dirty="0" smtClean="0">
                <a:latin typeface="Tahoma" charset="0"/>
                <a:ea typeface="MS PGothic" charset="0"/>
                <a:cs typeface="MS PGothic" charset="0"/>
              </a:rPr>
              <a:t>Cognitive Behaviour Therapy (CBT) is </a:t>
            </a:r>
            <a:r>
              <a:rPr lang="en-GB" sz="2800" dirty="0">
                <a:latin typeface="Tahoma" charset="0"/>
                <a:ea typeface="MS PGothic" charset="0"/>
                <a:cs typeface="MS PGothic" charset="0"/>
              </a:rPr>
              <a:t>a recommended treatment for </a:t>
            </a:r>
            <a:r>
              <a:rPr lang="en-GB" sz="2800" dirty="0" smtClean="0">
                <a:latin typeface="Tahoma" charset="0"/>
                <a:ea typeface="MS PGothic" charset="0"/>
                <a:cs typeface="MS PGothic" charset="0"/>
              </a:rPr>
              <a:t>schizophrenia/psychosis</a:t>
            </a:r>
            <a:endParaRPr lang="en-GB" sz="2800" dirty="0">
              <a:latin typeface="Tahoma" charset="0"/>
              <a:ea typeface="MS PGothic" charset="0"/>
              <a:cs typeface="MS PGothic" charset="0"/>
            </a:endParaRPr>
          </a:p>
          <a:p>
            <a:pPr eaLnBrk="1" hangingPunct="1">
              <a:lnSpc>
                <a:spcPct val="110000"/>
              </a:lnSpc>
              <a:defRPr/>
            </a:pPr>
            <a:r>
              <a:rPr lang="en-GB" sz="2800" dirty="0">
                <a:latin typeface="Tahoma" charset="0"/>
                <a:ea typeface="MS PGothic" charset="0"/>
                <a:cs typeface="MS PGothic" charset="0"/>
              </a:rPr>
              <a:t>NICE recommends:</a:t>
            </a:r>
          </a:p>
          <a:p>
            <a:pPr lvl="1" eaLnBrk="1" hangingPunct="1">
              <a:lnSpc>
                <a:spcPct val="110000"/>
              </a:lnSpc>
              <a:defRPr/>
            </a:pPr>
            <a:r>
              <a:rPr lang="en-GB" dirty="0">
                <a:latin typeface="Tahoma" charset="0"/>
                <a:ea typeface="MS PGothic" charset="0"/>
                <a:cs typeface="MS PGothic" charset="0"/>
              </a:rPr>
              <a:t>CBT should be offered to all people with </a:t>
            </a:r>
            <a:r>
              <a:rPr lang="en-GB" dirty="0" smtClean="0">
                <a:latin typeface="Tahoma" charset="0"/>
                <a:ea typeface="MS PGothic" charset="0"/>
                <a:cs typeface="MS PGothic" charset="0"/>
              </a:rPr>
              <a:t>diagnosis </a:t>
            </a:r>
            <a:r>
              <a:rPr lang="en-GB" dirty="0">
                <a:latin typeface="Tahoma" charset="0"/>
                <a:ea typeface="MS PGothic" charset="0"/>
                <a:cs typeface="MS PGothic" charset="0"/>
              </a:rPr>
              <a:t>of schizophrenia</a:t>
            </a:r>
          </a:p>
          <a:p>
            <a:pPr lvl="1" eaLnBrk="1" hangingPunct="1">
              <a:lnSpc>
                <a:spcPct val="110000"/>
              </a:lnSpc>
              <a:defRPr/>
            </a:pPr>
            <a:r>
              <a:rPr lang="en-GB" dirty="0">
                <a:latin typeface="Tahoma" charset="0"/>
                <a:ea typeface="MS PGothic" charset="0"/>
                <a:cs typeface="MS PGothic" charset="0"/>
              </a:rPr>
              <a:t>Start in the acute phase, or later, including inpatient settings</a:t>
            </a:r>
          </a:p>
          <a:p>
            <a:pPr lvl="1" eaLnBrk="1" hangingPunct="1">
              <a:lnSpc>
                <a:spcPct val="110000"/>
              </a:lnSpc>
              <a:defRPr/>
            </a:pPr>
            <a:r>
              <a:rPr lang="en-GB" dirty="0">
                <a:latin typeface="Tahoma" charset="0"/>
                <a:ea typeface="MS PGothic" charset="0"/>
                <a:cs typeface="MS PGothic" charset="0"/>
              </a:rPr>
              <a:t>Family interventions should be offered</a:t>
            </a:r>
          </a:p>
          <a:p>
            <a:pPr eaLnBrk="1" hangingPunct="1">
              <a:lnSpc>
                <a:spcPct val="110000"/>
              </a:lnSpc>
              <a:defRPr/>
            </a:pPr>
            <a:r>
              <a:rPr lang="en-GB" sz="2800" dirty="0">
                <a:latin typeface="Tahoma" charset="0"/>
                <a:ea typeface="MS PGothic" charset="0"/>
                <a:cs typeface="MS PGothic" charset="0"/>
              </a:rPr>
              <a:t>Do not routinely offer counselling, supportive psychotherapy, social skills training or adherence therapy</a:t>
            </a:r>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03188"/>
            <a:ext cx="3959226"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6" y="5721350"/>
            <a:ext cx="5311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3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764704"/>
            <a:ext cx="7467600" cy="1143000"/>
          </a:xfrm>
        </p:spPr>
        <p:txBody>
          <a:bodyPr>
            <a:normAutofit fontScale="90000"/>
          </a:bodyPr>
          <a:lstStyle/>
          <a:p>
            <a:pPr algn="ctr"/>
            <a:r>
              <a:rPr lang="en-GB" sz="4800" dirty="0"/>
              <a:t>Why focus on in-patient suicides?</a:t>
            </a:r>
            <a:endParaRPr lang="en-GB" dirty="0"/>
          </a:p>
        </p:txBody>
      </p:sp>
      <p:pic>
        <p:nvPicPr>
          <p:cNvPr id="4" name="Content Placeholder 3" descr="C:\Users\Susan\AppData\Local\Microsoft\Windows\Temporary Internet Files\Content.IE5\4HRA2FQR\MC900441498[1].png"/>
          <p:cNvPicPr>
            <a:picLocks noGrp="1" noChangeAspect="1" noChangeArrowheads="1"/>
          </p:cNvPicPr>
          <p:nvPr>
            <p:ph idx="1"/>
          </p:nvPr>
        </p:nvPicPr>
        <p:blipFill>
          <a:blip r:embed="rId2" cstate="print"/>
          <a:stretch>
            <a:fillRect/>
          </a:stretch>
        </p:blipFill>
        <p:spPr bwMode="auto">
          <a:xfrm>
            <a:off x="3962629" y="2171929"/>
            <a:ext cx="3657143" cy="3657143"/>
          </a:xfrm>
          <a:prstGeom prst="rect">
            <a:avLst/>
          </a:prstGeom>
          <a:noFill/>
        </p:spPr>
      </p:pic>
      <p:pic>
        <p:nvPicPr>
          <p:cNvPr id="5" name="Picture 4" descr="INSITESmallLogo"/>
          <p:cNvPicPr>
            <a:picLocks noChangeAspect="1" noChangeArrowheads="1"/>
          </p:cNvPicPr>
          <p:nvPr/>
        </p:nvPicPr>
        <p:blipFill>
          <a:blip r:embed="rId3"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91811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Because…..</a:t>
            </a:r>
          </a:p>
        </p:txBody>
      </p:sp>
      <p:sp>
        <p:nvSpPr>
          <p:cNvPr id="3" name="Content Placeholder 2"/>
          <p:cNvSpPr>
            <a:spLocks noGrp="1"/>
          </p:cNvSpPr>
          <p:nvPr>
            <p:ph idx="1"/>
          </p:nvPr>
        </p:nvSpPr>
        <p:spPr/>
        <p:txBody>
          <a:bodyPr>
            <a:normAutofit/>
          </a:bodyPr>
          <a:lstStyle/>
          <a:p>
            <a:r>
              <a:rPr lang="en-GB" sz="2800" dirty="0"/>
              <a:t>Suicidal In-patients have continuous 24 hour direct contact with staff</a:t>
            </a:r>
            <a:r>
              <a:rPr lang="en-GB" sz="2800" dirty="0" smtClean="0"/>
              <a:t>.</a:t>
            </a:r>
          </a:p>
          <a:p>
            <a:endParaRPr lang="en-GB" sz="2800" dirty="0"/>
          </a:p>
          <a:p>
            <a:endParaRPr lang="en-GB" sz="2800" dirty="0"/>
          </a:p>
          <a:p>
            <a:pPr algn="ctr">
              <a:buNone/>
            </a:pPr>
            <a:r>
              <a:rPr lang="en-GB" sz="4400" dirty="0">
                <a:solidFill>
                  <a:schemeClr val="tx2"/>
                </a:solidFill>
              </a:rPr>
              <a:t>Therefore in-patient suicides </a:t>
            </a:r>
            <a:r>
              <a:rPr lang="en-GB" sz="4400" dirty="0" smtClean="0">
                <a:solidFill>
                  <a:schemeClr val="tx2"/>
                </a:solidFill>
              </a:rPr>
              <a:t>should be </a:t>
            </a:r>
            <a:r>
              <a:rPr lang="en-GB" sz="4400" dirty="0">
                <a:solidFill>
                  <a:schemeClr val="tx2"/>
                </a:solidFill>
              </a:rPr>
              <a:t>the most preventable of all </a:t>
            </a:r>
            <a:r>
              <a:rPr lang="en-GB" sz="4400" dirty="0" smtClean="0">
                <a:solidFill>
                  <a:schemeClr val="tx2"/>
                </a:solidFill>
              </a:rPr>
              <a:t>suicides</a:t>
            </a:r>
            <a:endParaRPr lang="en-GB" sz="4400" dirty="0">
              <a:solidFill>
                <a:schemeClr val="tx2"/>
              </a:solidFill>
            </a:endParaRPr>
          </a:p>
          <a:p>
            <a:pPr algn="ctr">
              <a:buNone/>
            </a:pPr>
            <a:endParaRPr lang="en-GB" sz="3200" dirty="0"/>
          </a:p>
          <a:p>
            <a:endParaRPr lang="en-GB" dirty="0"/>
          </a:p>
        </p:txBody>
      </p:sp>
      <p:pic>
        <p:nvPicPr>
          <p:cNvPr id="4" name="Picture 3" descr="INSITESmallLogo"/>
          <p:cNvPicPr>
            <a:picLocks noChangeAspect="1" noChangeArrowheads="1"/>
          </p:cNvPicPr>
          <p:nvPr/>
        </p:nvPicPr>
        <p:blipFill>
          <a:blip r:embed="rId3"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0958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48341"/>
            <a:ext cx="8996882" cy="1143000"/>
          </a:xfrm>
        </p:spPr>
        <p:txBody>
          <a:bodyPr/>
          <a:lstStyle/>
          <a:p>
            <a:r>
              <a:rPr lang="en-GB" dirty="0"/>
              <a:t>In-patient suicide</a:t>
            </a:r>
          </a:p>
        </p:txBody>
      </p:sp>
      <p:sp>
        <p:nvSpPr>
          <p:cNvPr id="3" name="Content Placeholder 2"/>
          <p:cNvSpPr>
            <a:spLocks noGrp="1"/>
          </p:cNvSpPr>
          <p:nvPr>
            <p:ph idx="1"/>
          </p:nvPr>
        </p:nvSpPr>
        <p:spPr>
          <a:xfrm>
            <a:off x="170816" y="1520421"/>
            <a:ext cx="9294508" cy="5085184"/>
          </a:xfrm>
        </p:spPr>
        <p:txBody>
          <a:bodyPr>
            <a:normAutofit fontScale="92500" lnSpcReduction="10000"/>
          </a:bodyPr>
          <a:lstStyle/>
          <a:p>
            <a:pPr lvl="1"/>
            <a:r>
              <a:rPr lang="en-GB" sz="3900" dirty="0"/>
              <a:t>Suicidal behaviour is </a:t>
            </a:r>
            <a:r>
              <a:rPr lang="en-GB" sz="3900" dirty="0" smtClean="0"/>
              <a:t>still highly </a:t>
            </a:r>
            <a:r>
              <a:rPr lang="en-GB" sz="3900" dirty="0"/>
              <a:t>prevalent in psychiatric wards</a:t>
            </a:r>
          </a:p>
          <a:p>
            <a:pPr lvl="1"/>
            <a:r>
              <a:rPr lang="en-GB" sz="3900" dirty="0"/>
              <a:t>Re-admission for repetition of suicidal behaviour is common</a:t>
            </a:r>
          </a:p>
          <a:p>
            <a:pPr lvl="1"/>
            <a:r>
              <a:rPr lang="en-GB" sz="3900" dirty="0" smtClean="0"/>
              <a:t>In </a:t>
            </a:r>
            <a:r>
              <a:rPr lang="en-GB" sz="3900" dirty="0" smtClean="0"/>
              <a:t>2018 </a:t>
            </a:r>
            <a:r>
              <a:rPr lang="en-GB" sz="3900" dirty="0"/>
              <a:t>there were </a:t>
            </a:r>
            <a:r>
              <a:rPr lang="en-GB" sz="3900" dirty="0" smtClean="0"/>
              <a:t>74</a:t>
            </a:r>
            <a:r>
              <a:rPr lang="en-GB" sz="3900" dirty="0" smtClean="0"/>
              <a:t> </a:t>
            </a:r>
            <a:r>
              <a:rPr lang="en-GB" sz="3900" dirty="0"/>
              <a:t>inpatient suicides </a:t>
            </a:r>
            <a:r>
              <a:rPr lang="en-GB" sz="3900" dirty="0" smtClean="0"/>
              <a:t>(4% </a:t>
            </a:r>
            <a:r>
              <a:rPr lang="en-GB" sz="3900" dirty="0"/>
              <a:t>of all patient suicides</a:t>
            </a:r>
            <a:r>
              <a:rPr lang="en-GB" sz="3900" dirty="0" smtClean="0"/>
              <a:t>), 179 in the 3 months post discharge</a:t>
            </a:r>
            <a:endParaRPr lang="en-GB" sz="3900" dirty="0"/>
          </a:p>
          <a:p>
            <a:pPr lvl="1"/>
            <a:r>
              <a:rPr lang="en-GB" sz="3900" dirty="0" smtClean="0"/>
              <a:t>Treating </a:t>
            </a:r>
            <a:r>
              <a:rPr lang="en-GB" sz="3900" dirty="0"/>
              <a:t>suicidal in-patients is expensive financially, personally……</a:t>
            </a:r>
          </a:p>
          <a:p>
            <a:endParaRPr lang="en-GB" dirty="0"/>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9863191" y="248341"/>
            <a:ext cx="11096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s://tse2.mm.bing.net/th?id=OIP.L_kBqQ6Idr7kJpEEv59-AgHaKa&amp;pid=Api&amp;P=0&amp;w=300&amp;h=300"/>
          <p:cNvPicPr/>
          <p:nvPr/>
        </p:nvPicPr>
        <p:blipFill>
          <a:blip r:embed="rId3">
            <a:extLst>
              <a:ext uri="{28A0092B-C50C-407E-A947-70E740481C1C}">
                <a14:useLocalDpi xmlns:a14="http://schemas.microsoft.com/office/drawing/2010/main" val="0"/>
              </a:ext>
            </a:extLst>
          </a:blip>
          <a:srcRect/>
          <a:stretch>
            <a:fillRect/>
          </a:stretch>
        </p:blipFill>
        <p:spPr bwMode="auto">
          <a:xfrm>
            <a:off x="9768407" y="4582274"/>
            <a:ext cx="1541123" cy="2023331"/>
          </a:xfrm>
          <a:prstGeom prst="rect">
            <a:avLst/>
          </a:prstGeom>
          <a:noFill/>
          <a:ln>
            <a:noFill/>
          </a:ln>
        </p:spPr>
      </p:pic>
    </p:spTree>
    <p:extLst>
      <p:ext uri="{BB962C8B-B14F-4D97-AF65-F5344CB8AC3E}">
        <p14:creationId xmlns:p14="http://schemas.microsoft.com/office/powerpoint/2010/main" val="3656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824" y="593742"/>
            <a:ext cx="7897688" cy="1143000"/>
          </a:xfrm>
        </p:spPr>
        <p:txBody>
          <a:bodyPr/>
          <a:lstStyle/>
          <a:p>
            <a:r>
              <a:rPr lang="en-GB" dirty="0"/>
              <a:t>Usual NHS treatment for suicidal psychiatric inpatients </a:t>
            </a:r>
          </a:p>
        </p:txBody>
      </p:sp>
      <p:sp>
        <p:nvSpPr>
          <p:cNvPr id="3" name="Content Placeholder 2"/>
          <p:cNvSpPr>
            <a:spLocks noGrp="1"/>
          </p:cNvSpPr>
          <p:nvPr>
            <p:ph idx="1"/>
          </p:nvPr>
        </p:nvSpPr>
        <p:spPr>
          <a:xfrm>
            <a:off x="1179816" y="2277050"/>
            <a:ext cx="7620000" cy="4800600"/>
          </a:xfrm>
        </p:spPr>
        <p:txBody>
          <a:bodyPr>
            <a:normAutofit/>
          </a:bodyPr>
          <a:lstStyle/>
          <a:p>
            <a:r>
              <a:rPr lang="en-GB" sz="3200" dirty="0"/>
              <a:t>Frequent risk assessments</a:t>
            </a:r>
          </a:p>
          <a:p>
            <a:r>
              <a:rPr lang="en-GB" sz="3200" dirty="0"/>
              <a:t>Observation</a:t>
            </a:r>
          </a:p>
          <a:p>
            <a:r>
              <a:rPr lang="en-GB" sz="3200" dirty="0"/>
              <a:t>Medication</a:t>
            </a:r>
          </a:p>
          <a:p>
            <a:r>
              <a:rPr lang="en-GB" sz="3200" i="1" dirty="0"/>
              <a:t>‘Containment</a:t>
            </a:r>
            <a:r>
              <a:rPr lang="en-GB" sz="3200" dirty="0"/>
              <a:t>’</a:t>
            </a:r>
          </a:p>
          <a:p>
            <a:r>
              <a:rPr lang="en-GB" sz="3200" dirty="0"/>
              <a:t>1:1 time with ‘named nurse’</a:t>
            </a:r>
          </a:p>
          <a:p>
            <a:r>
              <a:rPr lang="en-GB" sz="3200" dirty="0"/>
              <a:t>Ward activities / groups</a:t>
            </a:r>
          </a:p>
          <a:p>
            <a:r>
              <a:rPr lang="en-GB" sz="3200" dirty="0"/>
              <a:t>Psychological therapies sparse or absent</a:t>
            </a:r>
          </a:p>
        </p:txBody>
      </p:sp>
      <p:pic>
        <p:nvPicPr>
          <p:cNvPr id="4" name="Picture 2" descr="https://tse1.mm.bing.net/th?id=OIP.vV08TlKQOTFwZBYQ2Ew4mgHaEd&amp;pid=15.1&amp;P=0&amp;w=313&amp;h=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34" y="2847478"/>
            <a:ext cx="2863810" cy="19764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95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743058" y="228601"/>
            <a:ext cx="9731902" cy="1325563"/>
          </a:xfrm>
        </p:spPr>
        <p:txBody>
          <a:bodyPr/>
          <a:lstStyle/>
          <a:p>
            <a:pPr eaLnBrk="1" hangingPunct="1">
              <a:defRPr/>
            </a:pPr>
            <a:r>
              <a:rPr lang="en-GB" altLang="en-US" dirty="0" smtClean="0"/>
              <a:t>Environmental </a:t>
            </a:r>
            <a:r>
              <a:rPr lang="en-GB" altLang="en-US" dirty="0" smtClean="0"/>
              <a:t>challenges in inpatient settings</a:t>
            </a:r>
            <a:endParaRPr lang="en-GB" altLang="en-US" dirty="0" smtClean="0"/>
          </a:p>
        </p:txBody>
      </p:sp>
      <p:sp>
        <p:nvSpPr>
          <p:cNvPr id="433155" name="Rectangle 3"/>
          <p:cNvSpPr>
            <a:spLocks noGrp="1" noChangeArrowheads="1"/>
          </p:cNvSpPr>
          <p:nvPr>
            <p:ph type="body" idx="1"/>
          </p:nvPr>
        </p:nvSpPr>
        <p:spPr>
          <a:xfrm>
            <a:off x="244411" y="2600644"/>
            <a:ext cx="10048125" cy="4933593"/>
          </a:xfrm>
        </p:spPr>
        <p:txBody>
          <a:bodyPr>
            <a:normAutofit/>
          </a:bodyPr>
          <a:lstStyle/>
          <a:p>
            <a:pPr lvl="1" eaLnBrk="1" hangingPunct="1">
              <a:defRPr/>
            </a:pPr>
            <a:r>
              <a:rPr lang="en-GB" altLang="en-US" sz="3600" dirty="0" smtClean="0"/>
              <a:t>Security </a:t>
            </a:r>
            <a:r>
              <a:rPr lang="en-GB" altLang="en-US" sz="3600" dirty="0"/>
              <a:t>factors over-ride </a:t>
            </a:r>
            <a:r>
              <a:rPr lang="en-GB" altLang="en-US" sz="3600" dirty="0" smtClean="0"/>
              <a:t>aesthetics</a:t>
            </a:r>
          </a:p>
          <a:p>
            <a:pPr lvl="1">
              <a:defRPr/>
            </a:pPr>
            <a:r>
              <a:rPr lang="en-GB" altLang="en-US" sz="3600" dirty="0"/>
              <a:t>Risk management is </a:t>
            </a:r>
            <a:r>
              <a:rPr lang="en-GB" altLang="en-US" sz="3600" dirty="0" smtClean="0"/>
              <a:t>paramount</a:t>
            </a:r>
          </a:p>
          <a:p>
            <a:pPr lvl="1">
              <a:defRPr/>
            </a:pPr>
            <a:r>
              <a:rPr lang="en-GB" altLang="en-US" sz="3600" dirty="0" smtClean="0"/>
              <a:t>Staff </a:t>
            </a:r>
            <a:r>
              <a:rPr lang="en-GB" altLang="en-US" sz="3600" dirty="0"/>
              <a:t>often have dual role - security vs </a:t>
            </a:r>
            <a:r>
              <a:rPr lang="en-GB" altLang="en-US" sz="3600" dirty="0" smtClean="0"/>
              <a:t>therapy</a:t>
            </a:r>
            <a:endParaRPr lang="en-GB" altLang="en-US" sz="3600" dirty="0"/>
          </a:p>
        </p:txBody>
      </p:sp>
    </p:spTree>
    <p:extLst>
      <p:ext uri="{BB962C8B-B14F-4D97-AF65-F5344CB8AC3E}">
        <p14:creationId xmlns:p14="http://schemas.microsoft.com/office/powerpoint/2010/main" val="3825171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Psychiatric </a:t>
            </a:r>
            <a:r>
              <a:rPr lang="en-GB" dirty="0"/>
              <a:t>w</a:t>
            </a:r>
            <a:r>
              <a:rPr lang="en-GB" dirty="0" smtClean="0"/>
              <a:t>ards – some challenges……</a:t>
            </a:r>
            <a:endParaRPr lang="en-GB" dirty="0"/>
          </a:p>
        </p:txBody>
      </p:sp>
      <p:sp>
        <p:nvSpPr>
          <p:cNvPr id="3" name="Content Placeholder 2"/>
          <p:cNvSpPr>
            <a:spLocks noGrp="1"/>
          </p:cNvSpPr>
          <p:nvPr>
            <p:ph idx="1"/>
          </p:nvPr>
        </p:nvSpPr>
        <p:spPr>
          <a:xfrm>
            <a:off x="609600" y="1417638"/>
            <a:ext cx="10160000" cy="4800600"/>
          </a:xfrm>
        </p:spPr>
        <p:txBody>
          <a:bodyPr>
            <a:noAutofit/>
          </a:bodyPr>
          <a:lstStyle/>
          <a:p>
            <a:r>
              <a:rPr lang="en-GB" sz="3600" dirty="0"/>
              <a:t>Unpredictable chaotic environments</a:t>
            </a:r>
          </a:p>
          <a:p>
            <a:r>
              <a:rPr lang="en-GB" sz="3600" dirty="0"/>
              <a:t>No precedents for psychological </a:t>
            </a:r>
            <a:r>
              <a:rPr lang="en-GB" sz="3600" dirty="0" smtClean="0"/>
              <a:t>therapy</a:t>
            </a:r>
          </a:p>
          <a:p>
            <a:r>
              <a:rPr lang="en-GB" altLang="en-US" sz="3600" dirty="0" smtClean="0"/>
              <a:t>Very </a:t>
            </a:r>
            <a:r>
              <a:rPr lang="en-GB" altLang="en-US" sz="3600" dirty="0"/>
              <a:t>little individual autonomy or privacy</a:t>
            </a:r>
          </a:p>
          <a:p>
            <a:r>
              <a:rPr lang="en-GB" sz="3600" dirty="0" smtClean="0"/>
              <a:t>Low </a:t>
            </a:r>
            <a:r>
              <a:rPr lang="en-GB" sz="3600" dirty="0"/>
              <a:t>ward staff morale – high staff turnover</a:t>
            </a:r>
          </a:p>
          <a:p>
            <a:r>
              <a:rPr lang="en-GB" sz="3600" dirty="0"/>
              <a:t>High bed occupancy</a:t>
            </a:r>
          </a:p>
          <a:p>
            <a:r>
              <a:rPr lang="en-GB" sz="3600" dirty="0"/>
              <a:t>Excessive use of agency staff</a:t>
            </a:r>
          </a:p>
          <a:p>
            <a:r>
              <a:rPr lang="en-GB" sz="3600" dirty="0"/>
              <a:t>Highly acute complex risky patients</a:t>
            </a:r>
          </a:p>
          <a:p>
            <a:r>
              <a:rPr lang="en-GB" sz="3600" dirty="0" smtClean="0"/>
              <a:t>High p</a:t>
            </a:r>
            <a:r>
              <a:rPr lang="en-GB" sz="3600" dirty="0" smtClean="0"/>
              <a:t>atient </a:t>
            </a:r>
            <a:r>
              <a:rPr lang="en-GB" sz="3600" dirty="0"/>
              <a:t>dissatisfaction</a:t>
            </a:r>
          </a:p>
        </p:txBody>
      </p:sp>
    </p:spTree>
    <p:extLst>
      <p:ext uri="{BB962C8B-B14F-4D97-AF65-F5344CB8AC3E}">
        <p14:creationId xmlns:p14="http://schemas.microsoft.com/office/powerpoint/2010/main" val="39934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Key questions</a:t>
            </a:r>
            <a:r>
              <a:rPr lang="en-GB" sz="5400" dirty="0"/>
              <a:t>?</a:t>
            </a:r>
          </a:p>
        </p:txBody>
      </p:sp>
      <p:sp>
        <p:nvSpPr>
          <p:cNvPr id="3" name="Content Placeholder 2"/>
          <p:cNvSpPr>
            <a:spLocks noGrp="1"/>
          </p:cNvSpPr>
          <p:nvPr>
            <p:ph idx="1"/>
          </p:nvPr>
        </p:nvSpPr>
        <p:spPr>
          <a:xfrm>
            <a:off x="496585" y="2296709"/>
            <a:ext cx="10160000" cy="4987668"/>
          </a:xfrm>
        </p:spPr>
        <p:txBody>
          <a:bodyPr>
            <a:normAutofit/>
          </a:bodyPr>
          <a:lstStyle/>
          <a:p>
            <a:pPr marL="457200" indent="-457200"/>
            <a:r>
              <a:rPr lang="en-GB" sz="3200" dirty="0"/>
              <a:t>Can it be successfully implemented?</a:t>
            </a:r>
          </a:p>
          <a:p>
            <a:pPr marL="457200" indent="-457200"/>
            <a:r>
              <a:rPr lang="en-GB" sz="3200" dirty="0"/>
              <a:t>Is it feasible and acceptable to staff and patients?</a:t>
            </a:r>
          </a:p>
          <a:p>
            <a:pPr marL="457200" indent="-457200"/>
            <a:r>
              <a:rPr lang="en-GB" sz="3200" dirty="0"/>
              <a:t>What impact does it have on key outcomes (length of stay, suicidality*, mental health problems, functioning </a:t>
            </a:r>
            <a:r>
              <a:rPr lang="en-GB" sz="3200" dirty="0" err="1"/>
              <a:t>etc</a:t>
            </a:r>
            <a:endParaRPr lang="en-GB" sz="3200" dirty="0"/>
          </a:p>
          <a:p>
            <a:pPr marL="114300" indent="0">
              <a:buNone/>
            </a:pPr>
            <a:endParaRPr lang="en-GB" sz="2400" dirty="0"/>
          </a:p>
          <a:p>
            <a:pPr marL="114300" indent="0">
              <a:buNone/>
            </a:pPr>
            <a:r>
              <a:rPr lang="en-GB" sz="2400" dirty="0"/>
              <a:t>*Suicidality includes suicidal thoughts, feelings &amp; behaviours </a:t>
            </a:r>
          </a:p>
          <a:p>
            <a:endParaRPr lang="en-GB" dirty="0"/>
          </a:p>
        </p:txBody>
      </p:sp>
      <p:pic>
        <p:nvPicPr>
          <p:cNvPr id="4" name="Picture 3" descr="INSITESmallLogo"/>
          <p:cNvPicPr>
            <a:picLocks noChangeAspect="1" noChangeArrowheads="1"/>
          </p:cNvPicPr>
          <p:nvPr/>
        </p:nvPicPr>
        <p:blipFill>
          <a:blip r:embed="rId3"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intervention</a:t>
            </a:r>
          </a:p>
        </p:txBody>
      </p:sp>
      <p:sp>
        <p:nvSpPr>
          <p:cNvPr id="3" name="Content Placeholder 2"/>
          <p:cNvSpPr>
            <a:spLocks noGrp="1"/>
          </p:cNvSpPr>
          <p:nvPr>
            <p:ph idx="1"/>
          </p:nvPr>
        </p:nvSpPr>
        <p:spPr>
          <a:xfrm>
            <a:off x="211191" y="1585450"/>
            <a:ext cx="10558409" cy="4741443"/>
          </a:xfrm>
        </p:spPr>
        <p:txBody>
          <a:bodyPr>
            <a:noAutofit/>
          </a:bodyPr>
          <a:lstStyle/>
          <a:p>
            <a:r>
              <a:rPr lang="en-GB" sz="3200" dirty="0"/>
              <a:t>Delivered over 6 months, up to 20 sessions</a:t>
            </a:r>
          </a:p>
          <a:p>
            <a:r>
              <a:rPr lang="en-GB" sz="3200" dirty="0"/>
              <a:t>Delivered weekly, depending on needs of patient</a:t>
            </a:r>
          </a:p>
          <a:p>
            <a:r>
              <a:rPr lang="en-GB" sz="3200" dirty="0"/>
              <a:t>A collaborative, one to one intervention based on cognitive behavioural treatment for suicide</a:t>
            </a:r>
          </a:p>
          <a:p>
            <a:r>
              <a:rPr lang="en-GB" sz="3200" dirty="0"/>
              <a:t>Targets key factors which underpin suicide e.g. hopelessness, entrapment and defeat</a:t>
            </a:r>
          </a:p>
          <a:p>
            <a:r>
              <a:rPr lang="en-GB" sz="3200" dirty="0"/>
              <a:t>CBT principles to address </a:t>
            </a:r>
            <a:r>
              <a:rPr lang="en-GB" sz="3200" dirty="0" smtClean="0"/>
              <a:t>suicidal </a:t>
            </a:r>
            <a:r>
              <a:rPr lang="en-GB" sz="3200" dirty="0"/>
              <a:t>thoughts and feelings</a:t>
            </a:r>
          </a:p>
          <a:p>
            <a:r>
              <a:rPr lang="en-GB" sz="3200" dirty="0"/>
              <a:t>Incorporates a focus on staying well and maintenance of recovery</a:t>
            </a:r>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74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a:t>
            </a:r>
          </a:p>
        </p:txBody>
      </p:sp>
      <p:sp>
        <p:nvSpPr>
          <p:cNvPr id="3" name="Content Placeholder 2"/>
          <p:cNvSpPr>
            <a:spLocks noGrp="1"/>
          </p:cNvSpPr>
          <p:nvPr>
            <p:ph idx="1"/>
          </p:nvPr>
        </p:nvSpPr>
        <p:spPr>
          <a:xfrm>
            <a:off x="1981200" y="1700808"/>
            <a:ext cx="7620000" cy="5256584"/>
          </a:xfrm>
        </p:spPr>
        <p:txBody>
          <a:bodyPr>
            <a:normAutofit/>
          </a:bodyPr>
          <a:lstStyle/>
          <a:p>
            <a:r>
              <a:rPr lang="en-GB" sz="3200" dirty="0"/>
              <a:t>Suicidality</a:t>
            </a:r>
          </a:p>
          <a:p>
            <a:r>
              <a:rPr lang="en-GB" sz="3200" dirty="0"/>
              <a:t>Length of stay</a:t>
            </a:r>
          </a:p>
          <a:p>
            <a:r>
              <a:rPr lang="en-GB" sz="3200" dirty="0"/>
              <a:t>Risky behaviours</a:t>
            </a:r>
          </a:p>
          <a:p>
            <a:r>
              <a:rPr lang="en-GB" sz="3200" dirty="0"/>
              <a:t>Symptoms</a:t>
            </a:r>
            <a:endParaRPr lang="en-GB" dirty="0"/>
          </a:p>
          <a:p>
            <a:r>
              <a:rPr lang="en-GB" sz="3200" dirty="0"/>
              <a:t>Psychological factors</a:t>
            </a:r>
          </a:p>
          <a:p>
            <a:r>
              <a:rPr lang="en-GB" sz="3200" dirty="0"/>
              <a:t>Quality of life</a:t>
            </a:r>
          </a:p>
          <a:p>
            <a:r>
              <a:rPr lang="en-GB" sz="3200" dirty="0"/>
              <a:t>Is it cost effective?</a:t>
            </a:r>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15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Suicide severity</a:t>
            </a:r>
          </a:p>
        </p:txBody>
      </p:sp>
      <p:sp>
        <p:nvSpPr>
          <p:cNvPr id="3" name="Content Placeholder 2"/>
          <p:cNvSpPr>
            <a:spLocks noGrp="1"/>
          </p:cNvSpPr>
          <p:nvPr>
            <p:ph idx="1"/>
          </p:nvPr>
        </p:nvSpPr>
        <p:spPr/>
        <p:txBody>
          <a:bodyPr>
            <a:normAutofit/>
          </a:bodyPr>
          <a:lstStyle/>
          <a:p>
            <a:r>
              <a:rPr lang="en-GB" sz="3200" b="1" dirty="0"/>
              <a:t>SPS Suicide scale</a:t>
            </a:r>
          </a:p>
          <a:p>
            <a:pPr marL="114300" indent="0">
              <a:buNone/>
            </a:pPr>
            <a:r>
              <a:rPr lang="en-GB" sz="3200" dirty="0"/>
              <a:t>	</a:t>
            </a:r>
          </a:p>
          <a:p>
            <a:r>
              <a:rPr lang="pt-BR" sz="3200" dirty="0"/>
              <a:t>  </a:t>
            </a:r>
            <a:r>
              <a:rPr lang="pt-BR" sz="3500" dirty="0"/>
              <a:t>M</a:t>
            </a:r>
            <a:r>
              <a:rPr lang="en-GB" sz="3500" dirty="0" err="1"/>
              <a:t>ild</a:t>
            </a:r>
            <a:r>
              <a:rPr lang="en-GB" sz="3500" dirty="0"/>
              <a:t>			n = 3	(5.9%)		</a:t>
            </a:r>
          </a:p>
          <a:p>
            <a:r>
              <a:rPr lang="en-GB" sz="3500" dirty="0"/>
              <a:t>  Moderate		n = 7	(13.7%)</a:t>
            </a:r>
          </a:p>
          <a:p>
            <a:r>
              <a:rPr lang="en-GB" sz="3500" dirty="0"/>
              <a:t>  Severe			n = 40 (78.4%)</a:t>
            </a:r>
          </a:p>
          <a:p>
            <a:pPr marL="114300" indent="0">
              <a:buNone/>
            </a:pPr>
            <a:endParaRPr lang="en-GB" sz="3200" dirty="0"/>
          </a:p>
          <a:p>
            <a:pPr marL="114300" indent="0">
              <a:buNone/>
            </a:pPr>
            <a:r>
              <a:rPr lang="en-GB" sz="3200" dirty="0"/>
              <a:t>	</a:t>
            </a:r>
          </a:p>
          <a:p>
            <a:endParaRPr lang="en-GB" dirty="0"/>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0932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69" y="1402388"/>
            <a:ext cx="7423150" cy="1325563"/>
          </a:xfrm>
        </p:spPr>
        <p:txBody>
          <a:bodyPr/>
          <a:lstStyle/>
          <a:p>
            <a:pPr>
              <a:defRPr/>
            </a:pPr>
            <a:r>
              <a:rPr lang="en-GB" dirty="0" smtClean="0">
                <a:solidFill>
                  <a:schemeClr val="accent1">
                    <a:lumMod val="75000"/>
                  </a:schemeClr>
                </a:solidFill>
              </a:rPr>
              <a:t>The early psychosis standard</a:t>
            </a:r>
            <a:endParaRPr lang="en-GB" dirty="0">
              <a:solidFill>
                <a:schemeClr val="accent1">
                  <a:lumMod val="75000"/>
                </a:schemeClr>
              </a:solidFill>
            </a:endParaRPr>
          </a:p>
        </p:txBody>
      </p:sp>
      <p:sp>
        <p:nvSpPr>
          <p:cNvPr id="3" name="Content Placeholder 2"/>
          <p:cNvSpPr>
            <a:spLocks noGrp="1"/>
          </p:cNvSpPr>
          <p:nvPr>
            <p:ph idx="1"/>
          </p:nvPr>
        </p:nvSpPr>
        <p:spPr>
          <a:xfrm>
            <a:off x="626724" y="3049018"/>
            <a:ext cx="9195370" cy="4351338"/>
          </a:xfrm>
        </p:spPr>
        <p:txBody>
          <a:bodyPr>
            <a:normAutofit/>
          </a:bodyPr>
          <a:lstStyle/>
          <a:p>
            <a:pPr>
              <a:defRPr/>
            </a:pPr>
            <a:r>
              <a:rPr lang="en-GB" sz="3600" i="1" dirty="0"/>
              <a:t>The access and waiting time standard for early intervention in psychosis (EIP) services requires that, from 1 April 2016 more than 50% of people experiencing first episode psychosis will be treated with a NICE-approved care package within two weeks of referral</a:t>
            </a:r>
            <a:r>
              <a:rPr lang="en-GB" sz="3600" i="1" dirty="0" smtClean="0"/>
              <a:t>.</a:t>
            </a:r>
            <a:endParaRPr lang="en-GB" sz="3600" dirty="0"/>
          </a:p>
        </p:txBody>
      </p:sp>
      <p:pic>
        <p:nvPicPr>
          <p:cNvPr id="19460" name="Picture 2" descr="http://static.engineeringbecause.com/uploads/default/schools/logos/university-of-manch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390525"/>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2" descr="Image result for Implementing the Early Intervention in Psychosis Access and Waiting Time Standard image"/>
          <p:cNvSpPr>
            <a:spLocks noChangeAspect="1" noChangeArrowheads="1"/>
          </p:cNvSpPr>
          <p:nvPr/>
        </p:nvSpPr>
        <p:spPr bwMode="auto">
          <a:xfrm>
            <a:off x="1687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endParaRPr lang="en-US" altLang="en-US"/>
          </a:p>
        </p:txBody>
      </p:sp>
      <p:pic>
        <p:nvPicPr>
          <p:cNvPr id="194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5214" y="252806"/>
            <a:ext cx="2514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622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714766" y="2834640"/>
            <a:ext cx="7543801" cy="4023360"/>
          </a:xfrm>
        </p:spPr>
        <p:txBody>
          <a:bodyPr>
            <a:normAutofit/>
          </a:bodyPr>
          <a:lstStyle/>
          <a:p>
            <a:pPr marL="0" indent="0">
              <a:buNone/>
            </a:pPr>
            <a:r>
              <a:rPr lang="en-GB" sz="6600" dirty="0"/>
              <a:t>So, is it feasible?</a:t>
            </a:r>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00275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suggest it is…</a:t>
            </a:r>
          </a:p>
        </p:txBody>
      </p:sp>
      <p:sp>
        <p:nvSpPr>
          <p:cNvPr id="3" name="Content Placeholder 2"/>
          <p:cNvSpPr>
            <a:spLocks noGrp="1"/>
          </p:cNvSpPr>
          <p:nvPr>
            <p:ph idx="1"/>
          </p:nvPr>
        </p:nvSpPr>
        <p:spPr>
          <a:xfrm>
            <a:off x="974136" y="2255791"/>
            <a:ext cx="8064896" cy="4800600"/>
          </a:xfrm>
        </p:spPr>
        <p:txBody>
          <a:bodyPr>
            <a:normAutofit/>
          </a:bodyPr>
          <a:lstStyle/>
          <a:p>
            <a:r>
              <a:rPr lang="en-GB" sz="4000" dirty="0"/>
              <a:t>70 people consented, 51 people randomised</a:t>
            </a:r>
          </a:p>
          <a:p>
            <a:r>
              <a:rPr lang="en-GB" sz="4000" dirty="0"/>
              <a:t>Mean no. of sessions = 12</a:t>
            </a:r>
          </a:p>
          <a:p>
            <a:r>
              <a:rPr lang="en-GB" sz="4000" dirty="0"/>
              <a:t>However, the range was wide: 0-20</a:t>
            </a:r>
          </a:p>
        </p:txBody>
      </p:sp>
      <p:pic>
        <p:nvPicPr>
          <p:cNvPr id="4" name="Picture 3"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55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5" y="1600200"/>
            <a:ext cx="7992887"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INSITESmallLogo"/>
          <p:cNvPicPr>
            <a:picLocks noChangeAspect="1" noChangeArrowheads="1"/>
          </p:cNvPicPr>
          <p:nvPr/>
        </p:nvPicPr>
        <p:blipFill>
          <a:blip r:embed="rId3"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62821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acceptable?</a:t>
            </a:r>
          </a:p>
        </p:txBody>
      </p:sp>
      <p:sp>
        <p:nvSpPr>
          <p:cNvPr id="4" name="Content Placeholder 3"/>
          <p:cNvSpPr>
            <a:spLocks noGrp="1"/>
          </p:cNvSpPr>
          <p:nvPr>
            <p:ph idx="1"/>
          </p:nvPr>
        </p:nvSpPr>
        <p:spPr/>
        <p:txBody>
          <a:bodyPr>
            <a:normAutofit fontScale="92500"/>
          </a:bodyPr>
          <a:lstStyle/>
          <a:p>
            <a:r>
              <a:rPr lang="en-GB" sz="4000" dirty="0"/>
              <a:t>For service users:</a:t>
            </a:r>
          </a:p>
          <a:p>
            <a:pPr lvl="1"/>
            <a:r>
              <a:rPr lang="en-GB" sz="3200" dirty="0"/>
              <a:t>Qualitative work indicated service users want it and value it</a:t>
            </a:r>
          </a:p>
          <a:p>
            <a:pPr lvl="1"/>
            <a:r>
              <a:rPr lang="en-GB" sz="3200" dirty="0"/>
              <a:t>Data on take up of sessions good</a:t>
            </a:r>
          </a:p>
          <a:p>
            <a:pPr lvl="1"/>
            <a:r>
              <a:rPr lang="en-GB" sz="3200" dirty="0"/>
              <a:t>Engagement in therapy good (therapeutic alliance similar to other CBT studies)</a:t>
            </a:r>
          </a:p>
          <a:p>
            <a:r>
              <a:rPr lang="en-GB" sz="4200" dirty="0"/>
              <a:t>For staff:</a:t>
            </a:r>
          </a:p>
          <a:p>
            <a:pPr lvl="1"/>
            <a:r>
              <a:rPr lang="en-GB" sz="3200" dirty="0"/>
              <a:t>Generally well received</a:t>
            </a:r>
          </a:p>
          <a:p>
            <a:pPr lvl="1"/>
            <a:r>
              <a:rPr lang="en-GB" sz="3200" dirty="0"/>
              <a:t>And not too disruptive!</a:t>
            </a:r>
          </a:p>
        </p:txBody>
      </p:sp>
      <p:pic>
        <p:nvPicPr>
          <p:cNvPr id="5" name="Picture 4" descr="INSITE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l="12704" t="-6319" r="13652" b="-6853"/>
          <a:stretch>
            <a:fillRect/>
          </a:stretch>
        </p:blipFill>
        <p:spPr bwMode="auto">
          <a:xfrm>
            <a:off x="8717363" y="106826"/>
            <a:ext cx="1082409" cy="1009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7679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Serious, adverse events</a:t>
            </a:r>
          </a:p>
        </p:txBody>
      </p:sp>
      <p:sp>
        <p:nvSpPr>
          <p:cNvPr id="3" name="Content Placeholder 2"/>
          <p:cNvSpPr>
            <a:spLocks noGrp="1"/>
          </p:cNvSpPr>
          <p:nvPr>
            <p:ph idx="1"/>
          </p:nvPr>
        </p:nvSpPr>
        <p:spPr>
          <a:xfrm>
            <a:off x="660971" y="1823920"/>
            <a:ext cx="8779248" cy="4800600"/>
          </a:xfrm>
        </p:spPr>
        <p:txBody>
          <a:bodyPr>
            <a:normAutofit/>
          </a:bodyPr>
          <a:lstStyle/>
          <a:p>
            <a:r>
              <a:rPr lang="en-GB" sz="2800" dirty="0"/>
              <a:t>They were common!</a:t>
            </a:r>
          </a:p>
          <a:p>
            <a:r>
              <a:rPr lang="en-GB" sz="2800" dirty="0"/>
              <a:t>We recorded 255 serious adverse events during INSITE i.e. serious self harm</a:t>
            </a:r>
          </a:p>
          <a:p>
            <a:r>
              <a:rPr lang="en-GB" sz="2800" dirty="0"/>
              <a:t>Ranged from 0-105 events per person</a:t>
            </a:r>
          </a:p>
          <a:p>
            <a:r>
              <a:rPr lang="en-GB" sz="2800" dirty="0"/>
              <a:t>Highlights the stressful environment staff are working in</a:t>
            </a:r>
          </a:p>
          <a:p>
            <a:r>
              <a:rPr lang="en-GB" sz="2800" dirty="0"/>
              <a:t>None were research related</a:t>
            </a:r>
          </a:p>
          <a:p>
            <a:r>
              <a:rPr lang="en-GB" sz="2800" dirty="0"/>
              <a:t>And, they were no more frequent in the therapy group suggesting engagement in the intervention did not increase risk</a:t>
            </a:r>
          </a:p>
        </p:txBody>
      </p:sp>
      <p:pic>
        <p:nvPicPr>
          <p:cNvPr id="4" name="Picture 3" descr="https://i.ytimg.com/vi/m07OBm87gwE/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168" y="476672"/>
            <a:ext cx="2317750" cy="1441450"/>
          </a:xfrm>
          <a:prstGeom prst="rect">
            <a:avLst/>
          </a:prstGeom>
          <a:noFill/>
          <a:ln>
            <a:noFill/>
          </a:ln>
        </p:spPr>
      </p:pic>
    </p:spTree>
    <p:extLst>
      <p:ext uri="{BB962C8B-B14F-4D97-AF65-F5344CB8AC3E}">
        <p14:creationId xmlns:p14="http://schemas.microsoft.com/office/powerpoint/2010/main" val="3773252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learned?</a:t>
            </a:r>
          </a:p>
        </p:txBody>
      </p:sp>
      <p:sp>
        <p:nvSpPr>
          <p:cNvPr id="3" name="Content Placeholder 2"/>
          <p:cNvSpPr>
            <a:spLocks noGrp="1"/>
          </p:cNvSpPr>
          <p:nvPr>
            <p:ph idx="1"/>
          </p:nvPr>
        </p:nvSpPr>
        <p:spPr>
          <a:xfrm>
            <a:off x="111760" y="1864360"/>
            <a:ext cx="10901680" cy="4800600"/>
          </a:xfrm>
        </p:spPr>
        <p:txBody>
          <a:bodyPr>
            <a:normAutofit/>
          </a:bodyPr>
          <a:lstStyle/>
          <a:p>
            <a:r>
              <a:rPr lang="en-GB" sz="3600" dirty="0" smtClean="0"/>
              <a:t>Suicidality is a key problem with people with psychosis</a:t>
            </a:r>
          </a:p>
          <a:p>
            <a:r>
              <a:rPr lang="en-GB" sz="3600" dirty="0" smtClean="0"/>
              <a:t>CBSP </a:t>
            </a:r>
            <a:r>
              <a:rPr lang="en-GB" sz="3600" dirty="0" smtClean="0"/>
              <a:t>approaches are feasible, acceptable and welcomed</a:t>
            </a:r>
          </a:p>
          <a:p>
            <a:r>
              <a:rPr lang="en-GB" sz="3600" dirty="0" smtClean="0"/>
              <a:t>There is evidence of effectiveness</a:t>
            </a:r>
          </a:p>
          <a:p>
            <a:r>
              <a:rPr lang="en-GB" sz="3600" dirty="0" smtClean="0"/>
              <a:t>But, there are challenges</a:t>
            </a:r>
            <a:r>
              <a:rPr lang="en-GB" sz="3600" dirty="0" smtClean="0"/>
              <a:t>……..</a:t>
            </a:r>
          </a:p>
          <a:p>
            <a:r>
              <a:rPr lang="en-GB" sz="3600" dirty="0" smtClean="0"/>
              <a:t>Next results, 2022, large multi-site CARMS trial of CBSP in the community, n= 253 </a:t>
            </a:r>
            <a:r>
              <a:rPr lang="en-GB" sz="1800" dirty="0" smtClean="0"/>
              <a:t>(see protocol, Gooding et al, 2020, BMC Psychiatry)</a:t>
            </a:r>
          </a:p>
          <a:p>
            <a:pPr marL="114300" indent="0">
              <a:buNone/>
            </a:pPr>
            <a:endParaRPr lang="en-GB" sz="1800" dirty="0" smtClean="0"/>
          </a:p>
        </p:txBody>
      </p:sp>
    </p:spTree>
    <p:extLst>
      <p:ext uri="{BB962C8B-B14F-4D97-AF65-F5344CB8AC3E}">
        <p14:creationId xmlns:p14="http://schemas.microsoft.com/office/powerpoint/2010/main" val="746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533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461394" y="250033"/>
            <a:ext cx="10142764" cy="1143000"/>
          </a:xfrm>
        </p:spPr>
        <p:txBody>
          <a:bodyPr vert="horz" lIns="0" tIns="45720" rIns="0" bIns="0" rtlCol="0" anchor="b">
            <a:noAutofit/>
          </a:bodyPr>
          <a:lstStyle/>
          <a:p>
            <a:r>
              <a:rPr lang="en-GB" altLang="en-US" dirty="0" smtClean="0"/>
              <a:t>But, despite recommendations….</a:t>
            </a:r>
          </a:p>
        </p:txBody>
      </p:sp>
      <p:sp>
        <p:nvSpPr>
          <p:cNvPr id="7171" name="Rectangle 3"/>
          <p:cNvSpPr>
            <a:spLocks noGrp="1"/>
          </p:cNvSpPr>
          <p:nvPr>
            <p:ph type="body" idx="4294967295"/>
          </p:nvPr>
        </p:nvSpPr>
        <p:spPr>
          <a:xfrm>
            <a:off x="668105" y="1724946"/>
            <a:ext cx="9936053" cy="4645032"/>
          </a:xfrm>
        </p:spPr>
        <p:txBody>
          <a:bodyPr>
            <a:noAutofit/>
          </a:bodyPr>
          <a:lstStyle/>
          <a:p>
            <a:r>
              <a:rPr lang="en-GB" altLang="en-US" sz="3200" dirty="0"/>
              <a:t>National implementation </a:t>
            </a:r>
            <a:r>
              <a:rPr lang="en-GB" altLang="en-US" sz="3200" dirty="0" smtClean="0"/>
              <a:t>historically has been </a:t>
            </a:r>
            <a:r>
              <a:rPr lang="en-GB" altLang="en-US" sz="3200" dirty="0"/>
              <a:t>poor</a:t>
            </a:r>
          </a:p>
          <a:p>
            <a:r>
              <a:rPr lang="ja-JP" altLang="en-GB" sz="3200" dirty="0"/>
              <a:t>“</a:t>
            </a:r>
            <a:r>
              <a:rPr lang="en-GB" altLang="ja-JP" sz="3200" dirty="0"/>
              <a:t>No voice, no choice</a:t>
            </a:r>
            <a:r>
              <a:rPr lang="ja-JP" altLang="en-GB" sz="3200" dirty="0"/>
              <a:t>”</a:t>
            </a:r>
            <a:r>
              <a:rPr lang="en-GB" altLang="ja-JP" sz="3200" dirty="0"/>
              <a:t>: a review of community mental health services in England (2007) suggested 46% service users offered CBT </a:t>
            </a:r>
            <a:r>
              <a:rPr lang="en-GB" altLang="ja-JP" sz="2400" dirty="0"/>
              <a:t>(update 2009 – no real change)</a:t>
            </a:r>
          </a:p>
          <a:p>
            <a:r>
              <a:rPr lang="en-GB" altLang="en-US" sz="3200" dirty="0"/>
              <a:t>Rethink survey of symptomatic service users</a:t>
            </a:r>
          </a:p>
          <a:p>
            <a:pPr lvl="1"/>
            <a:r>
              <a:rPr lang="en-GB" altLang="en-US" sz="3200" dirty="0"/>
              <a:t>29% offered CBT (2012), 45% (2014)</a:t>
            </a:r>
          </a:p>
          <a:p>
            <a:pPr lvl="1"/>
            <a:r>
              <a:rPr lang="en-GB" altLang="en-US" sz="3200" dirty="0"/>
              <a:t>10% offered FI (2012), 23% (2014) </a:t>
            </a:r>
          </a:p>
          <a:p>
            <a:r>
              <a:rPr lang="en-GB" altLang="en-US" sz="3200" dirty="0"/>
              <a:t>Recent Manchester survey - implementation </a:t>
            </a:r>
            <a:r>
              <a:rPr lang="en-GB" altLang="en-US" sz="3200" dirty="0" smtClean="0"/>
              <a:t>still poor</a:t>
            </a:r>
            <a:endParaRPr lang="en-GB" altLang="en-US" sz="3200" dirty="0"/>
          </a:p>
        </p:txBody>
      </p:sp>
      <p:pic>
        <p:nvPicPr>
          <p:cNvPr id="4" name="Picture 2" descr="http://static.engineeringbecause.com/uploads/default/schools/logos/university-of-manch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392908"/>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193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 what is the problem…….</a:t>
            </a:r>
            <a:endParaRPr lang="en-GB" dirty="0"/>
          </a:p>
        </p:txBody>
      </p:sp>
      <p:sp>
        <p:nvSpPr>
          <p:cNvPr id="3" name="Subtitle 2"/>
          <p:cNvSpPr>
            <a:spLocks noGrp="1"/>
          </p:cNvSpPr>
          <p:nvPr>
            <p:ph type="subTitle" idx="1"/>
          </p:nvPr>
        </p:nvSpPr>
        <p:spPr/>
        <p:txBody>
          <a:bodyPr/>
          <a:lstStyle/>
          <a:p>
            <a:endParaRPr lang="en-GB"/>
          </a:p>
        </p:txBody>
      </p:sp>
      <p:pic>
        <p:nvPicPr>
          <p:cNvPr id="66562" name="Picture 2" descr="http://halalfocus.net/wp-content/uploads/2014/05/question-mark-not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705" y="9399181"/>
            <a:ext cx="38100000" cy="33474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halalfocus.net/wp-content/uploads/2014/05/question-mark-nothing.jpg"/>
          <p:cNvPicPr/>
          <p:nvPr/>
        </p:nvPicPr>
        <p:blipFill>
          <a:blip r:embed="rId2">
            <a:extLst>
              <a:ext uri="{28A0092B-C50C-407E-A947-70E740481C1C}">
                <a14:useLocalDpi xmlns:a14="http://schemas.microsoft.com/office/drawing/2010/main" val="0"/>
              </a:ext>
            </a:extLst>
          </a:blip>
          <a:srcRect/>
          <a:stretch>
            <a:fillRect/>
          </a:stretch>
        </p:blipFill>
        <p:spPr bwMode="auto">
          <a:xfrm>
            <a:off x="4381278" y="1239838"/>
            <a:ext cx="1962150" cy="1962150"/>
          </a:xfrm>
          <a:prstGeom prst="rect">
            <a:avLst/>
          </a:prstGeom>
          <a:noFill/>
          <a:ln>
            <a:noFill/>
          </a:ln>
        </p:spPr>
      </p:pic>
    </p:spTree>
    <p:extLst>
      <p:ext uri="{BB962C8B-B14F-4D97-AF65-F5344CB8AC3E}">
        <p14:creationId xmlns:p14="http://schemas.microsoft.com/office/powerpoint/2010/main" val="29178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94873" y="294527"/>
            <a:ext cx="7848600" cy="1431925"/>
          </a:xfrm>
        </p:spPr>
        <p:txBody>
          <a:bodyPr/>
          <a:lstStyle/>
          <a:p>
            <a:r>
              <a:rPr lang="en-GB" altLang="en-US" dirty="0" smtClean="0"/>
              <a:t>Key issues</a:t>
            </a:r>
            <a:endParaRPr lang="en-GB" altLang="en-US" dirty="0" smtClean="0"/>
          </a:p>
        </p:txBody>
      </p:sp>
      <p:sp>
        <p:nvSpPr>
          <p:cNvPr id="510979" name="Rectangle 3"/>
          <p:cNvSpPr>
            <a:spLocks noGrp="1" noChangeArrowheads="1"/>
          </p:cNvSpPr>
          <p:nvPr>
            <p:ph type="body" idx="1"/>
          </p:nvPr>
        </p:nvSpPr>
        <p:spPr>
          <a:xfrm>
            <a:off x="646416" y="2024403"/>
            <a:ext cx="9566096" cy="4392613"/>
          </a:xfrm>
        </p:spPr>
        <p:txBody>
          <a:bodyPr>
            <a:normAutofit fontScale="92500" lnSpcReduction="20000"/>
          </a:bodyPr>
          <a:lstStyle/>
          <a:p>
            <a:r>
              <a:rPr lang="en-GB" altLang="en-US" sz="3200" dirty="0" smtClean="0"/>
              <a:t>Services not well geared up for delivery – lots of trained staff but emphasis on case management – therapy not prioritised</a:t>
            </a:r>
          </a:p>
          <a:p>
            <a:r>
              <a:rPr lang="en-GB" altLang="en-US" sz="3200" dirty="0" smtClean="0"/>
              <a:t>CBT not a panacea - may not be suitable for everyone</a:t>
            </a:r>
          </a:p>
          <a:p>
            <a:r>
              <a:rPr lang="en-GB" altLang="en-US" sz="3200" dirty="0" smtClean="0"/>
              <a:t>People with psychosis – </a:t>
            </a:r>
            <a:r>
              <a:rPr lang="en-GB" altLang="en-US" sz="3200" dirty="0" err="1" smtClean="0"/>
              <a:t>heterogenous</a:t>
            </a:r>
            <a:r>
              <a:rPr lang="en-GB" altLang="en-US" sz="3200" dirty="0" smtClean="0"/>
              <a:t> population - different populations may need different interventions</a:t>
            </a:r>
          </a:p>
          <a:p>
            <a:r>
              <a:rPr lang="en-GB" altLang="en-US" sz="3200" b="1" dirty="0" smtClean="0"/>
              <a:t>Complexity and challenging clients </a:t>
            </a:r>
            <a:r>
              <a:rPr lang="en-GB" altLang="en-US" sz="3200" dirty="0" smtClean="0"/>
              <a:t>i.e. </a:t>
            </a:r>
            <a:r>
              <a:rPr lang="en-GB" altLang="en-US" sz="3200" b="1" i="1" dirty="0" smtClean="0"/>
              <a:t>suicide, self harm</a:t>
            </a:r>
            <a:r>
              <a:rPr lang="en-GB" altLang="en-US" sz="3200" dirty="0" smtClean="0"/>
              <a:t>, aggression, substance misuse…..workforce not well geared up to deal with these </a:t>
            </a:r>
            <a:r>
              <a:rPr lang="en-GB" altLang="en-US" sz="3200" dirty="0" smtClean="0"/>
              <a:t>issues and evidence base less developed?</a:t>
            </a:r>
            <a:endParaRPr lang="en-GB" altLang="en-US" sz="3200" dirty="0" smtClean="0"/>
          </a:p>
          <a:p>
            <a:endParaRPr lang="en-GB" altLang="en-US" dirty="0" smtClean="0"/>
          </a:p>
          <a:p>
            <a:pPr>
              <a:buFont typeface="Wingdings" panose="05000000000000000000" pitchFamily="2" charset="2"/>
              <a:buNone/>
            </a:pPr>
            <a:endParaRPr lang="en-GB" altLang="en-US" dirty="0" smtClean="0"/>
          </a:p>
        </p:txBody>
      </p:sp>
      <p:pic>
        <p:nvPicPr>
          <p:cNvPr id="5" name="Picture 2" descr="http://static.engineeringbecause.com/uploads/default/schools/logos/university-of-manch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392908"/>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0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0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GB" altLang="en-US" smtClean="0"/>
              <a:t>So, what now?….</a:t>
            </a:r>
          </a:p>
        </p:txBody>
      </p:sp>
      <p:sp>
        <p:nvSpPr>
          <p:cNvPr id="561155" name="Rectangle 3"/>
          <p:cNvSpPr>
            <a:spLocks noGrp="1" noChangeArrowheads="1"/>
          </p:cNvSpPr>
          <p:nvPr>
            <p:ph type="body" idx="1"/>
          </p:nvPr>
        </p:nvSpPr>
        <p:spPr>
          <a:xfrm>
            <a:off x="738188" y="1862855"/>
            <a:ext cx="9566792" cy="4645025"/>
          </a:xfrm>
        </p:spPr>
        <p:txBody>
          <a:bodyPr>
            <a:normAutofit/>
          </a:bodyPr>
          <a:lstStyle/>
          <a:p>
            <a:r>
              <a:rPr lang="en-GB" altLang="en-US" sz="3200" dirty="0"/>
              <a:t>We know CBT for psychosis works</a:t>
            </a:r>
          </a:p>
          <a:p>
            <a:r>
              <a:rPr lang="en-GB" altLang="en-US" sz="3200" dirty="0"/>
              <a:t>Getting it into services as routine treatments from the first episode or earlier is crucial</a:t>
            </a:r>
          </a:p>
          <a:p>
            <a:r>
              <a:rPr lang="en-GB" altLang="en-US" sz="3200" dirty="0"/>
              <a:t>Specialist therapists and supervision is required</a:t>
            </a:r>
          </a:p>
          <a:p>
            <a:r>
              <a:rPr lang="en-GB" altLang="en-US" sz="3200" dirty="0"/>
              <a:t>Close attention needs to be paid to implementation and service user choice about the way they receive treatments</a:t>
            </a:r>
          </a:p>
          <a:p>
            <a:r>
              <a:rPr lang="en-GB" altLang="en-US" sz="3200" dirty="0"/>
              <a:t>Needs of </a:t>
            </a:r>
            <a:r>
              <a:rPr lang="en-GB" altLang="en-US" sz="3200" b="1" dirty="0"/>
              <a:t>complex clients </a:t>
            </a:r>
            <a:r>
              <a:rPr lang="en-GB" altLang="en-US" sz="3200" dirty="0"/>
              <a:t>need to be incorporated……</a:t>
            </a:r>
          </a:p>
        </p:txBody>
      </p:sp>
      <p:pic>
        <p:nvPicPr>
          <p:cNvPr id="4" name="Picture 2" descr="http://static.engineeringbecause.com/uploads/default/schools/logos/university-of-manch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0" y="392908"/>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7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1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5">
      <a:dk1>
        <a:sysClr val="windowText" lastClr="000000"/>
      </a:dk1>
      <a:lt1>
        <a:sysClr val="window" lastClr="FFFFFF"/>
      </a:lt1>
      <a:dk2>
        <a:srgbClr val="7030A0"/>
      </a:dk2>
      <a:lt2>
        <a:srgbClr val="C6E7FC"/>
      </a:lt2>
      <a:accent1>
        <a:srgbClr val="5BD078"/>
      </a:accent1>
      <a:accent2>
        <a:srgbClr val="7030A0"/>
      </a:accent2>
      <a:accent3>
        <a:srgbClr val="D7F3DE"/>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63843</TotalTime>
  <Words>2901</Words>
  <Application>Microsoft Office PowerPoint</Application>
  <PresentationFormat>Widescreen</PresentationFormat>
  <Paragraphs>327</Paragraphs>
  <Slides>56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MS PGothic</vt:lpstr>
      <vt:lpstr>MS PGothic</vt:lpstr>
      <vt:lpstr>Arial</vt:lpstr>
      <vt:lpstr>Calibri</vt:lpstr>
      <vt:lpstr>Century Schoolbook</vt:lpstr>
      <vt:lpstr>Corbel</vt:lpstr>
      <vt:lpstr>Tahoma</vt:lpstr>
      <vt:lpstr>Verdana</vt:lpstr>
      <vt:lpstr>Wingdings</vt:lpstr>
      <vt:lpstr>Wingdings 2</vt:lpstr>
      <vt:lpstr>Adjacency</vt:lpstr>
      <vt:lpstr>PowerPoint Presentation</vt:lpstr>
      <vt:lpstr>A few acknowledgements…</vt:lpstr>
      <vt:lpstr>Schizophrenia Commission report 2012</vt:lpstr>
      <vt:lpstr>NICE Guidance  (2014)</vt:lpstr>
      <vt:lpstr>The early psychosis standard</vt:lpstr>
      <vt:lpstr>But, despite recommendations….</vt:lpstr>
      <vt:lpstr>So what is the problem…….</vt:lpstr>
      <vt:lpstr>Key issues</vt:lpstr>
      <vt:lpstr>So, what now?….</vt:lpstr>
      <vt:lpstr>Suicidality* and psychosis</vt:lpstr>
      <vt:lpstr>Suicide in the UK</vt:lpstr>
      <vt:lpstr>Psychosis and suicide</vt:lpstr>
      <vt:lpstr>Why should we prioritise suicide in people with SMI?</vt:lpstr>
      <vt:lpstr>Risk factors for Suicide – epidemiological data</vt:lpstr>
      <vt:lpstr>Limitations of epidemiological research…</vt:lpstr>
      <vt:lpstr>Knowing the risk factors alone is not helpful to help develop interventions</vt:lpstr>
      <vt:lpstr>Understanding Suicidal Behaviour</vt:lpstr>
      <vt:lpstr>Models of suicide (e.g. Cry of Pain, Williams, 1997; IMV model, O’Connor; IPT, Joiner, Schematic Appraisals Model (Pratt et al, 2014; Johnson, Gooding &amp; Tarrier, 2008)  </vt:lpstr>
      <vt:lpstr>Understanding pathways to suicide in psychosis (Harris et al, 2019)</vt:lpstr>
      <vt:lpstr>Key issues for therapy…..</vt:lpstr>
      <vt:lpstr>Role of psychotic symptoms…</vt:lpstr>
      <vt:lpstr>Is the severity of psychotic symptoms linked with self harm and other violence?</vt:lpstr>
      <vt:lpstr>What type of psychotic symptoms most implicated?</vt:lpstr>
      <vt:lpstr>Threat/control over-ride symptoms (TCOS)</vt:lpstr>
      <vt:lpstr>Command hallucinations and self harm</vt:lpstr>
      <vt:lpstr>Interpersonal environment and psychosis</vt:lpstr>
      <vt:lpstr>The Observer, April 8, 2007 (quote taken from mental health nurse, anonymous)</vt:lpstr>
      <vt:lpstr>Resilience to suicide: a systematic review (Harris et al, 2019)</vt:lpstr>
      <vt:lpstr>What is the evidence for working with suicide and psychosis?</vt:lpstr>
      <vt:lpstr>Overview of UoM/GMMH/Pennine treatments to prevent suicide research</vt:lpstr>
      <vt:lpstr>Cognitive Behavioural Suicide Prevention in Psychosis: The RECOVERY trial</vt:lpstr>
      <vt:lpstr>RECOVERY trial: small two arm feasibility trial</vt:lpstr>
      <vt:lpstr>Outcomes</vt:lpstr>
      <vt:lpstr>Effects of therapy</vt:lpstr>
      <vt:lpstr>PREVENTION OF SUICIDE IN PRISONERS (PROSPeR)</vt:lpstr>
      <vt:lpstr>PROSPeR trial</vt:lpstr>
      <vt:lpstr>Effects of treatment</vt:lpstr>
      <vt:lpstr> THE INSITE study </vt:lpstr>
      <vt:lpstr>What is INSITE?</vt:lpstr>
      <vt:lpstr>Why focus on in-patient suicides?</vt:lpstr>
      <vt:lpstr>Because…..</vt:lpstr>
      <vt:lpstr>In-patient suicide</vt:lpstr>
      <vt:lpstr>Usual NHS treatment for suicidal psychiatric inpatients </vt:lpstr>
      <vt:lpstr>Environmental challenges in inpatient settings</vt:lpstr>
      <vt:lpstr>Psychiatric wards – some challenges……</vt:lpstr>
      <vt:lpstr>Key questions?</vt:lpstr>
      <vt:lpstr>The intervention</vt:lpstr>
      <vt:lpstr>Outcomes</vt:lpstr>
      <vt:lpstr>Suicide severity</vt:lpstr>
      <vt:lpstr>PowerPoint Presentation</vt:lpstr>
      <vt:lpstr>Findings suggest it is…</vt:lpstr>
      <vt:lpstr>Sessions</vt:lpstr>
      <vt:lpstr>Is it acceptable?</vt:lpstr>
      <vt:lpstr>Serious, adverse events</vt:lpstr>
      <vt:lpstr>What have we learned?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of staff and inpatient views of the ward environment to adverse behaviours on the ward</dc:title>
  <dc:creator>Charlotte</dc:creator>
  <cp:lastModifiedBy>Gillian Haddock</cp:lastModifiedBy>
  <cp:revision>98</cp:revision>
  <dcterms:created xsi:type="dcterms:W3CDTF">2017-02-05T09:50:35Z</dcterms:created>
  <dcterms:modified xsi:type="dcterms:W3CDTF">2022-03-22T13:59:38Z</dcterms:modified>
</cp:coreProperties>
</file>