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273" r:id="rId4"/>
    <p:sldId id="276" r:id="rId5"/>
    <p:sldId id="257" r:id="rId6"/>
    <p:sldId id="265" r:id="rId7"/>
    <p:sldId id="277" r:id="rId8"/>
    <p:sldId id="278" r:id="rId9"/>
    <p:sldId id="267" r:id="rId10"/>
    <p:sldId id="259" r:id="rId11"/>
    <p:sldId id="279" r:id="rId12"/>
    <p:sldId id="280" r:id="rId13"/>
    <p:sldId id="281" r:id="rId14"/>
    <p:sldId id="283" r:id="rId15"/>
    <p:sldId id="282" r:id="rId16"/>
    <p:sldId id="270" r:id="rId17"/>
    <p:sldId id="271" r:id="rId18"/>
    <p:sldId id="262" r:id="rId19"/>
    <p:sldId id="263" r:id="rId20"/>
    <p:sldId id="258" r:id="rId21"/>
  </p:sldIdLst>
  <p:sldSz cx="9144000" cy="6858000" type="screen4x3"/>
  <p:notesSz cx="97107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1C1C1C"/>
    <a:srgbClr val="33CCFF"/>
    <a:srgbClr val="00CCFF"/>
    <a:srgbClr val="CC99FF"/>
    <a:srgbClr val="9900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9279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9910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99100" y="6513513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10DBD4D-B8D1-42EA-A273-7A06A1DFE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9910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14007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9963" y="3257550"/>
            <a:ext cx="77708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99100" y="6513513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FF6DD9D-6108-4BD8-814C-FB190CE95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86974-EA90-4C2F-965E-E1B553501803}" type="slidenum">
              <a:rPr lang="en-GB">
                <a:latin typeface="Arial" pitchFamily="34" charset="0"/>
              </a:rPr>
              <a:pPr/>
              <a:t>1</a:t>
            </a:fld>
            <a:endParaRPr lang="en-GB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799B7-B884-4BF0-B2AA-27C89BB3A4C7}" type="slidenum">
              <a:rPr lang="en-GB">
                <a:latin typeface="Arial" pitchFamily="34" charset="0"/>
              </a:rPr>
              <a:pPr/>
              <a:t>10</a:t>
            </a:fld>
            <a:endParaRPr lang="en-GB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74CBE-76D6-437E-8ECD-07F4FC800E12}" type="slidenum">
              <a:rPr lang="en-GB">
                <a:latin typeface="Arial" pitchFamily="34" charset="0"/>
              </a:rPr>
              <a:pPr/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9AFAF-18AF-4972-A221-5A73C6E3408F}" type="slidenum">
              <a:rPr lang="en-GB">
                <a:latin typeface="Arial" pitchFamily="34" charset="0"/>
              </a:rPr>
              <a:pPr/>
              <a:t>12</a:t>
            </a:fld>
            <a:endParaRPr lang="en-GB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EBDBC-099D-441A-951B-4194F647A987}" type="slidenum">
              <a:rPr lang="en-GB">
                <a:latin typeface="Arial" pitchFamily="34" charset="0"/>
              </a:rPr>
              <a:pPr/>
              <a:t>13</a:t>
            </a:fld>
            <a:endParaRPr lang="en-GB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F9D9-8D52-4C1F-A8F5-933B54EEB01F}" type="slidenum">
              <a:rPr lang="en-GB">
                <a:latin typeface="Arial" pitchFamily="34" charset="0"/>
              </a:rPr>
              <a:pPr/>
              <a:t>14</a:t>
            </a:fld>
            <a:endParaRPr lang="en-GB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F803C-D618-44B1-8A79-CF1CC75D3961}" type="slidenum">
              <a:rPr lang="en-GB">
                <a:latin typeface="Arial" pitchFamily="34" charset="0"/>
              </a:rPr>
              <a:pPr/>
              <a:t>15</a:t>
            </a:fld>
            <a:endParaRPr lang="en-GB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AB5DF-01C4-4AAD-BEC1-FA7DD1153DE7}" type="slidenum">
              <a:rPr lang="en-GB">
                <a:latin typeface="Arial" pitchFamily="34" charset="0"/>
              </a:rPr>
              <a:pPr/>
              <a:t>16</a:t>
            </a:fld>
            <a:endParaRPr lang="en-GB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4378-D915-4F0D-AF7D-DDBA68B4722F}" type="slidenum">
              <a:rPr lang="en-GB">
                <a:latin typeface="Arial" pitchFamily="34" charset="0"/>
              </a:rPr>
              <a:pPr/>
              <a:t>17</a:t>
            </a:fld>
            <a:endParaRPr lang="en-GB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89A99-F36B-46E4-80BB-CE019D9872D5}" type="slidenum">
              <a:rPr lang="en-GB">
                <a:latin typeface="Arial" pitchFamily="34" charset="0"/>
              </a:rPr>
              <a:pPr/>
              <a:t>18</a:t>
            </a:fld>
            <a:endParaRPr lang="en-GB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8C55C-5120-4FFD-9BF8-05A5B9A3D91F}" type="slidenum">
              <a:rPr lang="en-GB">
                <a:latin typeface="Arial" pitchFamily="34" charset="0"/>
              </a:rPr>
              <a:pPr/>
              <a:t>19</a:t>
            </a:fld>
            <a:endParaRPr lang="en-GB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AE98B-7645-47A1-8792-2EA0FEFCB9BD}" type="slidenum">
              <a:rPr lang="en-GB">
                <a:latin typeface="Arial" pitchFamily="34" charset="0"/>
              </a:rPr>
              <a:pPr/>
              <a:t>2</a:t>
            </a:fld>
            <a:endParaRPr lang="en-GB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3AE5B-0B32-4700-A2C7-984F19E62FCD}" type="slidenum">
              <a:rPr lang="en-GB">
                <a:latin typeface="Arial" pitchFamily="34" charset="0"/>
              </a:rPr>
              <a:pPr/>
              <a:t>20</a:t>
            </a:fld>
            <a:endParaRPr lang="en-GB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C6183-297F-410B-AFE9-56CBEE2223E9}" type="slidenum">
              <a:rPr lang="en-GB">
                <a:latin typeface="Arial" pitchFamily="34" charset="0"/>
              </a:rPr>
              <a:pPr/>
              <a:t>3</a:t>
            </a:fld>
            <a:endParaRPr lang="en-GB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151F4-EDB8-4529-9A44-C866E411B891}" type="slidenum">
              <a:rPr lang="en-GB">
                <a:latin typeface="Arial" pitchFamily="34" charset="0"/>
              </a:rPr>
              <a:pPr/>
              <a:t>4</a:t>
            </a:fld>
            <a:endParaRPr lang="en-GB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D2F1D-0378-4317-A45B-332E4E7CCF8A}" type="slidenum">
              <a:rPr lang="en-GB">
                <a:latin typeface="Arial" pitchFamily="34" charset="0"/>
              </a:rPr>
              <a:pPr/>
              <a:t>5</a:t>
            </a:fld>
            <a:endParaRPr lang="en-GB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A21EE-6585-4101-9C0A-0AF5DDED72CB}" type="slidenum">
              <a:rPr lang="en-GB">
                <a:latin typeface="Arial" pitchFamily="34" charset="0"/>
              </a:rPr>
              <a:pPr/>
              <a:t>6</a:t>
            </a:fld>
            <a:endParaRPr lang="en-GB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46EC8-9209-4778-A469-2ED1B6625EB6}" type="slidenum">
              <a:rPr lang="en-GB">
                <a:latin typeface="Arial" pitchFamily="34" charset="0"/>
              </a:rPr>
              <a:pPr/>
              <a:t>7</a:t>
            </a:fld>
            <a:endParaRPr lang="en-GB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09E25-ED2B-48A6-B14F-2FC95680C2F4}" type="slidenum">
              <a:rPr lang="en-GB">
                <a:latin typeface="Arial" pitchFamily="34" charset="0"/>
              </a:rPr>
              <a:pPr/>
              <a:t>8</a:t>
            </a:fld>
            <a:endParaRPr lang="en-GB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DA618-4B2B-4787-AEC6-B4E2987A43A5}" type="slidenum">
              <a:rPr lang="en-GB">
                <a:latin typeface="Arial" pitchFamily="34" charset="0"/>
              </a:rPr>
              <a:pPr/>
              <a:t>9</a:t>
            </a:fld>
            <a:endParaRPr lang="en-GB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4A28-B48A-431C-B771-3C445550B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1254-EAE3-4F63-8C93-CA7760BD6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5412-5020-4AE5-B905-066A4B3F6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8CAB-91F8-45E8-A537-ED7201910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EE7F-76DD-4992-8BB2-86176D13C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86E9-E012-42C5-875D-7D9C65A58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44F1-2961-4662-ADED-812AC13E27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03E4-F54D-4B42-A2F9-7BFBBD20C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4587C-6A17-4F0A-A79D-C6E20951E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7074-3C5B-4DCC-A379-57DE7AD07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E7FC-F547-48FF-B129-8D162E097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3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3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33"/>
                </a:solidFill>
                <a:latin typeface="Arial" charset="0"/>
              </a:defRPr>
            </a:lvl1pPr>
          </a:lstStyle>
          <a:p>
            <a:pPr>
              <a:defRPr/>
            </a:pPr>
            <a:fld id="{1DC5DEEE-C388-4309-BA5C-B60EF29D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9375" y="1836738"/>
            <a:ext cx="7772400" cy="1736725"/>
          </a:xfrm>
        </p:spPr>
        <p:txBody>
          <a:bodyPr/>
          <a:lstStyle/>
          <a:p>
            <a:pPr eaLnBrk="1" hangingPunct="1"/>
            <a:r>
              <a:rPr lang="en-GB" sz="5400" smtClean="0">
                <a:solidFill>
                  <a:srgbClr val="FFFFFF"/>
                </a:solidFill>
              </a:rPr>
              <a:t>A Successful Start For Masters Students </a:t>
            </a:r>
            <a:endParaRPr lang="en-US" sz="5400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97350"/>
            <a:ext cx="6400800" cy="17526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FFFFFF"/>
                </a:solidFill>
              </a:rPr>
              <a:t>Dr Rob Young</a:t>
            </a:r>
          </a:p>
          <a:p>
            <a:pPr eaLnBrk="1" hangingPunct="1"/>
            <a:r>
              <a:rPr lang="en-GB" sz="2800" b="1" smtClean="0">
                <a:solidFill>
                  <a:srgbClr val="FFFFFF"/>
                </a:solidFill>
              </a:rPr>
              <a:t>Director of PGT Programmes</a:t>
            </a:r>
          </a:p>
          <a:p>
            <a:pPr eaLnBrk="1" hangingPunct="1"/>
            <a:r>
              <a:rPr lang="en-GB" sz="2800" b="1" smtClean="0">
                <a:solidFill>
                  <a:srgbClr val="FFFFFF"/>
                </a:solidFill>
              </a:rPr>
              <a:t>School of Mechanical, Aerospace and Civil Engineering</a:t>
            </a:r>
          </a:p>
          <a:p>
            <a:pPr eaLnBrk="1" hangingPunct="1"/>
            <a:endParaRPr lang="en-US" sz="2800" b="1" smtClean="0">
              <a:solidFill>
                <a:srgbClr val="FFFFFF"/>
              </a:solidFill>
            </a:endParaRPr>
          </a:p>
        </p:txBody>
      </p:sp>
      <p:pic>
        <p:nvPicPr>
          <p:cNvPr id="2052" name="Picture 5" descr="X-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9" descr="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013325"/>
            <a:ext cx="16192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 descr="TUOM_4COL_TY_NEG_cropped_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 descr="imagefixed170pxwx215pxh,46891,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700213"/>
            <a:ext cx="161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sociology lecture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3357563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Masters Year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180 Credits (1 credit = 10 hours of student effort)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One year full time FT (2,3 or 5 years PT)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Course Units (e.g. 8 x 15 credits)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Research Project (e.g. 60, 90, 120 credits) – including the preparation of and submission of a Dissertation.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45370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Course work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Group work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Field work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Case studies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Presentations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Projects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Examinations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00"/>
                </a:solidFill>
              </a:rPr>
              <a:t>Dissertation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mtClean="0">
              <a:solidFill>
                <a:srgbClr val="FFFF00"/>
              </a:solidFill>
            </a:endParaRPr>
          </a:p>
        </p:txBody>
      </p:sp>
      <p:pic>
        <p:nvPicPr>
          <p:cNvPr id="12292" name="Picture 4" descr="exam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13025"/>
            <a:ext cx="30067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Challenges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93175" cy="49291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This year will seem  EXCITING  but VERY SHORT!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This year will be HARD WORK!</a:t>
            </a: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expectations of you will be of greater depth and intellectual maturity than at undergraduate level!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13316" name="Picture 4" descr="ex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3143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Possible Pitfalls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Regulations and Deadlines 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Plagiarism and Academic Malpractice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English Language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Research Methods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Health and Safety Issues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Personal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Your School Support Systems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00225"/>
            <a:ext cx="8964612" cy="55895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Induction, Programme Handbook and Training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Programme Director/Tutor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Programme Administrator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Personal Tutor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Research Project Supervisor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Staff/Student Committees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Other Support Systems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00225"/>
            <a:ext cx="8964612" cy="55895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Library Staff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Faculty PGT Contacts – IT Support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University Careers Service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University Language Centre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International Student Advice Team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International Society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University Counselling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Our Advice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Learn to manage your time and workload effectively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Be aware of regulations/deadlines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Seek help if you need it – as soon as possible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Use the resources well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Ensure that you know what you are going to do next and </a:t>
            </a:r>
            <a:r>
              <a:rPr lang="en-GB" i="1" smtClean="0">
                <a:solidFill>
                  <a:srgbClr val="FFFFFF"/>
                </a:solidFill>
              </a:rPr>
              <a:t>plan ahead – particularly for your project/dissertation</a:t>
            </a:r>
            <a:endParaRPr lang="en-US" i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What Next?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Start to plan TODAY!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Consider what you want and talk to programme graduates – research students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Use the Careers Service</a:t>
            </a:r>
            <a:r>
              <a:rPr lang="en-GB" smtClean="0"/>
              <a:t> </a:t>
            </a:r>
            <a:r>
              <a:rPr lang="en-GB" smtClean="0">
                <a:solidFill>
                  <a:srgbClr val="FFFFFF"/>
                </a:solidFill>
              </a:rPr>
              <a:t>(www.careers.manchester.ac.uk)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Research Degree Opportunities?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endParaRPr lang="en-GB" smtClean="0">
              <a:solidFill>
                <a:schemeClr val="tx1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Feedback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Us to You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Course work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Individual Progress and Development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Response to issues raised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You to Us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Programme feedback questionnaires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University feedback questionnaires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FFFFFF"/>
                </a:solidFill>
              </a:rPr>
              <a:t>Student representation on Staff/Student committees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Key Things to Remember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Read your programme handbook!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Ask for Guidance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Manage your time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Use your support systems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Plan Ahead</a:t>
            </a:r>
          </a:p>
          <a:p>
            <a:pPr eaLnBrk="1" hangingPunct="1"/>
            <a:endParaRPr lang="en-GB" sz="2800" smtClean="0">
              <a:solidFill>
                <a:srgbClr val="FFFFFF"/>
              </a:solidFill>
            </a:endParaRPr>
          </a:p>
          <a:p>
            <a:pPr eaLnBrk="1" hangingPunct="1"/>
            <a:r>
              <a:rPr lang="en-GB" sz="2800" smtClean="0">
                <a:solidFill>
                  <a:srgbClr val="FFFF00"/>
                </a:solidFill>
              </a:rPr>
              <a:t>Enjoy a balance between academic work and benefiting from/contributing to a massive  INTERNATIONAL UNIVERSITY!</a:t>
            </a:r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20484" name="Picture 4" descr="100_2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492375"/>
            <a:ext cx="2879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019925" cy="1714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Welcome </a:t>
            </a:r>
            <a:r>
              <a:rPr lang="en-GB" sz="4000" smtClean="0">
                <a:solidFill>
                  <a:srgbClr val="FFFFFF"/>
                </a:solidFill>
              </a:rPr>
              <a:t/>
            </a:r>
            <a:br>
              <a:rPr lang="en-GB" sz="4000" smtClean="0">
                <a:solidFill>
                  <a:srgbClr val="FFFFFF"/>
                </a:solidFill>
              </a:rPr>
            </a:br>
            <a:r>
              <a:rPr lang="en-GB" sz="3200" smtClean="0">
                <a:solidFill>
                  <a:srgbClr val="FFFFFF"/>
                </a:solidFill>
              </a:rPr>
              <a:t>to the</a:t>
            </a:r>
            <a:r>
              <a:rPr lang="en-GB" sz="4000" smtClean="0">
                <a:solidFill>
                  <a:srgbClr val="FFFFFF"/>
                </a:solidFill>
              </a:rPr>
              <a:t> </a:t>
            </a:r>
            <a:br>
              <a:rPr lang="en-GB" sz="4000" smtClean="0">
                <a:solidFill>
                  <a:srgbClr val="FFFFFF"/>
                </a:solidFill>
              </a:rPr>
            </a:br>
            <a:r>
              <a:rPr lang="en-GB" smtClean="0">
                <a:solidFill>
                  <a:srgbClr val="FFFFFF"/>
                </a:solidFill>
              </a:rPr>
              <a:t>University of Manchester</a:t>
            </a: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075" name="Picture 3" descr="TUOM_4COL_TY_NEG_cropped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C_0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565400"/>
            <a:ext cx="4103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565400"/>
            <a:ext cx="4103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100_1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2854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Bakew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36838"/>
            <a:ext cx="26939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Canal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125538"/>
            <a:ext cx="203358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ChinSpmkt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613150"/>
            <a:ext cx="251936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chatswor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924425"/>
            <a:ext cx="13065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derbysh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5813" y="1196975"/>
            <a:ext cx="247173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derbyshir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7550" y="1628775"/>
            <a:ext cx="1908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 descr="HarveyNic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602163"/>
            <a:ext cx="34591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6" descr="ladybow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7863" y="3068638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8" descr="Manchester exchange s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8038" y="260350"/>
            <a:ext cx="561816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9" descr="Palace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8225" y="4476750"/>
            <a:ext cx="15859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0" descr="Selfrdgs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4292600"/>
            <a:ext cx="18716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1" descr="Peveril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838" y="2924175"/>
            <a:ext cx="12985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174625" y="257175"/>
            <a:ext cx="3313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>
                <a:solidFill>
                  <a:srgbClr val="FFFFFF"/>
                </a:solidFill>
              </a:rPr>
              <a:t>Manchester</a:t>
            </a:r>
            <a:endParaRPr 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first 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Tom Kilbu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0"/>
            <a:ext cx="4643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JodrellBank1CAVEN_468x6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Congratulations on Selecting Manchester!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87588"/>
            <a:ext cx="8229600" cy="4381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World Class University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World Class Facilities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World Class Research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World Class Teaching</a:t>
            </a:r>
          </a:p>
          <a:p>
            <a:pPr eaLnBrk="1" hangingPunct="1"/>
            <a:endParaRPr lang="en-GB" smtClean="0">
              <a:solidFill>
                <a:srgbClr val="FFFFFF"/>
              </a:solidFill>
            </a:endParaRP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World Class YOU!</a:t>
            </a:r>
          </a:p>
        </p:txBody>
      </p:sp>
      <p:pic>
        <p:nvPicPr>
          <p:cNvPr id="5124" name="Picture 4" descr="studymedi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447925"/>
            <a:ext cx="21415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6738" y="3119438"/>
            <a:ext cx="4895850" cy="633412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FF"/>
                </a:solidFill>
              </a:rPr>
              <a:t>Life as a </a:t>
            </a:r>
            <a:br>
              <a:rPr lang="en-GB" sz="4000" smtClean="0">
                <a:solidFill>
                  <a:srgbClr val="FFFFFF"/>
                </a:solidFill>
              </a:rPr>
            </a:br>
            <a:r>
              <a:rPr lang="en-GB" sz="4000" smtClean="0">
                <a:solidFill>
                  <a:srgbClr val="FFFFFF"/>
                </a:solidFill>
              </a:rPr>
              <a:t>Graduate Student</a:t>
            </a:r>
            <a:endParaRPr lang="en-US" sz="4000" smtClean="0">
              <a:solidFill>
                <a:srgbClr val="FFFFFF"/>
              </a:solidFill>
            </a:endParaRPr>
          </a:p>
        </p:txBody>
      </p:sp>
      <p:pic>
        <p:nvPicPr>
          <p:cNvPr id="6147" name="Picture 17" descr="about_ev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08050"/>
            <a:ext cx="18161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0" descr="Dentistry 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3425"/>
            <a:ext cx="20510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2" descr="introduction to research - speed PhD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4292600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3" descr="introduction to research - speed PhD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292600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4" descr="introduction to research - speed PhD 0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5938" y="2636838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5" descr="Psychology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908050"/>
            <a:ext cx="25987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6" descr="Psychology 5"/>
          <p:cNvPicPr>
            <a:picLocks noChangeAspect="1" noChangeArrowheads="1"/>
          </p:cNvPicPr>
          <p:nvPr/>
        </p:nvPicPr>
        <p:blipFill>
          <a:blip r:embed="rId9" cstate="print"/>
          <a:srcRect l="6650" r="4645" b="19926"/>
          <a:stretch>
            <a:fillRect/>
          </a:stretch>
        </p:blipFill>
        <p:spPr bwMode="auto">
          <a:xfrm>
            <a:off x="1116013" y="4292600"/>
            <a:ext cx="2879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7" descr="Microscop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24175"/>
            <a:ext cx="21955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8" descr="research_righ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725" y="4508500"/>
            <a:ext cx="1727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0" descr="introduction to research - speed PhD 0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0538" y="908050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students in la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08050"/>
            <a:ext cx="27701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Challenge of a </a:t>
            </a:r>
            <a:br>
              <a:rPr lang="en-GB" smtClean="0">
                <a:solidFill>
                  <a:srgbClr val="FFFFFF"/>
                </a:solidFill>
              </a:rPr>
            </a:br>
            <a:r>
              <a:rPr lang="en-GB" smtClean="0">
                <a:solidFill>
                  <a:srgbClr val="FFFFFF"/>
                </a:solidFill>
              </a:rPr>
              <a:t>Masters Year</a:t>
            </a:r>
            <a:r>
              <a:rPr lang="en-GB" sz="4000" smtClean="0"/>
              <a:t> </a:t>
            </a:r>
            <a:endParaRPr lang="en-US" sz="4000" smtClean="0"/>
          </a:p>
        </p:txBody>
      </p:sp>
      <p:pic>
        <p:nvPicPr>
          <p:cNvPr id="7171" name="Picture 5" descr="graduate_p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708275"/>
            <a:ext cx="1590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commun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708275"/>
            <a:ext cx="1590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ells"/>
          <p:cNvPicPr>
            <a:picLocks noChangeAspect="1" noChangeArrowheads="1"/>
          </p:cNvPicPr>
          <p:nvPr/>
        </p:nvPicPr>
        <p:blipFill>
          <a:blip r:embed="rId5" cstate="print"/>
          <a:srcRect b="21268"/>
          <a:stretch>
            <a:fillRect/>
          </a:stretch>
        </p:blipFill>
        <p:spPr bwMode="auto">
          <a:xfrm>
            <a:off x="7553325" y="2708275"/>
            <a:ext cx="1590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resear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2708275"/>
            <a:ext cx="16621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graduate_pe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708275"/>
            <a:ext cx="1590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about_ev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08275"/>
            <a:ext cx="1565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FF"/>
                </a:solidFill>
              </a:rPr>
              <a:t>What opportunities will a Masters offer You?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6346825" cy="5084762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Study at the forefront of your chosen academic discipline or profession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Systematic and creative analysis of complex issues 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An understanding of how knowledge can be advanced through research</a:t>
            </a:r>
          </a:p>
          <a:p>
            <a:pPr eaLnBrk="1" hangingPunct="1"/>
            <a:r>
              <a:rPr lang="en-GB" sz="2800" smtClean="0">
                <a:solidFill>
                  <a:srgbClr val="FFFFFF"/>
                </a:solidFill>
              </a:rPr>
              <a:t>Demonstrating originality in the application of knowledge and in tackling and solving problems </a:t>
            </a:r>
          </a:p>
        </p:txBody>
      </p:sp>
      <p:pic>
        <p:nvPicPr>
          <p:cNvPr id="8196" name="Picture 4" descr="Nursing student"/>
          <p:cNvPicPr>
            <a:picLocks noChangeAspect="1" noChangeArrowheads="1"/>
          </p:cNvPicPr>
          <p:nvPr/>
        </p:nvPicPr>
        <p:blipFill>
          <a:blip r:embed="rId3" cstate="print"/>
          <a:srcRect r="9993"/>
          <a:stretch>
            <a:fillRect/>
          </a:stretch>
        </p:blipFill>
        <p:spPr bwMode="auto">
          <a:xfrm>
            <a:off x="7019925" y="1773238"/>
            <a:ext cx="1584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research_informa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419475"/>
            <a:ext cx="15843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011738"/>
            <a:ext cx="16049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FF"/>
                </a:solidFill>
              </a:rPr>
              <a:t>What will a Masters do for You?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6346825" cy="48244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Prepare you for the application of advanced or specialist knowledge in roles in industry or a profession;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Prepare you for further study and research towards a higher degree;</a:t>
            </a:r>
          </a:p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Or Both!</a:t>
            </a:r>
          </a:p>
        </p:txBody>
      </p:sp>
      <p:pic>
        <p:nvPicPr>
          <p:cNvPr id="9220" name="Picture 4" descr="Nursing student"/>
          <p:cNvPicPr>
            <a:picLocks noChangeAspect="1" noChangeArrowheads="1"/>
          </p:cNvPicPr>
          <p:nvPr/>
        </p:nvPicPr>
        <p:blipFill>
          <a:blip r:embed="rId3" cstate="print"/>
          <a:srcRect r="9993"/>
          <a:stretch>
            <a:fillRect/>
          </a:stretch>
        </p:blipFill>
        <p:spPr bwMode="auto">
          <a:xfrm>
            <a:off x="7019925" y="1773238"/>
            <a:ext cx="1584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research_informa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419475"/>
            <a:ext cx="15843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011738"/>
            <a:ext cx="16049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Masters Graduates Should…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FFFFFF"/>
                </a:solidFill>
              </a:rPr>
              <a:t>“Show the qualities needed for employment in circumstances requiring sound judgment, personal responsibility and initiative, in complex and unpredictable professional environments.” </a:t>
            </a:r>
          </a:p>
        </p:txBody>
      </p:sp>
      <p:pic>
        <p:nvPicPr>
          <p:cNvPr id="10244" name="Picture 4" descr="Pharmacy 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988" y="4652963"/>
            <a:ext cx="28797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oun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581525"/>
            <a:ext cx="20161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research_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652963"/>
            <a:ext cx="20875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5368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B9ED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99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CA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5368E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3B9E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482</Words>
  <Application>Microsoft Office PowerPoint</Application>
  <PresentationFormat>On-screen Show (4:3)</PresentationFormat>
  <Paragraphs>121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A Successful Start For Masters Students </vt:lpstr>
      <vt:lpstr>Welcome  to the  University of Manchester</vt:lpstr>
      <vt:lpstr>Slide 3</vt:lpstr>
      <vt:lpstr>Congratulations on Selecting Manchester!</vt:lpstr>
      <vt:lpstr>Life as a  Graduate Student</vt:lpstr>
      <vt:lpstr>The Challenge of a  Masters Year </vt:lpstr>
      <vt:lpstr>What opportunities will a Masters offer You?</vt:lpstr>
      <vt:lpstr>What will a Masters do for You?</vt:lpstr>
      <vt:lpstr>Masters Graduates Should…</vt:lpstr>
      <vt:lpstr>The Masters Year</vt:lpstr>
      <vt:lpstr>Assessment</vt:lpstr>
      <vt:lpstr>The Challenges</vt:lpstr>
      <vt:lpstr>Possible Pitfalls</vt:lpstr>
      <vt:lpstr>Your School Support Systems</vt:lpstr>
      <vt:lpstr>Other Support Systems</vt:lpstr>
      <vt:lpstr>Our Advice</vt:lpstr>
      <vt:lpstr>What Next?</vt:lpstr>
      <vt:lpstr>Feedback</vt:lpstr>
      <vt:lpstr>Key Things to Remember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mmnu9js7</cp:lastModifiedBy>
  <cp:revision>129</cp:revision>
  <dcterms:created xsi:type="dcterms:W3CDTF">2006-05-29T17:28:40Z</dcterms:created>
  <dcterms:modified xsi:type="dcterms:W3CDTF">2012-09-05T17:26:40Z</dcterms:modified>
</cp:coreProperties>
</file>