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4" r:id="rId3"/>
    <p:sldId id="273" r:id="rId4"/>
    <p:sldId id="276" r:id="rId5"/>
    <p:sldId id="257" r:id="rId6"/>
    <p:sldId id="265" r:id="rId7"/>
    <p:sldId id="277" r:id="rId8"/>
    <p:sldId id="278" r:id="rId9"/>
    <p:sldId id="267" r:id="rId10"/>
    <p:sldId id="259" r:id="rId11"/>
    <p:sldId id="279" r:id="rId12"/>
    <p:sldId id="280" r:id="rId13"/>
    <p:sldId id="281" r:id="rId14"/>
    <p:sldId id="283" r:id="rId15"/>
    <p:sldId id="282" r:id="rId16"/>
    <p:sldId id="270" r:id="rId17"/>
    <p:sldId id="271" r:id="rId18"/>
    <p:sldId id="262" r:id="rId19"/>
    <p:sldId id="263" r:id="rId20"/>
    <p:sldId id="258" r:id="rId21"/>
  </p:sldIdLst>
  <p:sldSz cx="9144000" cy="6858000" type="screen4x3"/>
  <p:notesSz cx="9710738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000"/>
    <a:srgbClr val="1C1C1C"/>
    <a:srgbClr val="33CCFF"/>
    <a:srgbClr val="00CCFF"/>
    <a:srgbClr val="CC99FF"/>
    <a:srgbClr val="990033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79279" autoAdjust="0"/>
  </p:normalViewPr>
  <p:slideViewPr>
    <p:cSldViewPr>
      <p:cViewPr varScale="1">
        <p:scale>
          <a:sx n="86" d="100"/>
          <a:sy n="86" d="100"/>
        </p:scale>
        <p:origin x="-684" y="-90"/>
      </p:cViewPr>
      <p:guideLst>
        <p:guide orient="horz" pos="211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100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99100" y="0"/>
            <a:ext cx="42100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42100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99100" y="6513513"/>
            <a:ext cx="42100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110DBD4D-B8D1-42EA-A273-7A06A1DFEF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100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99100" y="0"/>
            <a:ext cx="42100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3140075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9963" y="3257550"/>
            <a:ext cx="7770812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42100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99100" y="6513513"/>
            <a:ext cx="42100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5FF6DD9D-6108-4BD8-814C-FB190CE956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586974-EA90-4C2F-965E-E1B553501803}" type="slidenum">
              <a:rPr lang="en-GB">
                <a:latin typeface="Arial" pitchFamily="34" charset="0"/>
              </a:rPr>
              <a:pPr/>
              <a:t>1</a:t>
            </a:fld>
            <a:endParaRPr lang="en-GB">
              <a:latin typeface="Arial" pitchFamily="34" charset="0"/>
            </a:endParaRPr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4799B7-B884-4BF0-B2AA-27C89BB3A4C7}" type="slidenum">
              <a:rPr lang="en-GB">
                <a:latin typeface="Arial" pitchFamily="34" charset="0"/>
              </a:rPr>
              <a:pPr/>
              <a:t>10</a:t>
            </a:fld>
            <a:endParaRPr lang="en-GB">
              <a:latin typeface="Arial" pitchFamily="34" charset="0"/>
            </a:endParaRPr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A74CBE-76D6-437E-8ECD-07F4FC800E12}" type="slidenum">
              <a:rPr lang="en-GB">
                <a:latin typeface="Arial" pitchFamily="34" charset="0"/>
              </a:rPr>
              <a:pPr/>
              <a:t>11</a:t>
            </a:fld>
            <a:endParaRPr lang="en-GB">
              <a:latin typeface="Arial" pitchFamily="34" charset="0"/>
            </a:endParaRPr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99AFAF-18AF-4972-A221-5A73C6E3408F}" type="slidenum">
              <a:rPr lang="en-GB">
                <a:latin typeface="Arial" pitchFamily="34" charset="0"/>
              </a:rPr>
              <a:pPr/>
              <a:t>12</a:t>
            </a:fld>
            <a:endParaRPr lang="en-GB">
              <a:latin typeface="Arial" pitchFamily="34" charset="0"/>
            </a:endParaRPr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8EBDBC-099D-441A-951B-4194F647A987}" type="slidenum">
              <a:rPr lang="en-GB">
                <a:latin typeface="Arial" pitchFamily="34" charset="0"/>
              </a:rPr>
              <a:pPr/>
              <a:t>13</a:t>
            </a:fld>
            <a:endParaRPr lang="en-GB">
              <a:latin typeface="Arial" pitchFamily="34" charset="0"/>
            </a:endParaRPr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7CF9D9-8D52-4C1F-A8F5-933B54EEB01F}" type="slidenum">
              <a:rPr lang="en-GB">
                <a:latin typeface="Arial" pitchFamily="34" charset="0"/>
              </a:rPr>
              <a:pPr/>
              <a:t>14</a:t>
            </a:fld>
            <a:endParaRPr lang="en-GB">
              <a:latin typeface="Arial" pitchFamily="34" charset="0"/>
            </a:endParaRPr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EF803C-D618-44B1-8A79-CF1CC75D3961}" type="slidenum">
              <a:rPr lang="en-GB">
                <a:latin typeface="Arial" pitchFamily="34" charset="0"/>
              </a:rPr>
              <a:pPr/>
              <a:t>15</a:t>
            </a:fld>
            <a:endParaRPr lang="en-GB">
              <a:latin typeface="Arial" pitchFamily="34" charset="0"/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CAB5DF-01C4-4AAD-BEC1-FA7DD1153DE7}" type="slidenum">
              <a:rPr lang="en-GB">
                <a:latin typeface="Arial" pitchFamily="34" charset="0"/>
              </a:rPr>
              <a:pPr/>
              <a:t>16</a:t>
            </a:fld>
            <a:endParaRPr lang="en-GB">
              <a:latin typeface="Arial" pitchFamily="34" charset="0"/>
            </a:endParaRPr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854378-D915-4F0D-AF7D-DDBA68B4722F}" type="slidenum">
              <a:rPr lang="en-GB">
                <a:latin typeface="Arial" pitchFamily="34" charset="0"/>
              </a:rPr>
              <a:pPr/>
              <a:t>17</a:t>
            </a:fld>
            <a:endParaRPr lang="en-GB">
              <a:latin typeface="Arial" pitchFamily="34" charset="0"/>
            </a:endParaRPr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B89A99-F36B-46E4-80BB-CE019D9872D5}" type="slidenum">
              <a:rPr lang="en-GB">
                <a:latin typeface="Arial" pitchFamily="34" charset="0"/>
              </a:rPr>
              <a:pPr/>
              <a:t>18</a:t>
            </a:fld>
            <a:endParaRPr lang="en-GB">
              <a:latin typeface="Arial" pitchFamily="34" charset="0"/>
            </a:endParaRPr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38C55C-5120-4FFD-9BF8-05A5B9A3D91F}" type="slidenum">
              <a:rPr lang="en-GB">
                <a:latin typeface="Arial" pitchFamily="34" charset="0"/>
              </a:rPr>
              <a:pPr/>
              <a:t>19</a:t>
            </a:fld>
            <a:endParaRPr lang="en-GB">
              <a:latin typeface="Arial" pitchFamily="34" charset="0"/>
            </a:endParaRPr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8AE98B-7645-47A1-8792-2EA0FEFCB9BD}" type="slidenum">
              <a:rPr lang="en-GB">
                <a:latin typeface="Arial" pitchFamily="34" charset="0"/>
              </a:rPr>
              <a:pPr/>
              <a:t>2</a:t>
            </a:fld>
            <a:endParaRPr lang="en-GB">
              <a:latin typeface="Arial" pitchFamily="34" charset="0"/>
            </a:endParaRPr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33AE5B-0B32-4700-A2C7-984F19E62FCD}" type="slidenum">
              <a:rPr lang="en-GB">
                <a:latin typeface="Arial" pitchFamily="34" charset="0"/>
              </a:rPr>
              <a:pPr/>
              <a:t>20</a:t>
            </a:fld>
            <a:endParaRPr lang="en-GB">
              <a:latin typeface="Arial" pitchFamily="34" charset="0"/>
            </a:endParaRPr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0C6183-297F-410B-AFE9-56CBEE2223E9}" type="slidenum">
              <a:rPr lang="en-GB">
                <a:latin typeface="Arial" pitchFamily="34" charset="0"/>
              </a:rPr>
              <a:pPr/>
              <a:t>3</a:t>
            </a:fld>
            <a:endParaRPr lang="en-GB">
              <a:latin typeface="Arial" pitchFamily="34" charset="0"/>
            </a:endParaRPr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4151F4-EDB8-4529-9A44-C866E411B891}" type="slidenum">
              <a:rPr lang="en-GB">
                <a:latin typeface="Arial" pitchFamily="34" charset="0"/>
              </a:rPr>
              <a:pPr/>
              <a:t>4</a:t>
            </a:fld>
            <a:endParaRPr lang="en-GB">
              <a:latin typeface="Arial" pitchFamily="34" charset="0"/>
            </a:endParaRPr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5D2F1D-0378-4317-A45B-332E4E7CCF8A}" type="slidenum">
              <a:rPr lang="en-GB">
                <a:latin typeface="Arial" pitchFamily="34" charset="0"/>
              </a:rPr>
              <a:pPr/>
              <a:t>5</a:t>
            </a:fld>
            <a:endParaRPr lang="en-GB">
              <a:latin typeface="Arial" pitchFamily="34" charset="0"/>
            </a:endParaRPr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6A21EE-6585-4101-9C0A-0AF5DDED72CB}" type="slidenum">
              <a:rPr lang="en-GB">
                <a:latin typeface="Arial" pitchFamily="34" charset="0"/>
              </a:rPr>
              <a:pPr/>
              <a:t>6</a:t>
            </a:fld>
            <a:endParaRPr lang="en-GB">
              <a:latin typeface="Arial" pitchFamily="34" charset="0"/>
            </a:endParaRPr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146EC8-9209-4778-A469-2ED1B6625EB6}" type="slidenum">
              <a:rPr lang="en-GB">
                <a:latin typeface="Arial" pitchFamily="34" charset="0"/>
              </a:rPr>
              <a:pPr/>
              <a:t>7</a:t>
            </a:fld>
            <a:endParaRPr lang="en-GB">
              <a:latin typeface="Arial" pitchFamily="34" charset="0"/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409E25-ED2B-48A6-B14F-2FC95680C2F4}" type="slidenum">
              <a:rPr lang="en-GB">
                <a:latin typeface="Arial" pitchFamily="34" charset="0"/>
              </a:rPr>
              <a:pPr/>
              <a:t>8</a:t>
            </a:fld>
            <a:endParaRPr lang="en-GB">
              <a:latin typeface="Arial" pitchFamily="34" charset="0"/>
            </a:endParaRPr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6DA618-4B2B-4787-AEC6-B4E2987A43A5}" type="slidenum">
              <a:rPr lang="en-GB">
                <a:latin typeface="Arial" pitchFamily="34" charset="0"/>
              </a:rPr>
              <a:pPr/>
              <a:t>9</a:t>
            </a:fld>
            <a:endParaRPr lang="en-GB">
              <a:latin typeface="Arial" pitchFamily="34" charset="0"/>
            </a:endParaRPr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04A28-B48A-431C-B771-3C445550BB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71254-EAE3-4F63-8C93-CA7760BD62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C5412-5020-4AE5-B905-066A4B3F60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A8CAB-91F8-45E8-A537-ED72019102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DEE7F-76DD-4992-8BB2-86176D13C9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886E9-E012-42C5-875D-7D9C65A585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E44F1-2961-4662-ADED-812AC13E27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803E4-F54D-4B42-A2F9-7BFBBD20C5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4587C-6A17-4F0A-A79D-C6E20951E7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C7074-3C5B-4DCC-A379-57DE7AD075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BE7FC-F547-48FF-B129-8D162E0977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rgbClr val="FFCC3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rgbClr val="FFCC3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FFCC33"/>
                </a:solidFill>
                <a:latin typeface="Arial" charset="0"/>
              </a:defRPr>
            </a:lvl1pPr>
          </a:lstStyle>
          <a:p>
            <a:pPr>
              <a:defRPr/>
            </a:pPr>
            <a:fld id="{1DC5DEEE-C388-4309-BA5C-B60EF29DF2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33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33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33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33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33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CC33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CC33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CC33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CC33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FFCC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FFCC33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FCC33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CC33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CC33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CC3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CC3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CC3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CC33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5" Type="http://schemas.openxmlformats.org/officeDocument/2006/relationships/image" Target="../media/image4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Relationship Id="rId1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79375" y="1836738"/>
            <a:ext cx="7772400" cy="1736725"/>
          </a:xfrm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FF"/>
                </a:solidFill>
              </a:rPr>
              <a:t>A Successful Start For Masters Students </a:t>
            </a:r>
            <a:endParaRPr lang="en-US" sz="5400" smtClean="0">
              <a:solidFill>
                <a:srgbClr val="FFFFFF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197350"/>
            <a:ext cx="6400800" cy="1752600"/>
          </a:xfrm>
        </p:spPr>
        <p:txBody>
          <a:bodyPr/>
          <a:lstStyle/>
          <a:p>
            <a:pPr eaLnBrk="1" hangingPunct="1"/>
            <a:r>
              <a:rPr lang="en-GB" sz="2800" b="1" smtClean="0">
                <a:solidFill>
                  <a:srgbClr val="FFFFFF"/>
                </a:solidFill>
              </a:rPr>
              <a:t>Dr Rob Young</a:t>
            </a:r>
          </a:p>
          <a:p>
            <a:pPr eaLnBrk="1" hangingPunct="1"/>
            <a:r>
              <a:rPr lang="en-GB" sz="2800" b="1" smtClean="0">
                <a:solidFill>
                  <a:srgbClr val="FFFFFF"/>
                </a:solidFill>
              </a:rPr>
              <a:t>Director of PGT Programmes</a:t>
            </a:r>
          </a:p>
          <a:p>
            <a:pPr eaLnBrk="1" hangingPunct="1"/>
            <a:r>
              <a:rPr lang="en-GB" sz="2800" b="1" smtClean="0">
                <a:solidFill>
                  <a:srgbClr val="FFFFFF"/>
                </a:solidFill>
              </a:rPr>
              <a:t>School of Mechanical, Aerospace and Civil Engineering</a:t>
            </a:r>
          </a:p>
          <a:p>
            <a:pPr eaLnBrk="1" hangingPunct="1"/>
            <a:endParaRPr lang="en-US" sz="2800" b="1" smtClean="0">
              <a:solidFill>
                <a:srgbClr val="FFFFFF"/>
              </a:solidFill>
            </a:endParaRPr>
          </a:p>
        </p:txBody>
      </p:sp>
      <p:pic>
        <p:nvPicPr>
          <p:cNvPr id="2052" name="Picture 5" descr="X-ra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0"/>
            <a:ext cx="1619250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19" descr="new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750" y="5013325"/>
            <a:ext cx="1619250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3" descr="TUOM_4COL_TY_NEG_cropped_3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3" name="Picture 25" descr="imagefixed170pxwx215pxh,46891,e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4750" y="1700213"/>
            <a:ext cx="16192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2" name="Picture 24" descr="sociology lecture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24750" y="3357563"/>
            <a:ext cx="161925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The Masters Year</a:t>
            </a: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73238"/>
            <a:ext cx="8229600" cy="4525962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180 Credits (1 credit = 10 hours of student effort)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One year full time FT (2,3 or 5 years PT)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Course Units (e.g. 8 x 15 credits)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Research Project (e.g. 60, 90, 120 credits) – including the preparation of and submission of a Dissertation.</a:t>
            </a:r>
            <a:endParaRPr 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Assessment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350" y="1600200"/>
            <a:ext cx="45370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Course work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Group work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Field work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Case studies 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Presentations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Projects 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Examinations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00"/>
                </a:solidFill>
              </a:rPr>
              <a:t>Dissertation</a:t>
            </a:r>
            <a:endParaRPr lang="en-US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smtClean="0">
              <a:solidFill>
                <a:srgbClr val="FFFF00"/>
              </a:solidFill>
            </a:endParaRPr>
          </a:p>
        </p:txBody>
      </p:sp>
      <p:pic>
        <p:nvPicPr>
          <p:cNvPr id="12292" name="Picture 4" descr="exams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2613025"/>
            <a:ext cx="3006725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4" grpId="0"/>
      <p:bldP spid="19763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The Challenges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96975"/>
            <a:ext cx="8893175" cy="4929188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This year will seem  EXCITING  but VERY SHORT!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This year will be HARD WORK!</a:t>
            </a:r>
          </a:p>
          <a:p>
            <a:pPr eaLnBrk="1" hangingPunct="1"/>
            <a:endParaRPr lang="en-GB" smtClean="0">
              <a:solidFill>
                <a:srgbClr val="FFFFFF"/>
              </a:solidFill>
            </a:endParaRPr>
          </a:p>
          <a:p>
            <a:pPr eaLnBrk="1" hangingPunct="1"/>
            <a:endParaRPr lang="en-GB" smtClean="0">
              <a:solidFill>
                <a:srgbClr val="FFFFFF"/>
              </a:solidFill>
            </a:endParaRPr>
          </a:p>
          <a:p>
            <a:pPr eaLnBrk="1" hangingPunct="1"/>
            <a:endParaRPr lang="en-GB" smtClean="0">
              <a:solidFill>
                <a:srgbClr val="FFFFFF"/>
              </a:solidFill>
            </a:endParaRPr>
          </a:p>
          <a:p>
            <a:pPr eaLnBrk="1" hangingPunct="1"/>
            <a:endParaRPr lang="en-GB" smtClean="0">
              <a:solidFill>
                <a:srgbClr val="FFFFFF"/>
              </a:solidFill>
            </a:endParaRP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The expectations of you will be of greater depth and intellectual maturity than at undergraduate level!</a:t>
            </a:r>
          </a:p>
          <a:p>
            <a:pPr eaLnBrk="1" hangingPunct="1">
              <a:buFontTx/>
              <a:buNone/>
            </a:pPr>
            <a:endParaRPr lang="en-GB" smtClean="0"/>
          </a:p>
        </p:txBody>
      </p:sp>
      <p:pic>
        <p:nvPicPr>
          <p:cNvPr id="13316" name="Picture 4" descr="exam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2852738"/>
            <a:ext cx="31432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9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2" grpId="0"/>
      <p:bldP spid="19968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Possible Pitfalls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Regulations and Deadlines 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Plagiarism and Academic Malpractice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English Language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Research Methods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Health and Safety Issues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Personal Problems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1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1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1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0" grpId="0"/>
      <p:bldP spid="20173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Your School Support Systems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00225"/>
            <a:ext cx="8964612" cy="5589588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Induction, Programme Handbook and Training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Programme Director/Tutor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Programme Administrator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Personal Tutor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Research Project Supervisor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Staff/Student Committees</a:t>
            </a:r>
          </a:p>
          <a:p>
            <a:pPr eaLnBrk="1" hangingPunct="1">
              <a:buFontTx/>
              <a:buNone/>
            </a:pPr>
            <a:endParaRPr lang="en-GB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6" grpId="0"/>
      <p:bldP spid="20582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Other Support Systems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00225"/>
            <a:ext cx="8964612" cy="5589588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FF00"/>
                </a:solidFill>
              </a:rPr>
              <a:t>Library Staff</a:t>
            </a:r>
          </a:p>
          <a:p>
            <a:pPr eaLnBrk="1" hangingPunct="1"/>
            <a:r>
              <a:rPr lang="en-GB" smtClean="0">
                <a:solidFill>
                  <a:srgbClr val="FFFF00"/>
                </a:solidFill>
              </a:rPr>
              <a:t>Faculty PGT Contacts – IT Support</a:t>
            </a:r>
          </a:p>
          <a:p>
            <a:pPr eaLnBrk="1" hangingPunct="1"/>
            <a:r>
              <a:rPr lang="en-GB" smtClean="0">
                <a:solidFill>
                  <a:srgbClr val="FFFF00"/>
                </a:solidFill>
              </a:rPr>
              <a:t>University Careers Service</a:t>
            </a:r>
          </a:p>
          <a:p>
            <a:pPr eaLnBrk="1" hangingPunct="1"/>
            <a:r>
              <a:rPr lang="en-GB" smtClean="0">
                <a:solidFill>
                  <a:srgbClr val="FFFF00"/>
                </a:solidFill>
              </a:rPr>
              <a:t>University Language Centre</a:t>
            </a:r>
          </a:p>
          <a:p>
            <a:pPr eaLnBrk="1" hangingPunct="1"/>
            <a:r>
              <a:rPr lang="en-GB" smtClean="0">
                <a:solidFill>
                  <a:srgbClr val="FFFF00"/>
                </a:solidFill>
              </a:rPr>
              <a:t>International Student Advice Team</a:t>
            </a:r>
          </a:p>
          <a:p>
            <a:pPr eaLnBrk="1" hangingPunct="1"/>
            <a:r>
              <a:rPr lang="en-GB" smtClean="0">
                <a:solidFill>
                  <a:srgbClr val="FFFF00"/>
                </a:solidFill>
              </a:rPr>
              <a:t>International Society</a:t>
            </a:r>
          </a:p>
          <a:p>
            <a:pPr eaLnBrk="1" hangingPunct="1"/>
            <a:r>
              <a:rPr lang="en-GB" smtClean="0">
                <a:solidFill>
                  <a:srgbClr val="FFFF00"/>
                </a:solidFill>
              </a:rPr>
              <a:t>University Counselling Service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3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8" grpId="0"/>
      <p:bldP spid="20377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Our Advice</a:t>
            </a: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Learn to manage your time and workload effectively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Be aware of regulations/deadlines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Seek help if you need it – as soon as possible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Use the resources well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Ensure that you know what you are going to do next and </a:t>
            </a:r>
            <a:r>
              <a:rPr lang="en-GB" i="1" smtClean="0">
                <a:solidFill>
                  <a:srgbClr val="FFFFFF"/>
                </a:solidFill>
              </a:rPr>
              <a:t>plan ahead – particularly for your project/dissertation</a:t>
            </a:r>
            <a:endParaRPr lang="en-US" i="1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What Next?</a:t>
            </a: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Start to plan TODAY!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Consider what you want and talk to programme graduates – research students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Use the Careers Service</a:t>
            </a:r>
            <a:r>
              <a:rPr lang="en-GB" smtClean="0"/>
              <a:t> </a:t>
            </a:r>
            <a:r>
              <a:rPr lang="en-GB" smtClean="0">
                <a:solidFill>
                  <a:srgbClr val="FFFFFF"/>
                </a:solidFill>
              </a:rPr>
              <a:t>(www.careers.manchester.ac.uk)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Research Degree Opportunities?</a:t>
            </a:r>
          </a:p>
          <a:p>
            <a:pPr eaLnBrk="1" hangingPunct="1">
              <a:buFontTx/>
              <a:buNone/>
            </a:pPr>
            <a:endParaRPr lang="en-GB" smtClean="0">
              <a:solidFill>
                <a:srgbClr val="FFFFFF"/>
              </a:solidFill>
            </a:endParaRPr>
          </a:p>
          <a:p>
            <a:pPr eaLnBrk="1" hangingPunct="1"/>
            <a:endParaRPr lang="en-GB" smtClean="0">
              <a:solidFill>
                <a:srgbClr val="FFFFFF"/>
              </a:solidFill>
            </a:endParaRPr>
          </a:p>
          <a:p>
            <a:pPr eaLnBrk="1" hangingPunct="1"/>
            <a:endParaRPr lang="en-GB" smtClean="0">
              <a:solidFill>
                <a:srgbClr val="FFFFFF"/>
              </a:solidFill>
            </a:endParaRPr>
          </a:p>
          <a:p>
            <a:pPr eaLnBrk="1" hangingPunct="1"/>
            <a:endParaRPr lang="en-GB" smtClean="0">
              <a:solidFill>
                <a:schemeClr val="tx1"/>
              </a:solidFill>
            </a:endParaRP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Feedback</a:t>
            </a: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8244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solidFill>
                  <a:srgbClr val="FFFF00"/>
                </a:solidFill>
              </a:rPr>
              <a:t>Us to You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Course work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Individual Progress and Development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Response to issues raised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solidFill>
                  <a:srgbClr val="FFFF00"/>
                </a:solidFill>
              </a:rPr>
              <a:t>You to Us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Programme feedback questionnaires 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University feedback questionnaires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FFFFF"/>
                </a:solidFill>
              </a:rPr>
              <a:t>Student representation on Staff/Student committees</a:t>
            </a:r>
            <a:endParaRPr 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Key Things to Remember</a:t>
            </a: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smtClean="0">
                <a:solidFill>
                  <a:srgbClr val="FFFFFF"/>
                </a:solidFill>
              </a:rPr>
              <a:t>Read your programme handbook!</a:t>
            </a:r>
          </a:p>
          <a:p>
            <a:pPr eaLnBrk="1" hangingPunct="1"/>
            <a:r>
              <a:rPr lang="en-GB" sz="2800" smtClean="0">
                <a:solidFill>
                  <a:srgbClr val="FFFFFF"/>
                </a:solidFill>
              </a:rPr>
              <a:t>Ask for Guidance</a:t>
            </a:r>
          </a:p>
          <a:p>
            <a:pPr eaLnBrk="1" hangingPunct="1"/>
            <a:r>
              <a:rPr lang="en-GB" sz="2800" smtClean="0">
                <a:solidFill>
                  <a:srgbClr val="FFFFFF"/>
                </a:solidFill>
              </a:rPr>
              <a:t>Manage your time</a:t>
            </a:r>
          </a:p>
          <a:p>
            <a:pPr eaLnBrk="1" hangingPunct="1"/>
            <a:r>
              <a:rPr lang="en-GB" sz="2800" smtClean="0">
                <a:solidFill>
                  <a:srgbClr val="FFFFFF"/>
                </a:solidFill>
              </a:rPr>
              <a:t>Use your support systems</a:t>
            </a:r>
          </a:p>
          <a:p>
            <a:pPr eaLnBrk="1" hangingPunct="1"/>
            <a:r>
              <a:rPr lang="en-GB" sz="2800" smtClean="0">
                <a:solidFill>
                  <a:srgbClr val="FFFFFF"/>
                </a:solidFill>
              </a:rPr>
              <a:t>Plan Ahead</a:t>
            </a:r>
          </a:p>
          <a:p>
            <a:pPr eaLnBrk="1" hangingPunct="1"/>
            <a:endParaRPr lang="en-GB" sz="2800" smtClean="0">
              <a:solidFill>
                <a:srgbClr val="FFFFFF"/>
              </a:solidFill>
            </a:endParaRPr>
          </a:p>
          <a:p>
            <a:pPr eaLnBrk="1" hangingPunct="1"/>
            <a:r>
              <a:rPr lang="en-GB" sz="2800" smtClean="0">
                <a:solidFill>
                  <a:srgbClr val="FFFF00"/>
                </a:solidFill>
              </a:rPr>
              <a:t>Enjoy a balance between academic work and benefiting from/contributing to a massive  INTERNATIONAL UNIVERSITY!</a:t>
            </a:r>
            <a:endParaRPr lang="en-US" sz="2800" smtClean="0">
              <a:solidFill>
                <a:srgbClr val="FFFF00"/>
              </a:solidFill>
            </a:endParaRPr>
          </a:p>
        </p:txBody>
      </p:sp>
      <p:pic>
        <p:nvPicPr>
          <p:cNvPr id="20484" name="Picture 4" descr="100_23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2492375"/>
            <a:ext cx="287972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274638"/>
            <a:ext cx="7019925" cy="17145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Welcome </a:t>
            </a:r>
            <a:r>
              <a:rPr lang="en-GB" sz="4000" smtClean="0">
                <a:solidFill>
                  <a:srgbClr val="FFFFFF"/>
                </a:solidFill>
              </a:rPr>
              <a:t/>
            </a:r>
            <a:br>
              <a:rPr lang="en-GB" sz="4000" smtClean="0">
                <a:solidFill>
                  <a:srgbClr val="FFFFFF"/>
                </a:solidFill>
              </a:rPr>
            </a:br>
            <a:r>
              <a:rPr lang="en-GB" sz="3200" smtClean="0">
                <a:solidFill>
                  <a:srgbClr val="FFFFFF"/>
                </a:solidFill>
              </a:rPr>
              <a:t>to the</a:t>
            </a:r>
            <a:r>
              <a:rPr lang="en-GB" sz="4000" smtClean="0">
                <a:solidFill>
                  <a:srgbClr val="FFFFFF"/>
                </a:solidFill>
              </a:rPr>
              <a:t> </a:t>
            </a:r>
            <a:br>
              <a:rPr lang="en-GB" sz="4000" smtClean="0">
                <a:solidFill>
                  <a:srgbClr val="FFFFFF"/>
                </a:solidFill>
              </a:rPr>
            </a:br>
            <a:r>
              <a:rPr lang="en-GB" smtClean="0">
                <a:solidFill>
                  <a:srgbClr val="FFFFFF"/>
                </a:solidFill>
              </a:rPr>
              <a:t>University of Manchester</a:t>
            </a:r>
            <a:endParaRPr lang="en-US" smtClean="0">
              <a:solidFill>
                <a:srgbClr val="FFFFFF"/>
              </a:solidFill>
            </a:endParaRPr>
          </a:p>
        </p:txBody>
      </p:sp>
      <p:pic>
        <p:nvPicPr>
          <p:cNvPr id="3075" name="Picture 3" descr="TUOM_4COL_TY_NEG_cropped_3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5" descr="DSC_00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2565400"/>
            <a:ext cx="410368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6" descr="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2565400"/>
            <a:ext cx="410368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7" descr="100_17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125538"/>
            <a:ext cx="2854325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9" descr="Bakewe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2636838"/>
            <a:ext cx="2693987" cy="232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10" descr="CanalS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213" y="1125538"/>
            <a:ext cx="2033587" cy="267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11" descr="ChinSpmkt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6375" y="3613150"/>
            <a:ext cx="251936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12" descr="chatsworth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388" y="4924425"/>
            <a:ext cx="1306512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13" descr="derbyshir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95813" y="1196975"/>
            <a:ext cx="2471737" cy="36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14" descr="derbyshire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67550" y="1628775"/>
            <a:ext cx="19081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15" descr="HarveyNic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95738" y="4602163"/>
            <a:ext cx="3459162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16" descr="ladybower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27863" y="3068638"/>
            <a:ext cx="194468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8" descr="Manchester exchange sq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348038" y="260350"/>
            <a:ext cx="5618162" cy="143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Picture 19" descr="Palace_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88225" y="4476750"/>
            <a:ext cx="1585913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20" descr="Selfrdgs_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300788" y="4292600"/>
            <a:ext cx="1871662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21" descr="Peveril_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779838" y="2924175"/>
            <a:ext cx="1298575" cy="195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9" name="Text Box 22"/>
          <p:cNvSpPr txBox="1">
            <a:spLocks noChangeArrowheads="1"/>
          </p:cNvSpPr>
          <p:nvPr/>
        </p:nvSpPr>
        <p:spPr bwMode="auto">
          <a:xfrm>
            <a:off x="174625" y="257175"/>
            <a:ext cx="33131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rgbClr val="FFFFFF"/>
                </a:solidFill>
              </a:rPr>
              <a:t>Manchester</a:t>
            </a:r>
            <a:endParaRPr lang="en-US" sz="44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rutherfor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00563" cy="340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6" descr="first compu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3357563"/>
            <a:ext cx="4643437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7" descr="Tom Kilbur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0"/>
            <a:ext cx="4643437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8" descr="JodrellBank1CAVEN_468x60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357563"/>
            <a:ext cx="4643438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Congratulations on Selecting Manchester!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287588"/>
            <a:ext cx="8229600" cy="43815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World Class University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World Class Facilities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World Class Research</a:t>
            </a: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World Class Teaching</a:t>
            </a:r>
          </a:p>
          <a:p>
            <a:pPr eaLnBrk="1" hangingPunct="1"/>
            <a:endParaRPr lang="en-GB" smtClean="0">
              <a:solidFill>
                <a:srgbClr val="FFFFFF"/>
              </a:solidFill>
            </a:endParaRPr>
          </a:p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World Class YOU!</a:t>
            </a:r>
          </a:p>
        </p:txBody>
      </p:sp>
      <p:pic>
        <p:nvPicPr>
          <p:cNvPr id="5124" name="Picture 4" descr="studymedic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2447925"/>
            <a:ext cx="2141538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7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/>
      <p:bldP spid="18739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36738" y="3119438"/>
            <a:ext cx="4895850" cy="633412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rgbClr val="FFFFFF"/>
                </a:solidFill>
              </a:rPr>
              <a:t>Life as a </a:t>
            </a:r>
            <a:br>
              <a:rPr lang="en-GB" sz="4000" smtClean="0">
                <a:solidFill>
                  <a:srgbClr val="FFFFFF"/>
                </a:solidFill>
              </a:rPr>
            </a:br>
            <a:r>
              <a:rPr lang="en-GB" sz="4000" smtClean="0">
                <a:solidFill>
                  <a:srgbClr val="FFFFFF"/>
                </a:solidFill>
              </a:rPr>
              <a:t>Graduate Student</a:t>
            </a:r>
            <a:endParaRPr lang="en-US" sz="4000" smtClean="0">
              <a:solidFill>
                <a:srgbClr val="FFFFFF"/>
              </a:solidFill>
            </a:endParaRPr>
          </a:p>
        </p:txBody>
      </p:sp>
      <p:pic>
        <p:nvPicPr>
          <p:cNvPr id="6147" name="Picture 17" descr="about_even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908050"/>
            <a:ext cx="181610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20" descr="Dentistry Stud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43425"/>
            <a:ext cx="20510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22" descr="introduction to research - speed PhD 00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65938" y="4292600"/>
            <a:ext cx="2278062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23" descr="introduction to research - speed PhD 0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738" y="4292600"/>
            <a:ext cx="2278062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24" descr="introduction to research - speed PhD 05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65938" y="2636838"/>
            <a:ext cx="2278062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25" descr="Psychology 1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00338" y="908050"/>
            <a:ext cx="2598737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26" descr="Psychology 5"/>
          <p:cNvPicPr>
            <a:picLocks noChangeAspect="1" noChangeArrowheads="1"/>
          </p:cNvPicPr>
          <p:nvPr/>
        </p:nvPicPr>
        <p:blipFill>
          <a:blip r:embed="rId9" cstate="print"/>
          <a:srcRect l="6650" r="4645" b="19926"/>
          <a:stretch>
            <a:fillRect/>
          </a:stretch>
        </p:blipFill>
        <p:spPr bwMode="auto">
          <a:xfrm>
            <a:off x="1116013" y="4292600"/>
            <a:ext cx="2879725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27" descr="Microscop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2924175"/>
            <a:ext cx="2195513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28" descr="research_righ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92725" y="4508500"/>
            <a:ext cx="1727200" cy="150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30" descr="introduction to research - speed PhD 00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40538" y="908050"/>
            <a:ext cx="2303462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7" name="Picture 16" descr="students in lab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908050"/>
            <a:ext cx="2770188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549275"/>
            <a:ext cx="8229600" cy="11430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The Challenge of a </a:t>
            </a:r>
            <a:br>
              <a:rPr lang="en-GB" smtClean="0">
                <a:solidFill>
                  <a:srgbClr val="FFFFFF"/>
                </a:solidFill>
              </a:rPr>
            </a:br>
            <a:r>
              <a:rPr lang="en-GB" smtClean="0">
                <a:solidFill>
                  <a:srgbClr val="FFFFFF"/>
                </a:solidFill>
              </a:rPr>
              <a:t>Masters Year</a:t>
            </a:r>
            <a:r>
              <a:rPr lang="en-GB" sz="4000" smtClean="0"/>
              <a:t> </a:t>
            </a:r>
            <a:endParaRPr lang="en-US" sz="4000" smtClean="0"/>
          </a:p>
        </p:txBody>
      </p:sp>
      <p:pic>
        <p:nvPicPr>
          <p:cNvPr id="7171" name="Picture 5" descr="graduate_ph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2708275"/>
            <a:ext cx="1590675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6" descr="communit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2708275"/>
            <a:ext cx="159067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7" descr="Cells"/>
          <p:cNvPicPr>
            <a:picLocks noChangeAspect="1" noChangeArrowheads="1"/>
          </p:cNvPicPr>
          <p:nvPr/>
        </p:nvPicPr>
        <p:blipFill>
          <a:blip r:embed="rId5" cstate="print"/>
          <a:srcRect b="21268"/>
          <a:stretch>
            <a:fillRect/>
          </a:stretch>
        </p:blipFill>
        <p:spPr bwMode="auto">
          <a:xfrm>
            <a:off x="7553325" y="2708275"/>
            <a:ext cx="1590675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8" descr="research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6100" y="2708275"/>
            <a:ext cx="1662113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9" descr="graduate_pea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775" y="2708275"/>
            <a:ext cx="159067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0" descr="about_event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708275"/>
            <a:ext cx="156527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>
                <a:solidFill>
                  <a:srgbClr val="FFFFFF"/>
                </a:solidFill>
              </a:rPr>
              <a:t>What opportunities will a Masters offer You?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73238"/>
            <a:ext cx="6346825" cy="5084762"/>
          </a:xfrm>
        </p:spPr>
        <p:txBody>
          <a:bodyPr/>
          <a:lstStyle/>
          <a:p>
            <a:pPr eaLnBrk="1" hangingPunct="1"/>
            <a:r>
              <a:rPr lang="en-GB" sz="2800" smtClean="0">
                <a:solidFill>
                  <a:srgbClr val="FFFFFF"/>
                </a:solidFill>
              </a:rPr>
              <a:t>Study at the forefront of your chosen academic discipline or profession</a:t>
            </a:r>
          </a:p>
          <a:p>
            <a:pPr eaLnBrk="1" hangingPunct="1"/>
            <a:r>
              <a:rPr lang="en-GB" sz="2800" smtClean="0">
                <a:solidFill>
                  <a:srgbClr val="FFFFFF"/>
                </a:solidFill>
              </a:rPr>
              <a:t>Systematic and creative analysis of complex issues </a:t>
            </a:r>
          </a:p>
          <a:p>
            <a:pPr eaLnBrk="1" hangingPunct="1"/>
            <a:r>
              <a:rPr lang="en-GB" sz="2800" smtClean="0">
                <a:solidFill>
                  <a:srgbClr val="FFFFFF"/>
                </a:solidFill>
              </a:rPr>
              <a:t>An understanding of how knowledge can be advanced through research</a:t>
            </a:r>
          </a:p>
          <a:p>
            <a:pPr eaLnBrk="1" hangingPunct="1"/>
            <a:r>
              <a:rPr lang="en-GB" sz="2800" smtClean="0">
                <a:solidFill>
                  <a:srgbClr val="FFFFFF"/>
                </a:solidFill>
              </a:rPr>
              <a:t>Demonstrating originality in the application of knowledge and in tackling and solving problems </a:t>
            </a:r>
          </a:p>
        </p:txBody>
      </p:sp>
      <p:pic>
        <p:nvPicPr>
          <p:cNvPr id="8196" name="Picture 4" descr="Nursing student"/>
          <p:cNvPicPr>
            <a:picLocks noChangeAspect="1" noChangeArrowheads="1"/>
          </p:cNvPicPr>
          <p:nvPr/>
        </p:nvPicPr>
        <p:blipFill>
          <a:blip r:embed="rId3" cstate="print"/>
          <a:srcRect r="9993"/>
          <a:stretch>
            <a:fillRect/>
          </a:stretch>
        </p:blipFill>
        <p:spPr bwMode="auto">
          <a:xfrm>
            <a:off x="7019925" y="1773238"/>
            <a:ext cx="1584325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research_informatic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9925" y="3419475"/>
            <a:ext cx="1584325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9925" y="5011738"/>
            <a:ext cx="16049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1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0" grpId="0"/>
      <p:bldP spid="19149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>
                <a:solidFill>
                  <a:srgbClr val="FFFFFF"/>
                </a:solidFill>
              </a:rPr>
              <a:t>What will a Masters do for You?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00213"/>
            <a:ext cx="6346825" cy="4824412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FF00"/>
                </a:solidFill>
              </a:rPr>
              <a:t>Prepare you for the application of advanced or specialist knowledge in roles in industry or a profession;</a:t>
            </a:r>
          </a:p>
          <a:p>
            <a:pPr eaLnBrk="1" hangingPunct="1"/>
            <a:r>
              <a:rPr lang="en-GB" smtClean="0">
                <a:solidFill>
                  <a:srgbClr val="FFFF00"/>
                </a:solidFill>
              </a:rPr>
              <a:t>Prepare you for further study and research towards a higher degree;</a:t>
            </a:r>
          </a:p>
          <a:p>
            <a:pPr eaLnBrk="1" hangingPunct="1"/>
            <a:r>
              <a:rPr lang="en-GB" smtClean="0">
                <a:solidFill>
                  <a:srgbClr val="FFFF00"/>
                </a:solidFill>
              </a:rPr>
              <a:t>Or Both!</a:t>
            </a:r>
          </a:p>
        </p:txBody>
      </p:sp>
      <p:pic>
        <p:nvPicPr>
          <p:cNvPr id="9220" name="Picture 4" descr="Nursing student"/>
          <p:cNvPicPr>
            <a:picLocks noChangeAspect="1" noChangeArrowheads="1"/>
          </p:cNvPicPr>
          <p:nvPr/>
        </p:nvPicPr>
        <p:blipFill>
          <a:blip r:embed="rId3" cstate="print"/>
          <a:srcRect r="9993"/>
          <a:stretch>
            <a:fillRect/>
          </a:stretch>
        </p:blipFill>
        <p:spPr bwMode="auto">
          <a:xfrm>
            <a:off x="7019925" y="1773238"/>
            <a:ext cx="1584325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research_informatic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9925" y="3419475"/>
            <a:ext cx="1584325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9925" y="5011738"/>
            <a:ext cx="16049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FFFF"/>
                </a:solidFill>
              </a:rPr>
              <a:t>Masters Graduates Should…</a:t>
            </a: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229600" cy="29813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	</a:t>
            </a:r>
            <a:r>
              <a:rPr lang="en-US" smtClean="0">
                <a:solidFill>
                  <a:srgbClr val="FFFFFF"/>
                </a:solidFill>
              </a:rPr>
              <a:t>“Show the qualities needed for employment in circumstances requiring sound judgment, personal responsibility and initiative, in complex and unpredictable professional environments.” </a:t>
            </a:r>
          </a:p>
        </p:txBody>
      </p:sp>
      <p:pic>
        <p:nvPicPr>
          <p:cNvPr id="10244" name="Picture 4" descr="Pharmacy Stude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4988" y="4652963"/>
            <a:ext cx="287972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foundat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4581525"/>
            <a:ext cx="2016125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 descr="research_righ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688" y="4652963"/>
            <a:ext cx="2087562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000000"/>
      </a:dk1>
      <a:lt1>
        <a:srgbClr val="5368E0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B3B9ED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6699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B8CA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5368E0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B3B9ED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2469</TotalTime>
  <Words>482</Words>
  <Application>Microsoft Office PowerPoint</Application>
  <PresentationFormat>On-screen Show (4:3)</PresentationFormat>
  <Paragraphs>121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Arial</vt:lpstr>
      <vt:lpstr>Default Design</vt:lpstr>
      <vt:lpstr>A Successful Start For Masters Students </vt:lpstr>
      <vt:lpstr>Welcome  to the  University of Manchester</vt:lpstr>
      <vt:lpstr>Slide 3</vt:lpstr>
      <vt:lpstr>Congratulations on Selecting Manchester!</vt:lpstr>
      <vt:lpstr>Life as a  Graduate Student</vt:lpstr>
      <vt:lpstr>The Challenge of a  Masters Year </vt:lpstr>
      <vt:lpstr>What opportunities will a Masters offer You?</vt:lpstr>
      <vt:lpstr>What will a Masters do for You?</vt:lpstr>
      <vt:lpstr>Masters Graduates Should…</vt:lpstr>
      <vt:lpstr>The Masters Year</vt:lpstr>
      <vt:lpstr>Assessment</vt:lpstr>
      <vt:lpstr>The Challenges</vt:lpstr>
      <vt:lpstr>Possible Pitfalls</vt:lpstr>
      <vt:lpstr>Your School Support Systems</vt:lpstr>
      <vt:lpstr>Other Support Systems</vt:lpstr>
      <vt:lpstr>Our Advice</vt:lpstr>
      <vt:lpstr>What Next?</vt:lpstr>
      <vt:lpstr>Feedback</vt:lpstr>
      <vt:lpstr>Key Things to Remember</vt:lpstr>
      <vt:lpstr>Slide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Jim</dc:creator>
  <cp:lastModifiedBy>mmnu9js7</cp:lastModifiedBy>
  <cp:revision>129</cp:revision>
  <dcterms:created xsi:type="dcterms:W3CDTF">2006-05-29T17:28:40Z</dcterms:created>
  <dcterms:modified xsi:type="dcterms:W3CDTF">2012-09-05T17:26:40Z</dcterms:modified>
</cp:coreProperties>
</file>