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75708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11231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73431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77562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36631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7068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23219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1133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37025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76730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12559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5F92F-6032-44E1-A125-FEE35F1FE38A}" type="datetimeFigureOut">
              <a:rPr lang="en-GB" smtClean="0"/>
              <a:pPr/>
              <a:t>18/06/2014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03260-CEE9-4027-829E-1659C26BBB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29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>
            <a:normAutofit/>
          </a:bodyPr>
          <a:lstStyle/>
          <a:p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MANCHESTER</a:t>
            </a:r>
            <a:b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Global University in a Globalising City-region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6400800" cy="1752600"/>
          </a:xfrm>
        </p:spPr>
        <p:txBody>
          <a:bodyPr>
            <a:normAutofit/>
          </a:bodyPr>
          <a:lstStyle/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ROD COOMBS</a:t>
            </a:r>
          </a:p>
          <a:p>
            <a:endParaRPr lang="en-GB" altLang="en-US" sz="18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DEPUTY PRESIDENT AND DEPUTY VICE CHANCELLOR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UNIVERSITY OF MANCHESTER</a:t>
            </a:r>
            <a:endParaRPr lang="en-US" altLang="en-US" sz="18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sz="1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58870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Aerial with Keyline V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7100" y="0"/>
            <a:ext cx="10515600" cy="701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93318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250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Corridor Investments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Half way through a 10 year, £3 billion development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Over the next five years the investments include; 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University of Manchester Estates </a:t>
            </a:r>
            <a:r>
              <a:rPr lang="en-GB" altLang="en-US" sz="18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Masterplan</a:t>
            </a:r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phase 1 (2012-2018) = £700 million will include the new Manchester Engineering Campus Development, School of Law and Manchester Business School, 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Manchester Metropolitan University £160 million, including </a:t>
            </a:r>
            <a:r>
              <a:rPr lang="en-GB" altLang="en-US" sz="18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Birley</a:t>
            </a:r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Fields campus,  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Central Manchester University Hospitals NHS Foundation Trust = £50 million in planned investments for Central Manchester site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Manchester Science Park expansion = £50 million 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2014 Central Library = £48 million (opening 2014)</a:t>
            </a:r>
          </a:p>
          <a:p>
            <a:r>
              <a:rPr lang="en-GB" altLang="en-US" sz="18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Citylabs</a:t>
            </a:r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= £28.5 million (opening 2014)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Creation of HOME Cultural Facility = £25 million (opening Spring 2015)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Cross City Bus (part of a £54 million overall scheme within Greater Manchester of which Oxford Road is one component)</a:t>
            </a:r>
          </a:p>
          <a:p>
            <a:endParaRPr lang="en-GB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15543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57225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Tools of Partnership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City Region Governance</a:t>
            </a:r>
          </a:p>
          <a:p>
            <a:pPr lvl="1">
              <a:defRPr/>
            </a:pPr>
            <a:r>
              <a:rPr lang="en-US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University Membership of LEP</a:t>
            </a:r>
          </a:p>
          <a:p>
            <a:pPr lvl="1">
              <a:defRPr/>
            </a:pPr>
            <a:r>
              <a:rPr lang="en-US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Membership of City Region bodies</a:t>
            </a:r>
          </a:p>
          <a:p>
            <a:pPr lvl="1">
              <a:defRPr/>
            </a:pPr>
            <a:r>
              <a:rPr lang="en-US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Informal University/ City Region Partnership Steering Board</a:t>
            </a:r>
          </a:p>
          <a:p>
            <a:pPr>
              <a:defRPr/>
            </a:pPr>
            <a:r>
              <a:rPr lang="en-US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City and University shareholders  in Manchester Science Park (now owns </a:t>
            </a:r>
            <a:r>
              <a:rPr lang="en-US" altLang="en-US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Alderley</a:t>
            </a:r>
            <a:r>
              <a:rPr lang="en-US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Park) </a:t>
            </a:r>
          </a:p>
          <a:p>
            <a:pPr>
              <a:defRPr/>
            </a:pPr>
            <a:r>
              <a:rPr lang="en-US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Collaboration on International and inward investment groups and initiatives- </a:t>
            </a:r>
            <a:r>
              <a:rPr lang="en-US" altLang="en-US" sz="2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eg</a:t>
            </a:r>
            <a:r>
              <a:rPr lang="en-US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China</a:t>
            </a:r>
          </a:p>
          <a:p>
            <a:pPr>
              <a:defRPr/>
            </a:pPr>
            <a:r>
              <a:rPr lang="en-US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Collaboration on Cultural Strategy for the City</a:t>
            </a:r>
          </a:p>
          <a:p>
            <a:pPr>
              <a:defRPr/>
            </a:pPr>
            <a:r>
              <a:rPr lang="en-US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Engagement of University in wider Manchester community:</a:t>
            </a:r>
          </a:p>
          <a:p>
            <a:pPr lvl="2">
              <a:defRPr/>
            </a:pPr>
            <a:r>
              <a:rPr lang="en-US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Employment and Skills initiatives</a:t>
            </a:r>
          </a:p>
          <a:p>
            <a:pPr lvl="2">
              <a:defRPr/>
            </a:pPr>
            <a:r>
              <a:rPr lang="en-US" alt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Working with Schools</a:t>
            </a:r>
            <a:endParaRPr lang="en-US" altLang="en-US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>
              <a:defRPr/>
            </a:pPr>
            <a:endParaRPr lang="en-US" altLang="en-US" dirty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14747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Big Picture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Manchester is the only city-region capable of becoming a complementary UK economic driver to the London complex</a:t>
            </a:r>
          </a:p>
          <a:p>
            <a:r>
              <a:rPr lang="en-GB" dirty="0" smtClean="0"/>
              <a:t>The University is a key part of that strategy</a:t>
            </a:r>
          </a:p>
          <a:p>
            <a:r>
              <a:rPr lang="en-GB" dirty="0" smtClean="0"/>
              <a:t>Creates alignment of interests between us</a:t>
            </a:r>
          </a:p>
          <a:p>
            <a:r>
              <a:rPr lang="en-GB" dirty="0" smtClean="0"/>
              <a:t>National policy now recognises this is positive for UK</a:t>
            </a:r>
          </a:p>
          <a:p>
            <a:r>
              <a:rPr lang="en-GB" dirty="0" smtClean="0"/>
              <a:t>Many future opportunities</a:t>
            </a:r>
            <a:endParaRPr lang="en-GB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University of Manchester: a ‘Civic-Global’ Institution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20888"/>
            <a:ext cx="8229600" cy="4525963"/>
          </a:xfrm>
        </p:spPr>
        <p:txBody>
          <a:bodyPr>
            <a:normAutofit/>
          </a:bodyPr>
          <a:lstStyle/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Victoria University of Manchester and UMIST were formed as “civic institutions” in the nineteenth century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Deep roots in the industrial and philanthropic underpinnings of Manchester’s civic pride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But - disconnect with civic hinterland occurred in 1980s and 1990s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Resurrected sense of civic engagement coincided with creation of the new University following the dual dissolution of VUM and UMIST in 2004</a:t>
            </a:r>
          </a:p>
          <a:p>
            <a:r>
              <a:rPr lang="en-GB" altLang="en-US" sz="18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[Pre-cursor Focussing role of Commonwealth games in 2002]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9748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Rationale for the Merger of VUM and UMIST: </a:t>
            </a:r>
            <a:r>
              <a:rPr lang="en-GB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city region dimension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281339"/>
          </a:xfrm>
        </p:spPr>
        <p:txBody>
          <a:bodyPr>
            <a:normAutofit/>
          </a:bodyPr>
          <a:lstStyle/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Two research-intensive Universities immediately adjacent to each other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Neither quite strong enough to break away from the pack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Combined strength gave ability to position Manchester to mount a long term challenge to unique supremacy of golden triangle</a:t>
            </a:r>
          </a:p>
          <a:p>
            <a:r>
              <a:rPr lang="en-GB" altLang="en-US" sz="2000" i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 the time, the narrative of ‘rebalancing’ and of a ‘duo-pole UK economy’  was being developed in the North – now it is becoming more widely received wisdom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Manchester as a city was on an upward trajectory and saw the synergies with the ambition of the University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City, Region, and national support for the merger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Unique alignment of national, regional, civic, and educational logics.</a:t>
            </a:r>
          </a:p>
          <a:p>
            <a:endParaRPr lang="en-GB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34929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Mutual Relationship- 2004 to 2014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GB" altLang="en-US" sz="2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emergence of the city region as a </a:t>
            </a:r>
            <a:r>
              <a:rPr lang="en-GB" altLang="en-US" sz="2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Combined Authority </a:t>
            </a:r>
            <a:r>
              <a:rPr lang="en-GB" altLang="en-US" sz="2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pooling sovereignty, demanding more autonomy, reforming services and delivery</a:t>
            </a:r>
          </a:p>
          <a:p>
            <a:pPr>
              <a:defRPr/>
            </a:pPr>
            <a:r>
              <a:rPr lang="en-GB" altLang="en-US" sz="2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Developing a stronger strategic narrative, with knowledge-intensive industry and service activity at the heart of the economy</a:t>
            </a:r>
          </a:p>
          <a:p>
            <a:pPr>
              <a:defRPr/>
            </a:pPr>
            <a:r>
              <a:rPr lang="en-GB" altLang="en-US" sz="2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University grows its global connections; trebling overseas students and income – </a:t>
            </a:r>
            <a:r>
              <a:rPr lang="en-GB" altLang="en-US" sz="2600" b="1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recognises the attractor power of the city and its brand</a:t>
            </a:r>
            <a:endParaRPr lang="en-GB" altLang="en-US" sz="2200" b="1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defRPr/>
            </a:pPr>
            <a:r>
              <a:rPr lang="en-GB" altLang="en-US" sz="2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Growing collaboration on winning ‘bidding’ opportunities for the city</a:t>
            </a:r>
          </a:p>
          <a:p>
            <a:pPr>
              <a:defRPr/>
            </a:pPr>
            <a:r>
              <a:rPr lang="en-GB" altLang="en-US" sz="2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global University in the ‘original modern’ city….</a:t>
            </a:r>
          </a:p>
          <a:p>
            <a:pPr>
              <a:defRPr/>
            </a:pPr>
            <a:r>
              <a:rPr lang="en-GB" altLang="en-US" sz="2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2012 – </a:t>
            </a:r>
            <a:r>
              <a:rPr lang="en-GB" altLang="en-US" sz="22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Graphene</a:t>
            </a:r>
            <a:r>
              <a:rPr lang="en-GB" altLang="en-US" sz="2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Nobel Prize encapsulates the narrative</a:t>
            </a:r>
          </a:p>
          <a:p>
            <a:pPr>
              <a:buNone/>
              <a:defRPr/>
            </a:pPr>
            <a:r>
              <a:rPr lang="en-GB" altLang="en-US" sz="2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46918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3200" dirty="0" smtClean="0">
                <a:solidFill>
                  <a:schemeClr val="tx1"/>
                </a:solidFill>
              </a:rPr>
              <a:t>Our Importance to the City: 1</a:t>
            </a:r>
            <a:r>
              <a:rPr lang="en-GB" altLang="en-US" sz="2400" dirty="0" smtClean="0">
                <a:solidFill>
                  <a:schemeClr val="tx1"/>
                </a:solidFill>
              </a:rPr>
              <a:t/>
            </a:r>
            <a:br>
              <a:rPr lang="en-GB" altLang="en-US" sz="2400" dirty="0" smtClean="0">
                <a:solidFill>
                  <a:schemeClr val="tx1"/>
                </a:solidFill>
              </a:rPr>
            </a:br>
            <a:r>
              <a:rPr lang="en-GB" altLang="en-US" sz="2400" dirty="0" smtClean="0">
                <a:solidFill>
                  <a:schemeClr val="tx1"/>
                </a:solidFill>
              </a:rPr>
              <a:t>The </a:t>
            </a:r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Manchester: an Economic Engine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4525963"/>
          </a:xfrm>
        </p:spPr>
        <p:txBody>
          <a:bodyPr/>
          <a:lstStyle/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41st ranking Jiao Tong index 2013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40,000 students-of which 12000 post graduate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10,000+ staff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£800m annual budget- more than Manchester City FC, Manchester Airport, and Manchester United FC combined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</a:t>
            </a:r>
            <a:r>
              <a:rPr lang="en-GB" altLang="en-US" sz="2000" baseline="30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highest earning UK University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significant real estate  with a new £1bn </a:t>
            </a:r>
            <a:r>
              <a:rPr lang="en-GB" altLang="en-US" sz="2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masterplan</a:t>
            </a: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signed off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£1.15bn contribution to GDP in 2011/12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04360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altLang="en-US" sz="3100" dirty="0" smtClean="0">
                <a:solidFill>
                  <a:schemeClr val="tx1"/>
                </a:solidFill>
              </a:rPr>
              <a:t>Our Importance to the city: 2</a:t>
            </a:r>
            <a:r>
              <a:rPr lang="en-GB" altLang="en-US" sz="2400" dirty="0" smtClean="0">
                <a:solidFill>
                  <a:schemeClr val="tx1"/>
                </a:solidFill>
              </a:rPr>
              <a:t/>
            </a:r>
            <a:br>
              <a:rPr lang="en-GB" altLang="en-US" sz="2400" dirty="0" smtClean="0">
                <a:solidFill>
                  <a:schemeClr val="tx1"/>
                </a:solidFill>
              </a:rPr>
            </a:br>
            <a:r>
              <a:rPr lang="en-GB" altLang="en-US" sz="2400" dirty="0" smtClean="0">
                <a:solidFill>
                  <a:schemeClr val="tx1"/>
                </a:solidFill>
              </a:rPr>
              <a:t>The </a:t>
            </a:r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Manchester: an International Institution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299" y="2315701"/>
            <a:ext cx="8229600" cy="4525963"/>
          </a:xfrm>
        </p:spPr>
        <p:txBody>
          <a:bodyPr/>
          <a:lstStyle/>
          <a:p>
            <a:pPr lvl="1">
              <a:defRPr/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most globally connected institution in Greater Manchester</a:t>
            </a:r>
          </a:p>
          <a:p>
            <a:pPr lvl="1">
              <a:defRPr/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10,000 non EU students</a:t>
            </a:r>
          </a:p>
          <a:p>
            <a:pPr lvl="1">
              <a:defRPr/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University export earnings of £180M</a:t>
            </a:r>
          </a:p>
          <a:p>
            <a:pPr lvl="1">
              <a:defRPr/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£100m off-campus expenditure of students</a:t>
            </a:r>
          </a:p>
          <a:p>
            <a:pPr lvl="1">
              <a:defRPr/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24% of revenue comes from </a:t>
            </a:r>
            <a:r>
              <a:rPr lang="en-GB" alt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international sources</a:t>
            </a:r>
            <a:endParaRPr lang="en-GB" altLang="en-US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>
              <a:defRPr/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25% of academic staff born outside UK</a:t>
            </a:r>
          </a:p>
          <a:p>
            <a:pPr lvl="1">
              <a:defRPr/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Strategic research partnerships with many global companies</a:t>
            </a:r>
          </a:p>
          <a:p>
            <a:pPr lvl="1">
              <a:defRPr/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Major driver of traffic through Manchester Airport</a:t>
            </a:r>
          </a:p>
          <a:p>
            <a:pPr lvl="1">
              <a:defRPr/>
            </a:pPr>
            <a:r>
              <a:rPr lang="en-GB" altLang="en-US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Major contributor to global Manchester brand 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46320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/>
          </a:bodyPr>
          <a:lstStyle/>
          <a:p>
            <a:r>
              <a:rPr lang="en-GB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University of Manchester: a Place-Maker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/>
          </a:bodyPr>
          <a:lstStyle/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defining part of the economic offer of the City Region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University estate  - quality buildings in a quality landscape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Cultural contribution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Whitworth Art Gallery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Manchester Museum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John </a:t>
            </a:r>
            <a:r>
              <a:rPr lang="en-GB" altLang="en-US" sz="2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Rylands</a:t>
            </a: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University Library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Contact Theatre</a:t>
            </a:r>
          </a:p>
          <a:p>
            <a:pPr lvl="1"/>
            <a:r>
              <a:rPr lang="en-GB" altLang="en-US" sz="2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Jodrell</a:t>
            </a: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Bank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Enterprise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Role of UMI3 – spin outs , venture capital, collaborations</a:t>
            </a:r>
          </a:p>
          <a:p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Oxford Road Corridor–extending the CBD southwards </a:t>
            </a:r>
          </a:p>
          <a:p>
            <a:endParaRPr lang="en-GB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21921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250"/>
            <a:ext cx="8229600" cy="1143000"/>
          </a:xfrm>
        </p:spPr>
        <p:txBody>
          <a:bodyPr/>
          <a:lstStyle/>
          <a:p>
            <a:r>
              <a:rPr lang="en-GB" altLang="en-US" dirty="0" smtClean="0"/>
              <a:t> </a:t>
            </a:r>
            <a:r>
              <a:rPr lang="en-GB" alt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Corridor Manchester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Funding stakeholders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University of Manchester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MMU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Manchester City Council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Hospital Trust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Bruntwood</a:t>
            </a: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 </a:t>
            </a:r>
            <a:r>
              <a:rPr lang="en-GB" altLang="en-US" sz="2000" dirty="0" err="1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msp</a:t>
            </a:r>
            <a:endParaRPr lang="en-GB" altLang="en-US" sz="2000" dirty="0" smtClean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90000"/>
              </a:lnSpc>
            </a:pP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Background</a:t>
            </a:r>
          </a:p>
          <a:p>
            <a:pPr lvl="1"/>
            <a:r>
              <a:rPr lang="en-GB" altLang="en-US" sz="20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55,000 p</a:t>
            </a: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eople work on the Corridor, which is 18% of the City’s workforce.</a:t>
            </a:r>
          </a:p>
          <a:p>
            <a:pPr lvl="1"/>
            <a:r>
              <a:rPr lang="en-GB" altLang="en-US" sz="20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80,000 </a:t>
            </a: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students study on the Corridor.</a:t>
            </a:r>
          </a:p>
          <a:p>
            <a:pPr lvl="1"/>
            <a:r>
              <a:rPr lang="en-GB" altLang="en-US" sz="20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43% </a:t>
            </a: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 the activity is in knowledge-intensive sectors, which is much higher than national (22%) and regional (21%) averages.</a:t>
            </a:r>
          </a:p>
          <a:p>
            <a:pPr lvl="1"/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generates </a:t>
            </a:r>
            <a:r>
              <a:rPr lang="en-GB" altLang="en-US" sz="2000" b="1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£2.8bn</a:t>
            </a: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which is 22% of the City’s GVA. </a:t>
            </a:r>
          </a:p>
          <a:p>
            <a:pPr>
              <a:buNone/>
            </a:pPr>
            <a:r>
              <a:rPr lang="en-GB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0274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6700"/>
            <a:ext cx="17287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5" descr="Picture1.jpg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711200"/>
            <a:ext cx="4248150" cy="6007100"/>
          </a:xfrm>
        </p:spPr>
      </p:pic>
    </p:spTree>
    <p:extLst>
      <p:ext uri="{BB962C8B-B14F-4D97-AF65-F5344CB8AC3E}">
        <p14:creationId xmlns:p14="http://schemas.microsoft.com/office/powerpoint/2010/main" val="37439955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725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MANCHESTER A Global University in a Globalising City-region</vt:lpstr>
      <vt:lpstr>The University of Manchester: a ‘Civic-Global’ Institution</vt:lpstr>
      <vt:lpstr>The Rationale for the Merger of VUM and UMIST:  the city region dimension</vt:lpstr>
      <vt:lpstr>A Mutual Relationship- 2004 to 2014</vt:lpstr>
      <vt:lpstr>Our Importance to the City: 1 The University of Manchester: an Economic Engine</vt:lpstr>
      <vt:lpstr>Our Importance to the city: 2 The University of Manchester: an International Institution</vt:lpstr>
      <vt:lpstr>The University of Manchester: a Place-Maker</vt:lpstr>
      <vt:lpstr> Corridor Manchester</vt:lpstr>
      <vt:lpstr>PowerPoint Presentation</vt:lpstr>
      <vt:lpstr>PowerPoint Presentation</vt:lpstr>
      <vt:lpstr>Corridor Investments</vt:lpstr>
      <vt:lpstr>The Tools of Partnership</vt:lpstr>
      <vt:lpstr>Big Picture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MANCHESTER A Global University in a Globalising City-region</dc:title>
  <dc:creator>Louise Wood</dc:creator>
  <cp:lastModifiedBy>Helen Barton</cp:lastModifiedBy>
  <cp:revision>8</cp:revision>
  <dcterms:created xsi:type="dcterms:W3CDTF">2014-06-05T11:53:55Z</dcterms:created>
  <dcterms:modified xsi:type="dcterms:W3CDTF">2014-06-18T11:55:11Z</dcterms:modified>
</cp:coreProperties>
</file>