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9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3" r:id="rId15"/>
  </p:sldIdLst>
  <p:sldSz cx="10058400" cy="7772400"/>
  <p:notesSz cx="6858000" cy="9144000"/>
  <p:custDataLst>
    <p:tags r:id="rId17"/>
  </p:custDataLst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1740" y="-108"/>
      </p:cViewPr>
      <p:guideLst>
        <p:guide orient="horz" pos="2448"/>
        <p:guide pos="31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 alt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09675" y="685800"/>
            <a:ext cx="44386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F3B4E5C-947C-480D-B73F-BE59783F0B6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865075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BF2F23C-0A9A-4EAB-B89C-99B396A6EB13}" type="slidenum">
              <a:rPr lang="en-GB" altLang="en-US"/>
              <a:pPr/>
              <a:t>1</a:t>
            </a:fld>
            <a:endParaRPr lang="en-GB" altLang="en-US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063" y="2414588"/>
            <a:ext cx="8550275" cy="166528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8125" y="4403725"/>
            <a:ext cx="7042150" cy="19875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3515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38" y="1812925"/>
            <a:ext cx="9051925" cy="51308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1937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92975" y="311150"/>
            <a:ext cx="2262188" cy="663257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38" y="311150"/>
            <a:ext cx="6637337" cy="66325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1324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238" y="1812925"/>
            <a:ext cx="9051925" cy="5130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10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338" y="4994275"/>
            <a:ext cx="8548687" cy="1544638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5338" y="3294063"/>
            <a:ext cx="8548687" cy="17002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2021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812925"/>
            <a:ext cx="4449762" cy="5130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1812925"/>
            <a:ext cx="4449763" cy="5130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6278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238" y="1739900"/>
            <a:ext cx="4443412" cy="72548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238" y="2465388"/>
            <a:ext cx="4443412" cy="447833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0163" y="1739900"/>
            <a:ext cx="4445000" cy="72548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0163" y="2465388"/>
            <a:ext cx="4445000" cy="447833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8737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214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5330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09563"/>
            <a:ext cx="3308350" cy="131762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2238" y="309563"/>
            <a:ext cx="5622925" cy="663416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238" y="1627188"/>
            <a:ext cx="3308350" cy="53165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84388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675" y="5440363"/>
            <a:ext cx="6035675" cy="64293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1675" y="693738"/>
            <a:ext cx="6035675" cy="4664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1675" y="6083300"/>
            <a:ext cx="6035675" cy="9112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51242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MyAwardMaker_BL_190"/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63163" cy="7777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19175" rtl="0" eaLnBrk="1" fontAlgn="base" hangingPunct="1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19175" rtl="0" eaLnBrk="1" fontAlgn="base" hangingPunct="1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2pPr>
      <a:lvl3pPr algn="ctr" defTabSz="1019175" rtl="0" eaLnBrk="1" fontAlgn="base" hangingPunct="1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3pPr>
      <a:lvl4pPr algn="ctr" defTabSz="1019175" rtl="0" eaLnBrk="1" fontAlgn="base" hangingPunct="1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4pPr>
      <a:lvl5pPr algn="ctr" defTabSz="1019175" rtl="0" eaLnBrk="1" fontAlgn="base" hangingPunct="1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5pPr>
      <a:lvl6pPr marL="457200" algn="ctr" defTabSz="1019175" rtl="0" eaLnBrk="1" fontAlgn="base" hangingPunct="1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6pPr>
      <a:lvl7pPr marL="914400" algn="ctr" defTabSz="1019175" rtl="0" eaLnBrk="1" fontAlgn="base" hangingPunct="1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7pPr>
      <a:lvl8pPr marL="1371600" algn="ctr" defTabSz="1019175" rtl="0" eaLnBrk="1" fontAlgn="base" hangingPunct="1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8pPr>
      <a:lvl9pPr marL="1828800" algn="ctr" defTabSz="1019175" rtl="0" eaLnBrk="1" fontAlgn="base" hangingPunct="1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9pPr>
    </p:titleStyle>
    <p:bodyStyle>
      <a:lvl1pPr marL="382588" indent="-382588" algn="l" defTabSz="1019175" rtl="0" eaLnBrk="1" fontAlgn="base" hangingPunct="1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+mn-cs"/>
        </a:defRPr>
      </a:lvl1pPr>
      <a:lvl2pPr marL="827088" indent="-317500" algn="l" defTabSz="1019175" rtl="0" eaLnBrk="1" fontAlgn="base" hangingPunct="1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2pPr>
      <a:lvl3pPr marL="1273175" indent="-254000" algn="l" defTabSz="1019175" rtl="0" eaLnBrk="1" fontAlgn="base" hangingPunct="1">
        <a:spcBef>
          <a:spcPct val="20000"/>
        </a:spcBef>
        <a:spcAft>
          <a:spcPct val="0"/>
        </a:spcAft>
        <a:buChar char="•"/>
        <a:defRPr sz="2700">
          <a:solidFill>
            <a:schemeClr val="tx1"/>
          </a:solidFill>
          <a:latin typeface="+mn-lt"/>
        </a:defRPr>
      </a:lvl3pPr>
      <a:lvl4pPr marL="1782763" indent="-254000" algn="l" defTabSz="1019175" rtl="0" eaLnBrk="1" fontAlgn="base" hangingPunct="1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4pPr>
      <a:lvl5pPr marL="2292350" indent="-254000" algn="l" defTabSz="1019175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5pPr>
      <a:lvl6pPr marL="2749550" indent="-254000" algn="l" defTabSz="1019175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6pPr>
      <a:lvl7pPr marL="3206750" indent="-254000" algn="l" defTabSz="1019175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7pPr>
      <a:lvl8pPr marL="3663950" indent="-254000" algn="l" defTabSz="1019175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8pPr>
      <a:lvl9pPr marL="4121150" indent="-254000" algn="l" defTabSz="1019175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5" Type="http://schemas.openxmlformats.org/officeDocument/2006/relationships/image" Target="../media/image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5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5" Type="http://schemas.openxmlformats.org/officeDocument/2006/relationships/image" Target="../media/image4.png"/><Relationship Id="rId4" Type="http://schemas.openxmlformats.org/officeDocument/2006/relationships/image" Target="../media/image1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media13.wav"/><Relationship Id="rId7" Type="http://schemas.openxmlformats.org/officeDocument/2006/relationships/image" Target="../media/image4.png"/><Relationship Id="rId2" Type="http://schemas.microsoft.com/office/2007/relationships/media" Target="../media/media13.wav"/><Relationship Id="rId1" Type="http://schemas.openxmlformats.org/officeDocument/2006/relationships/tags" Target="../tags/tag2.xml"/><Relationship Id="rId6" Type="http://schemas.openxmlformats.org/officeDocument/2006/relationships/image" Target="../media/image17.jpeg"/><Relationship Id="rId5" Type="http://schemas.openxmlformats.org/officeDocument/2006/relationships/image" Target="../media/image16.jpg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ealthandsafety.manchester.ac.uk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2.wav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4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4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4.pn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4.pn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5" Type="http://schemas.openxmlformats.org/officeDocument/2006/relationships/image" Target="../media/image4.pn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1752600" y="645840"/>
            <a:ext cx="7559675" cy="446449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4800" dirty="0" smtClean="0"/>
              <a:t>The 12 Days of Christmas</a:t>
            </a:r>
            <a:br>
              <a:rPr lang="en-US" altLang="en-US" sz="4800" dirty="0" smtClean="0"/>
            </a:br>
            <a:r>
              <a:rPr lang="en-US" altLang="en-US" sz="4800" dirty="0" smtClean="0"/>
              <a:t/>
            </a:r>
            <a:br>
              <a:rPr lang="en-US" altLang="en-US" sz="4800" dirty="0" smtClean="0"/>
            </a:br>
            <a:r>
              <a:rPr lang="en-US" altLang="en-US" sz="4800" dirty="0" smtClean="0"/>
              <a:t>by the</a:t>
            </a:r>
            <a:br>
              <a:rPr lang="en-US" altLang="en-US" sz="4800" dirty="0" smtClean="0"/>
            </a:br>
            <a:r>
              <a:rPr lang="en-US" altLang="en-US" sz="4800" dirty="0"/>
              <a:t/>
            </a:r>
            <a:br>
              <a:rPr lang="en-US" altLang="en-US" sz="4800" dirty="0"/>
            </a:br>
            <a:r>
              <a:rPr lang="en-US" altLang="en-US" sz="4800" dirty="0" smtClean="0"/>
              <a:t>Safety Singers </a:t>
            </a:r>
            <a:endParaRPr lang="en-US" altLang="en-US" sz="4800" dirty="0"/>
          </a:p>
        </p:txBody>
      </p:sp>
      <p:pic>
        <p:nvPicPr>
          <p:cNvPr id="2052" name="Picture 4" descr="C:\Users\mbxsscgd\AppData\Local\Microsoft\Windows\Temporary Internet Files\Content.IE5\G4H8M2JH\MC900078761[1].wmf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97352" y="4750296"/>
            <a:ext cx="2983329" cy="2447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9741" y="6797597"/>
            <a:ext cx="5925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NB Speakers/headphones required to listen to audio</a:t>
            </a:r>
            <a:endParaRPr lang="en-GB" sz="1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2000"/>
    </mc:Choice>
    <mc:Fallback xmlns="">
      <p:transition advTm="2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48880" y="530627"/>
            <a:ext cx="7406600" cy="7099989"/>
          </a:xfrm>
        </p:spPr>
        <p:txBody>
          <a:bodyPr lIns="101882" tIns="50941" rIns="101882" bIns="50941"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On the </a:t>
            </a:r>
            <a:r>
              <a:rPr lang="en-GB" b="1" dirty="0" smtClean="0"/>
              <a:t>ninth</a:t>
            </a:r>
            <a:r>
              <a:rPr lang="en-GB" dirty="0" smtClean="0"/>
              <a:t> </a:t>
            </a:r>
            <a:r>
              <a:rPr lang="en-GB" dirty="0"/>
              <a:t>day of Christmas</a:t>
            </a:r>
          </a:p>
          <a:p>
            <a:pPr marL="0" indent="0">
              <a:buNone/>
            </a:pPr>
            <a:r>
              <a:rPr lang="en-GB" dirty="0"/>
              <a:t>Health and Safety gave to me: </a:t>
            </a:r>
          </a:p>
          <a:p>
            <a:pPr marL="0" indent="0">
              <a:buNone/>
            </a:pPr>
            <a:r>
              <a:rPr lang="en-GB" dirty="0" smtClean="0"/>
              <a:t>9 first </a:t>
            </a:r>
            <a:r>
              <a:rPr lang="en-GB" dirty="0"/>
              <a:t>aiders </a:t>
            </a:r>
            <a:r>
              <a:rPr lang="en-GB" dirty="0" smtClean="0"/>
              <a:t>aiding, 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8 fume hoods </a:t>
            </a:r>
            <a:r>
              <a:rPr lang="en-GB" dirty="0" smtClean="0"/>
              <a:t>extracting,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7 trainers </a:t>
            </a:r>
            <a:r>
              <a:rPr lang="en-GB" dirty="0" smtClean="0"/>
              <a:t>training, 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6 </a:t>
            </a:r>
            <a:r>
              <a:rPr lang="en-GB" dirty="0" smtClean="0"/>
              <a:t>specs protecting,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5 </a:t>
            </a:r>
            <a:r>
              <a:rPr lang="en-GB" dirty="0" smtClean="0"/>
              <a:t>fin-</a:t>
            </a:r>
            <a:r>
              <a:rPr lang="en-GB" dirty="0" err="1" smtClean="0"/>
              <a:t>gers</a:t>
            </a:r>
            <a:r>
              <a:rPr lang="en-GB" dirty="0"/>
              <a:t>, </a:t>
            </a:r>
            <a:r>
              <a:rPr lang="en-GB" dirty="0" smtClean="0"/>
              <a:t>still!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4 ear </a:t>
            </a:r>
            <a:r>
              <a:rPr lang="en-GB" dirty="0" smtClean="0"/>
              <a:t>defenders, 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3 risk </a:t>
            </a:r>
            <a:r>
              <a:rPr lang="en-GB" dirty="0" smtClean="0"/>
              <a:t>assessments,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2 safety </a:t>
            </a:r>
            <a:r>
              <a:rPr lang="en-GB" dirty="0" smtClean="0"/>
              <a:t>gloves, 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And a </a:t>
            </a:r>
            <a:r>
              <a:rPr lang="en-GB" dirty="0" err="1" smtClean="0"/>
              <a:t>Uni</a:t>
            </a:r>
            <a:r>
              <a:rPr lang="en-GB" dirty="0" smtClean="0"/>
              <a:t> wide </a:t>
            </a:r>
            <a:r>
              <a:rPr lang="en-GB" dirty="0" err="1" smtClean="0"/>
              <a:t>po</a:t>
            </a:r>
            <a:r>
              <a:rPr lang="en-GB" dirty="0" smtClean="0"/>
              <a:t>-li-cy!</a:t>
            </a:r>
            <a:endParaRPr lang="en-GB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81328" y="3212196"/>
            <a:ext cx="3282540" cy="2186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32900" y="69469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645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374"/>
    </mc:Choice>
    <mc:Fallback xmlns="">
      <p:transition spd="slow" advTm="223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148880" y="530627"/>
            <a:ext cx="7406600" cy="7099989"/>
          </a:xfrm>
        </p:spPr>
        <p:txBody>
          <a:bodyPr lIns="101882" tIns="50941" rIns="101882" bIns="50941"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/>
              <a:t>On the </a:t>
            </a:r>
            <a:r>
              <a:rPr lang="en-GB" b="1" dirty="0" smtClean="0"/>
              <a:t>tenth</a:t>
            </a:r>
            <a:r>
              <a:rPr lang="en-GB" dirty="0" smtClean="0"/>
              <a:t> </a:t>
            </a:r>
            <a:r>
              <a:rPr lang="en-GB" dirty="0"/>
              <a:t>day of Christmas</a:t>
            </a:r>
          </a:p>
          <a:p>
            <a:pPr marL="0" indent="0">
              <a:buNone/>
            </a:pPr>
            <a:r>
              <a:rPr lang="en-GB" dirty="0"/>
              <a:t>Health and Safety gave to me: </a:t>
            </a:r>
          </a:p>
          <a:p>
            <a:pPr marL="0" indent="0">
              <a:buNone/>
            </a:pPr>
            <a:r>
              <a:rPr lang="en-GB" dirty="0" smtClean="0"/>
              <a:t>10 advisors advising, 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9 </a:t>
            </a:r>
            <a:r>
              <a:rPr lang="en-GB" dirty="0" smtClean="0"/>
              <a:t>first </a:t>
            </a:r>
            <a:r>
              <a:rPr lang="en-GB" dirty="0"/>
              <a:t>aiders </a:t>
            </a:r>
            <a:r>
              <a:rPr lang="en-GB" dirty="0" smtClean="0"/>
              <a:t>aiding, 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8 fume hoods </a:t>
            </a:r>
            <a:r>
              <a:rPr lang="en-GB" dirty="0" smtClean="0"/>
              <a:t>extracting,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7 trainers </a:t>
            </a:r>
            <a:r>
              <a:rPr lang="en-GB" dirty="0" smtClean="0"/>
              <a:t>training, 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6 </a:t>
            </a:r>
            <a:r>
              <a:rPr lang="en-GB" dirty="0" smtClean="0"/>
              <a:t>specs protecting,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5 </a:t>
            </a:r>
            <a:r>
              <a:rPr lang="en-GB" dirty="0" smtClean="0"/>
              <a:t>fin-</a:t>
            </a:r>
            <a:r>
              <a:rPr lang="en-GB" dirty="0" err="1" smtClean="0"/>
              <a:t>gers</a:t>
            </a:r>
            <a:r>
              <a:rPr lang="en-GB" dirty="0"/>
              <a:t>, </a:t>
            </a:r>
            <a:r>
              <a:rPr lang="en-GB" dirty="0" smtClean="0"/>
              <a:t>still!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4 ear </a:t>
            </a:r>
            <a:r>
              <a:rPr lang="en-GB" dirty="0" smtClean="0"/>
              <a:t>defenders, 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3 risk </a:t>
            </a:r>
            <a:r>
              <a:rPr lang="en-GB" dirty="0" smtClean="0"/>
              <a:t>assessments,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2 safety </a:t>
            </a:r>
            <a:r>
              <a:rPr lang="en-GB" dirty="0" smtClean="0"/>
              <a:t>gloves, 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And a </a:t>
            </a:r>
            <a:r>
              <a:rPr lang="en-GB" dirty="0" err="1" smtClean="0"/>
              <a:t>Uni</a:t>
            </a:r>
            <a:r>
              <a:rPr lang="en-GB" dirty="0" smtClean="0"/>
              <a:t> wide </a:t>
            </a:r>
            <a:r>
              <a:rPr lang="en-GB" dirty="0" err="1" smtClean="0"/>
              <a:t>po</a:t>
            </a:r>
            <a:r>
              <a:rPr lang="en-GB" dirty="0" smtClean="0"/>
              <a:t>-li-cy!</a:t>
            </a:r>
            <a:endParaRPr lang="en-GB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02024" y="3526160"/>
            <a:ext cx="2628779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32900" y="69469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626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372"/>
    </mc:Choice>
    <mc:Fallback xmlns="">
      <p:transition spd="slow" advTm="233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2148880" y="530627"/>
            <a:ext cx="7406600" cy="7099989"/>
          </a:xfrm>
          <a:prstGeom prst="rect">
            <a:avLst/>
          </a:prstGeom>
        </p:spPr>
        <p:txBody>
          <a:bodyPr vert="horz" lIns="101882" tIns="50941" rIns="101882" bIns="50941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 smtClean="0"/>
              <a:t>On the </a:t>
            </a:r>
            <a:r>
              <a:rPr lang="en-GB" b="1" dirty="0" smtClean="0"/>
              <a:t>eleventh</a:t>
            </a:r>
            <a:r>
              <a:rPr lang="en-GB" dirty="0" smtClean="0"/>
              <a:t> day of Christmas</a:t>
            </a:r>
          </a:p>
          <a:p>
            <a:pPr marL="0" indent="0">
              <a:buNone/>
            </a:pPr>
            <a:r>
              <a:rPr lang="en-GB" dirty="0" smtClean="0"/>
              <a:t>Health and Safety gave to me: </a:t>
            </a:r>
          </a:p>
          <a:p>
            <a:pPr marL="0" indent="0">
              <a:buNone/>
            </a:pPr>
            <a:r>
              <a:rPr lang="en-GB" dirty="0" smtClean="0"/>
              <a:t>11 marshals marshalling, </a:t>
            </a:r>
          </a:p>
          <a:p>
            <a:pPr marL="0" indent="0">
              <a:buNone/>
            </a:pPr>
            <a:r>
              <a:rPr lang="en-GB" dirty="0" smtClean="0"/>
              <a:t>10 advisors advising, </a:t>
            </a:r>
          </a:p>
          <a:p>
            <a:pPr marL="0" indent="0">
              <a:buNone/>
            </a:pPr>
            <a:r>
              <a:rPr lang="en-GB" dirty="0" smtClean="0"/>
              <a:t>9 first aiders aiding, </a:t>
            </a:r>
          </a:p>
          <a:p>
            <a:pPr marL="0" indent="0">
              <a:buNone/>
            </a:pPr>
            <a:r>
              <a:rPr lang="en-GB" dirty="0" smtClean="0"/>
              <a:t>8 fume hoods extracting,</a:t>
            </a:r>
          </a:p>
          <a:p>
            <a:pPr marL="0" indent="0">
              <a:buNone/>
            </a:pPr>
            <a:r>
              <a:rPr lang="en-GB" dirty="0" smtClean="0"/>
              <a:t>7 trainers training, </a:t>
            </a:r>
          </a:p>
          <a:p>
            <a:pPr marL="0" indent="0">
              <a:buNone/>
            </a:pPr>
            <a:r>
              <a:rPr lang="en-GB" dirty="0" smtClean="0"/>
              <a:t>6 specs protecting,</a:t>
            </a:r>
          </a:p>
          <a:p>
            <a:pPr marL="0" indent="0">
              <a:buNone/>
            </a:pPr>
            <a:r>
              <a:rPr lang="en-GB" dirty="0" smtClean="0"/>
              <a:t>5 fin-</a:t>
            </a:r>
            <a:r>
              <a:rPr lang="en-GB" dirty="0" err="1" smtClean="0"/>
              <a:t>gers</a:t>
            </a:r>
            <a:r>
              <a:rPr lang="en-GB" dirty="0" smtClean="0"/>
              <a:t>, still!</a:t>
            </a:r>
          </a:p>
          <a:p>
            <a:pPr marL="0" indent="0">
              <a:buNone/>
            </a:pPr>
            <a:r>
              <a:rPr lang="en-GB" dirty="0" smtClean="0"/>
              <a:t>4 ear defenders, </a:t>
            </a:r>
          </a:p>
          <a:p>
            <a:pPr marL="0" indent="0">
              <a:buNone/>
            </a:pPr>
            <a:r>
              <a:rPr lang="en-GB" dirty="0" smtClean="0"/>
              <a:t>3 risk assessments,</a:t>
            </a:r>
          </a:p>
          <a:p>
            <a:pPr marL="0" indent="0">
              <a:buNone/>
            </a:pPr>
            <a:r>
              <a:rPr lang="en-GB" dirty="0" smtClean="0"/>
              <a:t>2 safety gloves, </a:t>
            </a:r>
          </a:p>
          <a:p>
            <a:pPr marL="0" indent="0">
              <a:buNone/>
            </a:pPr>
            <a:r>
              <a:rPr lang="en-GB" dirty="0" smtClean="0"/>
              <a:t>And a </a:t>
            </a:r>
            <a:r>
              <a:rPr lang="en-GB" dirty="0" err="1" smtClean="0"/>
              <a:t>Uni</a:t>
            </a:r>
            <a:r>
              <a:rPr lang="en-GB" dirty="0" smtClean="0"/>
              <a:t> wide </a:t>
            </a:r>
            <a:r>
              <a:rPr lang="en-GB" dirty="0" err="1" smtClean="0"/>
              <a:t>po</a:t>
            </a:r>
            <a:r>
              <a:rPr lang="en-GB" dirty="0" smtClean="0"/>
              <a:t>-li-cy!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1409" y="1683708"/>
            <a:ext cx="2304256" cy="2994580"/>
          </a:xfrm>
          <a:prstGeom prst="rect">
            <a:avLst/>
          </a:prstGeom>
          <a:ln w="12700">
            <a:solidFill>
              <a:srgbClr val="00B050"/>
            </a:solidFill>
          </a:ln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32900" y="69469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645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179"/>
    </mc:Choice>
    <mc:Fallback xmlns="">
      <p:transition spd="slow" advTm="251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8880" y="530627"/>
            <a:ext cx="7406600" cy="7099989"/>
          </a:xfrm>
        </p:spPr>
        <p:txBody>
          <a:bodyPr lIns="101882" tIns="50941" rIns="101882" bIns="50941"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/>
              <a:t>On the </a:t>
            </a:r>
            <a:r>
              <a:rPr lang="en-GB" b="1" dirty="0"/>
              <a:t>twelfth</a:t>
            </a:r>
            <a:r>
              <a:rPr lang="en-GB" dirty="0"/>
              <a:t> day of Christmas</a:t>
            </a:r>
          </a:p>
          <a:p>
            <a:pPr marL="0" indent="0">
              <a:buNone/>
            </a:pPr>
            <a:r>
              <a:rPr lang="en-GB" dirty="0"/>
              <a:t>Health and Safety gave to me: </a:t>
            </a:r>
          </a:p>
          <a:p>
            <a:pPr marL="0" indent="0">
              <a:buNone/>
            </a:pPr>
            <a:r>
              <a:rPr lang="en-GB" dirty="0"/>
              <a:t>12 masks protecting </a:t>
            </a:r>
          </a:p>
          <a:p>
            <a:pPr marL="0" indent="0">
              <a:buNone/>
            </a:pPr>
            <a:r>
              <a:rPr lang="en-GB" dirty="0"/>
              <a:t>11 marshals </a:t>
            </a:r>
            <a:r>
              <a:rPr lang="en-GB" dirty="0" smtClean="0"/>
              <a:t>marshalling, 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10 </a:t>
            </a:r>
            <a:r>
              <a:rPr lang="en-GB" dirty="0" smtClean="0"/>
              <a:t>advisors advising, 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9 </a:t>
            </a:r>
            <a:r>
              <a:rPr lang="en-GB" dirty="0" smtClean="0"/>
              <a:t>first </a:t>
            </a:r>
            <a:r>
              <a:rPr lang="en-GB" dirty="0"/>
              <a:t>aiders </a:t>
            </a:r>
            <a:r>
              <a:rPr lang="en-GB" dirty="0" smtClean="0"/>
              <a:t>aiding, 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8 fume hoods </a:t>
            </a:r>
            <a:r>
              <a:rPr lang="en-GB" dirty="0" smtClean="0"/>
              <a:t>extracting,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7 trainers </a:t>
            </a:r>
            <a:r>
              <a:rPr lang="en-GB" dirty="0" smtClean="0"/>
              <a:t>training, 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6 </a:t>
            </a:r>
            <a:r>
              <a:rPr lang="en-GB" dirty="0" smtClean="0"/>
              <a:t>specs protecting,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5 </a:t>
            </a:r>
            <a:r>
              <a:rPr lang="en-GB" dirty="0" smtClean="0"/>
              <a:t>fin-</a:t>
            </a:r>
            <a:r>
              <a:rPr lang="en-GB" dirty="0" err="1" smtClean="0"/>
              <a:t>gers</a:t>
            </a:r>
            <a:r>
              <a:rPr lang="en-GB" dirty="0"/>
              <a:t>, </a:t>
            </a:r>
            <a:r>
              <a:rPr lang="en-GB" dirty="0" smtClean="0"/>
              <a:t>still!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4 ear </a:t>
            </a:r>
            <a:r>
              <a:rPr lang="en-GB" dirty="0" smtClean="0"/>
              <a:t>defenders, 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3 risk </a:t>
            </a:r>
            <a:r>
              <a:rPr lang="en-GB" dirty="0" smtClean="0"/>
              <a:t>assessments,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2 safety </a:t>
            </a:r>
            <a:r>
              <a:rPr lang="en-GB" dirty="0" smtClean="0"/>
              <a:t>gloves, 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And a </a:t>
            </a:r>
            <a:r>
              <a:rPr lang="en-GB" dirty="0" err="1" smtClean="0"/>
              <a:t>Uni</a:t>
            </a:r>
            <a:r>
              <a:rPr lang="en-GB" dirty="0" smtClean="0"/>
              <a:t> wide </a:t>
            </a:r>
            <a:r>
              <a:rPr lang="en-GB" dirty="0" err="1" smtClean="0"/>
              <a:t>po</a:t>
            </a:r>
            <a:r>
              <a:rPr lang="en-GB" dirty="0" smtClean="0"/>
              <a:t>-li-cy!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2338" y="1509936"/>
            <a:ext cx="2077322" cy="25071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92338" y="4477595"/>
            <a:ext cx="2077322" cy="257695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232900" y="69469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33626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350"/>
    </mc:Choice>
    <mc:Fallback xmlns="">
      <p:transition spd="slow" advTm="303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Credits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148880" y="1812925"/>
            <a:ext cx="7406283" cy="5130800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Written, recorded and produced by members of Safety Services.</a:t>
            </a:r>
          </a:p>
          <a:p>
            <a:pPr marL="0" indent="0">
              <a:buNone/>
            </a:pPr>
            <a:r>
              <a:rPr lang="en-GB" sz="2800" dirty="0">
                <a:hlinkClick r:id="rId2"/>
              </a:rPr>
              <a:t>http://</a:t>
            </a:r>
            <a:r>
              <a:rPr lang="en-GB" sz="2800" dirty="0" smtClean="0">
                <a:hlinkClick r:id="rId2"/>
              </a:rPr>
              <a:t>www.healthandsafety.manchester.ac.uk</a:t>
            </a:r>
            <a:endParaRPr lang="en-GB" sz="2800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Safety Singers:</a:t>
            </a:r>
          </a:p>
          <a:p>
            <a:pPr marL="0" indent="0">
              <a:buNone/>
            </a:pPr>
            <a:r>
              <a:rPr lang="en-GB" dirty="0" smtClean="0"/>
              <a:t>Attendees at the Safety Advisors Network Event, 24 November 2014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4846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148880" y="530627"/>
            <a:ext cx="7406600" cy="7099989"/>
          </a:xfrm>
          <a:ln>
            <a:noFill/>
          </a:ln>
        </p:spPr>
        <p:txBody>
          <a:bodyPr lIns="101882" tIns="50941" rIns="101882" bIns="50941">
            <a:normAutofit/>
          </a:bodyPr>
          <a:lstStyle/>
          <a:p>
            <a:pPr marL="0" indent="0">
              <a:buNone/>
            </a:pPr>
            <a:r>
              <a:rPr lang="en-GB" dirty="0"/>
              <a:t>On the </a:t>
            </a:r>
            <a:r>
              <a:rPr lang="en-GB" b="1" dirty="0" smtClean="0"/>
              <a:t>first</a:t>
            </a:r>
            <a:r>
              <a:rPr lang="en-GB" dirty="0" smtClean="0"/>
              <a:t> </a:t>
            </a:r>
            <a:r>
              <a:rPr lang="en-GB" dirty="0"/>
              <a:t>day of Christmas</a:t>
            </a:r>
          </a:p>
          <a:p>
            <a:pPr marL="0" indent="0">
              <a:buNone/>
            </a:pPr>
            <a:r>
              <a:rPr lang="en-GB" dirty="0"/>
              <a:t>Health and Safety gave to me: </a:t>
            </a:r>
          </a:p>
          <a:p>
            <a:pPr marL="0" indent="0">
              <a:buNone/>
            </a:pPr>
            <a:r>
              <a:rPr lang="en-GB" dirty="0" smtClean="0"/>
              <a:t>A </a:t>
            </a:r>
            <a:r>
              <a:rPr lang="en-GB" dirty="0" err="1" smtClean="0"/>
              <a:t>Uni</a:t>
            </a:r>
            <a:r>
              <a:rPr lang="en-GB" dirty="0" smtClean="0"/>
              <a:t> wide </a:t>
            </a:r>
            <a:r>
              <a:rPr lang="en-GB" dirty="0" err="1" smtClean="0"/>
              <a:t>po</a:t>
            </a:r>
            <a:r>
              <a:rPr lang="en-GB" dirty="0" smtClean="0"/>
              <a:t>-li-cy!</a:t>
            </a:r>
            <a:endParaRPr lang="en-GB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35708" y="3454151"/>
            <a:ext cx="3386984" cy="3024337"/>
          </a:xfrm>
          <a:prstGeom prst="rect">
            <a:avLst/>
          </a:prstGeom>
          <a:noFill/>
          <a:ln w="15875">
            <a:solidFill>
              <a:srgbClr val="6D009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" name="SANE-12 days of Christmas 1124_14172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773616" y="6588968"/>
            <a:ext cx="609600" cy="609600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232900" y="69469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365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52"/>
    </mc:Choice>
    <mc:Fallback xmlns="">
      <p:transition spd="slow" advTm="84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2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48880" y="530627"/>
            <a:ext cx="7406600" cy="7099989"/>
          </a:xfrm>
        </p:spPr>
        <p:txBody>
          <a:bodyPr lIns="101882" tIns="50941" rIns="101882" bIns="50941">
            <a:normAutofit/>
          </a:bodyPr>
          <a:lstStyle/>
          <a:p>
            <a:pPr marL="0" indent="0">
              <a:buNone/>
            </a:pPr>
            <a:r>
              <a:rPr lang="en-GB" dirty="0"/>
              <a:t>On the </a:t>
            </a:r>
            <a:r>
              <a:rPr lang="en-GB" b="1" dirty="0" smtClean="0"/>
              <a:t>second</a:t>
            </a:r>
            <a:r>
              <a:rPr lang="en-GB" dirty="0" smtClean="0"/>
              <a:t> </a:t>
            </a:r>
            <a:r>
              <a:rPr lang="en-GB" dirty="0"/>
              <a:t>day of Christmas</a:t>
            </a:r>
          </a:p>
          <a:p>
            <a:pPr marL="0" indent="0">
              <a:buNone/>
            </a:pPr>
            <a:r>
              <a:rPr lang="en-GB" dirty="0"/>
              <a:t>Health and Safety gave to me: </a:t>
            </a:r>
          </a:p>
          <a:p>
            <a:pPr marL="0" indent="0">
              <a:buNone/>
            </a:pPr>
            <a:r>
              <a:rPr lang="en-GB" dirty="0" smtClean="0"/>
              <a:t>2 </a:t>
            </a:r>
            <a:r>
              <a:rPr lang="en-GB" dirty="0"/>
              <a:t>safety </a:t>
            </a:r>
            <a:r>
              <a:rPr lang="en-GB" dirty="0" smtClean="0"/>
              <a:t>gloves, 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And a </a:t>
            </a:r>
            <a:r>
              <a:rPr lang="en-GB" dirty="0" err="1" smtClean="0"/>
              <a:t>Uni</a:t>
            </a:r>
            <a:r>
              <a:rPr lang="en-GB" dirty="0" smtClean="0"/>
              <a:t> wide </a:t>
            </a:r>
            <a:r>
              <a:rPr lang="en-GB" dirty="0" err="1" smtClean="0"/>
              <a:t>po</a:t>
            </a:r>
            <a:r>
              <a:rPr lang="en-GB" dirty="0" smtClean="0"/>
              <a:t>-li-cy!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52520" y="3454152"/>
            <a:ext cx="2753360" cy="342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32900" y="69469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4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04"/>
    </mc:Choice>
    <mc:Fallback xmlns="">
      <p:transition spd="slow" advTm="93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48880" y="530627"/>
            <a:ext cx="7406600" cy="7099989"/>
          </a:xfrm>
        </p:spPr>
        <p:txBody>
          <a:bodyPr lIns="101882" tIns="50941" rIns="101882" bIns="50941">
            <a:normAutofit/>
          </a:bodyPr>
          <a:lstStyle/>
          <a:p>
            <a:pPr marL="0" indent="0">
              <a:buNone/>
            </a:pPr>
            <a:r>
              <a:rPr lang="en-GB" dirty="0"/>
              <a:t>On the </a:t>
            </a:r>
            <a:r>
              <a:rPr lang="en-GB" b="1" dirty="0" smtClean="0"/>
              <a:t>third</a:t>
            </a:r>
            <a:r>
              <a:rPr lang="en-GB" dirty="0" smtClean="0"/>
              <a:t> </a:t>
            </a:r>
            <a:r>
              <a:rPr lang="en-GB" dirty="0"/>
              <a:t>day of Christmas</a:t>
            </a:r>
          </a:p>
          <a:p>
            <a:pPr marL="0" indent="0">
              <a:buNone/>
            </a:pPr>
            <a:r>
              <a:rPr lang="en-GB" dirty="0"/>
              <a:t>Health and Safety gave to me: </a:t>
            </a:r>
          </a:p>
          <a:p>
            <a:pPr marL="0" indent="0">
              <a:buNone/>
            </a:pPr>
            <a:r>
              <a:rPr lang="en-GB" dirty="0" smtClean="0"/>
              <a:t>3 </a:t>
            </a:r>
            <a:r>
              <a:rPr lang="en-GB" dirty="0"/>
              <a:t>risk </a:t>
            </a:r>
            <a:r>
              <a:rPr lang="en-GB" dirty="0" smtClean="0"/>
              <a:t>assessments,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2 safety </a:t>
            </a:r>
            <a:r>
              <a:rPr lang="en-GB" dirty="0" smtClean="0"/>
              <a:t>gloves, 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And a </a:t>
            </a:r>
            <a:r>
              <a:rPr lang="en-GB" dirty="0" err="1" smtClean="0"/>
              <a:t>Uni</a:t>
            </a:r>
            <a:r>
              <a:rPr lang="en-GB" dirty="0" smtClean="0"/>
              <a:t> wide </a:t>
            </a:r>
            <a:r>
              <a:rPr lang="en-GB" dirty="0" err="1" smtClean="0"/>
              <a:t>po</a:t>
            </a:r>
            <a:r>
              <a:rPr lang="en-GB" dirty="0" smtClean="0"/>
              <a:t>-li-cy!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50875" y="3886560"/>
            <a:ext cx="2556651" cy="324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32900" y="69469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645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95"/>
    </mc:Choice>
    <mc:Fallback xmlns="">
      <p:transition spd="slow" advTm="111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48880" y="530627"/>
            <a:ext cx="7406600" cy="7099989"/>
          </a:xfrm>
        </p:spPr>
        <p:txBody>
          <a:bodyPr lIns="101882" tIns="50941" rIns="101882" bIns="50941">
            <a:normAutofit/>
          </a:bodyPr>
          <a:lstStyle/>
          <a:p>
            <a:pPr marL="0" indent="0">
              <a:buNone/>
            </a:pPr>
            <a:r>
              <a:rPr lang="en-GB" dirty="0"/>
              <a:t>On the </a:t>
            </a:r>
            <a:r>
              <a:rPr lang="en-GB" b="1" dirty="0" smtClean="0"/>
              <a:t>fourth</a:t>
            </a:r>
            <a:r>
              <a:rPr lang="en-GB" dirty="0" smtClean="0"/>
              <a:t> </a:t>
            </a:r>
            <a:r>
              <a:rPr lang="en-GB" dirty="0"/>
              <a:t>day of Christmas</a:t>
            </a:r>
          </a:p>
          <a:p>
            <a:pPr marL="0" indent="0">
              <a:buNone/>
            </a:pPr>
            <a:r>
              <a:rPr lang="en-GB" dirty="0"/>
              <a:t>Health and Safety gave to me: </a:t>
            </a:r>
          </a:p>
          <a:p>
            <a:pPr marL="0" indent="0">
              <a:buNone/>
            </a:pPr>
            <a:r>
              <a:rPr lang="en-GB" dirty="0" smtClean="0"/>
              <a:t>4 </a:t>
            </a:r>
            <a:r>
              <a:rPr lang="en-GB" dirty="0"/>
              <a:t>ear </a:t>
            </a:r>
            <a:r>
              <a:rPr lang="en-GB" dirty="0" smtClean="0"/>
              <a:t>defenders, 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3 risk </a:t>
            </a:r>
            <a:r>
              <a:rPr lang="en-GB" dirty="0" smtClean="0"/>
              <a:t>assessments,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2 safety </a:t>
            </a:r>
            <a:r>
              <a:rPr lang="en-GB" dirty="0" smtClean="0"/>
              <a:t>gloves, 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And a </a:t>
            </a:r>
            <a:r>
              <a:rPr lang="en-GB" dirty="0" err="1" smtClean="0"/>
              <a:t>Uni</a:t>
            </a:r>
            <a:r>
              <a:rPr lang="en-GB" dirty="0" smtClean="0"/>
              <a:t> wide </a:t>
            </a:r>
            <a:r>
              <a:rPr lang="en-GB" dirty="0" err="1" smtClean="0"/>
              <a:t>po</a:t>
            </a:r>
            <a:r>
              <a:rPr lang="en-GB" dirty="0" smtClean="0"/>
              <a:t>-li-cy!</a:t>
            </a:r>
            <a:endParaRPr lang="en-GB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86233" y="4946501"/>
            <a:ext cx="2795295" cy="21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3906" y="4946501"/>
            <a:ext cx="2417551" cy="21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32900" y="69469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626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883"/>
    </mc:Choice>
    <mc:Fallback xmlns="">
      <p:transition spd="slow" advTm="128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48880" y="530627"/>
            <a:ext cx="7406600" cy="7099989"/>
          </a:xfrm>
        </p:spPr>
        <p:txBody>
          <a:bodyPr lIns="101882" tIns="50941" rIns="101882" bIns="50941">
            <a:normAutofit/>
          </a:bodyPr>
          <a:lstStyle/>
          <a:p>
            <a:pPr marL="0" indent="0">
              <a:buNone/>
            </a:pPr>
            <a:r>
              <a:rPr lang="en-GB" dirty="0"/>
              <a:t>On the </a:t>
            </a:r>
            <a:r>
              <a:rPr lang="en-GB" b="1" dirty="0" smtClean="0"/>
              <a:t>fifth</a:t>
            </a:r>
            <a:r>
              <a:rPr lang="en-GB" dirty="0" smtClean="0"/>
              <a:t> </a:t>
            </a:r>
            <a:r>
              <a:rPr lang="en-GB" dirty="0"/>
              <a:t>day of Christmas</a:t>
            </a:r>
          </a:p>
          <a:p>
            <a:pPr marL="0" indent="0">
              <a:buNone/>
            </a:pPr>
            <a:r>
              <a:rPr lang="en-GB" dirty="0"/>
              <a:t>Health and Safety gave to me: </a:t>
            </a:r>
          </a:p>
          <a:p>
            <a:pPr marL="0" indent="0">
              <a:buNone/>
            </a:pPr>
            <a:r>
              <a:rPr lang="en-GB" dirty="0" smtClean="0"/>
              <a:t>5 fin-</a:t>
            </a:r>
            <a:r>
              <a:rPr lang="en-GB" dirty="0" err="1" smtClean="0"/>
              <a:t>gers</a:t>
            </a:r>
            <a:r>
              <a:rPr lang="en-GB" dirty="0"/>
              <a:t>, </a:t>
            </a:r>
            <a:r>
              <a:rPr lang="en-GB" dirty="0" smtClean="0"/>
              <a:t>still!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4 ear </a:t>
            </a:r>
            <a:r>
              <a:rPr lang="en-GB" dirty="0" smtClean="0"/>
              <a:t>defenders, 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3 risk </a:t>
            </a:r>
            <a:r>
              <a:rPr lang="en-GB" dirty="0" smtClean="0"/>
              <a:t>assessments,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2 safety </a:t>
            </a:r>
            <a:r>
              <a:rPr lang="en-GB" dirty="0" smtClean="0"/>
              <a:t>gloves, 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And a </a:t>
            </a:r>
            <a:r>
              <a:rPr lang="en-GB" dirty="0" err="1" smtClean="0"/>
              <a:t>Uni</a:t>
            </a:r>
            <a:r>
              <a:rPr lang="en-GB" dirty="0" smtClean="0"/>
              <a:t> wide </a:t>
            </a:r>
            <a:r>
              <a:rPr lang="en-GB" dirty="0" err="1" smtClean="0"/>
              <a:t>po</a:t>
            </a:r>
            <a:r>
              <a:rPr lang="en-GB" dirty="0" smtClean="0"/>
              <a:t>-li-cy!</a:t>
            </a:r>
            <a:endParaRPr lang="en-GB" dirty="0"/>
          </a:p>
        </p:txBody>
      </p:sp>
      <p:pic>
        <p:nvPicPr>
          <p:cNvPr id="1026" name="Picture 2" descr="C:\Users\mbxsscgd\AppData\Local\Microsoft\Windows\Temporary Internet Files\Content.IE5\ILVMJPQ1\MP900446451[1]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85384" y="1869976"/>
            <a:ext cx="2568942" cy="2646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32900" y="69469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645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416"/>
    </mc:Choice>
    <mc:Fallback xmlns="">
      <p:transition spd="slow" advTm="164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48880" y="530627"/>
            <a:ext cx="7406600" cy="7099989"/>
          </a:xfrm>
        </p:spPr>
        <p:txBody>
          <a:bodyPr lIns="101882" tIns="50941" rIns="101882" bIns="50941">
            <a:normAutofit/>
          </a:bodyPr>
          <a:lstStyle/>
          <a:p>
            <a:pPr marL="0" indent="0">
              <a:buNone/>
            </a:pPr>
            <a:r>
              <a:rPr lang="en-GB" dirty="0"/>
              <a:t>On the </a:t>
            </a:r>
            <a:r>
              <a:rPr lang="en-GB" b="1" dirty="0" smtClean="0"/>
              <a:t>sixth</a:t>
            </a:r>
            <a:r>
              <a:rPr lang="en-GB" dirty="0" smtClean="0"/>
              <a:t> </a:t>
            </a:r>
            <a:r>
              <a:rPr lang="en-GB" dirty="0"/>
              <a:t>day of Christmas</a:t>
            </a:r>
          </a:p>
          <a:p>
            <a:pPr marL="0" indent="0">
              <a:buNone/>
            </a:pPr>
            <a:r>
              <a:rPr lang="en-GB" dirty="0"/>
              <a:t>Health and Safety gave to me: </a:t>
            </a:r>
          </a:p>
          <a:p>
            <a:pPr marL="0" indent="0">
              <a:buNone/>
            </a:pPr>
            <a:r>
              <a:rPr lang="en-GB" dirty="0" smtClean="0"/>
              <a:t>6 specs protecting,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5 </a:t>
            </a:r>
            <a:r>
              <a:rPr lang="en-GB" dirty="0" smtClean="0"/>
              <a:t>fin-</a:t>
            </a:r>
            <a:r>
              <a:rPr lang="en-GB" dirty="0" err="1" smtClean="0"/>
              <a:t>gers</a:t>
            </a:r>
            <a:r>
              <a:rPr lang="en-GB" dirty="0"/>
              <a:t>, </a:t>
            </a:r>
            <a:r>
              <a:rPr lang="en-GB" dirty="0" smtClean="0"/>
              <a:t>still!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4 ear </a:t>
            </a:r>
            <a:r>
              <a:rPr lang="en-GB" dirty="0" smtClean="0"/>
              <a:t>defenders, 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3 risk </a:t>
            </a:r>
            <a:r>
              <a:rPr lang="en-GB" dirty="0" smtClean="0"/>
              <a:t>assessments,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2 safety </a:t>
            </a:r>
            <a:r>
              <a:rPr lang="en-GB" dirty="0" smtClean="0"/>
              <a:t>gloves, 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And a </a:t>
            </a:r>
            <a:r>
              <a:rPr lang="en-GB" dirty="0" err="1" smtClean="0"/>
              <a:t>Uni</a:t>
            </a:r>
            <a:r>
              <a:rPr lang="en-GB" dirty="0" smtClean="0"/>
              <a:t> wide </a:t>
            </a:r>
            <a:r>
              <a:rPr lang="en-GB" dirty="0" err="1" smtClean="0"/>
              <a:t>po</a:t>
            </a:r>
            <a:r>
              <a:rPr lang="en-GB" dirty="0" smtClean="0"/>
              <a:t>-li-cy!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29400" y="1942344"/>
            <a:ext cx="2284120" cy="324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32900" y="69469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626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986"/>
    </mc:Choice>
    <mc:Fallback xmlns="">
      <p:transition spd="slow" advTm="179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48880" y="530627"/>
            <a:ext cx="7406600" cy="7099989"/>
          </a:xfrm>
        </p:spPr>
        <p:txBody>
          <a:bodyPr lIns="101882" tIns="50941" rIns="101882" bIns="50941">
            <a:normAutofit/>
          </a:bodyPr>
          <a:lstStyle/>
          <a:p>
            <a:pPr marL="0" indent="0">
              <a:buNone/>
            </a:pPr>
            <a:r>
              <a:rPr lang="en-GB" dirty="0"/>
              <a:t>On the </a:t>
            </a:r>
            <a:r>
              <a:rPr lang="en-GB" b="1" dirty="0" smtClean="0"/>
              <a:t>seventh</a:t>
            </a:r>
            <a:r>
              <a:rPr lang="en-GB" dirty="0" smtClean="0"/>
              <a:t> </a:t>
            </a:r>
            <a:r>
              <a:rPr lang="en-GB" dirty="0"/>
              <a:t>day of Christmas</a:t>
            </a:r>
          </a:p>
          <a:p>
            <a:pPr marL="0" indent="0">
              <a:buNone/>
            </a:pPr>
            <a:r>
              <a:rPr lang="en-GB" dirty="0"/>
              <a:t>Health and Safety gave to me: </a:t>
            </a:r>
          </a:p>
          <a:p>
            <a:pPr marL="0" indent="0">
              <a:buNone/>
            </a:pPr>
            <a:r>
              <a:rPr lang="en-GB" dirty="0" smtClean="0"/>
              <a:t>7 </a:t>
            </a:r>
            <a:r>
              <a:rPr lang="en-GB" dirty="0"/>
              <a:t>trainers </a:t>
            </a:r>
            <a:r>
              <a:rPr lang="en-GB" dirty="0" smtClean="0"/>
              <a:t>training, 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6 </a:t>
            </a:r>
            <a:r>
              <a:rPr lang="en-GB" dirty="0" smtClean="0"/>
              <a:t>specs protecting,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5 </a:t>
            </a:r>
            <a:r>
              <a:rPr lang="en-GB" dirty="0" smtClean="0"/>
              <a:t>fin-</a:t>
            </a:r>
            <a:r>
              <a:rPr lang="en-GB" dirty="0" err="1" smtClean="0"/>
              <a:t>gers</a:t>
            </a:r>
            <a:r>
              <a:rPr lang="en-GB" dirty="0"/>
              <a:t>, </a:t>
            </a:r>
            <a:r>
              <a:rPr lang="en-GB" dirty="0" smtClean="0"/>
              <a:t>still!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4 ear </a:t>
            </a:r>
            <a:r>
              <a:rPr lang="en-GB" dirty="0" smtClean="0"/>
              <a:t>defenders, 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3 risk </a:t>
            </a:r>
            <a:r>
              <a:rPr lang="en-GB" dirty="0" smtClean="0"/>
              <a:t>assessments,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2 safety </a:t>
            </a:r>
            <a:r>
              <a:rPr lang="en-GB" dirty="0" smtClean="0"/>
              <a:t>gloves, 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And a </a:t>
            </a:r>
            <a:r>
              <a:rPr lang="en-GB" dirty="0" err="1" smtClean="0"/>
              <a:t>Uni</a:t>
            </a:r>
            <a:r>
              <a:rPr lang="en-GB" dirty="0" smtClean="0"/>
              <a:t> wide </a:t>
            </a:r>
            <a:r>
              <a:rPr lang="en-GB" dirty="0" err="1" smtClean="0"/>
              <a:t>po</a:t>
            </a:r>
            <a:r>
              <a:rPr lang="en-GB" dirty="0" smtClean="0"/>
              <a:t>-li-cy!</a:t>
            </a:r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06749" y="1766426"/>
            <a:ext cx="3414939" cy="2047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32900" y="69469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645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338"/>
    </mc:Choice>
    <mc:Fallback xmlns="">
      <p:transition spd="slow" advTm="193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48880" y="530627"/>
            <a:ext cx="7406600" cy="7099989"/>
          </a:xfrm>
        </p:spPr>
        <p:txBody>
          <a:bodyPr lIns="101882" tIns="50941" rIns="101882" bIns="50941">
            <a:normAutofit/>
          </a:bodyPr>
          <a:lstStyle/>
          <a:p>
            <a:pPr marL="0" indent="0">
              <a:buNone/>
            </a:pPr>
            <a:r>
              <a:rPr lang="en-GB" dirty="0"/>
              <a:t>On the </a:t>
            </a:r>
            <a:r>
              <a:rPr lang="en-GB" b="1" dirty="0" smtClean="0"/>
              <a:t>eighth</a:t>
            </a:r>
            <a:r>
              <a:rPr lang="en-GB" dirty="0" smtClean="0"/>
              <a:t> </a:t>
            </a:r>
            <a:r>
              <a:rPr lang="en-GB" dirty="0"/>
              <a:t>day of Christmas</a:t>
            </a:r>
          </a:p>
          <a:p>
            <a:pPr marL="0" indent="0">
              <a:buNone/>
            </a:pPr>
            <a:r>
              <a:rPr lang="en-GB" dirty="0"/>
              <a:t>Health and Safety gave to me: </a:t>
            </a:r>
          </a:p>
          <a:p>
            <a:pPr marL="0" indent="0">
              <a:buNone/>
            </a:pPr>
            <a:r>
              <a:rPr lang="en-GB" dirty="0" smtClean="0"/>
              <a:t>8 </a:t>
            </a:r>
            <a:r>
              <a:rPr lang="en-GB" dirty="0"/>
              <a:t>fume hoods </a:t>
            </a:r>
            <a:r>
              <a:rPr lang="en-GB" dirty="0" smtClean="0"/>
              <a:t>extracting,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7 trainers </a:t>
            </a:r>
            <a:r>
              <a:rPr lang="en-GB" dirty="0" smtClean="0"/>
              <a:t>training, 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6 </a:t>
            </a:r>
            <a:r>
              <a:rPr lang="en-GB" dirty="0" smtClean="0"/>
              <a:t>specs protecting,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5 </a:t>
            </a:r>
            <a:r>
              <a:rPr lang="en-GB" dirty="0" smtClean="0"/>
              <a:t>fin-</a:t>
            </a:r>
            <a:r>
              <a:rPr lang="en-GB" dirty="0" err="1" smtClean="0"/>
              <a:t>gers</a:t>
            </a:r>
            <a:r>
              <a:rPr lang="en-GB" dirty="0"/>
              <a:t>, </a:t>
            </a:r>
            <a:r>
              <a:rPr lang="en-GB" dirty="0" smtClean="0"/>
              <a:t>still!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4 ear </a:t>
            </a:r>
            <a:r>
              <a:rPr lang="en-GB" dirty="0" smtClean="0"/>
              <a:t>defenders, 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3 risk </a:t>
            </a:r>
            <a:r>
              <a:rPr lang="en-GB" dirty="0" smtClean="0"/>
              <a:t>assessments,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2 safety </a:t>
            </a:r>
            <a:r>
              <a:rPr lang="en-GB" dirty="0" smtClean="0"/>
              <a:t>gloves, 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And a </a:t>
            </a:r>
            <a:r>
              <a:rPr lang="en-GB" dirty="0" err="1" smtClean="0"/>
              <a:t>Uni</a:t>
            </a:r>
            <a:r>
              <a:rPr lang="en-GB" dirty="0" smtClean="0"/>
              <a:t> wide </a:t>
            </a:r>
            <a:r>
              <a:rPr lang="en-GB" dirty="0" err="1" smtClean="0"/>
              <a:t>po</a:t>
            </a:r>
            <a:r>
              <a:rPr lang="en-GB" dirty="0" smtClean="0"/>
              <a:t>-li-cy!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439256" y="3124216"/>
            <a:ext cx="3121152" cy="2340864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32900" y="69469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626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517"/>
    </mc:Choice>
    <mc:Fallback xmlns="">
      <p:transition spd="slow" advTm="205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PVERSION" val="5"/>
  <p:tag name="TPFULLVERSION" val="5.3.1.3337"/>
  <p:tag name="PPTVERSION" val="14"/>
  <p:tag name="TPOS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5"/>
</p:tagLst>
</file>

<file path=ppt/theme/theme1.xml><?xml version="1.0" encoding="utf-8"?>
<a:theme xmlns:a="http://schemas.openxmlformats.org/drawingml/2006/main" name="Award certificat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19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19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Award certificate</Template>
  <TotalTime>118</TotalTime>
  <Words>549</Words>
  <Application>Microsoft Office PowerPoint</Application>
  <PresentationFormat>Custom</PresentationFormat>
  <Paragraphs>111</Paragraphs>
  <Slides>14</Slides>
  <Notes>1</Notes>
  <HiddenSlides>0</HiddenSlides>
  <MMClips>13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Award certificate</vt:lpstr>
      <vt:lpstr>The 12 Days of Christmas  by the  Safety Singers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Credits</vt:lpstr>
    </vt:vector>
  </TitlesOfParts>
  <Company>University of Manchester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12 Days of Christmas</dc:title>
  <dc:creator>Catherine Davidge</dc:creator>
  <cp:lastModifiedBy>Catherine Davidge</cp:lastModifiedBy>
  <cp:revision>18</cp:revision>
  <dcterms:created xsi:type="dcterms:W3CDTF">2014-11-17T18:28:39Z</dcterms:created>
  <dcterms:modified xsi:type="dcterms:W3CDTF">2014-12-09T11:33:36Z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TC103561871033</vt:lpwstr>
  </property>
</Properties>
</file>