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8" r:id="rId3"/>
    <p:sldId id="260" r:id="rId4"/>
    <p:sldId id="261" r:id="rId5"/>
    <p:sldId id="262" r:id="rId6"/>
    <p:sldId id="263" r:id="rId7"/>
    <p:sldId id="264" r:id="rId8"/>
    <p:sldId id="265" r:id="rId9"/>
    <p:sldId id="257"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343" autoAdjust="0"/>
  </p:normalViewPr>
  <p:slideViewPr>
    <p:cSldViewPr snapToGrid="0">
      <p:cViewPr varScale="1">
        <p:scale>
          <a:sx n="65" d="100"/>
          <a:sy n="65" d="100"/>
        </p:scale>
        <p:origin x="85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1E3BE4C-A7DB-4D20-83F8-8DBB034DFC84}"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n-US"/>
        </a:p>
      </dgm:t>
    </dgm:pt>
    <dgm:pt modelId="{E4AC101A-7569-42DC-8D03-1DE442CBCDD0}">
      <dgm:prSet phldrT="[Text]"/>
      <dgm:spPr/>
      <dgm:t>
        <a:bodyPr/>
        <a:lstStyle/>
        <a:p>
          <a:r>
            <a:rPr lang="en-US" dirty="0" smtClean="0"/>
            <a:t>Discovery</a:t>
          </a:r>
          <a:endParaRPr lang="en-US" dirty="0"/>
        </a:p>
      </dgm:t>
    </dgm:pt>
    <dgm:pt modelId="{FC8312F7-8B11-4BDF-BF9F-90A9D3F80A45}" type="parTrans" cxnId="{AB322B59-AD7D-4736-BD2B-92E3E18860B7}">
      <dgm:prSet/>
      <dgm:spPr/>
      <dgm:t>
        <a:bodyPr/>
        <a:lstStyle/>
        <a:p>
          <a:endParaRPr lang="en-US"/>
        </a:p>
      </dgm:t>
    </dgm:pt>
    <dgm:pt modelId="{0200D5F7-53B4-4492-B182-C0AB365A609F}" type="sibTrans" cxnId="{AB322B59-AD7D-4736-BD2B-92E3E18860B7}">
      <dgm:prSet/>
      <dgm:spPr/>
      <dgm:t>
        <a:bodyPr/>
        <a:lstStyle/>
        <a:p>
          <a:endParaRPr lang="en-US"/>
        </a:p>
      </dgm:t>
    </dgm:pt>
    <dgm:pt modelId="{D9A0C88C-5388-4C27-A298-2679111C669E}">
      <dgm:prSet phldrT="[Text]"/>
      <dgm:spPr/>
      <dgm:t>
        <a:bodyPr/>
        <a:lstStyle/>
        <a:p>
          <a:r>
            <a:rPr lang="en-GB" dirty="0" smtClean="0">
              <a:effectLst/>
            </a:rPr>
            <a:t>Create new knowledge through research and inquiry to support or enhance teaching and learning.</a:t>
          </a:r>
          <a:endParaRPr lang="en-US" dirty="0"/>
        </a:p>
      </dgm:t>
    </dgm:pt>
    <dgm:pt modelId="{3D7CF763-0A03-4157-AD35-64296A1062A2}" type="parTrans" cxnId="{E4C7B176-5252-44DC-852B-407AFC111510}">
      <dgm:prSet/>
      <dgm:spPr/>
      <dgm:t>
        <a:bodyPr/>
        <a:lstStyle/>
        <a:p>
          <a:endParaRPr lang="en-US"/>
        </a:p>
      </dgm:t>
    </dgm:pt>
    <dgm:pt modelId="{F0ACA048-E6DA-49A4-BBD5-FEC26E19AB7A}" type="sibTrans" cxnId="{E4C7B176-5252-44DC-852B-407AFC111510}">
      <dgm:prSet/>
      <dgm:spPr/>
      <dgm:t>
        <a:bodyPr/>
        <a:lstStyle/>
        <a:p>
          <a:endParaRPr lang="en-US"/>
        </a:p>
      </dgm:t>
    </dgm:pt>
    <dgm:pt modelId="{C5E3B509-610B-4DF8-B07C-6AF57DA1710F}">
      <dgm:prSet phldrT="[Text]"/>
      <dgm:spPr/>
      <dgm:t>
        <a:bodyPr/>
        <a:lstStyle/>
        <a:p>
          <a:r>
            <a:rPr lang="en-US" dirty="0" smtClean="0"/>
            <a:t>Integration</a:t>
          </a:r>
          <a:endParaRPr lang="en-US" dirty="0"/>
        </a:p>
      </dgm:t>
    </dgm:pt>
    <dgm:pt modelId="{E488210D-E27A-4414-8387-5511845A39D7}" type="parTrans" cxnId="{48A61C5E-4AE0-4EED-8BE3-D61CE072F163}">
      <dgm:prSet/>
      <dgm:spPr/>
      <dgm:t>
        <a:bodyPr/>
        <a:lstStyle/>
        <a:p>
          <a:endParaRPr lang="en-US"/>
        </a:p>
      </dgm:t>
    </dgm:pt>
    <dgm:pt modelId="{4473FFE0-3619-4A08-BFF6-2A6EAC3BB5B6}" type="sibTrans" cxnId="{48A61C5E-4AE0-4EED-8BE3-D61CE072F163}">
      <dgm:prSet/>
      <dgm:spPr/>
      <dgm:t>
        <a:bodyPr/>
        <a:lstStyle/>
        <a:p>
          <a:endParaRPr lang="en-US"/>
        </a:p>
      </dgm:t>
    </dgm:pt>
    <dgm:pt modelId="{6F714683-A823-4AA3-A1C6-86AE79B38E46}">
      <dgm:prSet phldrT="[Text]"/>
      <dgm:spPr/>
      <dgm:t>
        <a:bodyPr/>
        <a:lstStyle/>
        <a:p>
          <a:r>
            <a:rPr lang="en-GB" dirty="0" smtClean="0">
              <a:effectLst/>
            </a:rPr>
            <a:t>Develop, use and integrate knowledge across disciplines and fields.</a:t>
          </a:r>
          <a:endParaRPr lang="en-US" dirty="0"/>
        </a:p>
      </dgm:t>
    </dgm:pt>
    <dgm:pt modelId="{BCF4FD94-A692-4D7F-8199-B52475E29945}" type="parTrans" cxnId="{39993BC0-24F9-4174-A441-C4EF16E0F4EE}">
      <dgm:prSet/>
      <dgm:spPr/>
      <dgm:t>
        <a:bodyPr/>
        <a:lstStyle/>
        <a:p>
          <a:endParaRPr lang="en-US"/>
        </a:p>
      </dgm:t>
    </dgm:pt>
    <dgm:pt modelId="{7D3F1C01-E128-4D63-A442-9E69CB85F97D}" type="sibTrans" cxnId="{39993BC0-24F9-4174-A441-C4EF16E0F4EE}">
      <dgm:prSet/>
      <dgm:spPr/>
      <dgm:t>
        <a:bodyPr/>
        <a:lstStyle/>
        <a:p>
          <a:endParaRPr lang="en-US"/>
        </a:p>
      </dgm:t>
    </dgm:pt>
    <dgm:pt modelId="{06580AA5-4C50-4149-BE34-8539FA7D915B}">
      <dgm:prSet phldrT="[Text]"/>
      <dgm:spPr/>
      <dgm:t>
        <a:bodyPr/>
        <a:lstStyle/>
        <a:p>
          <a:r>
            <a:rPr lang="en-US" dirty="0" smtClean="0"/>
            <a:t>Application/ Engagement</a:t>
          </a:r>
          <a:endParaRPr lang="en-US" dirty="0"/>
        </a:p>
      </dgm:t>
    </dgm:pt>
    <dgm:pt modelId="{EC444FA8-D781-4FBF-A4BF-6789E7903995}" type="parTrans" cxnId="{0D1AE3CB-5389-4E02-B8AA-7F24D1ECA97E}">
      <dgm:prSet/>
      <dgm:spPr/>
      <dgm:t>
        <a:bodyPr/>
        <a:lstStyle/>
        <a:p>
          <a:endParaRPr lang="en-US"/>
        </a:p>
      </dgm:t>
    </dgm:pt>
    <dgm:pt modelId="{F4219F83-EA0E-4956-8D35-5A850829D1BB}" type="sibTrans" cxnId="{0D1AE3CB-5389-4E02-B8AA-7F24D1ECA97E}">
      <dgm:prSet/>
      <dgm:spPr/>
      <dgm:t>
        <a:bodyPr/>
        <a:lstStyle/>
        <a:p>
          <a:endParaRPr lang="en-US"/>
        </a:p>
      </dgm:t>
    </dgm:pt>
    <dgm:pt modelId="{A63E30B2-2BC5-4C09-B91D-325E8B4CF2C1}">
      <dgm:prSet phldrT="[Text]"/>
      <dgm:spPr/>
      <dgm:t>
        <a:bodyPr/>
        <a:lstStyle/>
        <a:p>
          <a:r>
            <a:rPr lang="en-GB" dirty="0" smtClean="0">
              <a:effectLst/>
            </a:rPr>
            <a:t>Aid society and professions in addressing problems. </a:t>
          </a:r>
          <a:endParaRPr lang="en-US" dirty="0"/>
        </a:p>
      </dgm:t>
    </dgm:pt>
    <dgm:pt modelId="{F559D0F1-6D18-4AA6-898A-9418B66E71A9}" type="parTrans" cxnId="{C592C569-86A5-4CF1-BB04-DFCA9DE58BE6}">
      <dgm:prSet/>
      <dgm:spPr/>
      <dgm:t>
        <a:bodyPr/>
        <a:lstStyle/>
        <a:p>
          <a:endParaRPr lang="en-US"/>
        </a:p>
      </dgm:t>
    </dgm:pt>
    <dgm:pt modelId="{CEF68420-9D24-4470-BD27-B6B4A8F81EA0}" type="sibTrans" cxnId="{C592C569-86A5-4CF1-BB04-DFCA9DE58BE6}">
      <dgm:prSet/>
      <dgm:spPr/>
      <dgm:t>
        <a:bodyPr/>
        <a:lstStyle/>
        <a:p>
          <a:endParaRPr lang="en-US"/>
        </a:p>
      </dgm:t>
    </dgm:pt>
    <dgm:pt modelId="{9162B28F-13BD-4926-B517-AFFFFFD764FB}">
      <dgm:prSet phldrT="[Text]"/>
      <dgm:spPr/>
      <dgm:t>
        <a:bodyPr/>
        <a:lstStyle/>
        <a:p>
          <a:r>
            <a:rPr lang="en-US" dirty="0" smtClean="0"/>
            <a:t>SOLT</a:t>
          </a:r>
          <a:endParaRPr lang="en-US" dirty="0"/>
        </a:p>
      </dgm:t>
    </dgm:pt>
    <dgm:pt modelId="{560DB15C-3C8C-4D76-BC4D-91277784CE52}" type="parTrans" cxnId="{A9403817-A292-4340-BA0C-E73E8C9D14E8}">
      <dgm:prSet/>
      <dgm:spPr/>
      <dgm:t>
        <a:bodyPr/>
        <a:lstStyle/>
        <a:p>
          <a:endParaRPr lang="en-US"/>
        </a:p>
      </dgm:t>
    </dgm:pt>
    <dgm:pt modelId="{389B1DBE-3692-4A2C-9DE8-1D0BFBE24D0E}" type="sibTrans" cxnId="{A9403817-A292-4340-BA0C-E73E8C9D14E8}">
      <dgm:prSet/>
      <dgm:spPr/>
      <dgm:t>
        <a:bodyPr/>
        <a:lstStyle/>
        <a:p>
          <a:endParaRPr lang="en-US"/>
        </a:p>
      </dgm:t>
    </dgm:pt>
    <dgm:pt modelId="{4A86228B-80F7-4321-BF4A-F732C6878888}">
      <dgm:prSet phldrT="[Text]"/>
      <dgm:spPr/>
      <dgm:t>
        <a:bodyPr/>
        <a:lstStyle/>
        <a:p>
          <a:r>
            <a:rPr lang="en-GB" dirty="0" smtClean="0">
              <a:effectLst/>
            </a:rPr>
            <a:t>Study teaching models and practices to achieve optimal learning. </a:t>
          </a:r>
        </a:p>
        <a:p>
          <a:r>
            <a:rPr lang="en-GB" dirty="0" smtClean="0">
              <a:effectLst/>
            </a:rPr>
            <a:t>Quality-assure pedagogical processes and practices.</a:t>
          </a:r>
          <a:endParaRPr lang="en-US" dirty="0"/>
        </a:p>
      </dgm:t>
    </dgm:pt>
    <dgm:pt modelId="{561D4379-51FB-497A-8423-1847E8DE18E3}" type="parTrans" cxnId="{61B60CCF-96FF-462A-9469-BA60FD81CB76}">
      <dgm:prSet/>
      <dgm:spPr/>
      <dgm:t>
        <a:bodyPr/>
        <a:lstStyle/>
        <a:p>
          <a:endParaRPr lang="en-US"/>
        </a:p>
      </dgm:t>
    </dgm:pt>
    <dgm:pt modelId="{498062B2-A592-4E4A-84A9-DD1031564706}" type="sibTrans" cxnId="{61B60CCF-96FF-462A-9469-BA60FD81CB76}">
      <dgm:prSet/>
      <dgm:spPr/>
      <dgm:t>
        <a:bodyPr/>
        <a:lstStyle/>
        <a:p>
          <a:endParaRPr lang="en-US"/>
        </a:p>
      </dgm:t>
    </dgm:pt>
    <dgm:pt modelId="{CBCFDBD1-444B-4D41-AD1E-06182CC2ED9B}" type="pres">
      <dgm:prSet presAssocID="{E1E3BE4C-A7DB-4D20-83F8-8DBB034DFC84}" presName="theList" presStyleCnt="0">
        <dgm:presLayoutVars>
          <dgm:dir/>
          <dgm:animLvl val="lvl"/>
          <dgm:resizeHandles val="exact"/>
        </dgm:presLayoutVars>
      </dgm:prSet>
      <dgm:spPr/>
      <dgm:t>
        <a:bodyPr/>
        <a:lstStyle/>
        <a:p>
          <a:endParaRPr lang="en-US"/>
        </a:p>
      </dgm:t>
    </dgm:pt>
    <dgm:pt modelId="{412137B8-ABC3-4901-972E-4645F58F8645}" type="pres">
      <dgm:prSet presAssocID="{E4AC101A-7569-42DC-8D03-1DE442CBCDD0}" presName="compNode" presStyleCnt="0"/>
      <dgm:spPr/>
    </dgm:pt>
    <dgm:pt modelId="{ED0FBD76-E8C3-4311-90A8-8AEFD45B0C7F}" type="pres">
      <dgm:prSet presAssocID="{E4AC101A-7569-42DC-8D03-1DE442CBCDD0}" presName="aNode" presStyleLbl="bgShp" presStyleIdx="0" presStyleCnt="4"/>
      <dgm:spPr/>
      <dgm:t>
        <a:bodyPr/>
        <a:lstStyle/>
        <a:p>
          <a:endParaRPr lang="en-US"/>
        </a:p>
      </dgm:t>
    </dgm:pt>
    <dgm:pt modelId="{3CBB7B01-968F-48CC-B331-67820C7DAA49}" type="pres">
      <dgm:prSet presAssocID="{E4AC101A-7569-42DC-8D03-1DE442CBCDD0}" presName="textNode" presStyleLbl="bgShp" presStyleIdx="0" presStyleCnt="4"/>
      <dgm:spPr/>
      <dgm:t>
        <a:bodyPr/>
        <a:lstStyle/>
        <a:p>
          <a:endParaRPr lang="en-US"/>
        </a:p>
      </dgm:t>
    </dgm:pt>
    <dgm:pt modelId="{769B4810-9910-40F0-BDA9-D6BB758B2B68}" type="pres">
      <dgm:prSet presAssocID="{E4AC101A-7569-42DC-8D03-1DE442CBCDD0}" presName="compChildNode" presStyleCnt="0"/>
      <dgm:spPr/>
    </dgm:pt>
    <dgm:pt modelId="{CD219C57-FB59-4715-B9F6-0CAEAAD23B19}" type="pres">
      <dgm:prSet presAssocID="{E4AC101A-7569-42DC-8D03-1DE442CBCDD0}" presName="theInnerList" presStyleCnt="0"/>
      <dgm:spPr/>
    </dgm:pt>
    <dgm:pt modelId="{B56C50F7-E58A-43C9-81F5-2F66F522151F}" type="pres">
      <dgm:prSet presAssocID="{D9A0C88C-5388-4C27-A298-2679111C669E}" presName="childNode" presStyleLbl="node1" presStyleIdx="0" presStyleCnt="4">
        <dgm:presLayoutVars>
          <dgm:bulletEnabled val="1"/>
        </dgm:presLayoutVars>
      </dgm:prSet>
      <dgm:spPr/>
      <dgm:t>
        <a:bodyPr/>
        <a:lstStyle/>
        <a:p>
          <a:endParaRPr lang="en-US"/>
        </a:p>
      </dgm:t>
    </dgm:pt>
    <dgm:pt modelId="{C3A86C3A-FFF0-4CB7-926E-9884D66E88EF}" type="pres">
      <dgm:prSet presAssocID="{E4AC101A-7569-42DC-8D03-1DE442CBCDD0}" presName="aSpace" presStyleCnt="0"/>
      <dgm:spPr/>
    </dgm:pt>
    <dgm:pt modelId="{6E9C2145-F08A-4764-A598-BC3CC85702B0}" type="pres">
      <dgm:prSet presAssocID="{C5E3B509-610B-4DF8-B07C-6AF57DA1710F}" presName="compNode" presStyleCnt="0"/>
      <dgm:spPr/>
    </dgm:pt>
    <dgm:pt modelId="{B8E1D340-69FA-4817-BF34-4559443F3F29}" type="pres">
      <dgm:prSet presAssocID="{C5E3B509-610B-4DF8-B07C-6AF57DA1710F}" presName="aNode" presStyleLbl="bgShp" presStyleIdx="1" presStyleCnt="4"/>
      <dgm:spPr/>
      <dgm:t>
        <a:bodyPr/>
        <a:lstStyle/>
        <a:p>
          <a:endParaRPr lang="en-US"/>
        </a:p>
      </dgm:t>
    </dgm:pt>
    <dgm:pt modelId="{913DB1A6-39B8-41A7-B25B-620E57751A80}" type="pres">
      <dgm:prSet presAssocID="{C5E3B509-610B-4DF8-B07C-6AF57DA1710F}" presName="textNode" presStyleLbl="bgShp" presStyleIdx="1" presStyleCnt="4"/>
      <dgm:spPr/>
      <dgm:t>
        <a:bodyPr/>
        <a:lstStyle/>
        <a:p>
          <a:endParaRPr lang="en-US"/>
        </a:p>
      </dgm:t>
    </dgm:pt>
    <dgm:pt modelId="{2645B3F2-BACF-4B55-A145-BCA154382818}" type="pres">
      <dgm:prSet presAssocID="{C5E3B509-610B-4DF8-B07C-6AF57DA1710F}" presName="compChildNode" presStyleCnt="0"/>
      <dgm:spPr/>
    </dgm:pt>
    <dgm:pt modelId="{1939EA76-CBD9-43D8-BB19-209BDBBB9107}" type="pres">
      <dgm:prSet presAssocID="{C5E3B509-610B-4DF8-B07C-6AF57DA1710F}" presName="theInnerList" presStyleCnt="0"/>
      <dgm:spPr/>
    </dgm:pt>
    <dgm:pt modelId="{36DFCFA9-CD4D-4F05-8E67-FE74E87E0777}" type="pres">
      <dgm:prSet presAssocID="{6F714683-A823-4AA3-A1C6-86AE79B38E46}" presName="childNode" presStyleLbl="node1" presStyleIdx="1" presStyleCnt="4">
        <dgm:presLayoutVars>
          <dgm:bulletEnabled val="1"/>
        </dgm:presLayoutVars>
      </dgm:prSet>
      <dgm:spPr/>
      <dgm:t>
        <a:bodyPr/>
        <a:lstStyle/>
        <a:p>
          <a:endParaRPr lang="en-US"/>
        </a:p>
      </dgm:t>
    </dgm:pt>
    <dgm:pt modelId="{CA46D77F-4C7F-4F79-B4FE-0AA5B93E38AA}" type="pres">
      <dgm:prSet presAssocID="{C5E3B509-610B-4DF8-B07C-6AF57DA1710F}" presName="aSpace" presStyleCnt="0"/>
      <dgm:spPr/>
    </dgm:pt>
    <dgm:pt modelId="{E0034419-67F5-4515-9769-B7BFF50EC2AF}" type="pres">
      <dgm:prSet presAssocID="{06580AA5-4C50-4149-BE34-8539FA7D915B}" presName="compNode" presStyleCnt="0"/>
      <dgm:spPr/>
    </dgm:pt>
    <dgm:pt modelId="{9115F416-4DFB-4A2D-84EE-FA98FA553436}" type="pres">
      <dgm:prSet presAssocID="{06580AA5-4C50-4149-BE34-8539FA7D915B}" presName="aNode" presStyleLbl="bgShp" presStyleIdx="2" presStyleCnt="4"/>
      <dgm:spPr/>
      <dgm:t>
        <a:bodyPr/>
        <a:lstStyle/>
        <a:p>
          <a:endParaRPr lang="en-US"/>
        </a:p>
      </dgm:t>
    </dgm:pt>
    <dgm:pt modelId="{55A81126-3085-4B5D-88A8-D4C94FF4391C}" type="pres">
      <dgm:prSet presAssocID="{06580AA5-4C50-4149-BE34-8539FA7D915B}" presName="textNode" presStyleLbl="bgShp" presStyleIdx="2" presStyleCnt="4"/>
      <dgm:spPr/>
      <dgm:t>
        <a:bodyPr/>
        <a:lstStyle/>
        <a:p>
          <a:endParaRPr lang="en-US"/>
        </a:p>
      </dgm:t>
    </dgm:pt>
    <dgm:pt modelId="{6A14B31D-3252-4FA7-879F-7AB3D8B90D85}" type="pres">
      <dgm:prSet presAssocID="{06580AA5-4C50-4149-BE34-8539FA7D915B}" presName="compChildNode" presStyleCnt="0"/>
      <dgm:spPr/>
    </dgm:pt>
    <dgm:pt modelId="{CCEB34DB-4C95-4D9D-BAFA-8E1226AD0934}" type="pres">
      <dgm:prSet presAssocID="{06580AA5-4C50-4149-BE34-8539FA7D915B}" presName="theInnerList" presStyleCnt="0"/>
      <dgm:spPr/>
    </dgm:pt>
    <dgm:pt modelId="{F8F1889B-CAF0-49AB-ADC1-08BA2E9F9B8B}" type="pres">
      <dgm:prSet presAssocID="{A63E30B2-2BC5-4C09-B91D-325E8B4CF2C1}" presName="childNode" presStyleLbl="node1" presStyleIdx="2" presStyleCnt="4">
        <dgm:presLayoutVars>
          <dgm:bulletEnabled val="1"/>
        </dgm:presLayoutVars>
      </dgm:prSet>
      <dgm:spPr/>
      <dgm:t>
        <a:bodyPr/>
        <a:lstStyle/>
        <a:p>
          <a:endParaRPr lang="en-US"/>
        </a:p>
      </dgm:t>
    </dgm:pt>
    <dgm:pt modelId="{B2B0662C-D663-40B2-BCCD-EB8CB30D2C44}" type="pres">
      <dgm:prSet presAssocID="{06580AA5-4C50-4149-BE34-8539FA7D915B}" presName="aSpace" presStyleCnt="0"/>
      <dgm:spPr/>
    </dgm:pt>
    <dgm:pt modelId="{E60BC82E-B0AD-4BFF-A05A-A19FDC9BADF9}" type="pres">
      <dgm:prSet presAssocID="{9162B28F-13BD-4926-B517-AFFFFFD764FB}" presName="compNode" presStyleCnt="0"/>
      <dgm:spPr/>
    </dgm:pt>
    <dgm:pt modelId="{03E2A990-02CF-4612-A79D-6A6A79259D15}" type="pres">
      <dgm:prSet presAssocID="{9162B28F-13BD-4926-B517-AFFFFFD764FB}" presName="aNode" presStyleLbl="bgShp" presStyleIdx="3" presStyleCnt="4"/>
      <dgm:spPr/>
      <dgm:t>
        <a:bodyPr/>
        <a:lstStyle/>
        <a:p>
          <a:endParaRPr lang="en-US"/>
        </a:p>
      </dgm:t>
    </dgm:pt>
    <dgm:pt modelId="{10D92EA5-BFF3-41E8-8E7F-1C40EB2DD7C9}" type="pres">
      <dgm:prSet presAssocID="{9162B28F-13BD-4926-B517-AFFFFFD764FB}" presName="textNode" presStyleLbl="bgShp" presStyleIdx="3" presStyleCnt="4"/>
      <dgm:spPr/>
      <dgm:t>
        <a:bodyPr/>
        <a:lstStyle/>
        <a:p>
          <a:endParaRPr lang="en-US"/>
        </a:p>
      </dgm:t>
    </dgm:pt>
    <dgm:pt modelId="{4C897083-DEF3-4862-82B9-7DAB63EF015A}" type="pres">
      <dgm:prSet presAssocID="{9162B28F-13BD-4926-B517-AFFFFFD764FB}" presName="compChildNode" presStyleCnt="0"/>
      <dgm:spPr/>
    </dgm:pt>
    <dgm:pt modelId="{9087DB44-78C9-4B6F-948D-C09EB198761B}" type="pres">
      <dgm:prSet presAssocID="{9162B28F-13BD-4926-B517-AFFFFFD764FB}" presName="theInnerList" presStyleCnt="0"/>
      <dgm:spPr/>
    </dgm:pt>
    <dgm:pt modelId="{B04688A0-D7B3-49CC-A8AB-9B2EDDD4BA82}" type="pres">
      <dgm:prSet presAssocID="{4A86228B-80F7-4321-BF4A-F732C6878888}" presName="childNode" presStyleLbl="node1" presStyleIdx="3" presStyleCnt="4">
        <dgm:presLayoutVars>
          <dgm:bulletEnabled val="1"/>
        </dgm:presLayoutVars>
      </dgm:prSet>
      <dgm:spPr/>
      <dgm:t>
        <a:bodyPr/>
        <a:lstStyle/>
        <a:p>
          <a:endParaRPr lang="en-US"/>
        </a:p>
      </dgm:t>
    </dgm:pt>
  </dgm:ptLst>
  <dgm:cxnLst>
    <dgm:cxn modelId="{A9403817-A292-4340-BA0C-E73E8C9D14E8}" srcId="{E1E3BE4C-A7DB-4D20-83F8-8DBB034DFC84}" destId="{9162B28F-13BD-4926-B517-AFFFFFD764FB}" srcOrd="3" destOrd="0" parTransId="{560DB15C-3C8C-4D76-BC4D-91277784CE52}" sibTransId="{389B1DBE-3692-4A2C-9DE8-1D0BFBE24D0E}"/>
    <dgm:cxn modelId="{C3F6A755-E6A1-4E3E-99B9-DCD837C7B67D}" type="presOf" srcId="{4A86228B-80F7-4321-BF4A-F732C6878888}" destId="{B04688A0-D7B3-49CC-A8AB-9B2EDDD4BA82}" srcOrd="0" destOrd="0" presId="urn:microsoft.com/office/officeart/2005/8/layout/lProcess2"/>
    <dgm:cxn modelId="{0D1AE3CB-5389-4E02-B8AA-7F24D1ECA97E}" srcId="{E1E3BE4C-A7DB-4D20-83F8-8DBB034DFC84}" destId="{06580AA5-4C50-4149-BE34-8539FA7D915B}" srcOrd="2" destOrd="0" parTransId="{EC444FA8-D781-4FBF-A4BF-6789E7903995}" sibTransId="{F4219F83-EA0E-4956-8D35-5A850829D1BB}"/>
    <dgm:cxn modelId="{57757F0A-691D-447B-BE2F-8556E70835C7}" type="presOf" srcId="{E1E3BE4C-A7DB-4D20-83F8-8DBB034DFC84}" destId="{CBCFDBD1-444B-4D41-AD1E-06182CC2ED9B}" srcOrd="0" destOrd="0" presId="urn:microsoft.com/office/officeart/2005/8/layout/lProcess2"/>
    <dgm:cxn modelId="{ADC942A3-A6DD-46C8-B57E-0D605C009AFE}" type="presOf" srcId="{E4AC101A-7569-42DC-8D03-1DE442CBCDD0}" destId="{ED0FBD76-E8C3-4311-90A8-8AEFD45B0C7F}" srcOrd="0" destOrd="0" presId="urn:microsoft.com/office/officeart/2005/8/layout/lProcess2"/>
    <dgm:cxn modelId="{AB322B59-AD7D-4736-BD2B-92E3E18860B7}" srcId="{E1E3BE4C-A7DB-4D20-83F8-8DBB034DFC84}" destId="{E4AC101A-7569-42DC-8D03-1DE442CBCDD0}" srcOrd="0" destOrd="0" parTransId="{FC8312F7-8B11-4BDF-BF9F-90A9D3F80A45}" sibTransId="{0200D5F7-53B4-4492-B182-C0AB365A609F}"/>
    <dgm:cxn modelId="{DD2C0B91-1061-43A8-B251-9ED8FC261CDA}" type="presOf" srcId="{C5E3B509-610B-4DF8-B07C-6AF57DA1710F}" destId="{913DB1A6-39B8-41A7-B25B-620E57751A80}" srcOrd="1" destOrd="0" presId="urn:microsoft.com/office/officeart/2005/8/layout/lProcess2"/>
    <dgm:cxn modelId="{61B60CCF-96FF-462A-9469-BA60FD81CB76}" srcId="{9162B28F-13BD-4926-B517-AFFFFFD764FB}" destId="{4A86228B-80F7-4321-BF4A-F732C6878888}" srcOrd="0" destOrd="0" parTransId="{561D4379-51FB-497A-8423-1847E8DE18E3}" sibTransId="{498062B2-A592-4E4A-84A9-DD1031564706}"/>
    <dgm:cxn modelId="{48A61C5E-4AE0-4EED-8BE3-D61CE072F163}" srcId="{E1E3BE4C-A7DB-4D20-83F8-8DBB034DFC84}" destId="{C5E3B509-610B-4DF8-B07C-6AF57DA1710F}" srcOrd="1" destOrd="0" parTransId="{E488210D-E27A-4414-8387-5511845A39D7}" sibTransId="{4473FFE0-3619-4A08-BFF6-2A6EAC3BB5B6}"/>
    <dgm:cxn modelId="{36432E18-2CFC-415F-85E5-F6888F088B75}" type="presOf" srcId="{06580AA5-4C50-4149-BE34-8539FA7D915B}" destId="{9115F416-4DFB-4A2D-84EE-FA98FA553436}" srcOrd="0" destOrd="0" presId="urn:microsoft.com/office/officeart/2005/8/layout/lProcess2"/>
    <dgm:cxn modelId="{95F26740-1D36-4685-B0A9-BAF0C26E8BB4}" type="presOf" srcId="{C5E3B509-610B-4DF8-B07C-6AF57DA1710F}" destId="{B8E1D340-69FA-4817-BF34-4559443F3F29}" srcOrd="0" destOrd="0" presId="urn:microsoft.com/office/officeart/2005/8/layout/lProcess2"/>
    <dgm:cxn modelId="{4A6586EE-83B6-46CF-8E3F-71302B8ABC72}" type="presOf" srcId="{9162B28F-13BD-4926-B517-AFFFFFD764FB}" destId="{10D92EA5-BFF3-41E8-8E7F-1C40EB2DD7C9}" srcOrd="1" destOrd="0" presId="urn:microsoft.com/office/officeart/2005/8/layout/lProcess2"/>
    <dgm:cxn modelId="{39993BC0-24F9-4174-A441-C4EF16E0F4EE}" srcId="{C5E3B509-610B-4DF8-B07C-6AF57DA1710F}" destId="{6F714683-A823-4AA3-A1C6-86AE79B38E46}" srcOrd="0" destOrd="0" parTransId="{BCF4FD94-A692-4D7F-8199-B52475E29945}" sibTransId="{7D3F1C01-E128-4D63-A442-9E69CB85F97D}"/>
    <dgm:cxn modelId="{E4C7B176-5252-44DC-852B-407AFC111510}" srcId="{E4AC101A-7569-42DC-8D03-1DE442CBCDD0}" destId="{D9A0C88C-5388-4C27-A298-2679111C669E}" srcOrd="0" destOrd="0" parTransId="{3D7CF763-0A03-4157-AD35-64296A1062A2}" sibTransId="{F0ACA048-E6DA-49A4-BBD5-FEC26E19AB7A}"/>
    <dgm:cxn modelId="{56DCE13E-F668-41F0-BD80-06A320D1B481}" type="presOf" srcId="{06580AA5-4C50-4149-BE34-8539FA7D915B}" destId="{55A81126-3085-4B5D-88A8-D4C94FF4391C}" srcOrd="1" destOrd="0" presId="urn:microsoft.com/office/officeart/2005/8/layout/lProcess2"/>
    <dgm:cxn modelId="{A3C12DDE-4610-47DF-8FC8-8E8FAE29B839}" type="presOf" srcId="{E4AC101A-7569-42DC-8D03-1DE442CBCDD0}" destId="{3CBB7B01-968F-48CC-B331-67820C7DAA49}" srcOrd="1" destOrd="0" presId="urn:microsoft.com/office/officeart/2005/8/layout/lProcess2"/>
    <dgm:cxn modelId="{6856F72F-E23F-45F6-AD4B-535646AF6162}" type="presOf" srcId="{9162B28F-13BD-4926-B517-AFFFFFD764FB}" destId="{03E2A990-02CF-4612-A79D-6A6A79259D15}" srcOrd="0" destOrd="0" presId="urn:microsoft.com/office/officeart/2005/8/layout/lProcess2"/>
    <dgm:cxn modelId="{C592C569-86A5-4CF1-BB04-DFCA9DE58BE6}" srcId="{06580AA5-4C50-4149-BE34-8539FA7D915B}" destId="{A63E30B2-2BC5-4C09-B91D-325E8B4CF2C1}" srcOrd="0" destOrd="0" parTransId="{F559D0F1-6D18-4AA6-898A-9418B66E71A9}" sibTransId="{CEF68420-9D24-4470-BD27-B6B4A8F81EA0}"/>
    <dgm:cxn modelId="{B2BD69CF-4FFC-4D4F-8AF0-FFF7BDD4FE3C}" type="presOf" srcId="{A63E30B2-2BC5-4C09-B91D-325E8B4CF2C1}" destId="{F8F1889B-CAF0-49AB-ADC1-08BA2E9F9B8B}" srcOrd="0" destOrd="0" presId="urn:microsoft.com/office/officeart/2005/8/layout/lProcess2"/>
    <dgm:cxn modelId="{05094D81-37C8-437D-ACCB-9509375B2C57}" type="presOf" srcId="{D9A0C88C-5388-4C27-A298-2679111C669E}" destId="{B56C50F7-E58A-43C9-81F5-2F66F522151F}" srcOrd="0" destOrd="0" presId="urn:microsoft.com/office/officeart/2005/8/layout/lProcess2"/>
    <dgm:cxn modelId="{D941D84D-0AC4-462D-9D0D-7992D04843E7}" type="presOf" srcId="{6F714683-A823-4AA3-A1C6-86AE79B38E46}" destId="{36DFCFA9-CD4D-4F05-8E67-FE74E87E0777}" srcOrd="0" destOrd="0" presId="urn:microsoft.com/office/officeart/2005/8/layout/lProcess2"/>
    <dgm:cxn modelId="{E5BD7F55-1067-43A9-9ADB-1A732AAEB310}" type="presParOf" srcId="{CBCFDBD1-444B-4D41-AD1E-06182CC2ED9B}" destId="{412137B8-ABC3-4901-972E-4645F58F8645}" srcOrd="0" destOrd="0" presId="urn:microsoft.com/office/officeart/2005/8/layout/lProcess2"/>
    <dgm:cxn modelId="{4A8E051A-57AE-42E1-9F7F-7A5E4A8CA995}" type="presParOf" srcId="{412137B8-ABC3-4901-972E-4645F58F8645}" destId="{ED0FBD76-E8C3-4311-90A8-8AEFD45B0C7F}" srcOrd="0" destOrd="0" presId="urn:microsoft.com/office/officeart/2005/8/layout/lProcess2"/>
    <dgm:cxn modelId="{B5C35D9F-B39C-455F-A691-5D227A6843F8}" type="presParOf" srcId="{412137B8-ABC3-4901-972E-4645F58F8645}" destId="{3CBB7B01-968F-48CC-B331-67820C7DAA49}" srcOrd="1" destOrd="0" presId="urn:microsoft.com/office/officeart/2005/8/layout/lProcess2"/>
    <dgm:cxn modelId="{BB1D549E-EBDD-45BD-AEE5-669AD9D9F2D4}" type="presParOf" srcId="{412137B8-ABC3-4901-972E-4645F58F8645}" destId="{769B4810-9910-40F0-BDA9-D6BB758B2B68}" srcOrd="2" destOrd="0" presId="urn:microsoft.com/office/officeart/2005/8/layout/lProcess2"/>
    <dgm:cxn modelId="{6F658D16-7CC9-4ED8-946F-893DABF9CD56}" type="presParOf" srcId="{769B4810-9910-40F0-BDA9-D6BB758B2B68}" destId="{CD219C57-FB59-4715-B9F6-0CAEAAD23B19}" srcOrd="0" destOrd="0" presId="urn:microsoft.com/office/officeart/2005/8/layout/lProcess2"/>
    <dgm:cxn modelId="{E6C1C039-72A2-4579-9190-E0BB16427BC6}" type="presParOf" srcId="{CD219C57-FB59-4715-B9F6-0CAEAAD23B19}" destId="{B56C50F7-E58A-43C9-81F5-2F66F522151F}" srcOrd="0" destOrd="0" presId="urn:microsoft.com/office/officeart/2005/8/layout/lProcess2"/>
    <dgm:cxn modelId="{EF0CB49F-E4CA-401A-AAC5-F610200A010B}" type="presParOf" srcId="{CBCFDBD1-444B-4D41-AD1E-06182CC2ED9B}" destId="{C3A86C3A-FFF0-4CB7-926E-9884D66E88EF}" srcOrd="1" destOrd="0" presId="urn:microsoft.com/office/officeart/2005/8/layout/lProcess2"/>
    <dgm:cxn modelId="{8C2E765C-EEB4-4D8F-95AF-F971A7EAD798}" type="presParOf" srcId="{CBCFDBD1-444B-4D41-AD1E-06182CC2ED9B}" destId="{6E9C2145-F08A-4764-A598-BC3CC85702B0}" srcOrd="2" destOrd="0" presId="urn:microsoft.com/office/officeart/2005/8/layout/lProcess2"/>
    <dgm:cxn modelId="{46A25CAC-0ADA-4738-A1F0-F4F516377D1B}" type="presParOf" srcId="{6E9C2145-F08A-4764-A598-BC3CC85702B0}" destId="{B8E1D340-69FA-4817-BF34-4559443F3F29}" srcOrd="0" destOrd="0" presId="urn:microsoft.com/office/officeart/2005/8/layout/lProcess2"/>
    <dgm:cxn modelId="{18765B12-EFCA-48B0-ACCB-26D62944CD49}" type="presParOf" srcId="{6E9C2145-F08A-4764-A598-BC3CC85702B0}" destId="{913DB1A6-39B8-41A7-B25B-620E57751A80}" srcOrd="1" destOrd="0" presId="urn:microsoft.com/office/officeart/2005/8/layout/lProcess2"/>
    <dgm:cxn modelId="{B80B5085-9D77-4730-A440-9CBE32BBC858}" type="presParOf" srcId="{6E9C2145-F08A-4764-A598-BC3CC85702B0}" destId="{2645B3F2-BACF-4B55-A145-BCA154382818}" srcOrd="2" destOrd="0" presId="urn:microsoft.com/office/officeart/2005/8/layout/lProcess2"/>
    <dgm:cxn modelId="{D3067DEA-29FD-438C-8265-34A247487398}" type="presParOf" srcId="{2645B3F2-BACF-4B55-A145-BCA154382818}" destId="{1939EA76-CBD9-43D8-BB19-209BDBBB9107}" srcOrd="0" destOrd="0" presId="urn:microsoft.com/office/officeart/2005/8/layout/lProcess2"/>
    <dgm:cxn modelId="{ABAA8EA1-1A95-42E5-9AFD-746D2F59C141}" type="presParOf" srcId="{1939EA76-CBD9-43D8-BB19-209BDBBB9107}" destId="{36DFCFA9-CD4D-4F05-8E67-FE74E87E0777}" srcOrd="0" destOrd="0" presId="urn:microsoft.com/office/officeart/2005/8/layout/lProcess2"/>
    <dgm:cxn modelId="{46653A06-21A8-41A4-A159-CB5C92CBBD37}" type="presParOf" srcId="{CBCFDBD1-444B-4D41-AD1E-06182CC2ED9B}" destId="{CA46D77F-4C7F-4F79-B4FE-0AA5B93E38AA}" srcOrd="3" destOrd="0" presId="urn:microsoft.com/office/officeart/2005/8/layout/lProcess2"/>
    <dgm:cxn modelId="{BD159069-58EC-4547-B88A-05788EB80D21}" type="presParOf" srcId="{CBCFDBD1-444B-4D41-AD1E-06182CC2ED9B}" destId="{E0034419-67F5-4515-9769-B7BFF50EC2AF}" srcOrd="4" destOrd="0" presId="urn:microsoft.com/office/officeart/2005/8/layout/lProcess2"/>
    <dgm:cxn modelId="{ACC9A1FB-7107-4ECB-8E99-D97A7ADB70DD}" type="presParOf" srcId="{E0034419-67F5-4515-9769-B7BFF50EC2AF}" destId="{9115F416-4DFB-4A2D-84EE-FA98FA553436}" srcOrd="0" destOrd="0" presId="urn:microsoft.com/office/officeart/2005/8/layout/lProcess2"/>
    <dgm:cxn modelId="{77C1FA67-7F38-45DD-BE83-27949D0458EC}" type="presParOf" srcId="{E0034419-67F5-4515-9769-B7BFF50EC2AF}" destId="{55A81126-3085-4B5D-88A8-D4C94FF4391C}" srcOrd="1" destOrd="0" presId="urn:microsoft.com/office/officeart/2005/8/layout/lProcess2"/>
    <dgm:cxn modelId="{D64C249C-C6EB-4897-9B6A-F52FE1258D9C}" type="presParOf" srcId="{E0034419-67F5-4515-9769-B7BFF50EC2AF}" destId="{6A14B31D-3252-4FA7-879F-7AB3D8B90D85}" srcOrd="2" destOrd="0" presId="urn:microsoft.com/office/officeart/2005/8/layout/lProcess2"/>
    <dgm:cxn modelId="{B7B40DC0-D66D-47C6-A417-7A95F4DB5FDE}" type="presParOf" srcId="{6A14B31D-3252-4FA7-879F-7AB3D8B90D85}" destId="{CCEB34DB-4C95-4D9D-BAFA-8E1226AD0934}" srcOrd="0" destOrd="0" presId="urn:microsoft.com/office/officeart/2005/8/layout/lProcess2"/>
    <dgm:cxn modelId="{EBF3BD4C-D259-4440-AA7E-BC238CF30421}" type="presParOf" srcId="{CCEB34DB-4C95-4D9D-BAFA-8E1226AD0934}" destId="{F8F1889B-CAF0-49AB-ADC1-08BA2E9F9B8B}" srcOrd="0" destOrd="0" presId="urn:microsoft.com/office/officeart/2005/8/layout/lProcess2"/>
    <dgm:cxn modelId="{A0596E73-92B4-4254-B796-4BDC3FBC5B1F}" type="presParOf" srcId="{CBCFDBD1-444B-4D41-AD1E-06182CC2ED9B}" destId="{B2B0662C-D663-40B2-BCCD-EB8CB30D2C44}" srcOrd="5" destOrd="0" presId="urn:microsoft.com/office/officeart/2005/8/layout/lProcess2"/>
    <dgm:cxn modelId="{0B54A89A-BDB7-4B11-9477-1386BB697BBA}" type="presParOf" srcId="{CBCFDBD1-444B-4D41-AD1E-06182CC2ED9B}" destId="{E60BC82E-B0AD-4BFF-A05A-A19FDC9BADF9}" srcOrd="6" destOrd="0" presId="urn:microsoft.com/office/officeart/2005/8/layout/lProcess2"/>
    <dgm:cxn modelId="{E55BD65F-E084-4F65-8F53-D7F2CFCCB6C9}" type="presParOf" srcId="{E60BC82E-B0AD-4BFF-A05A-A19FDC9BADF9}" destId="{03E2A990-02CF-4612-A79D-6A6A79259D15}" srcOrd="0" destOrd="0" presId="urn:microsoft.com/office/officeart/2005/8/layout/lProcess2"/>
    <dgm:cxn modelId="{9D1C0C1A-C156-4414-BA72-ACD87A56FFBA}" type="presParOf" srcId="{E60BC82E-B0AD-4BFF-A05A-A19FDC9BADF9}" destId="{10D92EA5-BFF3-41E8-8E7F-1C40EB2DD7C9}" srcOrd="1" destOrd="0" presId="urn:microsoft.com/office/officeart/2005/8/layout/lProcess2"/>
    <dgm:cxn modelId="{22712633-7711-42EE-BE38-F87D248A119F}" type="presParOf" srcId="{E60BC82E-B0AD-4BFF-A05A-A19FDC9BADF9}" destId="{4C897083-DEF3-4862-82B9-7DAB63EF015A}" srcOrd="2" destOrd="0" presId="urn:microsoft.com/office/officeart/2005/8/layout/lProcess2"/>
    <dgm:cxn modelId="{23902B5F-AEC5-46AA-86A8-5FFC50CD7F03}" type="presParOf" srcId="{4C897083-DEF3-4862-82B9-7DAB63EF015A}" destId="{9087DB44-78C9-4B6F-948D-C09EB198761B}" srcOrd="0" destOrd="0" presId="urn:microsoft.com/office/officeart/2005/8/layout/lProcess2"/>
    <dgm:cxn modelId="{4D9ADA08-AD03-42B1-9F7B-7BEFF8F691D8}" type="presParOf" srcId="{9087DB44-78C9-4B6F-948D-C09EB198761B}" destId="{B04688A0-D7B3-49CC-A8AB-9B2EDDD4BA82}" srcOrd="0"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2CD26C3-4BFC-4A18-86EB-0A683FDB726B}" type="doc">
      <dgm:prSet loTypeId="urn:microsoft.com/office/officeart/2011/layout/HexagonRadial" loCatId="cycle" qsTypeId="urn:microsoft.com/office/officeart/2005/8/quickstyle/simple1" qsCatId="simple" csTypeId="urn:microsoft.com/office/officeart/2005/8/colors/colorful2" csCatId="colorful" phldr="1"/>
      <dgm:spPr/>
      <dgm:t>
        <a:bodyPr/>
        <a:lstStyle/>
        <a:p>
          <a:endParaRPr lang="en-US"/>
        </a:p>
      </dgm:t>
    </dgm:pt>
    <dgm:pt modelId="{8F85015E-694A-42F8-80DC-4039F1A654A0}">
      <dgm:prSet phldrT="[Text]"/>
      <dgm:spPr/>
      <dgm:t>
        <a:bodyPr/>
        <a:lstStyle/>
        <a:p>
          <a:r>
            <a:rPr lang="en-US" dirty="0" smtClean="0"/>
            <a:t>Teaching</a:t>
          </a:r>
          <a:endParaRPr lang="en-US" dirty="0"/>
        </a:p>
      </dgm:t>
    </dgm:pt>
    <dgm:pt modelId="{01BE592C-4B31-46EF-B6A2-7134629C61A3}" type="parTrans" cxnId="{E9DD12D4-AB91-4E84-B42B-5C7931EBD158}">
      <dgm:prSet/>
      <dgm:spPr/>
      <dgm:t>
        <a:bodyPr/>
        <a:lstStyle/>
        <a:p>
          <a:endParaRPr lang="en-US"/>
        </a:p>
      </dgm:t>
    </dgm:pt>
    <dgm:pt modelId="{ECAE25CB-015B-46A0-8D90-9B43638B97BE}" type="sibTrans" cxnId="{E9DD12D4-AB91-4E84-B42B-5C7931EBD158}">
      <dgm:prSet/>
      <dgm:spPr/>
      <dgm:t>
        <a:bodyPr/>
        <a:lstStyle/>
        <a:p>
          <a:endParaRPr lang="en-US"/>
        </a:p>
      </dgm:t>
    </dgm:pt>
    <dgm:pt modelId="{EB7D5E45-7045-4FB1-B3A4-2EAD8A43C04B}">
      <dgm:prSet phldrT="[Text]"/>
      <dgm:spPr/>
      <dgm:t>
        <a:bodyPr/>
        <a:lstStyle/>
        <a:p>
          <a:r>
            <a:rPr lang="en-US" dirty="0" smtClean="0"/>
            <a:t>Made public</a:t>
          </a:r>
          <a:endParaRPr lang="en-US" dirty="0"/>
        </a:p>
      </dgm:t>
    </dgm:pt>
    <dgm:pt modelId="{E9D90A7B-1806-4FCE-AC4D-0386D5E240FB}" type="parTrans" cxnId="{84F6D26C-8346-4006-A2D1-A7707FDB7379}">
      <dgm:prSet/>
      <dgm:spPr/>
      <dgm:t>
        <a:bodyPr/>
        <a:lstStyle/>
        <a:p>
          <a:endParaRPr lang="en-US"/>
        </a:p>
      </dgm:t>
    </dgm:pt>
    <dgm:pt modelId="{05F108DD-188F-4991-80B0-DD2661E6866A}" type="sibTrans" cxnId="{84F6D26C-8346-4006-A2D1-A7707FDB7379}">
      <dgm:prSet/>
      <dgm:spPr/>
      <dgm:t>
        <a:bodyPr/>
        <a:lstStyle/>
        <a:p>
          <a:endParaRPr lang="en-US"/>
        </a:p>
      </dgm:t>
    </dgm:pt>
    <dgm:pt modelId="{832072FC-6676-46B9-AE25-307E8C7237E2}">
      <dgm:prSet phldrT="[Text]"/>
      <dgm:spPr/>
      <dgm:t>
        <a:bodyPr/>
        <a:lstStyle/>
        <a:p>
          <a:r>
            <a:rPr lang="en-US" dirty="0" smtClean="0"/>
            <a:t>Critical Review</a:t>
          </a:r>
          <a:endParaRPr lang="en-US" dirty="0"/>
        </a:p>
      </dgm:t>
    </dgm:pt>
    <dgm:pt modelId="{A0DD745F-2792-4AF5-80FC-75EE8B2820BB}" type="parTrans" cxnId="{6FAD5C30-63E3-407A-A215-AC99BA54221F}">
      <dgm:prSet/>
      <dgm:spPr/>
      <dgm:t>
        <a:bodyPr/>
        <a:lstStyle/>
        <a:p>
          <a:endParaRPr lang="en-US"/>
        </a:p>
      </dgm:t>
    </dgm:pt>
    <dgm:pt modelId="{B6AF2B72-24D6-4BC3-B180-7A463F96368A}" type="sibTrans" cxnId="{6FAD5C30-63E3-407A-A215-AC99BA54221F}">
      <dgm:prSet/>
      <dgm:spPr/>
      <dgm:t>
        <a:bodyPr/>
        <a:lstStyle/>
        <a:p>
          <a:endParaRPr lang="en-US"/>
        </a:p>
      </dgm:t>
    </dgm:pt>
    <dgm:pt modelId="{872CAF35-A11F-4DDF-88DC-327AC73C1906}">
      <dgm:prSet phldrT="[Text]" custT="1"/>
      <dgm:spPr/>
      <dgm:t>
        <a:bodyPr/>
        <a:lstStyle/>
        <a:p>
          <a:r>
            <a:rPr lang="en-US" sz="2200" dirty="0" smtClean="0"/>
            <a:t>Implemented/ Developed by others</a:t>
          </a:r>
          <a:endParaRPr lang="en-US" sz="2200" dirty="0"/>
        </a:p>
      </dgm:t>
    </dgm:pt>
    <dgm:pt modelId="{A7F627B0-89DA-440E-B3F6-DDDEB4C3409F}" type="parTrans" cxnId="{2826D43D-D8FE-4025-A027-9A69E72B867C}">
      <dgm:prSet/>
      <dgm:spPr/>
      <dgm:t>
        <a:bodyPr/>
        <a:lstStyle/>
        <a:p>
          <a:endParaRPr lang="en-US"/>
        </a:p>
      </dgm:t>
    </dgm:pt>
    <dgm:pt modelId="{8B0EF8B7-F55B-4CC9-B77C-26443C493E11}" type="sibTrans" cxnId="{2826D43D-D8FE-4025-A027-9A69E72B867C}">
      <dgm:prSet/>
      <dgm:spPr/>
      <dgm:t>
        <a:bodyPr/>
        <a:lstStyle/>
        <a:p>
          <a:endParaRPr lang="en-US"/>
        </a:p>
      </dgm:t>
    </dgm:pt>
    <dgm:pt modelId="{5ADDCB3B-B0E5-48A8-B356-FEDFC6DE3A5C}" type="pres">
      <dgm:prSet presAssocID="{82CD26C3-4BFC-4A18-86EB-0A683FDB726B}" presName="Name0" presStyleCnt="0">
        <dgm:presLayoutVars>
          <dgm:chMax val="1"/>
          <dgm:chPref val="1"/>
          <dgm:dir/>
          <dgm:animOne val="branch"/>
          <dgm:animLvl val="lvl"/>
        </dgm:presLayoutVars>
      </dgm:prSet>
      <dgm:spPr/>
      <dgm:t>
        <a:bodyPr/>
        <a:lstStyle/>
        <a:p>
          <a:endParaRPr lang="en-US"/>
        </a:p>
      </dgm:t>
    </dgm:pt>
    <dgm:pt modelId="{82AF7C09-2109-420D-AF05-7E28B9842B98}" type="pres">
      <dgm:prSet presAssocID="{8F85015E-694A-42F8-80DC-4039F1A654A0}" presName="Parent" presStyleLbl="node0" presStyleIdx="0" presStyleCnt="1" custScaleX="95907" custScaleY="94357">
        <dgm:presLayoutVars>
          <dgm:chMax val="6"/>
          <dgm:chPref val="6"/>
        </dgm:presLayoutVars>
      </dgm:prSet>
      <dgm:spPr/>
      <dgm:t>
        <a:bodyPr/>
        <a:lstStyle/>
        <a:p>
          <a:endParaRPr lang="en-US"/>
        </a:p>
      </dgm:t>
    </dgm:pt>
    <dgm:pt modelId="{C32B9D88-CF99-472E-80C5-0C410196E99A}" type="pres">
      <dgm:prSet presAssocID="{EB7D5E45-7045-4FB1-B3A4-2EAD8A43C04B}" presName="Accent1" presStyleCnt="0"/>
      <dgm:spPr/>
    </dgm:pt>
    <dgm:pt modelId="{B185DD3A-11CE-46AB-8236-B35B576FD08B}" type="pres">
      <dgm:prSet presAssocID="{EB7D5E45-7045-4FB1-B3A4-2EAD8A43C04B}" presName="Accent" presStyleLbl="bgShp" presStyleIdx="0" presStyleCnt="3"/>
      <dgm:spPr/>
    </dgm:pt>
    <dgm:pt modelId="{C8090B04-7292-4D96-A678-21720760F4CA}" type="pres">
      <dgm:prSet presAssocID="{EB7D5E45-7045-4FB1-B3A4-2EAD8A43C04B}" presName="Child1" presStyleLbl="node1" presStyleIdx="0" presStyleCnt="3" custScaleX="122614" custScaleY="127068" custLinFactNeighborX="1868">
        <dgm:presLayoutVars>
          <dgm:chMax val="0"/>
          <dgm:chPref val="0"/>
          <dgm:bulletEnabled val="1"/>
        </dgm:presLayoutVars>
      </dgm:prSet>
      <dgm:spPr/>
      <dgm:t>
        <a:bodyPr/>
        <a:lstStyle/>
        <a:p>
          <a:endParaRPr lang="en-US"/>
        </a:p>
      </dgm:t>
    </dgm:pt>
    <dgm:pt modelId="{0E50D261-574E-451E-B73A-9832A1C3FFC3}" type="pres">
      <dgm:prSet presAssocID="{832072FC-6676-46B9-AE25-307E8C7237E2}" presName="Accent2" presStyleCnt="0"/>
      <dgm:spPr/>
    </dgm:pt>
    <dgm:pt modelId="{36D6A74D-3868-4807-B0D0-22D0B6F98051}" type="pres">
      <dgm:prSet presAssocID="{832072FC-6676-46B9-AE25-307E8C7237E2}" presName="Accent" presStyleLbl="bgShp" presStyleIdx="1" presStyleCnt="3"/>
      <dgm:spPr/>
    </dgm:pt>
    <dgm:pt modelId="{B9F7107C-B4F1-4461-BA24-09AA13559BFE}" type="pres">
      <dgm:prSet presAssocID="{832072FC-6676-46B9-AE25-307E8C7237E2}" presName="Child2" presStyleLbl="node1" presStyleIdx="1" presStyleCnt="3" custScaleX="117114" custScaleY="113492">
        <dgm:presLayoutVars>
          <dgm:chMax val="0"/>
          <dgm:chPref val="0"/>
          <dgm:bulletEnabled val="1"/>
        </dgm:presLayoutVars>
      </dgm:prSet>
      <dgm:spPr/>
      <dgm:t>
        <a:bodyPr/>
        <a:lstStyle/>
        <a:p>
          <a:endParaRPr lang="en-US"/>
        </a:p>
      </dgm:t>
    </dgm:pt>
    <dgm:pt modelId="{80D003C2-BF1A-43C4-A412-EEAC572B4B3D}" type="pres">
      <dgm:prSet presAssocID="{872CAF35-A11F-4DDF-88DC-327AC73C1906}" presName="Accent3" presStyleCnt="0"/>
      <dgm:spPr/>
    </dgm:pt>
    <dgm:pt modelId="{0A62286E-DC2E-46F0-A17D-E7B095595A20}" type="pres">
      <dgm:prSet presAssocID="{872CAF35-A11F-4DDF-88DC-327AC73C1906}" presName="Accent" presStyleLbl="bgShp" presStyleIdx="2" presStyleCnt="3"/>
      <dgm:spPr/>
    </dgm:pt>
    <dgm:pt modelId="{03747B35-911C-4F7B-BCBA-B98C40CB1772}" type="pres">
      <dgm:prSet presAssocID="{872CAF35-A11F-4DDF-88DC-327AC73C1906}" presName="Child3" presStyleLbl="node1" presStyleIdx="2" presStyleCnt="3" custScaleX="140616" custScaleY="117687" custLinFactNeighborX="-14008">
        <dgm:presLayoutVars>
          <dgm:chMax val="0"/>
          <dgm:chPref val="0"/>
          <dgm:bulletEnabled val="1"/>
        </dgm:presLayoutVars>
      </dgm:prSet>
      <dgm:spPr/>
      <dgm:t>
        <a:bodyPr/>
        <a:lstStyle/>
        <a:p>
          <a:endParaRPr lang="en-US"/>
        </a:p>
      </dgm:t>
    </dgm:pt>
  </dgm:ptLst>
  <dgm:cxnLst>
    <dgm:cxn modelId="{84F6D26C-8346-4006-A2D1-A7707FDB7379}" srcId="{8F85015E-694A-42F8-80DC-4039F1A654A0}" destId="{EB7D5E45-7045-4FB1-B3A4-2EAD8A43C04B}" srcOrd="0" destOrd="0" parTransId="{E9D90A7B-1806-4FCE-AC4D-0386D5E240FB}" sibTransId="{05F108DD-188F-4991-80B0-DD2661E6866A}"/>
    <dgm:cxn modelId="{21DC2975-55CC-4631-9693-01B5C90E1019}" type="presOf" srcId="{872CAF35-A11F-4DDF-88DC-327AC73C1906}" destId="{03747B35-911C-4F7B-BCBA-B98C40CB1772}" srcOrd="0" destOrd="0" presId="urn:microsoft.com/office/officeart/2011/layout/HexagonRadial"/>
    <dgm:cxn modelId="{C24FADAA-2C42-478C-9FFA-27759A0133EE}" type="presOf" srcId="{832072FC-6676-46B9-AE25-307E8C7237E2}" destId="{B9F7107C-B4F1-4461-BA24-09AA13559BFE}" srcOrd="0" destOrd="0" presId="urn:microsoft.com/office/officeart/2011/layout/HexagonRadial"/>
    <dgm:cxn modelId="{1B628690-04F9-4AAD-8A88-AF0D08B4EE78}" type="presOf" srcId="{82CD26C3-4BFC-4A18-86EB-0A683FDB726B}" destId="{5ADDCB3B-B0E5-48A8-B356-FEDFC6DE3A5C}" srcOrd="0" destOrd="0" presId="urn:microsoft.com/office/officeart/2011/layout/HexagonRadial"/>
    <dgm:cxn modelId="{6FAD5C30-63E3-407A-A215-AC99BA54221F}" srcId="{8F85015E-694A-42F8-80DC-4039F1A654A0}" destId="{832072FC-6676-46B9-AE25-307E8C7237E2}" srcOrd="1" destOrd="0" parTransId="{A0DD745F-2792-4AF5-80FC-75EE8B2820BB}" sibTransId="{B6AF2B72-24D6-4BC3-B180-7A463F96368A}"/>
    <dgm:cxn modelId="{E9DD12D4-AB91-4E84-B42B-5C7931EBD158}" srcId="{82CD26C3-4BFC-4A18-86EB-0A683FDB726B}" destId="{8F85015E-694A-42F8-80DC-4039F1A654A0}" srcOrd="0" destOrd="0" parTransId="{01BE592C-4B31-46EF-B6A2-7134629C61A3}" sibTransId="{ECAE25CB-015B-46A0-8D90-9B43638B97BE}"/>
    <dgm:cxn modelId="{0AE423A2-CDC0-4F25-B8B4-E6A0E14EA38C}" type="presOf" srcId="{8F85015E-694A-42F8-80DC-4039F1A654A0}" destId="{82AF7C09-2109-420D-AF05-7E28B9842B98}" srcOrd="0" destOrd="0" presId="urn:microsoft.com/office/officeart/2011/layout/HexagonRadial"/>
    <dgm:cxn modelId="{2826D43D-D8FE-4025-A027-9A69E72B867C}" srcId="{8F85015E-694A-42F8-80DC-4039F1A654A0}" destId="{872CAF35-A11F-4DDF-88DC-327AC73C1906}" srcOrd="2" destOrd="0" parTransId="{A7F627B0-89DA-440E-B3F6-DDDEB4C3409F}" sibTransId="{8B0EF8B7-F55B-4CC9-B77C-26443C493E11}"/>
    <dgm:cxn modelId="{F9E0604F-D0D0-4F92-BB2B-33C53BB1E3F7}" type="presOf" srcId="{EB7D5E45-7045-4FB1-B3A4-2EAD8A43C04B}" destId="{C8090B04-7292-4D96-A678-21720760F4CA}" srcOrd="0" destOrd="0" presId="urn:microsoft.com/office/officeart/2011/layout/HexagonRadial"/>
    <dgm:cxn modelId="{AC19EC0A-1E5C-4CDB-BA68-B8E38B9A85B9}" type="presParOf" srcId="{5ADDCB3B-B0E5-48A8-B356-FEDFC6DE3A5C}" destId="{82AF7C09-2109-420D-AF05-7E28B9842B98}" srcOrd="0" destOrd="0" presId="urn:microsoft.com/office/officeart/2011/layout/HexagonRadial"/>
    <dgm:cxn modelId="{808087D9-49D0-415A-83B1-5161A6B1E914}" type="presParOf" srcId="{5ADDCB3B-B0E5-48A8-B356-FEDFC6DE3A5C}" destId="{C32B9D88-CF99-472E-80C5-0C410196E99A}" srcOrd="1" destOrd="0" presId="urn:microsoft.com/office/officeart/2011/layout/HexagonRadial"/>
    <dgm:cxn modelId="{3CAAE379-7833-4E64-81B3-B4CD2BE5C314}" type="presParOf" srcId="{C32B9D88-CF99-472E-80C5-0C410196E99A}" destId="{B185DD3A-11CE-46AB-8236-B35B576FD08B}" srcOrd="0" destOrd="0" presId="urn:microsoft.com/office/officeart/2011/layout/HexagonRadial"/>
    <dgm:cxn modelId="{80D09E5C-F17B-42C1-BCE7-DB0B19E61227}" type="presParOf" srcId="{5ADDCB3B-B0E5-48A8-B356-FEDFC6DE3A5C}" destId="{C8090B04-7292-4D96-A678-21720760F4CA}" srcOrd="2" destOrd="0" presId="urn:microsoft.com/office/officeart/2011/layout/HexagonRadial"/>
    <dgm:cxn modelId="{D7E4AE76-281C-4B2E-8413-774E71DB0F15}" type="presParOf" srcId="{5ADDCB3B-B0E5-48A8-B356-FEDFC6DE3A5C}" destId="{0E50D261-574E-451E-B73A-9832A1C3FFC3}" srcOrd="3" destOrd="0" presId="urn:microsoft.com/office/officeart/2011/layout/HexagonRadial"/>
    <dgm:cxn modelId="{DF7620D0-CEC4-4710-87DD-85CA16249614}" type="presParOf" srcId="{0E50D261-574E-451E-B73A-9832A1C3FFC3}" destId="{36D6A74D-3868-4807-B0D0-22D0B6F98051}" srcOrd="0" destOrd="0" presId="urn:microsoft.com/office/officeart/2011/layout/HexagonRadial"/>
    <dgm:cxn modelId="{ECE60F7E-6C61-4A15-8AED-0B3ECC3268F0}" type="presParOf" srcId="{5ADDCB3B-B0E5-48A8-B356-FEDFC6DE3A5C}" destId="{B9F7107C-B4F1-4461-BA24-09AA13559BFE}" srcOrd="4" destOrd="0" presId="urn:microsoft.com/office/officeart/2011/layout/HexagonRadial"/>
    <dgm:cxn modelId="{17DC8754-49CF-49F6-9740-E03953306125}" type="presParOf" srcId="{5ADDCB3B-B0E5-48A8-B356-FEDFC6DE3A5C}" destId="{80D003C2-BF1A-43C4-A412-EEAC572B4B3D}" srcOrd="5" destOrd="0" presId="urn:microsoft.com/office/officeart/2011/layout/HexagonRadial"/>
    <dgm:cxn modelId="{4FF6B3A7-CE78-4299-BC48-C70EE138126B}" type="presParOf" srcId="{80D003C2-BF1A-43C4-A412-EEAC572B4B3D}" destId="{0A62286E-DC2E-46F0-A17D-E7B095595A20}" srcOrd="0" destOrd="0" presId="urn:microsoft.com/office/officeart/2011/layout/HexagonRadial"/>
    <dgm:cxn modelId="{C065CC7E-B954-4CF7-9214-A41D00A622B9}" type="presParOf" srcId="{5ADDCB3B-B0E5-48A8-B356-FEDFC6DE3A5C}" destId="{03747B35-911C-4F7B-BCBA-B98C40CB1772}" srcOrd="6" destOrd="0" presId="urn:microsoft.com/office/officeart/2011/layout/HexagonRadial"/>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0FBD76-E8C3-4311-90A8-8AEFD45B0C7F}">
      <dsp:nvSpPr>
        <dsp:cNvPr id="0" name=""/>
        <dsp:cNvSpPr/>
      </dsp:nvSpPr>
      <dsp:spPr>
        <a:xfrm>
          <a:off x="2535" y="0"/>
          <a:ext cx="2487699" cy="435133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en-US" sz="3400" kern="1200" dirty="0" smtClean="0"/>
            <a:t>Discovery</a:t>
          </a:r>
          <a:endParaRPr lang="en-US" sz="3400" kern="1200" dirty="0"/>
        </a:p>
      </dsp:txBody>
      <dsp:txXfrm>
        <a:off x="2535" y="0"/>
        <a:ext cx="2487699" cy="1305401"/>
      </dsp:txXfrm>
    </dsp:sp>
    <dsp:sp modelId="{B56C50F7-E58A-43C9-81F5-2F66F522151F}">
      <dsp:nvSpPr>
        <dsp:cNvPr id="0" name=""/>
        <dsp:cNvSpPr/>
      </dsp:nvSpPr>
      <dsp:spPr>
        <a:xfrm>
          <a:off x="251305" y="1305401"/>
          <a:ext cx="1990159" cy="282836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lvl="0" algn="ctr" defTabSz="889000">
            <a:lnSpc>
              <a:spcPct val="90000"/>
            </a:lnSpc>
            <a:spcBef>
              <a:spcPct val="0"/>
            </a:spcBef>
            <a:spcAft>
              <a:spcPct val="35000"/>
            </a:spcAft>
          </a:pPr>
          <a:r>
            <a:rPr lang="en-GB" sz="2000" kern="1200" dirty="0" smtClean="0">
              <a:effectLst/>
            </a:rPr>
            <a:t>Create new knowledge through research and inquiry to support or enhance teaching and learning.</a:t>
          </a:r>
          <a:endParaRPr lang="en-US" sz="2000" kern="1200" dirty="0"/>
        </a:p>
      </dsp:txBody>
      <dsp:txXfrm>
        <a:off x="309595" y="1363691"/>
        <a:ext cx="1873579" cy="2711789"/>
      </dsp:txXfrm>
    </dsp:sp>
    <dsp:sp modelId="{B8E1D340-69FA-4817-BF34-4559443F3F29}">
      <dsp:nvSpPr>
        <dsp:cNvPr id="0" name=""/>
        <dsp:cNvSpPr/>
      </dsp:nvSpPr>
      <dsp:spPr>
        <a:xfrm>
          <a:off x="2676811" y="0"/>
          <a:ext cx="2487699" cy="435133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en-US" sz="3400" kern="1200" dirty="0" smtClean="0"/>
            <a:t>Integration</a:t>
          </a:r>
          <a:endParaRPr lang="en-US" sz="3400" kern="1200" dirty="0"/>
        </a:p>
      </dsp:txBody>
      <dsp:txXfrm>
        <a:off x="2676811" y="0"/>
        <a:ext cx="2487699" cy="1305401"/>
      </dsp:txXfrm>
    </dsp:sp>
    <dsp:sp modelId="{36DFCFA9-CD4D-4F05-8E67-FE74E87E0777}">
      <dsp:nvSpPr>
        <dsp:cNvPr id="0" name=""/>
        <dsp:cNvSpPr/>
      </dsp:nvSpPr>
      <dsp:spPr>
        <a:xfrm>
          <a:off x="2925581" y="1305401"/>
          <a:ext cx="1990159" cy="282836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lvl="0" algn="ctr" defTabSz="889000">
            <a:lnSpc>
              <a:spcPct val="90000"/>
            </a:lnSpc>
            <a:spcBef>
              <a:spcPct val="0"/>
            </a:spcBef>
            <a:spcAft>
              <a:spcPct val="35000"/>
            </a:spcAft>
          </a:pPr>
          <a:r>
            <a:rPr lang="en-GB" sz="2000" kern="1200" dirty="0" smtClean="0">
              <a:effectLst/>
            </a:rPr>
            <a:t>Develop, use and integrate knowledge across disciplines and fields.</a:t>
          </a:r>
          <a:endParaRPr lang="en-US" sz="2000" kern="1200" dirty="0"/>
        </a:p>
      </dsp:txBody>
      <dsp:txXfrm>
        <a:off x="2983871" y="1363691"/>
        <a:ext cx="1873579" cy="2711789"/>
      </dsp:txXfrm>
    </dsp:sp>
    <dsp:sp modelId="{9115F416-4DFB-4A2D-84EE-FA98FA553436}">
      <dsp:nvSpPr>
        <dsp:cNvPr id="0" name=""/>
        <dsp:cNvSpPr/>
      </dsp:nvSpPr>
      <dsp:spPr>
        <a:xfrm>
          <a:off x="5351088" y="0"/>
          <a:ext cx="2487699" cy="435133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en-US" sz="3400" kern="1200" dirty="0" smtClean="0"/>
            <a:t>Application/ Engagement</a:t>
          </a:r>
          <a:endParaRPr lang="en-US" sz="3400" kern="1200" dirty="0"/>
        </a:p>
      </dsp:txBody>
      <dsp:txXfrm>
        <a:off x="5351088" y="0"/>
        <a:ext cx="2487699" cy="1305401"/>
      </dsp:txXfrm>
    </dsp:sp>
    <dsp:sp modelId="{F8F1889B-CAF0-49AB-ADC1-08BA2E9F9B8B}">
      <dsp:nvSpPr>
        <dsp:cNvPr id="0" name=""/>
        <dsp:cNvSpPr/>
      </dsp:nvSpPr>
      <dsp:spPr>
        <a:xfrm>
          <a:off x="5599858" y="1305401"/>
          <a:ext cx="1990159" cy="282836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lvl="0" algn="ctr" defTabSz="889000">
            <a:lnSpc>
              <a:spcPct val="90000"/>
            </a:lnSpc>
            <a:spcBef>
              <a:spcPct val="0"/>
            </a:spcBef>
            <a:spcAft>
              <a:spcPct val="35000"/>
            </a:spcAft>
          </a:pPr>
          <a:r>
            <a:rPr lang="en-GB" sz="2000" kern="1200" dirty="0" smtClean="0">
              <a:effectLst/>
            </a:rPr>
            <a:t>Aid society and professions in addressing problems. </a:t>
          </a:r>
          <a:endParaRPr lang="en-US" sz="2000" kern="1200" dirty="0"/>
        </a:p>
      </dsp:txBody>
      <dsp:txXfrm>
        <a:off x="5658148" y="1363691"/>
        <a:ext cx="1873579" cy="2711789"/>
      </dsp:txXfrm>
    </dsp:sp>
    <dsp:sp modelId="{03E2A990-02CF-4612-A79D-6A6A79259D15}">
      <dsp:nvSpPr>
        <dsp:cNvPr id="0" name=""/>
        <dsp:cNvSpPr/>
      </dsp:nvSpPr>
      <dsp:spPr>
        <a:xfrm>
          <a:off x="8025365" y="0"/>
          <a:ext cx="2487699" cy="4351338"/>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en-US" sz="3400" kern="1200" dirty="0" smtClean="0"/>
            <a:t>SOLT</a:t>
          </a:r>
          <a:endParaRPr lang="en-US" sz="3400" kern="1200" dirty="0"/>
        </a:p>
      </dsp:txBody>
      <dsp:txXfrm>
        <a:off x="8025365" y="0"/>
        <a:ext cx="2487699" cy="1305401"/>
      </dsp:txXfrm>
    </dsp:sp>
    <dsp:sp modelId="{B04688A0-D7B3-49CC-A8AB-9B2EDDD4BA82}">
      <dsp:nvSpPr>
        <dsp:cNvPr id="0" name=""/>
        <dsp:cNvSpPr/>
      </dsp:nvSpPr>
      <dsp:spPr>
        <a:xfrm>
          <a:off x="8274135" y="1305401"/>
          <a:ext cx="1990159" cy="282836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lvl="0" algn="ctr" defTabSz="889000">
            <a:lnSpc>
              <a:spcPct val="90000"/>
            </a:lnSpc>
            <a:spcBef>
              <a:spcPct val="0"/>
            </a:spcBef>
            <a:spcAft>
              <a:spcPct val="35000"/>
            </a:spcAft>
          </a:pPr>
          <a:r>
            <a:rPr lang="en-GB" sz="2000" kern="1200" dirty="0" smtClean="0">
              <a:effectLst/>
            </a:rPr>
            <a:t>Study teaching models and practices to achieve optimal learning. </a:t>
          </a:r>
        </a:p>
        <a:p>
          <a:pPr lvl="0" algn="ctr" defTabSz="889000">
            <a:lnSpc>
              <a:spcPct val="90000"/>
            </a:lnSpc>
            <a:spcBef>
              <a:spcPct val="0"/>
            </a:spcBef>
            <a:spcAft>
              <a:spcPct val="35000"/>
            </a:spcAft>
          </a:pPr>
          <a:r>
            <a:rPr lang="en-GB" sz="2000" kern="1200" dirty="0" smtClean="0">
              <a:effectLst/>
            </a:rPr>
            <a:t>Quality-assure pedagogical processes and practices.</a:t>
          </a:r>
          <a:endParaRPr lang="en-US" sz="2000" kern="1200" dirty="0"/>
        </a:p>
      </dsp:txBody>
      <dsp:txXfrm>
        <a:off x="8332425" y="1363691"/>
        <a:ext cx="1873579" cy="271178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AF7C09-2109-420D-AF05-7E28B9842B98}">
      <dsp:nvSpPr>
        <dsp:cNvPr id="0" name=""/>
        <dsp:cNvSpPr/>
      </dsp:nvSpPr>
      <dsp:spPr>
        <a:xfrm>
          <a:off x="658084" y="851070"/>
          <a:ext cx="2084029" cy="1773291"/>
        </a:xfrm>
        <a:prstGeom prst="hexagon">
          <a:avLst>
            <a:gd name="adj" fmla="val 2857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r>
            <a:rPr lang="en-US" sz="2900" kern="1200" dirty="0" smtClean="0"/>
            <a:t>Teaching</a:t>
          </a:r>
          <a:endParaRPr lang="en-US" sz="2900" kern="1200" dirty="0"/>
        </a:p>
      </dsp:txBody>
      <dsp:txXfrm>
        <a:off x="1000629" y="1142540"/>
        <a:ext cx="1398939" cy="1190351"/>
      </dsp:txXfrm>
    </dsp:sp>
    <dsp:sp modelId="{36D6A74D-3868-4807-B0D0-22D0B6F98051}">
      <dsp:nvSpPr>
        <dsp:cNvPr id="0" name=""/>
        <dsp:cNvSpPr/>
      </dsp:nvSpPr>
      <dsp:spPr>
        <a:xfrm>
          <a:off x="2931136" y="1219254"/>
          <a:ext cx="819968" cy="706222"/>
        </a:xfrm>
        <a:prstGeom prst="hexagon">
          <a:avLst>
            <a:gd name="adj" fmla="val 28900"/>
            <a:gd name="vf" fmla="val 11547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8090B04-7292-4D96-A678-21720760F4CA}">
      <dsp:nvSpPr>
        <dsp:cNvPr id="0" name=""/>
        <dsp:cNvSpPr/>
      </dsp:nvSpPr>
      <dsp:spPr>
        <a:xfrm>
          <a:off x="2278826" y="-172348"/>
          <a:ext cx="2183157" cy="1957321"/>
        </a:xfrm>
        <a:prstGeom prst="hexagon">
          <a:avLst>
            <a:gd name="adj" fmla="val 28570"/>
            <a:gd name="vf" fmla="val 11547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r>
            <a:rPr lang="en-US" sz="2900" kern="1200" dirty="0" smtClean="0"/>
            <a:t>Made public</a:t>
          </a:r>
          <a:endParaRPr lang="en-US" sz="2900" kern="1200" dirty="0"/>
        </a:p>
      </dsp:txBody>
      <dsp:txXfrm>
        <a:off x="2649394" y="159887"/>
        <a:ext cx="1442021" cy="1292851"/>
      </dsp:txXfrm>
    </dsp:sp>
    <dsp:sp modelId="{0A62286E-DC2E-46F0-A17D-E7B095595A20}">
      <dsp:nvSpPr>
        <dsp:cNvPr id="0" name=""/>
        <dsp:cNvSpPr/>
      </dsp:nvSpPr>
      <dsp:spPr>
        <a:xfrm>
          <a:off x="2266199" y="2710022"/>
          <a:ext cx="819968" cy="706222"/>
        </a:xfrm>
        <a:prstGeom prst="hexagon">
          <a:avLst>
            <a:gd name="adj" fmla="val 28900"/>
            <a:gd name="vf" fmla="val 11547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9F7107C-B4F1-4461-BA24-09AA13559BFE}">
      <dsp:nvSpPr>
        <dsp:cNvPr id="0" name=""/>
        <dsp:cNvSpPr/>
      </dsp:nvSpPr>
      <dsp:spPr>
        <a:xfrm>
          <a:off x="2294530" y="1794584"/>
          <a:ext cx="2085229" cy="1748200"/>
        </a:xfrm>
        <a:prstGeom prst="hexagon">
          <a:avLst>
            <a:gd name="adj" fmla="val 28570"/>
            <a:gd name="vf" fmla="val 115470"/>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6830" tIns="36830" rIns="36830" bIns="36830" numCol="1" spcCol="1270" anchor="ctr" anchorCtr="0">
          <a:noAutofit/>
        </a:bodyPr>
        <a:lstStyle/>
        <a:p>
          <a:pPr lvl="0" algn="ctr" defTabSz="1289050">
            <a:lnSpc>
              <a:spcPct val="90000"/>
            </a:lnSpc>
            <a:spcBef>
              <a:spcPct val="0"/>
            </a:spcBef>
            <a:spcAft>
              <a:spcPct val="35000"/>
            </a:spcAft>
          </a:pPr>
          <a:r>
            <a:rPr lang="en-US" sz="2900" kern="1200" dirty="0" smtClean="0"/>
            <a:t>Critical Review</a:t>
          </a:r>
          <a:endParaRPr lang="en-US" sz="2900" kern="1200" dirty="0"/>
        </a:p>
      </dsp:txBody>
      <dsp:txXfrm>
        <a:off x="2634786" y="2079845"/>
        <a:ext cx="1404717" cy="1177678"/>
      </dsp:txXfrm>
    </dsp:sp>
    <dsp:sp modelId="{03747B35-911C-4F7B-BCBA-B98C40CB1772}">
      <dsp:nvSpPr>
        <dsp:cNvPr id="0" name=""/>
        <dsp:cNvSpPr/>
      </dsp:nvSpPr>
      <dsp:spPr>
        <a:xfrm>
          <a:off x="202818" y="2710867"/>
          <a:ext cx="2503685" cy="1812819"/>
        </a:xfrm>
        <a:prstGeom prst="hexagon">
          <a:avLst>
            <a:gd name="adj" fmla="val 28570"/>
            <a:gd name="vf" fmla="val 115470"/>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7940" rIns="27940" bIns="27940" numCol="1" spcCol="1270" anchor="ctr" anchorCtr="0">
          <a:noAutofit/>
        </a:bodyPr>
        <a:lstStyle/>
        <a:p>
          <a:pPr lvl="0" algn="ctr" defTabSz="977900">
            <a:lnSpc>
              <a:spcPct val="90000"/>
            </a:lnSpc>
            <a:spcBef>
              <a:spcPct val="0"/>
            </a:spcBef>
            <a:spcAft>
              <a:spcPct val="35000"/>
            </a:spcAft>
          </a:pPr>
          <a:r>
            <a:rPr lang="en-US" sz="2200" kern="1200" dirty="0" smtClean="0"/>
            <a:t>Implemented/ Developed by others</a:t>
          </a:r>
          <a:endParaRPr lang="en-US" sz="2200" kern="1200" dirty="0"/>
        </a:p>
      </dsp:txBody>
      <dsp:txXfrm>
        <a:off x="584099" y="2986938"/>
        <a:ext cx="1741123" cy="1260677"/>
      </dsp:txXfrm>
    </dsp:sp>
  </dsp:spTree>
</dsp:drawing>
</file>

<file path=ppt/diagrams/layout1.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15F0B28-1E15-4CFA-AF9F-A0905A26ECF6}" type="datetimeFigureOut">
              <a:rPr lang="en-GB" smtClean="0"/>
              <a:t>17/10/2022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F2D2AB-7398-4C41-A44B-C5D0152CE86E}" type="slidenum">
              <a:rPr lang="en-GB" smtClean="0"/>
              <a:t>‹#›</a:t>
            </a:fld>
            <a:endParaRPr lang="en-GB"/>
          </a:p>
        </p:txBody>
      </p:sp>
    </p:spTree>
    <p:extLst>
      <p:ext uri="{BB962C8B-B14F-4D97-AF65-F5344CB8AC3E}">
        <p14:creationId xmlns:p14="http://schemas.microsoft.com/office/powerpoint/2010/main" val="24351637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1F2D2AB-7398-4C41-A44B-C5D0152CE86E}" type="slidenum">
              <a:rPr lang="en-GB" smtClean="0"/>
              <a:t>1</a:t>
            </a:fld>
            <a:endParaRPr lang="en-GB"/>
          </a:p>
        </p:txBody>
      </p:sp>
    </p:spTree>
    <p:extLst>
      <p:ext uri="{BB962C8B-B14F-4D97-AF65-F5344CB8AC3E}">
        <p14:creationId xmlns:p14="http://schemas.microsoft.com/office/powerpoint/2010/main" val="11012117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1F2D2AB-7398-4C41-A44B-C5D0152CE86E}" type="slidenum">
              <a:rPr lang="en-GB" smtClean="0"/>
              <a:t>2</a:t>
            </a:fld>
            <a:endParaRPr lang="en-GB"/>
          </a:p>
        </p:txBody>
      </p:sp>
    </p:spTree>
    <p:extLst>
      <p:ext uri="{BB962C8B-B14F-4D97-AF65-F5344CB8AC3E}">
        <p14:creationId xmlns:p14="http://schemas.microsoft.com/office/powerpoint/2010/main" val="30961623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1F2D2AB-7398-4C41-A44B-C5D0152CE86E}" type="slidenum">
              <a:rPr lang="en-GB" smtClean="0"/>
              <a:t>3</a:t>
            </a:fld>
            <a:endParaRPr lang="en-GB"/>
          </a:p>
        </p:txBody>
      </p:sp>
    </p:spTree>
    <p:extLst>
      <p:ext uri="{BB962C8B-B14F-4D97-AF65-F5344CB8AC3E}">
        <p14:creationId xmlns:p14="http://schemas.microsoft.com/office/powerpoint/2010/main" val="730744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 </a:t>
            </a:r>
            <a:endParaRPr lang="en-GB" dirty="0" smtClean="0"/>
          </a:p>
        </p:txBody>
      </p:sp>
      <p:sp>
        <p:nvSpPr>
          <p:cNvPr id="4" name="Slide Number Placeholder 3"/>
          <p:cNvSpPr>
            <a:spLocks noGrp="1"/>
          </p:cNvSpPr>
          <p:nvPr>
            <p:ph type="sldNum" sz="quarter" idx="10"/>
          </p:nvPr>
        </p:nvSpPr>
        <p:spPr/>
        <p:txBody>
          <a:bodyPr/>
          <a:lstStyle/>
          <a:p>
            <a:fld id="{41F2D2AB-7398-4C41-A44B-C5D0152CE86E}" type="slidenum">
              <a:rPr lang="en-GB" smtClean="0"/>
              <a:t>4</a:t>
            </a:fld>
            <a:endParaRPr lang="en-GB"/>
          </a:p>
        </p:txBody>
      </p:sp>
    </p:spTree>
    <p:extLst>
      <p:ext uri="{BB962C8B-B14F-4D97-AF65-F5344CB8AC3E}">
        <p14:creationId xmlns:p14="http://schemas.microsoft.com/office/powerpoint/2010/main" val="12050210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These are the illustrative</a:t>
            </a:r>
            <a:r>
              <a:rPr lang="en-GB" baseline="0" dirty="0" smtClean="0"/>
              <a:t> activity examples we apply and use in SEED. </a:t>
            </a:r>
            <a:endParaRPr lang="en-GB" dirty="0"/>
          </a:p>
        </p:txBody>
      </p:sp>
      <p:sp>
        <p:nvSpPr>
          <p:cNvPr id="4" name="Slide Number Placeholder 3"/>
          <p:cNvSpPr>
            <a:spLocks noGrp="1"/>
          </p:cNvSpPr>
          <p:nvPr>
            <p:ph type="sldNum" sz="quarter" idx="10"/>
          </p:nvPr>
        </p:nvSpPr>
        <p:spPr/>
        <p:txBody>
          <a:bodyPr/>
          <a:lstStyle/>
          <a:p>
            <a:fld id="{41F2D2AB-7398-4C41-A44B-C5D0152CE86E}" type="slidenum">
              <a:rPr lang="en-GB" smtClean="0"/>
              <a:t>5</a:t>
            </a:fld>
            <a:endParaRPr lang="en-GB"/>
          </a:p>
        </p:txBody>
      </p:sp>
    </p:spTree>
    <p:extLst>
      <p:ext uri="{BB962C8B-B14F-4D97-AF65-F5344CB8AC3E}">
        <p14:creationId xmlns:p14="http://schemas.microsoft.com/office/powerpoint/2010/main" val="26324006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41F2D2AB-7398-4C41-A44B-C5D0152CE86E}" type="slidenum">
              <a:rPr lang="en-GB" smtClean="0"/>
              <a:t>6</a:t>
            </a:fld>
            <a:endParaRPr lang="en-GB"/>
          </a:p>
        </p:txBody>
      </p:sp>
    </p:spTree>
    <p:extLst>
      <p:ext uri="{BB962C8B-B14F-4D97-AF65-F5344CB8AC3E}">
        <p14:creationId xmlns:p14="http://schemas.microsoft.com/office/powerpoint/2010/main" val="39215090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44E3658C-BFDD-4D9A-A193-B215AB31C13C}" type="datetimeFigureOut">
              <a:rPr lang="en-GB" smtClean="0"/>
              <a:t>17/10/2022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4AF39A7-1DF1-43AB-9DF2-967E34B4A11F}" type="slidenum">
              <a:rPr lang="en-GB" smtClean="0"/>
              <a:t>‹#›</a:t>
            </a:fld>
            <a:endParaRPr lang="en-GB"/>
          </a:p>
        </p:txBody>
      </p:sp>
    </p:spTree>
    <p:extLst>
      <p:ext uri="{BB962C8B-B14F-4D97-AF65-F5344CB8AC3E}">
        <p14:creationId xmlns:p14="http://schemas.microsoft.com/office/powerpoint/2010/main" val="34794370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4E3658C-BFDD-4D9A-A193-B215AB31C13C}" type="datetimeFigureOut">
              <a:rPr lang="en-GB" smtClean="0"/>
              <a:t>17/10/2022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4AF39A7-1DF1-43AB-9DF2-967E34B4A11F}" type="slidenum">
              <a:rPr lang="en-GB" smtClean="0"/>
              <a:t>‹#›</a:t>
            </a:fld>
            <a:endParaRPr lang="en-GB"/>
          </a:p>
        </p:txBody>
      </p:sp>
    </p:spTree>
    <p:extLst>
      <p:ext uri="{BB962C8B-B14F-4D97-AF65-F5344CB8AC3E}">
        <p14:creationId xmlns:p14="http://schemas.microsoft.com/office/powerpoint/2010/main" val="4067134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4E3658C-BFDD-4D9A-A193-B215AB31C13C}" type="datetimeFigureOut">
              <a:rPr lang="en-GB" smtClean="0"/>
              <a:t>17/10/2022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4AF39A7-1DF1-43AB-9DF2-967E34B4A11F}" type="slidenum">
              <a:rPr lang="en-GB" smtClean="0"/>
              <a:t>‹#›</a:t>
            </a:fld>
            <a:endParaRPr lang="en-GB"/>
          </a:p>
        </p:txBody>
      </p:sp>
    </p:spTree>
    <p:extLst>
      <p:ext uri="{BB962C8B-B14F-4D97-AF65-F5344CB8AC3E}">
        <p14:creationId xmlns:p14="http://schemas.microsoft.com/office/powerpoint/2010/main" val="3225987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44E3658C-BFDD-4D9A-A193-B215AB31C13C}" type="datetimeFigureOut">
              <a:rPr lang="en-GB" smtClean="0"/>
              <a:t>17/10/2022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4AF39A7-1DF1-43AB-9DF2-967E34B4A11F}" type="slidenum">
              <a:rPr lang="en-GB" smtClean="0"/>
              <a:t>‹#›</a:t>
            </a:fld>
            <a:endParaRPr lang="en-GB"/>
          </a:p>
        </p:txBody>
      </p:sp>
    </p:spTree>
    <p:extLst>
      <p:ext uri="{BB962C8B-B14F-4D97-AF65-F5344CB8AC3E}">
        <p14:creationId xmlns:p14="http://schemas.microsoft.com/office/powerpoint/2010/main" val="25253820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4E3658C-BFDD-4D9A-A193-B215AB31C13C}" type="datetimeFigureOut">
              <a:rPr lang="en-GB" smtClean="0"/>
              <a:t>17/10/2022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4AF39A7-1DF1-43AB-9DF2-967E34B4A11F}" type="slidenum">
              <a:rPr lang="en-GB" smtClean="0"/>
              <a:t>‹#›</a:t>
            </a:fld>
            <a:endParaRPr lang="en-GB"/>
          </a:p>
        </p:txBody>
      </p:sp>
    </p:spTree>
    <p:extLst>
      <p:ext uri="{BB962C8B-B14F-4D97-AF65-F5344CB8AC3E}">
        <p14:creationId xmlns:p14="http://schemas.microsoft.com/office/powerpoint/2010/main" val="1291725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44E3658C-BFDD-4D9A-A193-B215AB31C13C}" type="datetimeFigureOut">
              <a:rPr lang="en-GB" smtClean="0"/>
              <a:t>17/10/2022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4AF39A7-1DF1-43AB-9DF2-967E34B4A11F}" type="slidenum">
              <a:rPr lang="en-GB" smtClean="0"/>
              <a:t>‹#›</a:t>
            </a:fld>
            <a:endParaRPr lang="en-GB"/>
          </a:p>
        </p:txBody>
      </p:sp>
    </p:spTree>
    <p:extLst>
      <p:ext uri="{BB962C8B-B14F-4D97-AF65-F5344CB8AC3E}">
        <p14:creationId xmlns:p14="http://schemas.microsoft.com/office/powerpoint/2010/main" val="290397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44E3658C-BFDD-4D9A-A193-B215AB31C13C}" type="datetimeFigureOut">
              <a:rPr lang="en-GB" smtClean="0"/>
              <a:t>17/10/2022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4AF39A7-1DF1-43AB-9DF2-967E34B4A11F}" type="slidenum">
              <a:rPr lang="en-GB" smtClean="0"/>
              <a:t>‹#›</a:t>
            </a:fld>
            <a:endParaRPr lang="en-GB"/>
          </a:p>
        </p:txBody>
      </p:sp>
    </p:spTree>
    <p:extLst>
      <p:ext uri="{BB962C8B-B14F-4D97-AF65-F5344CB8AC3E}">
        <p14:creationId xmlns:p14="http://schemas.microsoft.com/office/powerpoint/2010/main" val="1078567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44E3658C-BFDD-4D9A-A193-B215AB31C13C}" type="datetimeFigureOut">
              <a:rPr lang="en-GB" smtClean="0"/>
              <a:t>17/10/2022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4AF39A7-1DF1-43AB-9DF2-967E34B4A11F}" type="slidenum">
              <a:rPr lang="en-GB" smtClean="0"/>
              <a:t>‹#›</a:t>
            </a:fld>
            <a:endParaRPr lang="en-GB"/>
          </a:p>
        </p:txBody>
      </p:sp>
    </p:spTree>
    <p:extLst>
      <p:ext uri="{BB962C8B-B14F-4D97-AF65-F5344CB8AC3E}">
        <p14:creationId xmlns:p14="http://schemas.microsoft.com/office/powerpoint/2010/main" val="15347651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4E3658C-BFDD-4D9A-A193-B215AB31C13C}" type="datetimeFigureOut">
              <a:rPr lang="en-GB" smtClean="0"/>
              <a:t>17/10/2022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4AF39A7-1DF1-43AB-9DF2-967E34B4A11F}" type="slidenum">
              <a:rPr lang="en-GB" smtClean="0"/>
              <a:t>‹#›</a:t>
            </a:fld>
            <a:endParaRPr lang="en-GB"/>
          </a:p>
        </p:txBody>
      </p:sp>
    </p:spTree>
    <p:extLst>
      <p:ext uri="{BB962C8B-B14F-4D97-AF65-F5344CB8AC3E}">
        <p14:creationId xmlns:p14="http://schemas.microsoft.com/office/powerpoint/2010/main" val="12250900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4E3658C-BFDD-4D9A-A193-B215AB31C13C}" type="datetimeFigureOut">
              <a:rPr lang="en-GB" smtClean="0"/>
              <a:t>17/10/2022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4AF39A7-1DF1-43AB-9DF2-967E34B4A11F}" type="slidenum">
              <a:rPr lang="en-GB" smtClean="0"/>
              <a:t>‹#›</a:t>
            </a:fld>
            <a:endParaRPr lang="en-GB"/>
          </a:p>
        </p:txBody>
      </p:sp>
    </p:spTree>
    <p:extLst>
      <p:ext uri="{BB962C8B-B14F-4D97-AF65-F5344CB8AC3E}">
        <p14:creationId xmlns:p14="http://schemas.microsoft.com/office/powerpoint/2010/main" val="8609415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4E3658C-BFDD-4D9A-A193-B215AB31C13C}" type="datetimeFigureOut">
              <a:rPr lang="en-GB" smtClean="0"/>
              <a:t>17/10/2022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4AF39A7-1DF1-43AB-9DF2-967E34B4A11F}" type="slidenum">
              <a:rPr lang="en-GB" smtClean="0"/>
              <a:t>‹#›</a:t>
            </a:fld>
            <a:endParaRPr lang="en-GB"/>
          </a:p>
        </p:txBody>
      </p:sp>
    </p:spTree>
    <p:extLst>
      <p:ext uri="{BB962C8B-B14F-4D97-AF65-F5344CB8AC3E}">
        <p14:creationId xmlns:p14="http://schemas.microsoft.com/office/powerpoint/2010/main" val="10655214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E3658C-BFDD-4D9A-A193-B215AB31C13C}" type="datetimeFigureOut">
              <a:rPr lang="en-GB" smtClean="0"/>
              <a:t>17/10/2022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AF39A7-1DF1-43AB-9DF2-967E34B4A11F}" type="slidenum">
              <a:rPr lang="en-GB" smtClean="0"/>
              <a:t>‹#›</a:t>
            </a:fld>
            <a:endParaRPr lang="en-GB"/>
          </a:p>
        </p:txBody>
      </p:sp>
    </p:spTree>
    <p:extLst>
      <p:ext uri="{BB962C8B-B14F-4D97-AF65-F5344CB8AC3E}">
        <p14:creationId xmlns:p14="http://schemas.microsoft.com/office/powerpoint/2010/main" val="14516300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carnegiefoundation.org/elibrary/docs/bibliography.ht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977769"/>
            <a:ext cx="9144000" cy="2387600"/>
          </a:xfrm>
        </p:spPr>
        <p:txBody>
          <a:bodyPr>
            <a:normAutofit fontScale="90000"/>
          </a:bodyPr>
          <a:lstStyle/>
          <a:p>
            <a:r>
              <a:rPr lang="en-GB" dirty="0" smtClean="0"/>
              <a:t>Setting the Scene: </a:t>
            </a:r>
            <a:br>
              <a:rPr lang="en-GB" dirty="0" smtClean="0"/>
            </a:br>
            <a:r>
              <a:rPr lang="en-GB" dirty="0" smtClean="0"/>
              <a:t>What is the Scholarship of Teaching &amp; </a:t>
            </a:r>
            <a:r>
              <a:rPr lang="en-GB" dirty="0" smtClean="0"/>
              <a:t>Learning?</a:t>
            </a:r>
            <a:endParaRPr lang="en-GB" dirty="0"/>
          </a:p>
        </p:txBody>
      </p:sp>
      <p:sp>
        <p:nvSpPr>
          <p:cNvPr id="5" name="Rectangle 4"/>
          <p:cNvSpPr/>
          <p:nvPr/>
        </p:nvSpPr>
        <p:spPr>
          <a:xfrm>
            <a:off x="0" y="5427406"/>
            <a:ext cx="12192000" cy="143059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Subtitle 2"/>
          <p:cNvSpPr>
            <a:spLocks noGrp="1"/>
          </p:cNvSpPr>
          <p:nvPr>
            <p:ph type="subTitle" idx="1"/>
          </p:nvPr>
        </p:nvSpPr>
        <p:spPr>
          <a:xfrm>
            <a:off x="1524000" y="5652064"/>
            <a:ext cx="9144000" cy="1038201"/>
          </a:xfrm>
        </p:spPr>
        <p:txBody>
          <a:bodyPr/>
          <a:lstStyle/>
          <a:p>
            <a:r>
              <a:rPr lang="en-GB" dirty="0" smtClean="0">
                <a:solidFill>
                  <a:schemeClr val="bg1"/>
                </a:solidFill>
              </a:rPr>
              <a:t>Dr Miriam Firth</a:t>
            </a:r>
          </a:p>
          <a:p>
            <a:r>
              <a:rPr lang="en-GB" dirty="0" smtClean="0">
                <a:solidFill>
                  <a:schemeClr val="bg1"/>
                </a:solidFill>
              </a:rPr>
              <a:t>Manchester Institute of Education</a:t>
            </a:r>
            <a:endParaRPr lang="en-GB" dirty="0">
              <a:solidFill>
                <a:schemeClr val="bg1"/>
              </a:solidFill>
            </a:endParaRP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0479" y="329248"/>
            <a:ext cx="1658112" cy="701040"/>
          </a:xfrm>
          <a:prstGeom prst="rect">
            <a:avLst/>
          </a:prstGeom>
        </p:spPr>
      </p:pic>
    </p:spTree>
    <p:extLst>
      <p:ext uri="{BB962C8B-B14F-4D97-AF65-F5344CB8AC3E}">
        <p14:creationId xmlns:p14="http://schemas.microsoft.com/office/powerpoint/2010/main" val="1465729496"/>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24117"/>
            <a:ext cx="10515600" cy="3657600"/>
          </a:xfrm>
        </p:spPr>
        <p:txBody>
          <a:bodyPr>
            <a:normAutofit/>
          </a:bodyPr>
          <a:lstStyle/>
          <a:p>
            <a:pPr marL="514350" indent="-514350">
              <a:buFont typeface="+mj-lt"/>
              <a:buAutoNum type="arabicPeriod"/>
            </a:pPr>
            <a:r>
              <a:rPr lang="en-GB" dirty="0"/>
              <a:t>To understand definitions on the scholarship of teaching &amp; learning (SOTL</a:t>
            </a:r>
            <a:r>
              <a:rPr lang="en-GB" dirty="0" smtClean="0"/>
              <a:t>)</a:t>
            </a:r>
          </a:p>
          <a:p>
            <a:pPr marL="0" indent="0">
              <a:buNone/>
            </a:pPr>
            <a:r>
              <a:rPr lang="en-GB" dirty="0" smtClean="0"/>
              <a:t>The following ILOs were completed through small group activities in the workshop. The slides remain in the presentation with direction for the activity for you to complete if you would like. </a:t>
            </a:r>
            <a:endParaRPr lang="en-GB" dirty="0"/>
          </a:p>
          <a:p>
            <a:pPr marL="514350" indent="-514350">
              <a:buFont typeface="+mj-lt"/>
              <a:buAutoNum type="arabicPeriod" startAt="2"/>
            </a:pPr>
            <a:r>
              <a:rPr lang="en-GB" dirty="0" smtClean="0"/>
              <a:t>To </a:t>
            </a:r>
            <a:r>
              <a:rPr lang="en-GB" dirty="0"/>
              <a:t>situate SOTL in Higher Education practice and critically examine how it can be interpreted in different HE disciplines and contexts</a:t>
            </a:r>
          </a:p>
          <a:p>
            <a:pPr marL="514350" indent="-514350">
              <a:buFont typeface="+mj-lt"/>
              <a:buAutoNum type="arabicPeriod" startAt="2"/>
            </a:pPr>
            <a:r>
              <a:rPr lang="en-GB" dirty="0"/>
              <a:t>To appraise the use of SOTL frameworks for academic development</a:t>
            </a:r>
          </a:p>
        </p:txBody>
      </p:sp>
      <p:sp>
        <p:nvSpPr>
          <p:cNvPr id="4" name="Rectangle 3"/>
          <p:cNvSpPr/>
          <p:nvPr/>
        </p:nvSpPr>
        <p:spPr>
          <a:xfrm>
            <a:off x="0" y="5427406"/>
            <a:ext cx="12192000" cy="143059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263013" y="5501146"/>
            <a:ext cx="10515600" cy="1325563"/>
          </a:xfrm>
        </p:spPr>
        <p:txBody>
          <a:bodyPr/>
          <a:lstStyle/>
          <a:p>
            <a:r>
              <a:rPr lang="en-GB" dirty="0" smtClean="0">
                <a:solidFill>
                  <a:schemeClr val="bg1"/>
                </a:solidFill>
              </a:rPr>
              <a:t>Intended learning </a:t>
            </a:r>
            <a:r>
              <a:rPr lang="en-GB" dirty="0" smtClean="0">
                <a:solidFill>
                  <a:schemeClr val="bg1"/>
                </a:solidFill>
              </a:rPr>
              <a:t>outcomes</a:t>
            </a:r>
            <a:endParaRPr lang="en-GB" dirty="0">
              <a:solidFill>
                <a:schemeClr val="bg1"/>
              </a:solidFill>
            </a:endParaRPr>
          </a:p>
        </p:txBody>
      </p:sp>
    </p:spTree>
    <p:extLst>
      <p:ext uri="{BB962C8B-B14F-4D97-AF65-F5344CB8AC3E}">
        <p14:creationId xmlns:p14="http://schemas.microsoft.com/office/powerpoint/2010/main" val="356955386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par>
                          <p:cTn id="18" fill="hold">
                            <p:stCondLst>
                              <p:cond delay="500"/>
                            </p:stCondLst>
                            <p:childTnLst>
                              <p:par>
                                <p:cTn id="19" presetID="10" presetClass="entr" presetSubtype="0" fill="hold" grpId="0" nodeType="after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143059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22007" y="52515"/>
            <a:ext cx="10515600" cy="1325563"/>
          </a:xfrm>
        </p:spPr>
        <p:txBody>
          <a:bodyPr/>
          <a:lstStyle/>
          <a:p>
            <a:r>
              <a:rPr lang="en-GB" dirty="0" smtClean="0">
                <a:solidFill>
                  <a:schemeClr val="bg1"/>
                </a:solidFill>
              </a:rPr>
              <a:t>1. Definitions of SOTL</a:t>
            </a:r>
            <a:endParaRPr lang="en-GB" dirty="0">
              <a:solidFill>
                <a:schemeClr val="bg1"/>
              </a:solidFill>
            </a:endParaRPr>
          </a:p>
        </p:txBody>
      </p:sp>
      <p:sp>
        <p:nvSpPr>
          <p:cNvPr id="3" name="Content Placeholder 2"/>
          <p:cNvSpPr>
            <a:spLocks noGrp="1"/>
          </p:cNvSpPr>
          <p:nvPr>
            <p:ph idx="1"/>
          </p:nvPr>
        </p:nvSpPr>
        <p:spPr>
          <a:xfrm>
            <a:off x="838199" y="1626893"/>
            <a:ext cx="10766367" cy="5167312"/>
          </a:xfrm>
        </p:spPr>
        <p:txBody>
          <a:bodyPr>
            <a:normAutofit fontScale="92500" lnSpcReduction="20000"/>
          </a:bodyPr>
          <a:lstStyle/>
          <a:p>
            <a:r>
              <a:rPr lang="en-GB" dirty="0" smtClean="0"/>
              <a:t>Hutching et al (2002) annotated bibliography </a:t>
            </a:r>
            <a:r>
              <a:rPr lang="en-GB" dirty="0" smtClean="0"/>
              <a:t>on the </a:t>
            </a:r>
            <a:r>
              <a:rPr lang="en-GB" dirty="0" smtClean="0"/>
              <a:t>historic discussion </a:t>
            </a:r>
            <a:r>
              <a:rPr lang="en-GB" dirty="0" smtClean="0"/>
              <a:t>on SOTL</a:t>
            </a:r>
            <a:r>
              <a:rPr lang="en-GB" dirty="0" smtClean="0"/>
              <a:t>,</a:t>
            </a:r>
            <a:endParaRPr lang="en-GB" dirty="0" smtClean="0"/>
          </a:p>
          <a:p>
            <a:r>
              <a:rPr lang="en-GB" dirty="0" smtClean="0"/>
              <a:t>“</a:t>
            </a:r>
            <a:r>
              <a:rPr lang="en-GB" i="1" dirty="0" smtClean="0"/>
              <a:t>For </a:t>
            </a:r>
            <a:r>
              <a:rPr lang="en-GB" i="1" dirty="0"/>
              <a:t>some, teaching is a bit like vegemite, a nutritious but rather sludgy by-product of the intellectual ferment involved in </a:t>
            </a:r>
            <a:r>
              <a:rPr lang="en-GB" i="1" dirty="0" smtClean="0"/>
              <a:t>research</a:t>
            </a:r>
            <a:r>
              <a:rPr lang="en-GB" dirty="0" smtClean="0"/>
              <a:t>.” (</a:t>
            </a:r>
            <a:r>
              <a:rPr lang="en-GB" dirty="0" err="1" smtClean="0"/>
              <a:t>Chanock</a:t>
            </a:r>
            <a:r>
              <a:rPr lang="en-GB" dirty="0" smtClean="0"/>
              <a:t>, 2007: p270),</a:t>
            </a:r>
          </a:p>
          <a:p>
            <a:r>
              <a:rPr lang="en-GB" dirty="0" smtClean="0"/>
              <a:t>We should not see teaching, and teaching related activities, as individual nor solely practical aspects of working in Higher </a:t>
            </a:r>
            <a:r>
              <a:rPr lang="en-GB" dirty="0" smtClean="0"/>
              <a:t>Education. Instead, through SOTL, we can seek </a:t>
            </a:r>
            <a:r>
              <a:rPr lang="en-GB" dirty="0" smtClean="0"/>
              <a:t>to test, analyse, problematize, share, discuss, critique and actively engage </a:t>
            </a:r>
            <a:r>
              <a:rPr lang="en-GB" dirty="0" smtClean="0"/>
              <a:t>developing teaching </a:t>
            </a:r>
            <a:r>
              <a:rPr lang="en-GB" dirty="0" smtClean="0"/>
              <a:t>and learning.</a:t>
            </a:r>
          </a:p>
          <a:p>
            <a:endParaRPr lang="en-GB" dirty="0"/>
          </a:p>
          <a:p>
            <a:pPr marL="0" indent="0">
              <a:buNone/>
            </a:pPr>
            <a:r>
              <a:rPr lang="en-GB" dirty="0" smtClean="0"/>
              <a:t>Think point questions:</a:t>
            </a:r>
          </a:p>
          <a:p>
            <a:r>
              <a:rPr lang="en-GB" dirty="0" smtClean="0"/>
              <a:t>Is Teaching a reward in itself? Or do you need to complete SOTL in order to effectively showcase your T&amp;L?</a:t>
            </a:r>
          </a:p>
          <a:p>
            <a:r>
              <a:rPr lang="en-GB" dirty="0" smtClean="0"/>
              <a:t>Shouldn’t </a:t>
            </a:r>
            <a:r>
              <a:rPr lang="en-GB" dirty="0" smtClean="0"/>
              <a:t>all HE academics complete </a:t>
            </a:r>
            <a:r>
              <a:rPr lang="en-GB" dirty="0" smtClean="0"/>
              <a:t>SOTL to enhance </a:t>
            </a:r>
            <a:r>
              <a:rPr lang="en-GB" dirty="0" smtClean="0"/>
              <a:t>Teaching and Learning? </a:t>
            </a:r>
            <a:endParaRPr lang="en-GB" dirty="0"/>
          </a:p>
        </p:txBody>
      </p:sp>
    </p:spTree>
    <p:extLst>
      <p:ext uri="{BB962C8B-B14F-4D97-AF65-F5344CB8AC3E}">
        <p14:creationId xmlns:p14="http://schemas.microsoft.com/office/powerpoint/2010/main" val="98933173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par>
                                <p:cTn id="26" presetID="2" presetClass="entr" presetSubtype="4" fill="hold"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 calcmode="lin" valueType="num">
                                      <p:cBhvr additive="base">
                                        <p:cTn id="28"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0" presetID="2" presetClass="entr" presetSubtype="4" fill="hold" nodeType="with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 calcmode="lin" valueType="num">
                                      <p:cBhvr additive="base">
                                        <p:cTn id="32"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143059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132732" y="75535"/>
            <a:ext cx="10515600" cy="1325563"/>
          </a:xfrm>
        </p:spPr>
        <p:txBody>
          <a:bodyPr/>
          <a:lstStyle/>
          <a:p>
            <a:r>
              <a:rPr lang="en-GB" dirty="0" smtClean="0">
                <a:solidFill>
                  <a:schemeClr val="bg1"/>
                </a:solidFill>
              </a:rPr>
              <a:t>1. Definitions of SOTL (Boyer, 1997)</a:t>
            </a:r>
            <a:endParaRPr lang="en-GB" dirty="0">
              <a:solidFill>
                <a:schemeClr val="bg1"/>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09004699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41813986"/>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354256587"/>
              </p:ext>
            </p:extLst>
          </p:nvPr>
        </p:nvGraphicFramePr>
        <p:xfrm>
          <a:off x="386861" y="215736"/>
          <a:ext cx="11400585" cy="5868162"/>
        </p:xfrm>
        <a:graphic>
          <a:graphicData uri="http://schemas.openxmlformats.org/drawingml/2006/table">
            <a:tbl>
              <a:tblPr firstRow="1" firstCol="1" bandRow="1">
                <a:tableStyleId>{5C22544A-7EE6-4342-B048-85BDC9FD1C3A}</a:tableStyleId>
              </a:tblPr>
              <a:tblGrid>
                <a:gridCol w="1477853">
                  <a:extLst>
                    <a:ext uri="{9D8B030D-6E8A-4147-A177-3AD203B41FA5}">
                      <a16:colId xmlns:a16="http://schemas.microsoft.com/office/drawing/2014/main" val="2103646989"/>
                    </a:ext>
                  </a:extLst>
                </a:gridCol>
                <a:gridCol w="9922732">
                  <a:extLst>
                    <a:ext uri="{9D8B030D-6E8A-4147-A177-3AD203B41FA5}">
                      <a16:colId xmlns:a16="http://schemas.microsoft.com/office/drawing/2014/main" val="4144912879"/>
                    </a:ext>
                  </a:extLst>
                </a:gridCol>
              </a:tblGrid>
              <a:tr h="545905">
                <a:tc>
                  <a:txBody>
                    <a:bodyPr/>
                    <a:lstStyle/>
                    <a:p>
                      <a:pPr>
                        <a:lnSpc>
                          <a:spcPct val="107000"/>
                        </a:lnSpc>
                        <a:spcAft>
                          <a:spcPts val="0"/>
                        </a:spcAft>
                      </a:pPr>
                      <a:r>
                        <a:rPr lang="en-GB" sz="1400" dirty="0">
                          <a:effectLst/>
                        </a:rPr>
                        <a:t>Form of scholarship</a:t>
                      </a:r>
                      <a:endParaRPr lang="en-GB"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155" marR="26155" marT="26155" marB="26155"/>
                </a:tc>
                <a:tc>
                  <a:txBody>
                    <a:bodyPr/>
                    <a:lstStyle/>
                    <a:p>
                      <a:pPr>
                        <a:lnSpc>
                          <a:spcPct val="107000"/>
                        </a:lnSpc>
                        <a:spcAft>
                          <a:spcPts val="0"/>
                        </a:spcAft>
                      </a:pPr>
                      <a:r>
                        <a:rPr lang="en-GB" sz="1400" dirty="0">
                          <a:effectLst/>
                        </a:rPr>
                        <a:t>Illustrative examples</a:t>
                      </a:r>
                      <a:endParaRPr lang="en-GB"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155" marR="26155" marT="26155" marB="26155"/>
                </a:tc>
                <a:extLst>
                  <a:ext uri="{0D108BD9-81ED-4DB2-BD59-A6C34878D82A}">
                    <a16:rowId xmlns:a16="http://schemas.microsoft.com/office/drawing/2014/main" val="1967192354"/>
                  </a:ext>
                </a:extLst>
              </a:tr>
              <a:tr h="827959">
                <a:tc>
                  <a:txBody>
                    <a:bodyPr/>
                    <a:lstStyle/>
                    <a:p>
                      <a:pPr>
                        <a:lnSpc>
                          <a:spcPct val="107000"/>
                        </a:lnSpc>
                        <a:spcAft>
                          <a:spcPts val="0"/>
                        </a:spcAft>
                      </a:pPr>
                      <a:r>
                        <a:rPr lang="en-GB" sz="1400">
                          <a:effectLst/>
                        </a:rPr>
                        <a:t>Scholarship of Discovery</a:t>
                      </a:r>
                      <a:endParaRPr lang="en-GB"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155" marR="26155" marT="26155" marB="26155"/>
                </a:tc>
                <a:tc>
                  <a:txBody>
                    <a:bodyPr/>
                    <a:lstStyle/>
                    <a:p>
                      <a:pPr marL="342900" lvl="0" indent="-342900" fontAlgn="base">
                        <a:lnSpc>
                          <a:spcPct val="107000"/>
                        </a:lnSpc>
                        <a:spcAft>
                          <a:spcPts val="0"/>
                        </a:spcAft>
                        <a:buSzPts val="1000"/>
                        <a:buFont typeface="Symbol" panose="05050102010706020507" pitchFamily="18" charset="2"/>
                        <a:buChar char=""/>
                        <a:tabLst>
                          <a:tab pos="457200" algn="l"/>
                        </a:tabLst>
                      </a:pPr>
                      <a:r>
                        <a:rPr lang="en-GB" sz="1400" dirty="0">
                          <a:effectLst/>
                        </a:rPr>
                        <a:t>Engaging in research or practitioner inquiry</a:t>
                      </a:r>
                      <a:endParaRPr lang="en-GB" sz="1600" dirty="0">
                        <a:effectLst/>
                      </a:endParaRPr>
                    </a:p>
                    <a:p>
                      <a:pPr marL="342900" lvl="0" indent="-342900" fontAlgn="base">
                        <a:lnSpc>
                          <a:spcPct val="107000"/>
                        </a:lnSpc>
                        <a:spcAft>
                          <a:spcPts val="0"/>
                        </a:spcAft>
                        <a:buSzPts val="1000"/>
                        <a:buFont typeface="Symbol" panose="05050102010706020507" pitchFamily="18" charset="2"/>
                        <a:buChar char=""/>
                        <a:tabLst>
                          <a:tab pos="457200" algn="l"/>
                        </a:tabLst>
                      </a:pPr>
                      <a:r>
                        <a:rPr lang="en-GB" sz="1400" dirty="0">
                          <a:effectLst/>
                        </a:rPr>
                        <a:t>Presenting results of research and inquiry in academic or societal fora. This could be seen within training events, peer-reviewed articles or conferences</a:t>
                      </a:r>
                      <a:endParaRPr lang="en-GB" sz="1600" dirty="0">
                        <a:effectLst/>
                      </a:endParaRPr>
                    </a:p>
                    <a:p>
                      <a:pPr marL="342900" lvl="0" indent="-342900" fontAlgn="base">
                        <a:lnSpc>
                          <a:spcPct val="107000"/>
                        </a:lnSpc>
                        <a:spcAft>
                          <a:spcPts val="0"/>
                        </a:spcAft>
                        <a:buSzPts val="1000"/>
                        <a:buFont typeface="Symbol" panose="05050102010706020507" pitchFamily="18" charset="2"/>
                        <a:buChar char=""/>
                        <a:tabLst>
                          <a:tab pos="457200" algn="l"/>
                        </a:tabLst>
                      </a:pPr>
                      <a:r>
                        <a:rPr lang="en-GB" sz="1400" dirty="0">
                          <a:effectLst/>
                        </a:rPr>
                        <a:t>Developing guidance/ knowledge of pedagogy/andragogy for Higher Education</a:t>
                      </a:r>
                      <a:endParaRPr lang="en-GB" sz="1600" dirty="0">
                        <a:effectLst/>
                      </a:endParaRPr>
                    </a:p>
                    <a:p>
                      <a:pPr marL="342900" lvl="0" indent="-342900" fontAlgn="base">
                        <a:lnSpc>
                          <a:spcPct val="107000"/>
                        </a:lnSpc>
                        <a:spcAft>
                          <a:spcPts val="0"/>
                        </a:spcAft>
                        <a:buSzPts val="1000"/>
                        <a:buFont typeface="Symbol" panose="05050102010706020507" pitchFamily="18" charset="2"/>
                        <a:buChar char=""/>
                        <a:tabLst>
                          <a:tab pos="457200" algn="l"/>
                        </a:tabLst>
                      </a:pPr>
                      <a:r>
                        <a:rPr lang="en-GB" sz="1400" dirty="0">
                          <a:effectLst/>
                        </a:rPr>
                        <a:t>Creating infrastructure for future studies</a:t>
                      </a:r>
                      <a:endParaRPr lang="en-GB" sz="1600" dirty="0">
                        <a:effectLst/>
                      </a:endParaRPr>
                    </a:p>
                    <a:p>
                      <a:pPr marL="342900" lvl="0" indent="-342900" fontAlgn="base">
                        <a:lnSpc>
                          <a:spcPct val="107000"/>
                        </a:lnSpc>
                        <a:spcAft>
                          <a:spcPts val="0"/>
                        </a:spcAft>
                        <a:buSzPts val="1000"/>
                        <a:buFont typeface="Symbol" panose="05050102010706020507" pitchFamily="18" charset="2"/>
                        <a:buChar char=""/>
                        <a:tabLst>
                          <a:tab pos="457200" algn="l"/>
                        </a:tabLst>
                      </a:pPr>
                      <a:r>
                        <a:rPr lang="en-GB" sz="1400" dirty="0">
                          <a:effectLst/>
                        </a:rPr>
                        <a:t>Sabbaticals for scholarship</a:t>
                      </a:r>
                      <a:endParaRPr lang="en-GB"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155" marR="26155" marT="26155" marB="26155"/>
                </a:tc>
                <a:extLst>
                  <a:ext uri="{0D108BD9-81ED-4DB2-BD59-A6C34878D82A}">
                    <a16:rowId xmlns:a16="http://schemas.microsoft.com/office/drawing/2014/main" val="718175353"/>
                  </a:ext>
                </a:extLst>
              </a:tr>
              <a:tr h="827959">
                <a:tc>
                  <a:txBody>
                    <a:bodyPr/>
                    <a:lstStyle/>
                    <a:p>
                      <a:pPr>
                        <a:lnSpc>
                          <a:spcPct val="107000"/>
                        </a:lnSpc>
                        <a:spcAft>
                          <a:spcPts val="0"/>
                        </a:spcAft>
                      </a:pPr>
                      <a:r>
                        <a:rPr lang="en-GB" sz="1400">
                          <a:effectLst/>
                        </a:rPr>
                        <a:t>Scholarship of Integration</a:t>
                      </a:r>
                      <a:endParaRPr lang="en-GB"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155" marR="26155" marT="26155" marB="26155"/>
                </a:tc>
                <a:tc>
                  <a:txBody>
                    <a:bodyPr/>
                    <a:lstStyle/>
                    <a:p>
                      <a:pPr marL="342900" lvl="0" indent="-342900" fontAlgn="base">
                        <a:lnSpc>
                          <a:spcPct val="107000"/>
                        </a:lnSpc>
                        <a:spcAft>
                          <a:spcPts val="0"/>
                        </a:spcAft>
                        <a:buSzPts val="1000"/>
                        <a:buFont typeface="Symbol" panose="05050102010706020507" pitchFamily="18" charset="2"/>
                        <a:buChar char=""/>
                        <a:tabLst>
                          <a:tab pos="457200" algn="l"/>
                        </a:tabLst>
                      </a:pPr>
                      <a:r>
                        <a:rPr lang="en-GB" sz="1400" dirty="0">
                          <a:effectLst/>
                        </a:rPr>
                        <a:t>Preparing a comprehensive literature review aligned to the education of a specific discipline/field of study</a:t>
                      </a:r>
                      <a:endParaRPr lang="en-GB" sz="1600" dirty="0">
                        <a:effectLst/>
                      </a:endParaRPr>
                    </a:p>
                    <a:p>
                      <a:pPr marL="342900" lvl="0" indent="-342900" fontAlgn="base">
                        <a:lnSpc>
                          <a:spcPct val="107000"/>
                        </a:lnSpc>
                        <a:spcAft>
                          <a:spcPts val="0"/>
                        </a:spcAft>
                        <a:buSzPts val="1000"/>
                        <a:buFont typeface="Symbol" panose="05050102010706020507" pitchFamily="18" charset="2"/>
                        <a:buChar char=""/>
                        <a:tabLst>
                          <a:tab pos="457200" algn="l"/>
                        </a:tabLst>
                      </a:pPr>
                      <a:r>
                        <a:rPr lang="en-GB" sz="1400" dirty="0">
                          <a:effectLst/>
                        </a:rPr>
                        <a:t>Writing, or contributing to, a textbook to enable application of discipline knowledge and research into teaching contexts. </a:t>
                      </a:r>
                      <a:endParaRPr lang="en-GB" sz="1600" dirty="0">
                        <a:effectLst/>
                      </a:endParaRPr>
                    </a:p>
                    <a:p>
                      <a:pPr marL="342900" lvl="0" indent="-342900" fontAlgn="base">
                        <a:lnSpc>
                          <a:spcPct val="107000"/>
                        </a:lnSpc>
                        <a:spcAft>
                          <a:spcPts val="0"/>
                        </a:spcAft>
                        <a:buSzPts val="1000"/>
                        <a:buFont typeface="Symbol" panose="05050102010706020507" pitchFamily="18" charset="2"/>
                        <a:buChar char=""/>
                        <a:tabLst>
                          <a:tab pos="457200" algn="l"/>
                        </a:tabLst>
                      </a:pPr>
                      <a:r>
                        <a:rPr lang="en-GB" sz="1400" dirty="0">
                          <a:effectLst/>
                        </a:rPr>
                        <a:t>Collaborating </a:t>
                      </a:r>
                      <a:r>
                        <a:rPr lang="en-GB" sz="1400" dirty="0" err="1">
                          <a:effectLst/>
                        </a:rPr>
                        <a:t>interdisciplinarily</a:t>
                      </a:r>
                      <a:r>
                        <a:rPr lang="en-GB" sz="1400" dirty="0">
                          <a:effectLst/>
                        </a:rPr>
                        <a:t> with colleagues to design and deliver a core/mandatory programme or unit of study.</a:t>
                      </a:r>
                      <a:endParaRPr lang="en-GB"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155" marR="26155" marT="26155" marB="26155"/>
                </a:tc>
                <a:extLst>
                  <a:ext uri="{0D108BD9-81ED-4DB2-BD59-A6C34878D82A}">
                    <a16:rowId xmlns:a16="http://schemas.microsoft.com/office/drawing/2014/main" val="3752905697"/>
                  </a:ext>
                </a:extLst>
              </a:tr>
              <a:tr h="1110014">
                <a:tc>
                  <a:txBody>
                    <a:bodyPr/>
                    <a:lstStyle/>
                    <a:p>
                      <a:pPr>
                        <a:lnSpc>
                          <a:spcPct val="107000"/>
                        </a:lnSpc>
                        <a:spcAft>
                          <a:spcPts val="0"/>
                        </a:spcAft>
                      </a:pPr>
                      <a:r>
                        <a:rPr lang="en-GB" sz="1400">
                          <a:effectLst/>
                        </a:rPr>
                        <a:t>Scholarship of Application/ Engagement</a:t>
                      </a:r>
                      <a:endParaRPr lang="en-GB" sz="16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155" marR="26155" marT="26155" marB="26155"/>
                </a:tc>
                <a:tc>
                  <a:txBody>
                    <a:bodyPr/>
                    <a:lstStyle/>
                    <a:p>
                      <a:pPr marL="342900" lvl="0" indent="-342900" fontAlgn="base">
                        <a:lnSpc>
                          <a:spcPct val="107000"/>
                        </a:lnSpc>
                        <a:spcAft>
                          <a:spcPts val="0"/>
                        </a:spcAft>
                        <a:buSzPts val="1000"/>
                        <a:buFont typeface="Symbol" panose="05050102010706020507" pitchFamily="18" charset="2"/>
                        <a:buChar char=""/>
                        <a:tabLst>
                          <a:tab pos="457200" algn="l"/>
                        </a:tabLst>
                      </a:pPr>
                      <a:r>
                        <a:rPr lang="en-GB" sz="1400" dirty="0">
                          <a:effectLst/>
                        </a:rPr>
                        <a:t>Subscribing to a education learned society or professional association</a:t>
                      </a:r>
                      <a:endParaRPr lang="en-GB" sz="1600" dirty="0">
                        <a:effectLst/>
                      </a:endParaRPr>
                    </a:p>
                    <a:p>
                      <a:pPr marL="342900" lvl="0" indent="-342900" fontAlgn="base">
                        <a:lnSpc>
                          <a:spcPct val="107000"/>
                        </a:lnSpc>
                        <a:spcAft>
                          <a:spcPts val="0"/>
                        </a:spcAft>
                        <a:buSzPts val="1000"/>
                        <a:buFont typeface="Symbol" panose="05050102010706020507" pitchFamily="18" charset="2"/>
                        <a:buChar char=""/>
                        <a:tabLst>
                          <a:tab pos="457200" algn="l"/>
                        </a:tabLst>
                      </a:pPr>
                      <a:r>
                        <a:rPr lang="en-GB" sz="1400" dirty="0">
                          <a:effectLst/>
                        </a:rPr>
                        <a:t>Working on local, national and international education projects</a:t>
                      </a:r>
                      <a:endParaRPr lang="en-GB" sz="1600" dirty="0">
                        <a:effectLst/>
                      </a:endParaRPr>
                    </a:p>
                    <a:p>
                      <a:pPr marL="342900" lvl="0" indent="-342900" fontAlgn="base">
                        <a:lnSpc>
                          <a:spcPct val="107000"/>
                        </a:lnSpc>
                        <a:spcAft>
                          <a:spcPts val="0"/>
                        </a:spcAft>
                        <a:buSzPts val="1000"/>
                        <a:buFont typeface="Symbol" panose="05050102010706020507" pitchFamily="18" charset="2"/>
                        <a:buChar char=""/>
                        <a:tabLst>
                          <a:tab pos="457200" algn="l"/>
                        </a:tabLst>
                      </a:pPr>
                      <a:r>
                        <a:rPr lang="en-GB" sz="1400" dirty="0">
                          <a:effectLst/>
                        </a:rPr>
                        <a:t>Education knowledge exchange activities (external examination. For example)</a:t>
                      </a:r>
                      <a:endParaRPr lang="en-GB" sz="1600" dirty="0">
                        <a:effectLst/>
                      </a:endParaRPr>
                    </a:p>
                    <a:p>
                      <a:pPr marL="342900" lvl="0" indent="-342900" fontAlgn="base">
                        <a:lnSpc>
                          <a:spcPct val="107000"/>
                        </a:lnSpc>
                        <a:spcAft>
                          <a:spcPts val="0"/>
                        </a:spcAft>
                        <a:buSzPts val="1000"/>
                        <a:buFont typeface="Symbol" panose="05050102010706020507" pitchFamily="18" charset="2"/>
                        <a:buChar char=""/>
                        <a:tabLst>
                          <a:tab pos="457200" algn="l"/>
                        </a:tabLst>
                      </a:pPr>
                      <a:r>
                        <a:rPr lang="en-GB" sz="1400" dirty="0">
                          <a:effectLst/>
                        </a:rPr>
                        <a:t>Impacting upon education government policy and/or education businesses</a:t>
                      </a:r>
                      <a:endParaRPr lang="en-GB" sz="1600" dirty="0">
                        <a:effectLst/>
                      </a:endParaRPr>
                    </a:p>
                    <a:p>
                      <a:pPr marL="342900" lvl="0" indent="-342900" fontAlgn="base">
                        <a:lnSpc>
                          <a:spcPct val="107000"/>
                        </a:lnSpc>
                        <a:spcAft>
                          <a:spcPts val="0"/>
                        </a:spcAft>
                        <a:buSzPts val="1000"/>
                        <a:buFont typeface="Symbol" panose="05050102010706020507" pitchFamily="18" charset="2"/>
                        <a:buChar char=""/>
                        <a:tabLst>
                          <a:tab pos="457200" algn="l"/>
                        </a:tabLst>
                      </a:pPr>
                      <a:r>
                        <a:rPr lang="en-GB" sz="1400" dirty="0">
                          <a:effectLst/>
                        </a:rPr>
                        <a:t>High-impact partnerships for HEI</a:t>
                      </a:r>
                      <a:endParaRPr lang="en-GB" sz="1600" dirty="0">
                        <a:effectLst/>
                      </a:endParaRPr>
                    </a:p>
                    <a:p>
                      <a:pPr marL="342900" lvl="0" indent="-342900" fontAlgn="base">
                        <a:lnSpc>
                          <a:spcPct val="107000"/>
                        </a:lnSpc>
                        <a:spcAft>
                          <a:spcPts val="0"/>
                        </a:spcAft>
                        <a:buSzPts val="1000"/>
                        <a:buFont typeface="Symbol" panose="05050102010706020507" pitchFamily="18" charset="2"/>
                        <a:buChar char=""/>
                        <a:tabLst>
                          <a:tab pos="457200" algn="l"/>
                        </a:tabLst>
                      </a:pPr>
                      <a:r>
                        <a:rPr lang="en-GB" sz="1400" dirty="0">
                          <a:effectLst/>
                        </a:rPr>
                        <a:t>Professional roles in organisations or charities external to the University</a:t>
                      </a:r>
                      <a:endParaRPr lang="en-GB" sz="1600" dirty="0">
                        <a:effectLst/>
                      </a:endParaRPr>
                    </a:p>
                    <a:p>
                      <a:pPr marL="342900" lvl="0" indent="-342900" fontAlgn="base">
                        <a:lnSpc>
                          <a:spcPct val="107000"/>
                        </a:lnSpc>
                        <a:spcAft>
                          <a:spcPts val="0"/>
                        </a:spcAft>
                        <a:buSzPts val="1000"/>
                        <a:buFont typeface="Symbol" panose="05050102010706020507" pitchFamily="18" charset="2"/>
                        <a:buChar char=""/>
                        <a:tabLst>
                          <a:tab pos="457200" algn="l"/>
                        </a:tabLst>
                      </a:pPr>
                      <a:r>
                        <a:rPr lang="en-GB" sz="1400" dirty="0">
                          <a:effectLst/>
                        </a:rPr>
                        <a:t>Nurturing successful student employability </a:t>
                      </a:r>
                      <a:endParaRPr lang="en-GB" sz="1600" dirty="0">
                        <a:effectLst/>
                      </a:endParaRPr>
                    </a:p>
                    <a:p>
                      <a:pPr marL="342900" lvl="0" indent="-342900" fontAlgn="base">
                        <a:lnSpc>
                          <a:spcPct val="107000"/>
                        </a:lnSpc>
                        <a:spcAft>
                          <a:spcPts val="0"/>
                        </a:spcAft>
                        <a:buSzPts val="1000"/>
                        <a:buFont typeface="Symbol" panose="05050102010706020507" pitchFamily="18" charset="2"/>
                        <a:buChar char=""/>
                        <a:tabLst>
                          <a:tab pos="457200" algn="l"/>
                        </a:tabLst>
                      </a:pPr>
                      <a:r>
                        <a:rPr lang="en-GB" sz="1400" dirty="0">
                          <a:effectLst/>
                        </a:rPr>
                        <a:t>Research and publication-writing mentorship/support</a:t>
                      </a:r>
                      <a:endParaRPr lang="en-GB"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155" marR="26155" marT="26155" marB="26155"/>
                </a:tc>
                <a:extLst>
                  <a:ext uri="{0D108BD9-81ED-4DB2-BD59-A6C34878D82A}">
                    <a16:rowId xmlns:a16="http://schemas.microsoft.com/office/drawing/2014/main" val="2666091709"/>
                  </a:ext>
                </a:extLst>
              </a:tr>
              <a:tr h="1039500">
                <a:tc>
                  <a:txBody>
                    <a:bodyPr/>
                    <a:lstStyle/>
                    <a:p>
                      <a:pPr>
                        <a:lnSpc>
                          <a:spcPct val="107000"/>
                        </a:lnSpc>
                        <a:spcAft>
                          <a:spcPts val="0"/>
                        </a:spcAft>
                      </a:pPr>
                      <a:r>
                        <a:rPr lang="en-GB" sz="1400" dirty="0">
                          <a:effectLst/>
                        </a:rPr>
                        <a:t>Scholarship of Teaching and Learning</a:t>
                      </a:r>
                      <a:endParaRPr lang="en-GB"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155" marR="26155" marT="26155" marB="26155"/>
                </a:tc>
                <a:tc>
                  <a:txBody>
                    <a:bodyPr/>
                    <a:lstStyle/>
                    <a:p>
                      <a:pPr marL="342900" lvl="0" indent="-342900" fontAlgn="base">
                        <a:lnSpc>
                          <a:spcPct val="107000"/>
                        </a:lnSpc>
                        <a:spcAft>
                          <a:spcPts val="0"/>
                        </a:spcAft>
                        <a:buSzPts val="1000"/>
                        <a:buFont typeface="Symbol" panose="05050102010706020507" pitchFamily="18" charset="2"/>
                        <a:buChar char=""/>
                        <a:tabLst>
                          <a:tab pos="457200" algn="l"/>
                        </a:tabLst>
                      </a:pPr>
                      <a:r>
                        <a:rPr lang="en-GB" sz="1400" dirty="0">
                          <a:effectLst/>
                        </a:rPr>
                        <a:t>Attending a conference for HE professional development</a:t>
                      </a:r>
                      <a:endParaRPr lang="en-GB" sz="1600" dirty="0">
                        <a:effectLst/>
                      </a:endParaRPr>
                    </a:p>
                    <a:p>
                      <a:pPr marL="342900" lvl="0" indent="-342900" fontAlgn="base">
                        <a:lnSpc>
                          <a:spcPct val="107000"/>
                        </a:lnSpc>
                        <a:spcAft>
                          <a:spcPts val="0"/>
                        </a:spcAft>
                        <a:buSzPts val="1000"/>
                        <a:buFont typeface="Symbol" panose="05050102010706020507" pitchFamily="18" charset="2"/>
                        <a:buChar char=""/>
                        <a:tabLst>
                          <a:tab pos="457200" algn="l"/>
                        </a:tabLst>
                      </a:pPr>
                      <a:r>
                        <a:rPr lang="en-GB" sz="1400" dirty="0">
                          <a:effectLst/>
                        </a:rPr>
                        <a:t>Advancing existing pedagogy/andragogy through sharing research from the classroom</a:t>
                      </a:r>
                      <a:endParaRPr lang="en-GB" sz="1600" dirty="0">
                        <a:effectLst/>
                      </a:endParaRPr>
                    </a:p>
                    <a:p>
                      <a:pPr marL="342900" lvl="0" indent="-342900" fontAlgn="base">
                        <a:lnSpc>
                          <a:spcPct val="107000"/>
                        </a:lnSpc>
                        <a:spcAft>
                          <a:spcPts val="0"/>
                        </a:spcAft>
                        <a:buSzPts val="1000"/>
                        <a:buFont typeface="Symbol" panose="05050102010706020507" pitchFamily="18" charset="2"/>
                        <a:buChar char=""/>
                        <a:tabLst>
                          <a:tab pos="457200" algn="l"/>
                        </a:tabLst>
                      </a:pPr>
                      <a:r>
                        <a:rPr lang="en-GB" sz="1400" dirty="0">
                          <a:effectLst/>
                        </a:rPr>
                        <a:t>Developing and testing instructional materials</a:t>
                      </a:r>
                      <a:endParaRPr lang="en-GB" sz="1600" dirty="0">
                        <a:effectLst/>
                      </a:endParaRPr>
                    </a:p>
                    <a:p>
                      <a:pPr marL="342900" lvl="0" indent="-342900" fontAlgn="base">
                        <a:lnSpc>
                          <a:spcPct val="107000"/>
                        </a:lnSpc>
                        <a:spcAft>
                          <a:spcPts val="0"/>
                        </a:spcAft>
                        <a:buSzPts val="1000"/>
                        <a:buFont typeface="Symbol" panose="05050102010706020507" pitchFamily="18" charset="2"/>
                        <a:buChar char=""/>
                        <a:tabLst>
                          <a:tab pos="457200" algn="l"/>
                        </a:tabLst>
                      </a:pPr>
                      <a:r>
                        <a:rPr lang="en-GB" sz="1400" dirty="0">
                          <a:effectLst/>
                        </a:rPr>
                        <a:t>Mentoring graduate students</a:t>
                      </a:r>
                      <a:endParaRPr lang="en-GB" sz="1600" dirty="0">
                        <a:effectLst/>
                      </a:endParaRPr>
                    </a:p>
                    <a:p>
                      <a:pPr marL="342900" lvl="0" indent="-342900" fontAlgn="base">
                        <a:lnSpc>
                          <a:spcPct val="107000"/>
                        </a:lnSpc>
                        <a:spcAft>
                          <a:spcPts val="0"/>
                        </a:spcAft>
                        <a:buSzPts val="1000"/>
                        <a:buFont typeface="Symbol" panose="05050102010706020507" pitchFamily="18" charset="2"/>
                        <a:buChar char=""/>
                        <a:tabLst>
                          <a:tab pos="457200" algn="l"/>
                        </a:tabLst>
                      </a:pPr>
                      <a:r>
                        <a:rPr lang="en-GB" sz="1400" dirty="0">
                          <a:effectLst/>
                        </a:rPr>
                        <a:t>Designing and implementing a programme-level assessment system</a:t>
                      </a:r>
                      <a:endParaRPr lang="en-GB" sz="16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26155" marR="26155" marT="26155" marB="26155"/>
                </a:tc>
                <a:extLst>
                  <a:ext uri="{0D108BD9-81ED-4DB2-BD59-A6C34878D82A}">
                    <a16:rowId xmlns:a16="http://schemas.microsoft.com/office/drawing/2014/main" val="2887456979"/>
                  </a:ext>
                </a:extLst>
              </a:tr>
            </a:tbl>
          </a:graphicData>
        </a:graphic>
      </p:graphicFrame>
    </p:spTree>
    <p:extLst>
      <p:ext uri="{BB962C8B-B14F-4D97-AF65-F5344CB8AC3E}">
        <p14:creationId xmlns:p14="http://schemas.microsoft.com/office/powerpoint/2010/main" val="641633194"/>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0" y="0"/>
            <a:ext cx="12192000" cy="143059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141886" y="49813"/>
            <a:ext cx="11966028" cy="1325563"/>
          </a:xfrm>
        </p:spPr>
        <p:txBody>
          <a:bodyPr/>
          <a:lstStyle/>
          <a:p>
            <a:r>
              <a:rPr lang="en-GB" dirty="0" smtClean="0">
                <a:solidFill>
                  <a:schemeClr val="bg1"/>
                </a:solidFill>
              </a:rPr>
              <a:t>1. Definitions </a:t>
            </a:r>
            <a:r>
              <a:rPr lang="en-GB" dirty="0">
                <a:solidFill>
                  <a:schemeClr val="bg1"/>
                </a:solidFill>
              </a:rPr>
              <a:t>of </a:t>
            </a:r>
            <a:r>
              <a:rPr lang="en-GB" dirty="0" smtClean="0">
                <a:solidFill>
                  <a:schemeClr val="bg1"/>
                </a:solidFill>
              </a:rPr>
              <a:t>SOTL (Hutchings &amp; Shulman, 1999)</a:t>
            </a:r>
            <a:endParaRPr lang="en-GB" dirty="0">
              <a:solidFill>
                <a:schemeClr val="bg1"/>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13669161"/>
              </p:ext>
            </p:extLst>
          </p:nvPr>
        </p:nvGraphicFramePr>
        <p:xfrm>
          <a:off x="838200" y="1825625"/>
          <a:ext cx="4880956"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Box 4"/>
          <p:cNvSpPr txBox="1"/>
          <p:nvPr/>
        </p:nvSpPr>
        <p:spPr>
          <a:xfrm>
            <a:off x="6055396" y="3038963"/>
            <a:ext cx="5298404" cy="954107"/>
          </a:xfrm>
          <a:prstGeom prst="rect">
            <a:avLst/>
          </a:prstGeom>
          <a:noFill/>
        </p:spPr>
        <p:txBody>
          <a:bodyPr wrap="square" rtlCol="0">
            <a:spAutoFit/>
          </a:bodyPr>
          <a:lstStyle/>
          <a:p>
            <a:r>
              <a:rPr lang="en-GB" sz="2800" dirty="0" smtClean="0"/>
              <a:t>If these four components are met, then it can be defined as SOTL.</a:t>
            </a:r>
            <a:endParaRPr lang="en-GB" sz="2800" dirty="0"/>
          </a:p>
        </p:txBody>
      </p:sp>
    </p:spTree>
    <p:extLst>
      <p:ext uri="{BB962C8B-B14F-4D97-AF65-F5344CB8AC3E}">
        <p14:creationId xmlns:p14="http://schemas.microsoft.com/office/powerpoint/2010/main" val="2214235109"/>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22707"/>
            <a:ext cx="12192000" cy="143059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51713" y="265085"/>
            <a:ext cx="11205556" cy="1325563"/>
          </a:xfrm>
        </p:spPr>
        <p:txBody>
          <a:bodyPr>
            <a:noAutofit/>
          </a:bodyPr>
          <a:lstStyle/>
          <a:p>
            <a:r>
              <a:rPr lang="en-GB" sz="3200" dirty="0" smtClean="0">
                <a:solidFill>
                  <a:schemeClr val="bg1"/>
                </a:solidFill>
              </a:rPr>
              <a:t>2. To </a:t>
            </a:r>
            <a:r>
              <a:rPr lang="en-GB" sz="3200" dirty="0">
                <a:solidFill>
                  <a:schemeClr val="bg1"/>
                </a:solidFill>
              </a:rPr>
              <a:t>situate SOTL in Higher Education practice &amp; critically examine how it can be interpreted in different HE disciplines and contexts</a:t>
            </a:r>
            <a:br>
              <a:rPr lang="en-GB" sz="3200" dirty="0">
                <a:solidFill>
                  <a:schemeClr val="bg1"/>
                </a:solidFill>
              </a:rPr>
            </a:br>
            <a:r>
              <a:rPr lang="en-GB" sz="3200" dirty="0" smtClean="0">
                <a:solidFill>
                  <a:schemeClr val="bg1"/>
                </a:solidFill>
              </a:rPr>
              <a:t> </a:t>
            </a:r>
            <a:endParaRPr lang="en-GB" sz="3200" dirty="0">
              <a:solidFill>
                <a:schemeClr val="bg1"/>
              </a:solidFill>
            </a:endParaRPr>
          </a:p>
        </p:txBody>
      </p:sp>
      <p:sp>
        <p:nvSpPr>
          <p:cNvPr id="3" name="Content Placeholder 2"/>
          <p:cNvSpPr>
            <a:spLocks noGrp="1"/>
          </p:cNvSpPr>
          <p:nvPr>
            <p:ph idx="1"/>
          </p:nvPr>
        </p:nvSpPr>
        <p:spPr>
          <a:xfrm>
            <a:off x="399011" y="1956695"/>
            <a:ext cx="11296460" cy="4643611"/>
          </a:xfrm>
        </p:spPr>
        <p:txBody>
          <a:bodyPr>
            <a:normAutofit/>
          </a:bodyPr>
          <a:lstStyle/>
          <a:p>
            <a:pPr marL="457200" lvl="1" indent="0">
              <a:buNone/>
            </a:pPr>
            <a:r>
              <a:rPr lang="en-GB" sz="3600" dirty="0" smtClean="0"/>
              <a:t>Using </a:t>
            </a:r>
            <a:r>
              <a:rPr lang="en-GB" sz="3600" dirty="0" smtClean="0"/>
              <a:t>the 4 forms of scholarship from Boyer</a:t>
            </a:r>
          </a:p>
          <a:p>
            <a:pPr lvl="1"/>
            <a:r>
              <a:rPr lang="en-GB" sz="3600" dirty="0" smtClean="0"/>
              <a:t>Questions </a:t>
            </a:r>
          </a:p>
          <a:p>
            <a:pPr marL="1428750" lvl="2" indent="-514350">
              <a:buFont typeface="+mj-lt"/>
              <a:buAutoNum type="arabicPeriod"/>
            </a:pPr>
            <a:r>
              <a:rPr lang="en-GB" sz="3200" dirty="0"/>
              <a:t>I</a:t>
            </a:r>
            <a:r>
              <a:rPr lang="en-GB" sz="3200" dirty="0" smtClean="0"/>
              <a:t>s there an activity you could align to each of the 4 Scholarships from your discipline? </a:t>
            </a:r>
          </a:p>
          <a:p>
            <a:pPr marL="1428750" lvl="2" indent="-514350">
              <a:buFont typeface="+mj-lt"/>
              <a:buAutoNum type="arabicPeriod"/>
            </a:pPr>
            <a:r>
              <a:rPr lang="en-GB" sz="3200" dirty="0" smtClean="0"/>
              <a:t>Is </a:t>
            </a:r>
            <a:r>
              <a:rPr lang="en-GB" sz="3200" dirty="0" smtClean="0"/>
              <a:t>this </a:t>
            </a:r>
            <a:r>
              <a:rPr lang="en-GB" sz="3200" dirty="0" smtClean="0"/>
              <a:t>activity discipline </a:t>
            </a:r>
            <a:r>
              <a:rPr lang="en-GB" sz="3200" dirty="0" smtClean="0"/>
              <a:t>bound, interdisciplinary, or framed through a specific context</a:t>
            </a:r>
            <a:r>
              <a:rPr lang="en-GB" sz="3200" dirty="0" smtClean="0"/>
              <a:t>? </a:t>
            </a:r>
            <a:endParaRPr lang="en-GB" sz="3600" dirty="0" smtClean="0"/>
          </a:p>
          <a:p>
            <a:pPr lvl="1"/>
            <a:endParaRPr lang="en-GB" sz="3600" dirty="0" smtClean="0"/>
          </a:p>
          <a:p>
            <a:endParaRPr lang="en-GB" sz="4000" dirty="0" smtClean="0"/>
          </a:p>
          <a:p>
            <a:endParaRPr lang="en-GB" sz="4000" dirty="0"/>
          </a:p>
        </p:txBody>
      </p:sp>
    </p:spTree>
    <p:extLst>
      <p:ext uri="{BB962C8B-B14F-4D97-AF65-F5344CB8AC3E}">
        <p14:creationId xmlns:p14="http://schemas.microsoft.com/office/powerpoint/2010/main" val="1460709130"/>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12192000" cy="143059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49464" y="65576"/>
            <a:ext cx="11611478" cy="1325563"/>
          </a:xfrm>
        </p:spPr>
        <p:txBody>
          <a:bodyPr>
            <a:normAutofit/>
          </a:bodyPr>
          <a:lstStyle/>
          <a:p>
            <a:r>
              <a:rPr lang="en-GB" dirty="0" smtClean="0">
                <a:solidFill>
                  <a:schemeClr val="bg1"/>
                </a:solidFill>
              </a:rPr>
              <a:t>3. To </a:t>
            </a:r>
            <a:r>
              <a:rPr lang="en-GB" dirty="0">
                <a:solidFill>
                  <a:schemeClr val="bg1"/>
                </a:solidFill>
              </a:rPr>
              <a:t>appraise the use of SOTL frameworks for </a:t>
            </a:r>
            <a:r>
              <a:rPr lang="en-GB" u="sng" dirty="0" smtClean="0">
                <a:solidFill>
                  <a:schemeClr val="bg1"/>
                </a:solidFill>
              </a:rPr>
              <a:t>your</a:t>
            </a:r>
            <a:r>
              <a:rPr lang="en-GB" dirty="0" smtClean="0">
                <a:solidFill>
                  <a:schemeClr val="bg1"/>
                </a:solidFill>
              </a:rPr>
              <a:t> academic development</a:t>
            </a:r>
            <a:endParaRPr lang="en-GB" dirty="0">
              <a:solidFill>
                <a:schemeClr val="bg1"/>
              </a:solidFill>
            </a:endParaRPr>
          </a:p>
        </p:txBody>
      </p:sp>
      <p:sp>
        <p:nvSpPr>
          <p:cNvPr id="3" name="Content Placeholder 2"/>
          <p:cNvSpPr>
            <a:spLocks noGrp="1"/>
          </p:cNvSpPr>
          <p:nvPr>
            <p:ph idx="1"/>
          </p:nvPr>
        </p:nvSpPr>
        <p:spPr>
          <a:xfrm>
            <a:off x="575187" y="1914112"/>
            <a:ext cx="11385755" cy="4807931"/>
          </a:xfrm>
        </p:spPr>
        <p:txBody>
          <a:bodyPr>
            <a:noAutofit/>
          </a:bodyPr>
          <a:lstStyle/>
          <a:p>
            <a:r>
              <a:rPr lang="en-GB" sz="3600" dirty="0" smtClean="0"/>
              <a:t>Using </a:t>
            </a:r>
            <a:r>
              <a:rPr lang="en-GB" sz="3600" dirty="0" smtClean="0"/>
              <a:t>both Boyer and Hutchings &amp; Schulman frameworks together. </a:t>
            </a:r>
          </a:p>
          <a:p>
            <a:r>
              <a:rPr lang="en-GB" sz="3600" dirty="0" smtClean="0"/>
              <a:t>Identify an activity you have </a:t>
            </a:r>
            <a:r>
              <a:rPr lang="en-GB" sz="3600" dirty="0" smtClean="0"/>
              <a:t>aligned to the </a:t>
            </a:r>
            <a:r>
              <a:rPr lang="en-GB" sz="3600" dirty="0" smtClean="0"/>
              <a:t>model from Boyer</a:t>
            </a:r>
            <a:r>
              <a:rPr lang="en-GB" sz="3600" dirty="0" smtClean="0"/>
              <a:t> which </a:t>
            </a:r>
            <a:r>
              <a:rPr lang="en-GB" sz="3600" u="sng" dirty="0" smtClean="0"/>
              <a:t>also</a:t>
            </a:r>
            <a:r>
              <a:rPr lang="en-GB" sz="3600" dirty="0" smtClean="0"/>
              <a:t> meets the 4 criteria of SOTL from Hutchins &amp; Schulman.</a:t>
            </a:r>
          </a:p>
          <a:p>
            <a:pPr lvl="1"/>
            <a:r>
              <a:rPr lang="en-GB" sz="3200" dirty="0" smtClean="0"/>
              <a:t>Had you already framed this as SOTL?</a:t>
            </a:r>
          </a:p>
          <a:p>
            <a:pPr lvl="1"/>
            <a:r>
              <a:rPr lang="en-GB" sz="3200" dirty="0" smtClean="0"/>
              <a:t>Is this currently on your academic CV? </a:t>
            </a:r>
          </a:p>
          <a:p>
            <a:pPr lvl="1"/>
            <a:r>
              <a:rPr lang="en-GB" sz="3200" dirty="0" smtClean="0"/>
              <a:t>How could it support evidence of your completed academic development?</a:t>
            </a:r>
          </a:p>
          <a:p>
            <a:endParaRPr lang="en-GB" sz="3600" dirty="0"/>
          </a:p>
        </p:txBody>
      </p:sp>
    </p:spTree>
    <p:extLst>
      <p:ext uri="{BB962C8B-B14F-4D97-AF65-F5344CB8AC3E}">
        <p14:creationId xmlns:p14="http://schemas.microsoft.com/office/powerpoint/2010/main" val="2145179304"/>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12192000" cy="1430594"/>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475592" y="49809"/>
            <a:ext cx="10515600" cy="1325563"/>
          </a:xfrm>
        </p:spPr>
        <p:txBody>
          <a:bodyPr/>
          <a:lstStyle/>
          <a:p>
            <a:r>
              <a:rPr lang="en-GB" dirty="0" smtClean="0">
                <a:solidFill>
                  <a:schemeClr val="bg1"/>
                </a:solidFill>
              </a:rPr>
              <a:t>References</a:t>
            </a:r>
            <a:endParaRPr lang="en-GB" dirty="0">
              <a:solidFill>
                <a:schemeClr val="bg1"/>
              </a:solidFill>
            </a:endParaRPr>
          </a:p>
        </p:txBody>
      </p:sp>
      <p:sp>
        <p:nvSpPr>
          <p:cNvPr id="3" name="Content Placeholder 2"/>
          <p:cNvSpPr>
            <a:spLocks noGrp="1"/>
          </p:cNvSpPr>
          <p:nvPr>
            <p:ph idx="1"/>
          </p:nvPr>
        </p:nvSpPr>
        <p:spPr>
          <a:xfrm>
            <a:off x="324465" y="1690688"/>
            <a:ext cx="11754464" cy="4826489"/>
          </a:xfrm>
        </p:spPr>
        <p:txBody>
          <a:bodyPr>
            <a:normAutofit fontScale="62500" lnSpcReduction="20000"/>
          </a:bodyPr>
          <a:lstStyle/>
          <a:p>
            <a:pPr marL="354013" indent="-354013">
              <a:buNone/>
            </a:pPr>
            <a:r>
              <a:rPr lang="en-GB" dirty="0"/>
              <a:t>Bennett, C.D. and Dewar, J.M. (2012). An Overview of the Scholarship of Teaching and Learning in Mathematics. </a:t>
            </a:r>
            <a:r>
              <a:rPr lang="en-GB" i="1" dirty="0"/>
              <a:t>PRIMUS : problems, resources, and issues in mathematics undergraduate studies</a:t>
            </a:r>
            <a:r>
              <a:rPr lang="en-GB" dirty="0"/>
              <a:t>, 22(6), pp.458–473.</a:t>
            </a:r>
          </a:p>
          <a:p>
            <a:pPr marL="354013" indent="-354013">
              <a:buNone/>
            </a:pPr>
            <a:r>
              <a:rPr lang="en-GB" dirty="0" err="1" smtClean="0"/>
              <a:t>Bih</a:t>
            </a:r>
            <a:r>
              <a:rPr lang="en-GB" dirty="0" smtClean="0"/>
              <a:t>-Jen </a:t>
            </a:r>
            <a:r>
              <a:rPr lang="en-GB" dirty="0" err="1"/>
              <a:t>Fwu</a:t>
            </a:r>
            <a:r>
              <a:rPr lang="en-GB" dirty="0"/>
              <a:t> and Jennifer Wen-</a:t>
            </a:r>
            <a:r>
              <a:rPr lang="en-GB" dirty="0" err="1"/>
              <a:t>Shya</a:t>
            </a:r>
            <a:r>
              <a:rPr lang="en-GB" dirty="0"/>
              <a:t> Lee. (2020). (Special Issue) Establishment of Scholarship of Teaching and Learning Culture in Higher Education: Using International Experience to Examine the Promotion and Development of Taiwan’s Teaching Practice Research. </a:t>
            </a:r>
            <a:r>
              <a:rPr lang="en-GB" i="1" dirty="0"/>
              <a:t>Jiao </a:t>
            </a:r>
            <a:r>
              <a:rPr lang="en-GB" i="1" dirty="0" err="1"/>
              <a:t>yu</a:t>
            </a:r>
            <a:r>
              <a:rPr lang="en-GB" i="1" dirty="0"/>
              <a:t> </a:t>
            </a:r>
            <a:r>
              <a:rPr lang="en-GB" i="1" dirty="0" err="1"/>
              <a:t>ke</a:t>
            </a:r>
            <a:r>
              <a:rPr lang="en-GB" i="1" dirty="0"/>
              <a:t> </a:t>
            </a:r>
            <a:r>
              <a:rPr lang="en-GB" i="1" dirty="0" err="1"/>
              <a:t>xue</a:t>
            </a:r>
            <a:r>
              <a:rPr lang="en-GB" i="1" dirty="0"/>
              <a:t> </a:t>
            </a:r>
            <a:r>
              <a:rPr lang="en-GB" i="1" dirty="0" err="1"/>
              <a:t>yan</a:t>
            </a:r>
            <a:r>
              <a:rPr lang="en-GB" i="1" dirty="0"/>
              <a:t> </a:t>
            </a:r>
            <a:r>
              <a:rPr lang="en-GB" i="1" dirty="0" err="1"/>
              <a:t>jiu</a:t>
            </a:r>
            <a:r>
              <a:rPr lang="en-GB" i="1" dirty="0"/>
              <a:t> qi </a:t>
            </a:r>
            <a:r>
              <a:rPr lang="en-GB" i="1" dirty="0" err="1"/>
              <a:t>kan</a:t>
            </a:r>
            <a:r>
              <a:rPr lang="en-GB" dirty="0"/>
              <a:t>, 65(4), p.105</a:t>
            </a:r>
            <a:r>
              <a:rPr lang="en-GB" dirty="0" smtClean="0"/>
              <a:t>–.</a:t>
            </a:r>
          </a:p>
          <a:p>
            <a:pPr marL="354013" indent="-354013">
              <a:buNone/>
            </a:pPr>
            <a:r>
              <a:rPr lang="en-US" dirty="0"/>
              <a:t>Boyer, E. L. (1997). Scholarship reconsidered: Priorities of the professoriate. San Francisco: </a:t>
            </a:r>
            <a:r>
              <a:rPr lang="en-US" dirty="0" err="1"/>
              <a:t>Jossey</a:t>
            </a:r>
            <a:r>
              <a:rPr lang="en-US" dirty="0"/>
              <a:t>-Bass</a:t>
            </a:r>
            <a:r>
              <a:rPr lang="en-US" dirty="0" smtClean="0"/>
              <a:t>.</a:t>
            </a:r>
            <a:endParaRPr lang="en-GB" dirty="0" smtClean="0"/>
          </a:p>
          <a:p>
            <a:pPr marL="354013" indent="-354013">
              <a:buNone/>
            </a:pPr>
            <a:r>
              <a:rPr lang="en-GB" dirty="0" err="1"/>
              <a:t>Chanock</a:t>
            </a:r>
            <a:r>
              <a:rPr lang="en-GB" dirty="0"/>
              <a:t>, K. (2007). What academic language and learning advisers bring to the scholarship of teaching and learning: problems and possibilities for dialogue with the disciplines. </a:t>
            </a:r>
            <a:r>
              <a:rPr lang="en-GB" i="1" dirty="0"/>
              <a:t>Higher education research and development</a:t>
            </a:r>
            <a:r>
              <a:rPr lang="en-GB" dirty="0"/>
              <a:t>, 26(3), pp.269–280.</a:t>
            </a:r>
          </a:p>
          <a:p>
            <a:pPr marL="354013" indent="-354013">
              <a:buNone/>
            </a:pPr>
            <a:r>
              <a:rPr lang="en-GB" dirty="0" err="1" smtClean="0"/>
              <a:t>Cranton</a:t>
            </a:r>
            <a:r>
              <a:rPr lang="en-GB" dirty="0"/>
              <a:t>, P. (2011). A transformative perspective on the Scholarship of Teaching and Learning. </a:t>
            </a:r>
            <a:r>
              <a:rPr lang="en-GB" i="1" dirty="0"/>
              <a:t>Higher education research and development</a:t>
            </a:r>
            <a:r>
              <a:rPr lang="en-GB" dirty="0"/>
              <a:t>, 30(1), pp.75–86</a:t>
            </a:r>
            <a:r>
              <a:rPr lang="en-GB" dirty="0" smtClean="0"/>
              <a:t>.</a:t>
            </a:r>
          </a:p>
          <a:p>
            <a:pPr marL="354013" indent="-354013">
              <a:buNone/>
            </a:pPr>
            <a:r>
              <a:rPr lang="en-GB" dirty="0" smtClean="0"/>
              <a:t>Huber</a:t>
            </a:r>
            <a:r>
              <a:rPr lang="en-GB" dirty="0"/>
              <a:t>, M. (2019). Citizens of the Teaching Commons: The Rise of </a:t>
            </a:r>
            <a:r>
              <a:rPr lang="en-GB" dirty="0" err="1"/>
              <a:t>SoTL</a:t>
            </a:r>
            <a:r>
              <a:rPr lang="en-GB" dirty="0"/>
              <a:t> among US Professors of the Year, 1981-2015. </a:t>
            </a:r>
            <a:r>
              <a:rPr lang="en-GB" i="1" dirty="0"/>
              <a:t>Teaching and learning inquiry</a:t>
            </a:r>
            <a:r>
              <a:rPr lang="en-GB" dirty="0"/>
              <a:t>, 7(1), pp.154–167</a:t>
            </a:r>
            <a:r>
              <a:rPr lang="en-GB" dirty="0" smtClean="0"/>
              <a:t>.</a:t>
            </a:r>
          </a:p>
          <a:p>
            <a:pPr marL="354013" indent="-354013">
              <a:buNone/>
            </a:pPr>
            <a:r>
              <a:rPr lang="en-GB" dirty="0"/>
              <a:t>Hutchings, P., Babb, M., &amp; Bjork, C. (2002). The scholarship of teaching and learning in higher education: An annotated bibliography revised and updated, Fall 2002. Available at the website of The Carnegie Academy for the Scholarship of Teaching and Learning: The Carnegie Foundation for the Advancement of Teaching. Retrieved November 19, 2006, from http:// </a:t>
            </a:r>
            <a:r>
              <a:rPr lang="en-GB" dirty="0" smtClean="0">
                <a:hlinkClick r:id="rId2"/>
              </a:rPr>
              <a:t>www.carnegiefoundation.org/elibrary/docs/bibliography.htm</a:t>
            </a:r>
            <a:endParaRPr lang="en-GB" dirty="0" smtClean="0"/>
          </a:p>
          <a:p>
            <a:pPr marL="354013" indent="-354013">
              <a:buNone/>
            </a:pPr>
            <a:r>
              <a:rPr lang="en-US" dirty="0"/>
              <a:t>Hutchings, P. and Shulman, L.S. (1999). The Scholarship of Teaching: New Elaborations, New Developments. </a:t>
            </a:r>
            <a:r>
              <a:rPr lang="en-US" i="1" dirty="0"/>
              <a:t>Change (New Rochelle, N.Y.)</a:t>
            </a:r>
            <a:r>
              <a:rPr lang="en-US" dirty="0"/>
              <a:t>, 31(5), pp.10–15</a:t>
            </a:r>
            <a:r>
              <a:rPr lang="en-US" dirty="0" smtClean="0"/>
              <a:t>.</a:t>
            </a:r>
            <a:endParaRPr lang="en-GB" dirty="0"/>
          </a:p>
        </p:txBody>
      </p:sp>
    </p:spTree>
    <p:extLst>
      <p:ext uri="{BB962C8B-B14F-4D97-AF65-F5344CB8AC3E}">
        <p14:creationId xmlns:p14="http://schemas.microsoft.com/office/powerpoint/2010/main" val="1081489645"/>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590</TotalTime>
  <Words>1051</Words>
  <Application>Microsoft Office PowerPoint</Application>
  <PresentationFormat>Widescreen</PresentationFormat>
  <Paragraphs>88</Paragraphs>
  <Slides>9</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Calibri Light</vt:lpstr>
      <vt:lpstr>Symbol</vt:lpstr>
      <vt:lpstr>Times New Roman</vt:lpstr>
      <vt:lpstr>Office Theme</vt:lpstr>
      <vt:lpstr>Setting the Scene:  What is the Scholarship of Teaching &amp; Learning?</vt:lpstr>
      <vt:lpstr>Intended learning outcomes</vt:lpstr>
      <vt:lpstr>1. Definitions of SOTL</vt:lpstr>
      <vt:lpstr>1. Definitions of SOTL (Boyer, 1997)</vt:lpstr>
      <vt:lpstr>PowerPoint Presentation</vt:lpstr>
      <vt:lpstr>1. Definitions of SOTL (Hutchings &amp; Shulman, 1999)</vt:lpstr>
      <vt:lpstr>2. To situate SOTL in Higher Education practice &amp; critically examine how it can be interpreted in different HE disciplines and contexts  </vt:lpstr>
      <vt:lpstr>3. To appraise the use of SOTL frameworks for your academic development</vt:lpstr>
      <vt:lpstr>References</vt:lpstr>
    </vt:vector>
  </TitlesOfParts>
  <Company>University of Manchester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Miriam Firth</dc:creator>
  <cp:lastModifiedBy>Miriam Firth</cp:lastModifiedBy>
  <cp:revision>23</cp:revision>
  <dcterms:created xsi:type="dcterms:W3CDTF">2022-10-06T09:15:34Z</dcterms:created>
  <dcterms:modified xsi:type="dcterms:W3CDTF">2022-10-17T12:35:18Z</dcterms:modified>
</cp:coreProperties>
</file>