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1" r:id="rId3"/>
    <p:sldId id="262" r:id="rId4"/>
    <p:sldId id="258" r:id="rId5"/>
    <p:sldId id="270" r:id="rId6"/>
    <p:sldId id="265" r:id="rId7"/>
    <p:sldId id="266" r:id="rId8"/>
    <p:sldId id="269" r:id="rId9"/>
    <p:sldId id="259" r:id="rId10"/>
    <p:sldId id="260" r:id="rId11"/>
    <p:sldId id="263" r:id="rId12"/>
    <p:sldId id="264"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229" autoAdjust="0"/>
  </p:normalViewPr>
  <p:slideViewPr>
    <p:cSldViewPr>
      <p:cViewPr varScale="1">
        <p:scale>
          <a:sx n="93" d="100"/>
          <a:sy n="93" d="100"/>
        </p:scale>
        <p:origin x="-21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F7A758-CD70-4648-8C16-0DDAB20E5E1F}" type="datetimeFigureOut">
              <a:rPr lang="en-GB" smtClean="0"/>
              <a:t>23/10/2014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371DB1-6330-40A0-9654-B3127DC42B9E}" type="slidenum">
              <a:rPr lang="en-GB" smtClean="0"/>
              <a:t>‹#›</a:t>
            </a:fld>
            <a:endParaRPr lang="en-GB"/>
          </a:p>
        </p:txBody>
      </p:sp>
    </p:spTree>
    <p:extLst>
      <p:ext uri="{BB962C8B-B14F-4D97-AF65-F5344CB8AC3E}">
        <p14:creationId xmlns:p14="http://schemas.microsoft.com/office/powerpoint/2010/main" val="702928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1</a:t>
            </a:fld>
            <a:endParaRPr lang="en-GB"/>
          </a:p>
        </p:txBody>
      </p:sp>
    </p:spTree>
    <p:extLst>
      <p:ext uri="{BB962C8B-B14F-4D97-AF65-F5344CB8AC3E}">
        <p14:creationId xmlns:p14="http://schemas.microsoft.com/office/powerpoint/2010/main" val="15364588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other words, what</a:t>
            </a:r>
            <a:r>
              <a:rPr lang="en-GB" baseline="0" dirty="0" smtClean="0"/>
              <a:t> would make you confident that you were </a:t>
            </a:r>
            <a:r>
              <a:rPr lang="en-GB" b="1" baseline="0" dirty="0" smtClean="0"/>
              <a:t>representing</a:t>
            </a:r>
            <a:r>
              <a:rPr lang="en-GB" baseline="0" dirty="0" smtClean="0"/>
              <a:t> the student body rather than reporting </a:t>
            </a:r>
            <a:r>
              <a:rPr lang="en-GB" b="1" baseline="0" dirty="0" smtClean="0"/>
              <a:t>hearsay</a:t>
            </a:r>
            <a:r>
              <a:rPr lang="en-GB" baseline="0" dirty="0" smtClean="0"/>
              <a:t> or the views of a </a:t>
            </a:r>
            <a:r>
              <a:rPr lang="en-GB" b="1" baseline="0" dirty="0" smtClean="0"/>
              <a:t>few</a:t>
            </a:r>
            <a:r>
              <a:rPr lang="en-GB" baseline="0" dirty="0" smtClean="0"/>
              <a:t> vociferous people? </a:t>
            </a:r>
          </a:p>
          <a:p>
            <a:endParaRPr lang="en-GB" baseline="0" dirty="0" smtClean="0"/>
          </a:p>
          <a:p>
            <a:r>
              <a:rPr lang="en-GB" baseline="0" dirty="0" smtClean="0"/>
              <a:t>Some ideas: ask more people than just your circle of friends; ask faces you are not familiar with; see if there is a Facebook group or other such group to see what is being said there; ascertain whether there is consistency in the things that are being said. </a:t>
            </a:r>
          </a:p>
          <a:p>
            <a:endParaRPr lang="en-GB" baseline="0" dirty="0" smtClean="0"/>
          </a:p>
          <a:p>
            <a:r>
              <a:rPr lang="en-GB" baseline="0" dirty="0" smtClean="0"/>
              <a:t>For SSLCs, etc.: ask for positive things; negative things; things that might be changed; additional things that might be done. Be prepared to take part in the management of the programme.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12</a:t>
            </a:fld>
            <a:endParaRPr lang="en-GB"/>
          </a:p>
        </p:txBody>
      </p:sp>
    </p:spTree>
    <p:extLst>
      <p:ext uri="{BB962C8B-B14F-4D97-AF65-F5344CB8AC3E}">
        <p14:creationId xmlns:p14="http://schemas.microsoft.com/office/powerpoint/2010/main" val="2796182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AKA “DA” level. </a:t>
            </a:r>
          </a:p>
          <a:p>
            <a:endParaRPr lang="en-GB" dirty="0" smtClean="0"/>
          </a:p>
          <a:p>
            <a:r>
              <a:rPr lang="en-GB" dirty="0" smtClean="0"/>
              <a:t>We’ll try to provide whatever resources are useful</a:t>
            </a:r>
            <a:r>
              <a:rPr lang="en-GB" baseline="0" dirty="0" smtClean="0"/>
              <a:t> and proportionate, but we’re not really set up for dedicated noticeboards, etc.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13</a:t>
            </a:fld>
            <a:endParaRPr lang="en-GB"/>
          </a:p>
        </p:txBody>
      </p:sp>
    </p:spTree>
    <p:extLst>
      <p:ext uri="{BB962C8B-B14F-4D97-AF65-F5344CB8AC3E}">
        <p14:creationId xmlns:p14="http://schemas.microsoft.com/office/powerpoint/2010/main" val="4061440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note:</a:t>
            </a:r>
          </a:p>
          <a:p>
            <a:endParaRPr lang="en-GB" dirty="0" smtClean="0"/>
          </a:p>
          <a:p>
            <a:r>
              <a:rPr lang="en-GB" dirty="0" smtClean="0"/>
              <a:t>The dotted lines represent the contingent reporting up, sending</a:t>
            </a:r>
            <a:r>
              <a:rPr lang="en-GB" baseline="0" dirty="0" smtClean="0"/>
              <a:t> back, and consultation that may be a result of business in these committees. It is not possible to represent all this systematically in a diagram. </a:t>
            </a:r>
            <a:endParaRPr lang="en-GB" dirty="0" smtClean="0"/>
          </a:p>
          <a:p>
            <a:endParaRPr lang="en-GB" dirty="0" smtClean="0"/>
          </a:p>
          <a:p>
            <a:r>
              <a:rPr lang="en-GB" dirty="0" smtClean="0"/>
              <a:t>Only BA(Econ) has a cadre</a:t>
            </a:r>
            <a:r>
              <a:rPr lang="en-GB" baseline="0" dirty="0" smtClean="0"/>
              <a:t> of rep coordinators (senior reps) although all programmes have students invited to the SUGTLC. </a:t>
            </a:r>
          </a:p>
          <a:p>
            <a:endParaRPr lang="en-GB" baseline="0" dirty="0" smtClean="0"/>
          </a:p>
          <a:p>
            <a:r>
              <a:rPr lang="en-GB" baseline="0" dirty="0" smtClean="0"/>
              <a:t>Some programmes invite reps from other programmes to their committees (especially SSLCs) (particularly the case where the programme in question is a multidisciplinary one) but this is not done across the board. Sometimes though another meeting is arranged for these other reps that we couldn’t fit on the diagram…</a:t>
            </a:r>
          </a:p>
          <a:p>
            <a:endParaRPr lang="en-GB" baseline="0" dirty="0" smtClean="0"/>
          </a:p>
          <a:p>
            <a:r>
              <a:rPr lang="en-GB" baseline="0" dirty="0" smtClean="0"/>
              <a:t>Programmes that do not invite students to their programme committee: PPE, Social Anthropology, Sociology. </a:t>
            </a:r>
          </a:p>
          <a:p>
            <a:endParaRPr lang="en-GB" baseline="0" dirty="0" smtClean="0"/>
          </a:p>
          <a:p>
            <a:r>
              <a:rPr lang="en-GB" baseline="0" dirty="0" smtClean="0"/>
              <a:t>Politics appear to have a joint SSLC and Programme Committee.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2</a:t>
            </a:fld>
            <a:endParaRPr lang="en-GB"/>
          </a:p>
        </p:txBody>
      </p:sp>
    </p:spTree>
    <p:extLst>
      <p:ext uri="{BB962C8B-B14F-4D97-AF65-F5344CB8AC3E}">
        <p14:creationId xmlns:p14="http://schemas.microsoft.com/office/powerpoint/2010/main" val="3901812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 note: we do not expect to hear complaints or issues about individual</a:t>
            </a:r>
            <a:r>
              <a:rPr lang="en-GB" baseline="0" dirty="0" smtClean="0"/>
              <a:t> course units at the SUGTLC and usually not in programme committees (although local conditions may vary). If such things are being raised here, then some earlier step has not been taken or explored fully. </a:t>
            </a:r>
          </a:p>
          <a:p>
            <a:endParaRPr lang="en-GB" baseline="0" dirty="0" smtClean="0"/>
          </a:p>
          <a:p>
            <a:r>
              <a:rPr lang="en-GB" baseline="0" dirty="0" smtClean="0"/>
              <a:t>Also note</a:t>
            </a:r>
            <a:r>
              <a:rPr lang="en-GB" baseline="0" dirty="0" smtClean="0"/>
              <a:t>: the programme committees are generally there to discuss items of business that, where they address student matters, concern all students (or a cohort). It is most productive to suggest business that pertains to the running of the programme generally.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3</a:t>
            </a:fld>
            <a:endParaRPr lang="en-GB"/>
          </a:p>
        </p:txBody>
      </p:sp>
    </p:spTree>
    <p:extLst>
      <p:ext uri="{BB962C8B-B14F-4D97-AF65-F5344CB8AC3E}">
        <p14:creationId xmlns:p14="http://schemas.microsoft.com/office/powerpoint/2010/main" val="842752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 these</a:t>
            </a:r>
            <a:r>
              <a:rPr lang="en-GB" baseline="0" dirty="0" smtClean="0"/>
              <a:t> are “things” that people have said recently; not a “job description” or similar. </a:t>
            </a:r>
          </a:p>
          <a:p>
            <a:endParaRPr lang="en-GB" baseline="0" dirty="0" smtClean="0"/>
          </a:p>
          <a:p>
            <a:r>
              <a:rPr lang="en-GB" baseline="0" dirty="0" smtClean="0"/>
              <a:t>Course unit issues are about how learning is done immediately. Programme issues are about e.g. the syllabus, the balance of assessment, and so on – think PCES.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4</a:t>
            </a:fld>
            <a:endParaRPr lang="en-GB"/>
          </a:p>
        </p:txBody>
      </p:sp>
    </p:spTree>
    <p:extLst>
      <p:ext uri="{BB962C8B-B14F-4D97-AF65-F5344CB8AC3E}">
        <p14:creationId xmlns:p14="http://schemas.microsoft.com/office/powerpoint/2010/main" val="3186073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Make sure you know the names!</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5</a:t>
            </a:fld>
            <a:endParaRPr lang="en-GB"/>
          </a:p>
        </p:txBody>
      </p:sp>
    </p:spTree>
    <p:extLst>
      <p:ext uri="{BB962C8B-B14F-4D97-AF65-F5344CB8AC3E}">
        <p14:creationId xmlns:p14="http://schemas.microsoft.com/office/powerpoint/2010/main" val="4212895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 this</a:t>
            </a:r>
            <a:r>
              <a:rPr lang="en-GB" baseline="0" dirty="0" smtClean="0"/>
              <a:t> slide could also have been called “how to influence a course unit” – so another thing to add is, “fill in the unit survey” and encourage others to do likewise. Lack of response has been a real obstacle in recent years? </a:t>
            </a:r>
          </a:p>
          <a:p>
            <a:endParaRPr lang="en-GB" baseline="0" dirty="0" smtClean="0"/>
          </a:p>
          <a:p>
            <a:r>
              <a:rPr lang="en-GB" baseline="0" dirty="0" smtClean="0"/>
              <a:t>But the point is that going to the course convenor is the first thing to do, doesn’t need a committee and is usually effective if you deal with it like this. </a:t>
            </a:r>
          </a:p>
          <a:p>
            <a:endParaRPr lang="en-GB" baseline="0" dirty="0" smtClean="0"/>
          </a:p>
          <a:p>
            <a:r>
              <a:rPr lang="en-GB" baseline="0" dirty="0" smtClean="0"/>
              <a:t>Be prepared for the convenor to explain things rather than change things. The “tenable course of action” should include how to communicate back any changes or agreements to the students.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6</a:t>
            </a:fld>
            <a:endParaRPr lang="en-GB"/>
          </a:p>
        </p:txBody>
      </p:sp>
    </p:spTree>
    <p:extLst>
      <p:ext uri="{BB962C8B-B14F-4D97-AF65-F5344CB8AC3E}">
        <p14:creationId xmlns:p14="http://schemas.microsoft.com/office/powerpoint/2010/main" val="3911403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7</a:t>
            </a:fld>
            <a:endParaRPr lang="en-GB"/>
          </a:p>
        </p:txBody>
      </p:sp>
    </p:spTree>
    <p:extLst>
      <p:ext uri="{BB962C8B-B14F-4D97-AF65-F5344CB8AC3E}">
        <p14:creationId xmlns:p14="http://schemas.microsoft.com/office/powerpoint/2010/main" val="625343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‘Senior</a:t>
            </a:r>
            <a:r>
              <a:rPr lang="en-GB" dirty="0" smtClean="0"/>
              <a:t>’ reps – normally third year students who have a good grasp of the structural issues concerning</a:t>
            </a:r>
            <a:r>
              <a:rPr lang="en-GB" baseline="0" dirty="0" smtClean="0"/>
              <a:t> their programme, DA, and the School.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8</a:t>
            </a:fld>
            <a:endParaRPr lang="en-GB"/>
          </a:p>
        </p:txBody>
      </p:sp>
    </p:spTree>
    <p:extLst>
      <p:ext uri="{BB962C8B-B14F-4D97-AF65-F5344CB8AC3E}">
        <p14:creationId xmlns:p14="http://schemas.microsoft.com/office/powerpoint/2010/main" val="2299212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Questions:</a:t>
            </a:r>
          </a:p>
          <a:p>
            <a:endParaRPr lang="en-GB" dirty="0" smtClean="0"/>
          </a:p>
          <a:p>
            <a:r>
              <a:rPr lang="en-GB" dirty="0" smtClean="0"/>
              <a:t>What is going on here? Is there a problem with representation</a:t>
            </a:r>
            <a:r>
              <a:rPr lang="en-GB" baseline="0" dirty="0" smtClean="0"/>
              <a:t> in such cases? Could the reps have done anything different? What is lacking in these cases? The result of such cases is that we are less equipped to deal with the complaints when they come in. Who should be responsible for doing something different here? What can the reps do to expedite these changes? How much of this is avoidable? Is there a problem with ‘descriptive representation’, ha </a:t>
            </a:r>
            <a:r>
              <a:rPr lang="en-GB" baseline="0" dirty="0" err="1" smtClean="0"/>
              <a:t>ha</a:t>
            </a:r>
            <a:r>
              <a:rPr lang="en-GB" baseline="0" dirty="0" smtClean="0"/>
              <a:t>? Are we talking about a straightforward bifurcation between reps and all other students? </a:t>
            </a:r>
          </a:p>
          <a:p>
            <a:endParaRPr lang="en-GB" baseline="0" dirty="0" smtClean="0"/>
          </a:p>
          <a:p>
            <a:r>
              <a:rPr lang="en-GB" baseline="0" dirty="0" smtClean="0"/>
              <a:t>Think: </a:t>
            </a:r>
            <a:r>
              <a:rPr lang="en-GB" b="1" baseline="0" dirty="0" smtClean="0"/>
              <a:t>time</a:t>
            </a:r>
            <a:r>
              <a:rPr lang="en-GB" baseline="0" dirty="0" smtClean="0"/>
              <a:t>: in what order should things be done? </a:t>
            </a:r>
            <a:r>
              <a:rPr lang="en-GB" b="1" baseline="0" dirty="0" smtClean="0"/>
              <a:t>Communication</a:t>
            </a:r>
            <a:r>
              <a:rPr lang="en-GB" baseline="0" dirty="0" smtClean="0"/>
              <a:t>: how to best communicate among the people who teach / take the course? </a:t>
            </a:r>
            <a:r>
              <a:rPr lang="en-GB" b="1" baseline="0" dirty="0" smtClean="0"/>
              <a:t>Information</a:t>
            </a:r>
            <a:r>
              <a:rPr lang="en-GB" baseline="0" dirty="0" smtClean="0"/>
              <a:t>: what information might be needed to avoid this kind of thing happening? </a:t>
            </a:r>
            <a:endParaRPr lang="en-GB" dirty="0"/>
          </a:p>
        </p:txBody>
      </p:sp>
      <p:sp>
        <p:nvSpPr>
          <p:cNvPr id="4" name="Slide Number Placeholder 3"/>
          <p:cNvSpPr>
            <a:spLocks noGrp="1"/>
          </p:cNvSpPr>
          <p:nvPr>
            <p:ph type="sldNum" sz="quarter" idx="10"/>
          </p:nvPr>
        </p:nvSpPr>
        <p:spPr/>
        <p:txBody>
          <a:bodyPr/>
          <a:lstStyle/>
          <a:p>
            <a:fld id="{12371DB1-6330-40A0-9654-B3127DC42B9E}" type="slidenum">
              <a:rPr lang="en-GB" smtClean="0"/>
              <a:t>9</a:t>
            </a:fld>
            <a:endParaRPr lang="en-GB"/>
          </a:p>
        </p:txBody>
      </p:sp>
    </p:spTree>
    <p:extLst>
      <p:ext uri="{BB962C8B-B14F-4D97-AF65-F5344CB8AC3E}">
        <p14:creationId xmlns:p14="http://schemas.microsoft.com/office/powerpoint/2010/main" val="1593673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A801E75-6E0F-48A5-96C7-7C1BD29A72DA}" type="datetimeFigureOut">
              <a:rPr lang="en-GB" smtClean="0"/>
              <a:t>23/10/2014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3543221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801E75-6E0F-48A5-96C7-7C1BD29A72DA}" type="datetimeFigureOut">
              <a:rPr lang="en-GB" smtClean="0"/>
              <a:t>23/10/2014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416274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801E75-6E0F-48A5-96C7-7C1BD29A72DA}" type="datetimeFigureOut">
              <a:rPr lang="en-GB" smtClean="0"/>
              <a:t>23/10/2014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94631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801E75-6E0F-48A5-96C7-7C1BD29A72DA}" type="datetimeFigureOut">
              <a:rPr lang="en-GB" smtClean="0"/>
              <a:t>23/10/2014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366520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801E75-6E0F-48A5-96C7-7C1BD29A72DA}" type="datetimeFigureOut">
              <a:rPr lang="en-GB" smtClean="0"/>
              <a:t>23/10/2014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266036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A801E75-6E0F-48A5-96C7-7C1BD29A72DA}" type="datetimeFigureOut">
              <a:rPr lang="en-GB" smtClean="0"/>
              <a:t>23/10/2014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810116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A801E75-6E0F-48A5-96C7-7C1BD29A72DA}" type="datetimeFigureOut">
              <a:rPr lang="en-GB" smtClean="0"/>
              <a:t>23/10/2014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749312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A801E75-6E0F-48A5-96C7-7C1BD29A72DA}" type="datetimeFigureOut">
              <a:rPr lang="en-GB" smtClean="0"/>
              <a:t>23/10/2014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428585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801E75-6E0F-48A5-96C7-7C1BD29A72DA}" type="datetimeFigureOut">
              <a:rPr lang="en-GB" smtClean="0"/>
              <a:t>23/10/2014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331086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01E75-6E0F-48A5-96C7-7C1BD29A72DA}" type="datetimeFigureOut">
              <a:rPr lang="en-GB" smtClean="0"/>
              <a:t>23/10/2014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1756112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01E75-6E0F-48A5-96C7-7C1BD29A72DA}" type="datetimeFigureOut">
              <a:rPr lang="en-GB" smtClean="0"/>
              <a:t>23/10/2014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42354-178D-427F-AA34-3570A43D6C59}" type="slidenum">
              <a:rPr lang="en-GB" smtClean="0"/>
              <a:t>‹#›</a:t>
            </a:fld>
            <a:endParaRPr lang="en-GB"/>
          </a:p>
        </p:txBody>
      </p:sp>
    </p:spTree>
    <p:extLst>
      <p:ext uri="{BB962C8B-B14F-4D97-AF65-F5344CB8AC3E}">
        <p14:creationId xmlns:p14="http://schemas.microsoft.com/office/powerpoint/2010/main" val="3425101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01E75-6E0F-48A5-96C7-7C1BD29A72DA}" type="datetimeFigureOut">
              <a:rPr lang="en-GB" smtClean="0"/>
              <a:t>23/10/2014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42354-178D-427F-AA34-3570A43D6C59}" type="slidenum">
              <a:rPr lang="en-GB" smtClean="0"/>
              <a:t>‹#›</a:t>
            </a:fld>
            <a:endParaRPr lang="en-GB"/>
          </a:p>
        </p:txBody>
      </p:sp>
    </p:spTree>
    <p:extLst>
      <p:ext uri="{BB962C8B-B14F-4D97-AF65-F5344CB8AC3E}">
        <p14:creationId xmlns:p14="http://schemas.microsoft.com/office/powerpoint/2010/main" val="939313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Student Representative training for SoSS undergraduates </a:t>
            </a:r>
            <a:endParaRPr lang="en-GB" dirty="0"/>
          </a:p>
        </p:txBody>
      </p:sp>
      <p:sp>
        <p:nvSpPr>
          <p:cNvPr id="3" name="Subtitle 2"/>
          <p:cNvSpPr>
            <a:spLocks noGrp="1"/>
          </p:cNvSpPr>
          <p:nvPr>
            <p:ph type="subTitle" idx="1"/>
          </p:nvPr>
        </p:nvSpPr>
        <p:spPr/>
        <p:txBody>
          <a:bodyPr>
            <a:normAutofit fontScale="85000" lnSpcReduction="20000"/>
          </a:bodyPr>
          <a:lstStyle/>
          <a:p>
            <a:r>
              <a:rPr lang="en-GB" dirty="0" smtClean="0"/>
              <a:t>22</a:t>
            </a:r>
            <a:r>
              <a:rPr lang="en-GB" baseline="30000" dirty="0" smtClean="0"/>
              <a:t>nd</a:t>
            </a:r>
            <a:r>
              <a:rPr lang="en-GB" dirty="0" smtClean="0"/>
              <a:t> October 2014</a:t>
            </a:r>
          </a:p>
          <a:p>
            <a:r>
              <a:rPr lang="en-GB" dirty="0" smtClean="0"/>
              <a:t>Dr Paul Smith (SoSS)</a:t>
            </a:r>
          </a:p>
          <a:p>
            <a:r>
              <a:rPr lang="en-GB" dirty="0" smtClean="0"/>
              <a:t>In conjunction with</a:t>
            </a:r>
          </a:p>
          <a:p>
            <a:r>
              <a:rPr lang="en-GB" dirty="0" smtClean="0"/>
              <a:t>UMSU</a:t>
            </a:r>
            <a:endParaRPr lang="en-GB" dirty="0"/>
          </a:p>
        </p:txBody>
      </p:sp>
    </p:spTree>
    <p:extLst>
      <p:ext uri="{BB962C8B-B14F-4D97-AF65-F5344CB8AC3E}">
        <p14:creationId xmlns:p14="http://schemas.microsoft.com/office/powerpoint/2010/main" val="3838039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Some measures of success</a:t>
            </a:r>
            <a:endParaRPr lang="en-GB" dirty="0"/>
          </a:p>
        </p:txBody>
      </p:sp>
      <p:sp>
        <p:nvSpPr>
          <p:cNvPr id="3" name="Content Placeholder 2"/>
          <p:cNvSpPr>
            <a:spLocks noGrp="1"/>
          </p:cNvSpPr>
          <p:nvPr>
            <p:ph idx="1"/>
          </p:nvPr>
        </p:nvSpPr>
        <p:spPr>
          <a:xfrm>
            <a:off x="457200" y="1124744"/>
            <a:ext cx="8229600" cy="5001419"/>
          </a:xfrm>
        </p:spPr>
        <p:txBody>
          <a:bodyPr>
            <a:normAutofit fontScale="92500" lnSpcReduction="20000"/>
          </a:bodyPr>
          <a:lstStyle/>
          <a:p>
            <a:r>
              <a:rPr lang="en-GB" dirty="0" smtClean="0"/>
              <a:t>Are the students on your programme aware of you? Do they seek you out?</a:t>
            </a:r>
          </a:p>
          <a:p>
            <a:r>
              <a:rPr lang="en-GB" dirty="0" smtClean="0"/>
              <a:t>Do the staff recognise you? (And look pleased to see you?)</a:t>
            </a:r>
          </a:p>
          <a:p>
            <a:r>
              <a:rPr lang="en-GB" dirty="0" smtClean="0"/>
              <a:t>Is there good attendance at meetings where a student presence is sought?</a:t>
            </a:r>
          </a:p>
          <a:p>
            <a:r>
              <a:rPr lang="en-GB" dirty="0" smtClean="0"/>
              <a:t>Are discussions about change conducted in a cordial, collegial and professional manner? </a:t>
            </a:r>
          </a:p>
          <a:p>
            <a:r>
              <a:rPr lang="en-GB" dirty="0" smtClean="0"/>
              <a:t>Are the reps </a:t>
            </a:r>
            <a:r>
              <a:rPr lang="en-GB" i="1" dirty="0" smtClean="0"/>
              <a:t>representing</a:t>
            </a:r>
            <a:r>
              <a:rPr lang="en-GB" dirty="0" smtClean="0"/>
              <a:t> their “constituency”? </a:t>
            </a:r>
          </a:p>
          <a:p>
            <a:r>
              <a:rPr lang="en-GB" dirty="0" smtClean="0"/>
              <a:t>Are surveys and questionnaires (e.g. unit surveys) being completed? </a:t>
            </a:r>
            <a:endParaRPr lang="en-GB" dirty="0"/>
          </a:p>
        </p:txBody>
      </p:sp>
    </p:spTree>
    <p:extLst>
      <p:ext uri="{BB962C8B-B14F-4D97-AF65-F5344CB8AC3E}">
        <p14:creationId xmlns:p14="http://schemas.microsoft.com/office/powerpoint/2010/main" val="29233739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Working with other people</a:t>
            </a:r>
            <a:endParaRPr lang="en-GB" dirty="0"/>
          </a:p>
        </p:txBody>
      </p:sp>
      <p:sp>
        <p:nvSpPr>
          <p:cNvPr id="3" name="Content Placeholder 2"/>
          <p:cNvSpPr>
            <a:spLocks noGrp="1"/>
          </p:cNvSpPr>
          <p:nvPr>
            <p:ph idx="1"/>
          </p:nvPr>
        </p:nvSpPr>
        <p:spPr>
          <a:xfrm>
            <a:off x="457200" y="1052736"/>
            <a:ext cx="8229600" cy="5073427"/>
          </a:xfrm>
        </p:spPr>
        <p:txBody>
          <a:bodyPr>
            <a:normAutofit lnSpcReduction="10000"/>
          </a:bodyPr>
          <a:lstStyle/>
          <a:p>
            <a:r>
              <a:rPr lang="en-GB" dirty="0" smtClean="0"/>
              <a:t>Communication is the key</a:t>
            </a:r>
          </a:p>
          <a:p>
            <a:r>
              <a:rPr lang="en-GB" b="1" dirty="0" smtClean="0"/>
              <a:t>Visible</a:t>
            </a:r>
            <a:r>
              <a:rPr lang="en-GB" dirty="0" smtClean="0"/>
              <a:t>, </a:t>
            </a:r>
            <a:r>
              <a:rPr lang="en-GB" b="1" dirty="0" smtClean="0"/>
              <a:t>active</a:t>
            </a:r>
            <a:r>
              <a:rPr lang="en-GB" dirty="0" smtClean="0"/>
              <a:t>, </a:t>
            </a:r>
            <a:r>
              <a:rPr lang="en-GB" b="1" dirty="0" smtClean="0"/>
              <a:t>constructive</a:t>
            </a:r>
            <a:r>
              <a:rPr lang="en-GB" dirty="0" smtClean="0"/>
              <a:t>: these reps have a big effect </a:t>
            </a:r>
          </a:p>
          <a:p>
            <a:r>
              <a:rPr lang="en-GB" dirty="0" smtClean="0"/>
              <a:t>Responsibility as well as right</a:t>
            </a:r>
          </a:p>
          <a:p>
            <a:r>
              <a:rPr lang="en-GB" dirty="0" smtClean="0"/>
              <a:t>Delegate as necessary (and possible); some programmes have senior representatives  </a:t>
            </a:r>
          </a:p>
          <a:p>
            <a:r>
              <a:rPr lang="en-GB" dirty="0" smtClean="0"/>
              <a:t>Remember that information goes down as well as up </a:t>
            </a:r>
          </a:p>
          <a:p>
            <a:r>
              <a:rPr lang="en-GB" dirty="0" smtClean="0"/>
              <a:t>Facilitate: be the means to allow others to have their voices heard </a:t>
            </a:r>
            <a:endParaRPr lang="en-GB" dirty="0"/>
          </a:p>
        </p:txBody>
      </p:sp>
    </p:spTree>
    <p:extLst>
      <p:ext uri="{BB962C8B-B14F-4D97-AF65-F5344CB8AC3E}">
        <p14:creationId xmlns:p14="http://schemas.microsoft.com/office/powerpoint/2010/main" val="66989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Canvassing </a:t>
            </a:r>
            <a:endParaRPr lang="en-GB" dirty="0"/>
          </a:p>
        </p:txBody>
      </p:sp>
      <p:sp>
        <p:nvSpPr>
          <p:cNvPr id="3" name="Content Placeholder 2"/>
          <p:cNvSpPr>
            <a:spLocks noGrp="1"/>
          </p:cNvSpPr>
          <p:nvPr>
            <p:ph idx="1"/>
          </p:nvPr>
        </p:nvSpPr>
        <p:spPr>
          <a:xfrm>
            <a:off x="457200" y="1124744"/>
            <a:ext cx="8229600" cy="5001419"/>
          </a:xfrm>
        </p:spPr>
        <p:txBody>
          <a:bodyPr/>
          <a:lstStyle/>
          <a:p>
            <a:pPr marL="0" indent="0">
              <a:buNone/>
            </a:pPr>
            <a:endParaRPr lang="en-GB" dirty="0" smtClean="0"/>
          </a:p>
          <a:p>
            <a:pPr marL="0" indent="0">
              <a:buNone/>
            </a:pPr>
            <a:r>
              <a:rPr lang="en-GB" dirty="0" smtClean="0"/>
              <a:t>What </a:t>
            </a:r>
            <a:r>
              <a:rPr lang="en-GB" b="1" dirty="0" smtClean="0"/>
              <a:t>methods</a:t>
            </a:r>
            <a:r>
              <a:rPr lang="en-GB" dirty="0" smtClean="0"/>
              <a:t>, and what </a:t>
            </a:r>
            <a:r>
              <a:rPr lang="en-GB" b="1" dirty="0" smtClean="0"/>
              <a:t>principles</a:t>
            </a:r>
            <a:r>
              <a:rPr lang="en-GB" dirty="0" smtClean="0"/>
              <a:t>, would / could you employ to make sure that you feel you are </a:t>
            </a:r>
            <a:r>
              <a:rPr lang="en-GB" b="1" dirty="0" smtClean="0"/>
              <a:t>fully</a:t>
            </a:r>
            <a:r>
              <a:rPr lang="en-GB" dirty="0" smtClean="0"/>
              <a:t> and </a:t>
            </a:r>
            <a:r>
              <a:rPr lang="en-GB" b="1" dirty="0" smtClean="0"/>
              <a:t>properly</a:t>
            </a:r>
            <a:r>
              <a:rPr lang="en-GB" dirty="0" smtClean="0"/>
              <a:t> representing the student body? </a:t>
            </a:r>
            <a:endParaRPr lang="en-GB" dirty="0"/>
          </a:p>
        </p:txBody>
      </p:sp>
    </p:spTree>
    <p:extLst>
      <p:ext uri="{BB962C8B-B14F-4D97-AF65-F5344CB8AC3E}">
        <p14:creationId xmlns:p14="http://schemas.microsoft.com/office/powerpoint/2010/main" val="1874844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Support for reps at School level</a:t>
            </a:r>
            <a:endParaRPr lang="en-GB" dirty="0"/>
          </a:p>
        </p:txBody>
      </p:sp>
      <p:sp>
        <p:nvSpPr>
          <p:cNvPr id="3" name="Content Placeholder 2"/>
          <p:cNvSpPr>
            <a:spLocks noGrp="1"/>
          </p:cNvSpPr>
          <p:nvPr>
            <p:ph idx="1"/>
          </p:nvPr>
        </p:nvSpPr>
        <p:spPr>
          <a:xfrm>
            <a:off x="457200" y="1052736"/>
            <a:ext cx="8229600" cy="5073427"/>
          </a:xfrm>
        </p:spPr>
        <p:txBody>
          <a:bodyPr/>
          <a:lstStyle/>
          <a:p>
            <a:r>
              <a:rPr lang="en-GB" dirty="0" smtClean="0"/>
              <a:t>Send emails on request</a:t>
            </a:r>
          </a:p>
          <a:p>
            <a:r>
              <a:rPr lang="en-GB" dirty="0" smtClean="0"/>
              <a:t>Staff will generally make time to listen to input from student reps</a:t>
            </a:r>
          </a:p>
          <a:p>
            <a:r>
              <a:rPr lang="en-GB" dirty="0" smtClean="0"/>
              <a:t>Within reason, the student experience budget can fund student rep ‘working socials’ or similar </a:t>
            </a:r>
          </a:p>
          <a:p>
            <a:r>
              <a:rPr lang="en-GB" dirty="0" smtClean="0"/>
              <a:t>HEAR / references</a:t>
            </a:r>
            <a:endParaRPr lang="en-GB" dirty="0"/>
          </a:p>
        </p:txBody>
      </p:sp>
    </p:spTree>
    <p:extLst>
      <p:ext uri="{BB962C8B-B14F-4D97-AF65-F5344CB8AC3E}">
        <p14:creationId xmlns:p14="http://schemas.microsoft.com/office/powerpoint/2010/main" val="3551491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2034"/>
          </a:xfrm>
        </p:spPr>
        <p:txBody>
          <a:bodyPr>
            <a:normAutofit fontScale="90000"/>
          </a:bodyPr>
          <a:lstStyle/>
          <a:p>
            <a:endParaRPr lang="en-GB"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40586" y="404663"/>
            <a:ext cx="8723902" cy="6163257"/>
          </a:xfrm>
        </p:spPr>
      </p:pic>
    </p:spTree>
    <p:extLst>
      <p:ext uri="{BB962C8B-B14F-4D97-AF65-F5344CB8AC3E}">
        <p14:creationId xmlns:p14="http://schemas.microsoft.com/office/powerpoint/2010/main" val="2914508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endParaRPr lang="en-GB" dirty="0"/>
          </a:p>
        </p:txBody>
      </p:sp>
      <p:sp>
        <p:nvSpPr>
          <p:cNvPr id="3" name="Content Placeholder 2"/>
          <p:cNvSpPr>
            <a:spLocks noGrp="1"/>
          </p:cNvSpPr>
          <p:nvPr>
            <p:ph idx="1"/>
          </p:nvPr>
        </p:nvSpPr>
        <p:spPr>
          <a:xfrm>
            <a:off x="457200" y="908720"/>
            <a:ext cx="8229600" cy="5217443"/>
          </a:xfrm>
        </p:spPr>
        <p:txBody>
          <a:bodyPr>
            <a:normAutofit fontScale="92500" lnSpcReduction="10000"/>
          </a:bodyPr>
          <a:lstStyle/>
          <a:p>
            <a:r>
              <a:rPr lang="en-GB" dirty="0" smtClean="0"/>
              <a:t>Staff/Student Liaison Committees are for student business in a specific programme or Discipline Area (including concerns about individual course units)</a:t>
            </a:r>
          </a:p>
          <a:p>
            <a:r>
              <a:rPr lang="en-GB" dirty="0" smtClean="0"/>
              <a:t>Programme Committees address the running of a specific programme, which may take in more than one discipline; they might have a specific item(s) for student business </a:t>
            </a:r>
          </a:p>
          <a:p>
            <a:r>
              <a:rPr lang="en-GB" dirty="0" smtClean="0"/>
              <a:t>SUGTLC is the committee that manages the School’s undergraduate provision; any business that needs a broader view than can be provided by any programme committee might come here</a:t>
            </a:r>
            <a:endParaRPr lang="en-GB" dirty="0"/>
          </a:p>
        </p:txBody>
      </p:sp>
    </p:spTree>
    <p:extLst>
      <p:ext uri="{BB962C8B-B14F-4D97-AF65-F5344CB8AC3E}">
        <p14:creationId xmlns:p14="http://schemas.microsoft.com/office/powerpoint/2010/main" val="391619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Role of student reps in the School</a:t>
            </a:r>
            <a:endParaRPr lang="en-GB" dirty="0"/>
          </a:p>
        </p:txBody>
      </p:sp>
      <p:sp>
        <p:nvSpPr>
          <p:cNvPr id="3" name="Content Placeholder 2"/>
          <p:cNvSpPr>
            <a:spLocks noGrp="1"/>
          </p:cNvSpPr>
          <p:nvPr>
            <p:ph idx="1"/>
          </p:nvPr>
        </p:nvSpPr>
        <p:spPr>
          <a:xfrm>
            <a:off x="457200" y="1052736"/>
            <a:ext cx="8229600" cy="5073427"/>
          </a:xfrm>
        </p:spPr>
        <p:txBody>
          <a:bodyPr>
            <a:normAutofit lnSpcReduction="10000"/>
          </a:bodyPr>
          <a:lstStyle/>
          <a:p>
            <a:r>
              <a:rPr lang="en-GB" dirty="0" smtClean="0"/>
              <a:t>Help to manage change</a:t>
            </a:r>
          </a:p>
          <a:p>
            <a:r>
              <a:rPr lang="en-GB" dirty="0" smtClean="0"/>
              <a:t>Help to address issues arising in course units (think </a:t>
            </a:r>
            <a:r>
              <a:rPr lang="en-GB" i="1" dirty="0" smtClean="0"/>
              <a:t>tactical</a:t>
            </a:r>
            <a:r>
              <a:rPr lang="en-GB" dirty="0" smtClean="0"/>
              <a:t>)</a:t>
            </a:r>
          </a:p>
          <a:p>
            <a:r>
              <a:rPr lang="en-GB" dirty="0" smtClean="0"/>
              <a:t>Help students be more engaged with the management of their course / programme (think </a:t>
            </a:r>
            <a:r>
              <a:rPr lang="en-GB" i="1" dirty="0" smtClean="0"/>
              <a:t>structural / strategic</a:t>
            </a:r>
            <a:r>
              <a:rPr lang="en-GB" dirty="0" smtClean="0"/>
              <a:t>)</a:t>
            </a:r>
          </a:p>
          <a:p>
            <a:r>
              <a:rPr lang="en-GB" dirty="0" smtClean="0"/>
              <a:t>Are a conduit between staff and students (NB:- down as well as up)</a:t>
            </a:r>
          </a:p>
          <a:p>
            <a:r>
              <a:rPr lang="en-GB" dirty="0" smtClean="0"/>
              <a:t>Encourage student attendance at relevant meetings </a:t>
            </a:r>
          </a:p>
          <a:p>
            <a:endParaRPr lang="en-GB" dirty="0"/>
          </a:p>
        </p:txBody>
      </p:sp>
    </p:spTree>
    <p:extLst>
      <p:ext uri="{BB962C8B-B14F-4D97-AF65-F5344CB8AC3E}">
        <p14:creationId xmlns:p14="http://schemas.microsoft.com/office/powerpoint/2010/main" val="375542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smtClean="0"/>
              <a:t>People to know (of)</a:t>
            </a:r>
            <a:endParaRPr lang="en-GB" dirty="0"/>
          </a:p>
        </p:txBody>
      </p:sp>
      <p:sp>
        <p:nvSpPr>
          <p:cNvPr id="3" name="Content Placeholder 2"/>
          <p:cNvSpPr>
            <a:spLocks noGrp="1"/>
          </p:cNvSpPr>
          <p:nvPr>
            <p:ph idx="1"/>
          </p:nvPr>
        </p:nvSpPr>
        <p:spPr>
          <a:xfrm>
            <a:off x="457200" y="1052736"/>
            <a:ext cx="8229600" cy="5073427"/>
          </a:xfrm>
        </p:spPr>
        <p:txBody>
          <a:bodyPr/>
          <a:lstStyle/>
          <a:p>
            <a:r>
              <a:rPr lang="en-GB" dirty="0" smtClean="0"/>
              <a:t>Prof Chris Orme (Head of School)</a:t>
            </a:r>
          </a:p>
          <a:p>
            <a:r>
              <a:rPr lang="en-GB" dirty="0" smtClean="0"/>
              <a:t>Dr Veronique Pin-Fat (Head of UG Studies)</a:t>
            </a:r>
          </a:p>
          <a:p>
            <a:r>
              <a:rPr lang="en-GB" dirty="0" smtClean="0"/>
              <a:t>Your Programme Director</a:t>
            </a:r>
          </a:p>
          <a:p>
            <a:r>
              <a:rPr lang="en-GB" dirty="0" smtClean="0"/>
              <a:t>Heads of UG Studies for the disciplines that contribute to your degree</a:t>
            </a:r>
          </a:p>
          <a:p>
            <a:r>
              <a:rPr lang="en-GB" dirty="0" smtClean="0"/>
              <a:t>Your Programme Administrator </a:t>
            </a:r>
          </a:p>
          <a:p>
            <a:r>
              <a:rPr lang="en-GB" dirty="0" smtClean="0"/>
              <a:t>Student support office</a:t>
            </a:r>
          </a:p>
          <a:p>
            <a:pPr lvl="1"/>
            <a:r>
              <a:rPr lang="en-GB" dirty="0" smtClean="0"/>
              <a:t>Dr Paul Smith</a:t>
            </a:r>
          </a:p>
          <a:p>
            <a:pPr lvl="1"/>
            <a:r>
              <a:rPr lang="en-GB" dirty="0" smtClean="0"/>
              <a:t>Philippa Wilson </a:t>
            </a:r>
          </a:p>
          <a:p>
            <a:endParaRPr lang="en-GB" dirty="0"/>
          </a:p>
        </p:txBody>
      </p:sp>
    </p:spTree>
    <p:extLst>
      <p:ext uri="{BB962C8B-B14F-4D97-AF65-F5344CB8AC3E}">
        <p14:creationId xmlns:p14="http://schemas.microsoft.com/office/powerpoint/2010/main" val="74945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smtClean="0"/>
              <a:t>Dealing with a course convenor</a:t>
            </a:r>
            <a:endParaRPr lang="en-GB" dirty="0"/>
          </a:p>
        </p:txBody>
      </p:sp>
      <p:sp>
        <p:nvSpPr>
          <p:cNvPr id="3" name="Content Placeholder 2"/>
          <p:cNvSpPr>
            <a:spLocks noGrp="1"/>
          </p:cNvSpPr>
          <p:nvPr>
            <p:ph idx="1"/>
          </p:nvPr>
        </p:nvSpPr>
        <p:spPr>
          <a:xfrm>
            <a:off x="457200" y="980728"/>
            <a:ext cx="8229600" cy="5145435"/>
          </a:xfrm>
        </p:spPr>
        <p:txBody>
          <a:bodyPr>
            <a:normAutofit/>
          </a:bodyPr>
          <a:lstStyle/>
          <a:p>
            <a:r>
              <a:rPr lang="en-GB" dirty="0" smtClean="0"/>
              <a:t>Make it grounded / well-researched / representative</a:t>
            </a:r>
          </a:p>
          <a:p>
            <a:r>
              <a:rPr lang="en-GB" dirty="0" smtClean="0"/>
              <a:t>Make it concrete – what </a:t>
            </a:r>
            <a:r>
              <a:rPr lang="en-GB" i="1" dirty="0" smtClean="0"/>
              <a:t>exactly</a:t>
            </a:r>
            <a:r>
              <a:rPr lang="en-GB" dirty="0" smtClean="0"/>
              <a:t> is the issue? </a:t>
            </a:r>
          </a:p>
          <a:p>
            <a:r>
              <a:rPr lang="en-GB" dirty="0" smtClean="0"/>
              <a:t>Be positive and come with ideas – what is a productive, proportionate outcome? </a:t>
            </a:r>
          </a:p>
          <a:p>
            <a:r>
              <a:rPr lang="en-GB" dirty="0" smtClean="0"/>
              <a:t>Make it productive – try to leave the meeting having agreed a tenable course of action </a:t>
            </a:r>
          </a:p>
          <a:p>
            <a:r>
              <a:rPr lang="en-GB" dirty="0" smtClean="0"/>
              <a:t>Next step: Head of UG studies for the relevant discipline; then School Head of UG Studies </a:t>
            </a:r>
            <a:endParaRPr lang="en-GB" dirty="0"/>
          </a:p>
        </p:txBody>
      </p:sp>
    </p:spTree>
    <p:extLst>
      <p:ext uri="{BB962C8B-B14F-4D97-AF65-F5344CB8AC3E}">
        <p14:creationId xmlns:p14="http://schemas.microsoft.com/office/powerpoint/2010/main" val="113385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smtClean="0"/>
              <a:t>How to influence a programme</a:t>
            </a:r>
            <a:endParaRPr lang="en-GB" dirty="0"/>
          </a:p>
        </p:txBody>
      </p:sp>
      <p:sp>
        <p:nvSpPr>
          <p:cNvPr id="3" name="Content Placeholder 2"/>
          <p:cNvSpPr>
            <a:spLocks noGrp="1"/>
          </p:cNvSpPr>
          <p:nvPr>
            <p:ph idx="1"/>
          </p:nvPr>
        </p:nvSpPr>
        <p:spPr>
          <a:xfrm>
            <a:off x="457200" y="1052736"/>
            <a:ext cx="8229600" cy="5073427"/>
          </a:xfrm>
        </p:spPr>
        <p:txBody>
          <a:bodyPr>
            <a:normAutofit lnSpcReduction="10000"/>
          </a:bodyPr>
          <a:lstStyle/>
          <a:p>
            <a:r>
              <a:rPr lang="en-GB" dirty="0" smtClean="0"/>
              <a:t>Remember that you have three years as a student to help influence your programme…</a:t>
            </a:r>
          </a:p>
          <a:p>
            <a:r>
              <a:rPr lang="en-GB" dirty="0" smtClean="0"/>
              <a:t>Fill in unit surveys and other surveys – or how will things change for the next cohort? </a:t>
            </a:r>
          </a:p>
          <a:p>
            <a:r>
              <a:rPr lang="en-GB" dirty="0" smtClean="0"/>
              <a:t>Approach: the Programme Director</a:t>
            </a:r>
          </a:p>
          <a:p>
            <a:r>
              <a:rPr lang="en-GB" dirty="0" smtClean="0"/>
              <a:t>Remember that the programme is the locus of what you will leave university with; be aware of what your outcomes are supposed to be </a:t>
            </a:r>
          </a:p>
          <a:p>
            <a:r>
              <a:rPr lang="en-GB" dirty="0" smtClean="0"/>
              <a:t>Remember the bigger picture at SSLCs and Programme Committees</a:t>
            </a:r>
            <a:endParaRPr lang="en-GB" dirty="0"/>
          </a:p>
        </p:txBody>
      </p:sp>
    </p:spTree>
    <p:extLst>
      <p:ext uri="{BB962C8B-B14F-4D97-AF65-F5344CB8AC3E}">
        <p14:creationId xmlns:p14="http://schemas.microsoft.com/office/powerpoint/2010/main" val="216304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How to influence the School</a:t>
            </a:r>
            <a:endParaRPr lang="en-GB" dirty="0"/>
          </a:p>
        </p:txBody>
      </p:sp>
      <p:sp>
        <p:nvSpPr>
          <p:cNvPr id="3" name="Content Placeholder 2"/>
          <p:cNvSpPr>
            <a:spLocks noGrp="1"/>
          </p:cNvSpPr>
          <p:nvPr>
            <p:ph idx="1"/>
          </p:nvPr>
        </p:nvSpPr>
        <p:spPr>
          <a:xfrm>
            <a:off x="457200" y="1052736"/>
            <a:ext cx="8229600" cy="5073427"/>
          </a:xfrm>
        </p:spPr>
        <p:txBody>
          <a:bodyPr>
            <a:normAutofit fontScale="92500" lnSpcReduction="10000"/>
          </a:bodyPr>
          <a:lstStyle/>
          <a:p>
            <a:r>
              <a:rPr lang="en-GB" dirty="0" smtClean="0"/>
              <a:t>Attendance at SUGTLC for (normally) ‘senior’ reps </a:t>
            </a:r>
          </a:p>
          <a:p>
            <a:r>
              <a:rPr lang="en-GB" dirty="0" smtClean="0"/>
              <a:t>NSS (National Student Survey), Student Barometer and other surveys – fill them in and encourage others to do so</a:t>
            </a:r>
          </a:p>
          <a:p>
            <a:r>
              <a:rPr lang="en-GB" dirty="0" smtClean="0"/>
              <a:t>UG representation on SPRC</a:t>
            </a:r>
          </a:p>
          <a:p>
            <a:r>
              <a:rPr lang="en-GB" dirty="0" smtClean="0"/>
              <a:t>Focus groups, etc. </a:t>
            </a:r>
          </a:p>
          <a:p>
            <a:r>
              <a:rPr lang="en-GB" dirty="0" smtClean="0"/>
              <a:t>Remember and work with the reps on other programmes </a:t>
            </a:r>
          </a:p>
          <a:p>
            <a:r>
              <a:rPr lang="en-GB" dirty="0" smtClean="0"/>
              <a:t>Find ways to (help us) do </a:t>
            </a:r>
            <a:r>
              <a:rPr lang="en-GB" b="1" dirty="0" smtClean="0"/>
              <a:t>more good things </a:t>
            </a:r>
            <a:r>
              <a:rPr lang="en-GB" dirty="0" smtClean="0"/>
              <a:t>as well as </a:t>
            </a:r>
            <a:r>
              <a:rPr lang="en-GB" b="1" dirty="0" smtClean="0"/>
              <a:t>improve</a:t>
            </a:r>
            <a:r>
              <a:rPr lang="en-GB" dirty="0" smtClean="0"/>
              <a:t> other things </a:t>
            </a:r>
            <a:endParaRPr lang="en-GB" dirty="0"/>
          </a:p>
        </p:txBody>
      </p:sp>
    </p:spTree>
    <p:extLst>
      <p:ext uri="{BB962C8B-B14F-4D97-AF65-F5344CB8AC3E}">
        <p14:creationId xmlns:p14="http://schemas.microsoft.com/office/powerpoint/2010/main" val="986544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For discussion: </a:t>
            </a:r>
            <a:endParaRPr lang="en-GB" dirty="0"/>
          </a:p>
        </p:txBody>
      </p:sp>
      <p:sp>
        <p:nvSpPr>
          <p:cNvPr id="3" name="Content Placeholder 2"/>
          <p:cNvSpPr>
            <a:spLocks noGrp="1"/>
          </p:cNvSpPr>
          <p:nvPr>
            <p:ph idx="1"/>
          </p:nvPr>
        </p:nvSpPr>
        <p:spPr>
          <a:xfrm>
            <a:off x="457200" y="1052736"/>
            <a:ext cx="8229600" cy="5073427"/>
          </a:xfrm>
        </p:spPr>
        <p:txBody>
          <a:bodyPr>
            <a:normAutofit lnSpcReduction="10000"/>
          </a:bodyPr>
          <a:lstStyle/>
          <a:p>
            <a:pPr marL="0" indent="0">
              <a:buNone/>
            </a:pPr>
            <a:r>
              <a:rPr lang="en-GB" dirty="0" smtClean="0"/>
              <a:t>Last year, student representatives provided positive feedback on various course units in SSLCs. The membership of the SSLCs agreed that it was useful to hear positive as well as negative comments. However, once final results were published, appeals and complaints were submitted concerning the same course units that had been praised in committees. Sometimes the complainants cited Facebook groups with a membership of hundreds set up specifically to canvas about these courses. </a:t>
            </a:r>
            <a:endParaRPr lang="en-GB" dirty="0"/>
          </a:p>
        </p:txBody>
      </p:sp>
    </p:spTree>
    <p:extLst>
      <p:ext uri="{BB962C8B-B14F-4D97-AF65-F5344CB8AC3E}">
        <p14:creationId xmlns:p14="http://schemas.microsoft.com/office/powerpoint/2010/main" val="14512090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1490</Words>
  <Application>Microsoft Office PowerPoint</Application>
  <PresentationFormat>On-screen Show (4:3)</PresentationFormat>
  <Paragraphs>114</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Student Representative training for SoSS undergraduates </vt:lpstr>
      <vt:lpstr>PowerPoint Presentation</vt:lpstr>
      <vt:lpstr>PowerPoint Presentation</vt:lpstr>
      <vt:lpstr>Role of student reps in the School</vt:lpstr>
      <vt:lpstr>People to know (of)</vt:lpstr>
      <vt:lpstr>Dealing with a course convenor</vt:lpstr>
      <vt:lpstr>How to influence a programme</vt:lpstr>
      <vt:lpstr>How to influence the School</vt:lpstr>
      <vt:lpstr>For discussion: </vt:lpstr>
      <vt:lpstr>Some measures of success</vt:lpstr>
      <vt:lpstr>Working with other people</vt:lpstr>
      <vt:lpstr>Canvassing </vt:lpstr>
      <vt:lpstr>Support for reps at School level</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Representative training for SoSS undergraduates</dc:title>
  <dc:creator>Paul Smith</dc:creator>
  <cp:lastModifiedBy>Paul Smith</cp:lastModifiedBy>
  <cp:revision>55</cp:revision>
  <dcterms:created xsi:type="dcterms:W3CDTF">2014-10-20T12:26:55Z</dcterms:created>
  <dcterms:modified xsi:type="dcterms:W3CDTF">2014-10-23T13:55:11Z</dcterms:modified>
</cp:coreProperties>
</file>