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80" r:id="rId2"/>
    <p:sldId id="277" r:id="rId3"/>
    <p:sldId id="276" r:id="rId4"/>
    <p:sldId id="278" r:id="rId5"/>
    <p:sldId id="262" r:id="rId6"/>
    <p:sldId id="260" r:id="rId7"/>
    <p:sldId id="263" r:id="rId8"/>
    <p:sldId id="264" r:id="rId9"/>
    <p:sldId id="267" r:id="rId10"/>
    <p:sldId id="268" r:id="rId11"/>
    <p:sldId id="269" r:id="rId12"/>
    <p:sldId id="272" r:id="rId13"/>
    <p:sldId id="273" r:id="rId14"/>
    <p:sldId id="274" r:id="rId15"/>
    <p:sldId id="270" r:id="rId16"/>
    <p:sldId id="275"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F45E"/>
    <a:srgbClr val="BE8D52"/>
    <a:srgbClr val="5FB65B"/>
    <a:srgbClr val="C0504D"/>
    <a:srgbClr val="5F9DAC"/>
    <a:srgbClr val="61B18E"/>
    <a:srgbClr val="9BBB5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50679F-C7C5-42B9-9063-C3C84A5457B6}" type="doc">
      <dgm:prSet loTypeId="urn:microsoft.com/office/officeart/2005/8/layout/radial6" loCatId="cycle" qsTypeId="urn:microsoft.com/office/officeart/2005/8/quickstyle/simple1#1" qsCatId="simple" csTypeId="urn:microsoft.com/office/officeart/2005/8/colors/colorful3" csCatId="colorful" phldr="1"/>
      <dgm:spPr/>
      <dgm:t>
        <a:bodyPr/>
        <a:lstStyle/>
        <a:p>
          <a:endParaRPr lang="en-GB"/>
        </a:p>
      </dgm:t>
    </dgm:pt>
    <dgm:pt modelId="{4206E7CA-0FD5-488E-B410-3760CC437709}">
      <dgm:prSet phldrT="[Text]"/>
      <dgm:spPr>
        <a:solidFill>
          <a:srgbClr val="C9F45E"/>
        </a:solidFill>
      </dgm:spPr>
      <dgm:t>
        <a:bodyPr/>
        <a:lstStyle/>
        <a:p>
          <a:r>
            <a:rPr lang="en-GB" dirty="0" smtClean="0">
              <a:solidFill>
                <a:schemeClr val="tx2">
                  <a:lumMod val="75000"/>
                </a:schemeClr>
              </a:solidFill>
            </a:rPr>
            <a:t>Causes of dementia</a:t>
          </a:r>
          <a:endParaRPr lang="en-GB" dirty="0">
            <a:solidFill>
              <a:schemeClr val="tx2">
                <a:lumMod val="75000"/>
              </a:schemeClr>
            </a:solidFill>
          </a:endParaRPr>
        </a:p>
      </dgm:t>
    </dgm:pt>
    <dgm:pt modelId="{9B0DA688-F616-4511-B198-DC1C19AB0F02}" type="parTrans" cxnId="{5E71618C-9357-4F0C-A898-C926FB82337A}">
      <dgm:prSet/>
      <dgm:spPr/>
      <dgm:t>
        <a:bodyPr/>
        <a:lstStyle/>
        <a:p>
          <a:endParaRPr lang="en-GB"/>
        </a:p>
      </dgm:t>
    </dgm:pt>
    <dgm:pt modelId="{771F8B99-066D-4467-B11D-A255D3D0389E}" type="sibTrans" cxnId="{5E71618C-9357-4F0C-A898-C926FB82337A}">
      <dgm:prSet/>
      <dgm:spPr/>
      <dgm:t>
        <a:bodyPr/>
        <a:lstStyle/>
        <a:p>
          <a:endParaRPr lang="en-GB"/>
        </a:p>
      </dgm:t>
    </dgm:pt>
    <dgm:pt modelId="{A869A009-5480-4035-883E-8EEC9D9F3462}">
      <dgm:prSet phldrT="[Text]"/>
      <dgm:spPr/>
      <dgm:t>
        <a:bodyPr/>
        <a:lstStyle/>
        <a:p>
          <a:r>
            <a:rPr lang="en-GB" dirty="0" smtClean="0"/>
            <a:t>Alzheimer’s disease (AD)</a:t>
          </a:r>
        </a:p>
        <a:p>
          <a:r>
            <a:rPr lang="en-GB" dirty="0" smtClean="0"/>
            <a:t>62%</a:t>
          </a:r>
          <a:endParaRPr lang="en-GB" dirty="0"/>
        </a:p>
      </dgm:t>
    </dgm:pt>
    <dgm:pt modelId="{98BF7BF1-6C1F-4F59-8E07-F625820ED002}" type="parTrans" cxnId="{37978D2F-C367-4ED6-BE62-4D087147A290}">
      <dgm:prSet/>
      <dgm:spPr/>
      <dgm:t>
        <a:bodyPr/>
        <a:lstStyle/>
        <a:p>
          <a:endParaRPr lang="en-GB"/>
        </a:p>
      </dgm:t>
    </dgm:pt>
    <dgm:pt modelId="{1E0E098A-78BA-4F5C-AAF9-CA33F47FC726}" type="sibTrans" cxnId="{37978D2F-C367-4ED6-BE62-4D087147A290}">
      <dgm:prSet/>
      <dgm:spPr/>
      <dgm:t>
        <a:bodyPr/>
        <a:lstStyle/>
        <a:p>
          <a:endParaRPr lang="en-GB"/>
        </a:p>
      </dgm:t>
    </dgm:pt>
    <dgm:pt modelId="{E6F7A4DC-4660-485C-9869-89DC6558448D}">
      <dgm:prSet phldrT="[Text]" custT="1"/>
      <dgm:spPr/>
      <dgm:t>
        <a:bodyPr/>
        <a:lstStyle/>
        <a:p>
          <a:r>
            <a:rPr lang="en-GB" sz="1600" dirty="0" err="1" smtClean="0"/>
            <a:t>Fronto</a:t>
          </a:r>
          <a:r>
            <a:rPr lang="en-GB" sz="1600" dirty="0" smtClean="0"/>
            <a:t>-temporal lobe dementia</a:t>
          </a:r>
        </a:p>
        <a:p>
          <a:r>
            <a:rPr lang="en-GB" sz="1400" dirty="0" smtClean="0"/>
            <a:t>2%</a:t>
          </a:r>
          <a:endParaRPr lang="en-GB" sz="1400" dirty="0"/>
        </a:p>
      </dgm:t>
    </dgm:pt>
    <dgm:pt modelId="{3FF11BEC-3F2F-40CB-A86F-2F7954AE525E}" type="parTrans" cxnId="{B553E2B9-31A3-4980-8C38-078ACD2408C4}">
      <dgm:prSet/>
      <dgm:spPr/>
      <dgm:t>
        <a:bodyPr/>
        <a:lstStyle/>
        <a:p>
          <a:endParaRPr lang="en-GB"/>
        </a:p>
      </dgm:t>
    </dgm:pt>
    <dgm:pt modelId="{EA5088EB-F43F-441A-A8BE-862C2DF9F2AF}" type="sibTrans" cxnId="{B553E2B9-31A3-4980-8C38-078ACD2408C4}">
      <dgm:prSet/>
      <dgm:spPr/>
      <dgm:t>
        <a:bodyPr/>
        <a:lstStyle/>
        <a:p>
          <a:endParaRPr lang="en-GB"/>
        </a:p>
      </dgm:t>
    </dgm:pt>
    <dgm:pt modelId="{095B371F-72FE-48D4-A83F-4667619462A7}">
      <dgm:prSet phldrT="[Text]"/>
      <dgm:spPr/>
      <dgm:t>
        <a:bodyPr/>
        <a:lstStyle/>
        <a:p>
          <a:r>
            <a:rPr lang="en-GB" dirty="0" smtClean="0"/>
            <a:t>Other causes</a:t>
          </a:r>
        </a:p>
        <a:p>
          <a:r>
            <a:rPr lang="en-GB" dirty="0" smtClean="0"/>
            <a:t>5%</a:t>
          </a:r>
          <a:endParaRPr lang="en-GB" dirty="0"/>
        </a:p>
      </dgm:t>
    </dgm:pt>
    <dgm:pt modelId="{BCB18E92-BAA4-432E-925E-A0780CD4BC2C}" type="parTrans" cxnId="{5FAD4E2D-6FD2-466E-8C15-F4B3DED5DEF0}">
      <dgm:prSet/>
      <dgm:spPr/>
      <dgm:t>
        <a:bodyPr/>
        <a:lstStyle/>
        <a:p>
          <a:endParaRPr lang="en-GB"/>
        </a:p>
      </dgm:t>
    </dgm:pt>
    <dgm:pt modelId="{9706E657-60FE-4214-8E9D-325F70E88814}" type="sibTrans" cxnId="{5FAD4E2D-6FD2-466E-8C15-F4B3DED5DEF0}">
      <dgm:prSet/>
      <dgm:spPr/>
      <dgm:t>
        <a:bodyPr/>
        <a:lstStyle/>
        <a:p>
          <a:endParaRPr lang="en-GB"/>
        </a:p>
      </dgm:t>
    </dgm:pt>
    <dgm:pt modelId="{BB0ED069-CC89-4CBD-B204-BCF39BA9DED8}">
      <dgm:prSet phldrT="[Text]"/>
      <dgm:spPr/>
      <dgm:t>
        <a:bodyPr/>
        <a:lstStyle/>
        <a:p>
          <a:r>
            <a:rPr lang="en-GB" dirty="0" smtClean="0"/>
            <a:t>Mixed (AD and </a:t>
          </a:r>
          <a:r>
            <a:rPr lang="en-GB" dirty="0" err="1" smtClean="0"/>
            <a:t>VaD</a:t>
          </a:r>
          <a:r>
            <a:rPr lang="en-GB" dirty="0" smtClean="0"/>
            <a:t>)</a:t>
          </a:r>
        </a:p>
        <a:p>
          <a:r>
            <a:rPr lang="en-GB" dirty="0" smtClean="0"/>
            <a:t>10%</a:t>
          </a:r>
          <a:endParaRPr lang="en-GB" dirty="0"/>
        </a:p>
      </dgm:t>
    </dgm:pt>
    <dgm:pt modelId="{D9035700-556F-43F1-846F-007D6DD88397}" type="parTrans" cxnId="{8333BCB3-E94C-46A4-94F2-E47161E38BA6}">
      <dgm:prSet/>
      <dgm:spPr/>
      <dgm:t>
        <a:bodyPr/>
        <a:lstStyle/>
        <a:p>
          <a:endParaRPr lang="en-GB"/>
        </a:p>
      </dgm:t>
    </dgm:pt>
    <dgm:pt modelId="{55835AA3-01C8-4DA2-8895-3B415D3C7E7B}" type="sibTrans" cxnId="{8333BCB3-E94C-46A4-94F2-E47161E38BA6}">
      <dgm:prSet/>
      <dgm:spPr/>
      <dgm:t>
        <a:bodyPr/>
        <a:lstStyle/>
        <a:p>
          <a:endParaRPr lang="en-GB"/>
        </a:p>
      </dgm:t>
    </dgm:pt>
    <dgm:pt modelId="{28DF40E4-D316-4955-BD7A-848F11782F84}">
      <dgm:prSet phldrT="[Text]"/>
      <dgm:spPr/>
      <dgm:t>
        <a:bodyPr/>
        <a:lstStyle/>
        <a:p>
          <a:r>
            <a:rPr lang="en-GB" dirty="0" err="1" smtClean="0"/>
            <a:t>Lewy</a:t>
          </a:r>
          <a:r>
            <a:rPr lang="en-GB" dirty="0" smtClean="0"/>
            <a:t> body dementia</a:t>
          </a:r>
        </a:p>
        <a:p>
          <a:r>
            <a:rPr lang="en-GB" dirty="0" smtClean="0"/>
            <a:t>4%</a:t>
          </a:r>
          <a:endParaRPr lang="en-GB" dirty="0"/>
        </a:p>
      </dgm:t>
    </dgm:pt>
    <dgm:pt modelId="{861B9390-78EB-435A-BD56-AC14578CDB7C}" type="parTrans" cxnId="{6BD91B81-8D26-4BDC-82B4-0514C1816672}">
      <dgm:prSet/>
      <dgm:spPr/>
      <dgm:t>
        <a:bodyPr/>
        <a:lstStyle/>
        <a:p>
          <a:endParaRPr lang="en-GB"/>
        </a:p>
      </dgm:t>
    </dgm:pt>
    <dgm:pt modelId="{CDE82348-896F-4030-B666-53DA19396A76}" type="sibTrans" cxnId="{6BD91B81-8D26-4BDC-82B4-0514C1816672}">
      <dgm:prSet/>
      <dgm:spPr/>
      <dgm:t>
        <a:bodyPr/>
        <a:lstStyle/>
        <a:p>
          <a:endParaRPr lang="en-GB"/>
        </a:p>
      </dgm:t>
    </dgm:pt>
    <dgm:pt modelId="{9968F151-9AD6-46A1-B74C-172B9AB5E88A}">
      <dgm:prSet/>
      <dgm:spPr/>
      <dgm:t>
        <a:bodyPr/>
        <a:lstStyle/>
        <a:p>
          <a:r>
            <a:rPr lang="en-GB" dirty="0" smtClean="0"/>
            <a:t>Vascular dementia (</a:t>
          </a:r>
          <a:r>
            <a:rPr lang="en-GB" dirty="0" err="1" smtClean="0"/>
            <a:t>VaD</a:t>
          </a:r>
          <a:r>
            <a:rPr lang="en-GB" dirty="0" smtClean="0"/>
            <a:t>)</a:t>
          </a:r>
        </a:p>
        <a:p>
          <a:r>
            <a:rPr lang="en-GB" dirty="0" smtClean="0"/>
            <a:t>17%</a:t>
          </a:r>
          <a:endParaRPr lang="en-GB" dirty="0"/>
        </a:p>
      </dgm:t>
    </dgm:pt>
    <dgm:pt modelId="{90CE4CC4-2663-4A3B-8C31-D1AF744F239C}" type="parTrans" cxnId="{7BEFA63E-6CA7-41FF-AF15-2D7AD9B9A568}">
      <dgm:prSet/>
      <dgm:spPr/>
      <dgm:t>
        <a:bodyPr/>
        <a:lstStyle/>
        <a:p>
          <a:endParaRPr lang="en-GB"/>
        </a:p>
      </dgm:t>
    </dgm:pt>
    <dgm:pt modelId="{70553253-172D-4501-B843-F4082F8AC955}" type="sibTrans" cxnId="{7BEFA63E-6CA7-41FF-AF15-2D7AD9B9A568}">
      <dgm:prSet/>
      <dgm:spPr/>
      <dgm:t>
        <a:bodyPr/>
        <a:lstStyle/>
        <a:p>
          <a:endParaRPr lang="en-GB"/>
        </a:p>
      </dgm:t>
    </dgm:pt>
    <dgm:pt modelId="{247B4100-4370-4C44-A8CB-618975526801}" type="pres">
      <dgm:prSet presAssocID="{F650679F-C7C5-42B9-9063-C3C84A5457B6}" presName="Name0" presStyleCnt="0">
        <dgm:presLayoutVars>
          <dgm:chMax val="1"/>
          <dgm:dir/>
          <dgm:animLvl val="ctr"/>
          <dgm:resizeHandles val="exact"/>
        </dgm:presLayoutVars>
      </dgm:prSet>
      <dgm:spPr/>
      <dgm:t>
        <a:bodyPr/>
        <a:lstStyle/>
        <a:p>
          <a:endParaRPr lang="en-GB"/>
        </a:p>
      </dgm:t>
    </dgm:pt>
    <dgm:pt modelId="{DB4F93EB-4C1D-42DB-8CA9-CC2109B3760F}" type="pres">
      <dgm:prSet presAssocID="{4206E7CA-0FD5-488E-B410-3760CC437709}" presName="centerShape" presStyleLbl="node0" presStyleIdx="0" presStyleCnt="1"/>
      <dgm:spPr/>
      <dgm:t>
        <a:bodyPr/>
        <a:lstStyle/>
        <a:p>
          <a:endParaRPr lang="en-GB"/>
        </a:p>
      </dgm:t>
    </dgm:pt>
    <dgm:pt modelId="{A39768A4-5CA1-4FE5-A294-0BE7BCB4359C}" type="pres">
      <dgm:prSet presAssocID="{A869A009-5480-4035-883E-8EEC9D9F3462}" presName="node" presStyleLbl="node1" presStyleIdx="0" presStyleCnt="6">
        <dgm:presLayoutVars>
          <dgm:bulletEnabled val="1"/>
        </dgm:presLayoutVars>
      </dgm:prSet>
      <dgm:spPr/>
      <dgm:t>
        <a:bodyPr/>
        <a:lstStyle/>
        <a:p>
          <a:endParaRPr lang="en-GB"/>
        </a:p>
      </dgm:t>
    </dgm:pt>
    <dgm:pt modelId="{E32D7AEC-063D-4537-B2B2-AA124E43DF89}" type="pres">
      <dgm:prSet presAssocID="{A869A009-5480-4035-883E-8EEC9D9F3462}" presName="dummy" presStyleCnt="0"/>
      <dgm:spPr/>
    </dgm:pt>
    <dgm:pt modelId="{13775E1C-3125-4F52-A0E9-76B70956F5C8}" type="pres">
      <dgm:prSet presAssocID="{1E0E098A-78BA-4F5C-AAF9-CA33F47FC726}" presName="sibTrans" presStyleLbl="sibTrans2D1" presStyleIdx="0" presStyleCnt="6"/>
      <dgm:spPr/>
      <dgm:t>
        <a:bodyPr/>
        <a:lstStyle/>
        <a:p>
          <a:endParaRPr lang="en-GB"/>
        </a:p>
      </dgm:t>
    </dgm:pt>
    <dgm:pt modelId="{A15B8847-6164-40FA-9A6F-AEB65B7BA1E2}" type="pres">
      <dgm:prSet presAssocID="{9968F151-9AD6-46A1-B74C-172B9AB5E88A}" presName="node" presStyleLbl="node1" presStyleIdx="1" presStyleCnt="6">
        <dgm:presLayoutVars>
          <dgm:bulletEnabled val="1"/>
        </dgm:presLayoutVars>
      </dgm:prSet>
      <dgm:spPr/>
      <dgm:t>
        <a:bodyPr/>
        <a:lstStyle/>
        <a:p>
          <a:endParaRPr lang="en-GB"/>
        </a:p>
      </dgm:t>
    </dgm:pt>
    <dgm:pt modelId="{768E8214-D343-4D82-8670-C277CA254522}" type="pres">
      <dgm:prSet presAssocID="{9968F151-9AD6-46A1-B74C-172B9AB5E88A}" presName="dummy" presStyleCnt="0"/>
      <dgm:spPr/>
    </dgm:pt>
    <dgm:pt modelId="{5603AB06-5459-42D1-A33F-57792CD06198}" type="pres">
      <dgm:prSet presAssocID="{70553253-172D-4501-B843-F4082F8AC955}" presName="sibTrans" presStyleLbl="sibTrans2D1" presStyleIdx="1" presStyleCnt="6"/>
      <dgm:spPr/>
      <dgm:t>
        <a:bodyPr/>
        <a:lstStyle/>
        <a:p>
          <a:endParaRPr lang="en-GB"/>
        </a:p>
      </dgm:t>
    </dgm:pt>
    <dgm:pt modelId="{6BDC042B-2E5C-4942-B265-5DCDC2D148FB}" type="pres">
      <dgm:prSet presAssocID="{28DF40E4-D316-4955-BD7A-848F11782F84}" presName="node" presStyleLbl="node1" presStyleIdx="2" presStyleCnt="6" custRadScaleRad="99597" custRadScaleInc="-3233">
        <dgm:presLayoutVars>
          <dgm:bulletEnabled val="1"/>
        </dgm:presLayoutVars>
      </dgm:prSet>
      <dgm:spPr/>
      <dgm:t>
        <a:bodyPr/>
        <a:lstStyle/>
        <a:p>
          <a:endParaRPr lang="en-GB"/>
        </a:p>
      </dgm:t>
    </dgm:pt>
    <dgm:pt modelId="{7C9E3443-B4CC-42B7-B8DA-CF010E12FD9C}" type="pres">
      <dgm:prSet presAssocID="{28DF40E4-D316-4955-BD7A-848F11782F84}" presName="dummy" presStyleCnt="0"/>
      <dgm:spPr/>
    </dgm:pt>
    <dgm:pt modelId="{09FEB88F-5925-4CCF-A6DC-4E511A1C360E}" type="pres">
      <dgm:prSet presAssocID="{CDE82348-896F-4030-B666-53DA19396A76}" presName="sibTrans" presStyleLbl="sibTrans2D1" presStyleIdx="2" presStyleCnt="6"/>
      <dgm:spPr/>
      <dgm:t>
        <a:bodyPr/>
        <a:lstStyle/>
        <a:p>
          <a:endParaRPr lang="en-GB"/>
        </a:p>
      </dgm:t>
    </dgm:pt>
    <dgm:pt modelId="{92810501-8AC5-4703-9E0C-597B0B98CD6F}" type="pres">
      <dgm:prSet presAssocID="{E6F7A4DC-4660-485C-9869-89DC6558448D}" presName="node" presStyleLbl="node1" presStyleIdx="3" presStyleCnt="6" custRadScaleRad="101746" custRadScaleInc="2602">
        <dgm:presLayoutVars>
          <dgm:bulletEnabled val="1"/>
        </dgm:presLayoutVars>
      </dgm:prSet>
      <dgm:spPr/>
      <dgm:t>
        <a:bodyPr/>
        <a:lstStyle/>
        <a:p>
          <a:endParaRPr lang="en-GB"/>
        </a:p>
      </dgm:t>
    </dgm:pt>
    <dgm:pt modelId="{02A39238-8865-43C5-8F2C-A8E6556F0745}" type="pres">
      <dgm:prSet presAssocID="{E6F7A4DC-4660-485C-9869-89DC6558448D}" presName="dummy" presStyleCnt="0"/>
      <dgm:spPr/>
    </dgm:pt>
    <dgm:pt modelId="{1002F544-2314-4720-9834-1034413DED40}" type="pres">
      <dgm:prSet presAssocID="{EA5088EB-F43F-441A-A8BE-862C2DF9F2AF}" presName="sibTrans" presStyleLbl="sibTrans2D1" presStyleIdx="3" presStyleCnt="6"/>
      <dgm:spPr/>
      <dgm:t>
        <a:bodyPr/>
        <a:lstStyle/>
        <a:p>
          <a:endParaRPr lang="en-GB"/>
        </a:p>
      </dgm:t>
    </dgm:pt>
    <dgm:pt modelId="{D40F7524-C645-4611-BB6E-CE5FFF6DEA35}" type="pres">
      <dgm:prSet presAssocID="{095B371F-72FE-48D4-A83F-4667619462A7}" presName="node" presStyleLbl="node1" presStyleIdx="4" presStyleCnt="6">
        <dgm:presLayoutVars>
          <dgm:bulletEnabled val="1"/>
        </dgm:presLayoutVars>
      </dgm:prSet>
      <dgm:spPr/>
      <dgm:t>
        <a:bodyPr/>
        <a:lstStyle/>
        <a:p>
          <a:endParaRPr lang="en-GB"/>
        </a:p>
      </dgm:t>
    </dgm:pt>
    <dgm:pt modelId="{8640EC47-56CB-4EDE-AFF7-513B15D11E49}" type="pres">
      <dgm:prSet presAssocID="{095B371F-72FE-48D4-A83F-4667619462A7}" presName="dummy" presStyleCnt="0"/>
      <dgm:spPr/>
    </dgm:pt>
    <dgm:pt modelId="{0AD063B2-F2E7-4FC2-A7B9-E21B5D04EDA6}" type="pres">
      <dgm:prSet presAssocID="{9706E657-60FE-4214-8E9D-325F70E88814}" presName="sibTrans" presStyleLbl="sibTrans2D1" presStyleIdx="4" presStyleCnt="6"/>
      <dgm:spPr/>
      <dgm:t>
        <a:bodyPr/>
        <a:lstStyle/>
        <a:p>
          <a:endParaRPr lang="en-GB"/>
        </a:p>
      </dgm:t>
    </dgm:pt>
    <dgm:pt modelId="{DF370F42-D315-4EC6-A8FE-4C11D2452EE1}" type="pres">
      <dgm:prSet presAssocID="{BB0ED069-CC89-4CBD-B204-BCF39BA9DED8}" presName="node" presStyleLbl="node1" presStyleIdx="5" presStyleCnt="6">
        <dgm:presLayoutVars>
          <dgm:bulletEnabled val="1"/>
        </dgm:presLayoutVars>
      </dgm:prSet>
      <dgm:spPr/>
      <dgm:t>
        <a:bodyPr/>
        <a:lstStyle/>
        <a:p>
          <a:endParaRPr lang="en-GB"/>
        </a:p>
      </dgm:t>
    </dgm:pt>
    <dgm:pt modelId="{69ABA1F8-8833-4B99-9C17-35B1FE2EE85C}" type="pres">
      <dgm:prSet presAssocID="{BB0ED069-CC89-4CBD-B204-BCF39BA9DED8}" presName="dummy" presStyleCnt="0"/>
      <dgm:spPr/>
    </dgm:pt>
    <dgm:pt modelId="{A110EEAC-0017-4AC5-9822-FB13FF005AD5}" type="pres">
      <dgm:prSet presAssocID="{55835AA3-01C8-4DA2-8895-3B415D3C7E7B}" presName="sibTrans" presStyleLbl="sibTrans2D1" presStyleIdx="5" presStyleCnt="6"/>
      <dgm:spPr/>
      <dgm:t>
        <a:bodyPr/>
        <a:lstStyle/>
        <a:p>
          <a:endParaRPr lang="en-GB"/>
        </a:p>
      </dgm:t>
    </dgm:pt>
  </dgm:ptLst>
  <dgm:cxnLst>
    <dgm:cxn modelId="{D5FFB4F9-8D7C-46A2-80CD-49318E3A40D4}" type="presOf" srcId="{28DF40E4-D316-4955-BD7A-848F11782F84}" destId="{6BDC042B-2E5C-4942-B265-5DCDC2D148FB}" srcOrd="0" destOrd="0" presId="urn:microsoft.com/office/officeart/2005/8/layout/radial6"/>
    <dgm:cxn modelId="{10248EB3-23D2-47BE-83DD-A52D2D14EF94}" type="presOf" srcId="{095B371F-72FE-48D4-A83F-4667619462A7}" destId="{D40F7524-C645-4611-BB6E-CE5FFF6DEA35}" srcOrd="0" destOrd="0" presId="urn:microsoft.com/office/officeart/2005/8/layout/radial6"/>
    <dgm:cxn modelId="{85DD8665-A722-4A1A-98F6-FE59193E5FD0}" type="presOf" srcId="{EA5088EB-F43F-441A-A8BE-862C2DF9F2AF}" destId="{1002F544-2314-4720-9834-1034413DED40}" srcOrd="0" destOrd="0" presId="urn:microsoft.com/office/officeart/2005/8/layout/radial6"/>
    <dgm:cxn modelId="{5FAD4E2D-6FD2-466E-8C15-F4B3DED5DEF0}" srcId="{4206E7CA-0FD5-488E-B410-3760CC437709}" destId="{095B371F-72FE-48D4-A83F-4667619462A7}" srcOrd="4" destOrd="0" parTransId="{BCB18E92-BAA4-432E-925E-A0780CD4BC2C}" sibTransId="{9706E657-60FE-4214-8E9D-325F70E88814}"/>
    <dgm:cxn modelId="{B30C14FF-20F0-4906-9EB4-2720ADF52C94}" type="presOf" srcId="{E6F7A4DC-4660-485C-9869-89DC6558448D}" destId="{92810501-8AC5-4703-9E0C-597B0B98CD6F}" srcOrd="0" destOrd="0" presId="urn:microsoft.com/office/officeart/2005/8/layout/radial6"/>
    <dgm:cxn modelId="{34D84B22-2510-42C2-80D0-2224CD658F0D}" type="presOf" srcId="{9968F151-9AD6-46A1-B74C-172B9AB5E88A}" destId="{A15B8847-6164-40FA-9A6F-AEB65B7BA1E2}" srcOrd="0" destOrd="0" presId="urn:microsoft.com/office/officeart/2005/8/layout/radial6"/>
    <dgm:cxn modelId="{0DB05CB8-52F8-4DC1-8DE2-52E5B3C564D7}" type="presOf" srcId="{F650679F-C7C5-42B9-9063-C3C84A5457B6}" destId="{247B4100-4370-4C44-A8CB-618975526801}" srcOrd="0" destOrd="0" presId="urn:microsoft.com/office/officeart/2005/8/layout/radial6"/>
    <dgm:cxn modelId="{0FDEB8F9-6913-488D-8F9F-9E1F6A66EF6C}" type="presOf" srcId="{A869A009-5480-4035-883E-8EEC9D9F3462}" destId="{A39768A4-5CA1-4FE5-A294-0BE7BCB4359C}" srcOrd="0" destOrd="0" presId="urn:microsoft.com/office/officeart/2005/8/layout/radial6"/>
    <dgm:cxn modelId="{37978D2F-C367-4ED6-BE62-4D087147A290}" srcId="{4206E7CA-0FD5-488E-B410-3760CC437709}" destId="{A869A009-5480-4035-883E-8EEC9D9F3462}" srcOrd="0" destOrd="0" parTransId="{98BF7BF1-6C1F-4F59-8E07-F625820ED002}" sibTransId="{1E0E098A-78BA-4F5C-AAF9-CA33F47FC726}"/>
    <dgm:cxn modelId="{5E71618C-9357-4F0C-A898-C926FB82337A}" srcId="{F650679F-C7C5-42B9-9063-C3C84A5457B6}" destId="{4206E7CA-0FD5-488E-B410-3760CC437709}" srcOrd="0" destOrd="0" parTransId="{9B0DA688-F616-4511-B198-DC1C19AB0F02}" sibTransId="{771F8B99-066D-4467-B11D-A255D3D0389E}"/>
    <dgm:cxn modelId="{6FCFEBF4-34E4-47BF-AE40-0F3E9D7F7CE4}" type="presOf" srcId="{1E0E098A-78BA-4F5C-AAF9-CA33F47FC726}" destId="{13775E1C-3125-4F52-A0E9-76B70956F5C8}" srcOrd="0" destOrd="0" presId="urn:microsoft.com/office/officeart/2005/8/layout/radial6"/>
    <dgm:cxn modelId="{AC4410EB-4395-488B-95BF-088662700A76}" type="presOf" srcId="{BB0ED069-CC89-4CBD-B204-BCF39BA9DED8}" destId="{DF370F42-D315-4EC6-A8FE-4C11D2452EE1}" srcOrd="0" destOrd="0" presId="urn:microsoft.com/office/officeart/2005/8/layout/radial6"/>
    <dgm:cxn modelId="{8D870744-8A8D-4302-BACA-5867941E5B2B}" type="presOf" srcId="{55835AA3-01C8-4DA2-8895-3B415D3C7E7B}" destId="{A110EEAC-0017-4AC5-9822-FB13FF005AD5}" srcOrd="0" destOrd="0" presId="urn:microsoft.com/office/officeart/2005/8/layout/radial6"/>
    <dgm:cxn modelId="{B553E2B9-31A3-4980-8C38-078ACD2408C4}" srcId="{4206E7CA-0FD5-488E-B410-3760CC437709}" destId="{E6F7A4DC-4660-485C-9869-89DC6558448D}" srcOrd="3" destOrd="0" parTransId="{3FF11BEC-3F2F-40CB-A86F-2F7954AE525E}" sibTransId="{EA5088EB-F43F-441A-A8BE-862C2DF9F2AF}"/>
    <dgm:cxn modelId="{8333BCB3-E94C-46A4-94F2-E47161E38BA6}" srcId="{4206E7CA-0FD5-488E-B410-3760CC437709}" destId="{BB0ED069-CC89-4CBD-B204-BCF39BA9DED8}" srcOrd="5" destOrd="0" parTransId="{D9035700-556F-43F1-846F-007D6DD88397}" sibTransId="{55835AA3-01C8-4DA2-8895-3B415D3C7E7B}"/>
    <dgm:cxn modelId="{3607D7D3-193A-4993-8BCD-5250E93C135E}" type="presOf" srcId="{CDE82348-896F-4030-B666-53DA19396A76}" destId="{09FEB88F-5925-4CCF-A6DC-4E511A1C360E}" srcOrd="0" destOrd="0" presId="urn:microsoft.com/office/officeart/2005/8/layout/radial6"/>
    <dgm:cxn modelId="{F4BE4869-4B15-4EB4-AD1B-C3155A70E88F}" type="presOf" srcId="{4206E7CA-0FD5-488E-B410-3760CC437709}" destId="{DB4F93EB-4C1D-42DB-8CA9-CC2109B3760F}" srcOrd="0" destOrd="0" presId="urn:microsoft.com/office/officeart/2005/8/layout/radial6"/>
    <dgm:cxn modelId="{D9DFFEAD-F775-497D-82EE-FE57CD846038}" type="presOf" srcId="{70553253-172D-4501-B843-F4082F8AC955}" destId="{5603AB06-5459-42D1-A33F-57792CD06198}" srcOrd="0" destOrd="0" presId="urn:microsoft.com/office/officeart/2005/8/layout/radial6"/>
    <dgm:cxn modelId="{6BD91B81-8D26-4BDC-82B4-0514C1816672}" srcId="{4206E7CA-0FD5-488E-B410-3760CC437709}" destId="{28DF40E4-D316-4955-BD7A-848F11782F84}" srcOrd="2" destOrd="0" parTransId="{861B9390-78EB-435A-BD56-AC14578CDB7C}" sibTransId="{CDE82348-896F-4030-B666-53DA19396A76}"/>
    <dgm:cxn modelId="{3AB06CE5-C5A6-4227-A14E-E67401679D71}" type="presOf" srcId="{9706E657-60FE-4214-8E9D-325F70E88814}" destId="{0AD063B2-F2E7-4FC2-A7B9-E21B5D04EDA6}" srcOrd="0" destOrd="0" presId="urn:microsoft.com/office/officeart/2005/8/layout/radial6"/>
    <dgm:cxn modelId="{7BEFA63E-6CA7-41FF-AF15-2D7AD9B9A568}" srcId="{4206E7CA-0FD5-488E-B410-3760CC437709}" destId="{9968F151-9AD6-46A1-B74C-172B9AB5E88A}" srcOrd="1" destOrd="0" parTransId="{90CE4CC4-2663-4A3B-8C31-D1AF744F239C}" sibTransId="{70553253-172D-4501-B843-F4082F8AC955}"/>
    <dgm:cxn modelId="{1B0F3195-E927-4CEA-B8C9-64F6B1B3AD18}" type="presParOf" srcId="{247B4100-4370-4C44-A8CB-618975526801}" destId="{DB4F93EB-4C1D-42DB-8CA9-CC2109B3760F}" srcOrd="0" destOrd="0" presId="urn:microsoft.com/office/officeart/2005/8/layout/radial6"/>
    <dgm:cxn modelId="{C3F39B67-27B4-48C3-9F79-DB371091AEEC}" type="presParOf" srcId="{247B4100-4370-4C44-A8CB-618975526801}" destId="{A39768A4-5CA1-4FE5-A294-0BE7BCB4359C}" srcOrd="1" destOrd="0" presId="urn:microsoft.com/office/officeart/2005/8/layout/radial6"/>
    <dgm:cxn modelId="{9CB27A4D-8A29-4012-B29E-B58E859AF012}" type="presParOf" srcId="{247B4100-4370-4C44-A8CB-618975526801}" destId="{E32D7AEC-063D-4537-B2B2-AA124E43DF89}" srcOrd="2" destOrd="0" presId="urn:microsoft.com/office/officeart/2005/8/layout/radial6"/>
    <dgm:cxn modelId="{5DBC173D-F71B-491D-83D0-7AA7DF44D1D6}" type="presParOf" srcId="{247B4100-4370-4C44-A8CB-618975526801}" destId="{13775E1C-3125-4F52-A0E9-76B70956F5C8}" srcOrd="3" destOrd="0" presId="urn:microsoft.com/office/officeart/2005/8/layout/radial6"/>
    <dgm:cxn modelId="{5EE17D16-67EA-4793-9CDD-AB9DEF008F5A}" type="presParOf" srcId="{247B4100-4370-4C44-A8CB-618975526801}" destId="{A15B8847-6164-40FA-9A6F-AEB65B7BA1E2}" srcOrd="4" destOrd="0" presId="urn:microsoft.com/office/officeart/2005/8/layout/radial6"/>
    <dgm:cxn modelId="{05090E8D-84ED-417B-9DCA-FDB686DC0CD5}" type="presParOf" srcId="{247B4100-4370-4C44-A8CB-618975526801}" destId="{768E8214-D343-4D82-8670-C277CA254522}" srcOrd="5" destOrd="0" presId="urn:microsoft.com/office/officeart/2005/8/layout/radial6"/>
    <dgm:cxn modelId="{EA338A49-1853-4415-84E2-5AC2F42F555E}" type="presParOf" srcId="{247B4100-4370-4C44-A8CB-618975526801}" destId="{5603AB06-5459-42D1-A33F-57792CD06198}" srcOrd="6" destOrd="0" presId="urn:microsoft.com/office/officeart/2005/8/layout/radial6"/>
    <dgm:cxn modelId="{471BF24B-7E76-4284-95B8-3B0892F91CB3}" type="presParOf" srcId="{247B4100-4370-4C44-A8CB-618975526801}" destId="{6BDC042B-2E5C-4942-B265-5DCDC2D148FB}" srcOrd="7" destOrd="0" presId="urn:microsoft.com/office/officeart/2005/8/layout/radial6"/>
    <dgm:cxn modelId="{A16F8692-83D5-4246-AE2C-43B34912C68C}" type="presParOf" srcId="{247B4100-4370-4C44-A8CB-618975526801}" destId="{7C9E3443-B4CC-42B7-B8DA-CF010E12FD9C}" srcOrd="8" destOrd="0" presId="urn:microsoft.com/office/officeart/2005/8/layout/radial6"/>
    <dgm:cxn modelId="{7CDF97C8-9B77-4728-A1B3-A59082CF65F0}" type="presParOf" srcId="{247B4100-4370-4C44-A8CB-618975526801}" destId="{09FEB88F-5925-4CCF-A6DC-4E511A1C360E}" srcOrd="9" destOrd="0" presId="urn:microsoft.com/office/officeart/2005/8/layout/radial6"/>
    <dgm:cxn modelId="{6617FC6F-0976-41AE-A2CF-9B168E76DCFA}" type="presParOf" srcId="{247B4100-4370-4C44-A8CB-618975526801}" destId="{92810501-8AC5-4703-9E0C-597B0B98CD6F}" srcOrd="10" destOrd="0" presId="urn:microsoft.com/office/officeart/2005/8/layout/radial6"/>
    <dgm:cxn modelId="{FB0E4E9D-5560-4ED7-865E-986BEDE74FE0}" type="presParOf" srcId="{247B4100-4370-4C44-A8CB-618975526801}" destId="{02A39238-8865-43C5-8F2C-A8E6556F0745}" srcOrd="11" destOrd="0" presId="urn:microsoft.com/office/officeart/2005/8/layout/radial6"/>
    <dgm:cxn modelId="{17BD0CA9-7500-4A43-9901-86F0D64DE5E7}" type="presParOf" srcId="{247B4100-4370-4C44-A8CB-618975526801}" destId="{1002F544-2314-4720-9834-1034413DED40}" srcOrd="12" destOrd="0" presId="urn:microsoft.com/office/officeart/2005/8/layout/radial6"/>
    <dgm:cxn modelId="{16049C0B-1C67-464F-857F-EFCD3B53FB98}" type="presParOf" srcId="{247B4100-4370-4C44-A8CB-618975526801}" destId="{D40F7524-C645-4611-BB6E-CE5FFF6DEA35}" srcOrd="13" destOrd="0" presId="urn:microsoft.com/office/officeart/2005/8/layout/radial6"/>
    <dgm:cxn modelId="{3739BF4B-402D-4938-8FBC-6E1DD871CB76}" type="presParOf" srcId="{247B4100-4370-4C44-A8CB-618975526801}" destId="{8640EC47-56CB-4EDE-AFF7-513B15D11E49}" srcOrd="14" destOrd="0" presId="urn:microsoft.com/office/officeart/2005/8/layout/radial6"/>
    <dgm:cxn modelId="{4592B579-00AF-471E-BF55-9621F763C2D0}" type="presParOf" srcId="{247B4100-4370-4C44-A8CB-618975526801}" destId="{0AD063B2-F2E7-4FC2-A7B9-E21B5D04EDA6}" srcOrd="15" destOrd="0" presId="urn:microsoft.com/office/officeart/2005/8/layout/radial6"/>
    <dgm:cxn modelId="{5247CC1F-B066-4A8D-B825-6BB5450FDE13}" type="presParOf" srcId="{247B4100-4370-4C44-A8CB-618975526801}" destId="{DF370F42-D315-4EC6-A8FE-4C11D2452EE1}" srcOrd="16" destOrd="0" presId="urn:microsoft.com/office/officeart/2005/8/layout/radial6"/>
    <dgm:cxn modelId="{D7BFD73D-D1AB-423B-AFFD-1163A65D45FB}" type="presParOf" srcId="{247B4100-4370-4C44-A8CB-618975526801}" destId="{69ABA1F8-8833-4B99-9C17-35B1FE2EE85C}" srcOrd="17" destOrd="0" presId="urn:microsoft.com/office/officeart/2005/8/layout/radial6"/>
    <dgm:cxn modelId="{F8099B68-0106-40AA-A167-950B386433C8}" type="presParOf" srcId="{247B4100-4370-4C44-A8CB-618975526801}" destId="{A110EEAC-0017-4AC5-9822-FB13FF005AD5}" srcOrd="18"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110EEAC-0017-4AC5-9822-FB13FF005AD5}">
      <dsp:nvSpPr>
        <dsp:cNvPr id="0" name=""/>
        <dsp:cNvSpPr/>
      </dsp:nvSpPr>
      <dsp:spPr>
        <a:xfrm>
          <a:off x="1536237" y="708145"/>
          <a:ext cx="4848404" cy="4848404"/>
        </a:xfrm>
        <a:prstGeom prst="blockArc">
          <a:avLst>
            <a:gd name="adj1" fmla="val 12600000"/>
            <a:gd name="adj2" fmla="val 16200000"/>
            <a:gd name="adj3" fmla="val 4519"/>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AD063B2-F2E7-4FC2-A7B9-E21B5D04EDA6}">
      <dsp:nvSpPr>
        <dsp:cNvPr id="0" name=""/>
        <dsp:cNvSpPr/>
      </dsp:nvSpPr>
      <dsp:spPr>
        <a:xfrm>
          <a:off x="1536237" y="708145"/>
          <a:ext cx="4848404" cy="4848404"/>
        </a:xfrm>
        <a:prstGeom prst="blockArc">
          <a:avLst>
            <a:gd name="adj1" fmla="val 9000000"/>
            <a:gd name="adj2" fmla="val 12600000"/>
            <a:gd name="adj3" fmla="val 4519"/>
          </a:avLst>
        </a:prstGeom>
        <a:solidFill>
          <a:schemeClr val="accent3">
            <a:hueOff val="9000211"/>
            <a:satOff val="-13504"/>
            <a:lumOff val="-219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002F544-2314-4720-9834-1034413DED40}">
      <dsp:nvSpPr>
        <dsp:cNvPr id="0" name=""/>
        <dsp:cNvSpPr/>
      </dsp:nvSpPr>
      <dsp:spPr>
        <a:xfrm>
          <a:off x="1537548" y="710419"/>
          <a:ext cx="4848404" cy="4848404"/>
        </a:xfrm>
        <a:prstGeom prst="blockArc">
          <a:avLst>
            <a:gd name="adj1" fmla="val 5433672"/>
            <a:gd name="adj2" fmla="val 9003808"/>
            <a:gd name="adj3" fmla="val 4519"/>
          </a:avLst>
        </a:prstGeom>
        <a:solidFill>
          <a:schemeClr val="accent3">
            <a:hueOff val="6750158"/>
            <a:satOff val="-10128"/>
            <a:lumOff val="-164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9FEB88F-5925-4CCF-A6DC-4E511A1C360E}">
      <dsp:nvSpPr>
        <dsp:cNvPr id="0" name=""/>
        <dsp:cNvSpPr/>
      </dsp:nvSpPr>
      <dsp:spPr>
        <a:xfrm>
          <a:off x="1524071" y="710325"/>
          <a:ext cx="4848404" cy="4848404"/>
        </a:xfrm>
        <a:prstGeom prst="blockArc">
          <a:avLst>
            <a:gd name="adj1" fmla="val 1749794"/>
            <a:gd name="adj2" fmla="val 5414117"/>
            <a:gd name="adj3" fmla="val 4519"/>
          </a:avLst>
        </a:prstGeom>
        <a:solidFill>
          <a:schemeClr val="accent3">
            <a:hueOff val="4500106"/>
            <a:satOff val="-6752"/>
            <a:lumOff val="-109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603AB06-5459-42D1-A33F-57792CD06198}">
      <dsp:nvSpPr>
        <dsp:cNvPr id="0" name=""/>
        <dsp:cNvSpPr/>
      </dsp:nvSpPr>
      <dsp:spPr>
        <a:xfrm>
          <a:off x="1530707" y="698514"/>
          <a:ext cx="4848404" cy="4848404"/>
        </a:xfrm>
        <a:prstGeom prst="blockArc">
          <a:avLst>
            <a:gd name="adj1" fmla="val 19816114"/>
            <a:gd name="adj2" fmla="val 1769451"/>
            <a:gd name="adj3" fmla="val 4519"/>
          </a:avLst>
        </a:prstGeom>
        <a:solidFill>
          <a:schemeClr val="accent3">
            <a:hueOff val="2250053"/>
            <a:satOff val="-3376"/>
            <a:lumOff val="-54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3775E1C-3125-4F52-A0E9-76B70956F5C8}">
      <dsp:nvSpPr>
        <dsp:cNvPr id="0" name=""/>
        <dsp:cNvSpPr/>
      </dsp:nvSpPr>
      <dsp:spPr>
        <a:xfrm>
          <a:off x="1536237" y="708145"/>
          <a:ext cx="4848404" cy="4848404"/>
        </a:xfrm>
        <a:prstGeom prst="blockArc">
          <a:avLst>
            <a:gd name="adj1" fmla="val 16200000"/>
            <a:gd name="adj2" fmla="val 19800000"/>
            <a:gd name="adj3" fmla="val 4519"/>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B4F93EB-4C1D-42DB-8CA9-CC2109B3760F}">
      <dsp:nvSpPr>
        <dsp:cNvPr id="0" name=""/>
        <dsp:cNvSpPr/>
      </dsp:nvSpPr>
      <dsp:spPr>
        <a:xfrm>
          <a:off x="2873639" y="2045547"/>
          <a:ext cx="2173600" cy="2173600"/>
        </a:xfrm>
        <a:prstGeom prst="ellipse">
          <a:avLst/>
        </a:prstGeom>
        <a:solidFill>
          <a:srgbClr val="C9F45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GB" sz="2900" kern="1200" dirty="0" smtClean="0">
              <a:solidFill>
                <a:schemeClr val="tx2">
                  <a:lumMod val="75000"/>
                </a:schemeClr>
              </a:solidFill>
            </a:rPr>
            <a:t>Causes of dementia</a:t>
          </a:r>
          <a:endParaRPr lang="en-GB" sz="2900" kern="1200" dirty="0">
            <a:solidFill>
              <a:schemeClr val="tx2">
                <a:lumMod val="75000"/>
              </a:schemeClr>
            </a:solidFill>
          </a:endParaRPr>
        </a:p>
      </dsp:txBody>
      <dsp:txXfrm>
        <a:off x="2873639" y="2045547"/>
        <a:ext cx="2173600" cy="2173600"/>
      </dsp:txXfrm>
    </dsp:sp>
    <dsp:sp modelId="{A39768A4-5CA1-4FE5-A294-0BE7BCB4359C}">
      <dsp:nvSpPr>
        <dsp:cNvPr id="0" name=""/>
        <dsp:cNvSpPr/>
      </dsp:nvSpPr>
      <dsp:spPr>
        <a:xfrm>
          <a:off x="3199679" y="2160"/>
          <a:ext cx="1521520" cy="1521520"/>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Alzheimer’s disease (AD)</a:t>
          </a:r>
        </a:p>
        <a:p>
          <a:pPr lvl="0" algn="ctr" defTabSz="711200">
            <a:lnSpc>
              <a:spcPct val="90000"/>
            </a:lnSpc>
            <a:spcBef>
              <a:spcPct val="0"/>
            </a:spcBef>
            <a:spcAft>
              <a:spcPct val="35000"/>
            </a:spcAft>
          </a:pPr>
          <a:r>
            <a:rPr lang="en-GB" sz="1600" kern="1200" dirty="0" smtClean="0"/>
            <a:t>62%</a:t>
          </a:r>
          <a:endParaRPr lang="en-GB" sz="1600" kern="1200" dirty="0"/>
        </a:p>
      </dsp:txBody>
      <dsp:txXfrm>
        <a:off x="3199679" y="2160"/>
        <a:ext cx="1521520" cy="1521520"/>
      </dsp:txXfrm>
    </dsp:sp>
    <dsp:sp modelId="{A15B8847-6164-40FA-9A6F-AEB65B7BA1E2}">
      <dsp:nvSpPr>
        <dsp:cNvPr id="0" name=""/>
        <dsp:cNvSpPr/>
      </dsp:nvSpPr>
      <dsp:spPr>
        <a:xfrm>
          <a:off x="5251664" y="1186873"/>
          <a:ext cx="1521520" cy="1521520"/>
        </a:xfrm>
        <a:prstGeom prst="ellipse">
          <a:avLst/>
        </a:prstGeom>
        <a:solidFill>
          <a:schemeClr val="accent3">
            <a:hueOff val="2250053"/>
            <a:satOff val="-3376"/>
            <a:lumOff val="-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Vascular dementia (</a:t>
          </a:r>
          <a:r>
            <a:rPr lang="en-GB" sz="1600" kern="1200" dirty="0" err="1" smtClean="0"/>
            <a:t>VaD</a:t>
          </a:r>
          <a:r>
            <a:rPr lang="en-GB" sz="1600" kern="1200" dirty="0" smtClean="0"/>
            <a:t>)</a:t>
          </a:r>
        </a:p>
        <a:p>
          <a:pPr lvl="0" algn="ctr" defTabSz="711200">
            <a:lnSpc>
              <a:spcPct val="90000"/>
            </a:lnSpc>
            <a:spcBef>
              <a:spcPct val="0"/>
            </a:spcBef>
            <a:spcAft>
              <a:spcPct val="35000"/>
            </a:spcAft>
          </a:pPr>
          <a:r>
            <a:rPr lang="en-GB" sz="1600" kern="1200" dirty="0" smtClean="0"/>
            <a:t>17%</a:t>
          </a:r>
          <a:endParaRPr lang="en-GB" sz="1600" kern="1200" dirty="0"/>
        </a:p>
      </dsp:txBody>
      <dsp:txXfrm>
        <a:off x="5251664" y="1186873"/>
        <a:ext cx="1521520" cy="1521520"/>
      </dsp:txXfrm>
    </dsp:sp>
    <dsp:sp modelId="{6BDC042B-2E5C-4942-B265-5DCDC2D148FB}">
      <dsp:nvSpPr>
        <dsp:cNvPr id="0" name=""/>
        <dsp:cNvSpPr/>
      </dsp:nvSpPr>
      <dsp:spPr>
        <a:xfrm>
          <a:off x="5256580" y="3528388"/>
          <a:ext cx="1521520" cy="1521520"/>
        </a:xfrm>
        <a:prstGeom prst="ellipse">
          <a:avLst/>
        </a:prstGeom>
        <a:solidFill>
          <a:schemeClr val="accent3">
            <a:hueOff val="4500106"/>
            <a:satOff val="-6752"/>
            <a:lumOff val="-10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err="1" smtClean="0"/>
            <a:t>Lewy</a:t>
          </a:r>
          <a:r>
            <a:rPr lang="en-GB" sz="1600" kern="1200" dirty="0" smtClean="0"/>
            <a:t> body dementia</a:t>
          </a:r>
        </a:p>
        <a:p>
          <a:pPr lvl="0" algn="ctr" defTabSz="711200">
            <a:lnSpc>
              <a:spcPct val="90000"/>
            </a:lnSpc>
            <a:spcBef>
              <a:spcPct val="0"/>
            </a:spcBef>
            <a:spcAft>
              <a:spcPct val="35000"/>
            </a:spcAft>
          </a:pPr>
          <a:r>
            <a:rPr lang="en-GB" sz="1600" kern="1200" dirty="0" smtClean="0"/>
            <a:t>4%</a:t>
          </a:r>
          <a:endParaRPr lang="en-GB" sz="1600" kern="1200" dirty="0"/>
        </a:p>
      </dsp:txBody>
      <dsp:txXfrm>
        <a:off x="5256580" y="3528388"/>
        <a:ext cx="1521520" cy="1521520"/>
      </dsp:txXfrm>
    </dsp:sp>
    <dsp:sp modelId="{92810501-8AC5-4703-9E0C-597B0B98CD6F}">
      <dsp:nvSpPr>
        <dsp:cNvPr id="0" name=""/>
        <dsp:cNvSpPr/>
      </dsp:nvSpPr>
      <dsp:spPr>
        <a:xfrm>
          <a:off x="3177783" y="4743175"/>
          <a:ext cx="1521520" cy="1521520"/>
        </a:xfrm>
        <a:prstGeom prst="ellipse">
          <a:avLst/>
        </a:prstGeom>
        <a:solidFill>
          <a:schemeClr val="accent3">
            <a:hueOff val="6750158"/>
            <a:satOff val="-10128"/>
            <a:lumOff val="-164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err="1" smtClean="0"/>
            <a:t>Fronto</a:t>
          </a:r>
          <a:r>
            <a:rPr lang="en-GB" sz="1600" kern="1200" dirty="0" smtClean="0"/>
            <a:t>-temporal lobe dementia</a:t>
          </a:r>
        </a:p>
        <a:p>
          <a:pPr lvl="0" algn="ctr" defTabSz="711200">
            <a:lnSpc>
              <a:spcPct val="90000"/>
            </a:lnSpc>
            <a:spcBef>
              <a:spcPct val="0"/>
            </a:spcBef>
            <a:spcAft>
              <a:spcPct val="35000"/>
            </a:spcAft>
          </a:pPr>
          <a:r>
            <a:rPr lang="en-GB" sz="1400" kern="1200" dirty="0" smtClean="0"/>
            <a:t>2%</a:t>
          </a:r>
          <a:endParaRPr lang="en-GB" sz="1400" kern="1200" dirty="0"/>
        </a:p>
      </dsp:txBody>
      <dsp:txXfrm>
        <a:off x="3177783" y="4743175"/>
        <a:ext cx="1521520" cy="1521520"/>
      </dsp:txXfrm>
    </dsp:sp>
    <dsp:sp modelId="{D40F7524-C645-4611-BB6E-CE5FFF6DEA35}">
      <dsp:nvSpPr>
        <dsp:cNvPr id="0" name=""/>
        <dsp:cNvSpPr/>
      </dsp:nvSpPr>
      <dsp:spPr>
        <a:xfrm>
          <a:off x="1147695" y="3556301"/>
          <a:ext cx="1521520" cy="1521520"/>
        </a:xfrm>
        <a:prstGeom prst="ellipse">
          <a:avLst/>
        </a:prstGeom>
        <a:solidFill>
          <a:schemeClr val="accent3">
            <a:hueOff val="9000211"/>
            <a:satOff val="-13504"/>
            <a:lumOff val="-219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Other causes</a:t>
          </a:r>
        </a:p>
        <a:p>
          <a:pPr lvl="0" algn="ctr" defTabSz="711200">
            <a:lnSpc>
              <a:spcPct val="90000"/>
            </a:lnSpc>
            <a:spcBef>
              <a:spcPct val="0"/>
            </a:spcBef>
            <a:spcAft>
              <a:spcPct val="35000"/>
            </a:spcAft>
          </a:pPr>
          <a:r>
            <a:rPr lang="en-GB" sz="1600" kern="1200" dirty="0" smtClean="0"/>
            <a:t>5%</a:t>
          </a:r>
          <a:endParaRPr lang="en-GB" sz="1600" kern="1200" dirty="0"/>
        </a:p>
      </dsp:txBody>
      <dsp:txXfrm>
        <a:off x="1147695" y="3556301"/>
        <a:ext cx="1521520" cy="1521520"/>
      </dsp:txXfrm>
    </dsp:sp>
    <dsp:sp modelId="{DF370F42-D315-4EC6-A8FE-4C11D2452EE1}">
      <dsp:nvSpPr>
        <dsp:cNvPr id="0" name=""/>
        <dsp:cNvSpPr/>
      </dsp:nvSpPr>
      <dsp:spPr>
        <a:xfrm>
          <a:off x="1147695" y="1186873"/>
          <a:ext cx="1521520" cy="1521520"/>
        </a:xfrm>
        <a:prstGeom prst="ellipse">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kern="1200" dirty="0" smtClean="0"/>
            <a:t>Mixed (AD and </a:t>
          </a:r>
          <a:r>
            <a:rPr lang="en-GB" sz="1600" kern="1200" dirty="0" err="1" smtClean="0"/>
            <a:t>VaD</a:t>
          </a:r>
          <a:r>
            <a:rPr lang="en-GB" sz="1600" kern="1200" dirty="0" smtClean="0"/>
            <a:t>)</a:t>
          </a:r>
        </a:p>
        <a:p>
          <a:pPr lvl="0" algn="ctr" defTabSz="711200">
            <a:lnSpc>
              <a:spcPct val="90000"/>
            </a:lnSpc>
            <a:spcBef>
              <a:spcPct val="0"/>
            </a:spcBef>
            <a:spcAft>
              <a:spcPct val="35000"/>
            </a:spcAft>
          </a:pPr>
          <a:r>
            <a:rPr lang="en-GB" sz="1600" kern="1200" dirty="0" smtClean="0"/>
            <a:t>10%</a:t>
          </a:r>
          <a:endParaRPr lang="en-GB" sz="1600" kern="1200" dirty="0"/>
        </a:p>
      </dsp:txBody>
      <dsp:txXfrm>
        <a:off x="1147695" y="1186873"/>
        <a:ext cx="1521520" cy="1521520"/>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8E337A7-D7F6-43EE-83A8-60F219CC55B7}" type="datetimeFigureOut">
              <a:rPr lang="en-GB"/>
              <a:pPr>
                <a:defRPr/>
              </a:pPr>
              <a:t>18/06/2013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293C382D-7DCB-4DFF-8D5D-D59858328763}"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1F986C2-41B5-4C47-9D7D-96FAB4694DEA}" type="datetime1">
              <a:rPr lang="en-GB"/>
              <a:pPr>
                <a:defRPr/>
              </a:pPr>
              <a:t>18/06/2013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67D4488-F1A4-476C-ADD2-C601054DE41B}"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31A50178-BA81-406E-8839-6687E79ED363}" type="datetime1">
              <a:rPr lang="en-GB"/>
              <a:pPr>
                <a:defRPr/>
              </a:pPr>
              <a:t>18/06/2013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7E9F9E5-FB01-4816-9E01-DB7F192ABC3D}"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1D07B00-6726-4559-8238-834937A478CD}" type="datetime1">
              <a:rPr lang="en-GB"/>
              <a:pPr>
                <a:defRPr/>
              </a:pPr>
              <a:t>18/06/2013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545F0AD-C01B-44F8-A5CE-436441B64199}"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2B5AC6D8-5168-49EB-A5BE-07B5F73830A6}" type="datetime1">
              <a:rPr lang="en-GB"/>
              <a:pPr>
                <a:defRPr/>
              </a:pPr>
              <a:t>18/06/2013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CD5C5B0-47AD-47F3-8544-F4DFF65601E8}"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9D00F4F-A905-4453-8C80-081F67D8059F}" type="datetime1">
              <a:rPr lang="en-GB"/>
              <a:pPr>
                <a:defRPr/>
              </a:pPr>
              <a:t>18/06/2013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2482FAB-86F9-4E2F-8F89-4538ABF7BFB0}"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64C1F107-B81D-41EA-A4D2-DE60A2CF117E}" type="datetime1">
              <a:rPr lang="en-GB"/>
              <a:pPr>
                <a:defRPr/>
              </a:pPr>
              <a:t>18/06/2013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99F00E5-92C3-4A4A-B6C4-A23240D0402F}"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EC610C73-3E56-4D49-B7C9-51631AB19033}" type="datetime1">
              <a:rPr lang="en-GB"/>
              <a:pPr>
                <a:defRPr/>
              </a:pPr>
              <a:t>18/06/2013</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CC9F596D-4B00-413F-BA18-EF35DFEB4810}"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C9914F9C-6B01-46B0-B6A1-F8582BAC7A82}" type="datetime1">
              <a:rPr lang="en-GB"/>
              <a:pPr>
                <a:defRPr/>
              </a:pPr>
              <a:t>18/06/2013</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9298B2A8-8518-4036-A6D9-B008BDD2435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8D6F3B0-41AF-4B06-9D70-3BF636373083}" type="datetime1">
              <a:rPr lang="en-GB"/>
              <a:pPr>
                <a:defRPr/>
              </a:pPr>
              <a:t>18/06/2013</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91FCF3D2-342F-4B8D-BDF5-7F0C9224D30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F7F0467-09D2-4241-B371-2D09A0C9A49F}" type="datetime1">
              <a:rPr lang="en-GB"/>
              <a:pPr>
                <a:defRPr/>
              </a:pPr>
              <a:t>18/06/2013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C8FE1FC-493F-411C-88DD-BC5B7D9E85F7}"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B5DBA71-FC6B-4773-B41B-EC215934021F}" type="datetime1">
              <a:rPr lang="en-GB"/>
              <a:pPr>
                <a:defRPr/>
              </a:pPr>
              <a:t>18/06/2013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8D77EC1A-A765-4C75-B8F8-3D0FBBA4A6C7}"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13EE837-AD48-490B-9916-C89F7C78746B}" type="datetime1">
              <a:rPr lang="en-GB"/>
              <a:pPr>
                <a:defRPr/>
              </a:pPr>
              <a:t>18/06/2013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A8D9B47-973B-4439-A774-A985DDFD5A61}"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
        <p:nvSpPr>
          <p:cNvPr id="4" name="Slide Number Placeholder 3"/>
          <p:cNvSpPr>
            <a:spLocks noGrp="1"/>
          </p:cNvSpPr>
          <p:nvPr>
            <p:ph type="sldNum" sz="quarter" idx="12"/>
          </p:nvPr>
        </p:nvSpPr>
        <p:spPr/>
        <p:txBody>
          <a:bodyPr/>
          <a:lstStyle/>
          <a:p>
            <a:pPr>
              <a:defRPr/>
            </a:pPr>
            <a:fld id="{ECD5C5B0-47AD-47F3-8544-F4DFF65601E8}" type="slidenum">
              <a:rPr lang="en-GB" smtClean="0"/>
              <a:pPr>
                <a:defRPr/>
              </a:pPr>
              <a:t>1</a:t>
            </a:fld>
            <a:endParaRPr lang="en-GB"/>
          </a:p>
        </p:txBody>
      </p:sp>
      <p:pic>
        <p:nvPicPr>
          <p:cNvPr id="2050" name="Picture 2"/>
          <p:cNvPicPr>
            <a:picLocks noChangeAspect="1" noChangeArrowheads="1"/>
          </p:cNvPicPr>
          <p:nvPr/>
        </p:nvPicPr>
        <p:blipFill>
          <a:blip r:embed="rId2" cstate="print"/>
          <a:srcRect/>
          <a:stretch>
            <a:fillRect/>
          </a:stretch>
        </p:blipFill>
        <p:spPr bwMode="auto">
          <a:xfrm>
            <a:off x="-3881" y="0"/>
            <a:ext cx="9151761" cy="6858000"/>
          </a:xfrm>
          <a:prstGeom prst="rect">
            <a:avLst/>
          </a:prstGeom>
          <a:noFill/>
          <a:ln w="9525">
            <a:noFill/>
            <a:miter lim="800000"/>
            <a:headEnd/>
            <a:tailEnd/>
          </a:ln>
        </p:spPr>
      </p:pic>
      <p:sp>
        <p:nvSpPr>
          <p:cNvPr id="6" name="Rounded Rectangle 5"/>
          <p:cNvSpPr/>
          <p:nvPr/>
        </p:nvSpPr>
        <p:spPr>
          <a:xfrm>
            <a:off x="1116013" y="1268413"/>
            <a:ext cx="7056437" cy="259238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4800" dirty="0">
                <a:solidFill>
                  <a:srgbClr val="C9F45E"/>
                </a:solidFill>
              </a:rPr>
              <a:t>“Getting to Know Me”</a:t>
            </a:r>
          </a:p>
          <a:p>
            <a:pPr algn="ctr" fontAlgn="auto">
              <a:spcBef>
                <a:spcPts val="0"/>
              </a:spcBef>
              <a:spcAft>
                <a:spcPts val="0"/>
              </a:spcAft>
              <a:defRPr/>
            </a:pPr>
            <a:endParaRPr lang="en-GB" sz="3600" dirty="0"/>
          </a:p>
          <a:p>
            <a:pPr algn="ctr" fontAlgn="auto">
              <a:spcBef>
                <a:spcPts val="0"/>
              </a:spcBef>
              <a:spcAft>
                <a:spcPts val="0"/>
              </a:spcAft>
              <a:defRPr/>
            </a:pPr>
            <a:r>
              <a:rPr lang="en-GB" sz="3600" dirty="0"/>
              <a:t>Supporting people with dementia in general hospitals</a:t>
            </a:r>
          </a:p>
        </p:txBody>
      </p:sp>
      <p:sp>
        <p:nvSpPr>
          <p:cNvPr id="7" name="Rounded Rectangle 6"/>
          <p:cNvSpPr/>
          <p:nvPr/>
        </p:nvSpPr>
        <p:spPr>
          <a:xfrm>
            <a:off x="1116013" y="4076700"/>
            <a:ext cx="7056437" cy="13684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3200" dirty="0">
                <a:solidFill>
                  <a:schemeClr val="tx2">
                    <a:lumMod val="75000"/>
                  </a:schemeClr>
                </a:solidFill>
              </a:rPr>
              <a:t>Part 1: Dementia: an introduction</a:t>
            </a:r>
          </a:p>
        </p:txBody>
      </p:sp>
      <p:sp>
        <p:nvSpPr>
          <p:cNvPr id="8" name="Rectangle 21"/>
          <p:cNvSpPr>
            <a:spLocks noChangeArrowheads="1"/>
          </p:cNvSpPr>
          <p:nvPr/>
        </p:nvSpPr>
        <p:spPr bwMode="auto">
          <a:xfrm>
            <a:off x="179388" y="6308725"/>
            <a:ext cx="6480175" cy="214313"/>
          </a:xfrm>
          <a:prstGeom prst="rect">
            <a:avLst/>
          </a:prstGeom>
          <a:noFill/>
          <a:ln w="9525">
            <a:noFill/>
            <a:miter lim="800000"/>
            <a:headEnd/>
            <a:tailEnd/>
          </a:ln>
        </p:spPr>
        <p:txBody>
          <a:bodyPr>
            <a:spAutoFit/>
          </a:bodyPr>
          <a:lstStyle/>
          <a:p>
            <a:r>
              <a:rPr lang="en-GB" sz="800" i="1" dirty="0" smtClean="0">
                <a:latin typeface="Calibri" pitchFamily="34" charset="0"/>
              </a:rPr>
              <a:t>© University of Manchester/Greater Manchester West Mental Health NHS Foundation Trust/Royal Bolton Hospital NHS Foundation Trust</a:t>
            </a:r>
            <a:endParaRPr lang="en-GB" sz="800" dirty="0">
              <a:latin typeface="Calibri" pitchFamily="34" charset="0"/>
            </a:endParaRPr>
          </a:p>
        </p:txBody>
      </p:sp>
      <p:pic>
        <p:nvPicPr>
          <p:cNvPr id="9" name="Picture 23" descr="GMHIEC logo jpeg.jpg"/>
          <p:cNvPicPr>
            <a:picLocks noChangeAspect="1"/>
          </p:cNvPicPr>
          <p:nvPr/>
        </p:nvPicPr>
        <p:blipFill>
          <a:blip r:embed="rId3" cstate="print"/>
          <a:srcRect/>
          <a:stretch>
            <a:fillRect/>
          </a:stretch>
        </p:blipFill>
        <p:spPr bwMode="auto">
          <a:xfrm>
            <a:off x="323850" y="333375"/>
            <a:ext cx="1368425" cy="682625"/>
          </a:xfrm>
          <a:prstGeom prst="rect">
            <a:avLst/>
          </a:prstGeom>
          <a:noFill/>
          <a:ln w="9525">
            <a:noFill/>
            <a:miter lim="800000"/>
            <a:headEnd/>
            <a:tailEnd/>
          </a:ln>
        </p:spPr>
      </p:pic>
      <p:sp>
        <p:nvSpPr>
          <p:cNvPr id="10" name="Slide Number Placeholder 5"/>
          <p:cNvSpPr txBox="1">
            <a:spLocks/>
          </p:cNvSpPr>
          <p:nvPr/>
        </p:nvSpPr>
        <p:spPr>
          <a:xfrm>
            <a:off x="6516216" y="6381328"/>
            <a:ext cx="2133600"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smtClean="0">
                <a:ln>
                  <a:noFill/>
                </a:ln>
                <a:solidFill>
                  <a:schemeClr val="tx1">
                    <a:lumMod val="85000"/>
                    <a:lumOff val="15000"/>
                  </a:schemeClr>
                </a:solidFill>
                <a:effectLst/>
                <a:uLnTx/>
                <a:uFillTx/>
                <a:latin typeface="+mn-lt"/>
                <a:ea typeface="+mn-ea"/>
                <a:cs typeface="+mn-cs"/>
              </a:rPr>
              <a:t>1.1</a:t>
            </a:r>
            <a:endParaRPr kumimoji="0" lang="en-GB" sz="3200" b="0" i="0" u="none" strike="noStrike" kern="1200" cap="none" spc="0" normalizeH="0" baseline="0" noProof="0" dirty="0">
              <a:ln>
                <a:noFill/>
              </a:ln>
              <a:solidFill>
                <a:schemeClr val="tx1">
                  <a:lumMod val="85000"/>
                  <a:lumOff val="1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611560" y="317798"/>
          <a:ext cx="7920880" cy="6264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3554" name="TextBox 3"/>
          <p:cNvSpPr txBox="1">
            <a:spLocks noChangeArrowheads="1"/>
          </p:cNvSpPr>
          <p:nvPr/>
        </p:nvSpPr>
        <p:spPr bwMode="auto">
          <a:xfrm>
            <a:off x="5724525" y="6092825"/>
            <a:ext cx="3024188" cy="369888"/>
          </a:xfrm>
          <a:prstGeom prst="rect">
            <a:avLst/>
          </a:prstGeom>
          <a:noFill/>
          <a:ln w="9525">
            <a:noFill/>
            <a:miter lim="800000"/>
            <a:headEnd/>
            <a:tailEnd/>
          </a:ln>
        </p:spPr>
        <p:txBody>
          <a:bodyPr>
            <a:spAutoFit/>
          </a:bodyPr>
          <a:lstStyle/>
          <a:p>
            <a:r>
              <a:rPr lang="en-GB">
                <a:latin typeface="Calibri" pitchFamily="34" charset="0"/>
              </a:rPr>
              <a:t>Alzheimer’s Society (2007)</a:t>
            </a:r>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1.10</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971550" y="549275"/>
            <a:ext cx="7200900" cy="935038"/>
          </a:xfrm>
          <a:prstGeom prst="roundRect">
            <a:avLst/>
          </a:prstGeom>
          <a:solidFill>
            <a:srgbClr val="9BBB5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t>Alzheimer’s disease</a:t>
            </a:r>
          </a:p>
        </p:txBody>
      </p:sp>
      <p:sp>
        <p:nvSpPr>
          <p:cNvPr id="3" name="Rounded Rectangle 2"/>
          <p:cNvSpPr/>
          <p:nvPr/>
        </p:nvSpPr>
        <p:spPr>
          <a:xfrm>
            <a:off x="971550" y="1916113"/>
            <a:ext cx="2879725" cy="439261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b="1">
              <a:solidFill>
                <a:schemeClr val="tx2">
                  <a:lumMod val="75000"/>
                </a:schemeClr>
              </a:solidFill>
            </a:endParaRPr>
          </a:p>
          <a:p>
            <a:pPr algn="ctr">
              <a:defRPr/>
            </a:pPr>
            <a:r>
              <a:rPr lang="en-GB" b="1">
                <a:solidFill>
                  <a:schemeClr val="tx2">
                    <a:lumMod val="75000"/>
                  </a:schemeClr>
                </a:solidFill>
              </a:rPr>
              <a:t>The disease:</a:t>
            </a:r>
          </a:p>
          <a:p>
            <a:pPr algn="ctr">
              <a:defRPr/>
            </a:pPr>
            <a:endParaRPr lang="en-GB">
              <a:solidFill>
                <a:schemeClr val="tx2">
                  <a:lumMod val="75000"/>
                </a:schemeClr>
              </a:solidFill>
            </a:endParaRPr>
          </a:p>
          <a:p>
            <a:pPr>
              <a:spcAft>
                <a:spcPts val="600"/>
              </a:spcAft>
              <a:buFont typeface="Arial" charset="0"/>
              <a:buChar char="•"/>
              <a:defRPr/>
            </a:pPr>
            <a:r>
              <a:rPr lang="en-GB">
                <a:solidFill>
                  <a:schemeClr val="tx2">
                    <a:lumMod val="75000"/>
                  </a:schemeClr>
                </a:solidFill>
              </a:rPr>
              <a:t>Atrophy (shrinkage) in areas of the brain</a:t>
            </a:r>
          </a:p>
          <a:p>
            <a:pPr>
              <a:spcAft>
                <a:spcPts val="600"/>
              </a:spcAft>
              <a:buFont typeface="Arial" charset="0"/>
              <a:buChar char="•"/>
              <a:defRPr/>
            </a:pPr>
            <a:r>
              <a:rPr lang="en-GB">
                <a:solidFill>
                  <a:schemeClr val="tx2">
                    <a:lumMod val="75000"/>
                  </a:schemeClr>
                </a:solidFill>
              </a:rPr>
              <a:t>Depletion of neuro-chemical transmitters </a:t>
            </a:r>
          </a:p>
          <a:p>
            <a:pPr>
              <a:spcAft>
                <a:spcPts val="600"/>
              </a:spcAft>
              <a:buFont typeface="Arial" charset="0"/>
              <a:buChar char="•"/>
              <a:defRPr/>
            </a:pPr>
            <a:r>
              <a:rPr lang="en-GB">
                <a:solidFill>
                  <a:schemeClr val="tx2">
                    <a:lumMod val="75000"/>
                  </a:schemeClr>
                </a:solidFill>
              </a:rPr>
              <a:t>Appearance of “plaques and tangles” in the brain</a:t>
            </a:r>
          </a:p>
          <a:p>
            <a:pPr>
              <a:buFont typeface="Arial" charset="0"/>
              <a:buChar char="•"/>
              <a:defRPr/>
            </a:pPr>
            <a:endParaRPr lang="en-GB">
              <a:solidFill>
                <a:schemeClr val="tx2">
                  <a:lumMod val="75000"/>
                </a:schemeClr>
              </a:solidFill>
            </a:endParaRPr>
          </a:p>
          <a:p>
            <a:pPr>
              <a:buFont typeface="Arial" charset="0"/>
              <a:buChar char="•"/>
              <a:defRPr/>
            </a:pPr>
            <a:endParaRPr lang="en-GB">
              <a:solidFill>
                <a:schemeClr val="tx2">
                  <a:lumMod val="75000"/>
                </a:schemeClr>
              </a:solidFill>
            </a:endParaRPr>
          </a:p>
          <a:p>
            <a:pPr>
              <a:buFont typeface="Arial" charset="0"/>
              <a:buChar char="•"/>
              <a:defRPr/>
            </a:pPr>
            <a:endParaRPr lang="en-GB">
              <a:solidFill>
                <a:schemeClr val="tx2">
                  <a:lumMod val="75000"/>
                </a:schemeClr>
              </a:solidFill>
            </a:endParaRPr>
          </a:p>
          <a:p>
            <a:pPr algn="ctr">
              <a:defRPr/>
            </a:pPr>
            <a:endParaRPr lang="en-GB">
              <a:solidFill>
                <a:schemeClr val="tx2">
                  <a:lumMod val="75000"/>
                </a:schemeClr>
              </a:solidFill>
            </a:endParaRPr>
          </a:p>
        </p:txBody>
      </p:sp>
      <p:sp>
        <p:nvSpPr>
          <p:cNvPr id="4" name="Rounded Rectangle 3"/>
          <p:cNvSpPr/>
          <p:nvPr/>
        </p:nvSpPr>
        <p:spPr>
          <a:xfrm>
            <a:off x="4067175" y="1916113"/>
            <a:ext cx="4176713" cy="432117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b="1" dirty="0">
              <a:solidFill>
                <a:srgbClr val="FFFFFF"/>
              </a:solidFill>
            </a:endParaRPr>
          </a:p>
          <a:p>
            <a:pPr algn="ctr">
              <a:defRPr/>
            </a:pPr>
            <a:r>
              <a:rPr lang="en-GB" b="1" dirty="0">
                <a:solidFill>
                  <a:srgbClr val="FFFFFF"/>
                </a:solidFill>
              </a:rPr>
              <a:t>Some of the difficulties that can be experienced:</a:t>
            </a:r>
          </a:p>
          <a:p>
            <a:pPr>
              <a:spcAft>
                <a:spcPts val="600"/>
              </a:spcAft>
              <a:buFont typeface="Arial" charset="0"/>
              <a:buChar char="•"/>
              <a:defRPr/>
            </a:pPr>
            <a:r>
              <a:rPr lang="en-GB" dirty="0">
                <a:solidFill>
                  <a:srgbClr val="FFFFFF"/>
                </a:solidFill>
              </a:rPr>
              <a:t>Gradual, persistent decline in cognitive function</a:t>
            </a:r>
          </a:p>
          <a:p>
            <a:pPr>
              <a:spcAft>
                <a:spcPts val="600"/>
              </a:spcAft>
              <a:buFont typeface="Arial" charset="0"/>
              <a:buChar char="•"/>
              <a:defRPr/>
            </a:pPr>
            <a:r>
              <a:rPr lang="en-GB" dirty="0">
                <a:solidFill>
                  <a:srgbClr val="FFFFFF"/>
                </a:solidFill>
              </a:rPr>
              <a:t>Memory loss</a:t>
            </a:r>
          </a:p>
          <a:p>
            <a:pPr>
              <a:spcAft>
                <a:spcPts val="600"/>
              </a:spcAft>
              <a:buFont typeface="Arial" charset="0"/>
              <a:buChar char="•"/>
              <a:defRPr/>
            </a:pPr>
            <a:r>
              <a:rPr lang="en-GB" dirty="0">
                <a:solidFill>
                  <a:srgbClr val="FFFFFF"/>
                </a:solidFill>
              </a:rPr>
              <a:t>Word finding difficulties</a:t>
            </a:r>
          </a:p>
          <a:p>
            <a:pPr>
              <a:spcAft>
                <a:spcPts val="600"/>
              </a:spcAft>
              <a:buFont typeface="Arial" charset="0"/>
              <a:buChar char="•"/>
              <a:defRPr/>
            </a:pPr>
            <a:r>
              <a:rPr lang="en-GB" dirty="0">
                <a:solidFill>
                  <a:srgbClr val="FFFFFF"/>
                </a:solidFill>
              </a:rPr>
              <a:t>Recognition and other perceptual difficulties</a:t>
            </a:r>
          </a:p>
          <a:p>
            <a:pPr>
              <a:spcAft>
                <a:spcPts val="600"/>
              </a:spcAft>
              <a:buFont typeface="Arial" charset="0"/>
              <a:buChar char="•"/>
              <a:defRPr/>
            </a:pPr>
            <a:r>
              <a:rPr lang="en-GB" dirty="0">
                <a:solidFill>
                  <a:srgbClr val="FFFFFF"/>
                </a:solidFill>
              </a:rPr>
              <a:t>Disorientation</a:t>
            </a:r>
          </a:p>
          <a:p>
            <a:pPr>
              <a:spcAft>
                <a:spcPts val="600"/>
              </a:spcAft>
              <a:buFont typeface="Arial" charset="0"/>
              <a:buChar char="•"/>
              <a:defRPr/>
            </a:pPr>
            <a:r>
              <a:rPr lang="en-GB" dirty="0">
                <a:solidFill>
                  <a:srgbClr val="FFFFFF"/>
                </a:solidFill>
              </a:rPr>
              <a:t>Increasing problems with everyday tasks</a:t>
            </a:r>
          </a:p>
          <a:p>
            <a:pPr>
              <a:spcAft>
                <a:spcPts val="600"/>
              </a:spcAft>
              <a:buFont typeface="Arial" charset="0"/>
              <a:buChar char="•"/>
              <a:defRPr/>
            </a:pPr>
            <a:r>
              <a:rPr lang="en-GB" dirty="0">
                <a:solidFill>
                  <a:srgbClr val="FFFFFF"/>
                </a:solidFill>
              </a:rPr>
              <a:t>Changes to mood</a:t>
            </a:r>
          </a:p>
          <a:p>
            <a:pPr>
              <a:spcAft>
                <a:spcPts val="600"/>
              </a:spcAft>
              <a:buFont typeface="Arial" charset="0"/>
              <a:buChar char="•"/>
              <a:defRPr/>
            </a:pPr>
            <a:r>
              <a:rPr lang="en-GB" dirty="0">
                <a:solidFill>
                  <a:srgbClr val="FFFFFF"/>
                </a:solidFill>
              </a:rPr>
              <a:t>Other…</a:t>
            </a:r>
          </a:p>
          <a:p>
            <a:pPr algn="ctr">
              <a:defRPr/>
            </a:pPr>
            <a:endParaRPr lang="en-GB" dirty="0">
              <a:solidFill>
                <a:srgbClr val="FFFFFF"/>
              </a:solidFill>
            </a:endParaRPr>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971550" y="549275"/>
            <a:ext cx="7200900" cy="935038"/>
          </a:xfrm>
          <a:prstGeom prst="roundRect">
            <a:avLst/>
          </a:prstGeom>
          <a:solidFill>
            <a:srgbClr val="5FB65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t>Vascular dementia</a:t>
            </a:r>
          </a:p>
        </p:txBody>
      </p:sp>
      <p:sp>
        <p:nvSpPr>
          <p:cNvPr id="3" name="Rounded Rectangle 2"/>
          <p:cNvSpPr/>
          <p:nvPr/>
        </p:nvSpPr>
        <p:spPr>
          <a:xfrm>
            <a:off x="971550" y="1916113"/>
            <a:ext cx="3024188" cy="439261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b="1">
              <a:solidFill>
                <a:srgbClr val="17375E"/>
              </a:solidFill>
            </a:endParaRPr>
          </a:p>
          <a:p>
            <a:pPr algn="ctr">
              <a:defRPr/>
            </a:pPr>
            <a:r>
              <a:rPr lang="en-GB" b="1">
                <a:solidFill>
                  <a:srgbClr val="17375E"/>
                </a:solidFill>
              </a:rPr>
              <a:t>The disease:</a:t>
            </a:r>
          </a:p>
          <a:p>
            <a:pPr algn="ctr">
              <a:defRPr/>
            </a:pPr>
            <a:endParaRPr lang="en-GB">
              <a:solidFill>
                <a:srgbClr val="17375E"/>
              </a:solidFill>
            </a:endParaRPr>
          </a:p>
          <a:p>
            <a:pPr>
              <a:spcAft>
                <a:spcPts val="600"/>
              </a:spcAft>
              <a:buFont typeface="Arial" charset="0"/>
              <a:buChar char="•"/>
              <a:defRPr/>
            </a:pPr>
            <a:r>
              <a:rPr lang="en-GB">
                <a:solidFill>
                  <a:srgbClr val="17375E"/>
                </a:solidFill>
              </a:rPr>
              <a:t>Blood vessels in the brain are damaged (e.g. through strokes), depriving blood  supply to cells in areas of the brain</a:t>
            </a:r>
          </a:p>
          <a:p>
            <a:pPr>
              <a:spcAft>
                <a:spcPts val="600"/>
              </a:spcAft>
              <a:buFont typeface="Arial" charset="0"/>
              <a:buChar char="•"/>
              <a:defRPr/>
            </a:pPr>
            <a:r>
              <a:rPr lang="en-GB">
                <a:solidFill>
                  <a:srgbClr val="17375E"/>
                </a:solidFill>
              </a:rPr>
              <a:t>Small vessel disease affects  tiny vessels in deeper areas of the brain</a:t>
            </a:r>
          </a:p>
          <a:p>
            <a:pPr>
              <a:spcAft>
                <a:spcPts val="600"/>
              </a:spcAft>
              <a:buFont typeface="Arial" charset="0"/>
              <a:buChar char="•"/>
              <a:defRPr/>
            </a:pPr>
            <a:r>
              <a:rPr lang="en-GB">
                <a:solidFill>
                  <a:srgbClr val="17375E"/>
                </a:solidFill>
              </a:rPr>
              <a:t>Can co-exist with Alzheimer’s disease</a:t>
            </a:r>
          </a:p>
          <a:p>
            <a:pPr>
              <a:buFont typeface="Arial" charset="0"/>
              <a:buChar char="•"/>
              <a:defRPr/>
            </a:pPr>
            <a:endParaRPr lang="en-GB">
              <a:solidFill>
                <a:srgbClr val="17375E"/>
              </a:solidFill>
            </a:endParaRPr>
          </a:p>
          <a:p>
            <a:pPr>
              <a:buFont typeface="Arial" charset="0"/>
              <a:buChar char="•"/>
              <a:defRPr/>
            </a:pPr>
            <a:endParaRPr lang="en-GB">
              <a:solidFill>
                <a:srgbClr val="17375E"/>
              </a:solidFill>
            </a:endParaRPr>
          </a:p>
        </p:txBody>
      </p:sp>
      <p:sp>
        <p:nvSpPr>
          <p:cNvPr id="4" name="Rounded Rectangle 3"/>
          <p:cNvSpPr/>
          <p:nvPr/>
        </p:nvSpPr>
        <p:spPr>
          <a:xfrm>
            <a:off x="4140200" y="1916113"/>
            <a:ext cx="4032250" cy="43211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b="1">
              <a:solidFill>
                <a:srgbClr val="FFFFFF"/>
              </a:solidFill>
            </a:endParaRPr>
          </a:p>
          <a:p>
            <a:pPr algn="ctr">
              <a:defRPr/>
            </a:pPr>
            <a:r>
              <a:rPr lang="en-GB" b="1">
                <a:solidFill>
                  <a:srgbClr val="FFFFFF"/>
                </a:solidFill>
              </a:rPr>
              <a:t>Some of the difficulties that can be experienced:</a:t>
            </a:r>
          </a:p>
          <a:p>
            <a:pPr algn="ctr">
              <a:defRPr/>
            </a:pPr>
            <a:endParaRPr lang="en-GB" b="1">
              <a:solidFill>
                <a:srgbClr val="FFFFFF"/>
              </a:solidFill>
            </a:endParaRPr>
          </a:p>
          <a:p>
            <a:pPr>
              <a:spcAft>
                <a:spcPts val="600"/>
              </a:spcAft>
              <a:buFont typeface="Arial" charset="0"/>
              <a:buChar char="•"/>
              <a:defRPr/>
            </a:pPr>
            <a:r>
              <a:rPr lang="en-GB">
                <a:solidFill>
                  <a:srgbClr val="FFFFFF"/>
                </a:solidFill>
              </a:rPr>
              <a:t>The onset can be abrupt and there can be a “step-like” progression of increasing impairment</a:t>
            </a:r>
          </a:p>
          <a:p>
            <a:pPr>
              <a:spcAft>
                <a:spcPts val="600"/>
              </a:spcAft>
              <a:buFont typeface="Arial" charset="0"/>
              <a:buChar char="•"/>
              <a:defRPr/>
            </a:pPr>
            <a:r>
              <a:rPr lang="en-GB">
                <a:solidFill>
                  <a:srgbClr val="FFFFFF"/>
                </a:solidFill>
              </a:rPr>
              <a:t>Although losses can be similar to Alzheimer’s disease, they will depend on the areas of the brain affected, some abilities can remain intact</a:t>
            </a:r>
          </a:p>
          <a:p>
            <a:pPr>
              <a:spcAft>
                <a:spcPts val="600"/>
              </a:spcAft>
              <a:buFont typeface="Arial" charset="0"/>
              <a:buChar char="•"/>
              <a:defRPr/>
            </a:pPr>
            <a:r>
              <a:rPr lang="en-GB">
                <a:solidFill>
                  <a:srgbClr val="FFFFFF"/>
                </a:solidFill>
              </a:rPr>
              <a:t>Small vessel disease can affect walking</a:t>
            </a:r>
          </a:p>
          <a:p>
            <a:pPr>
              <a:defRPr/>
            </a:pPr>
            <a:endParaRPr lang="en-GB">
              <a:solidFill>
                <a:srgbClr val="FFFFFF"/>
              </a:solidFill>
            </a:endParaRPr>
          </a:p>
          <a:p>
            <a:pPr>
              <a:defRPr/>
            </a:pPr>
            <a:endParaRPr lang="en-GB">
              <a:solidFill>
                <a:srgbClr val="FFFFFF"/>
              </a:solidFill>
            </a:endParaRPr>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971550" y="549275"/>
            <a:ext cx="7200900" cy="935038"/>
          </a:xfrm>
          <a:prstGeom prst="roundRect">
            <a:avLst/>
          </a:prstGeom>
          <a:solidFill>
            <a:srgbClr val="61B18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err="1"/>
              <a:t>Lewy</a:t>
            </a:r>
            <a:r>
              <a:rPr lang="en-GB" sz="2800" dirty="0"/>
              <a:t> body dementia</a:t>
            </a:r>
          </a:p>
        </p:txBody>
      </p:sp>
      <p:sp>
        <p:nvSpPr>
          <p:cNvPr id="3" name="Rounded Rectangle 2"/>
          <p:cNvSpPr/>
          <p:nvPr/>
        </p:nvSpPr>
        <p:spPr>
          <a:xfrm>
            <a:off x="971550" y="1916113"/>
            <a:ext cx="2808288" cy="439261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b="1" dirty="0">
              <a:solidFill>
                <a:schemeClr val="tx2">
                  <a:lumMod val="75000"/>
                </a:schemeClr>
              </a:solidFill>
            </a:endParaRPr>
          </a:p>
          <a:p>
            <a:pPr algn="ctr">
              <a:defRPr/>
            </a:pPr>
            <a:endParaRPr lang="en-GB" b="1" dirty="0">
              <a:solidFill>
                <a:schemeClr val="tx2">
                  <a:lumMod val="75000"/>
                </a:schemeClr>
              </a:solidFill>
            </a:endParaRPr>
          </a:p>
          <a:p>
            <a:pPr algn="ctr">
              <a:defRPr/>
            </a:pPr>
            <a:endParaRPr lang="en-GB" b="1" dirty="0">
              <a:solidFill>
                <a:schemeClr val="tx2">
                  <a:lumMod val="75000"/>
                </a:schemeClr>
              </a:solidFill>
            </a:endParaRPr>
          </a:p>
          <a:p>
            <a:pPr algn="ctr">
              <a:defRPr/>
            </a:pPr>
            <a:endParaRPr lang="en-GB" b="1" dirty="0" smtClean="0">
              <a:solidFill>
                <a:schemeClr val="tx2">
                  <a:lumMod val="75000"/>
                </a:schemeClr>
              </a:solidFill>
            </a:endParaRPr>
          </a:p>
          <a:p>
            <a:pPr algn="ctr">
              <a:defRPr/>
            </a:pPr>
            <a:r>
              <a:rPr lang="en-GB" b="1" dirty="0" smtClean="0">
                <a:solidFill>
                  <a:schemeClr val="tx2">
                    <a:lumMod val="75000"/>
                  </a:schemeClr>
                </a:solidFill>
              </a:rPr>
              <a:t>The </a:t>
            </a:r>
            <a:r>
              <a:rPr lang="en-GB" b="1" dirty="0">
                <a:solidFill>
                  <a:schemeClr val="tx2">
                    <a:lumMod val="75000"/>
                  </a:schemeClr>
                </a:solidFill>
              </a:rPr>
              <a:t>disease:</a:t>
            </a:r>
          </a:p>
          <a:p>
            <a:pPr algn="ctr">
              <a:defRPr/>
            </a:pPr>
            <a:endParaRPr lang="en-GB" dirty="0">
              <a:solidFill>
                <a:schemeClr val="tx2">
                  <a:lumMod val="75000"/>
                </a:schemeClr>
              </a:solidFill>
            </a:endParaRPr>
          </a:p>
          <a:p>
            <a:pPr>
              <a:spcBef>
                <a:spcPts val="600"/>
              </a:spcBef>
              <a:buFont typeface="Arial" charset="0"/>
              <a:buChar char="•"/>
              <a:defRPr/>
            </a:pPr>
            <a:r>
              <a:rPr lang="en-GB" dirty="0">
                <a:solidFill>
                  <a:schemeClr val="tx2">
                    <a:lumMod val="75000"/>
                  </a:schemeClr>
                </a:solidFill>
              </a:rPr>
              <a:t>Protein deposits occur in nerve cells in certain areas of the brain</a:t>
            </a:r>
          </a:p>
          <a:p>
            <a:pPr>
              <a:spcBef>
                <a:spcPts val="600"/>
              </a:spcBef>
              <a:buFont typeface="Arial" charset="0"/>
              <a:buChar char="•"/>
              <a:defRPr/>
            </a:pPr>
            <a:r>
              <a:rPr lang="en-GB" dirty="0">
                <a:solidFill>
                  <a:schemeClr val="tx2">
                    <a:lumMod val="75000"/>
                  </a:schemeClr>
                </a:solidFill>
              </a:rPr>
              <a:t>Although not well understood, it is believed that there is a relationship between </a:t>
            </a:r>
            <a:r>
              <a:rPr lang="en-GB" dirty="0" err="1">
                <a:solidFill>
                  <a:schemeClr val="tx2">
                    <a:lumMod val="75000"/>
                  </a:schemeClr>
                </a:solidFill>
              </a:rPr>
              <a:t>Lewy</a:t>
            </a:r>
            <a:r>
              <a:rPr lang="en-GB" dirty="0">
                <a:solidFill>
                  <a:schemeClr val="tx2">
                    <a:lumMod val="75000"/>
                  </a:schemeClr>
                </a:solidFill>
              </a:rPr>
              <a:t> body dementia and Parkinson’s disease</a:t>
            </a:r>
          </a:p>
          <a:p>
            <a:pPr>
              <a:buFont typeface="Arial" charset="0"/>
              <a:buChar char="•"/>
              <a:defRPr/>
            </a:pPr>
            <a:endParaRPr lang="en-GB" dirty="0">
              <a:solidFill>
                <a:schemeClr val="tx2">
                  <a:lumMod val="75000"/>
                </a:schemeClr>
              </a:solidFill>
            </a:endParaRPr>
          </a:p>
          <a:p>
            <a:pPr>
              <a:buFont typeface="Arial" charset="0"/>
              <a:buChar char="•"/>
              <a:defRPr/>
            </a:pPr>
            <a:endParaRPr lang="en-GB" dirty="0">
              <a:solidFill>
                <a:schemeClr val="tx2">
                  <a:lumMod val="75000"/>
                </a:schemeClr>
              </a:solidFill>
            </a:endParaRPr>
          </a:p>
          <a:p>
            <a:pPr>
              <a:buFont typeface="Arial" charset="0"/>
              <a:buChar char="•"/>
              <a:defRPr/>
            </a:pPr>
            <a:endParaRPr lang="en-GB" dirty="0">
              <a:solidFill>
                <a:schemeClr val="tx2">
                  <a:lumMod val="75000"/>
                </a:schemeClr>
              </a:solidFill>
            </a:endParaRPr>
          </a:p>
          <a:p>
            <a:pPr>
              <a:buFont typeface="Arial" charset="0"/>
              <a:buChar char="•"/>
              <a:defRPr/>
            </a:pPr>
            <a:endParaRPr lang="en-GB" dirty="0">
              <a:solidFill>
                <a:schemeClr val="tx2">
                  <a:lumMod val="75000"/>
                </a:schemeClr>
              </a:solidFill>
            </a:endParaRPr>
          </a:p>
          <a:p>
            <a:pPr>
              <a:buFont typeface="Arial" charset="0"/>
              <a:buChar char="•"/>
              <a:defRPr/>
            </a:pPr>
            <a:endParaRPr lang="en-GB" dirty="0">
              <a:solidFill>
                <a:schemeClr val="tx2">
                  <a:lumMod val="75000"/>
                </a:schemeClr>
              </a:solidFill>
            </a:endParaRPr>
          </a:p>
          <a:p>
            <a:pPr>
              <a:buFont typeface="Arial" charset="0"/>
              <a:buChar char="•"/>
              <a:defRPr/>
            </a:pPr>
            <a:endParaRPr lang="en-GB" dirty="0">
              <a:solidFill>
                <a:schemeClr val="tx2">
                  <a:lumMod val="75000"/>
                </a:schemeClr>
              </a:solidFill>
            </a:endParaRPr>
          </a:p>
          <a:p>
            <a:pPr>
              <a:buFont typeface="Arial" charset="0"/>
              <a:buChar char="•"/>
              <a:defRPr/>
            </a:pPr>
            <a:endParaRPr lang="en-GB" dirty="0">
              <a:solidFill>
                <a:schemeClr val="tx2">
                  <a:lumMod val="75000"/>
                </a:schemeClr>
              </a:solidFill>
            </a:endParaRPr>
          </a:p>
        </p:txBody>
      </p:sp>
      <p:sp>
        <p:nvSpPr>
          <p:cNvPr id="4" name="Rounded Rectangle 3"/>
          <p:cNvSpPr/>
          <p:nvPr/>
        </p:nvSpPr>
        <p:spPr>
          <a:xfrm>
            <a:off x="4140200" y="1916113"/>
            <a:ext cx="4032250" cy="43211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a:solidFill>
                  <a:srgbClr val="FFFFFF"/>
                </a:solidFill>
              </a:rPr>
              <a:t>Some of the difficulties that can be experienced:</a:t>
            </a:r>
          </a:p>
          <a:p>
            <a:pPr algn="ctr">
              <a:defRPr/>
            </a:pPr>
            <a:endParaRPr lang="en-GB" b="1">
              <a:solidFill>
                <a:srgbClr val="FFFFFF"/>
              </a:solidFill>
            </a:endParaRPr>
          </a:p>
          <a:p>
            <a:pPr>
              <a:spcAft>
                <a:spcPts val="600"/>
              </a:spcAft>
              <a:buFont typeface="Arial" charset="0"/>
              <a:buChar char="•"/>
              <a:defRPr/>
            </a:pPr>
            <a:r>
              <a:rPr lang="en-GB">
                <a:solidFill>
                  <a:srgbClr val="FFFFFF"/>
                </a:solidFill>
              </a:rPr>
              <a:t>Hallucinations</a:t>
            </a:r>
          </a:p>
          <a:p>
            <a:pPr>
              <a:spcAft>
                <a:spcPts val="600"/>
              </a:spcAft>
              <a:buFont typeface="Arial" charset="0"/>
              <a:buChar char="•"/>
              <a:defRPr/>
            </a:pPr>
            <a:r>
              <a:rPr lang="en-GB">
                <a:solidFill>
                  <a:srgbClr val="FFFFFF"/>
                </a:solidFill>
              </a:rPr>
              <a:t>Fluctuations between lucidity and confusion</a:t>
            </a:r>
          </a:p>
          <a:p>
            <a:pPr>
              <a:spcAft>
                <a:spcPts val="600"/>
              </a:spcAft>
              <a:buFont typeface="Arial" charset="0"/>
              <a:buChar char="•"/>
              <a:defRPr/>
            </a:pPr>
            <a:r>
              <a:rPr lang="en-GB">
                <a:solidFill>
                  <a:srgbClr val="FFFFFF"/>
                </a:solidFill>
              </a:rPr>
              <a:t>Physical symptoms of Parkinson’s disease </a:t>
            </a:r>
          </a:p>
          <a:p>
            <a:pPr>
              <a:spcAft>
                <a:spcPts val="600"/>
              </a:spcAft>
              <a:buFont typeface="Arial" charset="0"/>
              <a:buChar char="•"/>
              <a:defRPr/>
            </a:pPr>
            <a:r>
              <a:rPr lang="en-GB">
                <a:solidFill>
                  <a:srgbClr val="FFFFFF"/>
                </a:solidFill>
              </a:rPr>
              <a:t>Disrupted sleep</a:t>
            </a:r>
          </a:p>
          <a:p>
            <a:pPr>
              <a:spcAft>
                <a:spcPts val="600"/>
              </a:spcAft>
              <a:buFont typeface="Arial" charset="0"/>
              <a:buChar char="•"/>
              <a:defRPr/>
            </a:pPr>
            <a:r>
              <a:rPr lang="en-GB">
                <a:solidFill>
                  <a:srgbClr val="FFFFFF"/>
                </a:solidFill>
              </a:rPr>
              <a:t>Increased risk of falls</a:t>
            </a:r>
          </a:p>
          <a:p>
            <a:pPr>
              <a:spcAft>
                <a:spcPts val="600"/>
              </a:spcAft>
              <a:buFont typeface="Arial" charset="0"/>
              <a:buChar char="•"/>
              <a:defRPr/>
            </a:pPr>
            <a:r>
              <a:rPr lang="en-GB">
                <a:solidFill>
                  <a:srgbClr val="FFFFFF"/>
                </a:solidFill>
              </a:rPr>
              <a:t>Increased sensitivity to neuroleptic/anti-psychotic medications</a:t>
            </a:r>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1.13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971550" y="549275"/>
            <a:ext cx="7200900" cy="935038"/>
          </a:xfrm>
          <a:prstGeom prst="roundRect">
            <a:avLst/>
          </a:prstGeom>
          <a:solidFill>
            <a:srgbClr val="5F9DA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err="1"/>
              <a:t>Fronto</a:t>
            </a:r>
            <a:r>
              <a:rPr lang="en-GB" sz="2800" dirty="0"/>
              <a:t>-temporal lobe dementia</a:t>
            </a:r>
          </a:p>
        </p:txBody>
      </p:sp>
      <p:sp>
        <p:nvSpPr>
          <p:cNvPr id="3" name="Rounded Rectangle 2"/>
          <p:cNvSpPr/>
          <p:nvPr/>
        </p:nvSpPr>
        <p:spPr>
          <a:xfrm>
            <a:off x="971550" y="1916113"/>
            <a:ext cx="3168650" cy="4392612"/>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b="1">
              <a:solidFill>
                <a:srgbClr val="17375E"/>
              </a:solidFill>
            </a:endParaRPr>
          </a:p>
          <a:p>
            <a:pPr algn="ctr">
              <a:defRPr/>
            </a:pPr>
            <a:r>
              <a:rPr lang="en-GB" b="1">
                <a:solidFill>
                  <a:srgbClr val="17375E"/>
                </a:solidFill>
              </a:rPr>
              <a:t>The disease:</a:t>
            </a:r>
          </a:p>
          <a:p>
            <a:pPr algn="ctr">
              <a:defRPr/>
            </a:pPr>
            <a:endParaRPr lang="en-GB">
              <a:solidFill>
                <a:srgbClr val="17375E"/>
              </a:solidFill>
            </a:endParaRPr>
          </a:p>
          <a:p>
            <a:pPr>
              <a:spcAft>
                <a:spcPts val="600"/>
              </a:spcAft>
              <a:buFont typeface="Arial" charset="0"/>
              <a:buChar char="•"/>
              <a:defRPr/>
            </a:pPr>
            <a:r>
              <a:rPr lang="en-GB">
                <a:solidFill>
                  <a:srgbClr val="17375E"/>
                </a:solidFill>
              </a:rPr>
              <a:t>Damage is initially to frontal and/or temporal lobes</a:t>
            </a:r>
          </a:p>
          <a:p>
            <a:pPr>
              <a:spcAft>
                <a:spcPts val="600"/>
              </a:spcAft>
              <a:buFont typeface="Arial" charset="0"/>
              <a:buChar char="•"/>
              <a:defRPr/>
            </a:pPr>
            <a:r>
              <a:rPr lang="en-GB">
                <a:solidFill>
                  <a:srgbClr val="17375E"/>
                </a:solidFill>
              </a:rPr>
              <a:t>It is more often diagnosed in people under 65 and 30-50% people may have a family history</a:t>
            </a:r>
          </a:p>
          <a:p>
            <a:pPr>
              <a:spcAft>
                <a:spcPts val="600"/>
              </a:spcAft>
              <a:buFont typeface="Arial" charset="0"/>
              <a:buChar char="•"/>
              <a:defRPr/>
            </a:pPr>
            <a:r>
              <a:rPr lang="en-GB">
                <a:solidFill>
                  <a:srgbClr val="17375E"/>
                </a:solidFill>
              </a:rPr>
              <a:t>Previously known as “Pick’s disease”, there are separate conditions under this umbrella term such as Semantic dementia (SD)</a:t>
            </a:r>
          </a:p>
          <a:p>
            <a:pPr>
              <a:buFont typeface="Arial" charset="0"/>
              <a:buChar char="•"/>
              <a:defRPr/>
            </a:pPr>
            <a:endParaRPr lang="en-GB">
              <a:solidFill>
                <a:srgbClr val="17375E"/>
              </a:solidFill>
            </a:endParaRPr>
          </a:p>
        </p:txBody>
      </p:sp>
      <p:sp>
        <p:nvSpPr>
          <p:cNvPr id="4" name="Rounded Rectangle 3"/>
          <p:cNvSpPr/>
          <p:nvPr/>
        </p:nvSpPr>
        <p:spPr>
          <a:xfrm>
            <a:off x="4356100" y="1916113"/>
            <a:ext cx="3816350" cy="43211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a:solidFill>
                  <a:srgbClr val="FFFFFF"/>
                </a:solidFill>
              </a:rPr>
              <a:t>Some of the difficulties that can be experienced:</a:t>
            </a:r>
          </a:p>
          <a:p>
            <a:pPr>
              <a:spcAft>
                <a:spcPts val="600"/>
              </a:spcAft>
              <a:buFont typeface="Arial" charset="0"/>
              <a:buChar char="•"/>
              <a:defRPr/>
            </a:pPr>
            <a:r>
              <a:rPr lang="en-GB">
                <a:solidFill>
                  <a:srgbClr val="FFFFFF"/>
                </a:solidFill>
              </a:rPr>
              <a:t>Lack of motivation</a:t>
            </a:r>
          </a:p>
          <a:p>
            <a:pPr>
              <a:spcAft>
                <a:spcPts val="600"/>
              </a:spcAft>
              <a:buFont typeface="Arial" charset="0"/>
              <a:buChar char="•"/>
              <a:defRPr/>
            </a:pPr>
            <a:r>
              <a:rPr lang="en-GB">
                <a:solidFill>
                  <a:srgbClr val="FFFFFF"/>
                </a:solidFill>
              </a:rPr>
              <a:t>Reduced empathy</a:t>
            </a:r>
          </a:p>
          <a:p>
            <a:pPr>
              <a:spcAft>
                <a:spcPts val="600"/>
              </a:spcAft>
              <a:buFont typeface="Arial" charset="0"/>
              <a:buChar char="•"/>
              <a:defRPr/>
            </a:pPr>
            <a:r>
              <a:rPr lang="en-GB">
                <a:solidFill>
                  <a:srgbClr val="FFFFFF"/>
                </a:solidFill>
              </a:rPr>
              <a:t>Changes to personality</a:t>
            </a:r>
          </a:p>
          <a:p>
            <a:pPr>
              <a:spcAft>
                <a:spcPts val="600"/>
              </a:spcAft>
              <a:buFont typeface="Arial" charset="0"/>
              <a:buChar char="•"/>
              <a:defRPr/>
            </a:pPr>
            <a:r>
              <a:rPr lang="en-GB">
                <a:solidFill>
                  <a:srgbClr val="FFFFFF"/>
                </a:solidFill>
              </a:rPr>
              <a:t>Disinhibition</a:t>
            </a:r>
          </a:p>
          <a:p>
            <a:pPr>
              <a:spcAft>
                <a:spcPts val="600"/>
              </a:spcAft>
              <a:buFont typeface="Arial" charset="0"/>
              <a:buChar char="•"/>
              <a:defRPr/>
            </a:pPr>
            <a:r>
              <a:rPr lang="en-GB">
                <a:solidFill>
                  <a:srgbClr val="FFFFFF"/>
                </a:solidFill>
              </a:rPr>
              <a:t>Obsessive compulsive behaviours</a:t>
            </a:r>
          </a:p>
          <a:p>
            <a:pPr>
              <a:spcAft>
                <a:spcPts val="600"/>
              </a:spcAft>
              <a:buFont typeface="Arial" charset="0"/>
              <a:buChar char="•"/>
              <a:defRPr/>
            </a:pPr>
            <a:r>
              <a:rPr lang="en-GB">
                <a:solidFill>
                  <a:srgbClr val="FFFFFF"/>
                </a:solidFill>
              </a:rPr>
              <a:t>Changes in eating habits, eg. an increased desire for sweet foods</a:t>
            </a:r>
          </a:p>
          <a:p>
            <a:pPr>
              <a:spcAft>
                <a:spcPts val="600"/>
              </a:spcAft>
              <a:buFont typeface="Arial" charset="0"/>
              <a:buChar char="•"/>
              <a:defRPr/>
            </a:pPr>
            <a:r>
              <a:rPr lang="en-GB">
                <a:solidFill>
                  <a:srgbClr val="FFFFFF"/>
                </a:solidFill>
              </a:rPr>
              <a:t>Difficulties with language </a:t>
            </a:r>
          </a:p>
          <a:p>
            <a:pPr>
              <a:spcAft>
                <a:spcPts val="600"/>
              </a:spcAft>
              <a:buFont typeface="Arial" charset="0"/>
              <a:buChar char="•"/>
              <a:defRPr/>
            </a:pPr>
            <a:r>
              <a:rPr lang="en-GB">
                <a:solidFill>
                  <a:srgbClr val="FFFFFF"/>
                </a:solidFill>
              </a:rPr>
              <a:t>Loss of understanding of word meanings (SD)</a:t>
            </a:r>
          </a:p>
          <a:p>
            <a:pPr>
              <a:spcAft>
                <a:spcPts val="600"/>
              </a:spcAft>
              <a:buFont typeface="Arial" charset="0"/>
              <a:buChar char="•"/>
              <a:defRPr/>
            </a:pPr>
            <a:endParaRPr lang="en-GB">
              <a:solidFill>
                <a:srgbClr val="FFFFFF"/>
              </a:solidFill>
            </a:endParaRPr>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84213" y="260350"/>
            <a:ext cx="7848600" cy="1008063"/>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400" dirty="0">
                <a:solidFill>
                  <a:schemeClr val="tx2">
                    <a:lumMod val="75000"/>
                  </a:schemeClr>
                </a:solidFill>
              </a:rPr>
              <a:t>Identifying dementia when people come into hospital</a:t>
            </a:r>
          </a:p>
        </p:txBody>
      </p:sp>
      <p:sp>
        <p:nvSpPr>
          <p:cNvPr id="3" name="Rounded Rectangle 2"/>
          <p:cNvSpPr/>
          <p:nvPr/>
        </p:nvSpPr>
        <p:spPr>
          <a:xfrm>
            <a:off x="684213" y="1412875"/>
            <a:ext cx="3167062" cy="1223963"/>
          </a:xfrm>
          <a:prstGeom prst="roundRect">
            <a:avLst/>
          </a:prstGeom>
          <a:solidFill>
            <a:srgbClr val="C0504D"/>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b="1">
                <a:solidFill>
                  <a:schemeClr val="bg1"/>
                </a:solidFill>
              </a:rPr>
              <a:t>50% of dementia in hospitals is undiagnosed</a:t>
            </a:r>
          </a:p>
          <a:p>
            <a:pPr>
              <a:defRPr/>
            </a:pPr>
            <a:r>
              <a:rPr lang="en-GB" sz="1400">
                <a:solidFill>
                  <a:schemeClr val="bg1"/>
                </a:solidFill>
              </a:rPr>
              <a:t>(NHS Confederation, 2010) </a:t>
            </a:r>
          </a:p>
        </p:txBody>
      </p:sp>
      <p:sp>
        <p:nvSpPr>
          <p:cNvPr id="4" name="Rounded Rectangle 3"/>
          <p:cNvSpPr/>
          <p:nvPr/>
        </p:nvSpPr>
        <p:spPr>
          <a:xfrm>
            <a:off x="3995738" y="1412875"/>
            <a:ext cx="4537075" cy="1223963"/>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GB" b="1">
                <a:solidFill>
                  <a:srgbClr val="FFFFFF"/>
                </a:solidFill>
              </a:rPr>
              <a:t>Delirium</a:t>
            </a:r>
            <a:r>
              <a:rPr lang="en-GB">
                <a:solidFill>
                  <a:srgbClr val="FFFFFF"/>
                </a:solidFill>
              </a:rPr>
              <a:t> (acute confusion) and </a:t>
            </a:r>
            <a:r>
              <a:rPr lang="en-GB" b="1">
                <a:solidFill>
                  <a:srgbClr val="FFFFFF"/>
                </a:solidFill>
              </a:rPr>
              <a:t>depression</a:t>
            </a:r>
            <a:r>
              <a:rPr lang="en-GB">
                <a:solidFill>
                  <a:srgbClr val="FFFFFF"/>
                </a:solidFill>
              </a:rPr>
              <a:t> are common in older people in hospital</a:t>
            </a:r>
          </a:p>
          <a:p>
            <a:pPr>
              <a:defRPr/>
            </a:pPr>
            <a:r>
              <a:rPr lang="en-US" sz="1400">
                <a:solidFill>
                  <a:schemeClr val="bg1"/>
                </a:solidFill>
              </a:rPr>
              <a:t>(Royal College of Psychiatrists, 2005)</a:t>
            </a:r>
            <a:endParaRPr lang="en-GB" sz="1400">
              <a:solidFill>
                <a:schemeClr val="bg1"/>
              </a:solidFill>
            </a:endParaRPr>
          </a:p>
        </p:txBody>
      </p:sp>
      <p:sp>
        <p:nvSpPr>
          <p:cNvPr id="5" name="Rounded Rectangle 4"/>
          <p:cNvSpPr/>
          <p:nvPr/>
        </p:nvSpPr>
        <p:spPr>
          <a:xfrm>
            <a:off x="4932363" y="4652963"/>
            <a:ext cx="3600450" cy="1728787"/>
          </a:xfrm>
          <a:prstGeom prst="roundRect">
            <a:avLst/>
          </a:prstGeom>
          <a:solidFill>
            <a:srgbClr val="5FB65B"/>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90000"/>
              </a:lnSpc>
              <a:defRPr/>
            </a:pPr>
            <a:endParaRPr lang="en-US" dirty="0">
              <a:solidFill>
                <a:srgbClr val="FFFFFF"/>
              </a:solidFill>
            </a:endParaRPr>
          </a:p>
          <a:p>
            <a:pPr algn="ctr">
              <a:lnSpc>
                <a:spcPct val="90000"/>
              </a:lnSpc>
              <a:defRPr/>
            </a:pPr>
            <a:endParaRPr lang="en-US" dirty="0">
              <a:solidFill>
                <a:srgbClr val="FFFFFF"/>
              </a:solidFill>
            </a:endParaRPr>
          </a:p>
          <a:p>
            <a:pPr>
              <a:lnSpc>
                <a:spcPct val="90000"/>
              </a:lnSpc>
              <a:defRPr/>
            </a:pPr>
            <a:r>
              <a:rPr lang="en-US" dirty="0">
                <a:solidFill>
                  <a:srgbClr val="FFFFFF"/>
                </a:solidFill>
              </a:rPr>
              <a:t>People assessed for the possibility of dementia should be asked if they wish to know their diagnosis and with whom they wish the diagnosis to be shared</a:t>
            </a:r>
          </a:p>
          <a:p>
            <a:pPr algn="ctr">
              <a:defRPr/>
            </a:pPr>
            <a:endParaRPr lang="en-US" sz="1400" dirty="0">
              <a:solidFill>
                <a:schemeClr val="tx1"/>
              </a:solidFill>
            </a:endParaRPr>
          </a:p>
          <a:p>
            <a:pPr>
              <a:defRPr/>
            </a:pPr>
            <a:r>
              <a:rPr lang="en-US" sz="1400" dirty="0">
                <a:solidFill>
                  <a:schemeClr val="bg1"/>
                </a:solidFill>
              </a:rPr>
              <a:t>(NICE/SCIE, </a:t>
            </a:r>
            <a:r>
              <a:rPr lang="en-US" sz="1400" dirty="0" smtClean="0">
                <a:solidFill>
                  <a:schemeClr val="bg1"/>
                </a:solidFill>
              </a:rPr>
              <a:t>2006)</a:t>
            </a:r>
            <a:endParaRPr lang="en-GB" sz="1400" dirty="0">
              <a:solidFill>
                <a:schemeClr val="bg1"/>
              </a:solidFill>
            </a:endParaRPr>
          </a:p>
          <a:p>
            <a:pPr algn="ctr">
              <a:lnSpc>
                <a:spcPct val="90000"/>
              </a:lnSpc>
              <a:defRPr/>
            </a:pPr>
            <a:endParaRPr lang="en-US" dirty="0">
              <a:solidFill>
                <a:schemeClr val="bg1"/>
              </a:solidFill>
            </a:endParaRPr>
          </a:p>
          <a:p>
            <a:pPr>
              <a:lnSpc>
                <a:spcPct val="90000"/>
              </a:lnSpc>
              <a:defRPr/>
            </a:pPr>
            <a:endParaRPr lang="en-US" dirty="0">
              <a:solidFill>
                <a:srgbClr val="FFFFFF"/>
              </a:solidFill>
            </a:endParaRPr>
          </a:p>
        </p:txBody>
      </p:sp>
      <p:sp>
        <p:nvSpPr>
          <p:cNvPr id="7" name="Rounded Rectangle 6"/>
          <p:cNvSpPr/>
          <p:nvPr/>
        </p:nvSpPr>
        <p:spPr>
          <a:xfrm>
            <a:off x="684213" y="2852738"/>
            <a:ext cx="4032250" cy="36004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90000"/>
              </a:lnSpc>
              <a:defRPr/>
            </a:pPr>
            <a:endParaRPr lang="en-US" dirty="0">
              <a:solidFill>
                <a:srgbClr val="FFFFFF"/>
              </a:solidFill>
            </a:endParaRPr>
          </a:p>
          <a:p>
            <a:pPr>
              <a:lnSpc>
                <a:spcPct val="90000"/>
              </a:lnSpc>
              <a:defRPr/>
            </a:pPr>
            <a:endParaRPr lang="en-US" b="1" dirty="0">
              <a:solidFill>
                <a:srgbClr val="FFFFFF"/>
              </a:solidFill>
            </a:endParaRPr>
          </a:p>
          <a:p>
            <a:pPr>
              <a:lnSpc>
                <a:spcPct val="90000"/>
              </a:lnSpc>
              <a:defRPr/>
            </a:pPr>
            <a:endParaRPr lang="en-US" b="1" dirty="0">
              <a:solidFill>
                <a:srgbClr val="FFFFFF"/>
              </a:solidFill>
            </a:endParaRPr>
          </a:p>
          <a:p>
            <a:pPr>
              <a:lnSpc>
                <a:spcPct val="90000"/>
              </a:lnSpc>
              <a:defRPr/>
            </a:pPr>
            <a:r>
              <a:rPr lang="en-US" b="1" dirty="0">
                <a:solidFill>
                  <a:srgbClr val="FFFFFF"/>
                </a:solidFill>
              </a:rPr>
              <a:t>A diagnosis of dementia should be made only after a comprehensive assessment, which should include:</a:t>
            </a:r>
          </a:p>
          <a:p>
            <a:pPr>
              <a:lnSpc>
                <a:spcPct val="90000"/>
              </a:lnSpc>
              <a:defRPr/>
            </a:pPr>
            <a:endParaRPr lang="en-US" dirty="0">
              <a:solidFill>
                <a:srgbClr val="FFFFFF"/>
              </a:solidFill>
            </a:endParaRPr>
          </a:p>
          <a:p>
            <a:pPr>
              <a:lnSpc>
                <a:spcPct val="90000"/>
              </a:lnSpc>
              <a:buFontTx/>
              <a:buChar char="-"/>
              <a:defRPr/>
            </a:pPr>
            <a:r>
              <a:rPr lang="en-US" dirty="0">
                <a:solidFill>
                  <a:srgbClr val="FFFFFF"/>
                </a:solidFill>
              </a:rPr>
              <a:t> History taking</a:t>
            </a:r>
          </a:p>
          <a:p>
            <a:pPr>
              <a:lnSpc>
                <a:spcPct val="90000"/>
              </a:lnSpc>
              <a:buFontTx/>
              <a:buChar char="-"/>
              <a:defRPr/>
            </a:pPr>
            <a:r>
              <a:rPr lang="en-US" dirty="0">
                <a:solidFill>
                  <a:srgbClr val="FFFFFF"/>
                </a:solidFill>
              </a:rPr>
              <a:t> Cognitive and mental state screening</a:t>
            </a:r>
          </a:p>
          <a:p>
            <a:pPr>
              <a:lnSpc>
                <a:spcPct val="90000"/>
              </a:lnSpc>
              <a:buFontTx/>
              <a:buChar char="-"/>
              <a:defRPr/>
            </a:pPr>
            <a:r>
              <a:rPr lang="en-US" dirty="0">
                <a:solidFill>
                  <a:srgbClr val="FFFFFF"/>
                </a:solidFill>
              </a:rPr>
              <a:t> Physical examination and other appropriate investigations including blood tests</a:t>
            </a:r>
          </a:p>
          <a:p>
            <a:pPr>
              <a:lnSpc>
                <a:spcPct val="90000"/>
              </a:lnSpc>
              <a:buFontTx/>
              <a:buChar char="-"/>
              <a:defRPr/>
            </a:pPr>
            <a:r>
              <a:rPr lang="en-US" dirty="0">
                <a:solidFill>
                  <a:srgbClr val="FFFFFF"/>
                </a:solidFill>
              </a:rPr>
              <a:t> A review of medication</a:t>
            </a:r>
          </a:p>
          <a:p>
            <a:pPr algn="ctr">
              <a:defRPr/>
            </a:pPr>
            <a:endParaRPr lang="en-US" dirty="0">
              <a:solidFill>
                <a:schemeClr val="tx1"/>
              </a:solidFill>
              <a:latin typeface="Arial" charset="0"/>
            </a:endParaRPr>
          </a:p>
          <a:p>
            <a:pPr>
              <a:defRPr/>
            </a:pPr>
            <a:r>
              <a:rPr lang="en-US" sz="1400" dirty="0">
                <a:solidFill>
                  <a:schemeClr val="bg1"/>
                </a:solidFill>
              </a:rPr>
              <a:t>(NICE/SCIE, </a:t>
            </a:r>
            <a:r>
              <a:rPr lang="en-US" sz="1400" dirty="0" smtClean="0">
                <a:solidFill>
                  <a:schemeClr val="bg1"/>
                </a:solidFill>
              </a:rPr>
              <a:t>2006)</a:t>
            </a:r>
            <a:endParaRPr lang="en-GB" sz="1400" dirty="0">
              <a:solidFill>
                <a:schemeClr val="bg1"/>
              </a:solidFill>
            </a:endParaRPr>
          </a:p>
          <a:p>
            <a:pPr>
              <a:lnSpc>
                <a:spcPct val="90000"/>
              </a:lnSpc>
              <a:defRPr/>
            </a:pPr>
            <a:endParaRPr lang="en-US" sz="1400" dirty="0">
              <a:solidFill>
                <a:schemeClr val="bg1"/>
              </a:solidFill>
            </a:endParaRPr>
          </a:p>
          <a:p>
            <a:pPr>
              <a:lnSpc>
                <a:spcPct val="90000"/>
              </a:lnSpc>
              <a:buFontTx/>
              <a:buChar char="-"/>
              <a:defRPr/>
            </a:pPr>
            <a:endParaRPr lang="en-US" sz="1400" dirty="0">
              <a:solidFill>
                <a:srgbClr val="FFFFFF"/>
              </a:solidFill>
            </a:endParaRPr>
          </a:p>
          <a:p>
            <a:pPr>
              <a:lnSpc>
                <a:spcPct val="90000"/>
              </a:lnSpc>
              <a:spcAft>
                <a:spcPts val="600"/>
              </a:spcAft>
              <a:defRPr/>
            </a:pPr>
            <a:endParaRPr lang="en-US" dirty="0">
              <a:solidFill>
                <a:srgbClr val="FFFFFF"/>
              </a:solidFill>
            </a:endParaRPr>
          </a:p>
          <a:p>
            <a:pPr lvl="1">
              <a:lnSpc>
                <a:spcPct val="90000"/>
              </a:lnSpc>
              <a:spcAft>
                <a:spcPts val="600"/>
              </a:spcAft>
              <a:defRPr/>
            </a:pPr>
            <a:endParaRPr lang="en-US" sz="1600" dirty="0">
              <a:solidFill>
                <a:srgbClr val="FFFFFF"/>
              </a:solidFill>
            </a:endParaRPr>
          </a:p>
        </p:txBody>
      </p:sp>
      <p:sp>
        <p:nvSpPr>
          <p:cNvPr id="8" name="Rounded Rectangle 7"/>
          <p:cNvSpPr/>
          <p:nvPr/>
        </p:nvSpPr>
        <p:spPr>
          <a:xfrm>
            <a:off x="4932363" y="2924175"/>
            <a:ext cx="3600450" cy="1584325"/>
          </a:xfrm>
          <a:prstGeom prst="round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b="1" dirty="0">
              <a:solidFill>
                <a:srgbClr val="FFFFFF"/>
              </a:solidFill>
            </a:endParaRPr>
          </a:p>
          <a:p>
            <a:pPr>
              <a:defRPr/>
            </a:pPr>
            <a:r>
              <a:rPr lang="en-GB" b="1" dirty="0">
                <a:solidFill>
                  <a:srgbClr val="FFFFFF"/>
                </a:solidFill>
              </a:rPr>
              <a:t>Other tests to aid diagnosis may include:</a:t>
            </a:r>
            <a:endParaRPr lang="en-GB" dirty="0">
              <a:solidFill>
                <a:srgbClr val="FFFFFF"/>
              </a:solidFill>
            </a:endParaRPr>
          </a:p>
          <a:p>
            <a:pPr>
              <a:defRPr/>
            </a:pPr>
            <a:r>
              <a:rPr lang="en-GB" dirty="0">
                <a:solidFill>
                  <a:srgbClr val="FFFFFF"/>
                </a:solidFill>
              </a:rPr>
              <a:t>- Structural imaging (CT/MRI/PET)</a:t>
            </a:r>
          </a:p>
          <a:p>
            <a:pPr>
              <a:buFontTx/>
              <a:buChar char="-"/>
              <a:defRPr/>
            </a:pPr>
            <a:r>
              <a:rPr lang="en-GB" dirty="0">
                <a:solidFill>
                  <a:srgbClr val="FFFFFF"/>
                </a:solidFill>
              </a:rPr>
              <a:t>Neuropsychological testing</a:t>
            </a:r>
          </a:p>
          <a:p>
            <a:pPr>
              <a:defRPr/>
            </a:pPr>
            <a:endParaRPr lang="en-US" sz="1400" dirty="0">
              <a:solidFill>
                <a:schemeClr val="tx1"/>
              </a:solidFill>
            </a:endParaRPr>
          </a:p>
          <a:p>
            <a:pPr>
              <a:defRPr/>
            </a:pPr>
            <a:r>
              <a:rPr lang="en-US" sz="1400">
                <a:solidFill>
                  <a:schemeClr val="bg1"/>
                </a:solidFill>
              </a:rPr>
              <a:t>(NICE/SCIE, </a:t>
            </a:r>
            <a:r>
              <a:rPr lang="en-US" sz="1400" smtClean="0">
                <a:solidFill>
                  <a:schemeClr val="bg1"/>
                </a:solidFill>
              </a:rPr>
              <a:t>2006)</a:t>
            </a:r>
            <a:endParaRPr lang="en-GB" sz="1400" dirty="0">
              <a:solidFill>
                <a:schemeClr val="bg1"/>
              </a:solidFill>
            </a:endParaRPr>
          </a:p>
          <a:p>
            <a:pPr>
              <a:defRPr/>
            </a:pPr>
            <a:endParaRPr lang="en-GB" dirty="0">
              <a:solidFill>
                <a:schemeClr val="bg1"/>
              </a:solidFill>
            </a:endParaRPr>
          </a:p>
        </p:txBody>
      </p:sp>
      <p:sp>
        <p:nvSpPr>
          <p:cNvPr id="10" name="Slide Number Placeholder 9"/>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1.16</a:t>
            </a:r>
          </a:p>
        </p:txBody>
      </p:sp>
      <p:sp>
        <p:nvSpPr>
          <p:cNvPr id="3" name="Rounded Rectangle 2"/>
          <p:cNvSpPr/>
          <p:nvPr/>
        </p:nvSpPr>
        <p:spPr>
          <a:xfrm>
            <a:off x="1476375" y="1557338"/>
            <a:ext cx="6119813" cy="32400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4400" dirty="0"/>
              <a:t>Any Questions?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043608" y="1124744"/>
            <a:ext cx="6840537" cy="47513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n-GB" sz="2400" dirty="0">
              <a:solidFill>
                <a:srgbClr val="FFFFFF"/>
              </a:solidFill>
            </a:endParaRPr>
          </a:p>
          <a:p>
            <a:r>
              <a:rPr lang="en-GB" sz="2400" dirty="0">
                <a:solidFill>
                  <a:srgbClr val="FFFFFF"/>
                </a:solidFill>
              </a:rPr>
              <a:t>Overview</a:t>
            </a:r>
          </a:p>
          <a:p>
            <a:endParaRPr lang="en-GB" sz="2400" dirty="0">
              <a:solidFill>
                <a:srgbClr val="FFFFFF"/>
              </a:solidFill>
            </a:endParaRPr>
          </a:p>
          <a:p>
            <a:r>
              <a:rPr lang="en-GB" sz="2400" dirty="0">
                <a:solidFill>
                  <a:srgbClr val="FFFFFF"/>
                </a:solidFill>
              </a:rPr>
              <a:t>Part 1   Dementia: an introduction</a:t>
            </a:r>
          </a:p>
          <a:p>
            <a:r>
              <a:rPr lang="en-GB" sz="2400" dirty="0">
                <a:solidFill>
                  <a:srgbClr val="FFFFFF"/>
                </a:solidFill>
              </a:rPr>
              <a:t>Part 2	</a:t>
            </a:r>
            <a:r>
              <a:rPr lang="en-GB" sz="2400" dirty="0" smtClean="0">
                <a:solidFill>
                  <a:srgbClr val="FFFFFF"/>
                </a:solidFill>
              </a:rPr>
              <a:t>Seeing the whole person</a:t>
            </a:r>
            <a:endParaRPr lang="en-GB" sz="2400" dirty="0">
              <a:solidFill>
                <a:schemeClr val="tx1"/>
              </a:solidFill>
            </a:endParaRPr>
          </a:p>
          <a:p>
            <a:r>
              <a:rPr lang="en-GB" sz="2400" dirty="0">
                <a:solidFill>
                  <a:srgbClr val="FFFFFF"/>
                </a:solidFill>
              </a:rPr>
              <a:t>Part 3   Developing communication skills</a:t>
            </a:r>
          </a:p>
          <a:p>
            <a:r>
              <a:rPr lang="en-GB" sz="2400" dirty="0">
                <a:solidFill>
                  <a:srgbClr val="FFFFFF"/>
                </a:solidFill>
              </a:rPr>
              <a:t>Part 4   The impact of the hospital environment</a:t>
            </a:r>
          </a:p>
          <a:p>
            <a:r>
              <a:rPr lang="en-GB" sz="2400" dirty="0">
                <a:solidFill>
                  <a:srgbClr val="FFFFFF"/>
                </a:solidFill>
              </a:rPr>
              <a:t>Part 5   </a:t>
            </a:r>
            <a:r>
              <a:rPr lang="en-GB" sz="2400" dirty="0">
                <a:solidFill>
                  <a:schemeClr val="bg1"/>
                </a:solidFill>
              </a:rPr>
              <a:t>Knowing the person</a:t>
            </a:r>
          </a:p>
          <a:p>
            <a:r>
              <a:rPr lang="en-GB" sz="2400" dirty="0">
                <a:solidFill>
                  <a:srgbClr val="FFFFFF"/>
                </a:solidFill>
              </a:rPr>
              <a:t>Part 6   </a:t>
            </a:r>
            <a:r>
              <a:rPr lang="en-GB" sz="2400" dirty="0">
                <a:solidFill>
                  <a:schemeClr val="bg1"/>
                </a:solidFill>
              </a:rPr>
              <a:t>A person centred understanding of 	behaviour that challenges</a:t>
            </a:r>
          </a:p>
          <a:p>
            <a:endParaRPr lang="en-GB" sz="2400" dirty="0">
              <a:solidFill>
                <a:srgbClr val="FFFFFF"/>
              </a:solidFill>
            </a:endParaRPr>
          </a:p>
          <a:p>
            <a:endParaRPr lang="en-GB" sz="2400" dirty="0">
              <a:solidFill>
                <a:srgbClr val="FFFFFF"/>
              </a:solidFill>
            </a:endParaRPr>
          </a:p>
        </p:txBody>
      </p:sp>
      <p:sp>
        <p:nvSpPr>
          <p:cNvPr id="6" name="Slide Number Placeholder 2"/>
          <p:cNvSpPr txBox="1">
            <a:spLocks/>
          </p:cNvSpPr>
          <p:nvPr/>
        </p:nvSpPr>
        <p:spPr>
          <a:xfrm>
            <a:off x="6516688" y="6308725"/>
            <a:ext cx="2133600" cy="365125"/>
          </a:xfrm>
          <a:prstGeom prst="rect">
            <a:avLst/>
          </a:prstGeom>
        </p:spPr>
        <p:txBody>
          <a:bodyPr anchor="ctr"/>
          <a:lstStyle/>
          <a:p>
            <a:pPr algn="r" fontAlgn="auto">
              <a:spcBef>
                <a:spcPts val="0"/>
              </a:spcBef>
              <a:spcAft>
                <a:spcPts val="0"/>
              </a:spcAft>
              <a:defRPr/>
            </a:pPr>
            <a:r>
              <a:rPr lang="en-GB" sz="3200" dirty="0">
                <a:solidFill>
                  <a:schemeClr val="tx1">
                    <a:lumMod val="85000"/>
                    <a:lumOff val="15000"/>
                  </a:schemeClr>
                </a:solidFill>
                <a:latin typeface="+mn-lt"/>
              </a:rPr>
              <a:t>1.2</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187450" y="981075"/>
            <a:ext cx="6840538" cy="47513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sz="2400">
              <a:solidFill>
                <a:srgbClr val="FFFFFF"/>
              </a:solidFill>
            </a:endParaRPr>
          </a:p>
          <a:p>
            <a:pPr>
              <a:defRPr/>
            </a:pPr>
            <a:r>
              <a:rPr lang="en-GB" sz="2400">
                <a:solidFill>
                  <a:srgbClr val="FFFFFF"/>
                </a:solidFill>
              </a:rPr>
              <a:t>Over the course of the training you will view video clips showing Ann and Mike who have a diagnosis of dementia, and Brian who cared for his wife who had dementia.</a:t>
            </a:r>
          </a:p>
          <a:p>
            <a:pPr>
              <a:defRPr/>
            </a:pPr>
            <a:endParaRPr lang="en-GB" sz="2400">
              <a:solidFill>
                <a:srgbClr val="FFFFFF"/>
              </a:solidFill>
            </a:endParaRPr>
          </a:p>
          <a:p>
            <a:pPr>
              <a:defRPr/>
            </a:pPr>
            <a:r>
              <a:rPr lang="en-GB" sz="2400">
                <a:solidFill>
                  <a:srgbClr val="FFFFFF"/>
                </a:solidFill>
              </a:rPr>
              <a:t>Ann, Mike and Brian live in the Greater Manchester region. In the video clips they share their experiences of living with dementia and reflect on care for people with dementia in hospitals.</a:t>
            </a:r>
          </a:p>
        </p:txBody>
      </p:sp>
      <p:sp>
        <p:nvSpPr>
          <p:cNvPr id="16386" name="Slide Number Placeholder 2"/>
          <p:cNvSpPr txBox="1">
            <a:spLocks/>
          </p:cNvSpPr>
          <p:nvPr/>
        </p:nvSpPr>
        <p:spPr bwMode="auto">
          <a:xfrm>
            <a:off x="6516688" y="6308725"/>
            <a:ext cx="2133600" cy="365125"/>
          </a:xfrm>
          <a:prstGeom prst="rect">
            <a:avLst/>
          </a:prstGeom>
          <a:noFill/>
          <a:ln w="9525">
            <a:noFill/>
            <a:miter lim="800000"/>
            <a:headEnd/>
            <a:tailEnd/>
          </a:ln>
        </p:spPr>
        <p:txBody>
          <a:bodyPr anchor="ctr"/>
          <a:lstStyle/>
          <a:p>
            <a:pPr algn="r"/>
            <a:r>
              <a:rPr lang="en-GB" sz="3200">
                <a:solidFill>
                  <a:srgbClr val="262626"/>
                </a:solidFill>
                <a:latin typeface="Calibri" pitchFamily="34" charset="0"/>
              </a:rPr>
              <a:t>1.3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187450" y="981075"/>
            <a:ext cx="6840538" cy="47513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spcAft>
                <a:spcPts val="1200"/>
              </a:spcAft>
              <a:defRPr/>
            </a:pPr>
            <a:r>
              <a:rPr lang="en-GB" sz="2400">
                <a:solidFill>
                  <a:srgbClr val="FFFFFF"/>
                </a:solidFill>
              </a:rPr>
              <a:t>Aims</a:t>
            </a:r>
          </a:p>
          <a:p>
            <a:pPr>
              <a:spcAft>
                <a:spcPts val="1000"/>
              </a:spcAft>
              <a:defRPr/>
            </a:pPr>
            <a:r>
              <a:rPr lang="en-GB" sz="2400">
                <a:solidFill>
                  <a:srgbClr val="FFFFFF"/>
                </a:solidFill>
              </a:rPr>
              <a:t>To reflect on the lived experience of having dementia in the hospital setting</a:t>
            </a:r>
          </a:p>
          <a:p>
            <a:pPr>
              <a:spcAft>
                <a:spcPts val="1000"/>
              </a:spcAft>
              <a:defRPr/>
            </a:pPr>
            <a:r>
              <a:rPr lang="en-GB" sz="2400">
                <a:solidFill>
                  <a:srgbClr val="FFFFFF"/>
                </a:solidFill>
              </a:rPr>
              <a:t>To be aware of the main types of dementia and the key features of these </a:t>
            </a:r>
          </a:p>
          <a:p>
            <a:pPr>
              <a:spcAft>
                <a:spcPts val="1000"/>
              </a:spcAft>
              <a:defRPr/>
            </a:pPr>
            <a:r>
              <a:rPr lang="en-GB" sz="2400">
                <a:solidFill>
                  <a:srgbClr val="FFFFFF"/>
                </a:solidFill>
              </a:rPr>
              <a:t>To consider detection/diagnosis of dementia in hospital</a:t>
            </a:r>
          </a:p>
          <a:p>
            <a:pPr>
              <a:spcAft>
                <a:spcPts val="1000"/>
              </a:spcAft>
              <a:defRPr/>
            </a:pPr>
            <a:endParaRPr lang="en-GB" sz="2400">
              <a:solidFill>
                <a:srgbClr val="FFFFFF"/>
              </a:solidFill>
            </a:endParaRPr>
          </a:p>
        </p:txBody>
      </p:sp>
      <p:sp>
        <p:nvSpPr>
          <p:cNvPr id="17410" name="Slide Number Placeholder 2"/>
          <p:cNvSpPr txBox="1">
            <a:spLocks/>
          </p:cNvSpPr>
          <p:nvPr/>
        </p:nvSpPr>
        <p:spPr bwMode="auto">
          <a:xfrm>
            <a:off x="6516688" y="6308725"/>
            <a:ext cx="2133600" cy="365125"/>
          </a:xfrm>
          <a:prstGeom prst="rect">
            <a:avLst/>
          </a:prstGeom>
          <a:noFill/>
          <a:ln w="9525">
            <a:noFill/>
            <a:miter lim="800000"/>
            <a:headEnd/>
            <a:tailEnd/>
          </a:ln>
        </p:spPr>
        <p:txBody>
          <a:bodyPr anchor="ctr"/>
          <a:lstStyle/>
          <a:p>
            <a:pPr algn="r"/>
            <a:r>
              <a:rPr lang="en-GB" sz="3200">
                <a:solidFill>
                  <a:srgbClr val="262626"/>
                </a:solidFill>
                <a:latin typeface="Calibri" pitchFamily="34" charset="0"/>
              </a:rPr>
              <a:t>1.4</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39750" y="476250"/>
            <a:ext cx="8208963" cy="13684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gn="ctr" fontAlgn="auto">
              <a:lnSpc>
                <a:spcPct val="70000"/>
              </a:lnSpc>
              <a:spcBef>
                <a:spcPts val="0"/>
              </a:spcBef>
              <a:spcAft>
                <a:spcPts val="600"/>
              </a:spcAft>
              <a:defRPr/>
            </a:pPr>
            <a:r>
              <a:rPr lang="en-GB" dirty="0">
                <a:solidFill>
                  <a:schemeClr val="tx2">
                    <a:lumMod val="75000"/>
                  </a:schemeClr>
                </a:solidFill>
                <a:latin typeface="Arial" charset="0"/>
                <a:cs typeface="Arial" charset="0"/>
              </a:rPr>
              <a:t>	</a:t>
            </a:r>
            <a:r>
              <a:rPr lang="en-GB" sz="4400" dirty="0">
                <a:solidFill>
                  <a:schemeClr val="tx2">
                    <a:lumMod val="75000"/>
                  </a:schemeClr>
                </a:solidFill>
                <a:latin typeface="Arial" charset="0"/>
                <a:cs typeface="Arial" charset="0"/>
              </a:rPr>
              <a:t>Imagine...</a:t>
            </a:r>
          </a:p>
        </p:txBody>
      </p:sp>
      <p:sp>
        <p:nvSpPr>
          <p:cNvPr id="3" name="Slide Number Placeholder 2"/>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468313" y="188913"/>
            <a:ext cx="8207375" cy="64770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nSpc>
                <a:spcPct val="70000"/>
              </a:lnSpc>
              <a:spcAft>
                <a:spcPts val="600"/>
              </a:spcAft>
              <a:defRPr/>
            </a:pPr>
            <a:r>
              <a:rPr lang="en-GB" dirty="0">
                <a:solidFill>
                  <a:srgbClr val="FFFFFF"/>
                </a:solidFill>
                <a:latin typeface="Arial" charset="0"/>
                <a:cs typeface="Arial" charset="0"/>
              </a:rPr>
              <a:t>	</a:t>
            </a:r>
            <a:r>
              <a:rPr lang="en-GB" sz="1600" dirty="0">
                <a:solidFill>
                  <a:srgbClr val="FFFFFF"/>
                </a:solidFill>
                <a:latin typeface="Arial" charset="0"/>
                <a:cs typeface="Arial" charset="0"/>
              </a:rPr>
              <a:t>You are sitting in unfamiliar clothing, beside a bed in a room with three other beds and lockers,  you think it might be a hospital but it is strange and </a:t>
            </a:r>
            <a:r>
              <a:rPr lang="en-GB" sz="1600" dirty="0" smtClean="0">
                <a:solidFill>
                  <a:srgbClr val="FFFFFF"/>
                </a:solidFill>
                <a:latin typeface="Arial" charset="0"/>
                <a:cs typeface="Arial" charset="0"/>
              </a:rPr>
              <a:t>unfamiliar</a:t>
            </a:r>
            <a:endParaRPr lang="en-GB" sz="1600" dirty="0">
              <a:solidFill>
                <a:srgbClr val="FFFFFF"/>
              </a:solidFill>
              <a:latin typeface="Arial" charset="0"/>
              <a:cs typeface="Arial" charset="0"/>
            </a:endParaRPr>
          </a:p>
        </p:txBody>
      </p:sp>
      <p:sp>
        <p:nvSpPr>
          <p:cNvPr id="4" name="Rounded Rectangle 3"/>
          <p:cNvSpPr/>
          <p:nvPr/>
        </p:nvSpPr>
        <p:spPr>
          <a:xfrm>
            <a:off x="468313" y="981075"/>
            <a:ext cx="8207375" cy="503238"/>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nSpc>
                <a:spcPct val="70000"/>
              </a:lnSpc>
              <a:spcAft>
                <a:spcPts val="600"/>
              </a:spcAft>
              <a:defRPr/>
            </a:pPr>
            <a:r>
              <a:rPr lang="en-GB" dirty="0">
                <a:solidFill>
                  <a:srgbClr val="FFFFFF"/>
                </a:solidFill>
                <a:latin typeface="Arial" charset="0"/>
                <a:cs typeface="Arial" charset="0"/>
              </a:rPr>
              <a:t>	</a:t>
            </a:r>
            <a:r>
              <a:rPr lang="en-GB" sz="1600" dirty="0">
                <a:solidFill>
                  <a:srgbClr val="17375E"/>
                </a:solidFill>
                <a:latin typeface="Arial" charset="0"/>
                <a:cs typeface="Arial" charset="0"/>
              </a:rPr>
              <a:t>You cannot recall how you got here and you are without your keys, phone or </a:t>
            </a:r>
            <a:r>
              <a:rPr lang="en-GB" sz="1600" dirty="0" smtClean="0">
                <a:solidFill>
                  <a:srgbClr val="17375E"/>
                </a:solidFill>
                <a:latin typeface="Arial" charset="0"/>
                <a:cs typeface="Arial" charset="0"/>
              </a:rPr>
              <a:t>money</a:t>
            </a:r>
            <a:endParaRPr lang="en-GB" sz="1600" dirty="0">
              <a:solidFill>
                <a:srgbClr val="17375E"/>
              </a:solidFill>
              <a:latin typeface="Arial" charset="0"/>
              <a:cs typeface="Arial" charset="0"/>
            </a:endParaRPr>
          </a:p>
        </p:txBody>
      </p:sp>
      <p:sp>
        <p:nvSpPr>
          <p:cNvPr id="5" name="Rounded Rectangle 4"/>
          <p:cNvSpPr/>
          <p:nvPr/>
        </p:nvSpPr>
        <p:spPr>
          <a:xfrm>
            <a:off x="468313" y="1628775"/>
            <a:ext cx="8207375" cy="504825"/>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nSpc>
                <a:spcPct val="70000"/>
              </a:lnSpc>
              <a:spcAft>
                <a:spcPts val="600"/>
              </a:spcAft>
              <a:defRPr/>
            </a:pPr>
            <a:r>
              <a:rPr lang="en-GB" dirty="0">
                <a:solidFill>
                  <a:srgbClr val="FFFFFF"/>
                </a:solidFill>
                <a:latin typeface="Arial" charset="0"/>
                <a:cs typeface="Arial" charset="0"/>
              </a:rPr>
              <a:t>	</a:t>
            </a:r>
            <a:r>
              <a:rPr lang="en-GB" sz="1600" dirty="0">
                <a:solidFill>
                  <a:srgbClr val="FFFFFF"/>
                </a:solidFill>
                <a:latin typeface="Arial" charset="0"/>
                <a:cs typeface="Arial" charset="0"/>
              </a:rPr>
              <a:t>You do not know what is about to happen but you have a sense of </a:t>
            </a:r>
            <a:r>
              <a:rPr lang="en-GB" sz="1600" dirty="0" smtClean="0">
                <a:solidFill>
                  <a:srgbClr val="FFFFFF"/>
                </a:solidFill>
                <a:latin typeface="Arial" charset="0"/>
                <a:cs typeface="Arial" charset="0"/>
              </a:rPr>
              <a:t>dread</a:t>
            </a:r>
            <a:endParaRPr lang="en-GB" sz="1600" dirty="0">
              <a:solidFill>
                <a:srgbClr val="FFFFFF"/>
              </a:solidFill>
              <a:latin typeface="Arial" charset="0"/>
              <a:cs typeface="Arial" charset="0"/>
            </a:endParaRPr>
          </a:p>
        </p:txBody>
      </p:sp>
      <p:sp>
        <p:nvSpPr>
          <p:cNvPr id="7" name="Rounded Rectangle 6"/>
          <p:cNvSpPr/>
          <p:nvPr/>
        </p:nvSpPr>
        <p:spPr>
          <a:xfrm>
            <a:off x="468313" y="4365625"/>
            <a:ext cx="8207375" cy="86360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fontAlgn="auto">
              <a:lnSpc>
                <a:spcPct val="70000"/>
              </a:lnSpc>
              <a:spcBef>
                <a:spcPts val="0"/>
              </a:spcBef>
              <a:spcAft>
                <a:spcPts val="600"/>
              </a:spcAft>
              <a:defRPr/>
            </a:pPr>
            <a:r>
              <a:rPr lang="en-GB" sz="1600" dirty="0">
                <a:latin typeface="Arial" charset="0"/>
                <a:cs typeface="Arial" charset="0"/>
              </a:rPr>
              <a:t>	Occasionally, you summon the courage to call out to people who walk close by. Many ignore you, those who stop and speak to you talk quickly in a language you can make no sense of, and then they swiftly </a:t>
            </a:r>
            <a:r>
              <a:rPr lang="en-GB" sz="1600" dirty="0" smtClean="0">
                <a:latin typeface="Arial" charset="0"/>
                <a:cs typeface="Arial" charset="0"/>
              </a:rPr>
              <a:t>depart</a:t>
            </a:r>
            <a:endParaRPr lang="en-GB" sz="1600" dirty="0">
              <a:latin typeface="Arial" charset="0"/>
              <a:cs typeface="Arial" charset="0"/>
            </a:endParaRPr>
          </a:p>
        </p:txBody>
      </p:sp>
      <p:sp>
        <p:nvSpPr>
          <p:cNvPr id="8" name="Rounded Rectangle 7"/>
          <p:cNvSpPr/>
          <p:nvPr/>
        </p:nvSpPr>
        <p:spPr>
          <a:xfrm>
            <a:off x="468313" y="3068638"/>
            <a:ext cx="8207375" cy="504825"/>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fontAlgn="auto">
              <a:lnSpc>
                <a:spcPct val="70000"/>
              </a:lnSpc>
              <a:spcBef>
                <a:spcPts val="0"/>
              </a:spcBef>
              <a:spcAft>
                <a:spcPts val="600"/>
              </a:spcAft>
              <a:defRPr/>
            </a:pPr>
            <a:r>
              <a:rPr lang="en-GB" dirty="0">
                <a:latin typeface="Arial" charset="0"/>
                <a:cs typeface="Arial" charset="0"/>
              </a:rPr>
              <a:t>	</a:t>
            </a:r>
            <a:r>
              <a:rPr lang="en-GB" sz="1600" dirty="0">
                <a:latin typeface="Arial" charset="0"/>
                <a:cs typeface="Arial" charset="0"/>
              </a:rPr>
              <a:t>You look around but cannot see the face of anyone you </a:t>
            </a:r>
            <a:r>
              <a:rPr lang="en-GB" sz="1600" dirty="0" smtClean="0">
                <a:latin typeface="Arial" charset="0"/>
                <a:cs typeface="Arial" charset="0"/>
              </a:rPr>
              <a:t>know</a:t>
            </a:r>
            <a:endParaRPr lang="en-GB" sz="1600" dirty="0">
              <a:latin typeface="Arial" charset="0"/>
              <a:cs typeface="Arial" charset="0"/>
            </a:endParaRPr>
          </a:p>
        </p:txBody>
      </p:sp>
      <p:sp>
        <p:nvSpPr>
          <p:cNvPr id="9" name="Rounded Rectangle 8"/>
          <p:cNvSpPr/>
          <p:nvPr/>
        </p:nvSpPr>
        <p:spPr>
          <a:xfrm>
            <a:off x="468313" y="2276475"/>
            <a:ext cx="8207375" cy="6477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fontAlgn="auto">
              <a:lnSpc>
                <a:spcPct val="70000"/>
              </a:lnSpc>
              <a:spcBef>
                <a:spcPts val="0"/>
              </a:spcBef>
              <a:spcAft>
                <a:spcPts val="600"/>
              </a:spcAft>
              <a:defRPr/>
            </a:pPr>
            <a:r>
              <a:rPr lang="en-GB" dirty="0">
                <a:latin typeface="Arial" charset="0"/>
                <a:cs typeface="Arial" charset="0"/>
              </a:rPr>
              <a:t>	</a:t>
            </a:r>
          </a:p>
          <a:p>
            <a:pPr marL="273050" indent="-273050" fontAlgn="auto">
              <a:lnSpc>
                <a:spcPct val="70000"/>
              </a:lnSpc>
              <a:spcBef>
                <a:spcPts val="0"/>
              </a:spcBef>
              <a:spcAft>
                <a:spcPts val="600"/>
              </a:spcAft>
              <a:defRPr/>
            </a:pPr>
            <a:r>
              <a:rPr lang="en-GB" sz="1600" dirty="0">
                <a:latin typeface="Arial" charset="0"/>
                <a:cs typeface="Arial" charset="0"/>
              </a:rPr>
              <a:t>	</a:t>
            </a:r>
            <a:r>
              <a:rPr lang="en-GB" sz="1600" dirty="0">
                <a:solidFill>
                  <a:schemeClr val="tx2">
                    <a:lumMod val="75000"/>
                  </a:schemeClr>
                </a:solidFill>
                <a:latin typeface="Arial" charset="0"/>
                <a:cs typeface="Arial" charset="0"/>
              </a:rPr>
              <a:t>The smells, noises, sights and people – those who appear ill and those in uniform moving about with purpose – are all puzzling and </a:t>
            </a:r>
            <a:r>
              <a:rPr lang="en-GB" sz="1600" dirty="0" smtClean="0">
                <a:solidFill>
                  <a:schemeClr val="tx2">
                    <a:lumMod val="75000"/>
                  </a:schemeClr>
                </a:solidFill>
                <a:latin typeface="Arial" charset="0"/>
                <a:cs typeface="Arial" charset="0"/>
              </a:rPr>
              <a:t>unsettling</a:t>
            </a:r>
            <a:endParaRPr lang="en-GB" sz="1600" dirty="0">
              <a:solidFill>
                <a:schemeClr val="tx2">
                  <a:lumMod val="75000"/>
                </a:schemeClr>
              </a:solidFill>
              <a:latin typeface="Arial" charset="0"/>
              <a:cs typeface="Arial" charset="0"/>
            </a:endParaRPr>
          </a:p>
          <a:p>
            <a:pPr marL="273050" indent="-273050" fontAlgn="auto">
              <a:lnSpc>
                <a:spcPct val="70000"/>
              </a:lnSpc>
              <a:spcBef>
                <a:spcPts val="0"/>
              </a:spcBef>
              <a:spcAft>
                <a:spcPts val="600"/>
              </a:spcAft>
              <a:defRPr/>
            </a:pPr>
            <a:endParaRPr lang="en-GB" sz="1600" dirty="0">
              <a:latin typeface="Arial" charset="0"/>
              <a:cs typeface="Arial" charset="0"/>
            </a:endParaRPr>
          </a:p>
        </p:txBody>
      </p:sp>
      <p:sp>
        <p:nvSpPr>
          <p:cNvPr id="12" name="Rounded Rectangle 11"/>
          <p:cNvSpPr/>
          <p:nvPr/>
        </p:nvSpPr>
        <p:spPr>
          <a:xfrm>
            <a:off x="468313" y="5373688"/>
            <a:ext cx="8207375" cy="503237"/>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fontAlgn="auto">
              <a:lnSpc>
                <a:spcPct val="70000"/>
              </a:lnSpc>
              <a:spcBef>
                <a:spcPts val="0"/>
              </a:spcBef>
              <a:spcAft>
                <a:spcPts val="600"/>
              </a:spcAft>
              <a:defRPr/>
            </a:pPr>
            <a:r>
              <a:rPr lang="en-GB" dirty="0">
                <a:solidFill>
                  <a:schemeClr val="tx2">
                    <a:lumMod val="75000"/>
                  </a:schemeClr>
                </a:solidFill>
                <a:latin typeface="Arial" charset="0"/>
                <a:cs typeface="Arial" charset="0"/>
              </a:rPr>
              <a:t>	</a:t>
            </a:r>
            <a:r>
              <a:rPr lang="en-GB" sz="1600" dirty="0">
                <a:solidFill>
                  <a:schemeClr val="tx2">
                    <a:lumMod val="75000"/>
                  </a:schemeClr>
                </a:solidFill>
                <a:latin typeface="Arial" charset="0"/>
                <a:cs typeface="Arial" charset="0"/>
              </a:rPr>
              <a:t>When you get up your movements are unexpectedly slow and </a:t>
            </a:r>
            <a:r>
              <a:rPr lang="en-GB" sz="1600" dirty="0" smtClean="0">
                <a:solidFill>
                  <a:schemeClr val="tx2">
                    <a:lumMod val="75000"/>
                  </a:schemeClr>
                </a:solidFill>
                <a:latin typeface="Arial" charset="0"/>
                <a:cs typeface="Arial" charset="0"/>
              </a:rPr>
              <a:t>laboured</a:t>
            </a:r>
            <a:endParaRPr lang="en-GB" sz="1600" dirty="0">
              <a:solidFill>
                <a:schemeClr val="tx2">
                  <a:lumMod val="75000"/>
                </a:schemeClr>
              </a:solidFill>
              <a:latin typeface="Arial" charset="0"/>
              <a:cs typeface="Arial" charset="0"/>
            </a:endParaRPr>
          </a:p>
        </p:txBody>
      </p:sp>
      <p:sp>
        <p:nvSpPr>
          <p:cNvPr id="13" name="Rounded Rectangle 12"/>
          <p:cNvSpPr/>
          <p:nvPr/>
        </p:nvSpPr>
        <p:spPr>
          <a:xfrm>
            <a:off x="468313" y="6021388"/>
            <a:ext cx="8207375" cy="64770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nSpc>
                <a:spcPct val="70000"/>
              </a:lnSpc>
              <a:spcAft>
                <a:spcPts val="600"/>
              </a:spcAft>
              <a:defRPr/>
            </a:pPr>
            <a:r>
              <a:rPr lang="en-GB" dirty="0">
                <a:solidFill>
                  <a:srgbClr val="FFFFFF"/>
                </a:solidFill>
                <a:latin typeface="Arial" charset="0"/>
                <a:cs typeface="Arial" charset="0"/>
              </a:rPr>
              <a:t>	</a:t>
            </a:r>
            <a:r>
              <a:rPr lang="en-GB" sz="1600" dirty="0">
                <a:solidFill>
                  <a:srgbClr val="FFFFFF"/>
                </a:solidFill>
                <a:latin typeface="Arial" charset="0"/>
                <a:cs typeface="Arial" charset="0"/>
              </a:rPr>
              <a:t>Finally, when you try to seek a way out of this strange and unfamiliar place, a person in a uniform prevents you from </a:t>
            </a:r>
            <a:r>
              <a:rPr lang="en-GB" sz="1600" dirty="0" smtClean="0">
                <a:solidFill>
                  <a:srgbClr val="FFFFFF"/>
                </a:solidFill>
                <a:latin typeface="Arial" charset="0"/>
                <a:cs typeface="Arial" charset="0"/>
              </a:rPr>
              <a:t>leaving…</a:t>
            </a:r>
            <a:endParaRPr lang="en-GB" sz="1600" dirty="0">
              <a:solidFill>
                <a:srgbClr val="FFFFFF"/>
              </a:solidFill>
              <a:latin typeface="Arial" charset="0"/>
              <a:cs typeface="Arial" charset="0"/>
            </a:endParaRPr>
          </a:p>
        </p:txBody>
      </p:sp>
      <p:sp>
        <p:nvSpPr>
          <p:cNvPr id="14" name="Rounded Rectangle 13"/>
          <p:cNvSpPr/>
          <p:nvPr/>
        </p:nvSpPr>
        <p:spPr>
          <a:xfrm>
            <a:off x="468313" y="3716338"/>
            <a:ext cx="8207375" cy="5048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fontAlgn="auto">
              <a:lnSpc>
                <a:spcPct val="70000"/>
              </a:lnSpc>
              <a:spcBef>
                <a:spcPts val="0"/>
              </a:spcBef>
              <a:spcAft>
                <a:spcPts val="600"/>
              </a:spcAft>
              <a:defRPr/>
            </a:pPr>
            <a:r>
              <a:rPr lang="en-GB" dirty="0">
                <a:latin typeface="Arial" charset="0"/>
                <a:cs typeface="Arial" charset="0"/>
              </a:rPr>
              <a:t>	</a:t>
            </a:r>
            <a:r>
              <a:rPr lang="en-GB" sz="1600" dirty="0">
                <a:solidFill>
                  <a:schemeClr val="tx2">
                    <a:lumMod val="75000"/>
                  </a:schemeClr>
                </a:solidFill>
                <a:latin typeface="Arial" charset="0"/>
                <a:cs typeface="Arial" charset="0"/>
              </a:rPr>
              <a:t>Your mouth is dry and you need a </a:t>
            </a:r>
            <a:r>
              <a:rPr lang="en-GB" sz="1600" dirty="0" smtClean="0">
                <a:solidFill>
                  <a:schemeClr val="tx2">
                    <a:lumMod val="75000"/>
                  </a:schemeClr>
                </a:solidFill>
                <a:latin typeface="Arial" charset="0"/>
                <a:cs typeface="Arial" charset="0"/>
              </a:rPr>
              <a:t>drink</a:t>
            </a:r>
            <a:endParaRPr lang="en-GB" sz="1600" dirty="0">
              <a:solidFill>
                <a:schemeClr val="tx2">
                  <a:lumMod val="75000"/>
                </a:schemeClr>
              </a:solidFill>
              <a:latin typeface="Arial" charset="0"/>
              <a:cs typeface="Arial" charset="0"/>
            </a:endParaRPr>
          </a:p>
        </p:txBody>
      </p:sp>
      <p:sp>
        <p:nvSpPr>
          <p:cNvPr id="11" name="Slide Number Placeholder 10"/>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9" grpId="0" animBg="1"/>
      <p:bldP spid="12" grpId="0" animBg="1"/>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68313" y="1628775"/>
            <a:ext cx="3959225" cy="172878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fontAlgn="auto">
              <a:lnSpc>
                <a:spcPct val="70000"/>
              </a:lnSpc>
              <a:spcBef>
                <a:spcPts val="0"/>
              </a:spcBef>
              <a:spcAft>
                <a:spcPts val="600"/>
              </a:spcAft>
              <a:defRPr/>
            </a:pPr>
            <a:r>
              <a:rPr lang="en-GB" dirty="0">
                <a:latin typeface="Arial" charset="0"/>
                <a:cs typeface="Arial" charset="0"/>
              </a:rPr>
              <a:t>	</a:t>
            </a:r>
            <a:r>
              <a:rPr lang="en-GB" sz="2400" dirty="0">
                <a:latin typeface="Arial" charset="0"/>
                <a:cs typeface="Arial" charset="0"/>
              </a:rPr>
              <a:t>What might you be </a:t>
            </a:r>
            <a:r>
              <a:rPr lang="en-GB" sz="2400" i="1" dirty="0">
                <a:latin typeface="Arial" charset="0"/>
                <a:cs typeface="Arial" charset="0"/>
              </a:rPr>
              <a:t>thinking</a:t>
            </a:r>
            <a:r>
              <a:rPr lang="en-GB" sz="2400" dirty="0">
                <a:latin typeface="Arial" charset="0"/>
                <a:cs typeface="Arial" charset="0"/>
              </a:rPr>
              <a:t>?</a:t>
            </a:r>
          </a:p>
        </p:txBody>
      </p:sp>
      <p:sp>
        <p:nvSpPr>
          <p:cNvPr id="3" name="Rounded Rectangle 2"/>
          <p:cNvSpPr/>
          <p:nvPr/>
        </p:nvSpPr>
        <p:spPr>
          <a:xfrm>
            <a:off x="4716463" y="1628775"/>
            <a:ext cx="3959225" cy="1728788"/>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fontAlgn="auto">
              <a:lnSpc>
                <a:spcPct val="70000"/>
              </a:lnSpc>
              <a:spcBef>
                <a:spcPts val="0"/>
              </a:spcBef>
              <a:spcAft>
                <a:spcPts val="600"/>
              </a:spcAft>
              <a:defRPr/>
            </a:pPr>
            <a:r>
              <a:rPr lang="en-GB" dirty="0">
                <a:solidFill>
                  <a:schemeClr val="tx2">
                    <a:lumMod val="75000"/>
                  </a:schemeClr>
                </a:solidFill>
                <a:latin typeface="Arial" charset="0"/>
                <a:cs typeface="Arial" charset="0"/>
              </a:rPr>
              <a:t>	</a:t>
            </a:r>
            <a:r>
              <a:rPr lang="en-GB" sz="2400" dirty="0">
                <a:solidFill>
                  <a:schemeClr val="tx2">
                    <a:lumMod val="75000"/>
                  </a:schemeClr>
                </a:solidFill>
                <a:latin typeface="Arial" charset="0"/>
                <a:cs typeface="Arial" charset="0"/>
              </a:rPr>
              <a:t>What might you be </a:t>
            </a:r>
            <a:r>
              <a:rPr lang="en-GB" sz="2400" i="1" dirty="0">
                <a:solidFill>
                  <a:schemeClr val="tx2">
                    <a:lumMod val="75000"/>
                  </a:schemeClr>
                </a:solidFill>
                <a:latin typeface="Arial" charset="0"/>
                <a:cs typeface="Arial" charset="0"/>
              </a:rPr>
              <a:t>feeling</a:t>
            </a:r>
            <a:r>
              <a:rPr lang="en-GB" sz="2400" dirty="0">
                <a:solidFill>
                  <a:schemeClr val="tx2">
                    <a:lumMod val="75000"/>
                  </a:schemeClr>
                </a:solidFill>
                <a:latin typeface="Arial" charset="0"/>
                <a:cs typeface="Arial" charset="0"/>
              </a:rPr>
              <a:t>?</a:t>
            </a:r>
          </a:p>
        </p:txBody>
      </p:sp>
      <p:sp>
        <p:nvSpPr>
          <p:cNvPr id="4" name="Rounded Rectangle 3"/>
          <p:cNvSpPr/>
          <p:nvPr/>
        </p:nvSpPr>
        <p:spPr>
          <a:xfrm>
            <a:off x="468313" y="3573463"/>
            <a:ext cx="3959225" cy="17272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nSpc>
                <a:spcPct val="70000"/>
              </a:lnSpc>
              <a:spcAft>
                <a:spcPts val="600"/>
              </a:spcAft>
              <a:defRPr/>
            </a:pPr>
            <a:r>
              <a:rPr lang="en-GB">
                <a:solidFill>
                  <a:schemeClr val="tx2">
                    <a:lumMod val="75000"/>
                  </a:schemeClr>
                </a:solidFill>
                <a:latin typeface="Arial" charset="0"/>
                <a:cs typeface="Arial" charset="0"/>
              </a:rPr>
              <a:t>	</a:t>
            </a:r>
            <a:r>
              <a:rPr lang="en-GB" sz="2400">
                <a:solidFill>
                  <a:schemeClr val="tx2">
                    <a:lumMod val="75000"/>
                  </a:schemeClr>
                </a:solidFill>
                <a:latin typeface="Arial" charset="0"/>
                <a:cs typeface="Arial" charset="0"/>
              </a:rPr>
              <a:t>What might you want to </a:t>
            </a:r>
            <a:r>
              <a:rPr lang="en-GB" sz="2400" i="1">
                <a:solidFill>
                  <a:schemeClr val="tx2">
                    <a:lumMod val="75000"/>
                  </a:schemeClr>
                </a:solidFill>
                <a:latin typeface="Arial" charset="0"/>
                <a:cs typeface="Arial" charset="0"/>
              </a:rPr>
              <a:t>happen</a:t>
            </a:r>
            <a:r>
              <a:rPr lang="en-GB" sz="2400">
                <a:solidFill>
                  <a:schemeClr val="tx2">
                    <a:lumMod val="75000"/>
                  </a:schemeClr>
                </a:solidFill>
                <a:latin typeface="Arial" charset="0"/>
                <a:cs typeface="Arial" charset="0"/>
              </a:rPr>
              <a:t>?</a:t>
            </a:r>
          </a:p>
        </p:txBody>
      </p:sp>
      <p:sp>
        <p:nvSpPr>
          <p:cNvPr id="5" name="Rounded Rectangle 4"/>
          <p:cNvSpPr/>
          <p:nvPr/>
        </p:nvSpPr>
        <p:spPr>
          <a:xfrm>
            <a:off x="4716463" y="3573463"/>
            <a:ext cx="3959225" cy="172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fontAlgn="auto">
              <a:lnSpc>
                <a:spcPct val="70000"/>
              </a:lnSpc>
              <a:spcBef>
                <a:spcPts val="0"/>
              </a:spcBef>
              <a:spcAft>
                <a:spcPts val="600"/>
              </a:spcAft>
              <a:defRPr/>
            </a:pPr>
            <a:r>
              <a:rPr lang="en-GB" dirty="0">
                <a:latin typeface="Arial" charset="0"/>
                <a:cs typeface="Arial" charset="0"/>
              </a:rPr>
              <a:t>	</a:t>
            </a:r>
            <a:r>
              <a:rPr lang="en-GB" sz="2400" dirty="0">
                <a:latin typeface="Arial" charset="0"/>
                <a:cs typeface="Arial" charset="0"/>
              </a:rPr>
              <a:t>What might you </a:t>
            </a:r>
            <a:r>
              <a:rPr lang="en-GB" sz="2400" i="1" dirty="0">
                <a:latin typeface="Arial" charset="0"/>
                <a:cs typeface="Arial" charset="0"/>
              </a:rPr>
              <a:t>do</a:t>
            </a:r>
            <a:r>
              <a:rPr lang="en-GB" sz="2400" dirty="0">
                <a:latin typeface="Arial" charset="0"/>
                <a:cs typeface="Arial" charset="0"/>
              </a:rPr>
              <a:t>?</a:t>
            </a:r>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55650" y="4581525"/>
            <a:ext cx="273685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solidFill>
                  <a:srgbClr val="FFFFFF"/>
                </a:solidFill>
              </a:rPr>
              <a:t>Only 43% of people with dementia receive a diagnosis</a:t>
            </a:r>
          </a:p>
          <a:p>
            <a:pPr algn="ctr">
              <a:defRPr/>
            </a:pPr>
            <a:r>
              <a:rPr lang="en-GB" sz="1200">
                <a:solidFill>
                  <a:srgbClr val="FFFFFF"/>
                </a:solidFill>
              </a:rPr>
              <a:t>(Alzheimer’s Society, 2012)</a:t>
            </a:r>
          </a:p>
          <a:p>
            <a:pPr algn="ctr">
              <a:defRPr/>
            </a:pPr>
            <a:endParaRPr lang="en-GB" sz="1200">
              <a:solidFill>
                <a:srgbClr val="FFFFFF"/>
              </a:solidFill>
            </a:endParaRPr>
          </a:p>
        </p:txBody>
      </p:sp>
      <p:sp>
        <p:nvSpPr>
          <p:cNvPr id="3" name="Rounded Rectangle 2"/>
          <p:cNvSpPr/>
          <p:nvPr/>
        </p:nvSpPr>
        <p:spPr>
          <a:xfrm>
            <a:off x="755650" y="1700213"/>
            <a:ext cx="3744913" cy="1296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solidFill>
                  <a:srgbClr val="FFFFFF"/>
                </a:solidFill>
              </a:rPr>
              <a:t>There are currently over 800,000 people in the UK with dementia</a:t>
            </a:r>
          </a:p>
          <a:p>
            <a:pPr algn="ctr">
              <a:defRPr/>
            </a:pPr>
            <a:r>
              <a:rPr lang="en-GB" sz="1200">
                <a:solidFill>
                  <a:srgbClr val="FFFFFF"/>
                </a:solidFill>
              </a:rPr>
              <a:t>(Alzheimer’s Society, 2012)</a:t>
            </a:r>
          </a:p>
        </p:txBody>
      </p:sp>
      <p:sp>
        <p:nvSpPr>
          <p:cNvPr id="4" name="Rounded Rectangle 3"/>
          <p:cNvSpPr/>
          <p:nvPr/>
        </p:nvSpPr>
        <p:spPr>
          <a:xfrm>
            <a:off x="5580063" y="3141663"/>
            <a:ext cx="295275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FFFFFF"/>
                </a:solidFill>
              </a:rPr>
              <a:t>Two-thirds of people with dementia live in the community</a:t>
            </a:r>
          </a:p>
          <a:p>
            <a:pPr algn="ctr">
              <a:defRPr/>
            </a:pPr>
            <a:r>
              <a:rPr lang="en-GB" sz="1200" dirty="0">
                <a:solidFill>
                  <a:srgbClr val="FFFFFF"/>
                </a:solidFill>
              </a:rPr>
              <a:t>(Alzheimer’s Society, 2012)</a:t>
            </a:r>
          </a:p>
          <a:p>
            <a:pPr algn="ctr">
              <a:defRPr/>
            </a:pPr>
            <a:endParaRPr lang="en-GB" sz="1200" dirty="0">
              <a:solidFill>
                <a:srgbClr val="FFFFFF"/>
              </a:solidFill>
            </a:endParaRPr>
          </a:p>
        </p:txBody>
      </p:sp>
      <p:sp>
        <p:nvSpPr>
          <p:cNvPr id="5" name="Rounded Rectangle 4"/>
          <p:cNvSpPr/>
          <p:nvPr/>
        </p:nvSpPr>
        <p:spPr>
          <a:xfrm>
            <a:off x="4643438" y="1700213"/>
            <a:ext cx="3889375" cy="1296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a:solidFill>
                  <a:srgbClr val="FFFFFF"/>
                </a:solidFill>
              </a:rPr>
              <a:t>There will be over a million people with dementia by 2021</a:t>
            </a:r>
          </a:p>
          <a:p>
            <a:pPr algn="ctr">
              <a:defRPr/>
            </a:pPr>
            <a:r>
              <a:rPr lang="en-GB" sz="1200">
                <a:solidFill>
                  <a:srgbClr val="FFFFFF"/>
                </a:solidFill>
              </a:rPr>
              <a:t>(Alzheimer’s Society, 2012)</a:t>
            </a:r>
          </a:p>
          <a:p>
            <a:pPr algn="ctr">
              <a:defRPr/>
            </a:pPr>
            <a:endParaRPr lang="en-GB" sz="1200">
              <a:solidFill>
                <a:srgbClr val="FFFFFF"/>
              </a:solidFill>
            </a:endParaRPr>
          </a:p>
        </p:txBody>
      </p:sp>
      <p:sp>
        <p:nvSpPr>
          <p:cNvPr id="8" name="Rounded Rectangle 7"/>
          <p:cNvSpPr/>
          <p:nvPr/>
        </p:nvSpPr>
        <p:spPr>
          <a:xfrm>
            <a:off x="755650" y="836613"/>
            <a:ext cx="7777163" cy="720725"/>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800" dirty="0">
                <a:solidFill>
                  <a:schemeClr val="tx2">
                    <a:lumMod val="75000"/>
                  </a:schemeClr>
                </a:solidFill>
              </a:rPr>
              <a:t>A few facts and figures</a:t>
            </a:r>
          </a:p>
        </p:txBody>
      </p:sp>
      <p:sp>
        <p:nvSpPr>
          <p:cNvPr id="9" name="Rounded Rectangle 8"/>
          <p:cNvSpPr/>
          <p:nvPr/>
        </p:nvSpPr>
        <p:spPr>
          <a:xfrm>
            <a:off x="755650" y="3141663"/>
            <a:ext cx="467995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rgbClr val="FFFFFF"/>
                </a:solidFill>
              </a:rPr>
              <a:t>One in </a:t>
            </a:r>
            <a:r>
              <a:rPr lang="en-GB" dirty="0" smtClean="0">
                <a:solidFill>
                  <a:srgbClr val="FFFFFF"/>
                </a:solidFill>
              </a:rPr>
              <a:t>six </a:t>
            </a:r>
            <a:r>
              <a:rPr lang="en-GB" dirty="0">
                <a:solidFill>
                  <a:srgbClr val="FFFFFF"/>
                </a:solidFill>
              </a:rPr>
              <a:t>people over 80 have dementia</a:t>
            </a:r>
          </a:p>
          <a:p>
            <a:pPr algn="ctr">
              <a:defRPr/>
            </a:pPr>
            <a:r>
              <a:rPr lang="en-GB" sz="1200" dirty="0">
                <a:solidFill>
                  <a:srgbClr val="FFFFFF"/>
                </a:solidFill>
              </a:rPr>
              <a:t>(Alzheimer’s Society, 2012)</a:t>
            </a:r>
          </a:p>
          <a:p>
            <a:pPr algn="ctr">
              <a:defRPr/>
            </a:pPr>
            <a:endParaRPr lang="en-GB" sz="1200" dirty="0">
              <a:solidFill>
                <a:srgbClr val="FFFFFF"/>
              </a:solidFill>
            </a:endParaRPr>
          </a:p>
        </p:txBody>
      </p:sp>
      <p:sp>
        <p:nvSpPr>
          <p:cNvPr id="11" name="Rounded Rectangle 10"/>
          <p:cNvSpPr/>
          <p:nvPr/>
        </p:nvSpPr>
        <p:spPr>
          <a:xfrm>
            <a:off x="3635375" y="4581525"/>
            <a:ext cx="4897438" cy="1295400"/>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smtClean="0">
                <a:solidFill>
                  <a:schemeClr val="tx2">
                    <a:lumMod val="75000"/>
                  </a:schemeClr>
                </a:solidFill>
              </a:rPr>
              <a:t>Approximately 25% of patients occupying general hospital beds have </a:t>
            </a:r>
            <a:r>
              <a:rPr lang="en-GB" dirty="0">
                <a:solidFill>
                  <a:schemeClr val="tx2">
                    <a:lumMod val="75000"/>
                  </a:schemeClr>
                </a:solidFill>
              </a:rPr>
              <a:t>dementia</a:t>
            </a:r>
          </a:p>
          <a:p>
            <a:pPr algn="ctr">
              <a:defRPr/>
            </a:pPr>
            <a:r>
              <a:rPr lang="en-GB" sz="1200" dirty="0">
                <a:solidFill>
                  <a:schemeClr val="tx2">
                    <a:lumMod val="75000"/>
                  </a:schemeClr>
                </a:solidFill>
              </a:rPr>
              <a:t>DH (</a:t>
            </a:r>
            <a:r>
              <a:rPr lang="en-GB" sz="1200" dirty="0" smtClean="0">
                <a:solidFill>
                  <a:schemeClr val="tx2">
                    <a:lumMod val="75000"/>
                  </a:schemeClr>
                </a:solidFill>
              </a:rPr>
              <a:t>2012)</a:t>
            </a:r>
            <a:endParaRPr lang="en-GB" sz="1200" dirty="0">
              <a:solidFill>
                <a:schemeClr val="tx2">
                  <a:lumMod val="75000"/>
                </a:schemeClr>
              </a:solidFill>
            </a:endParaRPr>
          </a:p>
        </p:txBody>
      </p:sp>
      <p:sp>
        <p:nvSpPr>
          <p:cNvPr id="12" name="Slide Number Placeholder 11"/>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9"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258888" y="2133600"/>
            <a:ext cx="6769100" cy="39592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273050" indent="-273050" algn="ctr">
              <a:lnSpc>
                <a:spcPct val="90000"/>
              </a:lnSpc>
              <a:defRPr/>
            </a:pPr>
            <a:r>
              <a:rPr lang="en-GB" sz="2400" dirty="0">
                <a:solidFill>
                  <a:srgbClr val="FFFFFF"/>
                </a:solidFill>
              </a:rPr>
              <a:t>“A collection of symptoms, including a decline in memory, reasoning and communication skills, and a gradual loss of the skills needed to carry out daily </a:t>
            </a:r>
            <a:r>
              <a:rPr lang="en-GB" sz="2400" dirty="0" smtClean="0">
                <a:solidFill>
                  <a:srgbClr val="FFFFFF"/>
                </a:solidFill>
              </a:rPr>
              <a:t>activities</a:t>
            </a:r>
            <a:endParaRPr lang="en-GB" sz="2400" dirty="0">
              <a:solidFill>
                <a:srgbClr val="FFFFFF"/>
              </a:solidFill>
            </a:endParaRPr>
          </a:p>
          <a:p>
            <a:pPr marL="273050" indent="-273050" algn="ctr">
              <a:lnSpc>
                <a:spcPct val="90000"/>
              </a:lnSpc>
              <a:defRPr/>
            </a:pPr>
            <a:r>
              <a:rPr lang="en-GB" sz="2400" dirty="0">
                <a:solidFill>
                  <a:srgbClr val="FFFFFF"/>
                </a:solidFill>
              </a:rPr>
              <a:t> </a:t>
            </a:r>
          </a:p>
          <a:p>
            <a:pPr marL="273050" indent="-273050" algn="ctr">
              <a:lnSpc>
                <a:spcPct val="90000"/>
              </a:lnSpc>
              <a:defRPr/>
            </a:pPr>
            <a:r>
              <a:rPr lang="en-GB" sz="2400" dirty="0">
                <a:solidFill>
                  <a:srgbClr val="FFFFFF"/>
                </a:solidFill>
              </a:rPr>
              <a:t>These symptoms are caused by structural and chemical changes in the brain as a result of physical diseases such as Alzheimer’s disease”</a:t>
            </a:r>
          </a:p>
          <a:p>
            <a:pPr marL="273050" indent="-273050" algn="ctr">
              <a:lnSpc>
                <a:spcPct val="90000"/>
              </a:lnSpc>
              <a:defRPr/>
            </a:pPr>
            <a:endParaRPr lang="en-GB" sz="2400" dirty="0">
              <a:solidFill>
                <a:srgbClr val="FFFFFF"/>
              </a:solidFill>
            </a:endParaRPr>
          </a:p>
          <a:p>
            <a:pPr marL="273050" indent="-273050" algn="ctr">
              <a:lnSpc>
                <a:spcPct val="90000"/>
              </a:lnSpc>
              <a:defRPr/>
            </a:pPr>
            <a:r>
              <a:rPr lang="en-GB" sz="2400" dirty="0">
                <a:solidFill>
                  <a:srgbClr val="FFFFFF"/>
                </a:solidFill>
              </a:rPr>
              <a:t>Alzheimer’s Society (2007)</a:t>
            </a:r>
            <a:endParaRPr lang="en-GB" dirty="0">
              <a:solidFill>
                <a:srgbClr val="FFFFFF"/>
              </a:solidFill>
            </a:endParaRPr>
          </a:p>
        </p:txBody>
      </p:sp>
      <p:sp>
        <p:nvSpPr>
          <p:cNvPr id="3" name="Rounded Rectangle 2"/>
          <p:cNvSpPr/>
          <p:nvPr/>
        </p:nvSpPr>
        <p:spPr>
          <a:xfrm>
            <a:off x="1258888" y="908050"/>
            <a:ext cx="6697662" cy="1008063"/>
          </a:xfrm>
          <a:prstGeom prst="roundRect">
            <a:avLst/>
          </a:prstGeom>
          <a:solidFill>
            <a:srgbClr val="C9F45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3200" dirty="0">
                <a:solidFill>
                  <a:schemeClr val="tx2">
                    <a:lumMod val="75000"/>
                  </a:schemeClr>
                </a:solidFill>
              </a:rPr>
              <a:t>What is dementia?</a:t>
            </a:r>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p>
            <a:pPr fontAlgn="base">
              <a:spcBef>
                <a:spcPct val="0"/>
              </a:spcBef>
              <a:spcAft>
                <a:spcPct val="0"/>
              </a:spcAft>
              <a:defRPr/>
            </a:pPr>
            <a:r>
              <a:rPr lang="en-GB" sz="3200">
                <a:solidFill>
                  <a:srgbClr val="262626"/>
                </a:solidFill>
              </a:rPr>
              <a:t>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1550</TotalTime>
  <Words>853</Words>
  <Application>Microsoft Office PowerPoint</Application>
  <PresentationFormat>On-screen Show (4:3)</PresentationFormat>
  <Paragraphs>187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MHS IT Services</dc:creator>
  <cp:lastModifiedBy>MHS IT Services</cp:lastModifiedBy>
  <cp:revision>122</cp:revision>
  <dcterms:created xsi:type="dcterms:W3CDTF">2012-06-26T09:55:02Z</dcterms:created>
  <dcterms:modified xsi:type="dcterms:W3CDTF">2013-06-18T09:04:34Z</dcterms:modified>
</cp:coreProperties>
</file>