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slideLayout" Target="../slideLayouts/slideLayout1.xml"/><Relationship Id="rId3" Type="http://schemas.microsoft.com/office/2007/relationships/media" Target="../media/media2.m4a"/><Relationship Id="rId7" Type="http://schemas.microsoft.com/office/2007/relationships/media" Target="../media/media4.m4a"/><Relationship Id="rId12" Type="http://schemas.openxmlformats.org/officeDocument/2006/relationships/audio" Target="../media/media6.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8.m4a"/><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8.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HOW TO BE CRITICAL IN YOUR ASSESSMENTS</a:t>
            </a:r>
            <a:br>
              <a:rPr lang="en-GB" dirty="0"/>
            </a:br>
            <a:endParaRPr lang="en-GB" dirty="0"/>
          </a:p>
        </p:txBody>
      </p:sp>
      <p:sp>
        <p:nvSpPr>
          <p:cNvPr id="3" name="Subtitle 2"/>
          <p:cNvSpPr>
            <a:spLocks noGrp="1"/>
          </p:cNvSpPr>
          <p:nvPr>
            <p:ph type="subTitle" idx="1"/>
          </p:nvPr>
        </p:nvSpPr>
        <p:spPr/>
        <p:txBody>
          <a:bodyPr>
            <a:normAutofit fontScale="92500"/>
          </a:bodyPr>
          <a:lstStyle/>
          <a:p>
            <a:r>
              <a:rPr lang="en-GB" sz="3600" b="1"/>
              <a:t>SEED ONLINE STUDY SKILLS SESSIONS</a:t>
            </a:r>
            <a:endParaRPr lang="en-GB" sz="3600" b="1" dirty="0"/>
          </a:p>
        </p:txBody>
      </p:sp>
      <p:pic>
        <p:nvPicPr>
          <p:cNvPr id="4" name="How to be critical">
            <a:hlinkClick r:id="" action="ppaction://media"/>
            <a:extLst>
              <a:ext uri="{FF2B5EF4-FFF2-40B4-BE49-F238E27FC236}">
                <a16:creationId xmlns:a16="http://schemas.microsoft.com/office/drawing/2014/main" id="{8AE45793-0A6A-45F4-A45F-360BC4F4BD4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892800" y="3225800"/>
            <a:ext cx="406400" cy="406400"/>
          </a:xfrm>
          <a:prstGeom prst="rect">
            <a:avLst/>
          </a:prstGeom>
        </p:spPr>
      </p:pic>
      <p:pic>
        <p:nvPicPr>
          <p:cNvPr id="5" name="Recorded Sound">
            <a:hlinkClick r:id="" action="ppaction://media"/>
            <a:extLst>
              <a:ext uri="{FF2B5EF4-FFF2-40B4-BE49-F238E27FC236}">
                <a16:creationId xmlns:a16="http://schemas.microsoft.com/office/drawing/2014/main" id="{B77BB4AA-9819-4D5E-8F48-96206A9CEEA4}"/>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892800" y="3225800"/>
            <a:ext cx="406400" cy="406400"/>
          </a:xfrm>
          <a:prstGeom prst="rect">
            <a:avLst/>
          </a:prstGeom>
        </p:spPr>
      </p:pic>
      <p:pic>
        <p:nvPicPr>
          <p:cNvPr id="6" name="Critial thinking">
            <a:hlinkClick r:id="" action="ppaction://media"/>
            <a:extLst>
              <a:ext uri="{FF2B5EF4-FFF2-40B4-BE49-F238E27FC236}">
                <a16:creationId xmlns:a16="http://schemas.microsoft.com/office/drawing/2014/main" id="{CEEB5209-B1D1-47C1-B91A-535890C02E30}"/>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892800" y="3225800"/>
            <a:ext cx="406400" cy="406400"/>
          </a:xfrm>
          <a:prstGeom prst="rect">
            <a:avLst/>
          </a:prstGeom>
        </p:spPr>
      </p:pic>
      <p:pic>
        <p:nvPicPr>
          <p:cNvPr id="7" name="Recorded Sound">
            <a:hlinkClick r:id="" action="ppaction://media"/>
            <a:extLst>
              <a:ext uri="{FF2B5EF4-FFF2-40B4-BE49-F238E27FC236}">
                <a16:creationId xmlns:a16="http://schemas.microsoft.com/office/drawing/2014/main" id="{52026298-1430-4FD8-8325-09E3821E693D}"/>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5892800" y="3225800"/>
            <a:ext cx="406400" cy="406400"/>
          </a:xfrm>
          <a:prstGeom prst="rect">
            <a:avLst/>
          </a:prstGeom>
        </p:spPr>
      </p:pic>
      <p:pic>
        <p:nvPicPr>
          <p:cNvPr id="8" name="Recorded Sound">
            <a:hlinkClick r:id="" action="ppaction://media"/>
            <a:extLst>
              <a:ext uri="{FF2B5EF4-FFF2-40B4-BE49-F238E27FC236}">
                <a16:creationId xmlns:a16="http://schemas.microsoft.com/office/drawing/2014/main" id="{3D3432DA-416D-479C-8890-EA96DA01454A}"/>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5892800" y="3225800"/>
            <a:ext cx="406400" cy="406400"/>
          </a:xfrm>
          <a:prstGeom prst="rect">
            <a:avLst/>
          </a:prstGeom>
        </p:spPr>
      </p:pic>
      <p:pic>
        <p:nvPicPr>
          <p:cNvPr id="9" name="Critical thinking">
            <a:hlinkClick r:id="" action="ppaction://media"/>
            <a:extLst>
              <a:ext uri="{FF2B5EF4-FFF2-40B4-BE49-F238E27FC236}">
                <a16:creationId xmlns:a16="http://schemas.microsoft.com/office/drawing/2014/main" id="{F60A3134-06F7-4227-8CC9-A6CAD2CBF51B}"/>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6219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307"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510"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212"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7804"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213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4"/>
                </p:tgtEl>
              </p:cMediaNode>
            </p:audio>
            <p:audio>
              <p:cMediaNode vol="80000">
                <p:cTn id="28" fill="hold" display="0">
                  <p:stCondLst>
                    <p:cond delay="indefinite"/>
                  </p:stCondLst>
                  <p:endCondLst>
                    <p:cond evt="onStopAudio" delay="0">
                      <p:tgtEl>
                        <p:sldTgt/>
                      </p:tgtEl>
                    </p:cond>
                  </p:endCondLst>
                </p:cTn>
                <p:tgtEl>
                  <p:spTgt spid="5"/>
                </p:tgtEl>
              </p:cMediaNode>
            </p:audio>
            <p:audio>
              <p:cMediaNode vol="80000">
                <p:cTn id="29" fill="hold" display="0">
                  <p:stCondLst>
                    <p:cond delay="indefinite"/>
                  </p:stCondLst>
                  <p:endCondLst>
                    <p:cond evt="onStopAudio" delay="0">
                      <p:tgtEl>
                        <p:sldTgt/>
                      </p:tgtEl>
                    </p:cond>
                  </p:endCondLst>
                </p:cTn>
                <p:tgtEl>
                  <p:spTgt spid="6"/>
                </p:tgtEl>
              </p:cMediaNode>
            </p:audio>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8"/>
                </p:tgtEl>
              </p:cMediaNode>
            </p:audio>
            <p:audio>
              <p:cMediaNode vol="80000">
                <p:cTn id="3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EXAMPLE</a:t>
            </a:r>
          </a:p>
        </p:txBody>
      </p:sp>
      <p:sp>
        <p:nvSpPr>
          <p:cNvPr id="3" name="Content Placeholder 2"/>
          <p:cNvSpPr>
            <a:spLocks noGrp="1"/>
          </p:cNvSpPr>
          <p:nvPr>
            <p:ph idx="1"/>
          </p:nvPr>
        </p:nvSpPr>
        <p:spPr/>
        <p:txBody>
          <a:bodyPr/>
          <a:lstStyle/>
          <a:p>
            <a:pPr marL="0" indent="0">
              <a:buNone/>
            </a:pPr>
            <a:r>
              <a:rPr lang="en-GB" dirty="0"/>
              <a:t>It is common for infants to display errors when acquiring their first language. For example, hypercorrection often occurs, such as </a:t>
            </a:r>
            <a:r>
              <a:rPr lang="en-GB" i="1" dirty="0"/>
              <a:t>I </a:t>
            </a:r>
            <a:r>
              <a:rPr lang="en-GB" i="1" dirty="0" err="1"/>
              <a:t>goed</a:t>
            </a:r>
            <a:r>
              <a:rPr lang="en-GB" dirty="0"/>
              <a:t>. </a:t>
            </a:r>
          </a:p>
          <a:p>
            <a:endParaRPr lang="en-GB" dirty="0"/>
          </a:p>
          <a:p>
            <a:r>
              <a:rPr lang="en-GB" dirty="0"/>
              <a:t>Thus, showing evidence of your critical thinking need not involve pages and pages (indeed, you can have pages and pages of nothing but waffle)</a:t>
            </a:r>
          </a:p>
          <a:p>
            <a:r>
              <a:rPr lang="en-GB" dirty="0"/>
              <a:t>Instead, aim for a few well-placed sentences in each of your body paragraphs</a:t>
            </a:r>
          </a:p>
          <a:p>
            <a:r>
              <a:rPr lang="en-GB" dirty="0"/>
              <a:t>These consist of illustrations of course, and…..</a:t>
            </a:r>
          </a:p>
        </p:txBody>
      </p:sp>
    </p:spTree>
    <p:extLst>
      <p:ext uri="{BB962C8B-B14F-4D97-AF65-F5344CB8AC3E}">
        <p14:creationId xmlns:p14="http://schemas.microsoft.com/office/powerpoint/2010/main" val="236382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Make quotes work for you!</a:t>
            </a:r>
          </a:p>
        </p:txBody>
      </p:sp>
      <p:sp>
        <p:nvSpPr>
          <p:cNvPr id="3" name="Content Placeholder 2"/>
          <p:cNvSpPr>
            <a:spLocks noGrp="1"/>
          </p:cNvSpPr>
          <p:nvPr>
            <p:ph idx="1"/>
          </p:nvPr>
        </p:nvSpPr>
        <p:spPr/>
        <p:txBody>
          <a:bodyPr/>
          <a:lstStyle/>
          <a:p>
            <a:r>
              <a:rPr lang="en-GB" dirty="0"/>
              <a:t>Another mistake to avoid – not saying anything about the quotes you use!</a:t>
            </a:r>
          </a:p>
          <a:p>
            <a:r>
              <a:rPr lang="en-GB" dirty="0"/>
              <a:t>Again, </a:t>
            </a:r>
            <a:r>
              <a:rPr lang="en-GB" b="1" dirty="0"/>
              <a:t>interpret</a:t>
            </a:r>
            <a:r>
              <a:rPr lang="en-GB" dirty="0"/>
              <a:t> the quotes you use</a:t>
            </a:r>
          </a:p>
          <a:p>
            <a:r>
              <a:rPr lang="en-GB" dirty="0"/>
              <a:t>Don’t just leave quotes hanging – even for the best quotes, </a:t>
            </a:r>
            <a:r>
              <a:rPr lang="en-GB" b="1" dirty="0"/>
              <a:t>do something with them</a:t>
            </a:r>
            <a:r>
              <a:rPr lang="en-GB" dirty="0"/>
              <a:t>!</a:t>
            </a:r>
          </a:p>
          <a:p>
            <a:r>
              <a:rPr lang="en-GB" dirty="0"/>
              <a:t>Four broad approaches: </a:t>
            </a:r>
            <a:r>
              <a:rPr lang="en-GB" b="1" dirty="0"/>
              <a:t>agree, disagree, illustrate </a:t>
            </a:r>
            <a:r>
              <a:rPr lang="en-GB" dirty="0"/>
              <a:t>or</a:t>
            </a:r>
            <a:r>
              <a:rPr lang="en-GB" b="1" dirty="0"/>
              <a:t> explain</a:t>
            </a:r>
          </a:p>
        </p:txBody>
      </p:sp>
    </p:spTree>
    <p:extLst>
      <p:ext uri="{BB962C8B-B14F-4D97-AF65-F5344CB8AC3E}">
        <p14:creationId xmlns:p14="http://schemas.microsoft.com/office/powerpoint/2010/main" val="275953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BEING CRITICAL: AGREEMENT</a:t>
            </a:r>
          </a:p>
        </p:txBody>
      </p:sp>
      <p:sp>
        <p:nvSpPr>
          <p:cNvPr id="3" name="Content Placeholder 2"/>
          <p:cNvSpPr>
            <a:spLocks noGrp="1"/>
          </p:cNvSpPr>
          <p:nvPr>
            <p:ph idx="1"/>
          </p:nvPr>
        </p:nvSpPr>
        <p:spPr/>
        <p:txBody>
          <a:bodyPr>
            <a:normAutofit fontScale="70000" lnSpcReduction="20000"/>
          </a:bodyPr>
          <a:lstStyle/>
          <a:p>
            <a:pPr marL="0" indent="0">
              <a:buNone/>
            </a:pPr>
            <a:r>
              <a:rPr lang="en-GB" b="1" dirty="0"/>
              <a:t>Text (by ‘John Doe’, 2019)</a:t>
            </a:r>
            <a:endParaRPr lang="en-GB" dirty="0"/>
          </a:p>
          <a:p>
            <a:pPr marL="0" indent="0">
              <a:buNone/>
            </a:pPr>
            <a:r>
              <a:rPr lang="en-GB" dirty="0"/>
              <a:t>Our natural, unmodified accent is arguably the most authentic indicator of linguistic identity, in that its unmodified nature suggests that we are simply ‘being ourselves’. However, we need to consider the perceptions others have with regard to certain British accents in the UK. If our accent is generally perceived negatively within society, it is conceivable that we might seek to modify it, more so when in social settings in which our natural accent would be especially prone to judgement; not wanting to be seen in a negative light can therefore contribute to shaping our linguistic identity.</a:t>
            </a:r>
          </a:p>
          <a:p>
            <a:endParaRPr lang="en-GB" dirty="0"/>
          </a:p>
          <a:p>
            <a:pPr marL="0" indent="0">
              <a:buNone/>
            </a:pPr>
            <a:r>
              <a:rPr lang="en-GB" b="1" dirty="0"/>
              <a:t>Agreement</a:t>
            </a:r>
            <a:endParaRPr lang="en-GB" dirty="0"/>
          </a:p>
          <a:p>
            <a:pPr marL="0" indent="0">
              <a:buNone/>
            </a:pPr>
            <a:r>
              <a:rPr lang="en-GB" dirty="0"/>
              <a:t>Doe’s (2019) comments about accent are indeed relevant. It is entirely conceivable that even in this day and age, certain regional accents are perceived negatively. As such, for those who speak with such accents in professional contexts such as teaching, for example, the price they might have to pay for being perceived as ‘professional’ may indeed involve toning down the more regional sounds in their accents.</a:t>
            </a:r>
          </a:p>
          <a:p>
            <a:endParaRPr lang="en-GB" dirty="0"/>
          </a:p>
        </p:txBody>
      </p:sp>
    </p:spTree>
    <p:extLst>
      <p:ext uri="{BB962C8B-B14F-4D97-AF65-F5344CB8AC3E}">
        <p14:creationId xmlns:p14="http://schemas.microsoft.com/office/powerpoint/2010/main" val="217944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BEING CRITICAL: DISAGREEMENT</a:t>
            </a:r>
          </a:p>
        </p:txBody>
      </p:sp>
      <p:sp>
        <p:nvSpPr>
          <p:cNvPr id="3" name="Content Placeholder 2"/>
          <p:cNvSpPr>
            <a:spLocks noGrp="1"/>
          </p:cNvSpPr>
          <p:nvPr>
            <p:ph idx="1"/>
          </p:nvPr>
        </p:nvSpPr>
        <p:spPr/>
        <p:txBody>
          <a:bodyPr/>
          <a:lstStyle/>
          <a:p>
            <a:pPr marL="0" indent="0">
              <a:buNone/>
            </a:pPr>
            <a:r>
              <a:rPr lang="en-GB" b="1" dirty="0"/>
              <a:t>Disagreement</a:t>
            </a:r>
            <a:endParaRPr lang="en-GB" dirty="0"/>
          </a:p>
          <a:p>
            <a:pPr marL="0" indent="0">
              <a:buNone/>
            </a:pPr>
            <a:r>
              <a:rPr lang="en-GB" dirty="0"/>
              <a:t>While Doe (2019) makes a valid point about the negative attitudes that still exist toward certain accents, there is ample evidence that accent diversity in Britain is alive and well and as such, we see more celebration of different accents than ever before. Given the regional variations heard on the BBC, for example, and celebrities who refuse to modify their accents, it is perhaps unsurprising that this linguistic defiance can be seen within everyday life.</a:t>
            </a:r>
          </a:p>
          <a:p>
            <a:endParaRPr lang="en-GB" dirty="0"/>
          </a:p>
        </p:txBody>
      </p:sp>
    </p:spTree>
    <p:extLst>
      <p:ext uri="{BB962C8B-B14F-4D97-AF65-F5344CB8AC3E}">
        <p14:creationId xmlns:p14="http://schemas.microsoft.com/office/powerpoint/2010/main" val="249010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BEING CRITICAL: ILLUSTRATION</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Illustration</a:t>
            </a:r>
            <a:endParaRPr lang="en-GB" dirty="0"/>
          </a:p>
          <a:p>
            <a:pPr marL="0" indent="0">
              <a:buNone/>
            </a:pPr>
            <a:r>
              <a:rPr lang="en-GB" dirty="0"/>
              <a:t>Doe (2019) makes the comment that certain British accents, no matter how proud the ‘owner’ might be, can nonetheless come up against negative perceptions by others within British society. For example, while Received Pronunciation was for a long time the ‘standard’ British accent and still enjoys a degree of respectability, it can also be the case that speakers of accents perceived as ‘posh’ might be regarded as aloof and arrogant. Equally at fault, however, are attitudes toward broad accents tied to the North, often perceived by some as ‘common’ and leading to snap judgements about the speaker’s class- and education-level. It is these ideas in particular which might lead to perceptions of some individuals not being a good ‘fit’ for certain professions such as banking and teaching, unfair though such a perception is.</a:t>
            </a:r>
          </a:p>
          <a:p>
            <a:endParaRPr lang="en-GB" dirty="0"/>
          </a:p>
        </p:txBody>
      </p:sp>
    </p:spTree>
    <p:extLst>
      <p:ext uri="{BB962C8B-B14F-4D97-AF65-F5344CB8AC3E}">
        <p14:creationId xmlns:p14="http://schemas.microsoft.com/office/powerpoint/2010/main" val="211373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BEING CRITICAL: EXPLANATION</a:t>
            </a:r>
          </a:p>
        </p:txBody>
      </p:sp>
      <p:sp>
        <p:nvSpPr>
          <p:cNvPr id="3" name="Content Placeholder 2"/>
          <p:cNvSpPr>
            <a:spLocks noGrp="1"/>
          </p:cNvSpPr>
          <p:nvPr>
            <p:ph idx="1"/>
          </p:nvPr>
        </p:nvSpPr>
        <p:spPr/>
        <p:txBody>
          <a:bodyPr>
            <a:normAutofit lnSpcReduction="10000"/>
          </a:bodyPr>
          <a:lstStyle/>
          <a:p>
            <a:pPr marL="0" indent="0">
              <a:buNone/>
            </a:pPr>
            <a:r>
              <a:rPr lang="en-GB" b="1" dirty="0"/>
              <a:t>Explanation</a:t>
            </a:r>
            <a:endParaRPr lang="en-GB" dirty="0"/>
          </a:p>
          <a:p>
            <a:pPr marL="0" indent="0">
              <a:buNone/>
            </a:pPr>
            <a:r>
              <a:rPr lang="en-GB" dirty="0"/>
              <a:t>Doe (2019) is taking the subject of accent and perhaps expanding it to go beyond merely pronunciation. Instead, he is discussing the </a:t>
            </a:r>
            <a:r>
              <a:rPr lang="en-GB" i="1" dirty="0"/>
              <a:t>societal connotations</a:t>
            </a:r>
            <a:r>
              <a:rPr lang="en-GB" dirty="0"/>
              <a:t> of accent, which can of course be positive or negative. It is suggested that the central issue here is not necessarily how individuals feel about their own accents – important though that is – but more about how other people feel about individuals’ accents. The clear implication is that, given a desire perhaps to fit within societal settings, accent modification may be a reality. As much as individuals may like, even celebrate their accent, they may not wish to be perceived by others as any less than they are. </a:t>
            </a:r>
          </a:p>
          <a:p>
            <a:endParaRPr lang="en-GB" dirty="0"/>
          </a:p>
        </p:txBody>
      </p:sp>
    </p:spTree>
    <p:extLst>
      <p:ext uri="{BB962C8B-B14F-4D97-AF65-F5344CB8AC3E}">
        <p14:creationId xmlns:p14="http://schemas.microsoft.com/office/powerpoint/2010/main" val="246886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FINAL EXERCISE</a:t>
            </a:r>
          </a:p>
        </p:txBody>
      </p:sp>
      <p:sp>
        <p:nvSpPr>
          <p:cNvPr id="3" name="Content Placeholder 2"/>
          <p:cNvSpPr>
            <a:spLocks noGrp="1"/>
          </p:cNvSpPr>
          <p:nvPr>
            <p:ph idx="1"/>
          </p:nvPr>
        </p:nvSpPr>
        <p:spPr/>
        <p:txBody>
          <a:bodyPr/>
          <a:lstStyle/>
          <a:p>
            <a:pPr marL="0" indent="0">
              <a:buNone/>
            </a:pPr>
            <a:r>
              <a:rPr lang="en-GB" dirty="0"/>
              <a:t>How do </a:t>
            </a:r>
            <a:r>
              <a:rPr lang="en-GB" b="1" i="1" dirty="0"/>
              <a:t>you</a:t>
            </a:r>
            <a:r>
              <a:rPr lang="en-GB" dirty="0"/>
              <a:t> interpret the following sentence?</a:t>
            </a:r>
          </a:p>
          <a:p>
            <a:pPr marL="0" indent="0">
              <a:buNone/>
            </a:pPr>
            <a:r>
              <a:rPr lang="en-GB" b="1" dirty="0"/>
              <a:t>The NHS needs to put more priority on provision of services in local communities.</a:t>
            </a:r>
          </a:p>
          <a:p>
            <a:pPr marL="0" indent="0">
              <a:buNone/>
            </a:pPr>
            <a:endParaRPr lang="en-GB" b="1" dirty="0"/>
          </a:p>
          <a:p>
            <a:pPr marL="0" indent="0">
              <a:buNone/>
            </a:pPr>
            <a:r>
              <a:rPr lang="en-GB" dirty="0"/>
              <a:t>What would </a:t>
            </a:r>
            <a:r>
              <a:rPr lang="en-GB" b="1" i="1" dirty="0"/>
              <a:t>you</a:t>
            </a:r>
            <a:r>
              <a:rPr lang="en-GB" dirty="0"/>
              <a:t> do with the following quote?</a:t>
            </a:r>
          </a:p>
          <a:p>
            <a:pPr marL="0" indent="0">
              <a:buNone/>
            </a:pPr>
            <a:r>
              <a:rPr lang="en-GB" b="1" dirty="0"/>
              <a:t>Smith (2018: 56) argues that ‘film analysis is a means to understand the culture from which the film derives’.</a:t>
            </a:r>
          </a:p>
        </p:txBody>
      </p:sp>
    </p:spTree>
    <p:extLst>
      <p:ext uri="{BB962C8B-B14F-4D97-AF65-F5344CB8AC3E}">
        <p14:creationId xmlns:p14="http://schemas.microsoft.com/office/powerpoint/2010/main" val="43714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Please complete the brief questionnaire</a:t>
            </a:r>
          </a:p>
        </p:txBody>
      </p:sp>
      <p:sp>
        <p:nvSpPr>
          <p:cNvPr id="3" name="Content Placeholder 2"/>
          <p:cNvSpPr>
            <a:spLocks noGrp="1"/>
          </p:cNvSpPr>
          <p:nvPr>
            <p:ph idx="1"/>
          </p:nvPr>
        </p:nvSpPr>
        <p:spPr/>
        <p:txBody>
          <a:bodyPr/>
          <a:lstStyle/>
          <a:p>
            <a:r>
              <a:rPr lang="en-GB" dirty="0"/>
              <a:t>Thanks, and good luck!</a:t>
            </a:r>
          </a:p>
          <a:p>
            <a:r>
              <a:rPr lang="en-GB" dirty="0"/>
              <a:t>Don’t forget the SEED level writing centre for UG students</a:t>
            </a:r>
          </a:p>
          <a:p>
            <a:r>
              <a:rPr lang="en-GB" dirty="0"/>
              <a:t>Contact me for information: alex.baratta@manchester.ac.uk</a:t>
            </a:r>
          </a:p>
        </p:txBody>
      </p:sp>
    </p:spTree>
    <p:extLst>
      <p:ext uri="{BB962C8B-B14F-4D97-AF65-F5344CB8AC3E}">
        <p14:creationId xmlns:p14="http://schemas.microsoft.com/office/powerpoint/2010/main" val="273056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Critical thinking</a:t>
            </a:r>
          </a:p>
        </p:txBody>
      </p:sp>
      <p:sp>
        <p:nvSpPr>
          <p:cNvPr id="3" name="Content Placeholder 2"/>
          <p:cNvSpPr>
            <a:spLocks noGrp="1"/>
          </p:cNvSpPr>
          <p:nvPr>
            <p:ph idx="1"/>
          </p:nvPr>
        </p:nvSpPr>
        <p:spPr/>
        <p:txBody>
          <a:bodyPr>
            <a:noAutofit/>
          </a:bodyPr>
          <a:lstStyle/>
          <a:p>
            <a:r>
              <a:rPr lang="en-GB" sz="2400" dirty="0"/>
              <a:t>Actually, lecturers can’t read your thoughts!</a:t>
            </a:r>
          </a:p>
          <a:p>
            <a:r>
              <a:rPr lang="en-GB" sz="2400" dirty="0"/>
              <a:t>The evidence of critical thinking is </a:t>
            </a:r>
            <a:r>
              <a:rPr lang="en-GB" sz="2400" b="1" dirty="0"/>
              <a:t>critical writing </a:t>
            </a:r>
            <a:r>
              <a:rPr lang="en-GB" sz="2400" dirty="0"/>
              <a:t>– what you write as part of your assessed essays and exams (or what you say as part of an oral assessment)</a:t>
            </a:r>
          </a:p>
          <a:p>
            <a:r>
              <a:rPr lang="en-GB" sz="2400" dirty="0"/>
              <a:t>The first step is </a:t>
            </a:r>
            <a:r>
              <a:rPr lang="en-GB" sz="2400" b="1" dirty="0"/>
              <a:t>critical reading</a:t>
            </a:r>
            <a:endParaRPr lang="en-GB" sz="2400" dirty="0"/>
          </a:p>
          <a:p>
            <a:r>
              <a:rPr lang="en-GB" sz="2400" b="1" dirty="0"/>
              <a:t>Critical reading </a:t>
            </a:r>
            <a:r>
              <a:rPr lang="en-GB" sz="2400" dirty="0"/>
              <a:t>leads to </a:t>
            </a:r>
            <a:r>
              <a:rPr lang="en-GB" sz="2400" b="1" dirty="0"/>
              <a:t>critical thinking </a:t>
            </a:r>
            <a:r>
              <a:rPr lang="en-GB" sz="2400" dirty="0"/>
              <a:t>which leads to </a:t>
            </a:r>
            <a:r>
              <a:rPr lang="en-GB" sz="2400" b="1" dirty="0"/>
              <a:t>critical writing</a:t>
            </a:r>
          </a:p>
        </p:txBody>
      </p:sp>
      <p:pic>
        <p:nvPicPr>
          <p:cNvPr id="4" name="Critical thinking">
            <a:hlinkClick r:id="" action="ppaction://media"/>
            <a:extLst>
              <a:ext uri="{FF2B5EF4-FFF2-40B4-BE49-F238E27FC236}">
                <a16:creationId xmlns:a16="http://schemas.microsoft.com/office/drawing/2014/main" id="{A32350B0-6423-4895-A4F8-7B586D2393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pic>
        <p:nvPicPr>
          <p:cNvPr id="5" name="Critical thinking">
            <a:hlinkClick r:id="" action="ppaction://media"/>
            <a:extLst>
              <a:ext uri="{FF2B5EF4-FFF2-40B4-BE49-F238E27FC236}">
                <a16:creationId xmlns:a16="http://schemas.microsoft.com/office/drawing/2014/main" id="{CF457C57-694F-4381-9076-9107EDD7A502}"/>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095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3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8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CRITICAL READING</a:t>
            </a:r>
          </a:p>
        </p:txBody>
      </p:sp>
      <p:sp>
        <p:nvSpPr>
          <p:cNvPr id="3" name="Content Placeholder 2"/>
          <p:cNvSpPr>
            <a:spLocks noGrp="1"/>
          </p:cNvSpPr>
          <p:nvPr>
            <p:ph idx="1"/>
          </p:nvPr>
        </p:nvSpPr>
        <p:spPr/>
        <p:txBody>
          <a:bodyPr>
            <a:normAutofit lnSpcReduction="10000"/>
          </a:bodyPr>
          <a:lstStyle/>
          <a:p>
            <a:r>
              <a:rPr lang="en-GB" dirty="0"/>
              <a:t>The first step to remember is when you read your source texts (book, blog, journal article, website, newspaper article, etc.), don’t just read – analyse</a:t>
            </a:r>
          </a:p>
          <a:p>
            <a:r>
              <a:rPr lang="en-GB" dirty="0"/>
              <a:t>Let the text guide you – in other words, don’t feel you have to pull apart each sentence – instead, be guided by whatever word, sentence, paragraph or section that speaks to you</a:t>
            </a:r>
          </a:p>
          <a:p>
            <a:r>
              <a:rPr lang="en-GB" dirty="0"/>
              <a:t>Having identified text to analyse, the key is to then ask ‘what does this mean to me?’</a:t>
            </a:r>
          </a:p>
          <a:p>
            <a:r>
              <a:rPr lang="en-GB" dirty="0"/>
              <a:t>And this is what being critical is all about:</a:t>
            </a:r>
          </a:p>
          <a:p>
            <a:pPr lvl="1"/>
            <a:r>
              <a:rPr lang="en-GB" b="1" dirty="0"/>
              <a:t>Interpreting the source material </a:t>
            </a:r>
            <a:r>
              <a:rPr lang="en-GB" dirty="0"/>
              <a:t>and </a:t>
            </a:r>
            <a:r>
              <a:rPr lang="en-GB" b="1" dirty="0"/>
              <a:t>making sure the interpretation is yours</a:t>
            </a:r>
            <a:r>
              <a:rPr lang="en-GB" dirty="0"/>
              <a:t>, so not merely cutting and pasting lecture notes, the lecturer’s comments, class discussion and so on</a:t>
            </a:r>
          </a:p>
        </p:txBody>
      </p:sp>
      <p:pic>
        <p:nvPicPr>
          <p:cNvPr id="4" name="Critical thinking">
            <a:hlinkClick r:id="" action="ppaction://media"/>
            <a:extLst>
              <a:ext uri="{FF2B5EF4-FFF2-40B4-BE49-F238E27FC236}">
                <a16:creationId xmlns:a16="http://schemas.microsoft.com/office/drawing/2014/main" id="{08A85357-4A73-475F-A730-AE43385C6E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0169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PRACTICE IN CRITICAL READING</a:t>
            </a:r>
          </a:p>
        </p:txBody>
      </p:sp>
      <p:sp>
        <p:nvSpPr>
          <p:cNvPr id="3" name="Content Placeholder 2"/>
          <p:cNvSpPr>
            <a:spLocks noGrp="1"/>
          </p:cNvSpPr>
          <p:nvPr>
            <p:ph idx="1"/>
          </p:nvPr>
        </p:nvSpPr>
        <p:spPr/>
        <p:txBody>
          <a:bodyPr/>
          <a:lstStyle/>
          <a:p>
            <a:r>
              <a:rPr lang="en-GB" dirty="0"/>
              <a:t>So, knowing that being critical is all about </a:t>
            </a:r>
            <a:r>
              <a:rPr lang="en-GB" b="1" dirty="0"/>
              <a:t>interpreting the source material on </a:t>
            </a:r>
            <a:r>
              <a:rPr lang="en-GB" b="1" i="1" dirty="0"/>
              <a:t>your</a:t>
            </a:r>
            <a:r>
              <a:rPr lang="en-GB" b="1" dirty="0"/>
              <a:t> terms</a:t>
            </a:r>
            <a:r>
              <a:rPr lang="en-GB" dirty="0"/>
              <a:t>, practice with the sentences below:</a:t>
            </a:r>
          </a:p>
          <a:p>
            <a:endParaRPr lang="en-GB" dirty="0"/>
          </a:p>
          <a:p>
            <a:pPr algn="ctr"/>
            <a:r>
              <a:rPr lang="en-GB" dirty="0"/>
              <a:t>A proposal was made in 2018 to tow an iceberg from Antarctica to Cape Town in order to combat the drought there, which had resulted in a lack of water.</a:t>
            </a:r>
          </a:p>
          <a:p>
            <a:pPr algn="ctr"/>
            <a:r>
              <a:rPr lang="en-GB" dirty="0"/>
              <a:t>In the current trilogy of </a:t>
            </a:r>
            <a:r>
              <a:rPr lang="en-GB" i="1" dirty="0"/>
              <a:t>Star Wars </a:t>
            </a:r>
            <a:r>
              <a:rPr lang="en-GB" dirty="0"/>
              <a:t>films produced by Disney, we now find a great deal more racial diversity than in the original trilogy from 1977-1983.</a:t>
            </a:r>
          </a:p>
          <a:p>
            <a:pPr algn="ctr"/>
            <a:endParaRPr lang="en-GB" dirty="0"/>
          </a:p>
          <a:p>
            <a:endParaRPr lang="en-GB" dirty="0"/>
          </a:p>
        </p:txBody>
      </p:sp>
    </p:spTree>
    <p:extLst>
      <p:ext uri="{BB962C8B-B14F-4D97-AF65-F5344CB8AC3E}">
        <p14:creationId xmlns:p14="http://schemas.microsoft.com/office/powerpoint/2010/main" val="18595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Interpreting the assignment question</a:t>
            </a:r>
          </a:p>
        </p:txBody>
      </p:sp>
      <p:sp>
        <p:nvSpPr>
          <p:cNvPr id="3" name="Content Placeholder 2"/>
          <p:cNvSpPr>
            <a:spLocks noGrp="1"/>
          </p:cNvSpPr>
          <p:nvPr>
            <p:ph idx="1"/>
          </p:nvPr>
        </p:nvSpPr>
        <p:spPr/>
        <p:txBody>
          <a:bodyPr>
            <a:normAutofit lnSpcReduction="10000"/>
          </a:bodyPr>
          <a:lstStyle/>
          <a:p>
            <a:r>
              <a:rPr lang="en-GB" dirty="0"/>
              <a:t>Students sometimes fall down at the first hurdle by not analysing the assignment question, and merely reading it. Let’s practice:</a:t>
            </a:r>
          </a:p>
          <a:p>
            <a:endParaRPr lang="en-GB" dirty="0"/>
          </a:p>
          <a:p>
            <a:pPr marL="0" indent="0" algn="ctr">
              <a:buNone/>
            </a:pPr>
            <a:r>
              <a:rPr lang="en-GB" b="1" dirty="0"/>
              <a:t>Discuss how social media has impacted on students’ experiences of learning in the classroom</a:t>
            </a:r>
          </a:p>
          <a:p>
            <a:r>
              <a:rPr lang="en-GB" dirty="0"/>
              <a:t>First, identify the </a:t>
            </a:r>
            <a:r>
              <a:rPr lang="en-GB" b="1" dirty="0"/>
              <a:t>key words</a:t>
            </a:r>
            <a:endParaRPr lang="en-GB" dirty="0"/>
          </a:p>
          <a:p>
            <a:r>
              <a:rPr lang="en-GB" dirty="0"/>
              <a:t>Then, </a:t>
            </a:r>
            <a:r>
              <a:rPr lang="en-GB" b="1" dirty="0"/>
              <a:t>interpret</a:t>
            </a:r>
            <a:r>
              <a:rPr lang="en-GB" dirty="0"/>
              <a:t> them</a:t>
            </a:r>
          </a:p>
          <a:p>
            <a:r>
              <a:rPr lang="en-GB" dirty="0"/>
              <a:t>Finally, </a:t>
            </a:r>
            <a:r>
              <a:rPr lang="en-GB" b="1" dirty="0"/>
              <a:t>put it all together</a:t>
            </a:r>
          </a:p>
        </p:txBody>
      </p:sp>
    </p:spTree>
    <p:extLst>
      <p:ext uri="{BB962C8B-B14F-4D97-AF65-F5344CB8AC3E}">
        <p14:creationId xmlns:p14="http://schemas.microsoft.com/office/powerpoint/2010/main" val="56231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PRACTICE EXERCISE</a:t>
            </a:r>
          </a:p>
        </p:txBody>
      </p:sp>
      <p:sp>
        <p:nvSpPr>
          <p:cNvPr id="3" name="Content Placeholder 2"/>
          <p:cNvSpPr>
            <a:spLocks noGrp="1"/>
          </p:cNvSpPr>
          <p:nvPr>
            <p:ph idx="1"/>
          </p:nvPr>
        </p:nvSpPr>
        <p:spPr/>
        <p:txBody>
          <a:bodyPr>
            <a:normAutofit fontScale="70000" lnSpcReduction="20000"/>
          </a:bodyPr>
          <a:lstStyle/>
          <a:p>
            <a:pPr marL="0" indent="0" algn="ctr">
              <a:buNone/>
            </a:pPr>
            <a:r>
              <a:rPr lang="en-GB" b="1" dirty="0"/>
              <a:t>Discuss how social media has impacted on students’ experiences of learning in the classroom</a:t>
            </a:r>
          </a:p>
          <a:p>
            <a:pPr marL="0" indent="0">
              <a:buNone/>
            </a:pPr>
            <a:r>
              <a:rPr lang="en-GB" i="1" dirty="0"/>
              <a:t>Discuss</a:t>
            </a:r>
            <a:r>
              <a:rPr lang="en-GB" dirty="0"/>
              <a:t> – Show both sides, pros and cons. Have equal weight for both (e.g. 2 paragraphs of pros and 2 paragraphs of cons; otherwise, your essay will come across as biased)</a:t>
            </a:r>
          </a:p>
          <a:p>
            <a:pPr marL="0" indent="0">
              <a:buNone/>
            </a:pPr>
            <a:r>
              <a:rPr lang="en-GB" i="1" dirty="0"/>
              <a:t>Social media </a:t>
            </a:r>
            <a:r>
              <a:rPr lang="en-GB" dirty="0"/>
              <a:t>– Would you define this first? What types? How many? Clearly, it must be social media that is </a:t>
            </a:r>
            <a:r>
              <a:rPr lang="en-GB" b="1" dirty="0"/>
              <a:t>actually being used in the classroom by teachers </a:t>
            </a:r>
            <a:r>
              <a:rPr lang="en-GB" dirty="0"/>
              <a:t>– look at the question!</a:t>
            </a:r>
          </a:p>
          <a:p>
            <a:pPr marL="0" indent="0">
              <a:buNone/>
            </a:pPr>
            <a:r>
              <a:rPr lang="en-GB" i="1" dirty="0"/>
              <a:t>Has</a:t>
            </a:r>
            <a:r>
              <a:rPr lang="en-GB" dirty="0"/>
              <a:t> – Present perfect, not past tense. This means that social media is </a:t>
            </a:r>
            <a:r>
              <a:rPr lang="en-GB" i="1" dirty="0"/>
              <a:t>still</a:t>
            </a:r>
            <a:r>
              <a:rPr lang="en-GB" dirty="0"/>
              <a:t> having an impact, having started to do so at some point in the past = have a range of literature (e.g. 2009 – to the present)</a:t>
            </a:r>
          </a:p>
          <a:p>
            <a:pPr marL="0" indent="0">
              <a:buNone/>
            </a:pPr>
            <a:r>
              <a:rPr lang="en-GB" i="1" dirty="0"/>
              <a:t>Impacted </a:t>
            </a:r>
            <a:r>
              <a:rPr lang="en-GB" dirty="0"/>
              <a:t>– This could be good or bad, but it is rather strong and the question makes clear that some kind of impact has indeed happened – so you shouldn’t argue otherwise (though this would of course be a very good example of being critical)</a:t>
            </a:r>
          </a:p>
          <a:p>
            <a:pPr marL="0" indent="0">
              <a:buNone/>
            </a:pPr>
            <a:r>
              <a:rPr lang="en-GB" i="1" dirty="0"/>
              <a:t>Students’</a:t>
            </a:r>
            <a:r>
              <a:rPr lang="en-GB" dirty="0"/>
              <a:t> – Plural, of course.  Also, what level of students do you focus on?</a:t>
            </a:r>
          </a:p>
          <a:p>
            <a:pPr marL="0" indent="0">
              <a:buNone/>
            </a:pPr>
            <a:r>
              <a:rPr lang="en-GB" i="1" dirty="0"/>
              <a:t>Learning in the classroom </a:t>
            </a:r>
            <a:r>
              <a:rPr lang="en-GB" dirty="0"/>
              <a:t>– So not at home, then. Or would you include homework assignments? Does teaching come into play here?</a:t>
            </a:r>
          </a:p>
        </p:txBody>
      </p:sp>
    </p:spTree>
    <p:extLst>
      <p:ext uri="{BB962C8B-B14F-4D97-AF65-F5344CB8AC3E}">
        <p14:creationId xmlns:p14="http://schemas.microsoft.com/office/powerpoint/2010/main" val="289869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Film analysis</a:t>
            </a:r>
          </a:p>
        </p:txBody>
      </p:sp>
      <p:sp>
        <p:nvSpPr>
          <p:cNvPr id="3" name="Content Placeholder 2"/>
          <p:cNvSpPr>
            <a:spLocks noGrp="1"/>
          </p:cNvSpPr>
          <p:nvPr>
            <p:ph idx="1"/>
          </p:nvPr>
        </p:nvSpPr>
        <p:spPr/>
        <p:txBody>
          <a:bodyPr/>
          <a:lstStyle/>
          <a:p>
            <a:r>
              <a:rPr lang="en-GB" dirty="0"/>
              <a:t>Let’s now watch a film clip and be prepared to analyse this – reading film is indeed an apt term</a:t>
            </a:r>
          </a:p>
          <a:p>
            <a:r>
              <a:rPr lang="en-GB" dirty="0"/>
              <a:t>The Humanities perhaps have the best head start on being critical, given how interpretive they are (e.g. Literature, Art, Film, Music)</a:t>
            </a:r>
          </a:p>
          <a:p>
            <a:r>
              <a:rPr lang="en-GB" dirty="0"/>
              <a:t>But in </a:t>
            </a:r>
            <a:r>
              <a:rPr lang="en-GB" i="1" dirty="0"/>
              <a:t>all</a:t>
            </a:r>
            <a:r>
              <a:rPr lang="en-GB" dirty="0"/>
              <a:t> disciplines, </a:t>
            </a:r>
            <a:r>
              <a:rPr lang="en-GB" b="1" dirty="0"/>
              <a:t>interpretation is the key </a:t>
            </a:r>
            <a:r>
              <a:rPr lang="en-GB" dirty="0"/>
              <a:t>(even in the Hard Sciences, facts still need to be interpreted)</a:t>
            </a:r>
          </a:p>
          <a:p>
            <a:r>
              <a:rPr lang="en-GB" dirty="0"/>
              <a:t>https://www.youtube.com/watch?v=y0DZX6zPo9I</a:t>
            </a:r>
          </a:p>
        </p:txBody>
      </p:sp>
    </p:spTree>
    <p:extLst>
      <p:ext uri="{BB962C8B-B14F-4D97-AF65-F5344CB8AC3E}">
        <p14:creationId xmlns:p14="http://schemas.microsoft.com/office/powerpoint/2010/main" val="147457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need for illustration</a:t>
            </a:r>
          </a:p>
        </p:txBody>
      </p:sp>
      <p:sp>
        <p:nvSpPr>
          <p:cNvPr id="3" name="Content Placeholder 2"/>
          <p:cNvSpPr>
            <a:spLocks noGrp="1"/>
          </p:cNvSpPr>
          <p:nvPr>
            <p:ph idx="1"/>
          </p:nvPr>
        </p:nvSpPr>
        <p:spPr/>
        <p:txBody>
          <a:bodyPr>
            <a:normAutofit lnSpcReduction="10000"/>
          </a:bodyPr>
          <a:lstStyle/>
          <a:p>
            <a:r>
              <a:rPr lang="en-GB" dirty="0"/>
              <a:t>This is one of the biggest mistakes students make in their assessments</a:t>
            </a:r>
          </a:p>
          <a:p>
            <a:r>
              <a:rPr lang="en-GB" dirty="0"/>
              <a:t>They routinely refer to </a:t>
            </a:r>
            <a:r>
              <a:rPr lang="en-GB" b="1" dirty="0"/>
              <a:t>broad words, theories </a:t>
            </a:r>
            <a:r>
              <a:rPr lang="en-GB" dirty="0"/>
              <a:t>and </a:t>
            </a:r>
            <a:r>
              <a:rPr lang="en-GB" b="1" dirty="0"/>
              <a:t>concepts</a:t>
            </a:r>
            <a:r>
              <a:rPr lang="en-GB" dirty="0"/>
              <a:t>, but don’t take the time to illustrate them</a:t>
            </a:r>
          </a:p>
          <a:p>
            <a:r>
              <a:rPr lang="en-GB" dirty="0"/>
              <a:t>Lecturers can’t read your thoughts, as mentioned before</a:t>
            </a:r>
          </a:p>
          <a:p>
            <a:r>
              <a:rPr lang="en-GB" dirty="0"/>
              <a:t>So, provide an illustration for your use of broad words, theories and concepts – this refers to words which could have potentially several meanings and/or applications</a:t>
            </a:r>
          </a:p>
          <a:p>
            <a:r>
              <a:rPr lang="en-GB" dirty="0"/>
              <a:t>Look at the sentence below – which is the broad word?</a:t>
            </a:r>
          </a:p>
          <a:p>
            <a:pPr marL="0" indent="0" algn="ctr">
              <a:buNone/>
            </a:pPr>
            <a:r>
              <a:rPr lang="en-GB" b="1" i="1" dirty="0"/>
              <a:t>It is common for infants to display errors when acquiring their first language</a:t>
            </a:r>
          </a:p>
        </p:txBody>
      </p:sp>
    </p:spTree>
    <p:extLst>
      <p:ext uri="{BB962C8B-B14F-4D97-AF65-F5344CB8AC3E}">
        <p14:creationId xmlns:p14="http://schemas.microsoft.com/office/powerpoint/2010/main" val="144680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benefits of illustration</a:t>
            </a:r>
          </a:p>
        </p:txBody>
      </p:sp>
      <p:sp>
        <p:nvSpPr>
          <p:cNvPr id="3" name="Content Placeholder 2"/>
          <p:cNvSpPr>
            <a:spLocks noGrp="1"/>
          </p:cNvSpPr>
          <p:nvPr>
            <p:ph idx="1"/>
          </p:nvPr>
        </p:nvSpPr>
        <p:spPr/>
        <p:txBody>
          <a:bodyPr/>
          <a:lstStyle/>
          <a:p>
            <a:r>
              <a:rPr lang="en-GB" dirty="0"/>
              <a:t>First, </a:t>
            </a:r>
            <a:r>
              <a:rPr lang="en-GB" b="1" dirty="0"/>
              <a:t>it reflects your critical thinking </a:t>
            </a:r>
            <a:r>
              <a:rPr lang="en-GB" dirty="0"/>
              <a:t>(as long as the illustration derives from </a:t>
            </a:r>
            <a:r>
              <a:rPr lang="en-GB" i="1" dirty="0"/>
              <a:t>you</a:t>
            </a:r>
            <a:r>
              <a:rPr lang="en-GB" dirty="0"/>
              <a:t>, even if inspired by textbook reading/class discussion/lecture notes first)</a:t>
            </a:r>
          </a:p>
          <a:p>
            <a:r>
              <a:rPr lang="en-GB" dirty="0"/>
              <a:t>Second, </a:t>
            </a:r>
            <a:r>
              <a:rPr lang="en-GB" b="1" dirty="0"/>
              <a:t>it helps guide the reader </a:t>
            </a:r>
            <a:r>
              <a:rPr lang="en-GB"/>
              <a:t>and shows them </a:t>
            </a:r>
            <a:r>
              <a:rPr lang="en-GB" dirty="0"/>
              <a:t>your train of thought</a:t>
            </a:r>
          </a:p>
          <a:p>
            <a:r>
              <a:rPr lang="en-GB" dirty="0"/>
              <a:t>Third, </a:t>
            </a:r>
            <a:r>
              <a:rPr lang="en-GB" b="1" dirty="0"/>
              <a:t>it acts as support</a:t>
            </a:r>
          </a:p>
          <a:p>
            <a:r>
              <a:rPr lang="en-GB" dirty="0"/>
              <a:t>Fourth, </a:t>
            </a:r>
            <a:r>
              <a:rPr lang="en-GB" b="1" dirty="0"/>
              <a:t>it makes the writing more concrete</a:t>
            </a:r>
            <a:r>
              <a:rPr lang="en-GB" dirty="0"/>
              <a:t>, and less abstract</a:t>
            </a:r>
          </a:p>
          <a:p>
            <a:r>
              <a:rPr lang="en-GB" dirty="0"/>
              <a:t>Fifth, </a:t>
            </a:r>
            <a:r>
              <a:rPr lang="en-GB" b="1" dirty="0"/>
              <a:t>it proves you understand </a:t>
            </a:r>
            <a:r>
              <a:rPr lang="en-GB" dirty="0"/>
              <a:t>the material</a:t>
            </a:r>
          </a:p>
          <a:p>
            <a:endParaRPr lang="en-GB" dirty="0"/>
          </a:p>
        </p:txBody>
      </p:sp>
    </p:spTree>
    <p:extLst>
      <p:ext uri="{BB962C8B-B14F-4D97-AF65-F5344CB8AC3E}">
        <p14:creationId xmlns:p14="http://schemas.microsoft.com/office/powerpoint/2010/main" val="35365527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0</TotalTime>
  <Words>1653</Words>
  <Application>Microsoft Office PowerPoint</Application>
  <PresentationFormat>Widescreen</PresentationFormat>
  <Paragraphs>87</Paragraphs>
  <Slides>17</Slides>
  <Notes>0</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HOW TO BE CRITICAL IN YOUR ASSESSMENTS </vt:lpstr>
      <vt:lpstr>Critical thinking</vt:lpstr>
      <vt:lpstr>CRITICAL READING</vt:lpstr>
      <vt:lpstr>PRACTICE IN CRITICAL READING</vt:lpstr>
      <vt:lpstr>Interpreting the assignment question</vt:lpstr>
      <vt:lpstr>PRACTICE EXERCISE</vt:lpstr>
      <vt:lpstr>Film analysis</vt:lpstr>
      <vt:lpstr>The need for illustration</vt:lpstr>
      <vt:lpstr>The benefits of illustration</vt:lpstr>
      <vt:lpstr>EXAMPLE</vt:lpstr>
      <vt:lpstr>Make quotes work for you!</vt:lpstr>
      <vt:lpstr>BEING CRITICAL: AGREEMENT</vt:lpstr>
      <vt:lpstr>BEING CRITICAL: DISAGREEMENT</vt:lpstr>
      <vt:lpstr>BEING CRITICAL: ILLUSTRATION</vt:lpstr>
      <vt:lpstr>BEING CRITICAL: EXPLANATION</vt:lpstr>
      <vt:lpstr>FINAL EXERCISE</vt:lpstr>
      <vt:lpstr>Please complete the brief questionnaire</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CRITICAL IN YOUR ASSESSMENTS</dc:title>
  <dc:creator>Alexander Baratta</dc:creator>
  <cp:lastModifiedBy>Author</cp:lastModifiedBy>
  <cp:revision>32</cp:revision>
  <dcterms:created xsi:type="dcterms:W3CDTF">2019-10-01T08:53:05Z</dcterms:created>
  <dcterms:modified xsi:type="dcterms:W3CDTF">2020-06-16T16:32:11Z</dcterms:modified>
</cp:coreProperties>
</file>