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23"/>
  </p:notesMasterIdLst>
  <p:sldIdLst>
    <p:sldId id="325" r:id="rId3"/>
    <p:sldId id="310" r:id="rId4"/>
    <p:sldId id="326" r:id="rId5"/>
    <p:sldId id="311" r:id="rId6"/>
    <p:sldId id="313" r:id="rId7"/>
    <p:sldId id="314" r:id="rId8"/>
    <p:sldId id="315" r:id="rId9"/>
    <p:sldId id="316" r:id="rId10"/>
    <p:sldId id="327" r:id="rId11"/>
    <p:sldId id="317" r:id="rId12"/>
    <p:sldId id="318" r:id="rId13"/>
    <p:sldId id="319" r:id="rId14"/>
    <p:sldId id="320" r:id="rId15"/>
    <p:sldId id="328" r:id="rId16"/>
    <p:sldId id="329" r:id="rId17"/>
    <p:sldId id="321" r:id="rId18"/>
    <p:sldId id="322" r:id="rId19"/>
    <p:sldId id="323" r:id="rId20"/>
    <p:sldId id="324" r:id="rId21"/>
    <p:sldId id="33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86" autoAdjust="0"/>
  </p:normalViewPr>
  <p:slideViewPr>
    <p:cSldViewPr>
      <p:cViewPr>
        <p:scale>
          <a:sx n="88" d="100"/>
          <a:sy n="88" d="100"/>
        </p:scale>
        <p:origin x="-65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5190C2F-C1ED-42BE-A3FB-5AFB21F81681}" type="datetimeFigureOut">
              <a:rPr lang="en-GB"/>
              <a:pPr>
                <a:defRPr/>
              </a:pPr>
              <a:t>01/03/2017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570BAEC1-F26F-4989-8EE9-0E0F0F179471}" type="slidenum">
              <a:rPr lang="en-GB"/>
              <a:pPr>
                <a:defRPr/>
              </a:pPr>
              <a:t>‹#›</a:t>
            </a:fld>
            <a:endParaRPr lang="en-GB"/>
          </a:p>
        </p:txBody>
      </p:sp>
    </p:spTree>
    <p:extLst>
      <p:ext uri="{BB962C8B-B14F-4D97-AF65-F5344CB8AC3E}">
        <p14:creationId xmlns:p14="http://schemas.microsoft.com/office/powerpoint/2010/main" val="2237282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36184BE-0C36-41A1-B067-A0FF50D3A20A}" type="slidenum">
              <a:rPr lang="en-GB" smtClean="0">
                <a:latin typeface="Calibri" pitchFamily="34" charset="0"/>
              </a:rPr>
              <a:pPr eaLnBrk="1" hangingPunct="1"/>
              <a:t>1</a:t>
            </a:fld>
            <a:endParaRPr lang="en-GB" smtClean="0">
              <a:latin typeface="Calibri"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ea typeface="ＭＳ Ｐゴシック" pitchFamily="34" charset="-128"/>
              </a:rPr>
              <a:t>This session provides some basic pointers that will help you to identify a suitable topic and question for your EP. </a:t>
            </a:r>
          </a:p>
          <a:p>
            <a:pPr eaLnBrk="1" hangingPunct="1"/>
            <a:r>
              <a:rPr lang="en-GB" smtClean="0">
                <a:ea typeface="ＭＳ Ｐゴシック" pitchFamily="34" charset="-128"/>
              </a:rPr>
              <a:t>Even if you already have a topic in mind, the session will offer you tools to use to refine and focus your theme and the questions you ask – it may also lead you to develop ideas you hadn’t considered yet. </a:t>
            </a:r>
          </a:p>
          <a:p>
            <a:pPr eaLnBrk="1" hangingPunct="1"/>
            <a:endParaRPr lang="en-GB" smtClean="0">
              <a:ea typeface="ＭＳ Ｐゴシック" pitchFamily="34" charset="-128"/>
            </a:endParaRPr>
          </a:p>
          <a:p>
            <a:pPr eaLnBrk="1" hangingPunct="1"/>
            <a:r>
              <a:rPr lang="en-GB" smtClean="0">
                <a:ea typeface="ＭＳ Ｐゴシック" pitchFamily="34" charset="-128"/>
              </a:rPr>
              <a:t>It’s crucial to put some time and energy into this choice in order that you can make the most of project, and hopefully avoid regretting your choice when it’s too late and you’re most of the way through. </a:t>
            </a:r>
          </a:p>
          <a:p>
            <a:pPr eaLnBrk="1" hangingPunct="1"/>
            <a:endParaRPr lang="en-GB" smtClean="0">
              <a:ea typeface="ＭＳ Ｐゴシック" pitchFamily="34" charset="-128"/>
            </a:endParaRPr>
          </a:p>
          <a:p>
            <a:pPr eaLnBrk="1" hangingPunct="1"/>
            <a:r>
              <a:rPr lang="en-GB" smtClean="0">
                <a:ea typeface="ＭＳ Ｐゴシック" pitchFamily="34" charset="-128"/>
              </a:rPr>
              <a:t>You may need to revisit some of the activities after the session, or take more time away to reflect or discuss your ideas with friends or teachers – so don’t feel that you need to have reached any final decisions over the next 40 or so minutes </a:t>
            </a:r>
          </a:p>
          <a:p>
            <a:pPr lvl="1" eaLnBrk="1" hangingPunct="1">
              <a:buFontTx/>
              <a:buChar char="•"/>
            </a:pPr>
            <a:endParaRPr lang="en-US" smtClean="0">
              <a:ea typeface="ＭＳ Ｐゴシック" pitchFamily="34" charset="-128"/>
            </a:endParaRPr>
          </a:p>
          <a:p>
            <a:pPr eaLnBrk="1" hangingPunct="1">
              <a:buFontTx/>
              <a:buChar char="•"/>
            </a:pPr>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A48FDEF-F736-42FB-9C34-88211206E158}" type="slidenum">
              <a:rPr lang="en-US" smtClean="0">
                <a:solidFill>
                  <a:srgbClr val="000000"/>
                </a:solidFill>
              </a:rPr>
              <a:pPr eaLnBrk="1" hangingPunct="1"/>
              <a:t>13</a:t>
            </a:fld>
            <a:endParaRPr lang="en-US" smtClean="0">
              <a:solidFill>
                <a:srgbClr val="000000"/>
              </a:solidFill>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ea typeface="ＭＳ Ｐゴシック" pitchFamily="34" charset="-128"/>
              </a:rPr>
              <a:t>It is important to have structure to the presentation and to stay focused on the main objective.</a:t>
            </a:r>
          </a:p>
          <a:p>
            <a:pPr eaLnBrk="1" hangingPunct="1">
              <a:spcBef>
                <a:spcPct val="0"/>
              </a:spcBef>
            </a:pPr>
            <a:r>
              <a:rPr lang="en-GB" b="1" smtClean="0">
                <a:ea typeface="ＭＳ Ｐゴシック" pitchFamily="34" charset="-128"/>
              </a:rPr>
              <a:t> Introduce</a:t>
            </a:r>
            <a:r>
              <a:rPr lang="en-GB" smtClean="0">
                <a:ea typeface="ＭＳ Ｐゴシック" pitchFamily="34" charset="-128"/>
              </a:rPr>
              <a:t> yourself, the topic and what your presentation will include</a:t>
            </a:r>
          </a:p>
          <a:p>
            <a:pPr eaLnBrk="1" hangingPunct="1">
              <a:spcBef>
                <a:spcPct val="0"/>
              </a:spcBef>
            </a:pPr>
            <a:r>
              <a:rPr lang="en-GB" b="1" smtClean="0">
                <a:ea typeface="ＭＳ Ｐゴシック" pitchFamily="34" charset="-128"/>
              </a:rPr>
              <a:t>Then do exactly as you have said</a:t>
            </a:r>
            <a:r>
              <a:rPr lang="en-GB" smtClean="0">
                <a:ea typeface="ＭＳ Ｐゴシック" pitchFamily="34" charset="-128"/>
              </a:rPr>
              <a:t> you will do and talk about the topic, make your points, explain and support what you say.</a:t>
            </a:r>
          </a:p>
          <a:p>
            <a:pPr eaLnBrk="1" hangingPunct="1">
              <a:spcBef>
                <a:spcPct val="0"/>
              </a:spcBef>
            </a:pPr>
            <a:r>
              <a:rPr lang="en-GB" b="1" smtClean="0">
                <a:ea typeface="ＭＳ Ｐゴシック" pitchFamily="34" charset="-128"/>
              </a:rPr>
              <a:t>At the end, sum up by reinstating the</a:t>
            </a:r>
            <a:r>
              <a:rPr lang="en-GB" smtClean="0">
                <a:ea typeface="ＭＳ Ｐゴシック" pitchFamily="34" charset="-128"/>
              </a:rPr>
              <a:t> main points you have made and what the audience should have learned.</a:t>
            </a:r>
          </a:p>
          <a:p>
            <a:pPr eaLnBrk="1" hangingPunct="1">
              <a:spcBef>
                <a:spcPct val="0"/>
              </a:spcBef>
            </a:pPr>
            <a:endParaRPr lang="en-GB" smtClean="0">
              <a:ea typeface="ＭＳ Ｐゴシック" pitchFamily="34" charset="-128"/>
            </a:endParaRPr>
          </a:p>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Char char="•"/>
            </a:pPr>
            <a:r>
              <a:rPr lang="en-GB" smtClean="0">
                <a:ea typeface="ＭＳ Ｐゴシック" pitchFamily="34" charset="-128"/>
              </a:rPr>
              <a:t> you may decide to distribute handouts. If you decide on one keep it short and use bullets points. </a:t>
            </a:r>
          </a:p>
          <a:p>
            <a:pPr eaLnBrk="1" hangingPunct="1">
              <a:buFontTx/>
              <a:buChar char="•"/>
            </a:pPr>
            <a:r>
              <a:rPr lang="en-GB" smtClean="0">
                <a:ea typeface="ＭＳ Ｐゴシック" pitchFamily="34" charset="-128"/>
              </a:rPr>
              <a:t> a few questions to facilitate audience participation to reinforce key points may be a good warm up or conclusion activity.  </a:t>
            </a:r>
          </a:p>
          <a:p>
            <a:pPr eaLnBrk="1" hangingPunct="1">
              <a:buFontTx/>
              <a:buChar char="•"/>
            </a:pPr>
            <a:r>
              <a:rPr lang="en-GB" smtClean="0">
                <a:ea typeface="ＭＳ Ｐゴシック" pitchFamily="34" charset="-128"/>
              </a:rPr>
              <a:t>Flip chart paper/white or black board </a:t>
            </a:r>
          </a:p>
          <a:p>
            <a:pPr eaLnBrk="1" hangingPunct="1">
              <a:buFontTx/>
              <a:buChar char="•"/>
            </a:pPr>
            <a:r>
              <a:rPr lang="en-GB" smtClean="0">
                <a:ea typeface="ＭＳ Ｐゴシック" pitchFamily="34" charset="-128"/>
              </a:rPr>
              <a:t>Power point slides and projector</a:t>
            </a:r>
          </a:p>
          <a:p>
            <a:pPr eaLnBrk="1" hangingPunct="1">
              <a:buFontTx/>
              <a:buChar char="•"/>
            </a:pPr>
            <a:r>
              <a:rPr lang="en-GB" smtClean="0">
                <a:ea typeface="ＭＳ Ｐゴシック" pitchFamily="34" charset="-128"/>
              </a:rPr>
              <a:t>Present prototype or object of interest</a:t>
            </a:r>
          </a:p>
          <a:p>
            <a:pPr eaLnBrk="1" hangingPunct="1">
              <a:buFontTx/>
              <a:buChar char="•"/>
            </a:pPr>
            <a:r>
              <a:rPr lang="en-GB" smtClean="0">
                <a:ea typeface="ＭＳ Ｐゴシック" pitchFamily="34" charset="-128"/>
              </a:rPr>
              <a:t>Pictures/movies/posters</a:t>
            </a:r>
          </a:p>
          <a:p>
            <a:pPr eaLnBrk="1" hangingPunct="1">
              <a:buFontTx/>
              <a:buChar char="•"/>
            </a:pPr>
            <a:r>
              <a:rPr lang="en-GB" smtClean="0">
                <a:ea typeface="ＭＳ Ｐゴシック" pitchFamily="34" charset="-128"/>
              </a:rPr>
              <a:t>You may use audio music or radio clips or your own recording</a:t>
            </a:r>
          </a:p>
          <a:p>
            <a:pPr eaLnBrk="1" hangingPunct="1"/>
            <a:endParaRPr lang="en-GB" smtClean="0">
              <a:ea typeface="ＭＳ Ｐゴシック" pitchFamily="34" charset="-128"/>
            </a:endParaRPr>
          </a:p>
          <a:p>
            <a:pPr eaLnBrk="1" hangingPunct="1"/>
            <a:r>
              <a:rPr lang="en-GB" smtClean="0">
                <a:ea typeface="ＭＳ Ｐゴシック" pitchFamily="34" charset="-128"/>
              </a:rPr>
              <a:t>Power point sides are one of the most commonly used, popular and most effective visual aid used these days. So we will deal with this in a bit detail and talk about some do’s and don’ts. </a:t>
            </a:r>
          </a:p>
          <a:p>
            <a:endParaRPr lang="en-GB"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073C7A4-EAC3-4A27-9CD6-A898FFF9D63E}" type="slidenum">
              <a:rPr lang="en-GB" smtClean="0">
                <a:latin typeface="Calibri" pitchFamily="34" charset="0"/>
              </a:rPr>
              <a:pPr eaLnBrk="1" hangingPunct="1"/>
              <a:t>15</a:t>
            </a:fld>
            <a:endParaRPr lang="en-GB"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405F091-47AA-480F-B960-5FF32F19A1E9}" type="slidenum">
              <a:rPr lang="en-US" smtClean="0">
                <a:solidFill>
                  <a:srgbClr val="000000"/>
                </a:solidFill>
              </a:rPr>
              <a:pPr eaLnBrk="1" hangingPunct="1"/>
              <a:t>17</a:t>
            </a:fld>
            <a:endParaRPr lang="en-US" smtClean="0">
              <a:solidFill>
                <a:srgbClr val="000000"/>
              </a:solidFill>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ea typeface="ＭＳ Ｐゴシック" pitchFamily="34" charset="-128"/>
              </a:rPr>
              <a:t>Upright posture</a:t>
            </a:r>
          </a:p>
          <a:p>
            <a:pPr eaLnBrk="1" hangingPunct="1">
              <a:spcBef>
                <a:spcPct val="0"/>
              </a:spcBef>
            </a:pPr>
            <a:r>
              <a:rPr lang="en-GB" smtClean="0">
                <a:ea typeface="ＭＳ Ｐゴシック" pitchFamily="34" charset="-128"/>
              </a:rPr>
              <a:t>Don</a:t>
            </a:r>
            <a:r>
              <a:rPr lang="en-GB" altLang="en-US" smtClean="0">
                <a:ea typeface="ＭＳ Ｐゴシック" pitchFamily="34" charset="-128"/>
              </a:rPr>
              <a:t>’</a:t>
            </a:r>
            <a:r>
              <a:rPr lang="en-GB" smtClean="0">
                <a:ea typeface="ＭＳ Ｐゴシック" pitchFamily="34" charset="-128"/>
              </a:rPr>
              <a:t>t look defensive – relax! Eg don</a:t>
            </a:r>
            <a:r>
              <a:rPr lang="en-GB" altLang="en-US" smtClean="0">
                <a:ea typeface="ＭＳ Ｐゴシック" pitchFamily="34" charset="-128"/>
              </a:rPr>
              <a:t>’</a:t>
            </a:r>
            <a:r>
              <a:rPr lang="en-GB" smtClean="0">
                <a:ea typeface="ＭＳ Ｐゴシック" pitchFamily="34" charset="-128"/>
              </a:rPr>
              <a:t>t cross your arms!</a:t>
            </a:r>
          </a:p>
          <a:p>
            <a:pPr eaLnBrk="1" hangingPunct="1">
              <a:spcBef>
                <a:spcPct val="0"/>
              </a:spcBef>
            </a:pPr>
            <a:r>
              <a:rPr lang="en-GB" smtClean="0">
                <a:ea typeface="ＭＳ Ｐゴシック" pitchFamily="34" charset="-128"/>
              </a:rPr>
              <a:t>Allow enough space between you and the audience</a:t>
            </a:r>
          </a:p>
          <a:p>
            <a:pPr eaLnBrk="1" hangingPunct="1">
              <a:spcBef>
                <a:spcPct val="0"/>
              </a:spcBef>
            </a:pPr>
            <a:r>
              <a:rPr lang="en-GB" smtClean="0">
                <a:ea typeface="ＭＳ Ｐゴシック" pitchFamily="34" charset="-128"/>
              </a:rPr>
              <a:t>Have a friendly/ approachable attitude</a:t>
            </a:r>
          </a:p>
          <a:p>
            <a:pPr eaLnBrk="1" hangingPunct="1">
              <a:spcBef>
                <a:spcPct val="0"/>
              </a:spcBef>
            </a:pPr>
            <a:r>
              <a:rPr lang="en-GB" smtClean="0">
                <a:ea typeface="ＭＳ Ｐゴシック" pitchFamily="34" charset="-128"/>
              </a:rPr>
              <a:t>Try and maintain eye contact with different audience members when you are talking – don</a:t>
            </a:r>
            <a:r>
              <a:rPr lang="en-GB" altLang="en-US" smtClean="0">
                <a:ea typeface="ＭＳ Ｐゴシック" pitchFamily="34" charset="-128"/>
              </a:rPr>
              <a:t>’</a:t>
            </a:r>
            <a:r>
              <a:rPr lang="en-GB" smtClean="0">
                <a:ea typeface="ＭＳ Ｐゴシック" pitchFamily="34" charset="-128"/>
              </a:rPr>
              <a:t>t look over people's heads or at your feet!</a:t>
            </a:r>
          </a:p>
          <a:p>
            <a:pPr eaLnBrk="1" hangingPunct="1">
              <a:spcBef>
                <a:spcPct val="0"/>
              </a:spcBef>
            </a:pPr>
            <a:r>
              <a:rPr lang="en-GB" smtClean="0">
                <a:ea typeface="ＭＳ Ｐゴシック" pitchFamily="34" charset="-128"/>
              </a:rPr>
              <a:t>Be aware of your audience – are they becoming distracted – do they look happy? Do they look confused. You may want to stop and check that everyone is clear on the point you are making or if anyone has any questions?</a:t>
            </a:r>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CD38C0D-1A48-47B8-9D1F-52AB0707F341}" type="slidenum">
              <a:rPr lang="en-US" smtClean="0">
                <a:solidFill>
                  <a:srgbClr val="000000"/>
                </a:solidFill>
              </a:rPr>
              <a:pPr eaLnBrk="1" hangingPunct="1"/>
              <a:t>18</a:t>
            </a:fld>
            <a:endParaRPr lang="en-US" smtClean="0">
              <a:solidFill>
                <a:srgbClr val="000000"/>
              </a:solidFill>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ea typeface="ＭＳ Ｐゴシック" pitchFamily="34" charset="-128"/>
              </a:rPr>
              <a:t>You will stay in control of the material if you know it! Practise it a number of times before the event.  Make sure it is practised out loud, don</a:t>
            </a:r>
            <a:r>
              <a:rPr lang="en-GB" altLang="en-US" smtClean="0">
                <a:ea typeface="ＭＳ Ｐゴシック" pitchFamily="34" charset="-128"/>
              </a:rPr>
              <a:t>’</a:t>
            </a:r>
            <a:r>
              <a:rPr lang="en-GB" smtClean="0">
                <a:ea typeface="ＭＳ Ｐゴシック" pitchFamily="34" charset="-128"/>
              </a:rPr>
              <a:t>t rehearse in your head – WHY?</a:t>
            </a:r>
          </a:p>
          <a:p>
            <a:pPr eaLnBrk="1" hangingPunct="1">
              <a:spcBef>
                <a:spcPct val="0"/>
              </a:spcBef>
            </a:pPr>
            <a:r>
              <a:rPr lang="en-GB" smtClean="0">
                <a:ea typeface="ＭＳ Ｐゴシック" pitchFamily="34" charset="-128"/>
              </a:rPr>
              <a:t>	- often it will not be a clear understanding of time taken</a:t>
            </a:r>
          </a:p>
          <a:p>
            <a:pPr eaLnBrk="1" hangingPunct="1">
              <a:spcBef>
                <a:spcPct val="0"/>
              </a:spcBef>
            </a:pPr>
            <a:r>
              <a:rPr lang="en-GB" smtClean="0">
                <a:ea typeface="ＭＳ Ｐゴシック" pitchFamily="34" charset="-128"/>
              </a:rPr>
              <a:t>	- only verbally can you find out what phrases work and what will become tongue-twisters!</a:t>
            </a:r>
          </a:p>
          <a:p>
            <a:pPr eaLnBrk="1" hangingPunct="1">
              <a:spcBef>
                <a:spcPct val="0"/>
              </a:spcBef>
            </a:pPr>
            <a:endParaRPr lang="en-GB" smtClean="0">
              <a:ea typeface="ＭＳ Ｐゴシック" pitchFamily="34" charset="-128"/>
            </a:endParaRPr>
          </a:p>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C50F510-7C27-4BC6-A9F2-925C8163194A}" type="slidenum">
              <a:rPr lang="en-US" smtClean="0">
                <a:solidFill>
                  <a:srgbClr val="000000"/>
                </a:solidFill>
              </a:rPr>
              <a:pPr eaLnBrk="1" hangingPunct="1"/>
              <a:t>19</a:t>
            </a:fld>
            <a:endParaRPr lang="en-US" smtClean="0">
              <a:solidFill>
                <a:srgbClr val="000000"/>
              </a:solidFill>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GB" smtClean="0">
                <a:ea typeface="ＭＳ Ｐゴシック" pitchFamily="34" charset="-128"/>
              </a:rPr>
              <a:t>Not everyone will have heard especially if they</a:t>
            </a:r>
            <a:r>
              <a:rPr lang="en-GB" altLang="en-US" smtClean="0">
                <a:ea typeface="ＭＳ Ｐゴシック" pitchFamily="34" charset="-128"/>
              </a:rPr>
              <a:t>’</a:t>
            </a:r>
            <a:r>
              <a:rPr lang="en-GB" smtClean="0">
                <a:ea typeface="ＭＳ Ｐゴシック" pitchFamily="34" charset="-128"/>
              </a:rPr>
              <a:t>re thinking about questions that they want to ask</a:t>
            </a:r>
          </a:p>
          <a:p>
            <a:pPr marL="228600" indent="-228600" eaLnBrk="1" hangingPunct="1">
              <a:spcBef>
                <a:spcPct val="0"/>
              </a:spcBef>
              <a:buFontTx/>
              <a:buAutoNum type="arabicPeriod"/>
            </a:pPr>
            <a:r>
              <a:rPr lang="en-GB" smtClean="0">
                <a:ea typeface="ＭＳ Ｐゴシック" pitchFamily="34" charset="-128"/>
              </a:rPr>
              <a:t>Think on your feet but remember to try and think through the answer before you give it, you doln</a:t>
            </a:r>
            <a:r>
              <a:rPr lang="en-GB" altLang="en-US" smtClean="0">
                <a:ea typeface="ＭＳ Ｐゴシック" pitchFamily="34" charset="-128"/>
              </a:rPr>
              <a:t>’</a:t>
            </a:r>
            <a:r>
              <a:rPr lang="en-GB" smtClean="0">
                <a:ea typeface="ＭＳ Ｐゴシック" pitchFamily="34" charset="-128"/>
              </a:rPr>
              <a:t>t want to start waffling ……..</a:t>
            </a:r>
          </a:p>
          <a:p>
            <a:pPr marL="228600" indent="-228600" eaLnBrk="1" hangingPunct="1">
              <a:spcBef>
                <a:spcPct val="0"/>
              </a:spcBef>
              <a:buFontTx/>
              <a:buAutoNum type="arabicPeriod"/>
            </a:pPr>
            <a:r>
              <a:rPr lang="en-GB" smtClean="0">
                <a:ea typeface="ＭＳ Ｐゴシック" pitchFamily="34" charset="-128"/>
              </a:rPr>
              <a:t>Don</a:t>
            </a:r>
            <a:r>
              <a:rPr lang="en-GB" altLang="en-US" smtClean="0">
                <a:ea typeface="ＭＳ Ｐゴシック" pitchFamily="34" charset="-128"/>
              </a:rPr>
              <a:t>’</a:t>
            </a:r>
            <a:r>
              <a:rPr lang="en-GB" smtClean="0">
                <a:ea typeface="ＭＳ Ｐゴシック" pitchFamily="34" charset="-128"/>
              </a:rPr>
              <a:t>t get sidetracked or go into huge amounts of detail. The question that you</a:t>
            </a:r>
            <a:r>
              <a:rPr lang="en-GB" altLang="en-US" smtClean="0">
                <a:ea typeface="ＭＳ Ｐゴシック" pitchFamily="34" charset="-128"/>
              </a:rPr>
              <a:t>’</a:t>
            </a:r>
            <a:r>
              <a:rPr lang="en-GB" smtClean="0">
                <a:ea typeface="ＭＳ Ｐゴシック" pitchFamily="34" charset="-128"/>
              </a:rPr>
              <a:t>re answering might only be interesting to a small number of people or even just to the person who asked it. You don</a:t>
            </a:r>
            <a:r>
              <a:rPr lang="en-GB" altLang="en-US" smtClean="0">
                <a:ea typeface="ＭＳ Ｐゴシック" pitchFamily="34" charset="-128"/>
              </a:rPr>
              <a:t>’</a:t>
            </a:r>
            <a:r>
              <a:rPr lang="en-GB" smtClean="0">
                <a:ea typeface="ＭＳ Ｐゴシック" pitchFamily="34" charset="-128"/>
              </a:rPr>
              <a:t>t want everyone else to get bored and you don</a:t>
            </a:r>
            <a:r>
              <a:rPr lang="en-GB" altLang="en-US" smtClean="0">
                <a:ea typeface="ＭＳ Ｐゴシック" pitchFamily="34" charset="-128"/>
              </a:rPr>
              <a:t>’</a:t>
            </a:r>
            <a:r>
              <a:rPr lang="en-GB" smtClean="0">
                <a:ea typeface="ＭＳ Ｐゴシック" pitchFamily="34" charset="-128"/>
              </a:rPr>
              <a:t>t to run over time.</a:t>
            </a:r>
          </a:p>
          <a:p>
            <a:pPr marL="228600" indent="-228600" eaLnBrk="1" hangingPunct="1">
              <a:spcBef>
                <a:spcPct val="0"/>
              </a:spcBef>
              <a:buFontTx/>
              <a:buAutoNum type="arabicPeriod"/>
            </a:pPr>
            <a:r>
              <a:rPr lang="en-GB" smtClean="0">
                <a:ea typeface="ＭＳ Ｐゴシック" pitchFamily="34" charset="-128"/>
              </a:rPr>
              <a:t>Make sure that the person asking is happy with the way you</a:t>
            </a:r>
            <a:r>
              <a:rPr lang="en-GB" altLang="en-US" smtClean="0">
                <a:ea typeface="ＭＳ Ｐゴシック" pitchFamily="34" charset="-128"/>
              </a:rPr>
              <a:t>’</a:t>
            </a:r>
            <a:r>
              <a:rPr lang="en-GB" smtClean="0">
                <a:ea typeface="ＭＳ Ｐゴシック" pitchFamily="34" charset="-128"/>
              </a:rPr>
              <a:t>ve answered. They might want to ask a follow-up question or need further clarification. If necessary offer to discuss it with them further after the session has finished.</a:t>
            </a:r>
          </a:p>
          <a:p>
            <a:pPr marL="228600" indent="-228600" eaLnBrk="1" hangingPunct="1">
              <a:spcBef>
                <a:spcPct val="0"/>
              </a:spcBef>
            </a:pPr>
            <a:endParaRPr lang="en-GB" smtClean="0">
              <a:ea typeface="ＭＳ Ｐゴシック" pitchFamily="34" charset="-128"/>
            </a:endParaRPr>
          </a:p>
          <a:p>
            <a:pPr marL="228600" indent="-228600" eaLnBrk="1" hangingPunct="1">
              <a:spcBef>
                <a:spcPct val="0"/>
              </a:spcBef>
            </a:pPr>
            <a:r>
              <a:rPr lang="en-GB" smtClean="0">
                <a:ea typeface="ＭＳ Ｐゴシック" pitchFamily="34" charset="-128"/>
              </a:rPr>
              <a:t>!!When presenting/ fielding questions - </a:t>
            </a:r>
            <a:r>
              <a:rPr lang="en-GB" b="1" smtClean="0">
                <a:ea typeface="ＭＳ Ｐゴシック" pitchFamily="34" charset="-128"/>
              </a:rPr>
              <a:t>don</a:t>
            </a:r>
            <a:r>
              <a:rPr lang="en-GB" altLang="en-US" b="1" smtClean="0">
                <a:ea typeface="ＭＳ Ｐゴシック" pitchFamily="34" charset="-128"/>
              </a:rPr>
              <a:t>’</a:t>
            </a:r>
            <a:r>
              <a:rPr lang="en-GB" b="1" smtClean="0">
                <a:ea typeface="ＭＳ Ｐゴシック" pitchFamily="34" charset="-128"/>
              </a:rPr>
              <a:t>t be afraid to say that you don</a:t>
            </a:r>
            <a:r>
              <a:rPr lang="en-GB" altLang="en-US" b="1" smtClean="0">
                <a:ea typeface="ＭＳ Ｐゴシック" pitchFamily="34" charset="-128"/>
              </a:rPr>
              <a:t>’</a:t>
            </a:r>
            <a:r>
              <a:rPr lang="en-GB" b="1" smtClean="0">
                <a:ea typeface="ＭＳ Ｐゴシック" pitchFamily="34" charset="-128"/>
              </a:rPr>
              <a:t>t know the answer!</a:t>
            </a:r>
            <a:r>
              <a:rPr lang="en-GB" smtClean="0">
                <a:ea typeface="ＭＳ Ｐゴシック" pitchFamily="34" charset="-128"/>
              </a:rPr>
              <a:t>  You won</a:t>
            </a:r>
            <a:r>
              <a:rPr lang="en-GB" altLang="en-US" smtClean="0">
                <a:ea typeface="ＭＳ Ｐゴシック" pitchFamily="34" charset="-128"/>
              </a:rPr>
              <a:t>’</a:t>
            </a:r>
            <a:r>
              <a:rPr lang="en-GB" smtClean="0">
                <a:ea typeface="ＭＳ Ｐゴシック" pitchFamily="34" charset="-128"/>
              </a:rPr>
              <a:t>t know that answer to everything, and it is important to be honest, and not make anything up!  It</a:t>
            </a:r>
            <a:r>
              <a:rPr lang="en-GB" altLang="en-US" smtClean="0">
                <a:ea typeface="ＭＳ Ｐゴシック" pitchFamily="34" charset="-128"/>
              </a:rPr>
              <a:t>’</a:t>
            </a:r>
            <a:r>
              <a:rPr lang="en-GB" smtClean="0">
                <a:ea typeface="ＭＳ Ｐゴシック" pitchFamily="34" charset="-128"/>
              </a:rPr>
              <a:t>s always fine to tell someone you</a:t>
            </a:r>
            <a:r>
              <a:rPr lang="en-GB" altLang="en-US" smtClean="0">
                <a:ea typeface="ＭＳ Ｐゴシック" pitchFamily="34" charset="-128"/>
              </a:rPr>
              <a:t>’</a:t>
            </a:r>
            <a:r>
              <a:rPr lang="en-GB" smtClean="0">
                <a:ea typeface="ＭＳ Ｐゴシック" pitchFamily="34" charset="-128"/>
              </a:rPr>
              <a:t>ll get back to them with the answer.  </a:t>
            </a:r>
          </a:p>
          <a:p>
            <a:pPr marL="228600" indent="-228600" eaLnBrk="1" hangingPunct="1">
              <a:spcBef>
                <a:spcPct val="0"/>
              </a:spcBef>
            </a:pPr>
            <a:endParaRPr lang="en-GB"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180084-EED8-47B7-A9E5-4C9C0FB28F08}" type="slidenum">
              <a:rPr lang="en-US" smtClean="0">
                <a:solidFill>
                  <a:srgbClr val="000000"/>
                </a:solidFill>
              </a:rPr>
              <a:pPr eaLnBrk="1" hangingPunct="1"/>
              <a:t>20</a:t>
            </a:fld>
            <a:endParaRPr lang="en-US" smtClean="0">
              <a:solidFill>
                <a:srgbClr val="000000"/>
              </a:solidFill>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dirty="0" smtClean="0"/>
              <a:t>Activity 3 (10-20mins) </a:t>
            </a:r>
          </a:p>
          <a:p>
            <a:pPr>
              <a:defRPr/>
            </a:pPr>
            <a:r>
              <a:rPr lang="en-GB" dirty="0" smtClean="0"/>
              <a:t>This can be used as an extension / homework exercise. </a:t>
            </a:r>
          </a:p>
          <a:p>
            <a:pPr>
              <a:defRPr/>
            </a:pPr>
            <a:r>
              <a:rPr lang="en-GB" dirty="0" err="1" smtClean="0"/>
              <a:t>Handout</a:t>
            </a:r>
            <a:r>
              <a:rPr lang="en-GB" dirty="0" smtClean="0"/>
              <a:t> Activity 3 worksheets</a:t>
            </a:r>
          </a:p>
          <a:p>
            <a:pPr>
              <a:defRPr/>
            </a:pPr>
            <a:endParaRPr lang="en-GB" dirty="0" smtClean="0"/>
          </a:p>
          <a:p>
            <a:pPr>
              <a:defRPr/>
            </a:pPr>
            <a:r>
              <a:rPr lang="en-GB" dirty="0" smtClean="0"/>
              <a:t>Take some time out now to prepare for your presentation breaking it down in the ways we have discussed during the workshop. </a:t>
            </a:r>
          </a:p>
          <a:p>
            <a:pPr marL="228600" indent="-228600" eaLnBrk="1" hangingPunct="1">
              <a:spcBef>
                <a:spcPct val="0"/>
              </a:spcBef>
              <a:defRPr/>
            </a:pPr>
            <a:endParaRPr lang="en-GB"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3D0529-B12D-4F78-A335-70227D8A242E}" type="slidenum">
              <a:rPr lang="en-US" smtClean="0">
                <a:solidFill>
                  <a:srgbClr val="000000"/>
                </a:solidFill>
              </a:rPr>
              <a:pPr eaLnBrk="1" hangingPunct="1"/>
              <a:t>2</a:t>
            </a:fld>
            <a:endParaRPr lang="en-US" smtClean="0">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ea typeface="ＭＳ Ｐゴシック" pitchFamily="34" charset="-128"/>
            </a:endParaRPr>
          </a:p>
          <a:p>
            <a:r>
              <a:rPr lang="en-US" dirty="0" smtClean="0">
                <a:ea typeface="ＭＳ Ｐゴシック" pitchFamily="34" charset="-128"/>
              </a:rPr>
              <a:t>Being able to give a good and clear presentation to a public audience is a skill that you and your future employer will value greatly in a wide range of situations. Presentation skills, alongside writing and research skills, teamwork, and time management, are key transferable skills, which will have relevance to your future career in whatever field that may be. Prospective employers expect reference to these key skills in references, and short presentations are increasingly used as part of an interview process. </a:t>
            </a:r>
            <a:endParaRPr lang="en-GB" dirty="0" smtClean="0">
              <a:ea typeface="ＭＳ Ｐゴシック" pitchFamily="34" charset="-128"/>
            </a:endParaRPr>
          </a:p>
          <a:p>
            <a:r>
              <a:rPr lang="en-US" dirty="0" smtClean="0">
                <a:ea typeface="ＭＳ Ｐゴシック" pitchFamily="34" charset="-128"/>
              </a:rPr>
              <a:t>So, when you are asked to give a talk, think about how to develop the skills involved in doing this – not just about the topic you will be talking about.</a:t>
            </a:r>
            <a:endParaRPr lang="en-GB" dirty="0" smtClean="0">
              <a:ea typeface="ＭＳ Ｐゴシック" pitchFamily="34" charset="-128"/>
            </a:endParaRPr>
          </a:p>
          <a:p>
            <a:r>
              <a:rPr lang="en-US" dirty="0" smtClean="0">
                <a:ea typeface="ＭＳ Ｐゴシック" pitchFamily="34" charset="-128"/>
              </a:rPr>
              <a:t>To give a talk, you research a lot and you have to know your work inside out so this process makes you more confident in the subject you are going to talk about. Not only is standing up in front of the audience is scary and personal,</a:t>
            </a:r>
            <a:r>
              <a:rPr lang="en-US" baseline="0" dirty="0" smtClean="0">
                <a:ea typeface="ＭＳ Ｐゴシック" pitchFamily="34" charset="-128"/>
              </a:rPr>
              <a:t> but it can be difficult</a:t>
            </a:r>
            <a:r>
              <a:rPr lang="en-US" dirty="0" smtClean="0">
                <a:ea typeface="ＭＳ Ｐゴシック" pitchFamily="34" charset="-128"/>
              </a:rPr>
              <a:t>. The only way to get less scared is to do it. </a:t>
            </a:r>
            <a:endParaRPr lang="en-GB" dirty="0" smtClean="0">
              <a:ea typeface="ＭＳ Ｐゴシック" pitchFamily="34" charset="-128"/>
            </a:endParaRPr>
          </a:p>
          <a:p>
            <a:endParaRPr lang="en-GB" dirty="0" smtClean="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DCBE30F-1878-4429-A53B-02B9ADEFCE7D}" type="slidenum">
              <a:rPr lang="en-GB" smtClean="0">
                <a:latin typeface="Calibri" pitchFamily="34" charset="0"/>
              </a:rPr>
              <a:pPr eaLnBrk="1" hangingPunct="1"/>
              <a:t>3</a:t>
            </a:fld>
            <a:endParaRPr lang="en-GB"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39AB437-FAA9-4E5C-9B4C-E830F5D85B21}" type="slidenum">
              <a:rPr lang="en-US" smtClean="0">
                <a:solidFill>
                  <a:srgbClr val="000000"/>
                </a:solidFill>
              </a:rPr>
              <a:pPr eaLnBrk="1" hangingPunct="1"/>
              <a:t>4</a:t>
            </a:fld>
            <a:endParaRPr lang="en-US" smtClean="0">
              <a:solidFill>
                <a:srgbClr val="000000"/>
              </a:solidFill>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ea typeface="ＭＳ Ｐゴシック" pitchFamily="34" charset="-128"/>
              </a:rPr>
              <a:t>How do you feel about giving a talk?  Do you think it will be scary or do you think it will be fun. So to reflect on it lets do some exercise. </a:t>
            </a:r>
          </a:p>
          <a:p>
            <a:r>
              <a:rPr lang="en-GB" u="sng" smtClean="0">
                <a:ea typeface="ＭＳ Ｐゴシック" pitchFamily="34" charset="-128"/>
              </a:rPr>
              <a:t>Activity</a:t>
            </a:r>
            <a:r>
              <a:rPr lang="en-GB" smtClean="0">
                <a:ea typeface="ＭＳ Ｐゴシック" pitchFamily="34" charset="-128"/>
              </a:rPr>
              <a:t> 1 (5-10 mins)</a:t>
            </a:r>
          </a:p>
          <a:p>
            <a:r>
              <a:rPr lang="en-GB" smtClean="0">
                <a:ea typeface="ＭＳ Ｐゴシック" pitchFamily="34" charset="-128"/>
              </a:rPr>
              <a:t>A) In pairs, chat to your partner about an example of a really inspiring or effective talk you can remember watching or attending. </a:t>
            </a:r>
          </a:p>
          <a:p>
            <a:r>
              <a:rPr lang="en-GB" smtClean="0">
                <a:ea typeface="ＭＳ Ｐゴシック" pitchFamily="34" charset="-128"/>
              </a:rPr>
              <a:t>There must have been a teacher that you really liked for his/her teaching style OR a speech from a public figure that you enjoyed or a lecture/talk that you attended and you felt the speaker was extraordinary OR may be heard a recording of a sand up comedian. Thinking about what it has been like for you to be in the audience for a talk should help you consider what works well and not so well.</a:t>
            </a:r>
          </a:p>
          <a:p>
            <a:r>
              <a:rPr lang="en-US" smtClean="0">
                <a:ea typeface="ＭＳ Ｐゴシック" pitchFamily="34" charset="-128"/>
              </a:rPr>
              <a:t>List some characteristics of the most interesting or inspirational talks that you remember:</a:t>
            </a:r>
            <a:endParaRPr lang="en-GB" smtClean="0">
              <a:ea typeface="ＭＳ Ｐゴシック" pitchFamily="34" charset="-128"/>
            </a:endParaRPr>
          </a:p>
          <a:p>
            <a:r>
              <a:rPr lang="en-GB" smtClean="0">
                <a:ea typeface="ＭＳ Ｐゴシック" pitchFamily="34" charset="-128"/>
              </a:rPr>
              <a:t>B)  People have different strengths when it comes to writing and speaking. For instance you are naturally witty. And you love to face audience and are glad to prepare a talk because you find that you are much better at explaining things aloud than you are at writing them down. OR You may be very happy just getting on with written assignments, so identifying your strengths and weaknesses early on will help to work on your weaknesses and improve on it. </a:t>
            </a:r>
          </a:p>
          <a:p>
            <a:r>
              <a:rPr lang="en-US" smtClean="0">
                <a:ea typeface="ＭＳ Ｐゴシック" pitchFamily="34" charset="-128"/>
              </a:rPr>
              <a:t>What do you think are your strengths and weaknesses if you have to deliver a talk?</a:t>
            </a:r>
            <a:endParaRPr lang="en-GB"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1506585-C5B6-4BC8-8281-753B25C4E01F}" type="slidenum">
              <a:rPr lang="en-US" smtClean="0">
                <a:solidFill>
                  <a:srgbClr val="000000"/>
                </a:solidFill>
              </a:rPr>
              <a:pPr eaLnBrk="1" hangingPunct="1"/>
              <a:t>5</a:t>
            </a:fld>
            <a:endParaRPr lang="en-US" smtClean="0">
              <a:solidFill>
                <a:srgbClr val="000000"/>
              </a:solidFill>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ea typeface="ＭＳ Ｐゴシック" pitchFamily="34" charset="-128"/>
              </a:rPr>
              <a:t>It is crucial that you know what you are going to talk about and that you have prepared yourself in advance. This goes without saying – but so long as you are prepared you can be confident that you know what you are doing and you will feel more relaxed about giving the presentation.</a:t>
            </a:r>
          </a:p>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EC1CAD8-A3D3-4356-B538-BBF579920FED}" type="slidenum">
              <a:rPr lang="en-US" smtClean="0">
                <a:solidFill>
                  <a:srgbClr val="000000"/>
                </a:solidFill>
              </a:rPr>
              <a:pPr eaLnBrk="1" hangingPunct="1"/>
              <a:t>6</a:t>
            </a:fld>
            <a:endParaRPr lang="en-US" smtClean="0">
              <a:solidFill>
                <a:srgbClr val="000000"/>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1" smtClean="0">
                <a:ea typeface="ＭＳ Ｐゴシック" pitchFamily="34" charset="-128"/>
              </a:rPr>
              <a:t>Up to slide 7   15 mins, </a:t>
            </a:r>
          </a:p>
          <a:p>
            <a:pPr eaLnBrk="1" hangingPunct="1">
              <a:spcBef>
                <a:spcPct val="0"/>
              </a:spcBef>
            </a:pPr>
            <a:r>
              <a:rPr lang="en-GB" b="1" smtClean="0">
                <a:ea typeface="ＭＳ Ｐゴシック" pitchFamily="34" charset="-128"/>
              </a:rPr>
              <a:t>Who are your audience?</a:t>
            </a:r>
            <a:r>
              <a:rPr lang="en-GB" smtClean="0">
                <a:ea typeface="ＭＳ Ｐゴシック" pitchFamily="34" charset="-128"/>
              </a:rPr>
              <a:t> </a:t>
            </a:r>
          </a:p>
          <a:p>
            <a:pPr eaLnBrk="1" hangingPunct="1">
              <a:spcBef>
                <a:spcPct val="0"/>
              </a:spcBef>
            </a:pPr>
            <a:r>
              <a:rPr lang="en-GB" b="1" smtClean="0">
                <a:ea typeface="ＭＳ Ｐゴシック" pitchFamily="34" charset="-128"/>
              </a:rPr>
              <a:t>What will your presentation be about?</a:t>
            </a:r>
          </a:p>
          <a:p>
            <a:pPr eaLnBrk="1" hangingPunct="1">
              <a:spcBef>
                <a:spcPct val="0"/>
              </a:spcBef>
            </a:pPr>
            <a:r>
              <a:rPr lang="en-GB" b="1" smtClean="0">
                <a:ea typeface="ＭＳ Ｐゴシック" pitchFamily="34" charset="-128"/>
              </a:rPr>
              <a:t>Content </a:t>
            </a:r>
            <a:r>
              <a:rPr lang="en-GB" smtClean="0">
                <a:ea typeface="ＭＳ Ｐゴシック" pitchFamily="34" charset="-128"/>
              </a:rPr>
              <a:t>– What is the presentation about? How are you going to introduce the topic? What are you going to say about it? </a:t>
            </a:r>
            <a:r>
              <a:rPr lang="en-GB" b="1" smtClean="0">
                <a:ea typeface="ＭＳ Ｐゴシック" pitchFamily="34" charset="-128"/>
              </a:rPr>
              <a:t>Technique – How will you deliver your presentation</a:t>
            </a:r>
            <a:r>
              <a:rPr lang="en-GB" smtClean="0">
                <a:ea typeface="ＭＳ Ｐゴシック" pitchFamily="34" charset="-128"/>
              </a:rPr>
              <a:t>?</a:t>
            </a:r>
            <a:r>
              <a:rPr lang="en-GB" b="1" smtClean="0">
                <a:ea typeface="ＭＳ Ｐゴシック" pitchFamily="34" charset="-128"/>
              </a:rPr>
              <a:t> </a:t>
            </a:r>
            <a:endParaRPr lang="en-US" b="1"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C6A8473-E9DD-434C-B08A-683060BEF3A0}" type="slidenum">
              <a:rPr lang="en-US" smtClean="0">
                <a:solidFill>
                  <a:srgbClr val="000000"/>
                </a:solidFill>
              </a:rPr>
              <a:pPr eaLnBrk="1" hangingPunct="1"/>
              <a:t>7</a:t>
            </a:fld>
            <a:endParaRPr lang="en-US" smtClean="0">
              <a:solidFill>
                <a:srgbClr val="000000"/>
              </a:solidFill>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ea typeface="ＭＳ Ｐゴシック" pitchFamily="34" charset="-128"/>
              </a:rPr>
              <a:t>(Potential Exercise – time dependent)</a:t>
            </a:r>
          </a:p>
          <a:p>
            <a:pPr eaLnBrk="1" hangingPunct="1">
              <a:spcBef>
                <a:spcPct val="0"/>
              </a:spcBef>
            </a:pPr>
            <a:r>
              <a:rPr lang="en-GB" b="1" u="sng" smtClean="0">
                <a:ea typeface="ＭＳ Ｐゴシック" pitchFamily="34" charset="-128"/>
              </a:rPr>
              <a:t>Open Question (Think-Share): </a:t>
            </a:r>
            <a:r>
              <a:rPr lang="en-GB" smtClean="0">
                <a:ea typeface="ＭＳ Ｐゴシック" pitchFamily="34" charset="-128"/>
              </a:rPr>
              <a:t>Who is your audience?</a:t>
            </a:r>
          </a:p>
          <a:p>
            <a:pPr eaLnBrk="1" hangingPunct="1">
              <a:spcBef>
                <a:spcPct val="0"/>
              </a:spcBef>
            </a:pPr>
            <a:endParaRPr lang="en-GB" smtClean="0">
              <a:ea typeface="ＭＳ Ｐゴシック" pitchFamily="34" charset="-128"/>
            </a:endParaRPr>
          </a:p>
          <a:p>
            <a:pPr eaLnBrk="1" hangingPunct="1">
              <a:spcBef>
                <a:spcPct val="0"/>
              </a:spcBef>
            </a:pPr>
            <a:r>
              <a:rPr lang="en-GB" smtClean="0">
                <a:ea typeface="ＭＳ Ｐゴシック" pitchFamily="34" charset="-128"/>
              </a:rPr>
              <a:t>Failing to consider your audience may lead to them feeling:</a:t>
            </a:r>
          </a:p>
          <a:p>
            <a:pPr eaLnBrk="1" hangingPunct="1">
              <a:spcBef>
                <a:spcPct val="0"/>
              </a:spcBef>
            </a:pPr>
            <a:r>
              <a:rPr lang="en-GB" smtClean="0">
                <a:ea typeface="ＭＳ Ｐゴシック" pitchFamily="34" charset="-128"/>
              </a:rPr>
              <a:t>Alienated – if you offend their values</a:t>
            </a:r>
          </a:p>
          <a:p>
            <a:pPr eaLnBrk="1" hangingPunct="1">
              <a:spcBef>
                <a:spcPct val="0"/>
              </a:spcBef>
            </a:pPr>
            <a:r>
              <a:rPr lang="en-GB" smtClean="0">
                <a:ea typeface="ＭＳ Ｐゴシック" pitchFamily="34" charset="-128"/>
              </a:rPr>
              <a:t>Insulted – if you don</a:t>
            </a:r>
            <a:r>
              <a:rPr lang="en-GB" altLang="en-US" smtClean="0">
                <a:ea typeface="ＭＳ Ｐゴシック" pitchFamily="34" charset="-128"/>
              </a:rPr>
              <a:t>’</a:t>
            </a:r>
            <a:r>
              <a:rPr lang="en-GB" smtClean="0">
                <a:ea typeface="ＭＳ Ｐゴシック" pitchFamily="34" charset="-128"/>
              </a:rPr>
              <a:t>t pitch the presentation at the right level for their prior experience and knowledge</a:t>
            </a:r>
          </a:p>
          <a:p>
            <a:pPr eaLnBrk="1" hangingPunct="1">
              <a:spcBef>
                <a:spcPct val="0"/>
              </a:spcBef>
            </a:pPr>
            <a:r>
              <a:rPr lang="en-GB" smtClean="0">
                <a:ea typeface="ＭＳ Ｐゴシック" pitchFamily="34" charset="-128"/>
              </a:rPr>
              <a:t>Confused – if you assume they have knowledge that they actually don</a:t>
            </a:r>
            <a:r>
              <a:rPr lang="en-GB" altLang="en-US" smtClean="0">
                <a:ea typeface="ＭＳ Ｐゴシック" pitchFamily="34" charset="-128"/>
              </a:rPr>
              <a:t>’</a:t>
            </a:r>
            <a:r>
              <a:rPr lang="en-GB" smtClean="0">
                <a:ea typeface="ＭＳ Ｐゴシック" pitchFamily="34" charset="-128"/>
              </a:rPr>
              <a:t>t</a:t>
            </a:r>
          </a:p>
          <a:p>
            <a:pPr eaLnBrk="1" hangingPunct="1">
              <a:spcBef>
                <a:spcPct val="0"/>
              </a:spcBef>
            </a:pPr>
            <a:r>
              <a:rPr lang="en-GB" smtClean="0">
                <a:ea typeface="ＭＳ Ｐゴシック" pitchFamily="34" charset="-128"/>
              </a:rPr>
              <a:t>Bored – if you don</a:t>
            </a:r>
            <a:r>
              <a:rPr lang="en-GB" altLang="en-US" smtClean="0">
                <a:ea typeface="ＭＳ Ｐゴシック" pitchFamily="34" charset="-128"/>
              </a:rPr>
              <a:t>’</a:t>
            </a:r>
            <a:r>
              <a:rPr lang="en-GB" smtClean="0">
                <a:ea typeface="ＭＳ Ｐゴシック" pitchFamily="34" charset="-128"/>
              </a:rPr>
              <a:t>t relate the topic to their interests</a:t>
            </a:r>
          </a:p>
          <a:p>
            <a:pPr eaLnBrk="1" hangingPunct="1">
              <a:spcBef>
                <a:spcPct val="0"/>
              </a:spcBef>
            </a:pPr>
            <a:r>
              <a:rPr lang="en-GB" smtClean="0">
                <a:ea typeface="ＭＳ Ｐゴシック" pitchFamily="34" charset="-128"/>
              </a:rPr>
              <a:t>Patronised – if you use an inappropriate style</a:t>
            </a:r>
          </a:p>
          <a:p>
            <a:pPr eaLnBrk="1" hangingPunct="1">
              <a:spcBef>
                <a:spcPct val="0"/>
              </a:spcBef>
            </a:pPr>
            <a:r>
              <a:rPr lang="en-GB" b="1" u="sng" smtClean="0">
                <a:ea typeface="ＭＳ Ｐゴシック" pitchFamily="34" charset="-128"/>
              </a:rPr>
              <a:t>Question: </a:t>
            </a:r>
            <a:r>
              <a:rPr lang="en-GB" smtClean="0">
                <a:ea typeface="ＭＳ Ｐゴシック" pitchFamily="34" charset="-128"/>
              </a:rPr>
              <a:t>What questions should you ask yourself about your audience?</a:t>
            </a:r>
          </a:p>
          <a:p>
            <a:pPr eaLnBrk="1" hangingPunct="1">
              <a:spcBef>
                <a:spcPct val="0"/>
              </a:spcBef>
            </a:pPr>
            <a:r>
              <a:rPr lang="en-GB" smtClean="0">
                <a:ea typeface="ＭＳ Ｐゴシック" pitchFamily="34" charset="-128"/>
              </a:rPr>
              <a:t>e.g. who will attend? By choice or compulsory? Pro, neutral or anti? Level of understanding? Expectations? Understand discipline jargon?</a:t>
            </a:r>
          </a:p>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E7A533B-9C08-4E7C-84DB-DB8BC56AA336}" type="slidenum">
              <a:rPr lang="en-US" smtClean="0">
                <a:solidFill>
                  <a:srgbClr val="000000"/>
                </a:solidFill>
              </a:rPr>
              <a:pPr eaLnBrk="1" hangingPunct="1"/>
              <a:t>8</a:t>
            </a:fld>
            <a:endParaRPr lang="en-US" smtClean="0">
              <a:solidFill>
                <a:srgbClr val="000000"/>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ea typeface="ＭＳ Ｐゴシック" pitchFamily="34" charset="-128"/>
              </a:rPr>
              <a:t>When you</a:t>
            </a:r>
            <a:r>
              <a:rPr lang="en-GB" altLang="en-US" smtClean="0">
                <a:ea typeface="ＭＳ Ｐゴシック" pitchFamily="34" charset="-128"/>
              </a:rPr>
              <a:t>’</a:t>
            </a:r>
            <a:r>
              <a:rPr lang="en-GB" smtClean="0">
                <a:ea typeface="ＭＳ Ｐゴシック" pitchFamily="34" charset="-128"/>
              </a:rPr>
              <a:t>re looking at what to put into your presentation, always keep in mind the audience and the main objective and the time allocation.</a:t>
            </a:r>
          </a:p>
          <a:p>
            <a:pPr eaLnBrk="1" hangingPunct="1">
              <a:spcBef>
                <a:spcPct val="0"/>
              </a:spcBef>
            </a:pPr>
            <a:r>
              <a:rPr lang="en-GB" smtClean="0">
                <a:ea typeface="ＭＳ Ｐゴシック" pitchFamily="34" charset="-128"/>
              </a:rPr>
              <a:t>It is very important to explain things clearly, back up points you make with evidence/ support your arguments. Only include necessary information/ try not to veer of the point. Maintain focus on topic and what you have planned to say.</a:t>
            </a:r>
          </a:p>
          <a:p>
            <a:pPr eaLnBrk="1" hangingPunct="1">
              <a:spcBef>
                <a:spcPct val="0"/>
              </a:spcBef>
            </a:pPr>
            <a:endParaRPr lang="en-GB"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ea typeface="ＭＳ Ｐゴシック" pitchFamily="34" charset="-128"/>
              </a:rPr>
              <a:t>Lets do a small exercise to explore how you might adapt your presentation to ensure its suitable for your audience. </a:t>
            </a:r>
          </a:p>
          <a:p>
            <a:pPr eaLnBrk="1" hangingPunct="1">
              <a:spcBef>
                <a:spcPct val="0"/>
              </a:spcBef>
            </a:pPr>
            <a:r>
              <a:rPr lang="en-GB" u="sng" smtClean="0">
                <a:ea typeface="ＭＳ Ｐゴシック" pitchFamily="34" charset="-128"/>
              </a:rPr>
              <a:t>Activity 2 </a:t>
            </a:r>
            <a:r>
              <a:rPr lang="en-GB" smtClean="0">
                <a:ea typeface="ＭＳ Ｐゴシック" pitchFamily="34" charset="-128"/>
              </a:rPr>
              <a:t>(10mins)</a:t>
            </a:r>
          </a:p>
          <a:p>
            <a:pPr eaLnBrk="1" hangingPunct="1">
              <a:spcBef>
                <a:spcPct val="0"/>
              </a:spcBef>
            </a:pPr>
            <a:r>
              <a:rPr lang="en-GB" smtClean="0">
                <a:ea typeface="ＭＳ Ｐゴシック" pitchFamily="34" charset="-128"/>
              </a:rPr>
              <a:t>You will be given information on photosynthesis or water cycle. </a:t>
            </a:r>
          </a:p>
          <a:p>
            <a:pPr eaLnBrk="1" hangingPunct="1">
              <a:spcBef>
                <a:spcPct val="0"/>
              </a:spcBef>
            </a:pPr>
            <a:endParaRPr lang="en-GB" smtClean="0">
              <a:ea typeface="ＭＳ Ｐゴシック" pitchFamily="34" charset="-128"/>
            </a:endParaRPr>
          </a:p>
          <a:p>
            <a:pPr eaLnBrk="1" hangingPunct="1">
              <a:spcBef>
                <a:spcPct val="0"/>
              </a:spcBef>
            </a:pPr>
            <a:r>
              <a:rPr lang="en-GB" smtClean="0">
                <a:ea typeface="ＭＳ Ｐゴシック" pitchFamily="34" charset="-128"/>
              </a:rPr>
              <a:t>Your teacher will split you into groups, each group will prepare for one of the following audiences:</a:t>
            </a:r>
          </a:p>
          <a:p>
            <a:pPr eaLnBrk="1" hangingPunct="1">
              <a:spcBef>
                <a:spcPct val="0"/>
              </a:spcBef>
            </a:pPr>
            <a:r>
              <a:rPr lang="en-GB" smtClean="0">
                <a:ea typeface="ＭＳ Ｐゴシック" pitchFamily="34" charset="-128"/>
              </a:rPr>
              <a:t>A) students from your year studying a range of subjects</a:t>
            </a:r>
          </a:p>
          <a:p>
            <a:pPr eaLnBrk="1" hangingPunct="1">
              <a:spcBef>
                <a:spcPct val="0"/>
              </a:spcBef>
            </a:pPr>
            <a:r>
              <a:rPr lang="en-GB" smtClean="0">
                <a:ea typeface="ＭＳ Ｐゴシック" pitchFamily="34" charset="-128"/>
              </a:rPr>
              <a:t>B) students all in Year 8</a:t>
            </a:r>
          </a:p>
          <a:p>
            <a:pPr eaLnBrk="1" hangingPunct="1">
              <a:spcBef>
                <a:spcPct val="0"/>
              </a:spcBef>
            </a:pPr>
            <a:r>
              <a:rPr lang="en-GB" smtClean="0">
                <a:ea typeface="ＭＳ Ｐゴシック" pitchFamily="34" charset="-128"/>
              </a:rPr>
              <a:t>C) family members of yourself and your peers (for instance other members of your EP group) </a:t>
            </a:r>
          </a:p>
          <a:p>
            <a:endParaRPr lang="en-GB"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3FFA743-426B-49F8-87FD-92EDE866487E}" type="slidenum">
              <a:rPr lang="en-GB" smtClean="0">
                <a:latin typeface="Calibri" pitchFamily="34" charset="0"/>
              </a:rPr>
              <a:pPr eaLnBrk="1" hangingPunct="1"/>
              <a:t>9</a:t>
            </a:fld>
            <a:endParaRPr lang="en-GB"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1303" t="21977" r="80197" b="66907"/>
          <a:stretch>
            <a:fillRect/>
          </a:stretch>
        </p:blipFill>
        <p:spPr bwMode="auto">
          <a:xfrm>
            <a:off x="28575" y="0"/>
            <a:ext cx="20161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683568" y="378904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5" name="Rectangle 4"/>
          <p:cNvSpPr>
            <a:spLocks noGrp="1" noChangeArrowheads="1"/>
          </p:cNvSpPr>
          <p:nvPr>
            <p:ph type="dt" sz="half" idx="10"/>
          </p:nvPr>
        </p:nvSpPr>
        <p:spPr/>
        <p:txBody>
          <a:bodyPr/>
          <a:lstStyle>
            <a:lvl1pPr>
              <a:defRPr/>
            </a:lvl1pPr>
          </a:lstStyle>
          <a:p>
            <a:pPr>
              <a:defRPr/>
            </a:pPr>
            <a:r>
              <a:rPr lang="en-US"/>
              <a:t> </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E2FD80D-FB6A-4FB0-8784-B2C68426FA68}" type="slidenum">
              <a:rPr lang="en-US"/>
              <a:pPr>
                <a:defRPr/>
              </a:pPr>
              <a:t>‹#›</a:t>
            </a:fld>
            <a:endParaRPr lang="en-US"/>
          </a:p>
        </p:txBody>
      </p:sp>
    </p:spTree>
    <p:extLst>
      <p:ext uri="{BB962C8B-B14F-4D97-AF65-F5344CB8AC3E}">
        <p14:creationId xmlns:p14="http://schemas.microsoft.com/office/powerpoint/2010/main" val="372711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1303" t="21977" r="80197" b="66907"/>
          <a:stretch>
            <a:fillRect/>
          </a:stretch>
        </p:blipFill>
        <p:spPr bwMode="auto">
          <a:xfrm>
            <a:off x="28575" y="0"/>
            <a:ext cx="20161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r>
              <a:rPr lang="en-US"/>
              <a:t> </a:t>
            </a:r>
            <a:endParaRPr lang="en-US" dirty="0"/>
          </a:p>
        </p:txBody>
      </p:sp>
      <p:sp>
        <p:nvSpPr>
          <p:cNvPr id="4" name="Footer Placeholder 2"/>
          <p:cNvSpPr>
            <a:spLocks noGrp="1"/>
          </p:cNvSpPr>
          <p:nvPr>
            <p:ph type="ftr" sz="quarter" idx="11"/>
          </p:nvPr>
        </p:nvSpPr>
        <p:spPr/>
        <p:txBody>
          <a:bodyPr/>
          <a:lstStyle>
            <a:lvl1pPr>
              <a:defRPr smtClean="0"/>
            </a:lvl1pPr>
          </a:lstStyle>
          <a:p>
            <a:pPr>
              <a:defRPr/>
            </a:pPr>
            <a:endParaRPr lang="en-GB"/>
          </a:p>
        </p:txBody>
      </p:sp>
      <p:sp>
        <p:nvSpPr>
          <p:cNvPr id="5" name="Slide Number Placeholder 3"/>
          <p:cNvSpPr>
            <a:spLocks noGrp="1"/>
          </p:cNvSpPr>
          <p:nvPr>
            <p:ph type="sldNum" sz="quarter" idx="12"/>
          </p:nvPr>
        </p:nvSpPr>
        <p:spPr/>
        <p:txBody>
          <a:bodyPr/>
          <a:lstStyle>
            <a:lvl1pPr>
              <a:defRPr/>
            </a:lvl1pPr>
          </a:lstStyle>
          <a:p>
            <a:pPr>
              <a:defRPr/>
            </a:pPr>
            <a:fld id="{34B1CD3C-8DC4-46A2-B5B8-BB6CF497889F}" type="slidenum">
              <a:rPr lang="en-US"/>
              <a:pPr>
                <a:defRPr/>
              </a:pPr>
              <a:t>‹#›</a:t>
            </a:fld>
            <a:endParaRPr lang="en-US"/>
          </a:p>
        </p:txBody>
      </p:sp>
    </p:spTree>
    <p:extLst>
      <p:ext uri="{BB962C8B-B14F-4D97-AF65-F5344CB8AC3E}">
        <p14:creationId xmlns:p14="http://schemas.microsoft.com/office/powerpoint/2010/main" val="9048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 </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395154-A7AB-4B45-B56E-1E56E10F4E4C}" type="slidenum">
              <a:rPr lang="en-US"/>
              <a:pPr>
                <a:defRPr/>
              </a:pPr>
              <a:t>‹#›</a:t>
            </a:fld>
            <a:endParaRPr lang="en-US"/>
          </a:p>
        </p:txBody>
      </p:sp>
    </p:spTree>
    <p:extLst>
      <p:ext uri="{BB962C8B-B14F-4D97-AF65-F5344CB8AC3E}">
        <p14:creationId xmlns:p14="http://schemas.microsoft.com/office/powerpoint/2010/main" val="184391954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 </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B161F7-3120-40F3-B340-F2A89BCD9F39}" type="slidenum">
              <a:rPr lang="en-US"/>
              <a:pPr>
                <a:defRPr/>
              </a:pPr>
              <a:t>‹#›</a:t>
            </a:fld>
            <a:endParaRPr lang="en-US"/>
          </a:p>
        </p:txBody>
      </p:sp>
    </p:spTree>
    <p:extLst>
      <p:ext uri="{BB962C8B-B14F-4D97-AF65-F5344CB8AC3E}">
        <p14:creationId xmlns:p14="http://schemas.microsoft.com/office/powerpoint/2010/main" val="5448033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t> </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B14EB3-8AE0-43F9-AFDB-AF23CAC54434}" type="slidenum">
              <a:rPr lang="en-US"/>
              <a:pPr>
                <a:defRPr/>
              </a:pPr>
              <a:t>‹#›</a:t>
            </a:fld>
            <a:endParaRPr lang="en-US"/>
          </a:p>
        </p:txBody>
      </p:sp>
    </p:spTree>
    <p:extLst>
      <p:ext uri="{BB962C8B-B14F-4D97-AF65-F5344CB8AC3E}">
        <p14:creationId xmlns:p14="http://schemas.microsoft.com/office/powerpoint/2010/main" val="10658942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r>
              <a:rPr lang="en-US"/>
              <a:t> </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4567C1-3FFF-4269-BECA-6EA043FDBA3A}" type="slidenum">
              <a:rPr lang="en-US"/>
              <a:pPr>
                <a:defRPr/>
              </a:pPr>
              <a:t>‹#›</a:t>
            </a:fld>
            <a:endParaRPr lang="en-US"/>
          </a:p>
        </p:txBody>
      </p:sp>
    </p:spTree>
    <p:extLst>
      <p:ext uri="{BB962C8B-B14F-4D97-AF65-F5344CB8AC3E}">
        <p14:creationId xmlns:p14="http://schemas.microsoft.com/office/powerpoint/2010/main" val="5872910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1303" t="21977" r="80197" b="66907"/>
          <a:stretch>
            <a:fillRect/>
          </a:stretch>
        </p:blipFill>
        <p:spPr bwMode="auto">
          <a:xfrm>
            <a:off x="28575" y="0"/>
            <a:ext cx="20161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r>
              <a:rPr lang="en-US"/>
              <a:t> </a:t>
            </a:r>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653D5DE-1D45-440F-963A-E924549D84D8}" type="slidenum">
              <a:rPr lang="en-US"/>
              <a:pPr>
                <a:defRPr/>
              </a:pPr>
              <a:t>‹#›</a:t>
            </a:fld>
            <a:endParaRPr lang="en-US"/>
          </a:p>
        </p:txBody>
      </p:sp>
    </p:spTree>
    <p:extLst>
      <p:ext uri="{BB962C8B-B14F-4D97-AF65-F5344CB8AC3E}">
        <p14:creationId xmlns:p14="http://schemas.microsoft.com/office/powerpoint/2010/main" val="335845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1303" t="21977" r="80197" b="66907"/>
          <a:stretch>
            <a:fillRect/>
          </a:stretch>
        </p:blipFill>
        <p:spPr bwMode="auto">
          <a:xfrm>
            <a:off x="28575" y="0"/>
            <a:ext cx="20161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a:xfrm>
            <a:off x="468313" y="6492875"/>
            <a:ext cx="2133600" cy="365125"/>
          </a:xfrm>
        </p:spPr>
        <p:txBody>
          <a:bodyPr/>
          <a:lstStyle>
            <a:lvl1pPr>
              <a:defRPr/>
            </a:lvl1pPr>
          </a:lstStyle>
          <a:p>
            <a:pPr>
              <a:defRPr/>
            </a:pPr>
            <a:r>
              <a:rPr lang="en-US"/>
              <a:t> </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E0DD5398-420D-438E-B27D-B73DE168A360}" type="slidenum">
              <a:rPr lang="en-US"/>
              <a:pPr>
                <a:defRPr/>
              </a:pPr>
              <a:t>‹#›</a:t>
            </a:fld>
            <a:endParaRPr lang="en-US"/>
          </a:p>
        </p:txBody>
      </p:sp>
    </p:spTree>
    <p:extLst>
      <p:ext uri="{BB962C8B-B14F-4D97-AF65-F5344CB8AC3E}">
        <p14:creationId xmlns:p14="http://schemas.microsoft.com/office/powerpoint/2010/main" val="5823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1303" t="21977" r="80197" b="66907"/>
          <a:stretch>
            <a:fillRect/>
          </a:stretch>
        </p:blipFill>
        <p:spPr bwMode="auto">
          <a:xfrm>
            <a:off x="28575" y="0"/>
            <a:ext cx="20161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r>
              <a:rPr lang="en-US"/>
              <a:t> </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D8879E-EB1A-4621-891D-B2B5F3F4BC4E}" type="slidenum">
              <a:rPr lang="en-US"/>
              <a:pPr>
                <a:defRPr/>
              </a:pPr>
              <a:t>‹#›</a:t>
            </a:fld>
            <a:endParaRPr lang="en-US"/>
          </a:p>
        </p:txBody>
      </p:sp>
    </p:spTree>
    <p:extLst>
      <p:ext uri="{BB962C8B-B14F-4D97-AF65-F5344CB8AC3E}">
        <p14:creationId xmlns:p14="http://schemas.microsoft.com/office/powerpoint/2010/main" val="41918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l="1303" t="21977" r="80197" b="66907"/>
          <a:stretch>
            <a:fillRect/>
          </a:stretch>
        </p:blipFill>
        <p:spPr bwMode="auto">
          <a:xfrm>
            <a:off x="28575" y="0"/>
            <a:ext cx="20161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en-US"/>
              <a:t> </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EF5889-9A20-4556-978B-C5404F0A4269}" type="slidenum">
              <a:rPr lang="en-US"/>
              <a:pPr>
                <a:defRPr/>
              </a:pPr>
              <a:t>‹#›</a:t>
            </a:fld>
            <a:endParaRPr lang="en-US"/>
          </a:p>
        </p:txBody>
      </p:sp>
    </p:spTree>
    <p:extLst>
      <p:ext uri="{BB962C8B-B14F-4D97-AF65-F5344CB8AC3E}">
        <p14:creationId xmlns:p14="http://schemas.microsoft.com/office/powerpoint/2010/main" val="26861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 </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14AD05-620C-406F-8EA6-8E3B08237F4D}" type="slidenum">
              <a:rPr lang="en-US"/>
              <a:pPr>
                <a:defRPr/>
              </a:pPr>
              <a:t>‹#›</a:t>
            </a:fld>
            <a:endParaRPr lang="en-US"/>
          </a:p>
        </p:txBody>
      </p:sp>
    </p:spTree>
    <p:extLst>
      <p:ext uri="{BB962C8B-B14F-4D97-AF65-F5344CB8AC3E}">
        <p14:creationId xmlns:p14="http://schemas.microsoft.com/office/powerpoint/2010/main" val="20720456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r>
              <a:rPr lang="en-US"/>
              <a:t> </a:t>
            </a: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B611DB-E64B-4083-80EC-7EF7AD4C43ED}" type="slidenum">
              <a:rPr lang="en-US"/>
              <a:pPr>
                <a:defRPr/>
              </a:pPr>
              <a:t>‹#›</a:t>
            </a:fld>
            <a:endParaRPr lang="en-US"/>
          </a:p>
        </p:txBody>
      </p:sp>
    </p:spTree>
    <p:extLst>
      <p:ext uri="{BB962C8B-B14F-4D97-AF65-F5344CB8AC3E}">
        <p14:creationId xmlns:p14="http://schemas.microsoft.com/office/powerpoint/2010/main" val="176820753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r>
              <a:rPr lang="en-US"/>
              <a:t> </a:t>
            </a: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683609-B538-4A19-AD0B-91D5F1C5E1B9}" type="slidenum">
              <a:rPr lang="en-US"/>
              <a:pPr>
                <a:defRPr/>
              </a:pPr>
              <a:t>‹#›</a:t>
            </a:fld>
            <a:endParaRPr lang="en-US"/>
          </a:p>
        </p:txBody>
      </p:sp>
    </p:spTree>
    <p:extLst>
      <p:ext uri="{BB962C8B-B14F-4D97-AF65-F5344CB8AC3E}">
        <p14:creationId xmlns:p14="http://schemas.microsoft.com/office/powerpoint/2010/main" val="30387967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r>
              <a:rPr lang="en-US"/>
              <a:t> </a:t>
            </a: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55A0AD-BC7B-4E84-B7E3-8F15998426BE}" type="slidenum">
              <a:rPr lang="en-US"/>
              <a:pPr>
                <a:defRPr/>
              </a:pPr>
              <a:t>‹#›</a:t>
            </a:fld>
            <a:endParaRPr lang="en-US"/>
          </a:p>
        </p:txBody>
      </p:sp>
    </p:spTree>
    <p:extLst>
      <p:ext uri="{BB962C8B-B14F-4D97-AF65-F5344CB8AC3E}">
        <p14:creationId xmlns:p14="http://schemas.microsoft.com/office/powerpoint/2010/main" val="21519414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9080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95288" y="2276475"/>
            <a:ext cx="8291512"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3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r>
              <a:rPr lang="en-US"/>
              <a:t> </a:t>
            </a:r>
            <a:endParaRPr lang="en-US" dirty="0"/>
          </a:p>
        </p:txBody>
      </p:sp>
      <p:sp>
        <p:nvSpPr>
          <p:cNvPr id="373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373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A5A1C369-29CC-46AC-91FD-1566D0724C05}" type="slidenum">
              <a:rPr lang="en-US"/>
              <a:pPr>
                <a:defRPr/>
              </a:pPr>
              <a:t>‹#›</a:t>
            </a:fld>
            <a:endParaRPr lang="en-US"/>
          </a:p>
        </p:txBody>
      </p:sp>
      <p:pic>
        <p:nvPicPr>
          <p:cNvPr id="1031"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l="1303" t="21977" r="80197" b="66907"/>
          <a:stretch>
            <a:fillRect/>
          </a:stretch>
        </p:blipFill>
        <p:spPr bwMode="auto">
          <a:xfrm>
            <a:off x="28575" y="0"/>
            <a:ext cx="20161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b="1">
          <a:solidFill>
            <a:srgbClr val="800080"/>
          </a:solidFill>
          <a:latin typeface="+mj-lt"/>
          <a:ea typeface="+mj-ea"/>
          <a:cs typeface="+mj-cs"/>
        </a:defRPr>
      </a:lvl1pPr>
      <a:lvl2pPr algn="l" rtl="0" eaLnBrk="0" fontAlgn="base" hangingPunct="0">
        <a:spcBef>
          <a:spcPct val="0"/>
        </a:spcBef>
        <a:spcAft>
          <a:spcPct val="0"/>
        </a:spcAft>
        <a:defRPr sz="4400" b="1">
          <a:solidFill>
            <a:srgbClr val="800080"/>
          </a:solidFill>
          <a:latin typeface="Arial" charset="0"/>
        </a:defRPr>
      </a:lvl2pPr>
      <a:lvl3pPr algn="l" rtl="0" eaLnBrk="0" fontAlgn="base" hangingPunct="0">
        <a:spcBef>
          <a:spcPct val="0"/>
        </a:spcBef>
        <a:spcAft>
          <a:spcPct val="0"/>
        </a:spcAft>
        <a:defRPr sz="4400" b="1">
          <a:solidFill>
            <a:srgbClr val="800080"/>
          </a:solidFill>
          <a:latin typeface="Arial" charset="0"/>
        </a:defRPr>
      </a:lvl3pPr>
      <a:lvl4pPr algn="l" rtl="0" eaLnBrk="0" fontAlgn="base" hangingPunct="0">
        <a:spcBef>
          <a:spcPct val="0"/>
        </a:spcBef>
        <a:spcAft>
          <a:spcPct val="0"/>
        </a:spcAft>
        <a:defRPr sz="4400" b="1">
          <a:solidFill>
            <a:srgbClr val="800080"/>
          </a:solidFill>
          <a:latin typeface="Arial" charset="0"/>
        </a:defRPr>
      </a:lvl4pPr>
      <a:lvl5pPr algn="l" rtl="0" eaLnBrk="0" fontAlgn="base" hangingPunct="0">
        <a:spcBef>
          <a:spcPct val="0"/>
        </a:spcBef>
        <a:spcAft>
          <a:spcPct val="0"/>
        </a:spcAft>
        <a:defRPr sz="4400" b="1">
          <a:solidFill>
            <a:srgbClr val="800080"/>
          </a:solidFill>
          <a:latin typeface="Arial" charset="0"/>
        </a:defRPr>
      </a:lvl5pPr>
      <a:lvl6pPr marL="457200" algn="ctr" rtl="0" fontAlgn="base">
        <a:spcBef>
          <a:spcPct val="0"/>
        </a:spcBef>
        <a:spcAft>
          <a:spcPct val="0"/>
        </a:spcAft>
        <a:defRPr sz="4400" b="1">
          <a:solidFill>
            <a:srgbClr val="800080"/>
          </a:solidFill>
          <a:latin typeface="Arial" charset="0"/>
        </a:defRPr>
      </a:lvl6pPr>
      <a:lvl7pPr marL="914400" algn="ctr" rtl="0" fontAlgn="base">
        <a:spcBef>
          <a:spcPct val="0"/>
        </a:spcBef>
        <a:spcAft>
          <a:spcPct val="0"/>
        </a:spcAft>
        <a:defRPr sz="4400" b="1">
          <a:solidFill>
            <a:srgbClr val="800080"/>
          </a:solidFill>
          <a:latin typeface="Arial" charset="0"/>
        </a:defRPr>
      </a:lvl7pPr>
      <a:lvl8pPr marL="1371600" algn="ctr" rtl="0" fontAlgn="base">
        <a:spcBef>
          <a:spcPct val="0"/>
        </a:spcBef>
        <a:spcAft>
          <a:spcPct val="0"/>
        </a:spcAft>
        <a:defRPr sz="4400" b="1">
          <a:solidFill>
            <a:srgbClr val="800080"/>
          </a:solidFill>
          <a:latin typeface="Arial" charset="0"/>
        </a:defRPr>
      </a:lvl8pPr>
      <a:lvl9pPr marL="1828800" algn="ctr" rtl="0" fontAlgn="base">
        <a:spcBef>
          <a:spcPct val="0"/>
        </a:spcBef>
        <a:spcAft>
          <a:spcPct val="0"/>
        </a:spcAft>
        <a:defRPr sz="4400" b="1">
          <a:solidFill>
            <a:srgbClr val="80008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r>
              <a:rPr lang="en-US"/>
              <a:t> </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AB6313C0-68AC-4E8E-854B-ACACF13BE16A}" type="slidenum">
              <a:rPr lang="en-US"/>
              <a:pPr>
                <a:defRPr/>
              </a:pPr>
              <a:t>‹#›</a:t>
            </a:fld>
            <a:endParaRPr lang="en-US"/>
          </a:p>
        </p:txBody>
      </p:sp>
      <p:pic>
        <p:nvPicPr>
          <p:cNvPr id="2055"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l="1303" t="21977" r="80197" b="66907"/>
          <a:stretch>
            <a:fillRect/>
          </a:stretch>
        </p:blipFill>
        <p:spPr bwMode="auto">
          <a:xfrm>
            <a:off x="28575" y="0"/>
            <a:ext cx="20161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11" r:id="rId3"/>
    <p:sldLayoutId id="2147483712" r:id="rId4"/>
    <p:sldLayoutId id="2147483713" r:id="rId5"/>
    <p:sldLayoutId id="2147483714" r:id="rId6"/>
    <p:sldLayoutId id="2147483724" r:id="rId7"/>
    <p:sldLayoutId id="2147483715" r:id="rId8"/>
    <p:sldLayoutId id="2147483716" r:id="rId9"/>
    <p:sldLayoutId id="2147483717" r:id="rId10"/>
    <p:sldLayoutId id="2147483718"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349500"/>
            <a:ext cx="3679825"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5"/>
          <p:cNvPicPr>
            <a:picLocks noChangeAspect="1" noChangeArrowheads="1"/>
          </p:cNvPicPr>
          <p:nvPr/>
        </p:nvPicPr>
        <p:blipFill>
          <a:blip r:embed="rId4">
            <a:extLst>
              <a:ext uri="{28A0092B-C50C-407E-A947-70E740481C1C}">
                <a14:useLocalDpi xmlns:a14="http://schemas.microsoft.com/office/drawing/2010/main" val="0"/>
              </a:ext>
            </a:extLst>
          </a:blip>
          <a:srcRect l="1303" t="21977" r="80197" b="66907"/>
          <a:stretch>
            <a:fillRect/>
          </a:stretch>
        </p:blipFill>
        <p:spPr bwMode="auto">
          <a:xfrm>
            <a:off x="28575" y="0"/>
            <a:ext cx="20224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AutoShape 2" descr="http://www.crll.org.uk/home/crll/micrositenews/annual-research-day-2014.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21" name="AutoShape 4" descr="http://www.crll.org.uk/home/crll/micrositenews/annual-research-day-2014.jp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22" name="AutoShape 6" descr="http://www.crll.org.uk/home/crll/micrositenews/annual-research-day-2014.jpg"/>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223" name="AutoShape 9" descr="http://www.vismet.org/metaphor/wp-content/uploads/2015/01/research.jpg"/>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 name="Rectangle 2"/>
          <p:cNvSpPr txBox="1">
            <a:spLocks noChangeArrowheads="1"/>
          </p:cNvSpPr>
          <p:nvPr/>
        </p:nvSpPr>
        <p:spPr bwMode="auto">
          <a:xfrm>
            <a:off x="1076325" y="1052513"/>
            <a:ext cx="7851775" cy="3143250"/>
          </a:xfrm>
          <a:prstGeom prst="rect">
            <a:avLst/>
          </a:prstGeom>
          <a:noFill/>
          <a:ln w="9525">
            <a:noFill/>
            <a:miter lim="800000"/>
            <a:headEnd/>
            <a:tailEnd/>
          </a:ln>
        </p:spPr>
        <p:txBody>
          <a:bodyPr/>
          <a:lstStyle/>
          <a:p>
            <a:pPr algn="ctr" eaLnBrk="0" hangingPunct="0">
              <a:defRPr/>
            </a:pPr>
            <a:r>
              <a:rPr lang="en-GB" sz="5000" b="1" dirty="0">
                <a:solidFill>
                  <a:srgbClr val="800080"/>
                </a:solidFill>
                <a:latin typeface="Arial" charset="0"/>
                <a:ea typeface="+mn-ea"/>
              </a:rPr>
              <a:t>Presentation Skills</a:t>
            </a:r>
          </a:p>
          <a:p>
            <a:pPr algn="ctr" eaLnBrk="0" hangingPunct="0">
              <a:defRPr/>
            </a:pPr>
            <a:r>
              <a:rPr lang="en-GB" sz="3600" dirty="0">
                <a:latin typeface="Arial" charset="0"/>
                <a:ea typeface="+mn-ea"/>
              </a:rPr>
              <a:t>How to present your ideas effectively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68313" y="2332038"/>
            <a:ext cx="8229600" cy="4525962"/>
          </a:xfrm>
        </p:spPr>
        <p:txBody>
          <a:bodyPr/>
          <a:lstStyle/>
          <a:p>
            <a:r>
              <a:rPr lang="en-GB" sz="2400" smtClean="0">
                <a:ea typeface="ＭＳ Ｐゴシック" pitchFamily="34" charset="-128"/>
              </a:rPr>
              <a:t>Don</a:t>
            </a:r>
            <a:r>
              <a:rPr lang="en-GB" altLang="en-US" sz="2400" smtClean="0">
                <a:ea typeface="ＭＳ Ｐゴシック" pitchFamily="34" charset="-128"/>
              </a:rPr>
              <a:t>’</a:t>
            </a:r>
            <a:r>
              <a:rPr lang="en-GB" sz="2400" smtClean="0">
                <a:ea typeface="ＭＳ Ｐゴシック" pitchFamily="34" charset="-128"/>
              </a:rPr>
              <a:t>t try to do too much</a:t>
            </a:r>
          </a:p>
          <a:p>
            <a:pPr>
              <a:buFontTx/>
              <a:buNone/>
            </a:pPr>
            <a:endParaRPr lang="en-GB" sz="2400" smtClean="0">
              <a:ea typeface="ＭＳ Ｐゴシック" pitchFamily="34" charset="-128"/>
            </a:endParaRPr>
          </a:p>
          <a:p>
            <a:r>
              <a:rPr lang="en-GB" sz="2400" smtClean="0">
                <a:ea typeface="ＭＳ Ｐゴシック" pitchFamily="34" charset="-128"/>
              </a:rPr>
              <a:t>Cover only what you</a:t>
            </a:r>
            <a:r>
              <a:rPr lang="en-GB" altLang="en-US" sz="2400" smtClean="0">
                <a:ea typeface="ＭＳ Ｐゴシック" pitchFamily="34" charset="-128"/>
              </a:rPr>
              <a:t>’</a:t>
            </a:r>
            <a:r>
              <a:rPr lang="en-GB" sz="2400" smtClean="0">
                <a:ea typeface="ＭＳ Ｐゴシック" pitchFamily="34" charset="-128"/>
              </a:rPr>
              <a:t>ve been asked</a:t>
            </a:r>
          </a:p>
          <a:p>
            <a:endParaRPr lang="en-US" smtClean="0">
              <a:ea typeface="ＭＳ Ｐゴシック" pitchFamily="34" charset="-128"/>
            </a:endParaRPr>
          </a:p>
        </p:txBody>
      </p:sp>
      <p:sp>
        <p:nvSpPr>
          <p:cNvPr id="7" name="Rectangle 2"/>
          <p:cNvSpPr txBox="1">
            <a:spLocks noChangeArrowheads="1"/>
          </p:cNvSpPr>
          <p:nvPr/>
        </p:nvSpPr>
        <p:spPr>
          <a:xfrm>
            <a:off x="933450" y="1889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rgbClr val="800080"/>
                </a:solidFill>
                <a:ea typeface="+mn-ea"/>
                <a:cs typeface="+mn-cs"/>
              </a:rPr>
              <a:t>Remember</a:t>
            </a:r>
            <a:endParaRPr lang="en-US" b="1" dirty="0" smtClean="0">
              <a:solidFill>
                <a:srgbClr val="800080"/>
              </a:solidFill>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latin typeface="Bernard MT Condensed" pitchFamily="18" charset="0"/>
                <a:ea typeface="ＭＳ Ｐゴシック" pitchFamily="34" charset="-128"/>
              </a:rPr>
              <a:t>Using</a:t>
            </a:r>
            <a:r>
              <a:rPr lang="en-GB" smtClean="0">
                <a:ea typeface="ＭＳ Ｐゴシック" pitchFamily="34" charset="-128"/>
              </a:rPr>
              <a:t> </a:t>
            </a:r>
            <a:r>
              <a:rPr lang="en-GB" smtClean="0">
                <a:latin typeface="Algerian" pitchFamily="82" charset="0"/>
                <a:ea typeface="ＭＳ Ｐゴシック" pitchFamily="34" charset="-128"/>
              </a:rPr>
              <a:t>PowerPoint</a:t>
            </a:r>
          </a:p>
        </p:txBody>
      </p:sp>
      <p:sp>
        <p:nvSpPr>
          <p:cNvPr id="19459" name="Content Placeholder 2"/>
          <p:cNvSpPr>
            <a:spLocks noGrp="1"/>
          </p:cNvSpPr>
          <p:nvPr>
            <p:ph idx="1"/>
          </p:nvPr>
        </p:nvSpPr>
        <p:spPr>
          <a:xfrm>
            <a:off x="457200" y="1600200"/>
            <a:ext cx="4835525" cy="4525963"/>
          </a:xfrm>
        </p:spPr>
        <p:txBody>
          <a:bodyPr/>
          <a:lstStyle/>
          <a:p>
            <a:pPr>
              <a:lnSpc>
                <a:spcPct val="80000"/>
              </a:lnSpc>
            </a:pPr>
            <a:r>
              <a:rPr lang="en-GB" sz="1700" smtClean="0">
                <a:latin typeface="Blackadder ITC" pitchFamily="82" charset="0"/>
                <a:ea typeface="ＭＳ Ｐゴシック" pitchFamily="34" charset="-128"/>
              </a:rPr>
              <a:t>Powerpoint can be a useful tool for delivering presentations, BUT don</a:t>
            </a:r>
            <a:r>
              <a:rPr lang="en-GB" altLang="en-US" sz="1700" smtClean="0">
                <a:latin typeface="Blackadder ITC" pitchFamily="82" charset="0"/>
                <a:ea typeface="ＭＳ Ｐゴシック" pitchFamily="34" charset="-128"/>
              </a:rPr>
              <a:t>’</a:t>
            </a:r>
            <a:r>
              <a:rPr lang="en-GB" sz="1700" smtClean="0">
                <a:latin typeface="Blackadder ITC" pitchFamily="82" charset="0"/>
                <a:ea typeface="ＭＳ Ｐゴシック" pitchFamily="34" charset="-128"/>
              </a:rPr>
              <a:t>t get carried away!</a:t>
            </a:r>
          </a:p>
          <a:p>
            <a:pPr>
              <a:lnSpc>
                <a:spcPct val="80000"/>
              </a:lnSpc>
            </a:pPr>
            <a:r>
              <a:rPr lang="en-GB" sz="3000" smtClean="0">
                <a:latin typeface="Curlz MT" pitchFamily="82" charset="0"/>
                <a:ea typeface="ＭＳ Ｐゴシック" pitchFamily="34" charset="-128"/>
              </a:rPr>
              <a:t>Make sure your slides are clear and not too text-heavy</a:t>
            </a:r>
          </a:p>
          <a:p>
            <a:pPr>
              <a:lnSpc>
                <a:spcPct val="80000"/>
              </a:lnSpc>
            </a:pPr>
            <a:r>
              <a:rPr lang="en-GB" sz="3000" smtClean="0">
                <a:latin typeface="Baskerville MT for Brill 01 SC" charset="0"/>
                <a:ea typeface="ＭＳ Ｐゴシック" pitchFamily="34" charset="-128"/>
              </a:rPr>
              <a:t>Only include relevant information</a:t>
            </a:r>
          </a:p>
          <a:p>
            <a:pPr>
              <a:lnSpc>
                <a:spcPct val="80000"/>
              </a:lnSpc>
            </a:pPr>
            <a:r>
              <a:rPr lang="en-GB" sz="3000" smtClean="0">
                <a:latin typeface="Broadway" pitchFamily="82" charset="0"/>
                <a:ea typeface="ＭＳ Ｐゴシック" pitchFamily="34" charset="-128"/>
              </a:rPr>
              <a:t>Use at least 14 point font otherwise not everyone will be able to read it.</a:t>
            </a:r>
          </a:p>
        </p:txBody>
      </p:sp>
      <p:pic>
        <p:nvPicPr>
          <p:cNvPr id="1026" name="Picture 2" descr="C:\Program Files\Microsoft Office\MEDIA\CAGCAT10\j033236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1628775"/>
            <a:ext cx="1830387"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Documents and Settings\mwwsssk3\Local Settings\Temporary Internet Files\Content.IE5\8HD0FQEC\MP9004422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429000"/>
            <a:ext cx="2141538"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21600000">
                                      <p:cBhvr>
                                        <p:cTn id="18" dur="2000" fill="hold"/>
                                        <p:tgtEl>
                                          <p:spTgt spid="1027"/>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21600000">
                                      <p:cBhvr>
                                        <p:cTn id="22" dur="2000" fill="hold"/>
                                        <p:tgtEl>
                                          <p:spTgt spid="1026"/>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1026"/>
                                        </p:tgtEl>
                                        <p:attrNameLst>
                                          <p:attrName>ppt_x</p:attrName>
                                        </p:attrNameLst>
                                      </p:cBhvr>
                                      <p:tavLst>
                                        <p:tav tm="0">
                                          <p:val>
                                            <p:strVal val="ppt_x"/>
                                          </p:val>
                                        </p:tav>
                                        <p:tav tm="100000">
                                          <p:val>
                                            <p:strVal val="ppt_x"/>
                                          </p:val>
                                        </p:tav>
                                      </p:tavLst>
                                    </p:anim>
                                    <p:anim calcmode="lin" valueType="num">
                                      <p:cBhvr additive="base">
                                        <p:cTn id="27" dur="500"/>
                                        <p:tgtEl>
                                          <p:spTgt spid="1026"/>
                                        </p:tgtEl>
                                        <p:attrNameLst>
                                          <p:attrName>ppt_y</p:attrName>
                                        </p:attrNameLst>
                                      </p:cBhvr>
                                      <p:tavLst>
                                        <p:tav tm="0">
                                          <p:val>
                                            <p:strVal val="ppt_y"/>
                                          </p:val>
                                        </p:tav>
                                        <p:tav tm="100000">
                                          <p:val>
                                            <p:strVal val="1+ppt_h/2"/>
                                          </p:val>
                                        </p:tav>
                                      </p:tavLst>
                                    </p:anim>
                                    <p:set>
                                      <p:cBhvr>
                                        <p:cTn id="28" dur="1" fill="hold">
                                          <p:stCondLst>
                                            <p:cond delay="499"/>
                                          </p:stCondLst>
                                        </p:cTn>
                                        <p:tgtEl>
                                          <p:spTgt spid="102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0.10521 -0.11852 C -0.02622 -0.42639 0.05278 -0.73426 -0.07257 -0.68935 C -0.19792 -0.64445 -0.72379 0.00093 -0.85729 0.15116 C -0.99115 0.30139 -0.87448 0.2125 -0.87483 0.21204 C -0.87518 0.21157 -0.86736 0.17986 -0.85955 0.14815 " pathEditMode="relative" rAng="0" ptsTypes="aaaaA">
                                      <p:cBhvr>
                                        <p:cTn id="32" dur="2000" fill="hold"/>
                                        <p:tgtEl>
                                          <p:spTgt spid="1027"/>
                                        </p:tgtEl>
                                        <p:attrNameLst>
                                          <p:attrName>ppt_x</p:attrName>
                                          <p:attrName>ppt_y</p:attrName>
                                        </p:attrNameLst>
                                      </p:cBhvr>
                                      <p:rCtr x="-36400" y="-9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600200"/>
            <a:ext cx="4619625" cy="5257800"/>
          </a:xfrm>
        </p:spPr>
        <p:txBody>
          <a:bodyPr/>
          <a:lstStyle/>
          <a:p>
            <a:pPr>
              <a:lnSpc>
                <a:spcPct val="90000"/>
              </a:lnSpc>
            </a:pPr>
            <a:r>
              <a:rPr lang="en-GB" sz="3000" smtClean="0">
                <a:ea typeface="ＭＳ Ｐゴシック" pitchFamily="34" charset="-128"/>
              </a:rPr>
              <a:t>Make it consistent – use the same fonts throughout</a:t>
            </a:r>
          </a:p>
          <a:p>
            <a:pPr>
              <a:lnSpc>
                <a:spcPct val="90000"/>
              </a:lnSpc>
            </a:pPr>
            <a:r>
              <a:rPr lang="en-GB" sz="3000" smtClean="0">
                <a:ea typeface="ＭＳ Ｐゴシック" pitchFamily="34" charset="-128"/>
              </a:rPr>
              <a:t>Don</a:t>
            </a:r>
            <a:r>
              <a:rPr lang="en-GB" altLang="en-US" sz="3000" smtClean="0">
                <a:ea typeface="ＭＳ Ｐゴシック" pitchFamily="34" charset="-128"/>
              </a:rPr>
              <a:t>’</a:t>
            </a:r>
            <a:r>
              <a:rPr lang="en-GB" sz="3000" smtClean="0">
                <a:ea typeface="ＭＳ Ｐゴシック" pitchFamily="34" charset="-128"/>
              </a:rPr>
              <a:t>t read the words as they are on the slides, your audience can probably read.</a:t>
            </a:r>
          </a:p>
          <a:p>
            <a:pPr>
              <a:lnSpc>
                <a:spcPct val="90000"/>
              </a:lnSpc>
            </a:pPr>
            <a:r>
              <a:rPr lang="en-GB" sz="3000" smtClean="0">
                <a:ea typeface="ＭＳ Ｐゴシック" pitchFamily="34" charset="-128"/>
              </a:rPr>
              <a:t>Avoid using tacky animations and colours/fonts that make it hard to read.</a:t>
            </a:r>
          </a:p>
        </p:txBody>
      </p:sp>
      <p:pic>
        <p:nvPicPr>
          <p:cNvPr id="20483" name="Picture 2" descr="http://www.andertoons.com/img/cartoons/6218.jpg"/>
          <p:cNvPicPr>
            <a:picLocks noChangeAspect="1" noChangeArrowheads="1"/>
          </p:cNvPicPr>
          <p:nvPr/>
        </p:nvPicPr>
        <p:blipFill>
          <a:blip r:embed="rId2">
            <a:extLst>
              <a:ext uri="{28A0092B-C50C-407E-A947-70E740481C1C}">
                <a14:useLocalDpi xmlns:a14="http://schemas.microsoft.com/office/drawing/2010/main" val="0"/>
              </a:ext>
            </a:extLst>
          </a:blip>
          <a:srcRect t="8041" b="4868"/>
          <a:stretch>
            <a:fillRect/>
          </a:stretch>
        </p:blipFill>
        <p:spPr bwMode="auto">
          <a:xfrm>
            <a:off x="4572000" y="2133600"/>
            <a:ext cx="422116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933450" y="188913"/>
            <a:ext cx="8229600" cy="114300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rgbClr val="800080"/>
                </a:solidFill>
                <a:ea typeface="+mn-ea"/>
                <a:cs typeface="+mn-cs"/>
              </a:rPr>
              <a:t>Using </a:t>
            </a:r>
            <a:r>
              <a:rPr lang="en-GB" b="1" dirty="0" err="1" smtClean="0">
                <a:solidFill>
                  <a:srgbClr val="800080"/>
                </a:solidFill>
                <a:ea typeface="+mn-ea"/>
                <a:cs typeface="+mn-cs"/>
              </a:rPr>
              <a:t>Powerpoint</a:t>
            </a:r>
            <a:r>
              <a:rPr lang="en-GB" b="1" dirty="0" smtClean="0">
                <a:solidFill>
                  <a:srgbClr val="800080"/>
                </a:solidFill>
                <a:ea typeface="+mn-ea"/>
                <a:cs typeface="+mn-cs"/>
              </a:rPr>
              <a:t> for </a:t>
            </a:r>
          </a:p>
          <a:p>
            <a:pPr>
              <a:defRPr/>
            </a:pPr>
            <a:r>
              <a:rPr lang="en-GB" b="1" dirty="0" smtClean="0">
                <a:solidFill>
                  <a:srgbClr val="800080"/>
                </a:solidFill>
                <a:ea typeface="+mn-ea"/>
                <a:cs typeface="+mn-cs"/>
              </a:rPr>
              <a:t>presentations</a:t>
            </a:r>
            <a:endParaRPr lang="en-US" b="1" dirty="0" smtClean="0">
              <a:solidFill>
                <a:srgbClr val="800080"/>
              </a:solidFill>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92175" y="188913"/>
            <a:ext cx="8229600" cy="1295400"/>
          </a:xfrm>
        </p:spPr>
        <p:txBody>
          <a:bodyPr rtlCol="0">
            <a:normAutofit fontScale="90000"/>
          </a:bodyPr>
          <a:lstStyle/>
          <a:p>
            <a:pPr fontAlgn="auto">
              <a:spcAft>
                <a:spcPts val="0"/>
              </a:spcAft>
              <a:defRPr/>
            </a:pPr>
            <a:r>
              <a:rPr lang="en-GB" sz="4100" b="1" dirty="0" smtClean="0">
                <a:solidFill>
                  <a:srgbClr val="800080"/>
                </a:solidFill>
                <a:ea typeface="+mn-ea"/>
                <a:cs typeface="+mn-cs"/>
              </a:rPr>
              <a:t>Tell them, tell them, </a:t>
            </a:r>
            <a:br>
              <a:rPr lang="en-GB" sz="4100" b="1" dirty="0" smtClean="0">
                <a:solidFill>
                  <a:srgbClr val="800080"/>
                </a:solidFill>
                <a:ea typeface="+mn-ea"/>
                <a:cs typeface="+mn-cs"/>
              </a:rPr>
            </a:br>
            <a:r>
              <a:rPr lang="en-GB" sz="4100" b="1" dirty="0" smtClean="0">
                <a:solidFill>
                  <a:srgbClr val="800080"/>
                </a:solidFill>
                <a:ea typeface="+mn-ea"/>
                <a:cs typeface="+mn-cs"/>
              </a:rPr>
              <a:t>tell them…</a:t>
            </a:r>
            <a:endParaRPr lang="en-US" sz="4100" b="1" dirty="0" smtClean="0">
              <a:solidFill>
                <a:srgbClr val="800080"/>
              </a:solidFill>
              <a:ea typeface="+mn-ea"/>
              <a:cs typeface="+mn-cs"/>
            </a:endParaRPr>
          </a:p>
        </p:txBody>
      </p:sp>
      <p:sp>
        <p:nvSpPr>
          <p:cNvPr id="21507" name="Rectangle 3"/>
          <p:cNvSpPr>
            <a:spLocks noGrp="1" noChangeArrowheads="1"/>
          </p:cNvSpPr>
          <p:nvPr>
            <p:ph idx="1"/>
          </p:nvPr>
        </p:nvSpPr>
        <p:spPr>
          <a:xfrm>
            <a:off x="468313" y="2133600"/>
            <a:ext cx="8229600" cy="4525963"/>
          </a:xfrm>
        </p:spPr>
        <p:txBody>
          <a:bodyPr/>
          <a:lstStyle/>
          <a:p>
            <a:pPr>
              <a:lnSpc>
                <a:spcPct val="90000"/>
              </a:lnSpc>
              <a:buFontTx/>
              <a:buNone/>
            </a:pPr>
            <a:r>
              <a:rPr lang="en-GB" smtClean="0">
                <a:ea typeface="ＭＳ Ｐゴシック" pitchFamily="34" charset="-128"/>
              </a:rPr>
              <a:t>Structure</a:t>
            </a:r>
          </a:p>
          <a:p>
            <a:pPr lvl="1">
              <a:lnSpc>
                <a:spcPct val="90000"/>
              </a:lnSpc>
            </a:pPr>
            <a:r>
              <a:rPr lang="en-GB" smtClean="0">
                <a:ea typeface="ＭＳ Ｐゴシック" pitchFamily="34" charset="-128"/>
              </a:rPr>
              <a:t>Beginning</a:t>
            </a:r>
          </a:p>
          <a:p>
            <a:pPr lvl="2">
              <a:lnSpc>
                <a:spcPct val="90000"/>
              </a:lnSpc>
            </a:pPr>
            <a:r>
              <a:rPr lang="en-GB" smtClean="0">
                <a:ea typeface="ＭＳ Ｐゴシック" pitchFamily="34" charset="-128"/>
              </a:rPr>
              <a:t>Tell them what you</a:t>
            </a:r>
            <a:r>
              <a:rPr lang="en-GB" altLang="en-US" smtClean="0">
                <a:ea typeface="ＭＳ Ｐゴシック" pitchFamily="34" charset="-128"/>
              </a:rPr>
              <a:t>’</a:t>
            </a:r>
            <a:r>
              <a:rPr lang="en-GB" smtClean="0">
                <a:ea typeface="ＭＳ Ｐゴシック" pitchFamily="34" charset="-128"/>
              </a:rPr>
              <a:t>re going to tell them…</a:t>
            </a:r>
          </a:p>
          <a:p>
            <a:pPr lvl="3">
              <a:lnSpc>
                <a:spcPct val="90000"/>
              </a:lnSpc>
            </a:pPr>
            <a:r>
              <a:rPr lang="en-GB" smtClean="0">
                <a:ea typeface="ＭＳ Ｐゴシック" pitchFamily="34" charset="-128"/>
              </a:rPr>
              <a:t>Introductions, main points, set the scene</a:t>
            </a:r>
          </a:p>
          <a:p>
            <a:pPr lvl="1">
              <a:lnSpc>
                <a:spcPct val="90000"/>
              </a:lnSpc>
            </a:pPr>
            <a:r>
              <a:rPr lang="en-GB" smtClean="0">
                <a:ea typeface="ＭＳ Ｐゴシック" pitchFamily="34" charset="-128"/>
              </a:rPr>
              <a:t>Middle (main part)</a:t>
            </a:r>
          </a:p>
          <a:p>
            <a:pPr lvl="2">
              <a:lnSpc>
                <a:spcPct val="90000"/>
              </a:lnSpc>
            </a:pPr>
            <a:r>
              <a:rPr lang="en-GB" smtClean="0">
                <a:ea typeface="ＭＳ Ｐゴシック" pitchFamily="34" charset="-128"/>
              </a:rPr>
              <a:t>Tell them what you told them you</a:t>
            </a:r>
            <a:r>
              <a:rPr lang="en-GB" altLang="en-US" smtClean="0">
                <a:ea typeface="ＭＳ Ｐゴシック" pitchFamily="34" charset="-128"/>
              </a:rPr>
              <a:t>’</a:t>
            </a:r>
            <a:r>
              <a:rPr lang="en-GB" smtClean="0">
                <a:ea typeface="ＭＳ Ｐゴシック" pitchFamily="34" charset="-128"/>
              </a:rPr>
              <a:t>d tell them…</a:t>
            </a:r>
          </a:p>
          <a:p>
            <a:pPr lvl="3">
              <a:lnSpc>
                <a:spcPct val="90000"/>
              </a:lnSpc>
            </a:pPr>
            <a:r>
              <a:rPr lang="en-GB" smtClean="0">
                <a:ea typeface="ＭＳ Ｐゴシック" pitchFamily="34" charset="-128"/>
              </a:rPr>
              <a:t>Main points and supporting evidence, recap, make it flow</a:t>
            </a:r>
          </a:p>
          <a:p>
            <a:pPr lvl="1">
              <a:lnSpc>
                <a:spcPct val="90000"/>
              </a:lnSpc>
            </a:pPr>
            <a:r>
              <a:rPr lang="en-GB" smtClean="0">
                <a:ea typeface="ＭＳ Ｐゴシック" pitchFamily="34" charset="-128"/>
              </a:rPr>
              <a:t>End</a:t>
            </a:r>
          </a:p>
          <a:p>
            <a:pPr lvl="2">
              <a:lnSpc>
                <a:spcPct val="90000"/>
              </a:lnSpc>
            </a:pPr>
            <a:r>
              <a:rPr lang="en-GB" smtClean="0">
                <a:ea typeface="ＭＳ Ｐゴシック" pitchFamily="34" charset="-128"/>
              </a:rPr>
              <a:t>…tell them what you told them!</a:t>
            </a:r>
          </a:p>
          <a:p>
            <a:pPr lvl="3">
              <a:lnSpc>
                <a:spcPct val="90000"/>
              </a:lnSpc>
            </a:pPr>
            <a:r>
              <a:rPr lang="en-GB" smtClean="0">
                <a:ea typeface="ＭＳ Ｐゴシック" pitchFamily="34" charset="-128"/>
              </a:rPr>
              <a:t>Restate main points, tell them how they</a:t>
            </a:r>
            <a:r>
              <a:rPr lang="en-GB" altLang="en-US" smtClean="0">
                <a:ea typeface="ＭＳ Ｐゴシック" pitchFamily="34" charset="-128"/>
              </a:rPr>
              <a:t>’</a:t>
            </a:r>
            <a:r>
              <a:rPr lang="en-GB" smtClean="0">
                <a:ea typeface="ＭＳ Ｐゴシック" pitchFamily="34" charset="-128"/>
              </a:rPr>
              <a:t>ve benefited, questions</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2175" y="188913"/>
            <a:ext cx="8229600" cy="1295400"/>
          </a:xfrm>
        </p:spPr>
        <p:txBody>
          <a:bodyPr rtlCol="0">
            <a:normAutofit/>
          </a:bodyPr>
          <a:lstStyle/>
          <a:p>
            <a:pPr fontAlgn="auto">
              <a:spcAft>
                <a:spcPts val="0"/>
              </a:spcAft>
              <a:defRPr/>
            </a:pPr>
            <a:r>
              <a:rPr lang="en-GB" sz="4100" b="1" dirty="0" smtClean="0">
                <a:solidFill>
                  <a:srgbClr val="800080"/>
                </a:solidFill>
                <a:ea typeface="+mn-ea"/>
                <a:cs typeface="+mn-cs"/>
              </a:rPr>
              <a:t>Refine and prepare</a:t>
            </a:r>
            <a:endParaRPr lang="en-US" sz="4100" b="1" dirty="0" smtClean="0">
              <a:solidFill>
                <a:srgbClr val="800080"/>
              </a:solidFill>
              <a:ea typeface="+mn-ea"/>
              <a:cs typeface="+mn-cs"/>
            </a:endParaRPr>
          </a:p>
        </p:txBody>
      </p:sp>
      <p:sp>
        <p:nvSpPr>
          <p:cNvPr id="5" name="TextBox 4"/>
          <p:cNvSpPr txBox="1"/>
          <p:nvPr/>
        </p:nvSpPr>
        <p:spPr>
          <a:xfrm>
            <a:off x="827088" y="1714500"/>
            <a:ext cx="6048375" cy="3108325"/>
          </a:xfrm>
          <a:prstGeom prst="rect">
            <a:avLst/>
          </a:prstGeom>
          <a:noFill/>
        </p:spPr>
        <p:txBody>
          <a:bodyPr>
            <a:spAutoFit/>
          </a:bodyPr>
          <a:lstStyle/>
          <a:p>
            <a:pPr marL="285750" indent="-285750">
              <a:buFont typeface="Arial" pitchFamily="34" charset="0"/>
              <a:buChar char="•"/>
              <a:defRPr/>
            </a:pPr>
            <a:r>
              <a:rPr lang="en-GB" sz="2800" dirty="0">
                <a:latin typeface="+mn-lt"/>
              </a:rPr>
              <a:t>Decide the main headings for the talk</a:t>
            </a:r>
          </a:p>
          <a:p>
            <a:pPr marL="285750" indent="-285750">
              <a:buFont typeface="Arial" pitchFamily="34" charset="0"/>
              <a:buChar char="•"/>
              <a:defRPr/>
            </a:pPr>
            <a:endParaRPr lang="en-GB" sz="2800" dirty="0">
              <a:latin typeface="+mn-lt"/>
            </a:endParaRPr>
          </a:p>
          <a:p>
            <a:pPr marL="285750" indent="-285750">
              <a:buFont typeface="Arial" pitchFamily="34" charset="0"/>
              <a:buChar char="•"/>
              <a:defRPr/>
            </a:pPr>
            <a:r>
              <a:rPr lang="en-GB" sz="2800" dirty="0">
                <a:latin typeface="+mn-lt"/>
              </a:rPr>
              <a:t>Choose subheadings</a:t>
            </a:r>
          </a:p>
          <a:p>
            <a:pPr marL="285750" indent="-285750">
              <a:buFont typeface="Arial" pitchFamily="34" charset="0"/>
              <a:buChar char="•"/>
              <a:defRPr/>
            </a:pPr>
            <a:endParaRPr lang="en-GB" sz="2800" dirty="0">
              <a:latin typeface="+mn-lt"/>
            </a:endParaRPr>
          </a:p>
          <a:p>
            <a:pPr marL="285750" indent="-285750">
              <a:buFont typeface="Arial" pitchFamily="34" charset="0"/>
              <a:buChar char="•"/>
              <a:defRPr/>
            </a:pPr>
            <a:r>
              <a:rPr lang="en-GB" sz="2800" dirty="0">
                <a:latin typeface="+mn-lt"/>
              </a:rPr>
              <a:t>Decide the number of slides</a:t>
            </a:r>
          </a:p>
          <a:p>
            <a:pPr marL="285750" indent="-285750">
              <a:buFont typeface="Arial" pitchFamily="34" charset="0"/>
              <a:buChar char="•"/>
              <a:defRPr/>
            </a:pPr>
            <a:endParaRPr lang="en-GB" sz="2800" dirty="0">
              <a:latin typeface="+mn-lt"/>
            </a:endParaRPr>
          </a:p>
          <a:p>
            <a:pPr marL="285750" indent="-285750">
              <a:buFont typeface="Arial" pitchFamily="34" charset="0"/>
              <a:buChar char="•"/>
              <a:defRPr/>
            </a:pPr>
            <a:r>
              <a:rPr lang="en-GB" sz="2800" dirty="0">
                <a:latin typeface="+mn-lt"/>
              </a:rPr>
              <a:t>Write brief notes onto prompt cards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2175" y="188913"/>
            <a:ext cx="8229600" cy="1295400"/>
          </a:xfrm>
        </p:spPr>
        <p:txBody>
          <a:bodyPr rtlCol="0">
            <a:normAutofit/>
          </a:bodyPr>
          <a:lstStyle/>
          <a:p>
            <a:pPr fontAlgn="auto">
              <a:spcAft>
                <a:spcPts val="0"/>
              </a:spcAft>
              <a:defRPr/>
            </a:pPr>
            <a:r>
              <a:rPr lang="en-GB" sz="4100" b="1" dirty="0" smtClean="0">
                <a:solidFill>
                  <a:srgbClr val="800080"/>
                </a:solidFill>
                <a:ea typeface="+mn-ea"/>
                <a:cs typeface="+mn-cs"/>
              </a:rPr>
              <a:t>Visual Aids</a:t>
            </a:r>
            <a:endParaRPr lang="en-US" sz="4100" b="1" dirty="0" smtClean="0">
              <a:solidFill>
                <a:srgbClr val="800080"/>
              </a:solidFill>
              <a:ea typeface="+mn-ea"/>
              <a:cs typeface="+mn-cs"/>
            </a:endParaRPr>
          </a:p>
        </p:txBody>
      </p:sp>
      <p:sp>
        <p:nvSpPr>
          <p:cNvPr id="5" name="TextBox 4"/>
          <p:cNvSpPr txBox="1"/>
          <p:nvPr/>
        </p:nvSpPr>
        <p:spPr>
          <a:xfrm>
            <a:off x="827088" y="1714500"/>
            <a:ext cx="7777162" cy="3108325"/>
          </a:xfrm>
          <a:prstGeom prst="rect">
            <a:avLst/>
          </a:prstGeom>
          <a:noFill/>
        </p:spPr>
        <p:txBody>
          <a:bodyPr>
            <a:spAutoFit/>
          </a:bodyPr>
          <a:lstStyle/>
          <a:p>
            <a:pPr marL="285750" indent="-285750">
              <a:buFont typeface="Arial" pitchFamily="34" charset="0"/>
              <a:buChar char="•"/>
              <a:defRPr/>
            </a:pPr>
            <a:r>
              <a:rPr lang="en-GB" sz="2800" dirty="0" err="1">
                <a:latin typeface="+mn-lt"/>
              </a:rPr>
              <a:t>Handouts</a:t>
            </a:r>
            <a:endParaRPr lang="en-GB" sz="2800" dirty="0">
              <a:latin typeface="+mn-lt"/>
            </a:endParaRPr>
          </a:p>
          <a:p>
            <a:pPr marL="285750" indent="-285750">
              <a:buFont typeface="Arial" pitchFamily="34" charset="0"/>
              <a:buChar char="•"/>
              <a:defRPr/>
            </a:pPr>
            <a:r>
              <a:rPr lang="en-GB" sz="2800" dirty="0">
                <a:latin typeface="+mn-lt"/>
              </a:rPr>
              <a:t>Quiz sheets or audience polls</a:t>
            </a:r>
          </a:p>
          <a:p>
            <a:pPr marL="285750" indent="-285750">
              <a:buFont typeface="Arial" pitchFamily="34" charset="0"/>
              <a:buChar char="•"/>
              <a:defRPr/>
            </a:pPr>
            <a:r>
              <a:rPr lang="en-GB" sz="2800" dirty="0">
                <a:latin typeface="+mn-lt"/>
              </a:rPr>
              <a:t>Flipchart paper/white board</a:t>
            </a:r>
          </a:p>
          <a:p>
            <a:pPr marL="285750" indent="-285750">
              <a:buFont typeface="Arial" pitchFamily="34" charset="0"/>
              <a:buChar char="•"/>
              <a:defRPr/>
            </a:pPr>
            <a:r>
              <a:rPr lang="en-GB" sz="2800" dirty="0">
                <a:latin typeface="+mn-lt"/>
              </a:rPr>
              <a:t>Power point slides and projector</a:t>
            </a:r>
          </a:p>
          <a:p>
            <a:pPr marL="285750" indent="-285750">
              <a:buFont typeface="Arial" pitchFamily="34" charset="0"/>
              <a:buChar char="•"/>
              <a:defRPr/>
            </a:pPr>
            <a:r>
              <a:rPr lang="en-GB" sz="2800" dirty="0">
                <a:latin typeface="+mn-lt"/>
              </a:rPr>
              <a:t>Present prototype or object of interest</a:t>
            </a:r>
          </a:p>
          <a:p>
            <a:pPr marL="285750" indent="-285750">
              <a:buFont typeface="Arial" pitchFamily="34" charset="0"/>
              <a:buChar char="•"/>
              <a:defRPr/>
            </a:pPr>
            <a:r>
              <a:rPr lang="en-GB" sz="2800" dirty="0">
                <a:latin typeface="+mn-lt"/>
              </a:rPr>
              <a:t>Pictures/movies/posters</a:t>
            </a:r>
          </a:p>
          <a:p>
            <a:pPr marL="285750" indent="-285750">
              <a:buFont typeface="Arial" pitchFamily="34" charset="0"/>
              <a:buChar char="•"/>
              <a:defRPr/>
            </a:pPr>
            <a:r>
              <a:rPr lang="en-GB" sz="2800" dirty="0">
                <a:latin typeface="+mn-lt"/>
              </a:rPr>
              <a:t>Audio music, radio clips or your own recording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68313" y="2133600"/>
            <a:ext cx="8229600" cy="4525963"/>
          </a:xfrm>
        </p:spPr>
        <p:txBody>
          <a:bodyPr/>
          <a:lstStyle/>
          <a:p>
            <a:r>
              <a:rPr lang="en-GB" smtClean="0">
                <a:ea typeface="ＭＳ Ｐゴシック" pitchFamily="34" charset="-128"/>
              </a:rPr>
              <a:t>Body Language</a:t>
            </a:r>
          </a:p>
          <a:p>
            <a:pPr>
              <a:buFontTx/>
              <a:buNone/>
            </a:pPr>
            <a:endParaRPr lang="en-GB" smtClean="0">
              <a:ea typeface="ＭＳ Ｐゴシック" pitchFamily="34" charset="-128"/>
            </a:endParaRPr>
          </a:p>
          <a:p>
            <a:pPr>
              <a:buFontTx/>
              <a:buNone/>
            </a:pPr>
            <a:r>
              <a:rPr lang="en-GB" smtClean="0">
                <a:ea typeface="ＭＳ Ｐゴシック" pitchFamily="34" charset="-128"/>
              </a:rPr>
              <a:t>What do you think you need to consider in</a:t>
            </a:r>
          </a:p>
          <a:p>
            <a:pPr>
              <a:buFontTx/>
              <a:buNone/>
            </a:pPr>
            <a:r>
              <a:rPr lang="en-GB" smtClean="0">
                <a:ea typeface="ＭＳ Ｐゴシック" pitchFamily="34" charset="-128"/>
              </a:rPr>
              <a:t>relation to body language when giving </a:t>
            </a:r>
          </a:p>
          <a:p>
            <a:pPr>
              <a:buFontTx/>
              <a:buNone/>
            </a:pPr>
            <a:r>
              <a:rPr lang="en-GB" smtClean="0">
                <a:ea typeface="ＭＳ Ｐゴシック" pitchFamily="34" charset="-128"/>
              </a:rPr>
              <a:t>presentation?</a:t>
            </a:r>
            <a:endParaRPr lang="en-US" smtClean="0">
              <a:ea typeface="ＭＳ Ｐゴシック" pitchFamily="34" charset="-128"/>
            </a:endParaRPr>
          </a:p>
        </p:txBody>
      </p:sp>
      <p:sp>
        <p:nvSpPr>
          <p:cNvPr id="7" name="Rectangle 2"/>
          <p:cNvSpPr txBox="1">
            <a:spLocks noChangeArrowheads="1"/>
          </p:cNvSpPr>
          <p:nvPr/>
        </p:nvSpPr>
        <p:spPr>
          <a:xfrm>
            <a:off x="933450" y="1889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rgbClr val="800080"/>
                </a:solidFill>
                <a:ea typeface="+mn-ea"/>
                <a:cs typeface="+mn-cs"/>
              </a:rPr>
              <a:t>Technique</a:t>
            </a:r>
            <a:endParaRPr lang="en-US" b="1" dirty="0" smtClean="0">
              <a:solidFill>
                <a:srgbClr val="800080"/>
              </a:solidFill>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68313" y="2133600"/>
            <a:ext cx="8229600" cy="4525963"/>
          </a:xfrm>
        </p:spPr>
        <p:txBody>
          <a:bodyPr/>
          <a:lstStyle/>
          <a:p>
            <a:r>
              <a:rPr lang="en-GB" smtClean="0">
                <a:ea typeface="ＭＳ Ｐゴシック" pitchFamily="34" charset="-128"/>
              </a:rPr>
              <a:t>Posture</a:t>
            </a:r>
          </a:p>
          <a:p>
            <a:r>
              <a:rPr lang="en-GB" smtClean="0">
                <a:ea typeface="ＭＳ Ｐゴシック" pitchFamily="34" charset="-128"/>
              </a:rPr>
              <a:t>Closed or Open</a:t>
            </a:r>
          </a:p>
          <a:p>
            <a:r>
              <a:rPr lang="en-GB" smtClean="0">
                <a:ea typeface="ＭＳ Ｐゴシック" pitchFamily="34" charset="-128"/>
              </a:rPr>
              <a:t>Personal space</a:t>
            </a:r>
          </a:p>
          <a:p>
            <a:r>
              <a:rPr lang="en-GB" smtClean="0">
                <a:ea typeface="ＭＳ Ｐゴシック" pitchFamily="34" charset="-128"/>
              </a:rPr>
              <a:t>Attitude</a:t>
            </a:r>
          </a:p>
          <a:p>
            <a:r>
              <a:rPr lang="en-GB" smtClean="0">
                <a:ea typeface="ＭＳ Ｐゴシック" pitchFamily="34" charset="-128"/>
              </a:rPr>
              <a:t>Eye contact</a:t>
            </a:r>
          </a:p>
          <a:p>
            <a:r>
              <a:rPr lang="en-GB" smtClean="0">
                <a:ea typeface="ＭＳ Ｐゴシック" pitchFamily="34" charset="-128"/>
              </a:rPr>
              <a:t>Audience awareness</a:t>
            </a:r>
          </a:p>
          <a:p>
            <a:endParaRPr lang="en-US" smtClean="0">
              <a:ea typeface="ＭＳ Ｐゴシック" pitchFamily="34" charset="-128"/>
            </a:endParaRPr>
          </a:p>
        </p:txBody>
      </p:sp>
      <p:sp>
        <p:nvSpPr>
          <p:cNvPr id="7" name="Rectangle 2"/>
          <p:cNvSpPr txBox="1">
            <a:spLocks noChangeArrowheads="1"/>
          </p:cNvSpPr>
          <p:nvPr/>
        </p:nvSpPr>
        <p:spPr>
          <a:xfrm>
            <a:off x="933450" y="1889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rgbClr val="800080"/>
                </a:solidFill>
                <a:ea typeface="+mn-ea"/>
                <a:cs typeface="+mn-cs"/>
              </a:rPr>
              <a:t>Body Language</a:t>
            </a:r>
            <a:endParaRPr lang="en-US" b="1" dirty="0" smtClean="0">
              <a:solidFill>
                <a:srgbClr val="800080"/>
              </a:solidFill>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323850" y="2060575"/>
            <a:ext cx="8229600" cy="4525963"/>
          </a:xfrm>
        </p:spPr>
        <p:txBody>
          <a:bodyPr/>
          <a:lstStyle/>
          <a:p>
            <a:r>
              <a:rPr lang="en-GB" smtClean="0">
                <a:ea typeface="ＭＳ Ｐゴシック" pitchFamily="34" charset="-128"/>
              </a:rPr>
              <a:t>Control – practise</a:t>
            </a:r>
          </a:p>
          <a:p>
            <a:r>
              <a:rPr lang="en-GB" smtClean="0">
                <a:ea typeface="ＭＳ Ｐゴシック" pitchFamily="34" charset="-128"/>
              </a:rPr>
              <a:t>Keep audience interested</a:t>
            </a:r>
          </a:p>
          <a:p>
            <a:r>
              <a:rPr lang="en-GB" smtClean="0">
                <a:ea typeface="ＭＳ Ｐゴシック" pitchFamily="34" charset="-128"/>
              </a:rPr>
              <a:t>Voice</a:t>
            </a:r>
          </a:p>
          <a:p>
            <a:pPr lvl="1"/>
            <a:r>
              <a:rPr lang="en-GB" smtClean="0">
                <a:ea typeface="ＭＳ Ｐゴシック" pitchFamily="34" charset="-128"/>
              </a:rPr>
              <a:t>Don</a:t>
            </a:r>
            <a:r>
              <a:rPr lang="en-GB" altLang="en-US" smtClean="0">
                <a:ea typeface="ＭＳ Ｐゴシック" pitchFamily="34" charset="-128"/>
              </a:rPr>
              <a:t>’</a:t>
            </a:r>
            <a:r>
              <a:rPr lang="en-GB" smtClean="0">
                <a:ea typeface="ＭＳ Ｐゴシック" pitchFamily="34" charset="-128"/>
              </a:rPr>
              <a:t>t read from a script</a:t>
            </a:r>
          </a:p>
          <a:p>
            <a:pPr lvl="1"/>
            <a:r>
              <a:rPr lang="en-GB" smtClean="0">
                <a:ea typeface="ＭＳ Ｐゴシック" pitchFamily="34" charset="-128"/>
              </a:rPr>
              <a:t>Project your voice</a:t>
            </a:r>
          </a:p>
          <a:p>
            <a:pPr lvl="1"/>
            <a:r>
              <a:rPr lang="en-GB" smtClean="0">
                <a:ea typeface="ＭＳ Ｐゴシック" pitchFamily="34" charset="-128"/>
              </a:rPr>
              <a:t>Use pauses and silences</a:t>
            </a:r>
          </a:p>
          <a:p>
            <a:pPr lvl="1"/>
            <a:r>
              <a:rPr lang="en-GB" smtClean="0">
                <a:ea typeface="ＭＳ Ｐゴシック" pitchFamily="34" charset="-128"/>
              </a:rPr>
              <a:t>Speak slowly and clearly –practise speaking slowly and clearly!</a:t>
            </a:r>
            <a:endParaRPr lang="en-US" smtClean="0">
              <a:ea typeface="ＭＳ Ｐゴシック" pitchFamily="34" charset="-128"/>
            </a:endParaRPr>
          </a:p>
        </p:txBody>
      </p:sp>
      <p:sp>
        <p:nvSpPr>
          <p:cNvPr id="7" name="Rectangle 2"/>
          <p:cNvSpPr txBox="1">
            <a:spLocks noChangeArrowheads="1"/>
          </p:cNvSpPr>
          <p:nvPr/>
        </p:nvSpPr>
        <p:spPr>
          <a:xfrm>
            <a:off x="933450" y="1889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rgbClr val="800080"/>
                </a:solidFill>
                <a:ea typeface="+mn-ea"/>
                <a:cs typeface="+mn-cs"/>
              </a:rPr>
              <a:t>Voice and Delivery</a:t>
            </a:r>
            <a:endParaRPr lang="en-US" b="1" dirty="0" smtClean="0">
              <a:solidFill>
                <a:srgbClr val="800080"/>
              </a:solidFill>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68313" y="2060575"/>
            <a:ext cx="8229600" cy="4525963"/>
          </a:xfrm>
        </p:spPr>
        <p:txBody>
          <a:bodyPr/>
          <a:lstStyle/>
          <a:p>
            <a:r>
              <a:rPr lang="en-GB" sz="4800" b="1" smtClean="0">
                <a:ea typeface="ＭＳ Ｐゴシック" pitchFamily="34" charset="-128"/>
              </a:rPr>
              <a:t>S</a:t>
            </a:r>
            <a:r>
              <a:rPr lang="en-GB" smtClean="0">
                <a:ea typeface="ＭＳ Ｐゴシック" pitchFamily="34" charset="-128"/>
              </a:rPr>
              <a:t>hare the question</a:t>
            </a:r>
          </a:p>
          <a:p>
            <a:r>
              <a:rPr lang="en-GB" sz="4800" b="1" smtClean="0">
                <a:ea typeface="ＭＳ Ｐゴシック" pitchFamily="34" charset="-128"/>
              </a:rPr>
              <a:t>T</a:t>
            </a:r>
            <a:r>
              <a:rPr lang="en-GB" smtClean="0">
                <a:ea typeface="ＭＳ Ｐゴシック" pitchFamily="34" charset="-128"/>
              </a:rPr>
              <a:t>hink about the answer</a:t>
            </a:r>
          </a:p>
          <a:p>
            <a:r>
              <a:rPr lang="en-GB" sz="4800" b="1" smtClean="0">
                <a:ea typeface="ＭＳ Ｐゴシック" pitchFamily="34" charset="-128"/>
              </a:rPr>
              <a:t>O</a:t>
            </a:r>
            <a:r>
              <a:rPr lang="en-GB" smtClean="0">
                <a:ea typeface="ＭＳ Ｐゴシック" pitchFamily="34" charset="-128"/>
              </a:rPr>
              <a:t>nly answer the question</a:t>
            </a:r>
          </a:p>
          <a:p>
            <a:r>
              <a:rPr lang="en-GB" sz="4800" b="1" smtClean="0">
                <a:ea typeface="ＭＳ Ｐゴシック" pitchFamily="34" charset="-128"/>
              </a:rPr>
              <a:t>P</a:t>
            </a:r>
            <a:r>
              <a:rPr lang="en-GB" smtClean="0">
                <a:ea typeface="ＭＳ Ｐゴシック" pitchFamily="34" charset="-128"/>
              </a:rPr>
              <a:t>olitely check the answer was ok</a:t>
            </a:r>
          </a:p>
        </p:txBody>
      </p:sp>
      <p:sp>
        <p:nvSpPr>
          <p:cNvPr id="7" name="Rectangle 2"/>
          <p:cNvSpPr txBox="1">
            <a:spLocks noChangeArrowheads="1"/>
          </p:cNvSpPr>
          <p:nvPr/>
        </p:nvSpPr>
        <p:spPr>
          <a:xfrm>
            <a:off x="933450" y="1889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rgbClr val="800080"/>
                </a:solidFill>
                <a:ea typeface="+mn-ea"/>
                <a:cs typeface="+mn-cs"/>
              </a:rPr>
              <a:t>Handling Questions</a:t>
            </a:r>
            <a:endParaRPr lang="en-US" b="1" dirty="0" smtClean="0">
              <a:solidFill>
                <a:srgbClr val="800080"/>
              </a:solidFill>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42988" y="260350"/>
            <a:ext cx="8229600" cy="1143000"/>
          </a:xfrm>
        </p:spPr>
        <p:txBody>
          <a:bodyPr rtlCol="0">
            <a:normAutofit/>
          </a:bodyPr>
          <a:lstStyle/>
          <a:p>
            <a:pPr fontAlgn="auto">
              <a:spcAft>
                <a:spcPts val="0"/>
              </a:spcAft>
              <a:defRPr/>
            </a:pPr>
            <a:r>
              <a:rPr lang="en-GB" b="1" dirty="0" smtClean="0">
                <a:solidFill>
                  <a:srgbClr val="800080"/>
                </a:solidFill>
                <a:ea typeface="+mn-ea"/>
                <a:cs typeface="+mn-cs"/>
              </a:rPr>
              <a:t>Presentation Skills</a:t>
            </a:r>
            <a:endParaRPr lang="en-US" b="1" dirty="0" smtClean="0">
              <a:solidFill>
                <a:srgbClr val="800080"/>
              </a:solidFill>
              <a:ea typeface="+mn-ea"/>
              <a:cs typeface="+mn-cs"/>
            </a:endParaRPr>
          </a:p>
        </p:txBody>
      </p:sp>
      <p:sp>
        <p:nvSpPr>
          <p:cNvPr id="10243" name="Rectangle 3"/>
          <p:cNvSpPr>
            <a:spLocks noGrp="1" noChangeArrowheads="1"/>
          </p:cNvSpPr>
          <p:nvPr>
            <p:ph idx="1"/>
          </p:nvPr>
        </p:nvSpPr>
        <p:spPr>
          <a:xfrm>
            <a:off x="539750" y="1484313"/>
            <a:ext cx="8229600" cy="4525962"/>
          </a:xfrm>
        </p:spPr>
        <p:txBody>
          <a:bodyPr/>
          <a:lstStyle/>
          <a:p>
            <a:pPr>
              <a:buFontTx/>
              <a:buNone/>
            </a:pPr>
            <a:r>
              <a:rPr lang="en-GB" sz="2400" smtClean="0">
                <a:ea typeface="ＭＳ Ｐゴシック" pitchFamily="34" charset="-128"/>
              </a:rPr>
              <a:t>This presentation aims to develop your presentations skills.</a:t>
            </a:r>
          </a:p>
          <a:p>
            <a:pPr>
              <a:buFontTx/>
              <a:buNone/>
            </a:pPr>
            <a:r>
              <a:rPr lang="en-GB" sz="2400" smtClean="0">
                <a:ea typeface="ＭＳ Ｐゴシック" pitchFamily="34" charset="-128"/>
              </a:rPr>
              <a:t>The tasks you will complete as part of the workshop will</a:t>
            </a:r>
          </a:p>
          <a:p>
            <a:pPr>
              <a:buFontTx/>
              <a:buNone/>
            </a:pPr>
            <a:r>
              <a:rPr lang="en-GB" sz="2400" smtClean="0">
                <a:ea typeface="ＭＳ Ｐゴシック" pitchFamily="34" charset="-128"/>
              </a:rPr>
              <a:t>help you to develop in the following areas.</a:t>
            </a:r>
          </a:p>
          <a:p>
            <a:pPr>
              <a:buFontTx/>
              <a:buNone/>
            </a:pPr>
            <a:endParaRPr lang="en-GB" sz="2400" smtClean="0">
              <a:ea typeface="ＭＳ Ｐゴシック" pitchFamily="34" charset="-128"/>
            </a:endParaRPr>
          </a:p>
          <a:p>
            <a:r>
              <a:rPr lang="en-GB" sz="2400" smtClean="0">
                <a:ea typeface="ＭＳ Ｐゴシック" pitchFamily="34" charset="-128"/>
              </a:rPr>
              <a:t>Presentation delivery</a:t>
            </a:r>
          </a:p>
          <a:p>
            <a:r>
              <a:rPr lang="en-GB" sz="2400" smtClean="0">
                <a:ea typeface="ＭＳ Ｐゴシック" pitchFamily="34" charset="-128"/>
              </a:rPr>
              <a:t>Communication with an audience</a:t>
            </a:r>
          </a:p>
          <a:p>
            <a:r>
              <a:rPr lang="en-GB" sz="2400" smtClean="0">
                <a:ea typeface="ＭＳ Ｐゴシック" pitchFamily="34" charset="-128"/>
              </a:rPr>
              <a:t>Presentation planning</a:t>
            </a:r>
          </a:p>
          <a:p>
            <a:r>
              <a:rPr lang="en-GB" sz="2400" smtClean="0">
                <a:ea typeface="ＭＳ Ｐゴシック" pitchFamily="34" charset="-128"/>
              </a:rPr>
              <a:t>Sharing of ideas/ opinions</a:t>
            </a:r>
          </a:p>
          <a:p>
            <a:r>
              <a:rPr lang="en-GB" sz="2400" smtClean="0">
                <a:ea typeface="ＭＳ Ｐゴシック" pitchFamily="34" charset="-128"/>
              </a:rPr>
              <a:t>Personal confidence !</a:t>
            </a:r>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68313" y="2060575"/>
            <a:ext cx="8229600" cy="4525963"/>
          </a:xfrm>
        </p:spPr>
        <p:txBody>
          <a:bodyPr rtlCol="0">
            <a:normAutofit/>
          </a:bodyPr>
          <a:lstStyle/>
          <a:p>
            <a:pPr fontAlgn="auto">
              <a:spcAft>
                <a:spcPts val="0"/>
              </a:spcAft>
              <a:defRPr/>
            </a:pPr>
            <a:r>
              <a:rPr lang="en-GB" dirty="0" smtClean="0">
                <a:ea typeface="ＭＳ Ｐゴシック" pitchFamily="34" charset="-128"/>
              </a:rPr>
              <a:t>How prepared are you</a:t>
            </a:r>
          </a:p>
          <a:p>
            <a:pPr fontAlgn="auto">
              <a:spcAft>
                <a:spcPts val="0"/>
              </a:spcAft>
              <a:defRPr/>
            </a:pPr>
            <a:endParaRPr lang="en-GB" dirty="0" smtClean="0">
              <a:ea typeface="ＭＳ Ｐゴシック" pitchFamily="34" charset="-128"/>
            </a:endParaRPr>
          </a:p>
          <a:p>
            <a:pPr marL="0" indent="0" fontAlgn="auto">
              <a:spcAft>
                <a:spcPts val="0"/>
              </a:spcAft>
              <a:buFont typeface="Arial" pitchFamily="34" charset="0"/>
              <a:buNone/>
              <a:defRPr/>
            </a:pPr>
            <a:r>
              <a:rPr lang="en-GB" dirty="0" smtClean="0">
                <a:ea typeface="ＭＳ Ｐゴシック" pitchFamily="34" charset="-128"/>
              </a:rPr>
              <a:t>(use the downloadable activity)</a:t>
            </a:r>
          </a:p>
        </p:txBody>
      </p:sp>
      <p:sp>
        <p:nvSpPr>
          <p:cNvPr id="7" name="Rectangle 2"/>
          <p:cNvSpPr txBox="1">
            <a:spLocks noChangeArrowheads="1"/>
          </p:cNvSpPr>
          <p:nvPr/>
        </p:nvSpPr>
        <p:spPr>
          <a:xfrm>
            <a:off x="933450" y="1889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rgbClr val="800080"/>
                </a:solidFill>
                <a:ea typeface="+mn-ea"/>
                <a:cs typeface="+mn-cs"/>
              </a:rPr>
              <a:t>Activity</a:t>
            </a:r>
            <a:endParaRPr lang="en-US" b="1" dirty="0" smtClean="0">
              <a:solidFill>
                <a:srgbClr val="800080"/>
              </a:solidFill>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42988" y="260350"/>
            <a:ext cx="8229600" cy="1143000"/>
          </a:xfrm>
        </p:spPr>
        <p:txBody>
          <a:bodyPr rtlCol="0">
            <a:normAutofit/>
          </a:bodyPr>
          <a:lstStyle/>
          <a:p>
            <a:pPr fontAlgn="auto">
              <a:spcAft>
                <a:spcPts val="0"/>
              </a:spcAft>
              <a:defRPr/>
            </a:pPr>
            <a:r>
              <a:rPr lang="en-GB" b="1" dirty="0" smtClean="0">
                <a:solidFill>
                  <a:srgbClr val="800080"/>
                </a:solidFill>
                <a:ea typeface="+mn-ea"/>
                <a:cs typeface="+mn-cs"/>
              </a:rPr>
              <a:t>Why give a talk?</a:t>
            </a:r>
            <a:endParaRPr lang="en-US" b="1" dirty="0" smtClean="0">
              <a:solidFill>
                <a:srgbClr val="800080"/>
              </a:solidFill>
              <a:ea typeface="+mn-ea"/>
              <a:cs typeface="+mn-cs"/>
            </a:endParaRPr>
          </a:p>
        </p:txBody>
      </p:sp>
      <p:sp>
        <p:nvSpPr>
          <p:cNvPr id="11267" name="TextBox 4"/>
          <p:cNvSpPr txBox="1">
            <a:spLocks noChangeArrowheads="1"/>
          </p:cNvSpPr>
          <p:nvPr/>
        </p:nvSpPr>
        <p:spPr bwMode="auto">
          <a:xfrm>
            <a:off x="468313" y="1700213"/>
            <a:ext cx="8064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GB" sz="2400"/>
              <a:t>Most effective way of getting your point across</a:t>
            </a:r>
          </a:p>
          <a:p>
            <a:pPr eaLnBrk="1" hangingPunct="1">
              <a:buFont typeface="Arial" pitchFamily="34" charset="0"/>
              <a:buChar char="•"/>
            </a:pPr>
            <a:endParaRPr lang="en-GB" sz="2400"/>
          </a:p>
          <a:p>
            <a:pPr eaLnBrk="1" hangingPunct="1">
              <a:buFont typeface="Arial" pitchFamily="34" charset="0"/>
              <a:buChar char="•"/>
            </a:pPr>
            <a:r>
              <a:rPr lang="en-GB" sz="2400"/>
              <a:t>Valuable transferable skill that a future employer will greatly value</a:t>
            </a:r>
          </a:p>
          <a:p>
            <a:pPr eaLnBrk="1" hangingPunct="1">
              <a:buFont typeface="Arial" pitchFamily="34" charset="0"/>
              <a:buChar char="•"/>
            </a:pPr>
            <a:endParaRPr lang="en-GB" sz="2400"/>
          </a:p>
          <a:p>
            <a:pPr eaLnBrk="1" hangingPunct="1">
              <a:buFont typeface="Arial" pitchFamily="34" charset="0"/>
              <a:buChar char="•"/>
            </a:pPr>
            <a:r>
              <a:rPr lang="en-GB" sz="2400"/>
              <a:t>Often part of an interview process</a:t>
            </a:r>
          </a:p>
          <a:p>
            <a:pPr eaLnBrk="1" hangingPunct="1">
              <a:buFont typeface="Arial" pitchFamily="34" charset="0"/>
              <a:buChar char="•"/>
            </a:pPr>
            <a:endParaRPr lang="en-GB" sz="2400"/>
          </a:p>
          <a:p>
            <a:pPr eaLnBrk="1" hangingPunct="1">
              <a:buFont typeface="Arial" pitchFamily="34" charset="0"/>
              <a:buChar char="•"/>
            </a:pPr>
            <a:r>
              <a:rPr lang="en-GB" sz="2400"/>
              <a:t>Builds confidence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42988" y="188913"/>
            <a:ext cx="8229600" cy="1143000"/>
          </a:xfrm>
        </p:spPr>
        <p:txBody>
          <a:bodyPr rtlCol="0">
            <a:normAutofit/>
          </a:bodyPr>
          <a:lstStyle/>
          <a:p>
            <a:pPr fontAlgn="auto">
              <a:spcAft>
                <a:spcPts val="0"/>
              </a:spcAft>
              <a:defRPr/>
            </a:pPr>
            <a:r>
              <a:rPr lang="en-GB" b="1" dirty="0" smtClean="0">
                <a:solidFill>
                  <a:srgbClr val="800080"/>
                </a:solidFill>
                <a:ea typeface="+mn-ea"/>
                <a:cs typeface="+mn-cs"/>
              </a:rPr>
              <a:t>Opening Thoughts</a:t>
            </a:r>
            <a:endParaRPr lang="en-US" b="1" dirty="0" smtClean="0">
              <a:solidFill>
                <a:srgbClr val="800080"/>
              </a:solidFill>
              <a:ea typeface="+mn-ea"/>
              <a:cs typeface="+mn-cs"/>
            </a:endParaRPr>
          </a:p>
        </p:txBody>
      </p:sp>
      <p:sp>
        <p:nvSpPr>
          <p:cNvPr id="12291" name="Rectangle 3"/>
          <p:cNvSpPr>
            <a:spLocks noGrp="1" noChangeArrowheads="1"/>
          </p:cNvSpPr>
          <p:nvPr>
            <p:ph idx="1"/>
          </p:nvPr>
        </p:nvSpPr>
        <p:spPr>
          <a:xfrm>
            <a:off x="611188" y="1628775"/>
            <a:ext cx="8229600" cy="1285875"/>
          </a:xfrm>
        </p:spPr>
        <p:txBody>
          <a:bodyPr/>
          <a:lstStyle/>
          <a:p>
            <a:r>
              <a:rPr lang="en-GB" smtClean="0">
                <a:ea typeface="ＭＳ Ｐゴシック" pitchFamily="34" charset="-128"/>
              </a:rPr>
              <a:t>What are your worries around giving presentations?</a:t>
            </a:r>
          </a:p>
          <a:p>
            <a:pPr>
              <a:buFontTx/>
              <a:buNone/>
            </a:pPr>
            <a:endParaRPr lang="en-GB" sz="2000" smtClean="0">
              <a:ea typeface="ＭＳ Ｐゴシック" pitchFamily="34" charset="-128"/>
            </a:endParaRPr>
          </a:p>
          <a:p>
            <a:pPr>
              <a:buFontTx/>
              <a:buNone/>
            </a:pPr>
            <a:endParaRPr lang="en-GB" sz="2000" smtClean="0">
              <a:ea typeface="ＭＳ Ｐゴシック" pitchFamily="34" charset="-128"/>
            </a:endParaRPr>
          </a:p>
          <a:p>
            <a:pPr>
              <a:buFontTx/>
              <a:buNone/>
            </a:pPr>
            <a:endParaRPr lang="en-GB" sz="2000" smtClean="0">
              <a:ea typeface="ＭＳ Ｐゴシック" pitchFamily="34" charset="-128"/>
            </a:endParaRPr>
          </a:p>
        </p:txBody>
      </p:sp>
      <p:sp>
        <p:nvSpPr>
          <p:cNvPr id="12292" name="Rectangle 3"/>
          <p:cNvSpPr txBox="1">
            <a:spLocks noChangeArrowheads="1"/>
          </p:cNvSpPr>
          <p:nvPr/>
        </p:nvSpPr>
        <p:spPr bwMode="auto">
          <a:xfrm>
            <a:off x="598488" y="3068638"/>
            <a:ext cx="8229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buFont typeface="Arial" pitchFamily="34" charset="0"/>
              <a:buChar char="•"/>
            </a:pPr>
            <a:r>
              <a:rPr lang="en-GB" sz="3200">
                <a:latin typeface="Calibri" pitchFamily="34" charset="0"/>
              </a:rPr>
              <a:t>What do you enjoy about giving presentations?</a:t>
            </a:r>
          </a:p>
          <a:p>
            <a:pPr eaLnBrk="1" hangingPunct="1">
              <a:spcBef>
                <a:spcPct val="20000"/>
              </a:spcBef>
              <a:buFont typeface="Arial" pitchFamily="34" charset="0"/>
              <a:buChar char="•"/>
            </a:pPr>
            <a:endParaRPr lang="en-GB" sz="3200">
              <a:latin typeface="Calibri" pitchFamily="34" charset="0"/>
            </a:endParaRPr>
          </a:p>
          <a:p>
            <a:pPr eaLnBrk="1" hangingPunct="1">
              <a:spcBef>
                <a:spcPct val="20000"/>
              </a:spcBef>
              <a:buFont typeface="Arial" pitchFamily="34" charset="0"/>
              <a:buChar char="•"/>
            </a:pPr>
            <a:endParaRPr lang="en-GB" sz="3200">
              <a:latin typeface="Calibri" pitchFamily="34" charset="0"/>
            </a:endParaRPr>
          </a:p>
          <a:p>
            <a:pPr eaLnBrk="1" hangingPunct="1">
              <a:spcBef>
                <a:spcPct val="20000"/>
              </a:spcBef>
              <a:buFont typeface="Arial" pitchFamily="34" charset="0"/>
              <a:buChar char="•"/>
            </a:pPr>
            <a:endParaRPr lang="en-US" sz="320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68313" y="2332038"/>
            <a:ext cx="8229600" cy="4525962"/>
          </a:xfrm>
        </p:spPr>
        <p:txBody>
          <a:bodyPr/>
          <a:lstStyle/>
          <a:p>
            <a:r>
              <a:rPr lang="en-GB" smtClean="0">
                <a:ea typeface="ＭＳ Ｐゴシック" pitchFamily="34" charset="-128"/>
              </a:rPr>
              <a:t>Good preparation = good presenting</a:t>
            </a:r>
          </a:p>
          <a:p>
            <a:pPr>
              <a:buFontTx/>
              <a:buNone/>
            </a:pPr>
            <a:endParaRPr lang="en-GB" smtClean="0">
              <a:ea typeface="ＭＳ Ｐゴシック" pitchFamily="34" charset="-128"/>
            </a:endParaRPr>
          </a:p>
          <a:p>
            <a:pPr>
              <a:buFontTx/>
              <a:buNone/>
            </a:pPr>
            <a:r>
              <a:rPr lang="en-GB" smtClean="0">
                <a:ea typeface="ＭＳ Ｐゴシック" pitchFamily="34" charset="-128"/>
              </a:rPr>
              <a:t>It is very important to be prepared before a presentation!</a:t>
            </a:r>
          </a:p>
          <a:p>
            <a:pPr>
              <a:buFontTx/>
              <a:buNone/>
            </a:pPr>
            <a:endParaRPr lang="en-GB" smtClean="0">
              <a:ea typeface="ＭＳ Ｐゴシック" pitchFamily="34" charset="-128"/>
            </a:endParaRPr>
          </a:p>
        </p:txBody>
      </p:sp>
      <p:sp>
        <p:nvSpPr>
          <p:cNvPr id="6" name="Rectangle 2"/>
          <p:cNvSpPr txBox="1">
            <a:spLocks noChangeArrowheads="1"/>
          </p:cNvSpPr>
          <p:nvPr/>
        </p:nvSpPr>
        <p:spPr>
          <a:xfrm>
            <a:off x="933450" y="1889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rgbClr val="800080"/>
                </a:solidFill>
                <a:ea typeface="+mn-ea"/>
                <a:cs typeface="+mn-cs"/>
              </a:rPr>
              <a:t>Preparation</a:t>
            </a:r>
            <a:endParaRPr lang="en-US" b="1" dirty="0" smtClean="0">
              <a:solidFill>
                <a:srgbClr val="800080"/>
              </a:solidFil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randombar(horizontal)">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randombar(horizontal)">
                                      <p:cBhvr>
                                        <p:cTn id="12"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68313" y="2133600"/>
            <a:ext cx="8229600" cy="4525963"/>
          </a:xfrm>
        </p:spPr>
        <p:txBody>
          <a:bodyPr/>
          <a:lstStyle/>
          <a:p>
            <a:pPr>
              <a:buFontTx/>
              <a:buNone/>
            </a:pPr>
            <a:r>
              <a:rPr lang="en-GB" smtClean="0">
                <a:ea typeface="ＭＳ Ｐゴシック" pitchFamily="34" charset="-128"/>
              </a:rPr>
              <a:t>What do you think you need to consider/</a:t>
            </a:r>
          </a:p>
          <a:p>
            <a:pPr>
              <a:buFontTx/>
              <a:buNone/>
            </a:pPr>
            <a:r>
              <a:rPr lang="en-GB" smtClean="0">
                <a:ea typeface="ＭＳ Ｐゴシック" pitchFamily="34" charset="-128"/>
              </a:rPr>
              <a:t>think about before giving a presentation?</a:t>
            </a:r>
          </a:p>
          <a:p>
            <a:endParaRPr lang="en-GB" smtClean="0">
              <a:ea typeface="ＭＳ Ｐゴシック" pitchFamily="34" charset="-128"/>
            </a:endParaRPr>
          </a:p>
          <a:p>
            <a:pPr>
              <a:buFontTx/>
              <a:buNone/>
            </a:pPr>
            <a:r>
              <a:rPr lang="en-GB" smtClean="0">
                <a:ea typeface="ＭＳ Ｐゴシック" pitchFamily="34" charset="-128"/>
              </a:rPr>
              <a:t>- Audience</a:t>
            </a:r>
          </a:p>
          <a:p>
            <a:pPr>
              <a:buFontTx/>
              <a:buNone/>
            </a:pPr>
            <a:r>
              <a:rPr lang="en-GB" smtClean="0">
                <a:ea typeface="ＭＳ Ｐゴシック" pitchFamily="34" charset="-128"/>
              </a:rPr>
              <a:t>- Content</a:t>
            </a:r>
          </a:p>
          <a:p>
            <a:pPr>
              <a:buFontTx/>
              <a:buNone/>
            </a:pPr>
            <a:r>
              <a:rPr lang="en-GB" smtClean="0">
                <a:ea typeface="ＭＳ Ｐゴシック" pitchFamily="34" charset="-128"/>
              </a:rPr>
              <a:t>- Technique</a:t>
            </a:r>
            <a:endParaRPr lang="en-US" smtClean="0">
              <a:ea typeface="ＭＳ Ｐゴシック" pitchFamily="34" charset="-128"/>
            </a:endParaRPr>
          </a:p>
        </p:txBody>
      </p:sp>
      <p:sp>
        <p:nvSpPr>
          <p:cNvPr id="7" name="Rectangle 2"/>
          <p:cNvSpPr txBox="1">
            <a:spLocks noChangeArrowheads="1"/>
          </p:cNvSpPr>
          <p:nvPr/>
        </p:nvSpPr>
        <p:spPr>
          <a:xfrm>
            <a:off x="933450" y="1889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rgbClr val="800080"/>
                </a:solidFill>
                <a:ea typeface="+mn-ea"/>
                <a:cs typeface="+mn-cs"/>
              </a:rPr>
              <a:t>Preparation</a:t>
            </a:r>
            <a:endParaRPr lang="en-US" b="1" dirty="0" smtClean="0">
              <a:solidFill>
                <a:srgbClr val="800080"/>
              </a:solidFill>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68313" y="2060575"/>
            <a:ext cx="8229600" cy="4525963"/>
          </a:xfrm>
        </p:spPr>
        <p:txBody>
          <a:bodyPr/>
          <a:lstStyle/>
          <a:p>
            <a:r>
              <a:rPr lang="en-GB" sz="2800" smtClean="0">
                <a:ea typeface="ＭＳ Ｐゴシック" pitchFamily="34" charset="-128"/>
              </a:rPr>
              <a:t>Who is your audience?</a:t>
            </a:r>
          </a:p>
          <a:p>
            <a:r>
              <a:rPr lang="en-GB" sz="2800" smtClean="0">
                <a:ea typeface="ＭＳ Ｐゴシック" pitchFamily="34" charset="-128"/>
              </a:rPr>
              <a:t>What age are they? What values do they have?</a:t>
            </a:r>
          </a:p>
          <a:p>
            <a:r>
              <a:rPr lang="en-GB" sz="2800" smtClean="0">
                <a:ea typeface="ＭＳ Ｐゴシック" pitchFamily="34" charset="-128"/>
              </a:rPr>
              <a:t>Do they have any prior knowledge of the subject? </a:t>
            </a:r>
          </a:p>
          <a:p>
            <a:r>
              <a:rPr lang="en-GB" sz="2800" smtClean="0">
                <a:ea typeface="ＭＳ Ｐゴシック" pitchFamily="34" charset="-128"/>
              </a:rPr>
              <a:t>How will they respond to your presentation?</a:t>
            </a:r>
          </a:p>
          <a:p>
            <a:endParaRPr lang="en-GB" sz="2800" smtClean="0">
              <a:ea typeface="ＭＳ Ｐゴシック" pitchFamily="34" charset="-128"/>
            </a:endParaRPr>
          </a:p>
          <a:p>
            <a:r>
              <a:rPr lang="en-GB" sz="2800" smtClean="0">
                <a:ea typeface="ＭＳ Ｐゴシック" pitchFamily="34" charset="-128"/>
              </a:rPr>
              <a:t>What is your goal in relation to this audience?</a:t>
            </a:r>
          </a:p>
          <a:p>
            <a:pPr lvl="1"/>
            <a:r>
              <a:rPr lang="en-GB" sz="2400" smtClean="0">
                <a:ea typeface="ＭＳ Ｐゴシック" pitchFamily="34" charset="-128"/>
              </a:rPr>
              <a:t>To be </a:t>
            </a:r>
            <a:r>
              <a:rPr lang="en-GB" sz="2400" b="1" smtClean="0">
                <a:ea typeface="ＭＳ Ｐゴシック" pitchFamily="34" charset="-128"/>
              </a:rPr>
              <a:t>perceived</a:t>
            </a:r>
            <a:r>
              <a:rPr lang="en-GB" sz="2400" smtClean="0">
                <a:ea typeface="ＭＳ Ｐゴシック" pitchFamily="34" charset="-128"/>
              </a:rPr>
              <a:t> by the audience as </a:t>
            </a:r>
            <a:r>
              <a:rPr lang="en-GB" sz="2400" b="1" smtClean="0">
                <a:ea typeface="ＭＳ Ｐゴシック" pitchFamily="34" charset="-128"/>
              </a:rPr>
              <a:t>credible</a:t>
            </a:r>
            <a:r>
              <a:rPr lang="en-GB" sz="2400" smtClean="0">
                <a:ea typeface="ＭＳ Ｐゴシック" pitchFamily="34" charset="-128"/>
              </a:rPr>
              <a:t> and </a:t>
            </a:r>
            <a:r>
              <a:rPr lang="en-GB" sz="2400" b="1" smtClean="0">
                <a:ea typeface="ＭＳ Ｐゴシック" pitchFamily="34" charset="-128"/>
              </a:rPr>
              <a:t>qualified</a:t>
            </a:r>
            <a:r>
              <a:rPr lang="en-GB" sz="2400" smtClean="0">
                <a:ea typeface="ＭＳ Ｐゴシック" pitchFamily="34" charset="-128"/>
              </a:rPr>
              <a:t> to speak about your subject</a:t>
            </a:r>
          </a:p>
          <a:p>
            <a:endParaRPr lang="en-GB" sz="2800" smtClean="0">
              <a:ea typeface="ＭＳ Ｐゴシック" pitchFamily="34" charset="-128"/>
            </a:endParaRPr>
          </a:p>
        </p:txBody>
      </p:sp>
      <p:sp>
        <p:nvSpPr>
          <p:cNvPr id="7" name="Rectangle 2"/>
          <p:cNvSpPr txBox="1">
            <a:spLocks noChangeArrowheads="1"/>
          </p:cNvSpPr>
          <p:nvPr/>
        </p:nvSpPr>
        <p:spPr>
          <a:xfrm>
            <a:off x="933450" y="1889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rgbClr val="800080"/>
                </a:solidFill>
                <a:ea typeface="+mn-ea"/>
                <a:cs typeface="+mn-cs"/>
              </a:rPr>
              <a:t>Audience</a:t>
            </a:r>
            <a:endParaRPr lang="en-US" b="1" dirty="0" smtClean="0">
              <a:solidFill>
                <a:srgbClr val="800080"/>
              </a:solidFill>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539750" y="2133600"/>
            <a:ext cx="8229600" cy="4525963"/>
          </a:xfrm>
        </p:spPr>
        <p:txBody>
          <a:bodyPr rtlCol="0">
            <a:normAutofit lnSpcReduction="10000"/>
          </a:bodyPr>
          <a:lstStyle/>
          <a:p>
            <a:pPr fontAlgn="auto">
              <a:lnSpc>
                <a:spcPct val="90000"/>
              </a:lnSpc>
              <a:spcAft>
                <a:spcPts val="0"/>
              </a:spcAft>
              <a:defRPr/>
            </a:pPr>
            <a:r>
              <a:rPr lang="en-GB" sz="2400" dirty="0" smtClean="0">
                <a:ea typeface="ＭＳ Ｐゴシック" pitchFamily="34" charset="-128"/>
              </a:rPr>
              <a:t>What is the presentation about? </a:t>
            </a:r>
          </a:p>
          <a:p>
            <a:pPr fontAlgn="auto">
              <a:lnSpc>
                <a:spcPct val="90000"/>
              </a:lnSpc>
              <a:spcAft>
                <a:spcPts val="0"/>
              </a:spcAft>
              <a:defRPr/>
            </a:pPr>
            <a:endParaRPr lang="en-GB" sz="2400" dirty="0" smtClean="0">
              <a:ea typeface="ＭＳ Ｐゴシック" pitchFamily="34" charset="-128"/>
            </a:endParaRPr>
          </a:p>
          <a:p>
            <a:pPr fontAlgn="auto">
              <a:lnSpc>
                <a:spcPct val="90000"/>
              </a:lnSpc>
              <a:spcAft>
                <a:spcPts val="0"/>
              </a:spcAft>
              <a:defRPr/>
            </a:pPr>
            <a:r>
              <a:rPr lang="en-GB" sz="2400" dirty="0" smtClean="0">
                <a:ea typeface="ＭＳ Ｐゴシック" pitchFamily="34" charset="-128"/>
              </a:rPr>
              <a:t>How are you going to introduce the topic? </a:t>
            </a:r>
          </a:p>
          <a:p>
            <a:pPr fontAlgn="auto">
              <a:lnSpc>
                <a:spcPct val="90000"/>
              </a:lnSpc>
              <a:spcAft>
                <a:spcPts val="0"/>
              </a:spcAft>
              <a:defRPr/>
            </a:pPr>
            <a:endParaRPr lang="en-GB" sz="2400" dirty="0" smtClean="0">
              <a:ea typeface="ＭＳ Ｐゴシック" pitchFamily="34" charset="-128"/>
            </a:endParaRPr>
          </a:p>
          <a:p>
            <a:pPr fontAlgn="auto">
              <a:lnSpc>
                <a:spcPct val="90000"/>
              </a:lnSpc>
              <a:spcAft>
                <a:spcPts val="0"/>
              </a:spcAft>
              <a:defRPr/>
            </a:pPr>
            <a:r>
              <a:rPr lang="en-GB" sz="2400" dirty="0" smtClean="0">
                <a:ea typeface="ＭＳ Ｐゴシック" pitchFamily="34" charset="-128"/>
              </a:rPr>
              <a:t>What are you going to say about it? </a:t>
            </a:r>
          </a:p>
          <a:p>
            <a:pPr fontAlgn="auto">
              <a:lnSpc>
                <a:spcPct val="90000"/>
              </a:lnSpc>
              <a:spcAft>
                <a:spcPts val="0"/>
              </a:spcAft>
              <a:buFontTx/>
              <a:buNone/>
              <a:defRPr/>
            </a:pPr>
            <a:endParaRPr lang="en-GB" sz="2400" dirty="0" smtClean="0">
              <a:ea typeface="ＭＳ Ｐゴシック" pitchFamily="34" charset="-128"/>
            </a:endParaRPr>
          </a:p>
          <a:p>
            <a:pPr fontAlgn="auto">
              <a:lnSpc>
                <a:spcPct val="90000"/>
              </a:lnSpc>
              <a:spcAft>
                <a:spcPts val="0"/>
              </a:spcAft>
              <a:defRPr/>
            </a:pPr>
            <a:r>
              <a:rPr lang="en-GB" sz="2400" dirty="0" smtClean="0">
                <a:ea typeface="ＭＳ Ｐゴシック" pitchFamily="34" charset="-128"/>
              </a:rPr>
              <a:t>Are you going to discuss your thoughts and opinions on the topic?  How will you support the points you make?</a:t>
            </a:r>
          </a:p>
          <a:p>
            <a:pPr fontAlgn="auto">
              <a:lnSpc>
                <a:spcPct val="90000"/>
              </a:lnSpc>
              <a:spcAft>
                <a:spcPts val="0"/>
              </a:spcAft>
              <a:buFontTx/>
              <a:buNone/>
              <a:defRPr/>
            </a:pPr>
            <a:endParaRPr lang="en-GB" sz="2400" dirty="0" smtClean="0">
              <a:ea typeface="ＭＳ Ｐゴシック" pitchFamily="34" charset="-128"/>
            </a:endParaRPr>
          </a:p>
          <a:p>
            <a:pPr fontAlgn="auto">
              <a:lnSpc>
                <a:spcPct val="90000"/>
              </a:lnSpc>
              <a:spcAft>
                <a:spcPts val="0"/>
              </a:spcAft>
              <a:defRPr/>
            </a:pPr>
            <a:r>
              <a:rPr lang="en-GB" sz="2400" dirty="0" smtClean="0">
                <a:ea typeface="ＭＳ Ｐゴシック" pitchFamily="34" charset="-128"/>
              </a:rPr>
              <a:t>What information will you include and what information will you choose not to include? (This is of course affected by how  much time you have).</a:t>
            </a:r>
          </a:p>
          <a:p>
            <a:pPr fontAlgn="auto">
              <a:lnSpc>
                <a:spcPct val="90000"/>
              </a:lnSpc>
              <a:spcAft>
                <a:spcPts val="0"/>
              </a:spcAft>
              <a:defRPr/>
            </a:pPr>
            <a:endParaRPr lang="en-GB" sz="2400" dirty="0" smtClean="0">
              <a:ea typeface="ＭＳ Ｐゴシック" pitchFamily="34" charset="-128"/>
            </a:endParaRPr>
          </a:p>
          <a:p>
            <a:pPr fontAlgn="auto">
              <a:lnSpc>
                <a:spcPct val="90000"/>
              </a:lnSpc>
              <a:spcAft>
                <a:spcPts val="0"/>
              </a:spcAft>
              <a:defRPr/>
            </a:pPr>
            <a:endParaRPr lang="en-US" sz="2400" dirty="0" smtClean="0">
              <a:ea typeface="ＭＳ Ｐゴシック" pitchFamily="34" charset="-128"/>
            </a:endParaRPr>
          </a:p>
        </p:txBody>
      </p:sp>
      <p:sp>
        <p:nvSpPr>
          <p:cNvPr id="7" name="Rectangle 2"/>
          <p:cNvSpPr txBox="1">
            <a:spLocks noChangeArrowheads="1"/>
          </p:cNvSpPr>
          <p:nvPr/>
        </p:nvSpPr>
        <p:spPr>
          <a:xfrm>
            <a:off x="933450" y="1889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rgbClr val="800080"/>
                </a:solidFill>
                <a:ea typeface="+mn-ea"/>
                <a:cs typeface="+mn-cs"/>
              </a:rPr>
              <a:t>Content</a:t>
            </a:r>
            <a:endParaRPr lang="en-US" b="1" dirty="0" smtClean="0">
              <a:solidFill>
                <a:srgbClr val="800080"/>
              </a:solidFill>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33450" y="188913"/>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b="1" dirty="0" smtClean="0">
                <a:solidFill>
                  <a:srgbClr val="800080"/>
                </a:solidFill>
                <a:ea typeface="+mn-ea"/>
                <a:cs typeface="+mn-cs"/>
              </a:rPr>
              <a:t>Activity</a:t>
            </a:r>
            <a:endParaRPr lang="en-US" b="1" dirty="0" smtClean="0">
              <a:solidFill>
                <a:srgbClr val="800080"/>
              </a:solidFill>
              <a:ea typeface="+mn-ea"/>
              <a:cs typeface="+mn-cs"/>
            </a:endParaRPr>
          </a:p>
        </p:txBody>
      </p:sp>
      <p:pic>
        <p:nvPicPr>
          <p:cNvPr id="174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193800"/>
            <a:ext cx="241935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WaterCycle-optimiz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331913"/>
            <a:ext cx="5037138"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304800" y="5791200"/>
            <a:ext cx="853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atin typeface="Calibri" pitchFamily="34" charset="0"/>
              </a:rPr>
              <a:t>Prepare a short verbal explanation about water cycle OR photosynthesis in about 100 words if your audience is: y</a:t>
            </a:r>
            <a:r>
              <a:rPr lang="en-GB">
                <a:latin typeface="Calibri" pitchFamily="34" charset="0"/>
              </a:rPr>
              <a:t>our peers, secondly students in Y8 and thirdly family members. </a:t>
            </a:r>
            <a:endParaRPr lang="en-US">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4288</TotalTime>
  <Words>2220</Words>
  <Application>Microsoft Office PowerPoint</Application>
  <PresentationFormat>On-screen Show (4:3)</PresentationFormat>
  <Paragraphs>218</Paragraphs>
  <Slides>20</Slides>
  <Notes>15</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3_Custom Design</vt:lpstr>
      <vt:lpstr>Office Theme</vt:lpstr>
      <vt:lpstr>PowerPoint Presentation</vt:lpstr>
      <vt:lpstr>Presentation Skills</vt:lpstr>
      <vt:lpstr>Why give a talk?</vt:lpstr>
      <vt:lpstr>Opening Thoughts</vt:lpstr>
      <vt:lpstr>PowerPoint Presentation</vt:lpstr>
      <vt:lpstr>PowerPoint Presentation</vt:lpstr>
      <vt:lpstr>PowerPoint Presentation</vt:lpstr>
      <vt:lpstr>PowerPoint Presentation</vt:lpstr>
      <vt:lpstr>PowerPoint Presentation</vt:lpstr>
      <vt:lpstr>PowerPoint Presentation</vt:lpstr>
      <vt:lpstr>Using PowerPoint</vt:lpstr>
      <vt:lpstr>PowerPoint Presentation</vt:lpstr>
      <vt:lpstr>Tell them, tell them,  tell them…</vt:lpstr>
      <vt:lpstr>Refine and prepare</vt:lpstr>
      <vt:lpstr>Visual Aids</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mfix7na2</dc:creator>
  <cp:lastModifiedBy>Jake Brown</cp:lastModifiedBy>
  <cp:revision>54</cp:revision>
  <dcterms:created xsi:type="dcterms:W3CDTF">2013-06-05T13:06:25Z</dcterms:created>
  <dcterms:modified xsi:type="dcterms:W3CDTF">2017-03-01T15:02:48Z</dcterms:modified>
</cp:coreProperties>
</file>