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0" r:id="rId1"/>
    <p:sldMasterId id="2147483662" r:id="rId2"/>
    <p:sldMasterId id="2147483674" r:id="rId3"/>
    <p:sldMasterId id="2147483686" r:id="rId4"/>
    <p:sldMasterId id="2147483698" r:id="rId5"/>
  </p:sldMasterIdLst>
  <p:notesMasterIdLst>
    <p:notesMasterId r:id="rId53"/>
  </p:notesMasterIdLst>
  <p:handoutMasterIdLst>
    <p:handoutMasterId r:id="rId54"/>
  </p:handoutMasterIdLst>
  <p:sldIdLst>
    <p:sldId id="288" r:id="rId6"/>
    <p:sldId id="289" r:id="rId7"/>
    <p:sldId id="328" r:id="rId8"/>
    <p:sldId id="438" r:id="rId9"/>
    <p:sldId id="437" r:id="rId10"/>
    <p:sldId id="335" r:id="rId11"/>
    <p:sldId id="354" r:id="rId12"/>
    <p:sldId id="347" r:id="rId13"/>
    <p:sldId id="271" r:id="rId14"/>
    <p:sldId id="340" r:id="rId15"/>
    <p:sldId id="341" r:id="rId16"/>
    <p:sldId id="342" r:id="rId17"/>
    <p:sldId id="343" r:id="rId18"/>
    <p:sldId id="352" r:id="rId19"/>
    <p:sldId id="414" r:id="rId20"/>
    <p:sldId id="417" r:id="rId21"/>
    <p:sldId id="420" r:id="rId22"/>
    <p:sldId id="419" r:id="rId23"/>
    <p:sldId id="344" r:id="rId24"/>
    <p:sldId id="306" r:id="rId25"/>
    <p:sldId id="339" r:id="rId26"/>
    <p:sldId id="292" r:id="rId27"/>
    <p:sldId id="421" r:id="rId28"/>
    <p:sldId id="299" r:id="rId29"/>
    <p:sldId id="258" r:id="rId30"/>
    <p:sldId id="259" r:id="rId31"/>
    <p:sldId id="432" r:id="rId32"/>
    <p:sldId id="433" r:id="rId33"/>
    <p:sldId id="435" r:id="rId34"/>
    <p:sldId id="436" r:id="rId35"/>
    <p:sldId id="297" r:id="rId36"/>
    <p:sldId id="348" r:id="rId37"/>
    <p:sldId id="349" r:id="rId38"/>
    <p:sldId id="350" r:id="rId39"/>
    <p:sldId id="301" r:id="rId40"/>
    <p:sldId id="300" r:id="rId41"/>
    <p:sldId id="302" r:id="rId42"/>
    <p:sldId id="296" r:id="rId43"/>
    <p:sldId id="309" r:id="rId44"/>
    <p:sldId id="308" r:id="rId45"/>
    <p:sldId id="332" r:id="rId46"/>
    <p:sldId id="425" r:id="rId47"/>
    <p:sldId id="427" r:id="rId48"/>
    <p:sldId id="428" r:id="rId49"/>
    <p:sldId id="333" r:id="rId50"/>
    <p:sldId id="303" r:id="rId51"/>
    <p:sldId id="312" r:id="rId52"/>
  </p:sldIdLst>
  <p:sldSz cx="9144000" cy="6858000" type="screen4x3"/>
  <p:notesSz cx="6858000" cy="994727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15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02" autoAdjust="0"/>
  </p:normalViewPr>
  <p:slideViewPr>
    <p:cSldViewPr>
      <p:cViewPr varScale="1">
        <p:scale>
          <a:sx n="59" d="100"/>
          <a:sy n="59" d="100"/>
        </p:scale>
        <p:origin x="17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varScale="1">
        <p:scale>
          <a:sx n="63" d="100"/>
          <a:sy n="63" d="100"/>
        </p:scale>
        <p:origin x="-1944" y="-84"/>
      </p:cViewPr>
      <p:guideLst>
        <p:guide orient="horz" pos="31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5453"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5453"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200">
                <a:latin typeface="Times New Roman" pitchFamily="18" charset="0"/>
              </a:defRPr>
            </a:lvl1pPr>
          </a:lstStyle>
          <a:p>
            <a:pPr>
              <a:defRPr/>
            </a:pPr>
            <a:fld id="{C6A9F17D-68F1-4860-ACC0-29C97266C9F5}" type="slidenum">
              <a:rPr lang="en-GB"/>
              <a:pPr>
                <a:defRPr/>
              </a:pPr>
              <a:t>‹#›</a:t>
            </a:fld>
            <a:endParaRPr lang="en-GB"/>
          </a:p>
        </p:txBody>
      </p:sp>
    </p:spTree>
    <p:extLst>
      <p:ext uri="{BB962C8B-B14F-4D97-AF65-F5344CB8AC3E}">
        <p14:creationId xmlns:p14="http://schemas.microsoft.com/office/powerpoint/2010/main" val="157974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5453"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941388" y="746125"/>
            <a:ext cx="4975225" cy="3730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508" y="4724678"/>
            <a:ext cx="5028986" cy="4476512"/>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5453"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200">
                <a:latin typeface="Times New Roman" pitchFamily="18" charset="0"/>
              </a:defRPr>
            </a:lvl1pPr>
          </a:lstStyle>
          <a:p>
            <a:pPr>
              <a:defRPr/>
            </a:pPr>
            <a:fld id="{1AFA2727-620B-405F-A13E-C8A517ACB0AB}" type="slidenum">
              <a:rPr lang="en-GB"/>
              <a:pPr>
                <a:defRPr/>
              </a:pPr>
              <a:t>‹#›</a:t>
            </a:fld>
            <a:endParaRPr lang="en-GB"/>
          </a:p>
        </p:txBody>
      </p:sp>
    </p:spTree>
    <p:extLst>
      <p:ext uri="{BB962C8B-B14F-4D97-AF65-F5344CB8AC3E}">
        <p14:creationId xmlns:p14="http://schemas.microsoft.com/office/powerpoint/2010/main" val="2271467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a:t>
            </a:fld>
            <a:endParaRPr lang="en-GB"/>
          </a:p>
        </p:txBody>
      </p:sp>
    </p:spTree>
    <p:extLst>
      <p:ext uri="{BB962C8B-B14F-4D97-AF65-F5344CB8AC3E}">
        <p14:creationId xmlns:p14="http://schemas.microsoft.com/office/powerpoint/2010/main" val="1150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TL pro forma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FA2727-620B-405F-A13E-C8A517ACB0AB}"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315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Show lesson plan</a:t>
            </a:r>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22</a:t>
            </a:fld>
            <a:endParaRPr lang="en-GB"/>
          </a:p>
        </p:txBody>
      </p:sp>
    </p:spTree>
    <p:extLst>
      <p:ext uri="{BB962C8B-B14F-4D97-AF65-F5344CB8AC3E}">
        <p14:creationId xmlns:p14="http://schemas.microsoft.com/office/powerpoint/2010/main" val="20334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Look at </a:t>
            </a:r>
            <a:r>
              <a:rPr lang="en-GB" dirty="0" err="1"/>
              <a:t>RoAD</a:t>
            </a:r>
            <a:r>
              <a:rPr lang="en-GB" baseline="0" dirty="0"/>
              <a:t> meetings</a:t>
            </a:r>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24</a:t>
            </a:fld>
            <a:endParaRPr lang="en-GB"/>
          </a:p>
        </p:txBody>
      </p:sp>
    </p:spTree>
    <p:extLst>
      <p:ext uri="{BB962C8B-B14F-4D97-AF65-F5344CB8AC3E}">
        <p14:creationId xmlns:p14="http://schemas.microsoft.com/office/powerpoint/2010/main" val="108174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Show some feedback </a:t>
            </a:r>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31</a:t>
            </a:fld>
            <a:endParaRPr lang="en-GB"/>
          </a:p>
        </p:txBody>
      </p:sp>
    </p:spTree>
    <p:extLst>
      <p:ext uri="{BB962C8B-B14F-4D97-AF65-F5344CB8AC3E}">
        <p14:creationId xmlns:p14="http://schemas.microsoft.com/office/powerpoint/2010/main" val="337511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650A3E7-EB09-4E69-BDC3-41B2F52C324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1E0871A-CDFC-4EA5-AEF1-24CBC65F915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CE71C66-2B2E-4102-A8DF-CA515E95309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21/09/2022</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0A3E7-EB09-4E69-BDC3-41B2F52C324C}" type="slidenum">
              <a:rPr lang="en-GB" smtClean="0"/>
              <a:pPr>
                <a:defRPr/>
              </a:pPr>
              <a:t>‹#›</a:t>
            </a:fld>
            <a:endParaRPr lang="en-GB"/>
          </a:p>
        </p:txBody>
      </p:sp>
    </p:spTree>
    <p:extLst>
      <p:ext uri="{BB962C8B-B14F-4D97-AF65-F5344CB8AC3E}">
        <p14:creationId xmlns:p14="http://schemas.microsoft.com/office/powerpoint/2010/main" val="375958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21/09/2022</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3B7397-9B2C-4584-ABED-FEF2EADD0823}" type="slidenum">
              <a:rPr lang="en-GB" smtClean="0"/>
              <a:pPr>
                <a:defRPr/>
              </a:pPr>
              <a:t>‹#›</a:t>
            </a:fld>
            <a:endParaRPr lang="en-GB"/>
          </a:p>
        </p:txBody>
      </p:sp>
    </p:spTree>
    <p:extLst>
      <p:ext uri="{BB962C8B-B14F-4D97-AF65-F5344CB8AC3E}">
        <p14:creationId xmlns:p14="http://schemas.microsoft.com/office/powerpoint/2010/main" val="4060094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F2157-9D65-4823-9FCB-92F14F39463F}" type="datetimeFigureOut">
              <a:rPr lang="en-GB" smtClean="0"/>
              <a:t>21/09/2022</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77A1E-7054-4A85-BE04-0E2A49E175A9}" type="slidenum">
              <a:rPr lang="en-GB" smtClean="0"/>
              <a:pPr>
                <a:defRPr/>
              </a:pPr>
              <a:t>‹#›</a:t>
            </a:fld>
            <a:endParaRPr lang="en-GB"/>
          </a:p>
        </p:txBody>
      </p:sp>
    </p:spTree>
    <p:extLst>
      <p:ext uri="{BB962C8B-B14F-4D97-AF65-F5344CB8AC3E}">
        <p14:creationId xmlns:p14="http://schemas.microsoft.com/office/powerpoint/2010/main" val="240347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5F2157-9D65-4823-9FCB-92F14F39463F}" type="datetimeFigureOut">
              <a:rPr lang="en-GB" smtClean="0"/>
              <a:t>21/09/2022</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366B4C-7808-456F-BA75-681D98FC5FB1}" type="slidenum">
              <a:rPr lang="en-GB" smtClean="0"/>
              <a:pPr>
                <a:defRPr/>
              </a:pPr>
              <a:t>‹#›</a:t>
            </a:fld>
            <a:endParaRPr lang="en-GB"/>
          </a:p>
        </p:txBody>
      </p:sp>
    </p:spTree>
    <p:extLst>
      <p:ext uri="{BB962C8B-B14F-4D97-AF65-F5344CB8AC3E}">
        <p14:creationId xmlns:p14="http://schemas.microsoft.com/office/powerpoint/2010/main" val="258270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5F2157-9D65-4823-9FCB-92F14F39463F}" type="datetimeFigureOut">
              <a:rPr lang="en-GB" smtClean="0"/>
              <a:t>21/09/2022</a:t>
            </a:fld>
            <a:endParaRPr lang="en-GB"/>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1FC7CC-C84D-46F4-8D39-5685E0ED3D27}" type="slidenum">
              <a:rPr lang="en-GB" smtClean="0"/>
              <a:pPr>
                <a:defRPr/>
              </a:pPr>
              <a:t>‹#›</a:t>
            </a:fld>
            <a:endParaRPr lang="en-GB"/>
          </a:p>
        </p:txBody>
      </p:sp>
    </p:spTree>
    <p:extLst>
      <p:ext uri="{BB962C8B-B14F-4D97-AF65-F5344CB8AC3E}">
        <p14:creationId xmlns:p14="http://schemas.microsoft.com/office/powerpoint/2010/main" val="409573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5F2157-9D65-4823-9FCB-92F14F39463F}" type="datetimeFigureOut">
              <a:rPr lang="en-GB" smtClean="0"/>
              <a:t>21/09/2022</a:t>
            </a:fld>
            <a:endParaRPr lang="en-GB"/>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852291-7CEF-4FE9-87A7-6E8DFA42F1BD}" type="slidenum">
              <a:rPr lang="en-GB" smtClean="0"/>
              <a:pPr>
                <a:defRPr/>
              </a:pPr>
              <a:t>‹#›</a:t>
            </a:fld>
            <a:endParaRPr lang="en-GB"/>
          </a:p>
        </p:txBody>
      </p:sp>
    </p:spTree>
    <p:extLst>
      <p:ext uri="{BB962C8B-B14F-4D97-AF65-F5344CB8AC3E}">
        <p14:creationId xmlns:p14="http://schemas.microsoft.com/office/powerpoint/2010/main" val="167306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F2157-9D65-4823-9FCB-92F14F39463F}" type="datetimeFigureOut">
              <a:rPr lang="en-GB" smtClean="0"/>
              <a:t>21/09/2022</a:t>
            </a:fld>
            <a:endParaRPr lang="en-GB"/>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3392574-DFA1-4D68-B7F9-61F80E1E2569}" type="slidenum">
              <a:rPr lang="en-GB" smtClean="0"/>
              <a:pPr>
                <a:defRPr/>
              </a:pPr>
              <a:t>‹#›</a:t>
            </a:fld>
            <a:endParaRPr lang="en-GB"/>
          </a:p>
        </p:txBody>
      </p:sp>
    </p:spTree>
    <p:extLst>
      <p:ext uri="{BB962C8B-B14F-4D97-AF65-F5344CB8AC3E}">
        <p14:creationId xmlns:p14="http://schemas.microsoft.com/office/powerpoint/2010/main" val="306258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21/09/2022</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CACB84-C343-4A94-AD08-B373104CD71F}" type="slidenum">
              <a:rPr lang="en-GB" smtClean="0"/>
              <a:pPr>
                <a:defRPr/>
              </a:pPr>
              <a:t>‹#›</a:t>
            </a:fld>
            <a:endParaRPr lang="en-GB"/>
          </a:p>
        </p:txBody>
      </p:sp>
    </p:spTree>
    <p:extLst>
      <p:ext uri="{BB962C8B-B14F-4D97-AF65-F5344CB8AC3E}">
        <p14:creationId xmlns:p14="http://schemas.microsoft.com/office/powerpoint/2010/main" val="76804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43B7397-9B2C-4584-ABED-FEF2EADD082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21/09/2022</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EF7691-5C42-4013-9CD9-07FAE61E3D13}" type="slidenum">
              <a:rPr lang="en-GB" smtClean="0"/>
              <a:pPr>
                <a:defRPr/>
              </a:pPr>
              <a:t>‹#›</a:t>
            </a:fld>
            <a:endParaRPr lang="en-GB"/>
          </a:p>
        </p:txBody>
      </p:sp>
    </p:spTree>
    <p:extLst>
      <p:ext uri="{BB962C8B-B14F-4D97-AF65-F5344CB8AC3E}">
        <p14:creationId xmlns:p14="http://schemas.microsoft.com/office/powerpoint/2010/main" val="302766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21/09/2022</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E0871A-CDFC-4EA5-AEF1-24CBC65F9150}" type="slidenum">
              <a:rPr lang="en-GB" smtClean="0"/>
              <a:pPr>
                <a:defRPr/>
              </a:pPr>
              <a:t>‹#›</a:t>
            </a:fld>
            <a:endParaRPr lang="en-GB"/>
          </a:p>
        </p:txBody>
      </p:sp>
    </p:spTree>
    <p:extLst>
      <p:ext uri="{BB962C8B-B14F-4D97-AF65-F5344CB8AC3E}">
        <p14:creationId xmlns:p14="http://schemas.microsoft.com/office/powerpoint/2010/main" val="2346686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21/09/2022</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E71C66-2B2E-4102-A8DF-CA515E95309D}" type="slidenum">
              <a:rPr lang="en-GB" smtClean="0"/>
              <a:pPr>
                <a:defRPr/>
              </a:pPr>
              <a:t>‹#›</a:t>
            </a:fld>
            <a:endParaRPr lang="en-GB"/>
          </a:p>
        </p:txBody>
      </p:sp>
    </p:spTree>
    <p:extLst>
      <p:ext uri="{BB962C8B-B14F-4D97-AF65-F5344CB8AC3E}">
        <p14:creationId xmlns:p14="http://schemas.microsoft.com/office/powerpoint/2010/main" val="326469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GB" dirty="0"/>
          </a:p>
        </p:txBody>
      </p:sp>
      <p:sp>
        <p:nvSpPr>
          <p:cNvPr id="17" name="Footer Placeholder 16"/>
          <p:cNvSpPr>
            <a:spLocks noGrp="1"/>
          </p:cNvSpPr>
          <p:nvPr>
            <p:ph type="ftr" sz="quarter" idx="11"/>
          </p:nvPr>
        </p:nvSpPr>
        <p:spPr/>
        <p:txBody>
          <a:bodyPr/>
          <a:lstStyle/>
          <a:p>
            <a:pPr>
              <a:defRPr/>
            </a:pPr>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40ADF030-6AD7-644C-98AA-4C0F3ED9DEEF}" type="slidenum">
              <a:rPr lang="en-GB" smtClean="0"/>
              <a:pPr>
                <a:defRPr/>
              </a:pPr>
              <a:t>‹#›</a:t>
            </a:fld>
            <a:endParaRPr lang="en-GB"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4" name="Picture 21" descr="TUOM_4COL_cropped_3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669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630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CFFC6171-5F17-134C-B1FA-461CAA3B4040}" type="slidenum">
              <a:rPr lang="en-GB" smtClean="0"/>
              <a:pPr>
                <a:defRPr/>
              </a:pPr>
              <a:t>‹#›</a:t>
            </a:fld>
            <a:endParaRPr lang="en-GB"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69189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GB"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0C310F24-BFA6-C94D-BFD9-FF9F542EEEDA}" type="slidenum">
              <a:rPr lang="en-GB" smtClean="0"/>
              <a:pPr>
                <a:defRPr/>
              </a:pPr>
              <a:t>‹#›</a:t>
            </a:fld>
            <a:endParaRPr lang="en-GB" dirty="0"/>
          </a:p>
        </p:txBody>
      </p:sp>
    </p:spTree>
    <p:extLst>
      <p:ext uri="{BB962C8B-B14F-4D97-AF65-F5344CB8AC3E}">
        <p14:creationId xmlns:p14="http://schemas.microsoft.com/office/powerpoint/2010/main" val="241017010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00422AC-8D44-F748-9428-A9746F04F754}" type="slidenum">
              <a:rPr lang="en-GB" smtClean="0"/>
              <a:pPr>
                <a:defRPr/>
              </a:pPr>
              <a:t>‹#›</a:t>
            </a:fld>
            <a:endParaRPr lang="en-GB"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12921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DC8F651F-02A6-A54F-8809-737225BBCBE6}" type="slidenum">
              <a:rPr lang="en-GB" smtClean="0"/>
              <a:pPr>
                <a:defRPr/>
              </a:pPr>
              <a:t>‹#›</a:t>
            </a:fld>
            <a:endParaRPr lang="en-GB"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69738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8BBD4BBD-90B2-C549-B5D5-A4552DE7CF58}" type="slidenum">
              <a:rPr lang="en-GB" smtClean="0"/>
              <a:pPr>
                <a:defRPr/>
              </a:pPr>
              <a:t>‹#›</a:t>
            </a:fld>
            <a:endParaRPr lang="en-GB" dirty="0"/>
          </a:p>
        </p:txBody>
      </p:sp>
    </p:spTree>
    <p:extLst>
      <p:ext uri="{BB962C8B-B14F-4D97-AF65-F5344CB8AC3E}">
        <p14:creationId xmlns:p14="http://schemas.microsoft.com/office/powerpoint/2010/main" val="2060926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27DB799F-5357-C240-8506-84CD40D29D97}" type="slidenum">
              <a:rPr lang="en-GB" smtClean="0"/>
              <a:pPr>
                <a:defRPr/>
              </a:pPr>
              <a:t>‹#›</a:t>
            </a:fld>
            <a:endParaRPr lang="en-GB" dirty="0"/>
          </a:p>
        </p:txBody>
      </p:sp>
    </p:spTree>
    <p:extLst>
      <p:ext uri="{BB962C8B-B14F-4D97-AF65-F5344CB8AC3E}">
        <p14:creationId xmlns:p14="http://schemas.microsoft.com/office/powerpoint/2010/main" val="21897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0277A1E-7054-4A85-BE04-0E2A49E175A9}"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45A7ADD4-E3ED-1F49-B467-46899508BA57}" type="slidenum">
              <a:rPr lang="en-GB" smtClean="0"/>
              <a:pPr>
                <a:defRPr/>
              </a:pPr>
              <a:t>‹#›</a:t>
            </a:fld>
            <a:endParaRPr lang="en-GB"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37879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GB"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EC2BD6-9996-C24F-A9EC-D970BDA33CEC}" type="slidenum">
              <a:rPr lang="en-GB" smtClean="0"/>
              <a:pPr>
                <a:defRPr/>
              </a:pPr>
              <a:t>‹#›</a:t>
            </a:fld>
            <a:endParaRPr lang="en-GB"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743237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0C624433-D547-3440-A245-3409610130F5}" type="slidenum">
              <a:rPr lang="en-GB" smtClean="0"/>
              <a:pPr>
                <a:defRPr/>
              </a:pPr>
              <a:t>‹#›</a:t>
            </a:fld>
            <a:endParaRPr lang="en-GB" dirty="0"/>
          </a:p>
        </p:txBody>
      </p:sp>
    </p:spTree>
    <p:extLst>
      <p:ext uri="{BB962C8B-B14F-4D97-AF65-F5344CB8AC3E}">
        <p14:creationId xmlns:p14="http://schemas.microsoft.com/office/powerpoint/2010/main" val="3944580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55D6D29B-1194-0D42-A195-84B7D16BF8AC}" type="slidenum">
              <a:rPr lang="en-GB" smtClean="0"/>
              <a:pPr>
                <a:defRPr/>
              </a:pPr>
              <a:t>‹#›</a:t>
            </a:fld>
            <a:endParaRPr lang="en-GB" dirty="0"/>
          </a:p>
        </p:txBody>
      </p:sp>
    </p:spTree>
    <p:extLst>
      <p:ext uri="{BB962C8B-B14F-4D97-AF65-F5344CB8AC3E}">
        <p14:creationId xmlns:p14="http://schemas.microsoft.com/office/powerpoint/2010/main" val="3364937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2F67-00C0-4190-8759-141A29DE6EF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8D676B3-E017-4BC0-902D-2421D512E6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FB27E-C76D-43C3-92A7-50330EC46BCD}"/>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5" name="Footer Placeholder 4">
            <a:extLst>
              <a:ext uri="{FF2B5EF4-FFF2-40B4-BE49-F238E27FC236}">
                <a16:creationId xmlns:a16="http://schemas.microsoft.com/office/drawing/2014/main" id="{11F58A59-D14C-4C7D-9416-0252255CC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05A0F-C460-40A5-A556-AD727F9472BF}"/>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604406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CC5A-0484-4B78-BEF5-E8C162829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A5C02-341C-476B-A3D2-CC6E106F3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C66BA1-5A04-4412-AB9C-6D2A844A0D49}"/>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5" name="Footer Placeholder 4">
            <a:extLst>
              <a:ext uri="{FF2B5EF4-FFF2-40B4-BE49-F238E27FC236}">
                <a16:creationId xmlns:a16="http://schemas.microsoft.com/office/drawing/2014/main" id="{F9D52220-5779-48F1-A030-4950A01192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031C9-C358-4CE8-BAA5-96B9B468398B}"/>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3589338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6E82-6682-4CE0-BE5D-8AC5C94D7F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DC428E-9A5E-4222-9D80-D5A5E6C44F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BF8480-CD06-4CC1-913B-2075F278AD8F}"/>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5" name="Footer Placeholder 4">
            <a:extLst>
              <a:ext uri="{FF2B5EF4-FFF2-40B4-BE49-F238E27FC236}">
                <a16:creationId xmlns:a16="http://schemas.microsoft.com/office/drawing/2014/main" id="{3ED81F18-D4E6-4CD5-974A-C2FDCF3B8C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A62AE-6ECA-4B91-8179-3F0B9350AD73}"/>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323870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633D-9205-45A9-AD42-A8818DA497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84CBC4-2CC2-4757-BFB2-443DF431E60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8B4B29-540E-4933-ADBF-C8CCB26130B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493D3B-CA9B-4000-9185-4455E5961204}"/>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6" name="Footer Placeholder 5">
            <a:extLst>
              <a:ext uri="{FF2B5EF4-FFF2-40B4-BE49-F238E27FC236}">
                <a16:creationId xmlns:a16="http://schemas.microsoft.com/office/drawing/2014/main" id="{28A7A5BF-6E4B-46C9-9F96-C6CDD9B312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9F6C3E-D6C4-4195-9976-19F6C0DF1E3A}"/>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70228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9395-B5D5-487B-9F79-B9EA8DF9B07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4AB51C-655E-4EDE-96FF-33FE27080EB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F3367-ED70-4520-B91A-5A7715BE725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5CE9FC-AD13-4813-9AA7-9B84214B9F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D633E-E11D-49A5-8D63-0A9BE85063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E7CB17-4AA9-42B3-84CB-5F576A5F44DE}"/>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8" name="Footer Placeholder 7">
            <a:extLst>
              <a:ext uri="{FF2B5EF4-FFF2-40B4-BE49-F238E27FC236}">
                <a16:creationId xmlns:a16="http://schemas.microsoft.com/office/drawing/2014/main" id="{02B1D232-6D21-4B57-B44B-9D8C08FD36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64BCA6-107E-461F-A0EE-B36BA92289A5}"/>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479919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9666-3ABF-48EE-8E46-BA7805DFDE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F0C63-ED77-4F0F-ADC9-AD9A2E076BC1}"/>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4" name="Footer Placeholder 3">
            <a:extLst>
              <a:ext uri="{FF2B5EF4-FFF2-40B4-BE49-F238E27FC236}">
                <a16:creationId xmlns:a16="http://schemas.microsoft.com/office/drawing/2014/main" id="{736FCDCD-C3E4-4EB2-846C-B740DAEBCF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DAED57-45E8-4283-8D8B-07292F86E31D}"/>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171697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F366B4C-7808-456F-BA75-681D98FC5FB1}"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4DB64-6286-4937-8FD7-C8E6226A5DF1}"/>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3" name="Footer Placeholder 2">
            <a:extLst>
              <a:ext uri="{FF2B5EF4-FFF2-40B4-BE49-F238E27FC236}">
                <a16:creationId xmlns:a16="http://schemas.microsoft.com/office/drawing/2014/main" id="{E64562D8-51C3-49EA-8B81-0C37422089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360872-12B2-4EAF-B40C-6E777A56EDC5}"/>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1513486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3394-0AA9-4864-A420-471374A1DA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D27ED1-AC8C-4E15-9558-8C326AF162E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14BD2B-B241-4487-8AE7-D2C2E8FF72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19FD27-9EFB-4774-88DA-56CDCF57B3CD}"/>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6" name="Footer Placeholder 5">
            <a:extLst>
              <a:ext uri="{FF2B5EF4-FFF2-40B4-BE49-F238E27FC236}">
                <a16:creationId xmlns:a16="http://schemas.microsoft.com/office/drawing/2014/main" id="{B5C66DEC-05E0-44AE-83AE-1EE8F75B7C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0C0CAB-2B3E-458E-8E2F-DC27DF1BD8B0}"/>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1661125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844C-BDDA-40C6-9EC0-0A2FC92B52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0E9617-5FFA-4746-8BC1-970A20A421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9F6FC5B-3DDC-4949-8474-C894A58BC3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D40E0F-76D9-4522-B914-C1CEC5802763}"/>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6" name="Footer Placeholder 5">
            <a:extLst>
              <a:ext uri="{FF2B5EF4-FFF2-40B4-BE49-F238E27FC236}">
                <a16:creationId xmlns:a16="http://schemas.microsoft.com/office/drawing/2014/main" id="{E05074AB-B7CB-459F-9C8C-9173B48A8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DD5C0-4489-4811-9612-EBF8BAFF2072}"/>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3888488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16AD-36B8-4999-A1A9-EFAF4BFBB0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B5AA40-2B26-40A8-AEC5-2E0978EDC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1A7B07-9A06-40C2-8E8D-079065261C9F}"/>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5" name="Footer Placeholder 4">
            <a:extLst>
              <a:ext uri="{FF2B5EF4-FFF2-40B4-BE49-F238E27FC236}">
                <a16:creationId xmlns:a16="http://schemas.microsoft.com/office/drawing/2014/main" id="{56AA4990-90E4-4D97-9E43-8EA9D5883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C94F7-74DD-405F-AFE4-94FD9B6ADBC6}"/>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425209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E1B25-145E-48D2-B1E9-037BFB1B8BE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5A3FD4-542F-4142-9A3F-0953396D109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331A4-491E-4E88-9371-630313C791FA}"/>
              </a:ext>
            </a:extLst>
          </p:cNvPr>
          <p:cNvSpPr>
            <a:spLocks noGrp="1"/>
          </p:cNvSpPr>
          <p:nvPr>
            <p:ph type="dt" sz="half" idx="10"/>
          </p:nvPr>
        </p:nvSpPr>
        <p:spPr/>
        <p:txBody>
          <a:bodyPr/>
          <a:lstStyle/>
          <a:p>
            <a:fld id="{BAFE4804-3431-4F19-B6C1-0FE52651B67F}" type="datetimeFigureOut">
              <a:rPr lang="en-GB" smtClean="0"/>
              <a:t>21/09/2022</a:t>
            </a:fld>
            <a:endParaRPr lang="en-GB"/>
          </a:p>
        </p:txBody>
      </p:sp>
      <p:sp>
        <p:nvSpPr>
          <p:cNvPr id="5" name="Footer Placeholder 4">
            <a:extLst>
              <a:ext uri="{FF2B5EF4-FFF2-40B4-BE49-F238E27FC236}">
                <a16:creationId xmlns:a16="http://schemas.microsoft.com/office/drawing/2014/main" id="{7C43F706-C1B8-4606-99BE-59F7CDBE0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29C07-EDAC-46CA-8AA6-23204026470B}"/>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4275851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r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000" y="508800"/>
            <a:ext cx="1257872" cy="710400"/>
          </a:xfrm>
          <a:prstGeom prst="rect">
            <a:avLst/>
          </a:prstGeom>
        </p:spPr>
      </p:pic>
      <p:sp>
        <p:nvSpPr>
          <p:cNvPr id="16" name="Title 1"/>
          <p:cNvSpPr>
            <a:spLocks noGrp="1"/>
          </p:cNvSpPr>
          <p:nvPr>
            <p:ph type="ctrTitle" hasCustomPrompt="1"/>
          </p:nvPr>
        </p:nvSpPr>
        <p:spPr>
          <a:xfrm>
            <a:off x="467544" y="2130428"/>
            <a:ext cx="7772400" cy="1470025"/>
          </a:xfrm>
        </p:spPr>
        <p:txBody>
          <a:bodyPr/>
          <a:lstStyle>
            <a:lvl1pP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add video title</a:t>
            </a:r>
            <a:endParaRPr lang="en-GB" dirty="0"/>
          </a:p>
        </p:txBody>
      </p:sp>
      <p:cxnSp>
        <p:nvCxnSpPr>
          <p:cNvPr id="17" name="Straight Connector 16"/>
          <p:cNvCxnSpPr>
            <a:cxnSpLocks noChangeShapeType="1"/>
          </p:cNvCxnSpPr>
          <p:nvPr userDrawn="1"/>
        </p:nvCxnSpPr>
        <p:spPr bwMode="auto">
          <a:xfrm>
            <a:off x="582762" y="3717032"/>
            <a:ext cx="7013575" cy="0"/>
          </a:xfrm>
          <a:prstGeom prst="line">
            <a:avLst/>
          </a:prstGeom>
          <a:noFill/>
          <a:ln w="25400">
            <a:solidFill>
              <a:srgbClr val="660066"/>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8" name="Content Placeholder 3"/>
          <p:cNvSpPr>
            <a:spLocks noGrp="1"/>
          </p:cNvSpPr>
          <p:nvPr>
            <p:ph sz="quarter" idx="10" hasCustomPrompt="1"/>
          </p:nvPr>
        </p:nvSpPr>
        <p:spPr>
          <a:xfrm>
            <a:off x="468316" y="4004736"/>
            <a:ext cx="7775575" cy="1056217"/>
          </a:xfrm>
        </p:spPr>
        <p:txBody>
          <a:bodyPr/>
          <a:lstStyle>
            <a:lvl1pPr marL="0" indent="0">
              <a:buNone/>
              <a:defRPr>
                <a:solidFill>
                  <a:schemeClr val="bg1"/>
                </a:solidFill>
              </a:defRPr>
            </a:lvl1pPr>
          </a:lstStyle>
          <a:p>
            <a:pPr lvl="0"/>
            <a:r>
              <a:rPr lang="en-GB" dirty="0"/>
              <a:t>Presenter name</a:t>
            </a:r>
          </a:p>
        </p:txBody>
      </p:sp>
    </p:spTree>
    <p:extLst>
      <p:ext uri="{BB962C8B-B14F-4D97-AF65-F5344CB8AC3E}">
        <p14:creationId xmlns:p14="http://schemas.microsoft.com/office/powerpoint/2010/main" val="1906738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7"/>
            <a:ext cx="8280920" cy="4713387"/>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spTree>
    <p:extLst>
      <p:ext uri="{BB962C8B-B14F-4D97-AF65-F5344CB8AC3E}">
        <p14:creationId xmlns:p14="http://schemas.microsoft.com/office/powerpoint/2010/main" val="1063583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7"/>
            <a:ext cx="8280920" cy="4713387"/>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sp>
        <p:nvSpPr>
          <p:cNvPr id="5"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27978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sp>
        <p:nvSpPr>
          <p:cNvPr id="5"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4186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spTree>
    <p:extLst>
      <p:ext uri="{BB962C8B-B14F-4D97-AF65-F5344CB8AC3E}">
        <p14:creationId xmlns:p14="http://schemas.microsoft.com/office/powerpoint/2010/main" val="88222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F1FC7CC-C84D-46F4-8D39-5685E0ED3D27}"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484785"/>
            <a:ext cx="4038600" cy="4641379"/>
          </a:xfrm>
        </p:spPr>
        <p:txBody>
          <a:bodyPr/>
          <a:lstStyle>
            <a:lvl1pPr>
              <a:defRPr sz="2400" baseline="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8" y="1484785"/>
            <a:ext cx="4038600" cy="4641379"/>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spTree>
    <p:extLst>
      <p:ext uri="{BB962C8B-B14F-4D97-AF65-F5344CB8AC3E}">
        <p14:creationId xmlns:p14="http://schemas.microsoft.com/office/powerpoint/2010/main" val="3639753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484785"/>
            <a:ext cx="4038600" cy="4641379"/>
          </a:xfrm>
        </p:spPr>
        <p:txBody>
          <a:bodyPr/>
          <a:lstStyle>
            <a:lvl1pPr>
              <a:defRPr sz="2400" baseline="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37856" y="1484785"/>
            <a:ext cx="4038600" cy="4641379"/>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sp>
        <p:nvSpPr>
          <p:cNvPr id="7"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408935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8" name="Rectangle 17"/>
          <p:cNvSpPr>
            <a:spLocks noChangeArrowheads="1"/>
          </p:cNvSpPr>
          <p:nvPr/>
        </p:nvSpPr>
        <p:spPr bwMode="white">
          <a:xfrm>
            <a:off x="8991600" y="1905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3" name="Text Placeholder 2"/>
          <p:cNvSpPr>
            <a:spLocks noGrp="1"/>
          </p:cNvSpPr>
          <p:nvPr>
            <p:ph type="body" idx="1"/>
          </p:nvPr>
        </p:nvSpPr>
        <p:spPr>
          <a:xfrm>
            <a:off x="1368426" y="2743202"/>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5" name="Footer Placeholder 4"/>
          <p:cNvSpPr>
            <a:spLocks noGrp="1"/>
          </p:cNvSpPr>
          <p:nvPr>
            <p:ph type="ftr" sz="quarter" idx="11"/>
          </p:nvPr>
        </p:nvSpPr>
        <p:spPr/>
        <p:txBody>
          <a:bodyPr/>
          <a:lstStyle/>
          <a:p>
            <a:pPr>
              <a:defRPr/>
            </a:pPr>
            <a:endParaRPr lang="en-GB" dirty="0">
              <a:solidFill>
                <a:srgbClr val="775F55"/>
              </a:solidFill>
            </a:endParaRPr>
          </a:p>
        </p:txBody>
      </p:sp>
      <p:sp>
        <p:nvSpPr>
          <p:cNvPr id="4" name="Date Placeholder 3"/>
          <p:cNvSpPr>
            <a:spLocks noGrp="1"/>
          </p:cNvSpPr>
          <p:nvPr>
            <p:ph type="dt" sz="half" idx="10"/>
          </p:nvPr>
        </p:nvSpPr>
        <p:spPr>
          <a:xfrm>
            <a:off x="5791200" y="6404984"/>
            <a:ext cx="3044952" cy="365760"/>
          </a:xfrm>
          <a:prstGeom prst="rect">
            <a:avLst/>
          </a:prstGeom>
        </p:spPr>
        <p:txBody>
          <a:bodyPr/>
          <a:lstStyle/>
          <a:p>
            <a:pPr defTabSz="914400">
              <a:defRPr/>
            </a:pPr>
            <a:fld id="{B1D3BFFC-FD35-4B76-9D2E-60FE8C1B588B}" type="datetimeFigureOut">
              <a:rPr lang="en-GB" smtClean="0">
                <a:solidFill>
                  <a:srgbClr val="775F55"/>
                </a:solidFill>
                <a:latin typeface="Open Sans"/>
              </a:rPr>
              <a:pPr defTabSz="914400">
                <a:defRPr/>
              </a:pPr>
              <a:t>21/09/2022</a:t>
            </a:fld>
            <a:endParaRPr lang="en-GB" dirty="0">
              <a:solidFill>
                <a:srgbClr val="775F55"/>
              </a:solidFill>
              <a:latin typeface="Open San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Open San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Open Sans"/>
            </a:endParaRPr>
          </a:p>
        </p:txBody>
      </p:sp>
      <p:sp>
        <p:nvSpPr>
          <p:cNvPr id="6" name="Slide Number Placeholder 5"/>
          <p:cNvSpPr>
            <a:spLocks noGrp="1"/>
          </p:cNvSpPr>
          <p:nvPr>
            <p:ph type="sldNum" sz="quarter" idx="12"/>
          </p:nvPr>
        </p:nvSpPr>
        <p:spPr>
          <a:xfrm>
            <a:off x="4343400" y="2199452"/>
            <a:ext cx="457200" cy="441325"/>
          </a:xfrm>
          <a:prstGeom prst="rect">
            <a:avLst/>
          </a:prstGeom>
        </p:spPr>
        <p:txBody>
          <a:bodyPr/>
          <a:lstStyle>
            <a:lvl1pPr>
              <a:defRPr>
                <a:solidFill>
                  <a:schemeClr val="accent3">
                    <a:shade val="75000"/>
                  </a:schemeClr>
                </a:solidFill>
              </a:defRPr>
            </a:lvl1pPr>
          </a:lstStyle>
          <a:p>
            <a:pPr defTabSz="914400">
              <a:defRPr/>
            </a:pPr>
            <a:fld id="{055F33C9-E034-4B14-B5FF-2E76C2540EE6}" type="slidenum">
              <a:rPr lang="en-GB" smtClean="0">
                <a:solidFill>
                  <a:srgbClr val="9BBB59">
                    <a:shade val="75000"/>
                  </a:srgbClr>
                </a:solidFill>
                <a:latin typeface="Open Sans"/>
              </a:rPr>
              <a:pPr defTabSz="914400">
                <a:defRPr/>
              </a:pPr>
              <a:t>‹#›</a:t>
            </a:fld>
            <a:endParaRPr lang="en-GB" dirty="0">
              <a:solidFill>
                <a:srgbClr val="9BBB59">
                  <a:shade val="75000"/>
                </a:srgbClr>
              </a:solidFill>
              <a:latin typeface="Open San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GB"/>
              <a:t>Click to edit Master title style</a:t>
            </a:r>
            <a:endParaRPr kumimoji="0" lang="en-US"/>
          </a:p>
        </p:txBody>
      </p:sp>
    </p:spTree>
    <p:extLst>
      <p:ext uri="{BB962C8B-B14F-4D97-AF65-F5344CB8AC3E}">
        <p14:creationId xmlns:p14="http://schemas.microsoft.com/office/powerpoint/2010/main" val="17639569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B852291-7CEF-4FE9-87A7-6E8DFA42F1B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3392574-DFA1-4D68-B7F9-61F80E1E256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0CACB84-C343-4A94-AD08-B373104CD71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2EF7691-5C42-4013-9CD9-07FAE61E3D1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jpeg"/><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CFCA50-D04C-451F-8F32-AA18F0BC1677}" type="slidenum">
              <a:rPr lang="en-GB"/>
              <a:pPr>
                <a:defRPr/>
              </a:pPr>
              <a:t>‹#›</a:t>
            </a:fld>
            <a:endParaRPr lang="en-GB"/>
          </a:p>
        </p:txBody>
      </p:sp>
      <p:pic>
        <p:nvPicPr>
          <p:cNvPr id="1030" name="Picture 8" descr="TUOM_4COL_cropped_300"/>
          <p:cNvPicPr>
            <a:picLocks noChangeAspect="1" noChangeArrowheads="1"/>
          </p:cNvPicPr>
          <p:nvPr userDrawn="1"/>
        </p:nvPicPr>
        <p:blipFill>
          <a:blip r:embed="rId13" cstate="print"/>
          <a:srcRect/>
          <a:stretch>
            <a:fillRect/>
          </a:stretch>
        </p:blipFill>
        <p:spPr bwMode="auto">
          <a:xfrm>
            <a:off x="0" y="0"/>
            <a:ext cx="2266950" cy="1947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F2157-9D65-4823-9FCB-92F14F39463F}" type="datetimeFigureOut">
              <a:rPr lang="en-GB" smtClean="0"/>
              <a:t>21/09/2022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CFCA50-D04C-451F-8F32-AA18F0BC1677}" type="slidenum">
              <a:rPr lang="en-GB" smtClean="0"/>
              <a:pPr>
                <a:defRPr/>
              </a:pPr>
              <a:t>‹#›</a:t>
            </a:fld>
            <a:endParaRPr lang="en-GB"/>
          </a:p>
        </p:txBody>
      </p:sp>
      <p:pic>
        <p:nvPicPr>
          <p:cNvPr id="7" name="Picture 8" descr="TUOM_4COL_cropped_300"/>
          <p:cNvPicPr>
            <a:picLocks noChangeAspect="1" noChangeArrowheads="1"/>
          </p:cNvPicPr>
          <p:nvPr userDrawn="1"/>
        </p:nvPicPr>
        <p:blipFill>
          <a:blip r:embed="rId13" cstate="print"/>
          <a:srcRect/>
          <a:stretch>
            <a:fillRect/>
          </a:stretch>
        </p:blipFill>
        <p:spPr bwMode="auto">
          <a:xfrm>
            <a:off x="0" y="0"/>
            <a:ext cx="2266950" cy="1947863"/>
          </a:xfrm>
          <a:prstGeom prst="rect">
            <a:avLst/>
          </a:prstGeom>
          <a:noFill/>
          <a:ln w="9525">
            <a:noFill/>
            <a:miter lim="800000"/>
            <a:headEnd/>
            <a:tailEnd/>
          </a:ln>
        </p:spPr>
      </p:pic>
    </p:spTree>
    <p:extLst>
      <p:ext uri="{BB962C8B-B14F-4D97-AF65-F5344CB8AC3E}">
        <p14:creationId xmlns:p14="http://schemas.microsoft.com/office/powerpoint/2010/main" val="9474260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b="0" i="0">
                <a:solidFill>
                  <a:schemeClr val="tx2"/>
                </a:solidFill>
                <a:latin typeface="Cambria" panose="02040503050406030204" pitchFamily="18" charset="0"/>
              </a:defRPr>
            </a:lvl1pPr>
          </a:lstStyle>
          <a:p>
            <a:pPr>
              <a:defRPr/>
            </a:pPr>
            <a:endParaRPr lang="en-GB"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b="0" i="0">
                <a:solidFill>
                  <a:schemeClr val="tx2"/>
                </a:solidFill>
                <a:latin typeface="Cambria" panose="02040503050406030204" pitchFamily="18" charset="0"/>
              </a:defRPr>
            </a:lvl1pPr>
          </a:lstStyle>
          <a:p>
            <a:pPr>
              <a:defRPr/>
            </a:pPr>
            <a:endParaRPr lang="en-GB"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BEAE02D-7475-E24E-B505-9F47075C3524}" type="slidenum">
              <a:rPr lang="en-GB" smtClean="0"/>
              <a:pPr>
                <a:defRPr/>
              </a:pPr>
              <a:t>‹#›</a:t>
            </a:fld>
            <a:endParaRPr lang="en-GB" dirty="0"/>
          </a:p>
        </p:txBody>
      </p:sp>
      <p:pic>
        <p:nvPicPr>
          <p:cNvPr id="10" name="Picture 17" descr="TUOM_4COL_cropped_3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22669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4621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6F214-7589-4B74-BED9-A2FD3BC5B4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719EEF-A870-4151-9FC3-A37010D15A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4ECEB-BBE9-4E90-83BD-38BED741F1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FE4804-3431-4F19-B6C1-0FE52651B67F}" type="datetimeFigureOut">
              <a:rPr lang="en-GB" smtClean="0"/>
              <a:t>21/09/2022</a:t>
            </a:fld>
            <a:endParaRPr lang="en-GB"/>
          </a:p>
        </p:txBody>
      </p:sp>
      <p:sp>
        <p:nvSpPr>
          <p:cNvPr id="5" name="Footer Placeholder 4">
            <a:extLst>
              <a:ext uri="{FF2B5EF4-FFF2-40B4-BE49-F238E27FC236}">
                <a16:creationId xmlns:a16="http://schemas.microsoft.com/office/drawing/2014/main" id="{788ACF9B-A213-45AA-84D7-CF14633333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DA1E0B-3009-404B-91B7-948C6A82E0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C6EE24-57A4-4819-9FB4-064A9CE31A44}" type="slidenum">
              <a:rPr lang="en-GB" smtClean="0"/>
              <a:t>‹#›</a:t>
            </a:fld>
            <a:endParaRPr lang="en-GB"/>
          </a:p>
        </p:txBody>
      </p:sp>
    </p:spTree>
    <p:extLst>
      <p:ext uri="{BB962C8B-B14F-4D97-AF65-F5344CB8AC3E}">
        <p14:creationId xmlns:p14="http://schemas.microsoft.com/office/powerpoint/2010/main" val="2299683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51720" y="476673"/>
            <a:ext cx="6624736"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484785"/>
            <a:ext cx="8229600" cy="4641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914400"/>
            <a:endParaRPr lang="en-GB" dirty="0"/>
          </a:p>
        </p:txBody>
      </p:sp>
      <p:pic>
        <p:nvPicPr>
          <p:cNvPr id="7"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19803972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l" rtl="0" eaLnBrk="1" fontAlgn="base" hangingPunct="1">
        <a:spcBef>
          <a:spcPct val="0"/>
        </a:spcBef>
        <a:spcAft>
          <a:spcPct val="0"/>
        </a:spcAft>
        <a:defRPr sz="2800" b="1" kern="1200">
          <a:solidFill>
            <a:schemeClr val="tx1"/>
          </a:solidFill>
          <a:latin typeface="+mn-lt"/>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8" Type="http://schemas.openxmlformats.org/officeDocument/2006/relationships/hyperlink" Target="https://livemanchesterac-my.sharepoint.com/:w:/g/personal/thomas_donnai_manchester_ac_uk/EVLJllJyOI1NlVSw5oL0wcsBPWwTzFCasrvynOweq7PEpw?e=pXRxvE" TargetMode="External"/><Relationship Id="rId3" Type="http://schemas.openxmlformats.org/officeDocument/2006/relationships/hyperlink" Target="https://livemanchesterac-my.sharepoint.com/:w:/g/personal/thomas_donnai_manchester_ac_uk/EWsmoWPtiFhInzzY3ai6c6MBSVjr2vH-tZXQHmndGlVEZQ?e=LxYsXJ" TargetMode="External"/><Relationship Id="rId7" Type="http://schemas.openxmlformats.org/officeDocument/2006/relationships/hyperlink" Target="https://livemanchesterac-my.sharepoint.com/:w:/g/personal/thomas_donnai_manchester_ac_uk/EVQwuPBNy0hApeaax2IXK1IBuzqVzc6KiNmT7jcPryaJHg?e=h7wFY0" TargetMode="External"/><Relationship Id="rId2" Type="http://schemas.openxmlformats.org/officeDocument/2006/relationships/hyperlink" Target="https://livemanchesterac-my.sharepoint.com/:b:/g/personal/thomas_donnai_manchester_ac_uk/EbN7PPYwzwBBljlfZwr1Sv0BSrp_Xh8R3c6tIs9HUNV7NQ?e=y60148" TargetMode="External"/><Relationship Id="rId1" Type="http://schemas.openxmlformats.org/officeDocument/2006/relationships/slideLayout" Target="../slideLayouts/slideLayout46.xml"/><Relationship Id="rId6" Type="http://schemas.openxmlformats.org/officeDocument/2006/relationships/hyperlink" Target="https://livemanchesterac-my.sharepoint.com/:w:/g/personal/thomas_donnai_manchester_ac_uk/EVs-E1uMvydJhiceWKrZrvQBnOFuXLuBuu3d62MfeJ4b1Q?e=Na2aUd" TargetMode="External"/><Relationship Id="rId5" Type="http://schemas.openxmlformats.org/officeDocument/2006/relationships/hyperlink" Target="https://livemanchesterac-my.sharepoint.com/:f:/g/personal/thomas_donnai_manchester_ac_uk/Eu78J2dzcdtJvDUse_FTeHoBRj_imi5cwlzErNmQrphztA?e=ELFmcJ" TargetMode="External"/><Relationship Id="rId4" Type="http://schemas.openxmlformats.org/officeDocument/2006/relationships/hyperlink" Target="https://livemanchesterac-my.sharepoint.com/:p:/g/personal/thomas_donnai_manchester_ac_uk/EbvjNKF3d3VBgXjFO_ydEywBYAfugP6LaFbDsvrri3xOCA?e=1B4LB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Thomas.donnai@Manchester.ac.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1.docx"/><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2.docx"/><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3.docx"/><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4.docx"/><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5.docx"/><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907224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Rectangle 6"/>
          <p:cNvSpPr>
            <a:spLocks noGrp="1" noChangeArrowheads="1"/>
          </p:cNvSpPr>
          <p:nvPr>
            <p:ph type="ctrTitle"/>
          </p:nvPr>
        </p:nvSpPr>
        <p:spPr>
          <a:xfrm>
            <a:off x="827584" y="1052736"/>
            <a:ext cx="7772400" cy="1470025"/>
          </a:xfrm>
          <a:ln>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r>
              <a:rPr lang="en-GB" dirty="0">
                <a:solidFill>
                  <a:schemeClr val="bg1"/>
                </a:solidFill>
              </a:rPr>
              <a:t>PGCE History Training for new Subject Mentors Sept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620688"/>
            <a:ext cx="7787208" cy="796950"/>
          </a:xfrm>
          <a:ln>
            <a:solidFill>
              <a:schemeClr val="tx1"/>
            </a:solidFill>
          </a:ln>
        </p:spPr>
        <p:txBody>
          <a:bodyPr>
            <a:normAutofit fontScale="90000"/>
          </a:bodyPr>
          <a:lstStyle/>
          <a:p>
            <a:r>
              <a:rPr lang="en-GB" dirty="0"/>
              <a:t>The </a:t>
            </a:r>
            <a:r>
              <a:rPr lang="en-GB" dirty="0" err="1"/>
              <a:t>UoM</a:t>
            </a:r>
            <a:r>
              <a:rPr lang="en-GB" dirty="0"/>
              <a:t> PGCE History Curriculum</a:t>
            </a:r>
          </a:p>
        </p:txBody>
      </p:sp>
      <p:sp>
        <p:nvSpPr>
          <p:cNvPr id="4" name="Content Placeholder 3"/>
          <p:cNvSpPr>
            <a:spLocks noGrp="1"/>
          </p:cNvSpPr>
          <p:nvPr>
            <p:ph idx="1"/>
          </p:nvPr>
        </p:nvSpPr>
        <p:spPr>
          <a:xfrm>
            <a:off x="899592" y="1556792"/>
            <a:ext cx="7787208" cy="4968552"/>
          </a:xfrm>
          <a:ln>
            <a:solidFill>
              <a:schemeClr val="tx1"/>
            </a:solidFill>
          </a:ln>
        </p:spPr>
        <p:txBody>
          <a:bodyPr>
            <a:normAutofit fontScale="92500"/>
          </a:bodyPr>
          <a:lstStyle/>
          <a:p>
            <a:r>
              <a:rPr lang="en-GB" sz="1800" dirty="0"/>
              <a:t>The course has been structured so that trainees gain an awareness of </a:t>
            </a:r>
            <a:r>
              <a:rPr lang="en-GB" sz="1800" b="1" dirty="0"/>
              <a:t>theory, pedagogy, curriculum and assessment</a:t>
            </a:r>
            <a:r>
              <a:rPr lang="en-GB" sz="1800" dirty="0"/>
              <a:t>. Clearly, learning will take place in both the University and the placement school setting, and will be complemented by independent study tasks and the completion of academic assignments. Trainees learn a huge amount though mentor meetings, informal meetings and observations, and of course by learning with and from yourselves. Essentially, the course is ‘co- constructed’ and mentors tend to provide around 50% of sessions on the programme. – we’ll discuss this later</a:t>
            </a:r>
          </a:p>
          <a:p>
            <a:endParaRPr lang="en-GB" sz="1800" dirty="0"/>
          </a:p>
          <a:p>
            <a:r>
              <a:rPr lang="en-GB" sz="1800" dirty="0"/>
              <a:t>The PGCE History curricula aims to include everything expected from the </a:t>
            </a:r>
            <a:r>
              <a:rPr lang="en-GB" sz="1800" b="1" dirty="0"/>
              <a:t>Core Content Framework for ITE [CCF]</a:t>
            </a:r>
            <a:r>
              <a:rPr lang="en-GB" sz="1800" dirty="0"/>
              <a:t>, and beyond. There is a balance of sessions from the best teachers within our partnership schools, with experts in various fields of History education, with external providers and institutions, and trainees will connect with a variety of researchers and specialists from within </a:t>
            </a:r>
            <a:r>
              <a:rPr lang="en-GB" sz="1800" dirty="0" err="1"/>
              <a:t>UoM</a:t>
            </a:r>
            <a:r>
              <a:rPr lang="en-GB" sz="1800" dirty="0"/>
              <a:t>. </a:t>
            </a:r>
          </a:p>
          <a:p>
            <a:endParaRPr lang="en-GB" sz="1800" dirty="0"/>
          </a:p>
          <a:p>
            <a:r>
              <a:rPr lang="en-GB" sz="1800" dirty="0"/>
              <a:t>Your handbooks will contain a </a:t>
            </a:r>
            <a:r>
              <a:rPr lang="en-GB" sz="1800" b="1" dirty="0"/>
              <a:t>year-round overview </a:t>
            </a:r>
            <a:r>
              <a:rPr lang="en-GB" sz="1800" dirty="0"/>
              <a:t>of University sessions – be sure to have a look and take note of specific training and knowledge that trainees will bring with them to placement.</a:t>
            </a:r>
          </a:p>
          <a:p>
            <a:endParaRPr lang="en-GB" sz="1200" dirty="0"/>
          </a:p>
          <a:p>
            <a:endParaRPr lang="en-GB" sz="1200" dirty="0"/>
          </a:p>
          <a:p>
            <a:endParaRPr lang="en-GB" sz="1200" dirty="0"/>
          </a:p>
        </p:txBody>
      </p:sp>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10</a:t>
            </a:fld>
            <a:endParaRPr lang="en-GB" dirty="0"/>
          </a:p>
        </p:txBody>
      </p:sp>
    </p:spTree>
    <p:extLst>
      <p:ext uri="{BB962C8B-B14F-4D97-AF65-F5344CB8AC3E}">
        <p14:creationId xmlns:p14="http://schemas.microsoft.com/office/powerpoint/2010/main" val="47016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620688"/>
            <a:ext cx="8003232" cy="796950"/>
          </a:xfrm>
          <a:ln>
            <a:solidFill>
              <a:schemeClr val="tx1"/>
            </a:solidFill>
          </a:ln>
        </p:spPr>
        <p:txBody>
          <a:bodyPr>
            <a:normAutofit/>
          </a:bodyPr>
          <a:lstStyle/>
          <a:p>
            <a:r>
              <a:rPr lang="en-GB" sz="3600" dirty="0"/>
              <a:t>PGCE Curriculum: key themes [History]</a:t>
            </a:r>
          </a:p>
        </p:txBody>
      </p:sp>
      <p:sp>
        <p:nvSpPr>
          <p:cNvPr id="6" name="Content Placeholder 5"/>
          <p:cNvSpPr>
            <a:spLocks noGrp="1"/>
          </p:cNvSpPr>
          <p:nvPr>
            <p:ph idx="1"/>
          </p:nvPr>
        </p:nvSpPr>
        <p:spPr>
          <a:xfrm>
            <a:off x="395536" y="1600200"/>
            <a:ext cx="8291264" cy="5121275"/>
          </a:xfrm>
        </p:spPr>
        <p:txBody>
          <a:bodyPr>
            <a:noAutofit/>
          </a:bodyPr>
          <a:lstStyle/>
          <a:p>
            <a:r>
              <a:rPr lang="en-GB" sz="1600" dirty="0"/>
              <a:t>1] </a:t>
            </a:r>
            <a:r>
              <a:rPr lang="en-GB" sz="1600" b="1" dirty="0"/>
              <a:t>The importance of History</a:t>
            </a:r>
            <a:r>
              <a:rPr lang="en-GB" sz="1600" dirty="0"/>
              <a:t> as a school subject; key components of a good History lesson; key traits, behaviours and facets of an effective History teacher; the key concepts and processes in teaching</a:t>
            </a:r>
          </a:p>
          <a:p>
            <a:endParaRPr lang="en-GB" sz="1600" dirty="0"/>
          </a:p>
          <a:p>
            <a:r>
              <a:rPr lang="en-GB" sz="1600" dirty="0"/>
              <a:t>2] </a:t>
            </a:r>
            <a:r>
              <a:rPr lang="en-GB" sz="1600" b="1" dirty="0"/>
              <a:t>Disciplinary concepts</a:t>
            </a:r>
            <a:r>
              <a:rPr lang="en-GB" sz="1600" dirty="0"/>
              <a:t> and their application in History teaching; Significance, causation, interpretations, consequence, change and continuity, similarity and difference, chronology</a:t>
            </a:r>
          </a:p>
          <a:p>
            <a:endParaRPr lang="en-GB" sz="1600" dirty="0"/>
          </a:p>
          <a:p>
            <a:r>
              <a:rPr lang="en-GB" sz="1600" dirty="0"/>
              <a:t>3] </a:t>
            </a:r>
            <a:r>
              <a:rPr lang="en-GB" sz="1600" b="1" dirty="0"/>
              <a:t>Substantive concepts</a:t>
            </a:r>
            <a:r>
              <a:rPr lang="en-GB" sz="1600" dirty="0"/>
              <a:t> in History teaching; building and acquiring subject knowledge; common misconceptions in the History classroom; the National Curriculum for History and its development over time</a:t>
            </a:r>
          </a:p>
          <a:p>
            <a:endParaRPr lang="en-GB" sz="1600" dirty="0"/>
          </a:p>
          <a:p>
            <a:r>
              <a:rPr lang="en-GB" sz="1600" dirty="0"/>
              <a:t>4] </a:t>
            </a:r>
            <a:r>
              <a:rPr lang="en-GB" sz="1600" b="1" dirty="0"/>
              <a:t>Lesson planning and enquiry questions</a:t>
            </a:r>
            <a:r>
              <a:rPr lang="en-GB" sz="1600" dirty="0"/>
              <a:t>; Mid- term and long- term planning; Curriculum building and development; Constructing valid and rigorous historical enquiries; Representative curriculum building</a:t>
            </a:r>
          </a:p>
          <a:p>
            <a:pPr marL="0" indent="0">
              <a:buNone/>
            </a:pPr>
            <a:r>
              <a:rPr lang="en-GB" sz="1600" dirty="0"/>
              <a:t> </a:t>
            </a:r>
          </a:p>
          <a:p>
            <a:r>
              <a:rPr lang="en-GB" sz="1600" dirty="0"/>
              <a:t>5] </a:t>
            </a:r>
            <a:r>
              <a:rPr lang="en-GB" sz="1600" b="1" dirty="0"/>
              <a:t>Cognitive Science and its application in the History classroom</a:t>
            </a:r>
            <a:r>
              <a:rPr lang="en-GB" sz="1600" dirty="0"/>
              <a:t>; </a:t>
            </a:r>
            <a:r>
              <a:rPr lang="en-GB" sz="1600" dirty="0" err="1"/>
              <a:t>Rosenshine’s</a:t>
            </a:r>
            <a:r>
              <a:rPr lang="en-GB" sz="1600" dirty="0"/>
              <a:t> Principles of Instruction; Interleaving; Metacognitive strategies; Spaced and deliberate practice; Retrieval and retention; dual coding</a:t>
            </a:r>
          </a:p>
          <a:p>
            <a:endParaRPr lang="en-GB" sz="1600"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11</a:t>
            </a:fld>
            <a:endParaRPr lang="en-GB"/>
          </a:p>
        </p:txBody>
      </p:sp>
    </p:spTree>
    <p:extLst>
      <p:ext uri="{BB962C8B-B14F-4D97-AF65-F5344CB8AC3E}">
        <p14:creationId xmlns:p14="http://schemas.microsoft.com/office/powerpoint/2010/main" val="203049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620688"/>
            <a:ext cx="7787208" cy="648072"/>
          </a:xfrm>
          <a:ln>
            <a:solidFill>
              <a:schemeClr val="tx1"/>
            </a:solidFill>
          </a:ln>
        </p:spPr>
        <p:txBody>
          <a:bodyPr>
            <a:normAutofit fontScale="90000"/>
          </a:bodyPr>
          <a:lstStyle/>
          <a:p>
            <a:r>
              <a:rPr lang="en-GB" dirty="0"/>
              <a:t>PGCE Curriculum: key themes</a:t>
            </a:r>
          </a:p>
        </p:txBody>
      </p:sp>
      <p:sp>
        <p:nvSpPr>
          <p:cNvPr id="6" name="Content Placeholder 5"/>
          <p:cNvSpPr>
            <a:spLocks noGrp="1"/>
          </p:cNvSpPr>
          <p:nvPr>
            <p:ph idx="1"/>
          </p:nvPr>
        </p:nvSpPr>
        <p:spPr>
          <a:xfrm>
            <a:off x="899592" y="1412776"/>
            <a:ext cx="7787208" cy="5308699"/>
          </a:xfrm>
        </p:spPr>
        <p:txBody>
          <a:bodyPr>
            <a:noAutofit/>
          </a:bodyPr>
          <a:lstStyle/>
          <a:p>
            <a:pPr>
              <a:spcAft>
                <a:spcPts val="0"/>
              </a:spcAft>
            </a:pPr>
            <a:r>
              <a:rPr lang="en-GB" sz="1600" dirty="0">
                <a:latin typeface="Calibri" panose="020F0502020204030204" pitchFamily="34" charset="0"/>
                <a:ea typeface="Calibri" panose="020F0502020204030204" pitchFamily="34" charset="0"/>
              </a:rPr>
              <a:t>6] </a:t>
            </a:r>
            <a:r>
              <a:rPr lang="en-GB" sz="1600" b="1" dirty="0">
                <a:latin typeface="Calibri" panose="020F0502020204030204" pitchFamily="34" charset="0"/>
                <a:ea typeface="Calibri" panose="020F0502020204030204" pitchFamily="34" charset="0"/>
              </a:rPr>
              <a:t>Assessment </a:t>
            </a:r>
            <a:r>
              <a:rPr lang="en-GB" sz="1600" dirty="0">
                <a:latin typeface="Calibri" panose="020F0502020204030204" pitchFamily="34" charset="0"/>
                <a:ea typeface="Calibri" panose="020F0502020204030204" pitchFamily="34" charset="0"/>
              </a:rPr>
              <a:t>in the History classroom; Formative assessment strategies; Summative assessment strategies; Assessment at KS3; Assessment for GCSE History; Assessment for A-level History; Marking and feedback</a:t>
            </a:r>
          </a:p>
          <a:p>
            <a:pPr>
              <a:spcAft>
                <a:spcPts val="0"/>
              </a:spcAft>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7] </a:t>
            </a:r>
            <a:r>
              <a:rPr lang="en-GB" sz="1600" b="1" dirty="0">
                <a:latin typeface="Calibri" panose="020F0502020204030204" pitchFamily="34" charset="0"/>
                <a:ea typeface="Calibri" panose="020F0502020204030204" pitchFamily="34" charset="0"/>
              </a:rPr>
              <a:t>Adaptive Teaching and barriers to learning</a:t>
            </a:r>
            <a:r>
              <a:rPr lang="en-GB" sz="1600" dirty="0">
                <a:latin typeface="Calibri" panose="020F0502020204030204" pitchFamily="34" charset="0"/>
                <a:ea typeface="Calibri" panose="020F0502020204030204" pitchFamily="34" charset="0"/>
              </a:rPr>
              <a:t> in the History classroom; identifying and supporting vulnerable groups; SEND in History; EAL strategies in History; Supporting the most able students in History</a:t>
            </a:r>
          </a:p>
          <a:p>
            <a:pPr marL="0" indent="0">
              <a:spcAft>
                <a:spcPts val="0"/>
              </a:spcAft>
              <a:buNone/>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8] </a:t>
            </a:r>
            <a:r>
              <a:rPr lang="en-GB" sz="1600" b="1" dirty="0">
                <a:latin typeface="Calibri" panose="020F0502020204030204" pitchFamily="34" charset="0"/>
                <a:ea typeface="Calibri" panose="020F0502020204030204" pitchFamily="34" charset="0"/>
              </a:rPr>
              <a:t>Representative History</a:t>
            </a:r>
            <a:r>
              <a:rPr lang="en-GB" sz="1600" dirty="0">
                <a:latin typeface="Calibri" panose="020F0502020204030204" pitchFamily="34" charset="0"/>
                <a:ea typeface="Calibri" panose="020F0502020204030204" pitchFamily="34" charset="0"/>
              </a:rPr>
              <a:t>: what is an inclusive curriculum; Women in the History curriculum; Black History in the curriculum; Decolonising the History curriculum; LGBTQ+ in the History Curriculum; South Asian History in the Curriculum; local History in the curriculum; Marginalised and under-represented groups in the Curriculum</a:t>
            </a:r>
          </a:p>
          <a:p>
            <a:pPr marL="0" indent="0">
              <a:spcAft>
                <a:spcPts val="0"/>
              </a:spcAft>
              <a:buNone/>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9] </a:t>
            </a:r>
            <a:r>
              <a:rPr lang="en-GB" sz="1600" b="1" dirty="0">
                <a:latin typeface="Calibri" panose="020F0502020204030204" pitchFamily="34" charset="0"/>
                <a:ea typeface="Calibri" panose="020F0502020204030204" pitchFamily="34" charset="0"/>
              </a:rPr>
              <a:t>Using sources and evidence</a:t>
            </a:r>
            <a:r>
              <a:rPr lang="en-GB" sz="1600" dirty="0">
                <a:latin typeface="Calibri" panose="020F0502020204030204" pitchFamily="34" charset="0"/>
                <a:ea typeface="Calibri" panose="020F0502020204030204" pitchFamily="34" charset="0"/>
              </a:rPr>
              <a:t> in History lessons; using archives to create and develop historical enquiries; archival visits and their value; locating hidden histories through use of archives; using and collecting oral testimonies; using films and documentaries in the History classroom</a:t>
            </a:r>
          </a:p>
          <a:p>
            <a:pPr marL="0" indent="0">
              <a:spcAft>
                <a:spcPts val="0"/>
              </a:spcAft>
              <a:buNone/>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10] </a:t>
            </a:r>
            <a:r>
              <a:rPr lang="en-GB" sz="1600" b="1" dirty="0">
                <a:latin typeface="Calibri" panose="020F0502020204030204" pitchFamily="34" charset="0"/>
                <a:ea typeface="Calibri" panose="020F0502020204030204" pitchFamily="34" charset="0"/>
              </a:rPr>
              <a:t>Teaching sensitive and controversial History</a:t>
            </a:r>
            <a:r>
              <a:rPr lang="en-GB" sz="1600" dirty="0">
                <a:latin typeface="Calibri" panose="020F0502020204030204" pitchFamily="34" charset="0"/>
                <a:ea typeface="Calibri" panose="020F0502020204030204" pitchFamily="34" charset="0"/>
              </a:rPr>
              <a:t>; Contested History and the importance of subject knowledge; Holocaust education; Teaching young people about genocide</a:t>
            </a:r>
          </a:p>
          <a:p>
            <a:endParaRPr lang="en-GB" sz="1600"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12</a:t>
            </a:fld>
            <a:endParaRPr lang="en-GB"/>
          </a:p>
        </p:txBody>
      </p:sp>
    </p:spTree>
    <p:extLst>
      <p:ext uri="{BB962C8B-B14F-4D97-AF65-F5344CB8AC3E}">
        <p14:creationId xmlns:p14="http://schemas.microsoft.com/office/powerpoint/2010/main" val="60689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859216" cy="724942"/>
          </a:xfrm>
          <a:ln>
            <a:solidFill>
              <a:schemeClr val="tx1"/>
            </a:solidFill>
          </a:ln>
        </p:spPr>
        <p:txBody>
          <a:bodyPr>
            <a:normAutofit fontScale="90000"/>
          </a:bodyPr>
          <a:lstStyle/>
          <a:p>
            <a:r>
              <a:rPr lang="en-GB" dirty="0"/>
              <a:t>The PGCE History Curriculum</a:t>
            </a:r>
          </a:p>
        </p:txBody>
      </p:sp>
      <p:sp>
        <p:nvSpPr>
          <p:cNvPr id="3" name="Content Placeholder 2"/>
          <p:cNvSpPr>
            <a:spLocks noGrp="1"/>
          </p:cNvSpPr>
          <p:nvPr>
            <p:ph idx="1"/>
          </p:nvPr>
        </p:nvSpPr>
        <p:spPr>
          <a:xfrm>
            <a:off x="827584" y="1600200"/>
            <a:ext cx="7859216" cy="4525963"/>
          </a:xfrm>
          <a:ln>
            <a:solidFill>
              <a:schemeClr val="tx1"/>
            </a:solidFill>
          </a:ln>
        </p:spPr>
        <p:txBody>
          <a:bodyPr>
            <a:normAutofit fontScale="92500" lnSpcReduction="20000"/>
          </a:bodyPr>
          <a:lstStyle/>
          <a:p>
            <a:r>
              <a:rPr lang="en-GB" sz="3000" dirty="0"/>
              <a:t>In addition to the themes listed, there will also be sessions centred around some of the ‘generic competences’ [as opposed to subject specific input] looking at [amongst others] issues and strategies surrounding: </a:t>
            </a:r>
          </a:p>
          <a:p>
            <a:r>
              <a:rPr lang="en-GB" sz="3000" dirty="0"/>
              <a:t>Behaviour management; creating a good climate for learning; managing workload; applying for jobs; personal and professional conduct; preparation for teaching placements; the Early Career Framework and Progression beyond the ECT [Early Career Teacher] phase; the Core Content Framework for ITE</a:t>
            </a:r>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13</a:t>
            </a:fld>
            <a:endParaRPr lang="en-GB"/>
          </a:p>
        </p:txBody>
      </p:sp>
    </p:spTree>
    <p:extLst>
      <p:ext uri="{BB962C8B-B14F-4D97-AF65-F5344CB8AC3E}">
        <p14:creationId xmlns:p14="http://schemas.microsoft.com/office/powerpoint/2010/main" val="218503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796950"/>
          </a:xfrm>
          <a:ln>
            <a:solidFill>
              <a:schemeClr val="tx1"/>
            </a:solidFill>
          </a:ln>
        </p:spPr>
        <p:txBody>
          <a:bodyPr>
            <a:normAutofit fontScale="90000"/>
          </a:bodyPr>
          <a:lstStyle/>
          <a:p>
            <a:r>
              <a:rPr lang="en-GB" dirty="0"/>
              <a:t>The Core Content Framework [CCF]</a:t>
            </a:r>
          </a:p>
        </p:txBody>
      </p:sp>
      <p:sp>
        <p:nvSpPr>
          <p:cNvPr id="3" name="Content Placeholder 2"/>
          <p:cNvSpPr>
            <a:spLocks noGrp="1"/>
          </p:cNvSpPr>
          <p:nvPr>
            <p:ph idx="1"/>
          </p:nvPr>
        </p:nvSpPr>
        <p:spPr>
          <a:xfrm>
            <a:off x="683568" y="1600200"/>
            <a:ext cx="8003232" cy="4525963"/>
          </a:xfrm>
          <a:ln>
            <a:solidFill>
              <a:schemeClr val="tx1"/>
            </a:solidFill>
          </a:ln>
        </p:spPr>
        <p:txBody>
          <a:bodyPr/>
          <a:lstStyle/>
          <a:p>
            <a:r>
              <a:rPr lang="en-GB" dirty="0"/>
              <a:t>What’s your level of familiarity? Comments in the chat please from everyone.</a:t>
            </a:r>
          </a:p>
          <a:p>
            <a:endParaRPr lang="en-GB" dirty="0"/>
          </a:p>
          <a:p>
            <a:r>
              <a:rPr lang="en-GB" dirty="0"/>
              <a:t>Any thoughts?</a:t>
            </a:r>
          </a:p>
          <a:p>
            <a:endParaRPr lang="en-GB"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14</a:t>
            </a:fld>
            <a:endParaRPr lang="en-GB"/>
          </a:p>
        </p:txBody>
      </p:sp>
    </p:spTree>
    <p:extLst>
      <p:ext uri="{BB962C8B-B14F-4D97-AF65-F5344CB8AC3E}">
        <p14:creationId xmlns:p14="http://schemas.microsoft.com/office/powerpoint/2010/main" val="42947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554D2-866C-9D77-68E0-5485861728AF}"/>
              </a:ext>
            </a:extLst>
          </p:cNvPr>
          <p:cNvSpPr>
            <a:spLocks noGrp="1"/>
          </p:cNvSpPr>
          <p:nvPr>
            <p:ph idx="1"/>
          </p:nvPr>
        </p:nvSpPr>
        <p:spPr>
          <a:xfrm>
            <a:off x="195943" y="1273629"/>
            <a:ext cx="8817428" cy="4408714"/>
          </a:xfrm>
          <a:ln>
            <a:solidFill>
              <a:schemeClr val="bg1"/>
            </a:solidFill>
          </a:ln>
        </p:spPr>
        <p:txBody>
          <a:bodyPr/>
          <a:lstStyle/>
          <a:p>
            <a:r>
              <a:rPr lang="en-GB" sz="2000" dirty="0"/>
              <a:t>The CCF</a:t>
            </a:r>
            <a:r>
              <a:rPr lang="en-GB" sz="2000" b="1" dirty="0"/>
              <a:t> </a:t>
            </a:r>
            <a:r>
              <a:rPr lang="en-GB" sz="2000" b="1" u="sng" dirty="0"/>
              <a:t>is not </a:t>
            </a:r>
            <a:r>
              <a:rPr lang="en-GB" sz="2000" dirty="0"/>
              <a:t>a curriculum for trainee teachers and </a:t>
            </a:r>
            <a:r>
              <a:rPr lang="en-GB" sz="2000" b="1" u="sng" dirty="0"/>
              <a:t>is not </a:t>
            </a:r>
            <a:r>
              <a:rPr lang="en-GB" sz="2000" dirty="0"/>
              <a:t>subject specific</a:t>
            </a:r>
          </a:p>
          <a:p>
            <a:r>
              <a:rPr lang="en-GB" sz="2000" dirty="0"/>
              <a:t>It is a set of </a:t>
            </a:r>
            <a:r>
              <a:rPr lang="en-GB" sz="2000" b="1" dirty="0"/>
              <a:t>basic</a:t>
            </a:r>
            <a:r>
              <a:rPr lang="en-GB" sz="2000" dirty="0"/>
              <a:t> </a:t>
            </a:r>
            <a:r>
              <a:rPr lang="en-GB" sz="2000" b="1" dirty="0"/>
              <a:t>expectations </a:t>
            </a:r>
            <a:r>
              <a:rPr lang="en-GB" sz="2000" dirty="0"/>
              <a:t>for what teacher training needs to </a:t>
            </a:r>
            <a:r>
              <a:rPr lang="en-GB" sz="2000" b="1" dirty="0"/>
              <a:t>provide</a:t>
            </a:r>
            <a:r>
              <a:rPr lang="en-GB" sz="2000" dirty="0"/>
              <a:t> and what it should </a:t>
            </a:r>
            <a:r>
              <a:rPr lang="en-GB" sz="2000" b="1" dirty="0"/>
              <a:t>enable trainees to do</a:t>
            </a:r>
          </a:p>
          <a:p>
            <a:r>
              <a:rPr lang="en-GB" sz="2000" dirty="0"/>
              <a:t>The ITT Core Content Framework </a:t>
            </a:r>
            <a:r>
              <a:rPr lang="en-GB" sz="2000" b="1" dirty="0"/>
              <a:t>is not</a:t>
            </a:r>
            <a:r>
              <a:rPr lang="en-GB" sz="2000" dirty="0"/>
              <a:t> an assessment framework – you will be assessed against the </a:t>
            </a:r>
            <a:r>
              <a:rPr lang="en-GB" sz="2000" b="1" dirty="0"/>
              <a:t>Teachers’ Standards, </a:t>
            </a:r>
            <a:r>
              <a:rPr lang="en-GB" sz="2000" dirty="0"/>
              <a:t>which your tutors will go through with you</a:t>
            </a:r>
          </a:p>
          <a:p>
            <a:r>
              <a:rPr lang="en-GB" sz="2000" dirty="0"/>
              <a:t>The CCF focuses on </a:t>
            </a:r>
            <a:r>
              <a:rPr lang="en-GB" sz="2000" b="1" dirty="0"/>
              <a:t>5 core areas</a:t>
            </a:r>
            <a:r>
              <a:rPr lang="en-GB" sz="2000" dirty="0"/>
              <a:t>: behaviour management, pedagogy, curriculum, assessment and professional behaviours</a:t>
            </a:r>
          </a:p>
          <a:p>
            <a:r>
              <a:rPr lang="en-GB" sz="2000" dirty="0"/>
              <a:t>The UoM PGCE curriculum </a:t>
            </a:r>
            <a:r>
              <a:rPr lang="en-GB" sz="2000" b="1" dirty="0">
                <a:solidFill>
                  <a:srgbClr val="00B050"/>
                </a:solidFill>
              </a:rPr>
              <a:t>goes well beyond </a:t>
            </a:r>
            <a:r>
              <a:rPr lang="en-GB" sz="2000" dirty="0"/>
              <a:t>the expectations set out in the CCF and aims to provide trainees with a rich and broad experience</a:t>
            </a:r>
          </a:p>
        </p:txBody>
      </p:sp>
      <p:sp>
        <p:nvSpPr>
          <p:cNvPr id="3" name="Title 2">
            <a:extLst>
              <a:ext uri="{FF2B5EF4-FFF2-40B4-BE49-F238E27FC236}">
                <a16:creationId xmlns:a16="http://schemas.microsoft.com/office/drawing/2014/main" id="{425D06F2-4CB8-6DA7-465F-365017091F7F}"/>
              </a:ext>
            </a:extLst>
          </p:cNvPr>
          <p:cNvSpPr>
            <a:spLocks noGrp="1"/>
          </p:cNvSpPr>
          <p:nvPr>
            <p:ph type="title"/>
          </p:nvPr>
        </p:nvSpPr>
        <p:spPr>
          <a:xfrm>
            <a:off x="2052000" y="179615"/>
            <a:ext cx="6624000" cy="734785"/>
          </a:xfrm>
          <a:ln>
            <a:solidFill>
              <a:schemeClr val="tx1"/>
            </a:solidFill>
          </a:ln>
        </p:spPr>
        <p:txBody>
          <a:bodyPr/>
          <a:lstStyle/>
          <a:p>
            <a:r>
              <a:rPr lang="en-GB" dirty="0"/>
              <a:t>The Core Content Framework [CCF]</a:t>
            </a:r>
          </a:p>
        </p:txBody>
      </p:sp>
    </p:spTree>
    <p:extLst>
      <p:ext uri="{BB962C8B-B14F-4D97-AF65-F5344CB8AC3E}">
        <p14:creationId xmlns:p14="http://schemas.microsoft.com/office/powerpoint/2010/main" val="415812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A6F897-45E5-23B9-6951-F2E2F0870237}"/>
              </a:ext>
            </a:extLst>
          </p:cNvPr>
          <p:cNvSpPr>
            <a:spLocks noGrp="1"/>
          </p:cNvSpPr>
          <p:nvPr>
            <p:ph idx="1"/>
          </p:nvPr>
        </p:nvSpPr>
        <p:spPr>
          <a:xfrm>
            <a:off x="395536" y="1412777"/>
            <a:ext cx="8280920" cy="3910337"/>
          </a:xfrm>
          <a:ln>
            <a:solidFill>
              <a:schemeClr val="tx1"/>
            </a:solidFill>
          </a:ln>
        </p:spPr>
        <p:txBody>
          <a:bodyPr/>
          <a:lstStyle/>
          <a:p>
            <a:r>
              <a:rPr lang="en-GB" u="sng" dirty="0"/>
              <a:t>Trainees will definitely not </a:t>
            </a:r>
            <a:r>
              <a:rPr lang="en-GB" dirty="0"/>
              <a:t>be working through the CCF is a ‘mechanical’ or ‘checklist’ fashion</a:t>
            </a:r>
          </a:p>
          <a:p>
            <a:endParaRPr lang="en-GB" dirty="0"/>
          </a:p>
          <a:p>
            <a:r>
              <a:rPr lang="en-GB" dirty="0"/>
              <a:t>However, the </a:t>
            </a:r>
            <a:r>
              <a:rPr lang="en-GB" b="1" dirty="0"/>
              <a:t>Progress Matrix </a:t>
            </a:r>
            <a:r>
              <a:rPr lang="en-GB" dirty="0"/>
              <a:t>– which they will be working with throughout the year – contains prompts and pointers that are based on the CCF content</a:t>
            </a:r>
          </a:p>
          <a:p>
            <a:endParaRPr lang="en-GB" dirty="0"/>
          </a:p>
          <a:p>
            <a:r>
              <a:rPr lang="en-GB" dirty="0"/>
              <a:t>Have a look at the following slide for a ‘worked example’</a:t>
            </a:r>
          </a:p>
        </p:txBody>
      </p:sp>
      <p:sp>
        <p:nvSpPr>
          <p:cNvPr id="3" name="Title 2">
            <a:extLst>
              <a:ext uri="{FF2B5EF4-FFF2-40B4-BE49-F238E27FC236}">
                <a16:creationId xmlns:a16="http://schemas.microsoft.com/office/drawing/2014/main" id="{AE9BA9B4-8A45-249C-25C8-0D17787982E8}"/>
              </a:ext>
            </a:extLst>
          </p:cNvPr>
          <p:cNvSpPr>
            <a:spLocks noGrp="1"/>
          </p:cNvSpPr>
          <p:nvPr>
            <p:ph type="title"/>
          </p:nvPr>
        </p:nvSpPr>
        <p:spPr>
          <a:ln>
            <a:solidFill>
              <a:schemeClr val="tx1"/>
            </a:solidFill>
          </a:ln>
        </p:spPr>
        <p:txBody>
          <a:bodyPr/>
          <a:lstStyle/>
          <a:p>
            <a:r>
              <a:rPr lang="en-GB" dirty="0"/>
              <a:t>When will you encounter the CCF?</a:t>
            </a:r>
          </a:p>
        </p:txBody>
      </p:sp>
    </p:spTree>
    <p:extLst>
      <p:ext uri="{BB962C8B-B14F-4D97-AF65-F5344CB8AC3E}">
        <p14:creationId xmlns:p14="http://schemas.microsoft.com/office/powerpoint/2010/main" val="294936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54C7A-8981-7D60-195D-DF2528695FAD}"/>
              </a:ext>
            </a:extLst>
          </p:cNvPr>
          <p:cNvSpPr>
            <a:spLocks noGrp="1"/>
          </p:cNvSpPr>
          <p:nvPr>
            <p:ph type="title"/>
          </p:nvPr>
        </p:nvSpPr>
        <p:spPr>
          <a:xfrm>
            <a:off x="1845129" y="179615"/>
            <a:ext cx="6830871" cy="734785"/>
          </a:xfrm>
        </p:spPr>
        <p:txBody>
          <a:bodyPr/>
          <a:lstStyle/>
          <a:p>
            <a:r>
              <a:rPr lang="en-GB" dirty="0"/>
              <a:t>‘Learn that’ and ‘Learn how to’ statements on the CCF</a:t>
            </a:r>
          </a:p>
        </p:txBody>
      </p:sp>
      <p:pic>
        <p:nvPicPr>
          <p:cNvPr id="8" name="Picture 7" descr="Graphical user interface, text, application, email&#10;&#10;Description automatically generated">
            <a:extLst>
              <a:ext uri="{FF2B5EF4-FFF2-40B4-BE49-F238E27FC236}">
                <a16:creationId xmlns:a16="http://schemas.microsoft.com/office/drawing/2014/main" id="{37FAC041-E658-534A-D6D8-9749A2E5858F}"/>
              </a:ext>
            </a:extLst>
          </p:cNvPr>
          <p:cNvPicPr>
            <a:picLocks noChangeAspect="1"/>
          </p:cNvPicPr>
          <p:nvPr/>
        </p:nvPicPr>
        <p:blipFill>
          <a:blip r:embed="rId2"/>
          <a:stretch>
            <a:fillRect/>
          </a:stretch>
        </p:blipFill>
        <p:spPr>
          <a:xfrm>
            <a:off x="326570" y="1066470"/>
            <a:ext cx="8523515" cy="4725059"/>
          </a:xfrm>
          <a:prstGeom prst="rect">
            <a:avLst/>
          </a:prstGeom>
        </p:spPr>
      </p:pic>
      <p:sp>
        <p:nvSpPr>
          <p:cNvPr id="9" name="TextBox 8">
            <a:extLst>
              <a:ext uri="{FF2B5EF4-FFF2-40B4-BE49-F238E27FC236}">
                <a16:creationId xmlns:a16="http://schemas.microsoft.com/office/drawing/2014/main" id="{20C44327-BF3D-A9DF-85DB-3CF6F0CA3D99}"/>
              </a:ext>
            </a:extLst>
          </p:cNvPr>
          <p:cNvSpPr txBox="1"/>
          <p:nvPr/>
        </p:nvSpPr>
        <p:spPr>
          <a:xfrm>
            <a:off x="130630" y="5791529"/>
            <a:ext cx="3608613" cy="1077218"/>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These statements outline </a:t>
            </a:r>
            <a:r>
              <a:rPr kumimoji="0" lang="en-GB" sz="1600" b="1" i="0" u="none" strike="noStrike" kern="1200" cap="none" spc="0" normalizeH="0" baseline="0" noProof="0" dirty="0">
                <a:ln>
                  <a:noFill/>
                </a:ln>
                <a:solidFill>
                  <a:prstClr val="black"/>
                </a:solidFill>
                <a:effectLst/>
                <a:uLnTx/>
                <a:uFillTx/>
                <a:latin typeface="Trebuchet MS" panose="020B0603020202020204"/>
                <a:ea typeface="+mn-ea"/>
                <a:cs typeface="+mn-cs"/>
              </a:rPr>
              <a:t>what you should be taught both </a:t>
            </a: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at University and on Placement – much of it might be described as the ‘theory’</a:t>
            </a:r>
          </a:p>
        </p:txBody>
      </p:sp>
      <p:sp>
        <p:nvSpPr>
          <p:cNvPr id="10" name="Arrow: Up 9">
            <a:extLst>
              <a:ext uri="{FF2B5EF4-FFF2-40B4-BE49-F238E27FC236}">
                <a16:creationId xmlns:a16="http://schemas.microsoft.com/office/drawing/2014/main" id="{EC2C41CE-89BE-5DB8-4F3E-6F12E4688508}"/>
              </a:ext>
            </a:extLst>
          </p:cNvPr>
          <p:cNvSpPr/>
          <p:nvPr/>
        </p:nvSpPr>
        <p:spPr>
          <a:xfrm>
            <a:off x="1602813" y="466105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F1340C39-03BA-DAEA-EEE0-1A51255B5399}"/>
              </a:ext>
            </a:extLst>
          </p:cNvPr>
          <p:cNvSpPr txBox="1"/>
          <p:nvPr/>
        </p:nvSpPr>
        <p:spPr>
          <a:xfrm>
            <a:off x="3918857" y="5943599"/>
            <a:ext cx="5225141" cy="830997"/>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This column outlines </a:t>
            </a:r>
            <a:r>
              <a:rPr kumimoji="0" lang="en-GB" sz="1600" b="1" i="0" u="none" strike="noStrike" kern="1200" cap="none" spc="0" normalizeH="0" baseline="0" noProof="0" dirty="0">
                <a:ln>
                  <a:noFill/>
                </a:ln>
                <a:solidFill>
                  <a:prstClr val="black"/>
                </a:solidFill>
                <a:effectLst/>
                <a:uLnTx/>
                <a:uFillTx/>
                <a:latin typeface="Trebuchet MS" panose="020B0603020202020204"/>
                <a:ea typeface="+mn-ea"/>
                <a:cs typeface="+mn-cs"/>
              </a:rPr>
              <a:t>what you should be able to ‘experience and do’</a:t>
            </a: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 through observation, teaching and deliberate practice, both at Uni and on Placement</a:t>
            </a:r>
          </a:p>
        </p:txBody>
      </p:sp>
      <p:sp>
        <p:nvSpPr>
          <p:cNvPr id="12" name="Arrow: Up 11">
            <a:extLst>
              <a:ext uri="{FF2B5EF4-FFF2-40B4-BE49-F238E27FC236}">
                <a16:creationId xmlns:a16="http://schemas.microsoft.com/office/drawing/2014/main" id="{B6A0DB55-26C4-8DED-20A3-23C679A5B5F3}"/>
              </a:ext>
            </a:extLst>
          </p:cNvPr>
          <p:cNvSpPr/>
          <p:nvPr/>
        </p:nvSpPr>
        <p:spPr>
          <a:xfrm>
            <a:off x="5976257" y="466105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896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AD23454-5385-2FEB-D8DA-A936139BDE25}"/>
              </a:ext>
            </a:extLst>
          </p:cNvPr>
          <p:cNvGraphicFramePr>
            <a:graphicFrameLocks noGrp="1"/>
          </p:cNvGraphicFramePr>
          <p:nvPr>
            <p:ph idx="1"/>
          </p:nvPr>
        </p:nvGraphicFramePr>
        <p:xfrm>
          <a:off x="0" y="0"/>
          <a:ext cx="9144000" cy="16236431"/>
        </p:xfrm>
        <a:graphic>
          <a:graphicData uri="http://schemas.openxmlformats.org/drawingml/2006/table">
            <a:tbl>
              <a:tblPr bandRow="1"/>
              <a:tblGrid>
                <a:gridCol w="1250257">
                  <a:extLst>
                    <a:ext uri="{9D8B030D-6E8A-4147-A177-3AD203B41FA5}">
                      <a16:colId xmlns:a16="http://schemas.microsoft.com/office/drawing/2014/main" val="389732350"/>
                    </a:ext>
                  </a:extLst>
                </a:gridCol>
                <a:gridCol w="1327328">
                  <a:extLst>
                    <a:ext uri="{9D8B030D-6E8A-4147-A177-3AD203B41FA5}">
                      <a16:colId xmlns:a16="http://schemas.microsoft.com/office/drawing/2014/main" val="2148215727"/>
                    </a:ext>
                  </a:extLst>
                </a:gridCol>
                <a:gridCol w="1387271">
                  <a:extLst>
                    <a:ext uri="{9D8B030D-6E8A-4147-A177-3AD203B41FA5}">
                      <a16:colId xmlns:a16="http://schemas.microsoft.com/office/drawing/2014/main" val="3538920492"/>
                    </a:ext>
                  </a:extLst>
                </a:gridCol>
                <a:gridCol w="3208992">
                  <a:extLst>
                    <a:ext uri="{9D8B030D-6E8A-4147-A177-3AD203B41FA5}">
                      <a16:colId xmlns:a16="http://schemas.microsoft.com/office/drawing/2014/main" val="191379676"/>
                    </a:ext>
                  </a:extLst>
                </a:gridCol>
                <a:gridCol w="1970152">
                  <a:extLst>
                    <a:ext uri="{9D8B030D-6E8A-4147-A177-3AD203B41FA5}">
                      <a16:colId xmlns:a16="http://schemas.microsoft.com/office/drawing/2014/main" val="3234691501"/>
                    </a:ext>
                  </a:extLst>
                </a:gridCol>
              </a:tblGrid>
              <a:tr h="121053">
                <a:tc gridSpan="5">
                  <a:txBody>
                    <a:bodyPr/>
                    <a:lstStyle/>
                    <a:p>
                      <a:pPr algn="ctr">
                        <a:lnSpc>
                          <a:spcPct val="115000"/>
                        </a:lnSpc>
                        <a:spcAft>
                          <a:spcPts val="1000"/>
                        </a:spcAft>
                      </a:pPr>
                      <a:r>
                        <a:rPr lang="en-GB" sz="400" b="1">
                          <a:solidFill>
                            <a:srgbClr val="000000"/>
                          </a:solidFill>
                          <a:effectLst/>
                          <a:latin typeface="Arial" panose="020B0604020202020204" pitchFamily="34" charset="0"/>
                          <a:ea typeface="Arial" panose="020B0604020202020204" pitchFamily="34" charset="0"/>
                        </a:rPr>
                        <a:t>Core Area 2: Subject and Curriculum Knowledge</a:t>
                      </a:r>
                      <a:endParaRPr lang="en-GB" sz="40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5963144"/>
                  </a:ext>
                </a:extLst>
              </a:tr>
              <a:tr h="860804">
                <a:tc>
                  <a:txBody>
                    <a:bodyPr/>
                    <a:lstStyle/>
                    <a:p>
                      <a:pPr algn="ct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University of Manchester Curriculum Statements</a:t>
                      </a:r>
                      <a:endParaRPr lang="en-GB" sz="1050" dirty="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Practice Statements</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Relevant features of your practice</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Action Planning</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Specify areas to focus on during the placement</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Relevant experience</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Briefly note challenges faced, problems addressed, and progress achieved</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Reflection</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Summarise the progress you have made during this placement</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966446389"/>
                  </a:ext>
                </a:extLst>
              </a:tr>
              <a:tr h="15254574">
                <a:tc>
                  <a:txBody>
                    <a:bodyPr/>
                    <a:lstStyle/>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Teachers’ subject knowledge is vital for effective planning and teaching.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Curriculum knowledge depends on, but is not limited to, subject knowledge.</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Building pupils’ confidence with foundational concepts and knowledge is highly productive.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Anticipating common misconceptions can facilitate well-planned lessons.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Knowledge and skills often need to be explicitly taught, to support pupils’ learning.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Supporting pupils to think critically requires them to have familiarity with foundational concepts and knowledge, as well as there being a facilitative classroom environment.</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Identifying essential concepts, knowledge, skills and principles of the subject.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Providing opportunities for your pupils to learn essential concepts, knowledge, skills and principles of the subject, without fear of making mistakes.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Accumulating a collection of analogies, examples, explanations and demonstrations.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Using resources and materials aligned with the school curriculum.</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Being aware of common misconceptions.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Drawing explicit links between new content and the core concepts in your subject.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Providing tasks that support pupils to learn key ideas securely.</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1000"/>
                        </a:spcAft>
                      </a:pPr>
                      <a:r>
                        <a:rPr lang="en-GB" sz="1050">
                          <a:effectLst/>
                          <a:latin typeface="Arial" panose="020B0604020202020204" pitchFamily="34" charset="0"/>
                          <a:ea typeface="Arial" panose="020B0604020202020204" pitchFamily="34" charset="0"/>
                        </a:rPr>
                        <a:t>Build my subject knowledge, with a particular focus on the topics being covered during autumn term.</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Be confident in my subject knowledge.</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Understand the aims of the school’s history curriculum.</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Develop ways of incorporating different disciplinary skills into lessons.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Create resources that are rich with relevant, accurate and detailed content.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Convey the purpose of the curriculum and subject knowledge to the students. </a:t>
                      </a:r>
                      <a:endParaRPr lang="en-GB" sz="105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50" dirty="0">
                          <a:effectLst/>
                          <a:latin typeface="Arial" panose="020B0604020202020204" pitchFamily="34" charset="0"/>
                          <a:ea typeface="Arial" panose="020B0604020202020204" pitchFamily="34" charset="0"/>
                        </a:rPr>
                        <a:t>05/11/21: Went through the history curriculum with my subject mentor and discussed the key themes that the school incorporates into its history lessons.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08/11/21: In my </a:t>
                      </a:r>
                      <a:r>
                        <a:rPr lang="en-GB" sz="1050" u="sng" dirty="0">
                          <a:solidFill>
                            <a:srgbClr val="0563C1"/>
                          </a:solidFill>
                          <a:effectLst/>
                          <a:latin typeface="Arial" panose="020B0604020202020204" pitchFamily="34" charset="0"/>
                          <a:ea typeface="Arial" panose="020B0604020202020204" pitchFamily="34" charset="0"/>
                          <a:hlinkClick r:id="rId2"/>
                        </a:rPr>
                        <a:t>weekly mentor meeting</a:t>
                      </a:r>
                      <a:r>
                        <a:rPr lang="en-GB" sz="1050" dirty="0">
                          <a:effectLst/>
                          <a:latin typeface="Arial" panose="020B0604020202020204" pitchFamily="34" charset="0"/>
                          <a:ea typeface="Arial" panose="020B0604020202020204" pitchFamily="34" charset="0"/>
                        </a:rPr>
                        <a:t>, I was given some extra textbooks to improve my subject knowledge on the Norman conquest.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10/11/21: During my year 8 lesson (</a:t>
                      </a:r>
                      <a:r>
                        <a:rPr lang="en-GB" sz="1050" u="sng" dirty="0">
                          <a:solidFill>
                            <a:srgbClr val="0563C1"/>
                          </a:solidFill>
                          <a:effectLst/>
                          <a:latin typeface="Arial" panose="020B0604020202020204" pitchFamily="34" charset="0"/>
                          <a:ea typeface="Arial" panose="020B0604020202020204" pitchFamily="34" charset="0"/>
                          <a:hlinkClick r:id="rId3"/>
                        </a:rPr>
                        <a:t>What was new about the armies in the English Civil War?</a:t>
                      </a:r>
                      <a:r>
                        <a:rPr lang="en-GB" sz="1050" dirty="0">
                          <a:effectLst/>
                          <a:latin typeface="Arial" panose="020B0604020202020204" pitchFamily="34" charset="0"/>
                          <a:ea typeface="Arial" panose="020B0604020202020204" pitchFamily="34" charset="0"/>
                        </a:rPr>
                        <a:t>) the students struggled to understand how to think about the significance of events. In response to this, for their next lesson, I have planned to focus on judging significance using the 5 R’s model. The aim is that they will gain a greater understanding of the historical skill which they will then be able to apply to more specific content.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15/11/21: In my year 8 lesson (</a:t>
                      </a:r>
                      <a:r>
                        <a:rPr lang="en-GB" sz="1050" u="sng" dirty="0">
                          <a:solidFill>
                            <a:srgbClr val="0563C1"/>
                          </a:solidFill>
                          <a:effectLst/>
                          <a:latin typeface="Arial" panose="020B0604020202020204" pitchFamily="34" charset="0"/>
                          <a:ea typeface="Arial" panose="020B0604020202020204" pitchFamily="34" charset="0"/>
                          <a:hlinkClick r:id="rId4"/>
                        </a:rPr>
                        <a:t>What was new about the armies in the English Civil War? - Revisited</a:t>
                      </a:r>
                      <a:r>
                        <a:rPr lang="en-GB" sz="1050" dirty="0">
                          <a:effectLst/>
                          <a:latin typeface="Arial" panose="020B0604020202020204" pitchFamily="34" charset="0"/>
                          <a:ea typeface="Arial" panose="020B0604020202020204" pitchFamily="34" charset="0"/>
                        </a:rPr>
                        <a:t>) I focused on the 5 R’s model of significance and carried out an activity where the students assessed the significance of the first COVID lockdown. Students really engaged in this work and started to understand what we mean when we talk about the significance of a historical event. Introducing the students to this concept by linking it to an event they are familiar with appeared to really aid their understanding. I used examples to really help convey the concept to the class.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15/11/21: In my </a:t>
                      </a:r>
                      <a:r>
                        <a:rPr lang="en-GB" sz="1050" u="sng" dirty="0">
                          <a:solidFill>
                            <a:srgbClr val="0563C1"/>
                          </a:solidFill>
                          <a:effectLst/>
                          <a:latin typeface="Arial" panose="020B0604020202020204" pitchFamily="34" charset="0"/>
                          <a:ea typeface="Arial" panose="020B0604020202020204" pitchFamily="34" charset="0"/>
                          <a:hlinkClick r:id="rId5"/>
                        </a:rPr>
                        <a:t>weekly mentor meeting</a:t>
                      </a:r>
                      <a:r>
                        <a:rPr lang="en-GB" sz="1050" dirty="0">
                          <a:effectLst/>
                          <a:latin typeface="Arial" panose="020B0604020202020204" pitchFamily="34" charset="0"/>
                          <a:ea typeface="Arial" panose="020B0604020202020204" pitchFamily="34" charset="0"/>
                        </a:rPr>
                        <a:t>, it was noted that the resources that I use in my lessons are improving in quality.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24/11/21: In the </a:t>
                      </a:r>
                      <a:r>
                        <a:rPr lang="en-GB" sz="1050" u="sng" dirty="0">
                          <a:solidFill>
                            <a:srgbClr val="0563C1"/>
                          </a:solidFill>
                          <a:effectLst/>
                          <a:latin typeface="Arial" panose="020B0604020202020204" pitchFamily="34" charset="0"/>
                          <a:ea typeface="Arial" panose="020B0604020202020204" pitchFamily="34" charset="0"/>
                          <a:hlinkClick r:id="rId6"/>
                        </a:rPr>
                        <a:t>PM lesson observation</a:t>
                      </a:r>
                      <a:r>
                        <a:rPr lang="en-GB" sz="1050" dirty="0">
                          <a:effectLst/>
                          <a:latin typeface="Arial" panose="020B0604020202020204" pitchFamily="34" charset="0"/>
                          <a:ea typeface="Arial" panose="020B0604020202020204" pitchFamily="34" charset="0"/>
                        </a:rPr>
                        <a:t>, it was identified that I demonstrated good subject knowledge and that as a result the students had confidence in my teaching.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25/11/21: In my 7O class, there is a student who is extremely interested in history. Due to this, the student often asks about history beyond that which the lesson is focused on. Due to this, it may be beneficial for me to make sure I have a really developed understanding of period as I have found myself on a few occasions I was having to research further and get back to them with an answer.</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03/12/21: Today, I taught a lesson with my 7R class </a:t>
                      </a:r>
                      <a:r>
                        <a:rPr lang="en-GB" sz="1050" dirty="0">
                          <a:solidFill>
                            <a:srgbClr val="0070C0"/>
                          </a:solidFill>
                          <a:effectLst/>
                          <a:latin typeface="Arial" panose="020B0604020202020204" pitchFamily="34" charset="0"/>
                          <a:ea typeface="Arial" panose="020B0604020202020204" pitchFamily="34" charset="0"/>
                        </a:rPr>
                        <a:t>(</a:t>
                      </a:r>
                      <a:r>
                        <a:rPr lang="en-GB" sz="1050" u="sng" dirty="0">
                          <a:solidFill>
                            <a:srgbClr val="0070C0"/>
                          </a:solidFill>
                          <a:effectLst/>
                          <a:latin typeface="Arial" panose="020B0604020202020204" pitchFamily="34" charset="0"/>
                          <a:ea typeface="Arial" panose="020B0604020202020204" pitchFamily="34" charset="0"/>
                          <a:hlinkClick r:id="rId7"/>
                        </a:rPr>
                        <a:t>What happened during the Battle of Hastings?</a:t>
                      </a:r>
                      <a:r>
                        <a:rPr lang="en-GB" sz="1050" dirty="0">
                          <a:effectLst/>
                          <a:latin typeface="Arial" panose="020B0604020202020204" pitchFamily="34" charset="0"/>
                          <a:ea typeface="Arial" panose="020B0604020202020204" pitchFamily="34" charset="0"/>
                        </a:rPr>
                        <a:t>) I found it difficult to include all the subject knowledge that students need to know into the lesson. The scheme of work included a lot of information, and it was difficult to get all the information across without either a) overloading the students with information or b) just giving the students' knowledge and not incorporating and disciplinary skills.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06/12/21: In my planning of my 8T lesson (</a:t>
                      </a:r>
                      <a:r>
                        <a:rPr lang="en-GB" sz="1050" u="sng" dirty="0">
                          <a:solidFill>
                            <a:srgbClr val="0563C1"/>
                          </a:solidFill>
                          <a:effectLst/>
                          <a:latin typeface="Arial" panose="020B0604020202020204" pitchFamily="34" charset="0"/>
                          <a:ea typeface="Arial" panose="020B0604020202020204" pitchFamily="34" charset="0"/>
                          <a:hlinkClick r:id="rId8"/>
                        </a:rPr>
                        <a:t>Is Cromwell a hero or a villain?</a:t>
                      </a:r>
                      <a:r>
                        <a:rPr lang="en-GB" sz="1050" dirty="0">
                          <a:effectLst/>
                          <a:latin typeface="Arial" panose="020B0604020202020204" pitchFamily="34" charset="0"/>
                          <a:ea typeface="Arial" panose="020B0604020202020204" pitchFamily="34" charset="0"/>
                        </a:rPr>
                        <a:t>) I did some wider research into the legacy of Cromwell and found some interesting material to share with the students (e.g., he was voted as one of the top 10 Britons by the public in 2002). Students seem really interested in this and started to form their opinions on him having such a legacy in the modern day. </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50" dirty="0">
                          <a:effectLst/>
                          <a:latin typeface="Arial" panose="020B0604020202020204" pitchFamily="34" charset="0"/>
                          <a:ea typeface="Arial" panose="020B0604020202020204" pitchFamily="34" charset="0"/>
                        </a:rPr>
                        <a:t>At the start of this placement, I underestimated how much of a challenge acquiring all the subject knowledge would be. Rather than the quantity of knowledge, it was the time that I had to learn it in that brought the challenge. Also, I did not anticipate that I would need to know the subject knowledge for a whole topic before being able to carefully plan the learning journey of the lessons.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During this placement, I showed good subject knowledge in my teaching. This strong subject knowledge acted as a foundation for my confidence whilst teaching. Having that subject knowledge secured, I felt prepared to teach the lessons. I have also improved on my subject knowledge whenever I was instructed to. I also took time to read the history curriculum and understand the learning journey students in KS3 follow. This helped me understand the links and threads between their learning.</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Going into my next placement I will try to develop my subject knowledge even further for each topic. I will try to go beyond the scheme of work so I feel completely prepared for any questions students may ask me about the topic. Furthermore, by researching the topic further I could include more unique content and incorporate more primary material. </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9378801"/>
                  </a:ext>
                </a:extLst>
              </a:tr>
            </a:tbl>
          </a:graphicData>
        </a:graphic>
      </p:graphicFrame>
      <p:sp>
        <p:nvSpPr>
          <p:cNvPr id="6" name="TextBox 5">
            <a:extLst>
              <a:ext uri="{FF2B5EF4-FFF2-40B4-BE49-F238E27FC236}">
                <a16:creationId xmlns:a16="http://schemas.microsoft.com/office/drawing/2014/main" id="{9FB6E383-D913-4BBE-B757-491C3DD77E61}"/>
              </a:ext>
            </a:extLst>
          </p:cNvPr>
          <p:cNvSpPr txBox="1"/>
          <p:nvPr/>
        </p:nvSpPr>
        <p:spPr>
          <a:xfrm>
            <a:off x="2579914" y="6025243"/>
            <a:ext cx="4767943" cy="923330"/>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The statements in this column mirror those in the CCF - ‘learn how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Arrow: Left 6">
            <a:extLst>
              <a:ext uri="{FF2B5EF4-FFF2-40B4-BE49-F238E27FC236}">
                <a16:creationId xmlns:a16="http://schemas.microsoft.com/office/drawing/2014/main" id="{FBEB1892-F4A3-D43A-720C-D1F8692E3C94}"/>
              </a:ext>
            </a:extLst>
          </p:cNvPr>
          <p:cNvSpPr/>
          <p:nvPr/>
        </p:nvSpPr>
        <p:spPr>
          <a:xfrm>
            <a:off x="1926771" y="5995198"/>
            <a:ext cx="52251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E90ACA35-82DE-23FB-0452-9471BF558433}"/>
              </a:ext>
            </a:extLst>
          </p:cNvPr>
          <p:cNvSpPr txBox="1"/>
          <p:nvPr/>
        </p:nvSpPr>
        <p:spPr>
          <a:xfrm>
            <a:off x="1926771" y="1943100"/>
            <a:ext cx="3004458" cy="1200329"/>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The statements in this column outline what our UoM curriculum aims to teach you</a:t>
            </a:r>
          </a:p>
        </p:txBody>
      </p:sp>
      <p:sp>
        <p:nvSpPr>
          <p:cNvPr id="9" name="Arrow: Left 8">
            <a:extLst>
              <a:ext uri="{FF2B5EF4-FFF2-40B4-BE49-F238E27FC236}">
                <a16:creationId xmlns:a16="http://schemas.microsoft.com/office/drawing/2014/main" id="{E2E463D1-3430-6B4A-5966-2B7A89AB49AD}"/>
              </a:ext>
            </a:extLst>
          </p:cNvPr>
          <p:cNvSpPr/>
          <p:nvPr/>
        </p:nvSpPr>
        <p:spPr>
          <a:xfrm>
            <a:off x="621139" y="213948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5673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692696"/>
            <a:ext cx="8218488" cy="1367879"/>
          </a:xfrm>
          <a:ln>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r>
              <a:rPr lang="en-GB" sz="4000" dirty="0">
                <a:solidFill>
                  <a:schemeClr val="bg1"/>
                </a:solidFill>
              </a:rPr>
              <a:t>What will trainees have done when they come into school placement 1?</a:t>
            </a:r>
          </a:p>
        </p:txBody>
      </p:sp>
      <p:sp>
        <p:nvSpPr>
          <p:cNvPr id="10244" name="Rectangle 3"/>
          <p:cNvSpPr>
            <a:spLocks noGrp="1" noChangeArrowheads="1"/>
          </p:cNvSpPr>
          <p:nvPr>
            <p:ph idx="1"/>
          </p:nvPr>
        </p:nvSpPr>
        <p:spPr>
          <a:xfrm>
            <a:off x="457200" y="2204864"/>
            <a:ext cx="8229600" cy="4516611"/>
          </a:xfrm>
          <a:ln>
            <a:solidFill>
              <a:schemeClr val="tx1"/>
            </a:solidFill>
          </a:ln>
        </p:spPr>
        <p:txBody>
          <a:bodyPr vert="horz" lIns="91440" tIns="45720" rIns="91440" bIns="45720" rtlCol="0" anchor="t">
            <a:normAutofit/>
          </a:bodyPr>
          <a:lstStyle/>
          <a:p>
            <a:pPr eaLnBrk="1" hangingPunct="1"/>
            <a:r>
              <a:rPr lang="en-GB" dirty="0"/>
              <a:t>All will have completed 4 weeks of intensive subject specific preparation in University</a:t>
            </a:r>
          </a:p>
          <a:p>
            <a:pPr eaLnBrk="1" hangingPunct="1"/>
            <a:r>
              <a:rPr lang="en-GB" dirty="0"/>
              <a:t>Professional studies programme[EPS] covering safeguarding, inclusion, diversity and British values</a:t>
            </a:r>
          </a:p>
          <a:p>
            <a:pPr eaLnBrk="1" hangingPunct="1"/>
            <a:r>
              <a:rPr lang="en-GB" dirty="0"/>
              <a:t>Audited their subject knowledge for KS3 and KS4</a:t>
            </a:r>
          </a:p>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a:p>
            <a:pPr marL="0" indent="0" eaLnBrk="1" hangingPunct="1">
              <a:buNone/>
            </a:pPr>
            <a:endParaRPr lang="en-GB" dirty="0"/>
          </a:p>
        </p:txBody>
      </p:sp>
      <p:sp>
        <p:nvSpPr>
          <p:cNvPr id="10242" name="Slide Number Placeholder 4"/>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ADEE4E-73A6-4298-8372-B70F734DE822}"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0121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1560" y="620688"/>
            <a:ext cx="8085584" cy="720080"/>
          </a:xfrm>
        </p:spPr>
        <p:style>
          <a:lnRef idx="1">
            <a:schemeClr val="accent4"/>
          </a:lnRef>
          <a:fillRef idx="2">
            <a:schemeClr val="accent4"/>
          </a:fillRef>
          <a:effectRef idx="1">
            <a:schemeClr val="accent4"/>
          </a:effectRef>
          <a:fontRef idx="minor">
            <a:schemeClr val="dk1"/>
          </a:fontRef>
        </p:style>
        <p:txBody>
          <a:bodyPr>
            <a:normAutofit fontScale="90000"/>
          </a:bodyPr>
          <a:lstStyle/>
          <a:p>
            <a:pPr eaLnBrk="1" hangingPunct="1"/>
            <a:r>
              <a:rPr lang="en-GB" dirty="0">
                <a:solidFill>
                  <a:schemeClr val="bg1"/>
                </a:solidFill>
              </a:rPr>
              <a:t>University tutors PGCE History</a:t>
            </a:r>
          </a:p>
        </p:txBody>
      </p:sp>
      <p:sp>
        <p:nvSpPr>
          <p:cNvPr id="3074" name="Slide Number Placeholder 4"/>
          <p:cNvSpPr>
            <a:spLocks noGrp="1"/>
          </p:cNvSpPr>
          <p:nvPr>
            <p:ph type="sldNum" sz="quarter" idx="12"/>
          </p:nvPr>
        </p:nvSpPr>
        <p:spPr>
          <a:noFill/>
        </p:spPr>
        <p:txBody>
          <a:bodyPr/>
          <a:lstStyle/>
          <a:p>
            <a:fld id="{41B270EA-94BD-49E2-87B0-702281810F77}" type="slidenum">
              <a:rPr lang="en-GB" smtClean="0"/>
              <a:pPr/>
              <a:t>2</a:t>
            </a:fld>
            <a:endParaRPr lang="en-GB"/>
          </a:p>
        </p:txBody>
      </p:sp>
      <p:sp>
        <p:nvSpPr>
          <p:cNvPr id="3" name="TextBox 2"/>
          <p:cNvSpPr txBox="1"/>
          <p:nvPr/>
        </p:nvSpPr>
        <p:spPr>
          <a:xfrm>
            <a:off x="611560" y="1700808"/>
            <a:ext cx="3600400" cy="4832092"/>
          </a:xfrm>
          <a:prstGeom prst="rect">
            <a:avLst/>
          </a:prstGeom>
          <a:noFill/>
          <a:ln>
            <a:solidFill>
              <a:schemeClr val="tx1"/>
            </a:solidFill>
          </a:ln>
        </p:spPr>
        <p:txBody>
          <a:bodyPr wrap="square" rtlCol="0">
            <a:spAutoFit/>
          </a:bodyPr>
          <a:lstStyle/>
          <a:p>
            <a:r>
              <a:rPr lang="en-GB" sz="1400" dirty="0"/>
              <a:t>PGCE History 2021-2022</a:t>
            </a:r>
          </a:p>
          <a:p>
            <a:endParaRPr lang="en-GB" sz="1400" dirty="0"/>
          </a:p>
          <a:p>
            <a:endParaRPr lang="en-GB" sz="1400" dirty="0"/>
          </a:p>
          <a:p>
            <a:r>
              <a:rPr lang="en-GB" sz="1400" dirty="0"/>
              <a:t>History – Tom Donnai</a:t>
            </a:r>
          </a:p>
          <a:p>
            <a:r>
              <a:rPr lang="en-GB" sz="1400" dirty="0">
                <a:hlinkClick r:id="rId3"/>
              </a:rPr>
              <a:t>Thomas.donnai@Manchester.ac.uk</a:t>
            </a:r>
            <a:endParaRPr lang="en-GB" sz="1400" dirty="0"/>
          </a:p>
          <a:p>
            <a:endParaRPr lang="en-GB" sz="1400" dirty="0"/>
          </a:p>
          <a:p>
            <a:r>
              <a:rPr lang="en-GB" sz="1400" u="sng" dirty="0"/>
              <a:t>Course background</a:t>
            </a:r>
          </a:p>
          <a:p>
            <a:endParaRPr lang="en-GB" sz="1400" dirty="0"/>
          </a:p>
          <a:p>
            <a:pPr marL="285750" indent="-285750">
              <a:buFont typeface="Arial" panose="020B0604020202020204" pitchFamily="34" charset="0"/>
              <a:buChar char="•"/>
            </a:pPr>
            <a:r>
              <a:rPr lang="en-GB" sz="1400" dirty="0"/>
              <a:t>Course is now in its sixth year in 2022/23</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We </a:t>
            </a:r>
            <a:r>
              <a:rPr lang="en-GB" sz="1400" b="1" dirty="0"/>
              <a:t>received record numbers of applications</a:t>
            </a:r>
            <a:r>
              <a:rPr lang="en-GB" sz="1400" dirty="0"/>
              <a:t> and the selection process has been challenging for applicants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Trainee evaluations for the last five years have been exceptionally positive – both for university and school based experience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100% employment rate over last 3 years</a:t>
            </a:r>
            <a:endParaRPr lang="en-GB" sz="1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72000" y="1916835"/>
            <a:ext cx="2376264" cy="1944216"/>
          </a:xfrm>
          <a:prstGeom prst="rect">
            <a:avLst/>
          </a:prstGeom>
        </p:spPr>
      </p:pic>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131" y="4437112"/>
            <a:ext cx="1962110" cy="2124238"/>
          </a:xfrm>
          <a:prstGeom prst="rect">
            <a:avLst/>
          </a:prstGeom>
        </p:spPr>
      </p:pic>
      <p:sp>
        <p:nvSpPr>
          <p:cNvPr id="5" name="TextBox 4"/>
          <p:cNvSpPr txBox="1"/>
          <p:nvPr/>
        </p:nvSpPr>
        <p:spPr>
          <a:xfrm>
            <a:off x="6804248" y="3429000"/>
            <a:ext cx="2036912" cy="369332"/>
          </a:xfrm>
          <a:prstGeom prst="rect">
            <a:avLst/>
          </a:prstGeom>
          <a:noFill/>
          <a:ln>
            <a:solidFill>
              <a:schemeClr val="tx1"/>
            </a:solidFill>
          </a:ln>
        </p:spPr>
        <p:txBody>
          <a:bodyPr wrap="square" rtlCol="0">
            <a:spAutoFit/>
          </a:bodyPr>
          <a:lstStyle/>
          <a:p>
            <a:r>
              <a:rPr lang="en-GB" dirty="0"/>
              <a:t>Tom Donnai</a:t>
            </a:r>
          </a:p>
        </p:txBody>
      </p:sp>
      <p:sp>
        <p:nvSpPr>
          <p:cNvPr id="8" name="TextBox 7"/>
          <p:cNvSpPr txBox="1"/>
          <p:nvPr/>
        </p:nvSpPr>
        <p:spPr>
          <a:xfrm>
            <a:off x="6804248" y="5733256"/>
            <a:ext cx="1882552" cy="369332"/>
          </a:xfrm>
          <a:prstGeom prst="rect">
            <a:avLst/>
          </a:prstGeom>
          <a:noFill/>
          <a:ln>
            <a:solidFill>
              <a:schemeClr val="tx1"/>
            </a:solidFill>
          </a:ln>
        </p:spPr>
        <p:txBody>
          <a:bodyPr wrap="square" rtlCol="0">
            <a:spAutoFit/>
          </a:bodyPr>
          <a:lstStyle/>
          <a:p>
            <a:r>
              <a:rPr lang="en-GB" dirty="0"/>
              <a:t>Paul Johnson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11560" y="692696"/>
            <a:ext cx="8085584" cy="1143000"/>
          </a:xfrm>
          <a:solidFill>
            <a:schemeClr val="accent4"/>
          </a:solidFill>
        </p:spPr>
        <p:txBody>
          <a:bodyPr/>
          <a:lstStyle/>
          <a:p>
            <a:pPr eaLnBrk="1" hangingPunct="1"/>
            <a:r>
              <a:rPr lang="en-GB" dirty="0">
                <a:solidFill>
                  <a:schemeClr val="bg1"/>
                </a:solidFill>
              </a:rPr>
              <a:t>Planning a timetable for trainees</a:t>
            </a:r>
          </a:p>
        </p:txBody>
      </p:sp>
      <p:sp>
        <p:nvSpPr>
          <p:cNvPr id="5124" name="Rectangle 3"/>
          <p:cNvSpPr>
            <a:spLocks noGrp="1" noChangeArrowheads="1"/>
          </p:cNvSpPr>
          <p:nvPr>
            <p:ph idx="1"/>
          </p:nvPr>
        </p:nvSpPr>
        <p:spPr>
          <a:xfrm>
            <a:off x="395536" y="2204864"/>
            <a:ext cx="8229600" cy="4525963"/>
          </a:xfrm>
        </p:spPr>
        <p:txBody>
          <a:bodyPr vert="horz" lIns="91440" tIns="45720" rIns="91440" bIns="45720" rtlCol="0" anchor="t">
            <a:normAutofit/>
          </a:bodyPr>
          <a:lstStyle/>
          <a:p>
            <a:pPr eaLnBrk="1" hangingPunct="1">
              <a:lnSpc>
                <a:spcPct val="90000"/>
              </a:lnSpc>
            </a:pPr>
            <a:r>
              <a:rPr lang="en-GB" b="1" dirty="0"/>
              <a:t>Placement A</a:t>
            </a:r>
            <a:r>
              <a:rPr lang="en-GB" dirty="0"/>
              <a:t> – </a:t>
            </a:r>
            <a:r>
              <a:rPr lang="en-GB" b="1" dirty="0"/>
              <a:t>maximum of 8 hours </a:t>
            </a:r>
            <a:r>
              <a:rPr lang="en-GB" dirty="0"/>
              <a:t>teaching per week by the end of the placement (should have experience of team-teaching and TA)</a:t>
            </a:r>
          </a:p>
          <a:p>
            <a:pPr eaLnBrk="1" hangingPunct="1">
              <a:lnSpc>
                <a:spcPct val="90000"/>
              </a:lnSpc>
            </a:pPr>
            <a:r>
              <a:rPr lang="en-GB" b="1" dirty="0"/>
              <a:t>Placement B</a:t>
            </a:r>
            <a:r>
              <a:rPr lang="en-GB" dirty="0"/>
              <a:t> – </a:t>
            </a:r>
            <a:r>
              <a:rPr lang="en-GB" b="1" dirty="0"/>
              <a:t>10-12 hours per week </a:t>
            </a:r>
            <a:r>
              <a:rPr lang="en-GB" dirty="0"/>
              <a:t>(should have experience of teaching </a:t>
            </a:r>
            <a:r>
              <a:rPr lang="en-GB" b="1" dirty="0"/>
              <a:t>some GCSE and A- level</a:t>
            </a:r>
            <a:r>
              <a:rPr lang="en-GB" dirty="0"/>
              <a:t> if possible)</a:t>
            </a:r>
          </a:p>
          <a:p>
            <a:pPr eaLnBrk="1" hangingPunct="1">
              <a:lnSpc>
                <a:spcPct val="90000"/>
              </a:lnSpc>
            </a:pPr>
            <a:r>
              <a:rPr lang="en-GB" b="1" dirty="0"/>
              <a:t>Placement C</a:t>
            </a:r>
            <a:r>
              <a:rPr lang="en-GB" dirty="0"/>
              <a:t> – maximum of 14 hours teaching per week (can include teaching-related activities)</a:t>
            </a:r>
          </a:p>
        </p:txBody>
      </p:sp>
      <p:sp>
        <p:nvSpPr>
          <p:cNvPr id="5122" name="Slide Number Placeholder 4"/>
          <p:cNvSpPr>
            <a:spLocks noGrp="1"/>
          </p:cNvSpPr>
          <p:nvPr>
            <p:ph type="sldNum" sz="quarter" idx="12"/>
          </p:nvPr>
        </p:nvSpPr>
        <p:spPr>
          <a:noFill/>
        </p:spPr>
        <p:txBody>
          <a:bodyPr/>
          <a:lstStyle/>
          <a:p>
            <a:fld id="{8F1C1466-13E0-4FC6-AD98-255FF7E509A3}"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003232" cy="724942"/>
          </a:xfrm>
          <a:ln>
            <a:solidFill>
              <a:schemeClr val="tx1"/>
            </a:solidFill>
          </a:ln>
        </p:spPr>
        <p:txBody>
          <a:bodyPr>
            <a:normAutofit/>
          </a:bodyPr>
          <a:lstStyle/>
          <a:p>
            <a:r>
              <a:rPr lang="en-GB" sz="3600" dirty="0"/>
              <a:t>Considerations for induction and beyond</a:t>
            </a:r>
          </a:p>
        </p:txBody>
      </p:sp>
      <p:sp>
        <p:nvSpPr>
          <p:cNvPr id="3" name="Content Placeholder 2"/>
          <p:cNvSpPr>
            <a:spLocks noGrp="1"/>
          </p:cNvSpPr>
          <p:nvPr>
            <p:ph idx="1"/>
          </p:nvPr>
        </p:nvSpPr>
        <p:spPr>
          <a:xfrm>
            <a:off x="683568" y="1600200"/>
            <a:ext cx="8003232" cy="4525963"/>
          </a:xfrm>
          <a:ln>
            <a:solidFill>
              <a:schemeClr val="tx1"/>
            </a:solidFill>
          </a:ln>
        </p:spPr>
        <p:txBody>
          <a:bodyPr>
            <a:normAutofit/>
          </a:bodyPr>
          <a:lstStyle/>
          <a:p>
            <a:pPr>
              <a:spcAft>
                <a:spcPts val="0"/>
              </a:spcAft>
            </a:pPr>
            <a:r>
              <a:rPr lang="en-GB" sz="1800" dirty="0">
                <a:latin typeface="Arial" panose="020B0604020202020204" pitchFamily="34" charset="0"/>
                <a:ea typeface="Calibri" panose="020F0502020204030204" pitchFamily="34" charset="0"/>
              </a:rPr>
              <a:t>Opportunities to </a:t>
            </a:r>
            <a:r>
              <a:rPr lang="en-GB" sz="1800" b="1" dirty="0">
                <a:latin typeface="Arial" panose="020B0604020202020204" pitchFamily="34" charset="0"/>
                <a:ea typeface="Calibri" panose="020F0502020204030204" pitchFamily="34" charset="0"/>
              </a:rPr>
              <a:t>watch lots of teaching </a:t>
            </a:r>
            <a:r>
              <a:rPr lang="en-GB" sz="1800" dirty="0">
                <a:latin typeface="Arial" panose="020B0604020202020204" pitchFamily="34" charset="0"/>
                <a:ea typeface="Calibri" panose="020F0502020204030204" pitchFamily="34" charset="0"/>
              </a:rPr>
              <a:t>across the History department and beyond. [Before first teaching in week 2 or 3 of placement]</a:t>
            </a:r>
          </a:p>
          <a:p>
            <a:pPr>
              <a:spcAft>
                <a:spcPts val="0"/>
              </a:spcAft>
            </a:pPr>
            <a:endParaRPr lang="en-GB" sz="1800" b="1" dirty="0">
              <a:latin typeface="Arial" panose="020B0604020202020204" pitchFamily="34" charset="0"/>
              <a:ea typeface="Calibri" panose="020F0502020204030204" pitchFamily="34" charset="0"/>
            </a:endParaRPr>
          </a:p>
          <a:p>
            <a:pPr>
              <a:spcAft>
                <a:spcPts val="0"/>
              </a:spcAft>
            </a:pPr>
            <a:r>
              <a:rPr lang="en-GB" sz="1800" b="1" dirty="0">
                <a:latin typeface="Arial" panose="020B0604020202020204" pitchFamily="34" charset="0"/>
                <a:ea typeface="Calibri" panose="020F0502020204030204" pitchFamily="34" charset="0"/>
              </a:rPr>
              <a:t>Pastoral</a:t>
            </a:r>
            <a:r>
              <a:rPr lang="en-GB" sz="1800" dirty="0">
                <a:latin typeface="Arial" panose="020B0604020202020204" pitchFamily="34" charset="0"/>
                <a:ea typeface="Calibri" panose="020F0502020204030204" pitchFamily="34" charset="0"/>
              </a:rPr>
              <a:t>: They should ideally be involved alongside form tutors in pastoral work alongside year teams etc. in whatever form that takes (form groups or ringing parents, </a:t>
            </a:r>
            <a:r>
              <a:rPr lang="en-GB" sz="1800" dirty="0" err="1">
                <a:latin typeface="Arial" panose="020B0604020202020204" pitchFamily="34" charset="0"/>
                <a:ea typeface="Calibri" panose="020F0502020204030204" pitchFamily="34" charset="0"/>
              </a:rPr>
              <a:t>etc</a:t>
            </a:r>
            <a:r>
              <a:rPr lang="en-GB" sz="1800" dirty="0">
                <a:latin typeface="Arial" panose="020B0604020202020204" pitchFamily="34"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pPr marL="0" indent="0">
              <a:spcAft>
                <a:spcPts val="0"/>
              </a:spcAft>
              <a:buNone/>
            </a:pPr>
            <a:endParaRPr lang="en-GB" sz="1800" dirty="0">
              <a:latin typeface="Calibri" panose="020F0502020204030204" pitchFamily="34" charset="0"/>
              <a:ea typeface="Calibri" panose="020F0502020204030204" pitchFamily="34" charset="0"/>
            </a:endParaRPr>
          </a:p>
          <a:p>
            <a:pPr lvl="0">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Contribute to </a:t>
            </a:r>
            <a:r>
              <a:rPr lang="en-GB" sz="1800" b="1" dirty="0">
                <a:solidFill>
                  <a:srgbClr val="000000"/>
                </a:solidFill>
                <a:latin typeface="Arial" panose="020B0604020202020204" pitchFamily="34" charset="0"/>
                <a:ea typeface="Times New Roman" panose="02020603050405020304" pitchFamily="18" charset="0"/>
              </a:rPr>
              <a:t>departmental resources </a:t>
            </a:r>
            <a:r>
              <a:rPr lang="en-GB" sz="1800" dirty="0">
                <a:solidFill>
                  <a:srgbClr val="000000"/>
                </a:solidFill>
                <a:latin typeface="Arial" panose="020B0604020202020204" pitchFamily="34" charset="0"/>
                <a:ea typeface="Times New Roman" panose="02020603050405020304" pitchFamily="18" charset="0"/>
              </a:rPr>
              <a:t>by planning lessons / schemes of work / remote learning resources as agreed between the trainee and the mentor on a weekly basis </a:t>
            </a:r>
          </a:p>
          <a:p>
            <a:pPr lvl="0">
              <a:buFont typeface="Symbol" panose="05050102010706020507" pitchFamily="18" charset="2"/>
              <a:buChar char=""/>
            </a:pPr>
            <a:endParaRPr lang="en-GB" sz="1800" dirty="0">
              <a:solidFill>
                <a:srgbClr val="000000"/>
              </a:solidFill>
              <a:latin typeface="Calibri" panose="020F0502020204030204" pitchFamily="34" charset="0"/>
              <a:ea typeface="Calibri" panose="020F0502020204030204" pitchFamily="34" charset="0"/>
            </a:endParaRPr>
          </a:p>
          <a:p>
            <a:pPr lvl="0">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Engage with </a:t>
            </a:r>
            <a:r>
              <a:rPr lang="en-GB" sz="1800" b="1" dirty="0">
                <a:solidFill>
                  <a:srgbClr val="000000"/>
                </a:solidFill>
                <a:latin typeface="Arial" panose="020B0604020202020204" pitchFamily="34" charset="0"/>
                <a:ea typeface="Times New Roman" panose="02020603050405020304" pitchFamily="18" charset="0"/>
              </a:rPr>
              <a:t>weekly CPD activities and be part of trainee and ECT ‘cluster’</a:t>
            </a:r>
          </a:p>
          <a:p>
            <a:pPr lvl="0">
              <a:buFont typeface="Symbol" panose="05050102010706020507" pitchFamily="18" charset="2"/>
              <a:buChar char=""/>
            </a:pPr>
            <a:endParaRPr lang="en-GB" sz="1800" b="1" dirty="0">
              <a:solidFill>
                <a:srgbClr val="000000"/>
              </a:solidFill>
              <a:latin typeface="Arial" panose="020B0604020202020204" pitchFamily="34" charset="0"/>
              <a:ea typeface="Calibri" panose="020F0502020204030204" pitchFamily="34" charset="0"/>
            </a:endParaRPr>
          </a:p>
          <a:p>
            <a:pPr lvl="0">
              <a:buFont typeface="Symbol" panose="05050102010706020507" pitchFamily="18" charset="2"/>
              <a:buChar char=""/>
            </a:pPr>
            <a:endParaRPr lang="en-GB" sz="1800" b="1" dirty="0">
              <a:solidFill>
                <a:srgbClr val="000000"/>
              </a:solidFill>
              <a:latin typeface="Calibri" panose="020F0502020204030204" pitchFamily="34" charset="0"/>
              <a:ea typeface="Calibri" panose="020F0502020204030204" pitchFamily="34" charset="0"/>
            </a:endParaRPr>
          </a:p>
          <a:p>
            <a:pPr>
              <a:spcAft>
                <a:spcPts val="0"/>
              </a:spcAft>
            </a:pPr>
            <a:endParaRPr lang="en-GB" sz="1800" dirty="0">
              <a:latin typeface="Calibri" panose="020F0502020204030204" pitchFamily="34" charset="0"/>
              <a:ea typeface="Calibri" panose="020F0502020204030204"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21</a:t>
            </a:fld>
            <a:endParaRPr lang="en-GB"/>
          </a:p>
        </p:txBody>
      </p:sp>
    </p:spTree>
    <p:extLst>
      <p:ext uri="{BB962C8B-B14F-4D97-AF65-F5344CB8AC3E}">
        <p14:creationId xmlns:p14="http://schemas.microsoft.com/office/powerpoint/2010/main" val="401543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55576" y="620688"/>
            <a:ext cx="7941568" cy="1143000"/>
          </a:xfrm>
          <a:solidFill>
            <a:schemeClr val="accent4"/>
          </a:solidFill>
        </p:spPr>
        <p:txBody>
          <a:bodyPr/>
          <a:lstStyle/>
          <a:p>
            <a:pPr eaLnBrk="1" hangingPunct="1"/>
            <a:r>
              <a:rPr lang="en-GB" dirty="0">
                <a:solidFill>
                  <a:schemeClr val="bg1"/>
                </a:solidFill>
              </a:rPr>
              <a:t>Lesson planning and evaluation</a:t>
            </a:r>
          </a:p>
        </p:txBody>
      </p:sp>
      <p:sp>
        <p:nvSpPr>
          <p:cNvPr id="7172" name="Rectangle 3"/>
          <p:cNvSpPr>
            <a:spLocks noGrp="1" noChangeArrowheads="1"/>
          </p:cNvSpPr>
          <p:nvPr>
            <p:ph idx="1"/>
          </p:nvPr>
        </p:nvSpPr>
        <p:spPr>
          <a:xfrm>
            <a:off x="755576" y="2060848"/>
            <a:ext cx="7931224" cy="4065315"/>
          </a:xfrm>
        </p:spPr>
        <p:txBody>
          <a:bodyPr>
            <a:normAutofit fontScale="92500" lnSpcReduction="20000"/>
          </a:bodyPr>
          <a:lstStyle/>
          <a:p>
            <a:pPr eaLnBrk="1" hangingPunct="1"/>
            <a:r>
              <a:rPr lang="en-GB" dirty="0"/>
              <a:t>The expectation is that </a:t>
            </a:r>
            <a:r>
              <a:rPr lang="en-GB" b="1" dirty="0"/>
              <a:t>every lesson</a:t>
            </a:r>
            <a:r>
              <a:rPr lang="en-GB" dirty="0"/>
              <a:t> for the first two placements needs a plan  -but for placement 3 we normally reduce this expectation significantly</a:t>
            </a:r>
          </a:p>
          <a:p>
            <a:pPr eaLnBrk="1" hangingPunct="1"/>
            <a:endParaRPr lang="en-GB" dirty="0"/>
          </a:p>
          <a:p>
            <a:pPr eaLnBrk="1" hangingPunct="1"/>
            <a:r>
              <a:rPr lang="en-GB" dirty="0"/>
              <a:t>All formally observed lessons need a written plan, but aside from this, the trainee need only present you with their resources on request [we leave it to your discretion to make arrangements for ‘presenting’ planning]</a:t>
            </a:r>
          </a:p>
        </p:txBody>
      </p:sp>
      <p:sp>
        <p:nvSpPr>
          <p:cNvPr id="7170" name="Slide Number Placeholder 4"/>
          <p:cNvSpPr>
            <a:spLocks noGrp="1"/>
          </p:cNvSpPr>
          <p:nvPr>
            <p:ph type="sldNum" sz="quarter" idx="12"/>
          </p:nvPr>
        </p:nvSpPr>
        <p:spPr>
          <a:noFill/>
        </p:spPr>
        <p:txBody>
          <a:bodyPr/>
          <a:lstStyle/>
          <a:p>
            <a:fld id="{EE43095C-DB38-4BCE-BBFC-2383C634D41C}"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F5933-D207-6AD4-E2B0-94D7192BC9CE}"/>
              </a:ext>
            </a:extLst>
          </p:cNvPr>
          <p:cNvSpPr>
            <a:spLocks noGrp="1"/>
          </p:cNvSpPr>
          <p:nvPr>
            <p:ph type="sldNum" sz="quarter" idx="12"/>
          </p:nvPr>
        </p:nvSpPr>
        <p:spPr/>
        <p:txBody>
          <a:bodyPr/>
          <a:lstStyle/>
          <a:p>
            <a:pPr>
              <a:defRPr/>
            </a:pPr>
            <a:fld id="{943B7397-9B2C-4584-ABED-FEF2EADD0823}" type="slidenum">
              <a:rPr lang="en-GB" smtClean="0"/>
              <a:pPr>
                <a:defRPr/>
              </a:pPr>
              <a:t>23</a:t>
            </a:fld>
            <a:endParaRPr lang="en-GB"/>
          </a:p>
        </p:txBody>
      </p:sp>
      <p:graphicFrame>
        <p:nvGraphicFramePr>
          <p:cNvPr id="6" name="Object 5">
            <a:extLst>
              <a:ext uri="{FF2B5EF4-FFF2-40B4-BE49-F238E27FC236}">
                <a16:creationId xmlns:a16="http://schemas.microsoft.com/office/drawing/2014/main" id="{74642F11-F443-09BA-B37A-E4EFD5321E6B}"/>
              </a:ext>
            </a:extLst>
          </p:cNvPr>
          <p:cNvGraphicFramePr>
            <a:graphicFrameLocks noChangeAspect="1"/>
          </p:cNvGraphicFramePr>
          <p:nvPr>
            <p:extLst>
              <p:ext uri="{D42A27DB-BD31-4B8C-83A1-F6EECF244321}">
                <p14:modId xmlns:p14="http://schemas.microsoft.com/office/powerpoint/2010/main" val="1571228558"/>
              </p:ext>
            </p:extLst>
          </p:nvPr>
        </p:nvGraphicFramePr>
        <p:xfrm>
          <a:off x="755575" y="764704"/>
          <a:ext cx="8208913" cy="5591645"/>
        </p:xfrm>
        <a:graphic>
          <a:graphicData uri="http://schemas.openxmlformats.org/presentationml/2006/ole">
            <mc:AlternateContent xmlns:mc="http://schemas.openxmlformats.org/markup-compatibility/2006">
              <mc:Choice xmlns:v="urn:schemas-microsoft-com:vml" Requires="v">
                <p:oleObj name="Document" r:id="rId2" imgW="10087202" imgH="6921876" progId="Word.Document.12">
                  <p:embed/>
                </p:oleObj>
              </mc:Choice>
              <mc:Fallback>
                <p:oleObj name="Document" r:id="rId2" imgW="10087202" imgH="6921876" progId="Word.Document.12">
                  <p:embed/>
                  <p:pic>
                    <p:nvPicPr>
                      <p:cNvPr id="6" name="Object 5">
                        <a:extLst>
                          <a:ext uri="{FF2B5EF4-FFF2-40B4-BE49-F238E27FC236}">
                            <a16:creationId xmlns:a16="http://schemas.microsoft.com/office/drawing/2014/main" id="{74642F11-F443-09BA-B37A-E4EFD5321E6B}"/>
                          </a:ext>
                        </a:extLst>
                      </p:cNvPr>
                      <p:cNvPicPr/>
                      <p:nvPr/>
                    </p:nvPicPr>
                    <p:blipFill>
                      <a:blip r:embed="rId3"/>
                      <a:stretch>
                        <a:fillRect/>
                      </a:stretch>
                    </p:blipFill>
                    <p:spPr>
                      <a:xfrm>
                        <a:off x="755575" y="764704"/>
                        <a:ext cx="8208913" cy="559164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93891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67544" y="692696"/>
            <a:ext cx="8229600" cy="1143000"/>
          </a:xfrm>
          <a:solidFill>
            <a:schemeClr val="accent4"/>
          </a:solidFill>
        </p:spPr>
        <p:txBody>
          <a:bodyPr/>
          <a:lstStyle/>
          <a:p>
            <a:pPr eaLnBrk="1" hangingPunct="1"/>
            <a:r>
              <a:rPr lang="en-GB" dirty="0">
                <a:solidFill>
                  <a:schemeClr val="bg1"/>
                </a:solidFill>
              </a:rPr>
              <a:t>Weekly meetings with trainees</a:t>
            </a:r>
          </a:p>
        </p:txBody>
      </p:sp>
      <p:sp>
        <p:nvSpPr>
          <p:cNvPr id="13316" name="Rectangle 3"/>
          <p:cNvSpPr>
            <a:spLocks noGrp="1" noChangeArrowheads="1"/>
          </p:cNvSpPr>
          <p:nvPr>
            <p:ph idx="1"/>
          </p:nvPr>
        </p:nvSpPr>
        <p:spPr>
          <a:xfrm>
            <a:off x="467544" y="1988840"/>
            <a:ext cx="8229600" cy="4525963"/>
          </a:xfrm>
          <a:ln>
            <a:solidFill>
              <a:schemeClr val="tx1"/>
            </a:solidFill>
          </a:ln>
        </p:spPr>
        <p:txBody>
          <a:bodyPr/>
          <a:lstStyle/>
          <a:p>
            <a:pPr eaLnBrk="1" hangingPunct="1"/>
            <a:r>
              <a:rPr lang="en-GB" dirty="0"/>
              <a:t>At a fixed time, </a:t>
            </a:r>
            <a:r>
              <a:rPr lang="en-GB" b="1" dirty="0"/>
              <a:t>around an hour</a:t>
            </a:r>
          </a:p>
          <a:p>
            <a:pPr eaLnBrk="1" hangingPunct="1"/>
            <a:r>
              <a:rPr lang="en-GB" dirty="0"/>
              <a:t>Meeting notes to be made by the trainee in the </a:t>
            </a:r>
            <a:r>
              <a:rPr lang="en-GB" dirty="0" err="1"/>
              <a:t>RoAD</a:t>
            </a:r>
            <a:r>
              <a:rPr lang="en-GB" dirty="0"/>
              <a:t>.[online]</a:t>
            </a:r>
          </a:p>
          <a:p>
            <a:pPr eaLnBrk="1" hangingPunct="1"/>
            <a:r>
              <a:rPr lang="en-GB" dirty="0"/>
              <a:t>It has two main functions:</a:t>
            </a:r>
          </a:p>
          <a:p>
            <a:pPr eaLnBrk="1" hangingPunct="1"/>
            <a:r>
              <a:rPr lang="en-GB" dirty="0"/>
              <a:t>Evaluation of progress ( target setting)</a:t>
            </a:r>
          </a:p>
          <a:p>
            <a:r>
              <a:rPr lang="en-GB" dirty="0"/>
              <a:t>Professional discussions: pedagogy, planning, assessment </a:t>
            </a:r>
            <a:r>
              <a:rPr lang="en-GB" dirty="0" err="1"/>
              <a:t>ect</a:t>
            </a:r>
            <a:endParaRPr lang="en-GB" dirty="0"/>
          </a:p>
        </p:txBody>
      </p:sp>
      <p:sp>
        <p:nvSpPr>
          <p:cNvPr id="13314" name="Slide Number Placeholder 4"/>
          <p:cNvSpPr>
            <a:spLocks noGrp="1"/>
          </p:cNvSpPr>
          <p:nvPr>
            <p:ph type="sldNum" sz="quarter" idx="12"/>
          </p:nvPr>
        </p:nvSpPr>
        <p:spPr>
          <a:noFill/>
        </p:spPr>
        <p:txBody>
          <a:bodyPr/>
          <a:lstStyle/>
          <a:p>
            <a:fld id="{A047A9E5-1093-42D4-A16B-953644EF7F8F}" type="slidenum">
              <a:rPr lang="en-GB" smtClean="0"/>
              <a:pPr/>
              <a:t>24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285CD-0347-44CC-BA60-7A4B655AF629}"/>
              </a:ext>
            </a:extLst>
          </p:cNvPr>
          <p:cNvSpPr>
            <a:spLocks noGrp="1"/>
          </p:cNvSpPr>
          <p:nvPr>
            <p:ph type="title"/>
          </p:nvPr>
        </p:nvSpPr>
        <p:spPr>
          <a:xfrm>
            <a:off x="579338" y="697500"/>
            <a:ext cx="8107462" cy="720138"/>
          </a:xfrm>
          <a:ln>
            <a:solidFill>
              <a:schemeClr val="tx1"/>
            </a:solidFill>
          </a:ln>
        </p:spPr>
        <p:txBody>
          <a:bodyPr anchor="ctr">
            <a:normAutofit fontScale="90000"/>
          </a:bodyPr>
          <a:lstStyle/>
          <a:p>
            <a:pPr>
              <a:lnSpc>
                <a:spcPct val="90000"/>
              </a:lnSpc>
            </a:pPr>
            <a:r>
              <a:rPr lang="en-GB" sz="2400" b="1" dirty="0"/>
              <a:t>Keeping your mentor meetings subject specific: recommended prompts</a:t>
            </a:r>
          </a:p>
        </p:txBody>
      </p:sp>
      <p:sp>
        <p:nvSpPr>
          <p:cNvPr id="10" name="Slide Number Placeholder 3">
            <a:extLst>
              <a:ext uri="{FF2B5EF4-FFF2-40B4-BE49-F238E27FC236}">
                <a16:creationId xmlns:a16="http://schemas.microsoft.com/office/drawing/2014/main" id="{2E52D0D6-F668-9B52-E997-7ACEDAB12F17}"/>
              </a:ext>
            </a:extLst>
          </p:cNvPr>
          <p:cNvSpPr>
            <a:spLocks noGrp="1"/>
          </p:cNvSpPr>
          <p:nvPr>
            <p:ph type="sldNum" sz="quarter" idx="12"/>
          </p:nvPr>
        </p:nvSpPr>
        <p:spPr>
          <a:xfrm>
            <a:off x="6553200" y="6356350"/>
            <a:ext cx="2133600" cy="365125"/>
          </a:xfrm>
        </p:spPr>
        <p:txBody>
          <a:bodyPr/>
          <a:lstStyle/>
          <a:p>
            <a:pPr>
              <a:spcAft>
                <a:spcPts val="600"/>
              </a:spcAft>
              <a:defRPr/>
            </a:pPr>
            <a:fld id="{943B7397-9B2C-4584-ABED-FEF2EADD0823}" type="slidenum">
              <a:rPr lang="en-GB" smtClean="0"/>
              <a:pPr>
                <a:spcAft>
                  <a:spcPts val="600"/>
                </a:spcAft>
                <a:defRPr/>
              </a:pPr>
              <a:t>25</a:t>
            </a:fld>
            <a:endParaRPr lang="en-GB"/>
          </a:p>
        </p:txBody>
      </p:sp>
      <p:graphicFrame>
        <p:nvGraphicFramePr>
          <p:cNvPr id="3" name="Table 3">
            <a:extLst>
              <a:ext uri="{FF2B5EF4-FFF2-40B4-BE49-F238E27FC236}">
                <a16:creationId xmlns:a16="http://schemas.microsoft.com/office/drawing/2014/main" id="{020C52EB-B94A-4F03-88C6-6C1A741D1592}"/>
              </a:ext>
            </a:extLst>
          </p:cNvPr>
          <p:cNvGraphicFramePr>
            <a:graphicFrameLocks noGrp="1"/>
          </p:cNvGraphicFramePr>
          <p:nvPr>
            <p:extLst>
              <p:ext uri="{D42A27DB-BD31-4B8C-83A1-F6EECF244321}">
                <p14:modId xmlns:p14="http://schemas.microsoft.com/office/powerpoint/2010/main" val="1922453095"/>
              </p:ext>
            </p:extLst>
          </p:nvPr>
        </p:nvGraphicFramePr>
        <p:xfrm>
          <a:off x="518270" y="1600200"/>
          <a:ext cx="8107461" cy="4560300"/>
        </p:xfrm>
        <a:graphic>
          <a:graphicData uri="http://schemas.openxmlformats.org/drawingml/2006/table">
            <a:tbl>
              <a:tblPr firstRow="1" bandRow="1">
                <a:tableStyleId>{5940675A-B579-460E-94D1-54222C63F5DA}</a:tableStyleId>
              </a:tblPr>
              <a:tblGrid>
                <a:gridCol w="4073658">
                  <a:extLst>
                    <a:ext uri="{9D8B030D-6E8A-4147-A177-3AD203B41FA5}">
                      <a16:colId xmlns:a16="http://schemas.microsoft.com/office/drawing/2014/main" val="1958259550"/>
                    </a:ext>
                  </a:extLst>
                </a:gridCol>
                <a:gridCol w="4033803">
                  <a:extLst>
                    <a:ext uri="{9D8B030D-6E8A-4147-A177-3AD203B41FA5}">
                      <a16:colId xmlns:a16="http://schemas.microsoft.com/office/drawing/2014/main" val="2840946374"/>
                    </a:ext>
                  </a:extLst>
                </a:gridCol>
              </a:tblGrid>
              <a:tr h="283094">
                <a:tc>
                  <a:txBody>
                    <a:bodyPr/>
                    <a:lstStyle/>
                    <a:p>
                      <a:pPr algn="ctr"/>
                      <a:r>
                        <a:rPr lang="en-GB" sz="1100" b="1">
                          <a:solidFill>
                            <a:schemeClr val="bg1"/>
                          </a:solidFill>
                        </a:rPr>
                        <a:t>High Expectations </a:t>
                      </a:r>
                    </a:p>
                  </a:txBody>
                  <a:tcPr marL="76817" marR="76817" marT="38408" marB="38408" anchor="ctr">
                    <a:solidFill>
                      <a:srgbClr val="993366"/>
                    </a:solidFill>
                  </a:tcPr>
                </a:tc>
                <a:tc>
                  <a:txBody>
                    <a:bodyPr/>
                    <a:lstStyle/>
                    <a:p>
                      <a:pPr algn="ctr"/>
                      <a:r>
                        <a:rPr lang="en-GB" sz="1100" b="1">
                          <a:solidFill>
                            <a:schemeClr val="tx1"/>
                          </a:solidFill>
                        </a:rPr>
                        <a:t>How pupils learn</a:t>
                      </a:r>
                    </a:p>
                  </a:txBody>
                  <a:tcPr marL="76817" marR="76817" marT="38408" marB="38408" anchor="ctr">
                    <a:solidFill>
                      <a:schemeClr val="accent2">
                        <a:lumMod val="40000"/>
                        <a:lumOff val="60000"/>
                      </a:schemeClr>
                    </a:solidFill>
                  </a:tcPr>
                </a:tc>
                <a:extLst>
                  <a:ext uri="{0D108BD9-81ED-4DB2-BD59-A6C34878D82A}">
                    <a16:rowId xmlns:a16="http://schemas.microsoft.com/office/drawing/2014/main" val="200176576"/>
                  </a:ext>
                </a:extLst>
              </a:tr>
              <a:tr h="1846806">
                <a:tc>
                  <a:txBody>
                    <a:bodyPr/>
                    <a:lstStyle/>
                    <a:p>
                      <a:pPr marL="171450" indent="-171450">
                        <a:buFont typeface="Arial" panose="020B0604020202020204" pitchFamily="34" charset="0"/>
                        <a:buChar char="•"/>
                      </a:pPr>
                      <a:r>
                        <a:rPr lang="en-GB" sz="900" dirty="0">
                          <a:solidFill>
                            <a:schemeClr val="tx1"/>
                          </a:solidFill>
                        </a:rPr>
                        <a:t>How have your historical Enquiry Questions promoted curiosity and provided pupils with ‘desirable difficulty’?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How did your lessons this week support pupils to persevere and learn from mistakes?</a:t>
                      </a:r>
                    </a:p>
                    <a:p>
                      <a:pPr marL="171450" indent="-171450">
                        <a:buFont typeface="Arial" panose="020B0604020202020204" pitchFamily="34" charset="0"/>
                        <a:buChar char="•"/>
                      </a:pPr>
                      <a:r>
                        <a:rPr lang="en-GB" sz="900" dirty="0">
                          <a:solidFill>
                            <a:schemeClr val="tx1"/>
                          </a:solidFill>
                        </a:rPr>
                        <a:t>Have you planned your teacher explanations to support pupils to access complex concepts? e.g., that revolution has many different layers of meaning in different periods and historical contexts?</a:t>
                      </a:r>
                    </a:p>
                    <a:p>
                      <a:pPr marL="171450" indent="-171450">
                        <a:buFont typeface="Arial" panose="020B0604020202020204" pitchFamily="34" charset="0"/>
                        <a:buChar char="•"/>
                      </a:pPr>
                      <a:r>
                        <a:rPr lang="en-GB" sz="900" dirty="0">
                          <a:solidFill>
                            <a:schemeClr val="tx1"/>
                          </a:solidFill>
                        </a:rPr>
                        <a:t>What methods did you plan to use to ensure all pupils knew they were expected to participate positively in their historical learning? </a:t>
                      </a:r>
                    </a:p>
                  </a:txBody>
                  <a:tcPr marL="76817" marR="76817" marT="38408" marB="38408"/>
                </a:tc>
                <a:tc>
                  <a:txBody>
                    <a:bodyPr/>
                    <a:lstStyle/>
                    <a:p>
                      <a:pPr marL="171450" indent="-171450">
                        <a:buFont typeface="Arial" panose="020B0604020202020204" pitchFamily="34" charset="0"/>
                        <a:buChar char="•"/>
                      </a:pPr>
                      <a:r>
                        <a:rPr lang="en-GB" sz="900">
                          <a:solidFill>
                            <a:schemeClr val="tx1"/>
                          </a:solidFill>
                        </a:rPr>
                        <a:t>How are you sequencing learning (both within a lesson/ across a sequenced enquiry) to support pupils’ learning? </a:t>
                      </a:r>
                    </a:p>
                    <a:p>
                      <a:pPr marL="171450" indent="-171450">
                        <a:buFont typeface="Arial" panose="020B0604020202020204" pitchFamily="34" charset="0"/>
                        <a:buChar char="•"/>
                      </a:pPr>
                      <a:r>
                        <a:rPr lang="en-GB" sz="900">
                          <a:solidFill>
                            <a:schemeClr val="tx1"/>
                          </a:solidFill>
                        </a:rPr>
                        <a:t>How does your use of retrieval practice support pupils to ‘world build’ inform new substantive knowledge?</a:t>
                      </a:r>
                    </a:p>
                    <a:p>
                      <a:pPr marL="171450" indent="-171450">
                        <a:buFont typeface="Arial" panose="020B0604020202020204" pitchFamily="34" charset="0"/>
                        <a:buChar char="•"/>
                      </a:pPr>
                      <a:r>
                        <a:rPr lang="en-GB" sz="900">
                          <a:solidFill>
                            <a:schemeClr val="tx1"/>
                          </a:solidFill>
                        </a:rPr>
                        <a:t>Do you use stories to help embed a sense of period and provide context for specific substantive knowledge?</a:t>
                      </a:r>
                    </a:p>
                    <a:p>
                      <a:pPr marL="171450" indent="-171450">
                        <a:buFont typeface="Arial" panose="020B0604020202020204" pitchFamily="34" charset="0"/>
                        <a:buChar char="•"/>
                      </a:pPr>
                      <a:r>
                        <a:rPr lang="en-GB" sz="900">
                          <a:solidFill>
                            <a:schemeClr val="tx1"/>
                          </a:solidFill>
                        </a:rPr>
                        <a:t>When you used visual imagery in your lesson? How did this dual coding help pupils to understand more of the period/ substantive theme?</a:t>
                      </a:r>
                    </a:p>
                    <a:p>
                      <a:pPr marL="171450" indent="-171450">
                        <a:buFont typeface="Arial" panose="020B0604020202020204" pitchFamily="34" charset="0"/>
                        <a:buChar char="•"/>
                      </a:pPr>
                      <a:r>
                        <a:rPr lang="en-GB" sz="900">
                          <a:solidFill>
                            <a:schemeClr val="tx1"/>
                          </a:solidFill>
                        </a:rPr>
                        <a:t>How do you identify pupils’ substantive and disciplinary misconceptions and then address these in your teaching?  How do you plan for these?</a:t>
                      </a:r>
                    </a:p>
                    <a:p>
                      <a:pPr marL="171450" indent="-171450">
                        <a:buFont typeface="Arial" panose="020B0604020202020204" pitchFamily="34" charset="0"/>
                        <a:buChar char="•"/>
                      </a:pPr>
                      <a:r>
                        <a:rPr lang="en-GB" sz="900">
                          <a:solidFill>
                            <a:schemeClr val="tx1"/>
                          </a:solidFill>
                        </a:rPr>
                        <a:t>Do you narrate your own historical thinking to make this explicit for pupils?</a:t>
                      </a:r>
                    </a:p>
                    <a:p>
                      <a:pPr marL="171450" indent="-171450">
                        <a:buFont typeface="Arial" panose="020B0604020202020204" pitchFamily="34" charset="0"/>
                        <a:buChar char="•"/>
                      </a:pPr>
                      <a:r>
                        <a:rPr lang="en-GB" sz="900">
                          <a:solidFill>
                            <a:schemeClr val="tx1"/>
                          </a:solidFill>
                        </a:rPr>
                        <a:t>How are you checking for understanding of ALL pupils?  How do you know what they have learnt?</a:t>
                      </a:r>
                    </a:p>
                  </a:txBody>
                  <a:tcPr marL="76817" marR="76817" marT="38408" marB="38408"/>
                </a:tc>
                <a:extLst>
                  <a:ext uri="{0D108BD9-81ED-4DB2-BD59-A6C34878D82A}">
                    <a16:rowId xmlns:a16="http://schemas.microsoft.com/office/drawing/2014/main" val="781678680"/>
                  </a:ext>
                </a:extLst>
              </a:tr>
              <a:tr h="283094">
                <a:tc>
                  <a:txBody>
                    <a:bodyPr/>
                    <a:lstStyle/>
                    <a:p>
                      <a:pPr algn="ctr"/>
                      <a:r>
                        <a:rPr lang="en-GB" sz="1100" b="1">
                          <a:solidFill>
                            <a:schemeClr val="tx1"/>
                          </a:solidFill>
                        </a:rPr>
                        <a:t>Subject and Curriculum </a:t>
                      </a:r>
                    </a:p>
                  </a:txBody>
                  <a:tcPr marL="76817" marR="76817" marT="38408" marB="38408" anchor="ctr">
                    <a:solidFill>
                      <a:schemeClr val="accent4">
                        <a:lumMod val="40000"/>
                        <a:lumOff val="60000"/>
                      </a:schemeClr>
                    </a:solidFill>
                  </a:tcPr>
                </a:tc>
                <a:tc>
                  <a:txBody>
                    <a:bodyPr/>
                    <a:lstStyle/>
                    <a:p>
                      <a:pPr algn="ctr"/>
                      <a:r>
                        <a:rPr lang="en-GB" sz="1100" b="1">
                          <a:solidFill>
                            <a:schemeClr val="tx1"/>
                          </a:solidFill>
                        </a:rPr>
                        <a:t>Classroom practice</a:t>
                      </a:r>
                    </a:p>
                  </a:txBody>
                  <a:tcPr marL="76817" marR="76817" marT="38408" marB="38408" anchor="ctr">
                    <a:solidFill>
                      <a:schemeClr val="accent6">
                        <a:lumMod val="60000"/>
                        <a:lumOff val="40000"/>
                      </a:schemeClr>
                    </a:solidFill>
                  </a:tcPr>
                </a:tc>
                <a:extLst>
                  <a:ext uri="{0D108BD9-81ED-4DB2-BD59-A6C34878D82A}">
                    <a16:rowId xmlns:a16="http://schemas.microsoft.com/office/drawing/2014/main" val="566825127"/>
                  </a:ext>
                </a:extLst>
              </a:tr>
              <a:tr h="211297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How is subject knowledge incrementally and sufficiently developed during lessons and are you beginning to think about this across a sequence?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How do you decide what ‘finger tip’ knowledge the pupils require and what ‘hinterland’ knowledge will be required to make this meaningful?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Are you giving pupils opportunities to make connections with wider subject knowledge?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How is your lesson planning informed by historical scholarship? Are you sharing this with pupils?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Was historical scholarship used in planning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Was historical scholarship used in the lesson?</a:t>
                      </a:r>
                    </a:p>
                    <a:p>
                      <a:pPr marL="171450" indent="-171450">
                        <a:buFont typeface="Arial" panose="020B0604020202020204" pitchFamily="34" charset="0"/>
                        <a:buChar char="•"/>
                      </a:pPr>
                      <a:r>
                        <a:rPr lang="en-GB" sz="900">
                          <a:solidFill>
                            <a:schemeClr val="tx1"/>
                          </a:solidFill>
                        </a:rPr>
                        <a:t>How are you planning to equip pupils with the correct language to describe their historical thinking?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chemeClr val="tx1"/>
                          </a:solidFill>
                        </a:rPr>
                        <a:t>How are you building in opportunities for pupils to write in specifically historical ways?</a:t>
                      </a:r>
                    </a:p>
                  </a:txBody>
                  <a:tcPr marL="76817" marR="76817" marT="38408" marB="38408"/>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Is the rationale behind the Enquiry Question well conceived? Is it clear why this topic</a:t>
                      </a:r>
                      <a:r>
                        <a:rPr lang="en-GB" sz="900" baseline="0" dirty="0">
                          <a:solidFill>
                            <a:schemeClr val="tx1"/>
                          </a:solidFill>
                        </a:rPr>
                        <a:t> is being taught at this point and in this way?</a:t>
                      </a:r>
                      <a:endParaRPr lang="en-GB" sz="900" dirty="0">
                        <a:solidFill>
                          <a:schemeClr val="tx1"/>
                        </a:solidFill>
                      </a:endParaRPr>
                    </a:p>
                    <a:p>
                      <a:pPr marL="171450" indent="-171450">
                        <a:buFont typeface="Arial" panose="020B0604020202020204" pitchFamily="34" charset="0"/>
                        <a:buChar char="•"/>
                      </a:pPr>
                      <a:r>
                        <a:rPr lang="en-GB" sz="900" dirty="0">
                          <a:solidFill>
                            <a:schemeClr val="tx1"/>
                          </a:solidFill>
                        </a:rPr>
                        <a:t>How are you using supporting pupils into learning through the structure of your lesson activities?  How do you select activities and decide if they should be completed independently or in groups?  </a:t>
                      </a:r>
                    </a:p>
                    <a:p>
                      <a:pPr marL="171450" indent="-171450">
                        <a:buFont typeface="Arial" panose="020B0604020202020204" pitchFamily="34" charset="0"/>
                        <a:buChar char="•"/>
                      </a:pPr>
                      <a:r>
                        <a:rPr lang="en-GB" sz="900" dirty="0">
                          <a:solidFill>
                            <a:schemeClr val="tx1"/>
                          </a:solidFill>
                        </a:rPr>
                        <a:t>Are activities tied to the rationale/ purpose of the lesson?</a:t>
                      </a:r>
                    </a:p>
                    <a:p>
                      <a:pPr marL="171450" indent="-171450">
                        <a:buFont typeface="Arial" panose="020B0604020202020204" pitchFamily="34" charset="0"/>
                        <a:buChar char="•"/>
                      </a:pPr>
                      <a:r>
                        <a:rPr lang="en-GB" sz="900" dirty="0">
                          <a:solidFill>
                            <a:schemeClr val="tx1"/>
                          </a:solidFill>
                        </a:rPr>
                        <a:t>How are you scaffolding students into learning through modelling/ explanations/ adapting your explanations?</a:t>
                      </a:r>
                    </a:p>
                    <a:p>
                      <a:pPr marL="171450" indent="-171450">
                        <a:buFont typeface="Arial" panose="020B0604020202020204" pitchFamily="34" charset="0"/>
                        <a:buChar char="•"/>
                      </a:pPr>
                      <a:r>
                        <a:rPr lang="en-GB" sz="900" dirty="0">
                          <a:solidFill>
                            <a:schemeClr val="tx1"/>
                          </a:solidFill>
                        </a:rPr>
                        <a:t>Are questioning phases of the lesson carefully planned/ conceived to try and support pupils into historical thinking?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How do you check for understanding? Does this allow you to understand what all pupils have learnt?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Are misconceptions anticipated, planned for, recognised, explored and corrected?</a:t>
                      </a:r>
                    </a:p>
                    <a:p>
                      <a:pPr marL="171450" indent="-171450">
                        <a:buFont typeface="Arial" panose="020B0604020202020204" pitchFamily="34" charset="0"/>
                        <a:buChar char="•"/>
                      </a:pPr>
                      <a:r>
                        <a:rPr lang="en-GB" sz="900" dirty="0">
                          <a:solidFill>
                            <a:schemeClr val="tx1"/>
                          </a:solidFill>
                        </a:rPr>
                        <a:t>Are your homework tasks purposeful?</a:t>
                      </a:r>
                    </a:p>
                  </a:txBody>
                  <a:tcPr marL="76817" marR="76817" marT="38408" marB="38408"/>
                </a:tc>
                <a:extLst>
                  <a:ext uri="{0D108BD9-81ED-4DB2-BD59-A6C34878D82A}">
                    <a16:rowId xmlns:a16="http://schemas.microsoft.com/office/drawing/2014/main" val="3157796"/>
                  </a:ext>
                </a:extLst>
              </a:tr>
            </a:tbl>
          </a:graphicData>
        </a:graphic>
      </p:graphicFrame>
    </p:spTree>
    <p:extLst>
      <p:ext uri="{BB962C8B-B14F-4D97-AF65-F5344CB8AC3E}">
        <p14:creationId xmlns:p14="http://schemas.microsoft.com/office/powerpoint/2010/main" val="353367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0DDFAB56-FF48-272C-8007-28EDD54F3A5C}"/>
              </a:ext>
            </a:extLst>
          </p:cNvPr>
          <p:cNvSpPr>
            <a:spLocks noGrp="1"/>
          </p:cNvSpPr>
          <p:nvPr>
            <p:ph type="sldNum" sz="quarter" idx="12"/>
          </p:nvPr>
        </p:nvSpPr>
        <p:spPr>
          <a:xfrm>
            <a:off x="6553200" y="6356350"/>
            <a:ext cx="2133600" cy="365125"/>
          </a:xfrm>
        </p:spPr>
        <p:txBody>
          <a:bodyPr/>
          <a:lstStyle/>
          <a:p>
            <a:pPr>
              <a:spcAft>
                <a:spcPts val="600"/>
              </a:spcAft>
              <a:defRPr/>
            </a:pPr>
            <a:fld id="{943B7397-9B2C-4584-ABED-FEF2EADD0823}" type="slidenum">
              <a:rPr lang="en-GB" smtClean="0"/>
              <a:pPr>
                <a:spcAft>
                  <a:spcPts val="600"/>
                </a:spcAft>
                <a:defRPr/>
              </a:pPr>
              <a:t>26</a:t>
            </a:fld>
            <a:endParaRPr lang="en-GB"/>
          </a:p>
        </p:txBody>
      </p:sp>
      <p:graphicFrame>
        <p:nvGraphicFramePr>
          <p:cNvPr id="3" name="Table 3">
            <a:extLst>
              <a:ext uri="{FF2B5EF4-FFF2-40B4-BE49-F238E27FC236}">
                <a16:creationId xmlns:a16="http://schemas.microsoft.com/office/drawing/2014/main" id="{020C52EB-B94A-4F03-88C6-6C1A741D1592}"/>
              </a:ext>
            </a:extLst>
          </p:cNvPr>
          <p:cNvGraphicFramePr>
            <a:graphicFrameLocks noGrp="1"/>
          </p:cNvGraphicFramePr>
          <p:nvPr>
            <p:extLst>
              <p:ext uri="{D42A27DB-BD31-4B8C-83A1-F6EECF244321}">
                <p14:modId xmlns:p14="http://schemas.microsoft.com/office/powerpoint/2010/main" val="4097752770"/>
              </p:ext>
            </p:extLst>
          </p:nvPr>
        </p:nvGraphicFramePr>
        <p:xfrm>
          <a:off x="683568" y="620688"/>
          <a:ext cx="8003233" cy="5935842"/>
        </p:xfrm>
        <a:graphic>
          <a:graphicData uri="http://schemas.openxmlformats.org/drawingml/2006/table">
            <a:tbl>
              <a:tblPr firstRow="1" bandRow="1">
                <a:tableStyleId>{5940675A-B579-460E-94D1-54222C63F5DA}</a:tableStyleId>
              </a:tblPr>
              <a:tblGrid>
                <a:gridCol w="3993956">
                  <a:extLst>
                    <a:ext uri="{9D8B030D-6E8A-4147-A177-3AD203B41FA5}">
                      <a16:colId xmlns:a16="http://schemas.microsoft.com/office/drawing/2014/main" val="1958259550"/>
                    </a:ext>
                  </a:extLst>
                </a:gridCol>
                <a:gridCol w="4009277">
                  <a:extLst>
                    <a:ext uri="{9D8B030D-6E8A-4147-A177-3AD203B41FA5}">
                      <a16:colId xmlns:a16="http://schemas.microsoft.com/office/drawing/2014/main" val="2840946374"/>
                    </a:ext>
                  </a:extLst>
                </a:gridCol>
              </a:tblGrid>
              <a:tr h="325849">
                <a:tc>
                  <a:txBody>
                    <a:bodyPr/>
                    <a:lstStyle/>
                    <a:p>
                      <a:pPr algn="ctr"/>
                      <a:r>
                        <a:rPr lang="en-GB" sz="1100" b="1">
                          <a:solidFill>
                            <a:schemeClr val="tx1"/>
                          </a:solidFill>
                        </a:rPr>
                        <a:t>Adaptive Teaching</a:t>
                      </a:r>
                    </a:p>
                  </a:txBody>
                  <a:tcPr marL="43651" marR="43651" marT="21826" marB="218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GB" sz="1100" b="1">
                          <a:solidFill>
                            <a:schemeClr val="tx1"/>
                          </a:solidFill>
                        </a:rPr>
                        <a:t>Assessment </a:t>
                      </a:r>
                    </a:p>
                  </a:txBody>
                  <a:tcPr marL="43651" marR="43651" marT="21826" marB="218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0176576"/>
                  </a:ext>
                </a:extLst>
              </a:tr>
              <a:tr h="3063426">
                <a:tc>
                  <a:txBody>
                    <a:bodyPr/>
                    <a:lstStyle/>
                    <a:p>
                      <a:pPr marL="171450" indent="-171450">
                        <a:buFont typeface="Arial" panose="020B0604020202020204" pitchFamily="34" charset="0"/>
                        <a:buChar char="•"/>
                      </a:pPr>
                      <a:r>
                        <a:rPr lang="en-GB" sz="1100" dirty="0">
                          <a:solidFill>
                            <a:schemeClr val="tx1"/>
                          </a:solidFill>
                        </a:rPr>
                        <a:t>How do you scaffold pupils into learning?  Where have you placed the ‘desirable difficulties’ in your planning?  Is this the same for all the pupils in your class?</a:t>
                      </a:r>
                    </a:p>
                    <a:p>
                      <a:pPr marL="171450" indent="-171450">
                        <a:buFont typeface="Arial" panose="020B0604020202020204" pitchFamily="34" charset="0"/>
                        <a:buChar char="•"/>
                      </a:pPr>
                      <a:r>
                        <a:rPr lang="en-GB" sz="1100" dirty="0">
                          <a:solidFill>
                            <a:schemeClr val="tx1"/>
                          </a:solidFill>
                        </a:rPr>
                        <a:t>How do you check for understanding so that you can identify pupils who need additional support or additional opportunities in lessons?</a:t>
                      </a:r>
                    </a:p>
                    <a:p>
                      <a:pPr marL="171450" indent="-171450">
                        <a:buFont typeface="Arial" panose="020B0604020202020204" pitchFamily="34" charset="0"/>
                        <a:buChar char="•"/>
                      </a:pPr>
                      <a:r>
                        <a:rPr lang="en-GB" sz="1100" dirty="0">
                          <a:solidFill>
                            <a:schemeClr val="tx1"/>
                          </a:solidFill>
                        </a:rPr>
                        <a:t>Have you started to adapt your teaching within lessons?  Are you willing to stop and reteach or to adapt an explanation?  How could you prepare for this by planning your explanations of substantive concepts or breaking down disciplinary foci?</a:t>
                      </a:r>
                    </a:p>
                    <a:p>
                      <a:pPr marL="171450" indent="-171450">
                        <a:buFont typeface="Arial" panose="020B0604020202020204" pitchFamily="34" charset="0"/>
                        <a:buChar char="•"/>
                      </a:pPr>
                      <a:r>
                        <a:rPr lang="en-GB" sz="1100" dirty="0">
                          <a:solidFill>
                            <a:schemeClr val="tx1"/>
                          </a:solidFill>
                        </a:rPr>
                        <a:t>Are there common misconceptions that you could anticipate (both substantive an disciplinary)?  How will you identify what these might be in the planning stage?</a:t>
                      </a:r>
                    </a:p>
                    <a:p>
                      <a:pPr marL="171450" indent="-171450">
                        <a:buFont typeface="Arial" panose="020B0604020202020204" pitchFamily="34" charset="0"/>
                        <a:buChar char="•"/>
                      </a:pPr>
                      <a:r>
                        <a:rPr lang="en-GB" sz="1100" dirty="0">
                          <a:solidFill>
                            <a:schemeClr val="tx1"/>
                          </a:solidFill>
                        </a:rPr>
                        <a:t>How do you plan to effectively work with other colleagues to support pupils in your lessons? </a:t>
                      </a:r>
                    </a:p>
                    <a:p>
                      <a:pPr marL="171450" indent="-171450">
                        <a:buFont typeface="Arial" panose="020B0604020202020204" pitchFamily="34" charset="0"/>
                        <a:buChar char="•"/>
                      </a:pPr>
                      <a:r>
                        <a:rPr lang="en-GB" sz="1100" dirty="0">
                          <a:solidFill>
                            <a:schemeClr val="tx1"/>
                          </a:solidFill>
                        </a:rPr>
                        <a:t>What specific adaptations did you make in the lesson for individual students? Why did you choose this approach?</a:t>
                      </a:r>
                    </a:p>
                    <a:p>
                      <a:pPr marL="171450" indent="-171450">
                        <a:buFont typeface="Arial" panose="020B0604020202020204" pitchFamily="34" charset="0"/>
                        <a:buChar char="•"/>
                      </a:pPr>
                      <a:endParaRPr lang="en-GB" sz="1100" dirty="0">
                        <a:solidFill>
                          <a:schemeClr val="tx1"/>
                        </a:solidFill>
                      </a:endParaRPr>
                    </a:p>
                  </a:txBody>
                  <a:tcPr marL="43651" marR="43651" marT="21826" marB="21826">
                    <a:lnT w="12700"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lang="en-GB" sz="1100" dirty="0">
                          <a:solidFill>
                            <a:schemeClr val="tx1"/>
                          </a:solidFill>
                        </a:rPr>
                        <a:t>Are you clear WHAT historical knowledge/ disciplinary thinking you are assessing?</a:t>
                      </a:r>
                    </a:p>
                    <a:p>
                      <a:pPr marL="171450" indent="-171450">
                        <a:buFont typeface="Arial" panose="020B0604020202020204" pitchFamily="34" charset="0"/>
                        <a:buChar char="•"/>
                      </a:pPr>
                      <a:r>
                        <a:rPr lang="en-GB" sz="1100" dirty="0">
                          <a:solidFill>
                            <a:schemeClr val="tx1"/>
                          </a:solidFill>
                        </a:rPr>
                        <a:t>Within lessons, how do you check for the  understanding of all pupils?  Do you use hinge questions to help you know whether to move on? </a:t>
                      </a:r>
                    </a:p>
                    <a:p>
                      <a:pPr marL="171450" indent="-171450">
                        <a:buFont typeface="Arial" panose="020B0604020202020204" pitchFamily="34" charset="0"/>
                        <a:buChar char="•"/>
                      </a:pPr>
                      <a:r>
                        <a:rPr lang="en-GB" sz="1100" dirty="0">
                          <a:solidFill>
                            <a:schemeClr val="tx1"/>
                          </a:solidFill>
                        </a:rPr>
                        <a:t>Are questioning phases moving beyond simple recall of substantive knowledge to making connections between knowledge and ‘world building’ for pupils?</a:t>
                      </a:r>
                    </a:p>
                    <a:p>
                      <a:pPr marL="171450" indent="-171450">
                        <a:buFont typeface="Arial" panose="020B0604020202020204" pitchFamily="34" charset="0"/>
                        <a:buChar char="•"/>
                      </a:pPr>
                      <a:r>
                        <a:rPr lang="en-GB" sz="1100" dirty="0">
                          <a:solidFill>
                            <a:schemeClr val="tx1"/>
                          </a:solidFill>
                        </a:rPr>
                        <a:t>Are all pupils expected to participate in questioning and class discussion opportunities? </a:t>
                      </a:r>
                    </a:p>
                    <a:p>
                      <a:pPr marL="171450" indent="-171450">
                        <a:buFont typeface="Arial" panose="020B0604020202020204" pitchFamily="34" charset="0"/>
                        <a:buChar char="•"/>
                      </a:pPr>
                      <a:r>
                        <a:rPr lang="en-GB" sz="1100" dirty="0">
                          <a:solidFill>
                            <a:schemeClr val="tx1"/>
                          </a:solidFill>
                        </a:rPr>
                        <a:t>When giving pupils advice on how to improve do you focus on pupils historical thinking or more generic skills/ attitudes?  How could you ensure that you give them targets which meaningfully allow them to improve in future work? </a:t>
                      </a:r>
                    </a:p>
                    <a:p>
                      <a:pPr marL="171450" indent="-171450">
                        <a:buFont typeface="Arial" panose="020B0604020202020204" pitchFamily="34" charset="0"/>
                        <a:buChar char="•"/>
                      </a:pPr>
                      <a:r>
                        <a:rPr lang="en-GB" sz="1100" dirty="0">
                          <a:solidFill>
                            <a:schemeClr val="tx1"/>
                          </a:solidFill>
                        </a:rPr>
                        <a:t>How are you making marking manageable for you and impactful for pupils?</a:t>
                      </a:r>
                    </a:p>
                    <a:p>
                      <a:pPr marL="171450" indent="-171450">
                        <a:buFont typeface="Arial" panose="020B0604020202020204" pitchFamily="34" charset="0"/>
                        <a:buChar char="•"/>
                      </a:pPr>
                      <a:r>
                        <a:rPr lang="en-GB" sz="1100" dirty="0">
                          <a:solidFill>
                            <a:schemeClr val="tx1"/>
                          </a:solidFill>
                        </a:rPr>
                        <a:t>Have you been involved in moderation with colleagues to understand expected outcomes for summative assessment?</a:t>
                      </a:r>
                    </a:p>
                    <a:p>
                      <a:pPr marL="0" indent="0">
                        <a:buFont typeface="Arial" panose="020B0604020202020204" pitchFamily="34" charset="0"/>
                        <a:buNone/>
                      </a:pPr>
                      <a:endParaRPr lang="en-GB" sz="1100" dirty="0">
                        <a:solidFill>
                          <a:schemeClr val="tx1"/>
                        </a:solidFill>
                      </a:endParaRPr>
                    </a:p>
                  </a:txBody>
                  <a:tcPr marL="43651" marR="43651" marT="21826" marB="21826">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81678680"/>
                  </a:ext>
                </a:extLst>
              </a:tr>
              <a:tr h="325849">
                <a:tc>
                  <a:txBody>
                    <a:bodyPr/>
                    <a:lstStyle/>
                    <a:p>
                      <a:pPr algn="ctr"/>
                      <a:r>
                        <a:rPr lang="en-GB" sz="1100" b="1">
                          <a:solidFill>
                            <a:schemeClr val="tx1"/>
                          </a:solidFill>
                        </a:rPr>
                        <a:t>Managing Behaviour </a:t>
                      </a:r>
                    </a:p>
                  </a:txBody>
                  <a:tcPr marL="43651" marR="43651" marT="21826" marB="21826" anchor="ctr">
                    <a:solidFill>
                      <a:srgbClr val="FFCCFF"/>
                    </a:solidFill>
                  </a:tcPr>
                </a:tc>
                <a:tc>
                  <a:txBody>
                    <a:bodyPr/>
                    <a:lstStyle/>
                    <a:p>
                      <a:pPr algn="ctr"/>
                      <a:r>
                        <a:rPr lang="en-GB" sz="1100" b="1">
                          <a:solidFill>
                            <a:schemeClr val="tx1"/>
                          </a:solidFill>
                        </a:rPr>
                        <a:t>Professional Behaviours</a:t>
                      </a:r>
                    </a:p>
                  </a:txBody>
                  <a:tcPr marL="43651" marR="43651" marT="21826" marB="21826" anchor="ctr">
                    <a:solidFill>
                      <a:srgbClr val="FF9999"/>
                    </a:solidFill>
                  </a:tcPr>
                </a:tc>
                <a:extLst>
                  <a:ext uri="{0D108BD9-81ED-4DB2-BD59-A6C34878D82A}">
                    <a16:rowId xmlns:a16="http://schemas.microsoft.com/office/drawing/2014/main" val="566825127"/>
                  </a:ext>
                </a:extLst>
              </a:tr>
              <a:tr h="2020538">
                <a:tc>
                  <a:txBody>
                    <a:bodyPr/>
                    <a:lstStyle/>
                    <a:p>
                      <a:pPr marL="171450" indent="-171450">
                        <a:buFont typeface="Arial" panose="020B0604020202020204" pitchFamily="34" charset="0"/>
                        <a:buChar char="•"/>
                      </a:pPr>
                      <a:r>
                        <a:rPr lang="en-GB" sz="1100">
                          <a:solidFill>
                            <a:schemeClr val="tx1"/>
                          </a:solidFill>
                        </a:rPr>
                        <a:t>Do you know your pupils as individuals and develop trusting relationships with them?</a:t>
                      </a:r>
                    </a:p>
                    <a:p>
                      <a:pPr marL="171450" indent="-171450">
                        <a:buFont typeface="Arial" panose="020B0604020202020204" pitchFamily="34" charset="0"/>
                        <a:buChar char="•"/>
                      </a:pPr>
                      <a:r>
                        <a:rPr lang="en-GB" sz="1100">
                          <a:solidFill>
                            <a:schemeClr val="tx1"/>
                          </a:solidFill>
                        </a:rPr>
                        <a:t>What routines have you established for your classroom?  Do your pupils consistently follow these?</a:t>
                      </a:r>
                    </a:p>
                    <a:p>
                      <a:pPr marL="171450" indent="-171450">
                        <a:buFont typeface="Arial" panose="020B0604020202020204" pitchFamily="34" charset="0"/>
                        <a:buChar char="•"/>
                      </a:pPr>
                      <a:r>
                        <a:rPr lang="en-GB" sz="1100">
                          <a:solidFill>
                            <a:schemeClr val="tx1"/>
                          </a:solidFill>
                        </a:rPr>
                        <a:t>How do you anticipate and manage pupil behaviour challenges?  Are you using seating plans, least intrusive interventions, non-verbal signals, upholding consistent expectations?</a:t>
                      </a:r>
                    </a:p>
                    <a:p>
                      <a:pPr marL="171450" indent="-171450">
                        <a:buFont typeface="Arial" panose="020B0604020202020204" pitchFamily="34" charset="0"/>
                        <a:buChar char="•"/>
                      </a:pPr>
                      <a:r>
                        <a:rPr lang="en-GB" sz="1100">
                          <a:solidFill>
                            <a:schemeClr val="tx1"/>
                          </a:solidFill>
                        </a:rPr>
                        <a:t>Do you consistently employ sanctions and rewards in line with the school policy?</a:t>
                      </a:r>
                    </a:p>
                    <a:p>
                      <a:pPr marL="171450" indent="-171450">
                        <a:buFont typeface="Arial" panose="020B0604020202020204" pitchFamily="34" charset="0"/>
                        <a:buChar char="•"/>
                      </a:pPr>
                      <a:r>
                        <a:rPr lang="en-GB" sz="1100">
                          <a:solidFill>
                            <a:schemeClr val="tx1"/>
                          </a:solidFill>
                        </a:rPr>
                        <a:t>Do you give pupils meaningful outcomes to their learning to promote motivation?</a:t>
                      </a:r>
                    </a:p>
                  </a:txBody>
                  <a:tcPr marL="43651" marR="43651" marT="21826" marB="21826"/>
                </a:tc>
                <a:tc>
                  <a:txBody>
                    <a:bodyPr/>
                    <a:lstStyle/>
                    <a:p>
                      <a:pPr marL="171450" indent="-171450">
                        <a:buFont typeface="Arial" panose="020B0604020202020204" pitchFamily="34" charset="0"/>
                        <a:buChar char="•"/>
                      </a:pPr>
                      <a:r>
                        <a:rPr lang="en-GB" sz="1100" dirty="0">
                          <a:solidFill>
                            <a:schemeClr val="tx1"/>
                          </a:solidFill>
                        </a:rPr>
                        <a:t>What are you learning about the roles and responsibilities you have as part of the history and humanities department? </a:t>
                      </a:r>
                    </a:p>
                    <a:p>
                      <a:pPr marL="171450" indent="-171450">
                        <a:buFont typeface="Arial" panose="020B0604020202020204" pitchFamily="34" charset="0"/>
                        <a:buChar char="•"/>
                      </a:pPr>
                      <a:r>
                        <a:rPr lang="en-GB" sz="1100" dirty="0">
                          <a:solidFill>
                            <a:schemeClr val="tx1"/>
                          </a:solidFill>
                        </a:rPr>
                        <a:t>How do you contribute to whole school life?  What have your learnt about ‘being a teacher’ from your wider involvement in school e.g., pastoral support, duties, extra curricular activities?</a:t>
                      </a:r>
                    </a:p>
                    <a:p>
                      <a:pPr marL="171450" indent="-171450">
                        <a:buFont typeface="Arial" panose="020B0604020202020204" pitchFamily="34" charset="0"/>
                        <a:buChar char="•"/>
                      </a:pPr>
                      <a:r>
                        <a:rPr lang="en-GB" sz="1100" dirty="0">
                          <a:solidFill>
                            <a:schemeClr val="tx1"/>
                          </a:solidFill>
                        </a:rPr>
                        <a:t>Have you engaged with the families of your pupils?  How could you do this in a positive way to support pupil motivation and progress?</a:t>
                      </a:r>
                    </a:p>
                    <a:p>
                      <a:pPr marL="171450" indent="-171450">
                        <a:buFont typeface="Arial" panose="020B0604020202020204" pitchFamily="34" charset="0"/>
                        <a:buChar char="•"/>
                      </a:pPr>
                      <a:r>
                        <a:rPr lang="en-GB" sz="1100" dirty="0">
                          <a:solidFill>
                            <a:schemeClr val="tx1"/>
                          </a:solidFill>
                        </a:rPr>
                        <a:t>How are you engaging in wider communities of practice within school e.g., tutor team, working with support staff? </a:t>
                      </a:r>
                    </a:p>
                    <a:p>
                      <a:pPr marL="171450" indent="-171450">
                        <a:buFont typeface="Arial" panose="020B0604020202020204" pitchFamily="34" charset="0"/>
                        <a:buChar char="•"/>
                      </a:pPr>
                      <a:r>
                        <a:rPr lang="en-GB" sz="1100" dirty="0">
                          <a:solidFill>
                            <a:schemeClr val="tx1"/>
                          </a:solidFill>
                        </a:rPr>
                        <a:t>How are you benefiting from engaging in wider communities of practice outside of school e.g., SHP, HA, Twitter?</a:t>
                      </a:r>
                    </a:p>
                  </a:txBody>
                  <a:tcPr marL="43651" marR="43651" marT="21826" marB="21826"/>
                </a:tc>
                <a:extLst>
                  <a:ext uri="{0D108BD9-81ED-4DB2-BD59-A6C34878D82A}">
                    <a16:rowId xmlns:a16="http://schemas.microsoft.com/office/drawing/2014/main" val="3157796"/>
                  </a:ext>
                </a:extLst>
              </a:tr>
            </a:tbl>
          </a:graphicData>
        </a:graphic>
      </p:graphicFrame>
    </p:spTree>
    <p:extLst>
      <p:ext uri="{BB962C8B-B14F-4D97-AF65-F5344CB8AC3E}">
        <p14:creationId xmlns:p14="http://schemas.microsoft.com/office/powerpoint/2010/main" val="9171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89DCBA-BB87-B92D-A331-8A64777578B3}"/>
              </a:ext>
            </a:extLst>
          </p:cNvPr>
          <p:cNvSpPr>
            <a:spLocks noGrp="1"/>
          </p:cNvSpPr>
          <p:nvPr>
            <p:ph idx="1"/>
          </p:nvPr>
        </p:nvSpPr>
        <p:spPr>
          <a:xfrm>
            <a:off x="395536" y="1412777"/>
            <a:ext cx="4552021" cy="4713387"/>
          </a:xfrm>
          <a:ln>
            <a:solidFill>
              <a:schemeClr val="tx1"/>
            </a:solidFill>
          </a:ln>
        </p:spPr>
        <p:txBody>
          <a:bodyPr/>
          <a:lstStyle/>
          <a:p>
            <a:r>
              <a:rPr lang="en-GB" sz="1600" dirty="0"/>
              <a:t>An </a:t>
            </a:r>
            <a:r>
              <a:rPr lang="en-GB" sz="1600" b="1" dirty="0"/>
              <a:t>important </a:t>
            </a:r>
            <a:r>
              <a:rPr lang="en-GB" sz="1600" dirty="0"/>
              <a:t>piece of documentation that trainees complete during your weekly meeting</a:t>
            </a:r>
          </a:p>
          <a:p>
            <a:endParaRPr lang="en-GB" sz="1600" dirty="0"/>
          </a:p>
          <a:p>
            <a:r>
              <a:rPr lang="en-GB" sz="1600" b="1" dirty="0"/>
              <a:t>Completed weekly</a:t>
            </a:r>
            <a:r>
              <a:rPr lang="en-GB" sz="1600" dirty="0"/>
              <a:t> throughout the year, and require trainee to reflect on and discuss specific aspects of University [U1, U2 </a:t>
            </a:r>
            <a:r>
              <a:rPr lang="en-GB" sz="1600" dirty="0" err="1"/>
              <a:t>ect</a:t>
            </a:r>
            <a:r>
              <a:rPr lang="en-GB" sz="1600" dirty="0"/>
              <a:t>]  and Placement [P1, P2 </a:t>
            </a:r>
            <a:r>
              <a:rPr lang="en-GB" sz="1600" dirty="0" err="1"/>
              <a:t>ect</a:t>
            </a:r>
            <a:r>
              <a:rPr lang="en-GB" sz="1600" dirty="0"/>
              <a:t>] experiences.</a:t>
            </a:r>
          </a:p>
          <a:p>
            <a:endParaRPr lang="en-GB" sz="1600" dirty="0"/>
          </a:p>
          <a:p>
            <a:r>
              <a:rPr lang="en-GB" sz="1600" dirty="0"/>
              <a:t>Prompts for discussion given in the </a:t>
            </a:r>
            <a:r>
              <a:rPr lang="en-GB" sz="1600" b="1" dirty="0"/>
              <a:t>‘Reflection Focus’ </a:t>
            </a:r>
            <a:r>
              <a:rPr lang="en-GB" sz="1600" dirty="0"/>
              <a:t>section – important that these prompts are discussed with you</a:t>
            </a:r>
          </a:p>
          <a:p>
            <a:pPr marL="0" indent="0">
              <a:buNone/>
            </a:pPr>
            <a:r>
              <a:rPr lang="en-GB" sz="1600" dirty="0"/>
              <a:t> </a:t>
            </a:r>
          </a:p>
          <a:p>
            <a:r>
              <a:rPr lang="en-GB" sz="1600" dirty="0"/>
              <a:t>Discussion prompts relate directly to the </a:t>
            </a:r>
            <a:r>
              <a:rPr lang="en-GB" sz="1600" b="1" dirty="0"/>
              <a:t>UoM PGCE Curriculum Core Areas 1-5</a:t>
            </a:r>
          </a:p>
        </p:txBody>
      </p:sp>
      <p:sp>
        <p:nvSpPr>
          <p:cNvPr id="3" name="Title 2">
            <a:extLst>
              <a:ext uri="{FF2B5EF4-FFF2-40B4-BE49-F238E27FC236}">
                <a16:creationId xmlns:a16="http://schemas.microsoft.com/office/drawing/2014/main" id="{9034FFBC-09A5-C745-7254-8289ED3B241C}"/>
              </a:ext>
            </a:extLst>
          </p:cNvPr>
          <p:cNvSpPr>
            <a:spLocks noGrp="1"/>
          </p:cNvSpPr>
          <p:nvPr>
            <p:ph type="title"/>
          </p:nvPr>
        </p:nvSpPr>
        <p:spPr>
          <a:ln>
            <a:solidFill>
              <a:schemeClr val="tx1"/>
            </a:solidFill>
          </a:ln>
        </p:spPr>
        <p:txBody>
          <a:bodyPr/>
          <a:lstStyle/>
          <a:p>
            <a:r>
              <a:rPr lang="en-GB" dirty="0"/>
              <a:t>Weekly mentor meetings</a:t>
            </a:r>
          </a:p>
        </p:txBody>
      </p:sp>
      <p:graphicFrame>
        <p:nvGraphicFramePr>
          <p:cNvPr id="4" name="Object 3">
            <a:extLst>
              <a:ext uri="{FF2B5EF4-FFF2-40B4-BE49-F238E27FC236}">
                <a16:creationId xmlns:a16="http://schemas.microsoft.com/office/drawing/2014/main" id="{4B90744F-CF69-A980-7261-879E6D14C8AC}"/>
              </a:ext>
            </a:extLst>
          </p:cNvPr>
          <p:cNvGraphicFramePr>
            <a:graphicFrameLocks noChangeAspect="1"/>
          </p:cNvGraphicFramePr>
          <p:nvPr/>
        </p:nvGraphicFramePr>
        <p:xfrm>
          <a:off x="5170260" y="1397000"/>
          <a:ext cx="3578204" cy="4064000"/>
        </p:xfrm>
        <a:graphic>
          <a:graphicData uri="http://schemas.openxmlformats.org/presentationml/2006/ole">
            <mc:AlternateContent xmlns:mc="http://schemas.openxmlformats.org/markup-compatibility/2006">
              <mc:Choice xmlns:v="urn:schemas-microsoft-com:vml" Requires="v">
                <p:oleObj name="Document" r:id="rId2" imgW="6116856" imgH="8242496" progId="Word.Document.12">
                  <p:embed/>
                </p:oleObj>
              </mc:Choice>
              <mc:Fallback>
                <p:oleObj name="Document" r:id="rId2" imgW="6116856" imgH="8242496" progId="Word.Document.12">
                  <p:embed/>
                  <p:pic>
                    <p:nvPicPr>
                      <p:cNvPr id="4" name="Object 3">
                        <a:extLst>
                          <a:ext uri="{FF2B5EF4-FFF2-40B4-BE49-F238E27FC236}">
                            <a16:creationId xmlns:a16="http://schemas.microsoft.com/office/drawing/2014/main" id="{4B90744F-CF69-A980-7261-879E6D14C8AC}"/>
                          </a:ext>
                        </a:extLst>
                      </p:cNvPr>
                      <p:cNvPicPr/>
                      <p:nvPr/>
                    </p:nvPicPr>
                    <p:blipFill>
                      <a:blip r:embed="rId3"/>
                      <a:stretch>
                        <a:fillRect/>
                      </a:stretch>
                    </p:blipFill>
                    <p:spPr>
                      <a:xfrm>
                        <a:off x="5170260" y="1397000"/>
                        <a:ext cx="3578204" cy="40640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636822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2A80AF-5683-50F3-E03F-F5ED3B87C06F}"/>
              </a:ext>
            </a:extLst>
          </p:cNvPr>
          <p:cNvPicPr>
            <a:picLocks noChangeAspect="1"/>
          </p:cNvPicPr>
          <p:nvPr/>
        </p:nvPicPr>
        <p:blipFill>
          <a:blip r:embed="rId2"/>
          <a:stretch>
            <a:fillRect/>
          </a:stretch>
        </p:blipFill>
        <p:spPr>
          <a:xfrm>
            <a:off x="2699792" y="0"/>
            <a:ext cx="6444208" cy="6858000"/>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0F0FC0B9-F7BE-35E5-DC8E-2D131DA109DE}"/>
              </a:ext>
            </a:extLst>
          </p:cNvPr>
          <p:cNvSpPr txBox="1"/>
          <p:nvPr/>
        </p:nvSpPr>
        <p:spPr>
          <a:xfrm>
            <a:off x="0" y="3429000"/>
            <a:ext cx="2627784" cy="2554545"/>
          </a:xfrm>
          <a:prstGeom prst="rect">
            <a:avLst/>
          </a:prstGeom>
          <a:noFill/>
          <a:ln>
            <a:solidFill>
              <a:schemeClr val="tx1"/>
            </a:solidFill>
          </a:ln>
        </p:spPr>
        <p:txBody>
          <a:bodyPr wrap="square" rtlCol="0">
            <a:spAutoFit/>
          </a:bodyPr>
          <a:lstStyle/>
          <a:p>
            <a:r>
              <a:rPr lang="en-GB" sz="2000" dirty="0"/>
              <a:t>In addition to the ‘subject specific’ prompts on the previous slides, the form for each week has a specific theme to discuss and the </a:t>
            </a:r>
            <a:r>
              <a:rPr lang="en-GB" sz="2000" b="1" dirty="0"/>
              <a:t>trainee will fill it in</a:t>
            </a:r>
          </a:p>
        </p:txBody>
      </p:sp>
    </p:spTree>
    <p:extLst>
      <p:ext uri="{BB962C8B-B14F-4D97-AF65-F5344CB8AC3E}">
        <p14:creationId xmlns:p14="http://schemas.microsoft.com/office/powerpoint/2010/main" val="267751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6888BF-0C1F-E22E-1A9D-26D1C547ABE6}"/>
              </a:ext>
            </a:extLst>
          </p:cNvPr>
          <p:cNvGraphicFramePr>
            <a:graphicFrameLocks noGrp="1" noChangeAspect="1"/>
          </p:cNvGraphicFramePr>
          <p:nvPr>
            <p:ph idx="1"/>
          </p:nvPr>
        </p:nvGraphicFramePr>
        <p:xfrm>
          <a:off x="3505243" y="130628"/>
          <a:ext cx="5197886" cy="5864906"/>
        </p:xfrm>
        <a:graphic>
          <a:graphicData uri="http://schemas.openxmlformats.org/presentationml/2006/ole">
            <mc:AlternateContent xmlns:mc="http://schemas.openxmlformats.org/markup-compatibility/2006">
              <mc:Choice xmlns:v="urn:schemas-microsoft-com:vml" Requires="v">
                <p:oleObj name="Document" r:id="rId2" imgW="6116856" imgH="9128488" progId="Word.Document.12">
                  <p:embed/>
                </p:oleObj>
              </mc:Choice>
              <mc:Fallback>
                <p:oleObj name="Document" r:id="rId2" imgW="6116856" imgH="9128488" progId="Word.Document.12">
                  <p:embed/>
                  <p:pic>
                    <p:nvPicPr>
                      <p:cNvPr id="4" name="Content Placeholder 3">
                        <a:extLst>
                          <a:ext uri="{FF2B5EF4-FFF2-40B4-BE49-F238E27FC236}">
                            <a16:creationId xmlns:a16="http://schemas.microsoft.com/office/drawing/2014/main" id="{1F6888BF-0C1F-E22E-1A9D-26D1C547ABE6}"/>
                          </a:ext>
                        </a:extLst>
                      </p:cNvPr>
                      <p:cNvPicPr/>
                      <p:nvPr/>
                    </p:nvPicPr>
                    <p:blipFill>
                      <a:blip r:embed="rId3"/>
                      <a:stretch>
                        <a:fillRect/>
                      </a:stretch>
                    </p:blipFill>
                    <p:spPr>
                      <a:xfrm>
                        <a:off x="3505243" y="130628"/>
                        <a:ext cx="5197886" cy="5864906"/>
                      </a:xfrm>
                      <a:prstGeom prst="rect">
                        <a:avLst/>
                      </a:prstGeom>
                      <a:ln>
                        <a:solidFill>
                          <a:schemeClr val="tx1"/>
                        </a:solidFill>
                      </a:ln>
                    </p:spPr>
                  </p:pic>
                </p:oleObj>
              </mc:Fallback>
            </mc:AlternateContent>
          </a:graphicData>
        </a:graphic>
      </p:graphicFrame>
      <p:sp>
        <p:nvSpPr>
          <p:cNvPr id="5" name="TextBox 4">
            <a:extLst>
              <a:ext uri="{FF2B5EF4-FFF2-40B4-BE49-F238E27FC236}">
                <a16:creationId xmlns:a16="http://schemas.microsoft.com/office/drawing/2014/main" id="{A5036B1E-3632-B102-1F02-DAA355EB7D31}"/>
              </a:ext>
            </a:extLst>
          </p:cNvPr>
          <p:cNvSpPr txBox="1"/>
          <p:nvPr/>
        </p:nvSpPr>
        <p:spPr>
          <a:xfrm>
            <a:off x="277586" y="1387929"/>
            <a:ext cx="2988128" cy="2677656"/>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A concise list of weekly themes is also provided in the trainee’s </a:t>
            </a:r>
            <a:r>
              <a:rPr kumimoji="0" lang="en-GB" sz="2400" b="0" i="0" u="none" strike="noStrike" kern="1200" cap="none" spc="0" normalizeH="0" baseline="0" noProof="0" dirty="0" err="1">
                <a:ln>
                  <a:noFill/>
                </a:ln>
                <a:solidFill>
                  <a:prstClr val="black"/>
                </a:solidFill>
                <a:effectLst/>
                <a:uLnTx/>
                <a:uFillTx/>
                <a:latin typeface="Trebuchet MS" panose="020B0603020202020204"/>
                <a:ea typeface="+mn-ea"/>
                <a:cs typeface="+mn-cs"/>
              </a:rPr>
              <a:t>RoAD</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 this is also included in the mentor handbook</a:t>
            </a:r>
          </a:p>
        </p:txBody>
      </p:sp>
    </p:spTree>
    <p:extLst>
      <p:ext uri="{BB962C8B-B14F-4D97-AF65-F5344CB8AC3E}">
        <p14:creationId xmlns:p14="http://schemas.microsoft.com/office/powerpoint/2010/main" val="141543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0"/>
            <a:ext cx="6131024" cy="1417638"/>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Today’s training</a:t>
            </a:r>
          </a:p>
        </p:txBody>
      </p:sp>
      <p:sp>
        <p:nvSpPr>
          <p:cNvPr id="3" name="Content Placeholder 2"/>
          <p:cNvSpPr>
            <a:spLocks noGrp="1"/>
          </p:cNvSpPr>
          <p:nvPr>
            <p:ph idx="1"/>
          </p:nvPr>
        </p:nvSpPr>
        <p:spPr>
          <a:xfrm>
            <a:off x="457200" y="1600200"/>
            <a:ext cx="8229600" cy="4997152"/>
          </a:xfrm>
        </p:spPr>
        <p:style>
          <a:lnRef idx="2">
            <a:schemeClr val="accent4"/>
          </a:lnRef>
          <a:fillRef idx="1">
            <a:schemeClr val="lt1"/>
          </a:fillRef>
          <a:effectRef idx="0">
            <a:schemeClr val="accent4"/>
          </a:effectRef>
          <a:fontRef idx="minor">
            <a:schemeClr val="dk1"/>
          </a:fontRef>
        </p:style>
        <p:txBody>
          <a:bodyPr>
            <a:normAutofit/>
          </a:bodyPr>
          <a:lstStyle/>
          <a:p>
            <a:r>
              <a:rPr lang="en-GB" sz="2400" b="1" dirty="0"/>
              <a:t>Course design, calendar </a:t>
            </a:r>
            <a:r>
              <a:rPr lang="en-GB" sz="2400" dirty="0"/>
              <a:t>and ‘structure’ of year</a:t>
            </a:r>
          </a:p>
          <a:p>
            <a:r>
              <a:rPr lang="en-GB" sz="2400" dirty="0"/>
              <a:t>The </a:t>
            </a:r>
            <a:r>
              <a:rPr lang="en-GB" sz="2400" b="1" dirty="0"/>
              <a:t>UoM PGCE Curriculum</a:t>
            </a:r>
            <a:r>
              <a:rPr lang="en-GB" sz="2400" dirty="0"/>
              <a:t>: Core Areas</a:t>
            </a:r>
          </a:p>
          <a:p>
            <a:r>
              <a:rPr lang="en-GB" sz="2400" dirty="0"/>
              <a:t>Our UoM </a:t>
            </a:r>
            <a:r>
              <a:rPr lang="en-GB" sz="2400" b="1" dirty="0"/>
              <a:t>PGCE History Curriculum</a:t>
            </a:r>
          </a:p>
          <a:p>
            <a:r>
              <a:rPr lang="en-GB" sz="2400" b="1" dirty="0"/>
              <a:t>The CCF</a:t>
            </a:r>
            <a:r>
              <a:rPr lang="en-GB" sz="2400" dirty="0"/>
              <a:t>: what is it and how does it impact on out curriculum</a:t>
            </a:r>
          </a:p>
          <a:p>
            <a:r>
              <a:rPr lang="en-GB" sz="2400" b="1" dirty="0"/>
              <a:t>Weekly meetings: </a:t>
            </a:r>
            <a:r>
              <a:rPr lang="en-GB" sz="2400" dirty="0"/>
              <a:t>What to discuss and keeping the focus </a:t>
            </a:r>
            <a:r>
              <a:rPr lang="en-GB" sz="2400" b="1" dirty="0"/>
              <a:t>subject specific</a:t>
            </a:r>
          </a:p>
          <a:p>
            <a:r>
              <a:rPr lang="en-GB" sz="2400" b="1" dirty="0"/>
              <a:t>Resources for mentors</a:t>
            </a:r>
          </a:p>
          <a:p>
            <a:r>
              <a:rPr lang="en-GB" sz="2400" dirty="0"/>
              <a:t>Key </a:t>
            </a:r>
            <a:r>
              <a:rPr lang="en-GB" sz="2400" b="1" dirty="0"/>
              <a:t>course documents </a:t>
            </a:r>
            <a:r>
              <a:rPr lang="en-GB" sz="2400" dirty="0" err="1"/>
              <a:t>RoAD</a:t>
            </a:r>
            <a:r>
              <a:rPr lang="en-GB" sz="2400" dirty="0"/>
              <a:t>: </a:t>
            </a:r>
            <a:r>
              <a:rPr lang="en-GB" sz="2400" b="1" dirty="0"/>
              <a:t>Progress Reports </a:t>
            </a:r>
            <a:r>
              <a:rPr lang="en-GB" sz="2400" dirty="0"/>
              <a:t>and </a:t>
            </a:r>
            <a:r>
              <a:rPr lang="en-GB" sz="2400" b="1" dirty="0"/>
              <a:t>Progress Matrix </a:t>
            </a:r>
          </a:p>
          <a:p>
            <a:r>
              <a:rPr lang="en-GB" sz="2400" b="1" dirty="0"/>
              <a:t>PGCE History Mentor Network </a:t>
            </a:r>
            <a:r>
              <a:rPr lang="en-GB" sz="2400" dirty="0"/>
              <a:t>and opportunities to deliver a session at UoM</a:t>
            </a:r>
          </a:p>
          <a:p>
            <a:endParaRPr lang="en-GB" sz="2800" b="1" dirty="0"/>
          </a:p>
          <a:p>
            <a:pPr marL="0" indent="0">
              <a:buNone/>
            </a:pP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3</a:t>
            </a:fld>
            <a:endParaRPr lang="en-GB"/>
          </a:p>
        </p:txBody>
      </p:sp>
    </p:spTree>
    <p:extLst>
      <p:ext uri="{BB962C8B-B14F-4D97-AF65-F5344CB8AC3E}">
        <p14:creationId xmlns:p14="http://schemas.microsoft.com/office/powerpoint/2010/main" val="32952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28AD0-FFF0-55F1-CE5D-9B2D5966B59A}"/>
              </a:ext>
            </a:extLst>
          </p:cNvPr>
          <p:cNvSpPr>
            <a:spLocks noGrp="1"/>
          </p:cNvSpPr>
          <p:nvPr>
            <p:ph idx="1"/>
          </p:nvPr>
        </p:nvSpPr>
        <p:spPr>
          <a:ln>
            <a:solidFill>
              <a:schemeClr val="tx1"/>
            </a:solidFill>
          </a:ln>
        </p:spPr>
        <p:txBody>
          <a:bodyPr/>
          <a:lstStyle/>
          <a:p>
            <a:r>
              <a:rPr lang="en-GB" dirty="0"/>
              <a:t>I’m going to send you three great resources that will be useful :</a:t>
            </a:r>
          </a:p>
          <a:p>
            <a:endParaRPr lang="en-GB" dirty="0"/>
          </a:p>
          <a:p>
            <a:pPr>
              <a:buFont typeface="Wingdings" panose="05000000000000000000" pitchFamily="2" charset="2"/>
              <a:buChar char="ü"/>
            </a:pPr>
            <a:r>
              <a:rPr lang="en-GB" dirty="0"/>
              <a:t>A list of ‘</a:t>
            </a:r>
            <a:r>
              <a:rPr lang="en-GB" b="1" dirty="0"/>
              <a:t>History specific’ targets </a:t>
            </a:r>
            <a:r>
              <a:rPr lang="en-GB" dirty="0"/>
              <a:t>and actions</a:t>
            </a:r>
          </a:p>
          <a:p>
            <a:pPr marL="0" indent="0">
              <a:buNone/>
            </a:pPr>
            <a:endParaRPr lang="en-GB" dirty="0"/>
          </a:p>
          <a:p>
            <a:pPr>
              <a:buFont typeface="Wingdings" panose="05000000000000000000" pitchFamily="2" charset="2"/>
              <a:buChar char="ü"/>
            </a:pPr>
            <a:r>
              <a:rPr lang="en-GB" dirty="0"/>
              <a:t>A </a:t>
            </a:r>
            <a:r>
              <a:rPr lang="en-GB" b="1" dirty="0"/>
              <a:t>subject knowledge enhancement </a:t>
            </a:r>
            <a:r>
              <a:rPr lang="en-GB" dirty="0"/>
              <a:t>document with hyperlinks to a range of readings and podcasts</a:t>
            </a:r>
          </a:p>
          <a:p>
            <a:pPr>
              <a:buFont typeface="Wingdings" panose="05000000000000000000" pitchFamily="2" charset="2"/>
              <a:buChar char="ü"/>
            </a:pPr>
            <a:endParaRPr lang="en-GB" dirty="0"/>
          </a:p>
          <a:p>
            <a:pPr>
              <a:buFont typeface="Wingdings" panose="05000000000000000000" pitchFamily="2" charset="2"/>
              <a:buChar char="ü"/>
            </a:pPr>
            <a:r>
              <a:rPr lang="en-GB" dirty="0"/>
              <a:t>The audit of </a:t>
            </a:r>
            <a:r>
              <a:rPr lang="en-GB" b="1" dirty="0"/>
              <a:t>History teaching knowledge</a:t>
            </a:r>
            <a:r>
              <a:rPr lang="en-GB" dirty="0"/>
              <a:t>, which contains links to a range of readings, videos and resources</a:t>
            </a:r>
          </a:p>
          <a:p>
            <a:pPr>
              <a:buFont typeface="Wingdings" panose="05000000000000000000" pitchFamily="2" charset="2"/>
              <a:buChar char="ü"/>
            </a:pPr>
            <a:endParaRPr lang="en-GB" dirty="0"/>
          </a:p>
          <a:p>
            <a:pPr>
              <a:buFont typeface="Wingdings" panose="05000000000000000000" pitchFamily="2" charset="2"/>
              <a:buChar char="ü"/>
            </a:pPr>
            <a:endParaRPr lang="en-GB" dirty="0"/>
          </a:p>
        </p:txBody>
      </p:sp>
      <p:sp>
        <p:nvSpPr>
          <p:cNvPr id="3" name="Title 2">
            <a:extLst>
              <a:ext uri="{FF2B5EF4-FFF2-40B4-BE49-F238E27FC236}">
                <a16:creationId xmlns:a16="http://schemas.microsoft.com/office/drawing/2014/main" id="{49D8A037-D36A-16CA-5109-1FE8DA5BF10D}"/>
              </a:ext>
            </a:extLst>
          </p:cNvPr>
          <p:cNvSpPr>
            <a:spLocks noGrp="1"/>
          </p:cNvSpPr>
          <p:nvPr>
            <p:ph type="title"/>
          </p:nvPr>
        </p:nvSpPr>
        <p:spPr>
          <a:xfrm>
            <a:off x="2052000" y="116633"/>
            <a:ext cx="6624000" cy="1112812"/>
          </a:xfrm>
          <a:ln>
            <a:solidFill>
              <a:schemeClr val="tx1"/>
            </a:solidFill>
          </a:ln>
        </p:spPr>
        <p:txBody>
          <a:bodyPr/>
          <a:lstStyle/>
          <a:p>
            <a:r>
              <a:rPr lang="en-GB" dirty="0"/>
              <a:t>Weekly meetings: some great resources to use for ‘homework’</a:t>
            </a:r>
          </a:p>
        </p:txBody>
      </p:sp>
    </p:spTree>
    <p:extLst>
      <p:ext uri="{BB962C8B-B14F-4D97-AF65-F5344CB8AC3E}">
        <p14:creationId xmlns:p14="http://schemas.microsoft.com/office/powerpoint/2010/main" val="131243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67544" y="692696"/>
            <a:ext cx="8229600" cy="1143000"/>
          </a:xfrm>
          <a:solidFill>
            <a:schemeClr val="accent4"/>
          </a:solidFill>
        </p:spPr>
        <p:txBody>
          <a:bodyPr/>
          <a:lstStyle/>
          <a:p>
            <a:pPr eaLnBrk="1" hangingPunct="1"/>
            <a:r>
              <a:rPr lang="en-GB" dirty="0">
                <a:solidFill>
                  <a:schemeClr val="bg1"/>
                </a:solidFill>
              </a:rPr>
              <a:t>Observing trainees</a:t>
            </a:r>
          </a:p>
        </p:txBody>
      </p:sp>
      <p:sp>
        <p:nvSpPr>
          <p:cNvPr id="11268" name="Rectangle 3"/>
          <p:cNvSpPr>
            <a:spLocks noGrp="1" noChangeArrowheads="1"/>
          </p:cNvSpPr>
          <p:nvPr>
            <p:ph idx="1"/>
          </p:nvPr>
        </p:nvSpPr>
        <p:spPr/>
        <p:txBody>
          <a:bodyPr>
            <a:normAutofit fontScale="92500" lnSpcReduction="20000"/>
          </a:bodyPr>
          <a:lstStyle/>
          <a:p>
            <a:pPr eaLnBrk="1" hangingPunct="1"/>
            <a:endParaRPr lang="en-GB" dirty="0"/>
          </a:p>
          <a:p>
            <a:pPr eaLnBrk="1" hangingPunct="1"/>
            <a:r>
              <a:rPr lang="en-GB" dirty="0"/>
              <a:t>How often? </a:t>
            </a:r>
            <a:r>
              <a:rPr lang="en-GB" b="1" dirty="0"/>
              <a:t>One formal observation per week </a:t>
            </a:r>
            <a:r>
              <a:rPr lang="en-GB" dirty="0"/>
              <a:t>with written feedback</a:t>
            </a:r>
          </a:p>
          <a:p>
            <a:pPr eaLnBrk="1" hangingPunct="1"/>
            <a:r>
              <a:rPr lang="en-GB" dirty="0"/>
              <a:t>Informal observation: Up to your discretion</a:t>
            </a:r>
          </a:p>
          <a:p>
            <a:pPr eaLnBrk="1" hangingPunct="1"/>
            <a:r>
              <a:rPr lang="en-GB" dirty="0"/>
              <a:t>Lesson observation report form: just </a:t>
            </a:r>
            <a:r>
              <a:rPr lang="en-GB" b="1" dirty="0"/>
              <a:t>one per week</a:t>
            </a:r>
          </a:p>
          <a:p>
            <a:pPr eaLnBrk="1" hangingPunct="1"/>
            <a:r>
              <a:rPr lang="en-GB" dirty="0"/>
              <a:t>Guidelines are given in the handbooks with advice on feeding back to trainees</a:t>
            </a:r>
          </a:p>
          <a:p>
            <a:pPr eaLnBrk="1" hangingPunct="1"/>
            <a:r>
              <a:rPr lang="en-GB" dirty="0"/>
              <a:t>The new lesson observation pro forma follows on the next slides</a:t>
            </a:r>
          </a:p>
        </p:txBody>
      </p:sp>
      <p:sp>
        <p:nvSpPr>
          <p:cNvPr id="11266" name="Slide Number Placeholder 4"/>
          <p:cNvSpPr>
            <a:spLocks noGrp="1"/>
          </p:cNvSpPr>
          <p:nvPr>
            <p:ph type="sldNum" sz="quarter" idx="12"/>
          </p:nvPr>
        </p:nvSpPr>
        <p:spPr>
          <a:noFill/>
        </p:spPr>
        <p:txBody>
          <a:bodyPr/>
          <a:lstStyle/>
          <a:p>
            <a:fld id="{8FC55935-D71F-4DD4-9954-70E3114E1F5E}" type="slidenum">
              <a:rPr lang="en-GB" smtClean="0"/>
              <a:pPr/>
              <a:t>31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32</a:t>
            </a:fld>
            <a:endParaRPr lang="en-GB"/>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00369354"/>
              </p:ext>
            </p:extLst>
          </p:nvPr>
        </p:nvGraphicFramePr>
        <p:xfrm>
          <a:off x="539553" y="620687"/>
          <a:ext cx="8424934" cy="6100788"/>
        </p:xfrm>
        <a:graphic>
          <a:graphicData uri="http://schemas.openxmlformats.org/drawingml/2006/table">
            <a:tbl>
              <a:tblPr bandRow="1"/>
              <a:tblGrid>
                <a:gridCol w="3991986">
                  <a:extLst>
                    <a:ext uri="{9D8B030D-6E8A-4147-A177-3AD203B41FA5}">
                      <a16:colId xmlns:a16="http://schemas.microsoft.com/office/drawing/2014/main" val="370538634"/>
                    </a:ext>
                  </a:extLst>
                </a:gridCol>
                <a:gridCol w="953279">
                  <a:extLst>
                    <a:ext uri="{9D8B030D-6E8A-4147-A177-3AD203B41FA5}">
                      <a16:colId xmlns:a16="http://schemas.microsoft.com/office/drawing/2014/main" val="1627180783"/>
                    </a:ext>
                  </a:extLst>
                </a:gridCol>
                <a:gridCol w="3479669">
                  <a:extLst>
                    <a:ext uri="{9D8B030D-6E8A-4147-A177-3AD203B41FA5}">
                      <a16:colId xmlns:a16="http://schemas.microsoft.com/office/drawing/2014/main" val="1828554431"/>
                    </a:ext>
                  </a:extLst>
                </a:gridCol>
              </a:tblGrid>
              <a:tr h="169229">
                <a:tc>
                  <a:txBody>
                    <a:bodyPr/>
                    <a:lstStyle/>
                    <a:p>
                      <a:pPr>
                        <a:spcAft>
                          <a:spcPts val="0"/>
                        </a:spcAft>
                      </a:pPr>
                      <a:r>
                        <a:rPr lang="en-GB" sz="900">
                          <a:effectLst/>
                          <a:latin typeface="Arial" panose="020B0604020202020204" pitchFamily="34" charset="0"/>
                          <a:ea typeface="Arial" panose="020B0604020202020204" pitchFamily="34" charset="0"/>
                        </a:rPr>
                        <a:t>Trainee:</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Date:</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63082881"/>
                  </a:ext>
                </a:extLst>
              </a:tr>
              <a:tr h="169229">
                <a:tc>
                  <a:txBody>
                    <a:bodyPr/>
                    <a:lstStyle/>
                    <a:p>
                      <a:pPr>
                        <a:spcAft>
                          <a:spcPts val="0"/>
                        </a:spcAft>
                      </a:pPr>
                      <a:r>
                        <a:rPr lang="en-GB" sz="900">
                          <a:effectLst/>
                          <a:latin typeface="Arial" panose="020B0604020202020204" pitchFamily="34" charset="0"/>
                          <a:ea typeface="Arial" panose="020B0604020202020204" pitchFamily="34" charset="0"/>
                        </a:rPr>
                        <a:t>School/College:</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Number in group:</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55763430"/>
                  </a:ext>
                </a:extLst>
              </a:tr>
              <a:tr h="169229">
                <a:tc>
                  <a:txBody>
                    <a:bodyPr/>
                    <a:lstStyle/>
                    <a:p>
                      <a:pPr>
                        <a:spcAft>
                          <a:spcPts val="0"/>
                        </a:spcAft>
                      </a:pPr>
                      <a:r>
                        <a:rPr lang="en-GB" sz="900">
                          <a:effectLst/>
                          <a:latin typeface="Arial" panose="020B0604020202020204" pitchFamily="34" charset="0"/>
                          <a:ea typeface="Arial" panose="020B0604020202020204" pitchFamily="34" charset="0"/>
                        </a:rPr>
                        <a:t>Mentor/Teacher/Tutor:</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Year group/attainment:</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6872355"/>
                  </a:ext>
                </a:extLst>
              </a:tr>
              <a:tr h="169229">
                <a:tc>
                  <a:txBody>
                    <a:bodyPr/>
                    <a:lstStyle/>
                    <a:p>
                      <a:pPr>
                        <a:spcAft>
                          <a:spcPts val="0"/>
                        </a:spcAft>
                      </a:pPr>
                      <a:r>
                        <a:rPr lang="en-GB" sz="900">
                          <a:effectLst/>
                          <a:latin typeface="Arial" panose="020B0604020202020204" pitchFamily="34" charset="0"/>
                          <a:ea typeface="Arial" panose="020B0604020202020204" pitchFamily="34" charset="0"/>
                        </a:rPr>
                        <a:t>Lesson Topic:</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Focus of observation: </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043944050"/>
                  </a:ext>
                </a:extLst>
              </a:tr>
              <a:tr h="5423872">
                <a:tc gridSpan="2">
                  <a:txBody>
                    <a:bodyPr/>
                    <a:lstStyle/>
                    <a:p>
                      <a:pPr>
                        <a:spcAft>
                          <a:spcPts val="0"/>
                        </a:spcAft>
                      </a:pPr>
                      <a:r>
                        <a:rPr lang="en-GB" sz="1400" b="1" dirty="0">
                          <a:effectLst/>
                          <a:latin typeface="Calibri" panose="020F0502020204030204" pitchFamily="34" charset="0"/>
                          <a:ea typeface="Calibri" panose="020F0502020204030204" pitchFamily="34" charset="0"/>
                        </a:rPr>
                        <a:t>Employ</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accurate, connected subject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analogies, illustrations, examples, explanations and demonstrations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build from examples to abstract ideas</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b="1" dirty="0">
                          <a:solidFill>
                            <a:srgbClr val="000000"/>
                          </a:solidFill>
                          <a:effectLst/>
                          <a:latin typeface="Calibri" panose="020F0502020204030204" pitchFamily="34" charset="0"/>
                          <a:ea typeface="Times New Roman" panose="02020603050405020304" pitchFamily="18" charset="0"/>
                        </a:rPr>
                        <a:t>Focus on: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pupils’ foundational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minimising unnecessary task complexity</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smaller steps to start with</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essential </a:t>
                      </a:r>
                      <a:r>
                        <a:rPr lang="en-GB" sz="1400" dirty="0">
                          <a:solidFill>
                            <a:srgbClr val="000000"/>
                          </a:solidFill>
                          <a:effectLst/>
                          <a:latin typeface="Calibri" panose="020F0502020204030204" pitchFamily="34" charset="0"/>
                          <a:ea typeface="Times New Roman" panose="02020603050405020304" pitchFamily="18" charset="0"/>
                        </a:rPr>
                        <a:t>concepts, knowledge, skills and principles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link to pupils’ prior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link to ‘big ideas’</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misconceptions (identify, prevent)</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balance introduction, repetition, practice and retrieval of critical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review and practice key ideas</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high success rate in practice and retrieval tasks</a:t>
                      </a:r>
                      <a:endParaRPr lang="en-GB" sz="1400" dirty="0">
                        <a:effectLst/>
                        <a:latin typeface="Times New Roman" panose="02020603050405020304" pitchFamily="18" charset="0"/>
                        <a:ea typeface="Times New Roman" panose="02020603050405020304" pitchFamily="18" charset="0"/>
                      </a:endParaRPr>
                    </a:p>
                    <a:p>
                      <a:pPr>
                        <a:spcAft>
                          <a:spcPts val="300"/>
                        </a:spcAft>
                      </a:pPr>
                      <a:r>
                        <a:rPr lang="en-GB" sz="1400" b="1" dirty="0">
                          <a:effectLst/>
                          <a:latin typeface="Calibri" panose="020F0502020204030204" pitchFamily="34" charset="0"/>
                          <a:ea typeface="Calibri" panose="020F0502020204030204" pitchFamily="34" charset="0"/>
                        </a:rPr>
                        <a:t>Language: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reading comprehension (questioning, predicting, summarising)</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writing (planning, drafting, editing)</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pupils’ oral language</a:t>
                      </a:r>
                      <a:endParaRPr lang="en-GB" sz="1400" dirty="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GB"/>
                    </a:p>
                  </a:txBody>
                  <a:tcPr/>
                </a:tc>
                <a:tc>
                  <a:txBody>
                    <a:bodyPr/>
                    <a:lstStyle/>
                    <a:p>
                      <a:pPr>
                        <a:spcAft>
                          <a:spcPts val="0"/>
                        </a:spcAft>
                      </a:pPr>
                      <a:r>
                        <a:rPr lang="en-GB" sz="1000" b="1" dirty="0">
                          <a:effectLst/>
                          <a:latin typeface="Arial" panose="020B0604020202020204" pitchFamily="34" charset="0"/>
                          <a:ea typeface="Arial" panose="020B0604020202020204" pitchFamily="34" charset="0"/>
                        </a:rPr>
                        <a:t>Subject and curriculum knowledge</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800" dirty="0">
                          <a:effectLst/>
                          <a:highlight>
                            <a:srgbClr val="FFFF00"/>
                          </a:highlight>
                          <a:latin typeface="Calibri" panose="020F0502020204030204" pitchFamily="34" charset="0"/>
                          <a:ea typeface="Calibri" panose="020F0502020204030204" pitchFamily="34" charset="0"/>
                        </a:rPr>
                        <a:t>Subject specific prompts:</a:t>
                      </a:r>
                      <a:r>
                        <a:rPr lang="en-GB" sz="8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61718" marR="6171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156128974"/>
                  </a:ext>
                </a:extLst>
              </a:tr>
            </a:tbl>
          </a:graphicData>
        </a:graphic>
      </p:graphicFrame>
    </p:spTree>
    <p:extLst>
      <p:ext uri="{BB962C8B-B14F-4D97-AF65-F5344CB8AC3E}">
        <p14:creationId xmlns:p14="http://schemas.microsoft.com/office/powerpoint/2010/main" val="2469750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33</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927541363"/>
              </p:ext>
            </p:extLst>
          </p:nvPr>
        </p:nvGraphicFramePr>
        <p:xfrm>
          <a:off x="1043608" y="692696"/>
          <a:ext cx="7344816" cy="6035040"/>
        </p:xfrm>
        <a:graphic>
          <a:graphicData uri="http://schemas.openxmlformats.org/drawingml/2006/table">
            <a:tbl>
              <a:tblPr bandRow="1"/>
              <a:tblGrid>
                <a:gridCol w="3729684">
                  <a:extLst>
                    <a:ext uri="{9D8B030D-6E8A-4147-A177-3AD203B41FA5}">
                      <a16:colId xmlns:a16="http://schemas.microsoft.com/office/drawing/2014/main" val="1885426849"/>
                    </a:ext>
                  </a:extLst>
                </a:gridCol>
                <a:gridCol w="3615132">
                  <a:extLst>
                    <a:ext uri="{9D8B030D-6E8A-4147-A177-3AD203B41FA5}">
                      <a16:colId xmlns:a16="http://schemas.microsoft.com/office/drawing/2014/main" val="3263368619"/>
                    </a:ext>
                  </a:extLst>
                </a:gridCol>
              </a:tblGrid>
              <a:tr h="5832648">
                <a:tc>
                  <a:txBody>
                    <a:bodyPr/>
                    <a:lstStyle/>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maintain and practice consistently high expectations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use modelling to make abstract ideas more concrete</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utilise images and artefacts as well as verbal representations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utilise stories, mnemonics etc.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model thought processes in solving example problems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increase and decrease scaffolding to facilitate development</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metacognition (pupils planning, monitoring, evaluating their own work)</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develop questioning including wait time</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extend classroom talk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extend and challenge pupils through questioning, seeking justification etc.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practice – repeated opportunities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plan pupil grouping</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support paired and group activities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establish and reinforce routines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give clear and manageable instructions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develop a positive and safe classroom environment, in line with </a:t>
                      </a:r>
                      <a:r>
                        <a:rPr lang="en-GB" sz="1100" dirty="0" err="1">
                          <a:effectLst/>
                          <a:latin typeface="Calibri" panose="020F0502020204030204" pitchFamily="34" charset="0"/>
                          <a:ea typeface="Calibri" panose="020F0502020204030204" pitchFamily="34" charset="0"/>
                        </a:rPr>
                        <a:t>schoolwide</a:t>
                      </a:r>
                      <a:r>
                        <a:rPr lang="en-GB" sz="1100" dirty="0">
                          <a:effectLst/>
                          <a:latin typeface="Calibri" panose="020F0502020204030204" pitchFamily="34" charset="0"/>
                          <a:ea typeface="Calibri" panose="020F0502020204030204" pitchFamily="34" charset="0"/>
                        </a:rPr>
                        <a:t> expectations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use teaching assistants effectively</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use well-designed resources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understand pupils’ differences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understand pupils’ particular barriers to learning (SEN, </a:t>
                      </a:r>
                      <a:r>
                        <a:rPr lang="en-GB" sz="1100" dirty="0" err="1">
                          <a:effectLst/>
                          <a:latin typeface="Calibri" panose="020F0502020204030204" pitchFamily="34" charset="0"/>
                          <a:ea typeface="Calibri" panose="020F0502020204030204" pitchFamily="34" charset="0"/>
                        </a:rPr>
                        <a:t>etc</a:t>
                      </a:r>
                      <a:r>
                        <a:rPr lang="en-GB" sz="11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respond consistently and fairly to pupils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adapt explanations, instructions </a:t>
                      </a:r>
                      <a:r>
                        <a:rPr lang="en-GB" sz="1100" dirty="0" err="1">
                          <a:effectLst/>
                          <a:latin typeface="Calibri" panose="020F0502020204030204" pitchFamily="34" charset="0"/>
                          <a:ea typeface="Calibri" panose="020F0502020204030204" pitchFamily="34" charset="0"/>
                        </a:rPr>
                        <a:t>etc</a:t>
                      </a:r>
                      <a:r>
                        <a:rPr lang="en-GB" sz="1100" dirty="0">
                          <a:effectLst/>
                          <a:latin typeface="Calibri" panose="020F0502020204030204" pitchFamily="34" charset="0"/>
                          <a:ea typeface="Calibri" panose="020F0502020204030204" pitchFamily="34" charset="0"/>
                        </a:rPr>
                        <a:t> to individual / group needs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support pupils in moving towards independent work and practice</a:t>
                      </a:r>
                      <a:endParaRPr lang="en-GB" sz="1100" dirty="0">
                        <a:effectLst/>
                        <a:latin typeface="Times New Roman" panose="02020603050405020304" pitchFamily="18" charset="0"/>
                        <a:ea typeface="Times New Roman" panose="02020603050405020304" pitchFamily="18" charset="0"/>
                      </a:endParaRPr>
                    </a:p>
                  </a:txBody>
                  <a:tcPr marL="48035" marR="480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GB" sz="1100" b="1" dirty="0">
                          <a:effectLst/>
                          <a:latin typeface="Arial" panose="020B0604020202020204" pitchFamily="34" charset="0"/>
                          <a:ea typeface="Arial" panose="020B0604020202020204" pitchFamily="34" charset="0"/>
                        </a:rPr>
                        <a:t>Planning and teaching</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Calibri" panose="020F0502020204030204" pitchFamily="34" charset="0"/>
                          <a:ea typeface="Calibri" panose="020F0502020204030204" pitchFamily="34" charset="0"/>
                        </a:rPr>
                        <a:t>How does planning support the lesson? How does the trainee relate to the class? What do you notice about the class and individuals’ responses in terms of knowledge, skills and understanding, observed through </a:t>
                      </a:r>
                      <a:r>
                        <a:rPr lang="en-GB" sz="1100" dirty="0" err="1">
                          <a:effectLst/>
                          <a:latin typeface="Calibri" panose="020F0502020204030204" pitchFamily="34" charset="0"/>
                          <a:ea typeface="Calibri" panose="020F0502020204030204" pitchFamily="34" charset="0"/>
                        </a:rPr>
                        <a:t>eg</a:t>
                      </a:r>
                      <a:r>
                        <a:rPr lang="en-GB" sz="1100" dirty="0">
                          <a:effectLst/>
                          <a:latin typeface="Calibri" panose="020F0502020204030204" pitchFamily="34" charset="0"/>
                          <a:ea typeface="Calibri" panose="020F0502020204030204" pitchFamily="34" charset="0"/>
                        </a:rPr>
                        <a:t>. discussion with pupils, pupils’ actions, pupils’ responses (verbal, written)? </a:t>
                      </a:r>
                      <a:r>
                        <a:rPr lang="en-GB" sz="1100" dirty="0">
                          <a:effectLst/>
                          <a:highlight>
                            <a:srgbClr val="FFFF00"/>
                          </a:highlight>
                          <a:latin typeface="Calibri" panose="020F0502020204030204" pitchFamily="34" charset="0"/>
                          <a:ea typeface="Calibri" panose="020F0502020204030204" pitchFamily="34" charset="0"/>
                        </a:rPr>
                        <a:t>Subject specific prompts:</a:t>
                      </a:r>
                      <a:r>
                        <a:rPr lang="en-GB" sz="11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Times New Roman" panose="02020603050405020304" pitchFamily="18" charset="0"/>
                          <a:ea typeface="Times New Roman" panose="02020603050405020304" pitchFamily="18" charset="0"/>
                        </a:rPr>
                        <a:t> </a:t>
                      </a:r>
                    </a:p>
                    <a:p>
                      <a:pPr>
                        <a:spcAft>
                          <a:spcPts val="0"/>
                        </a:spcAft>
                        <a:tabLst>
                          <a:tab pos="1393825" algn="l"/>
                        </a:tabLst>
                      </a:pPr>
                      <a:r>
                        <a:rPr lang="en-GB" sz="1100" dirty="0">
                          <a:effectLst/>
                          <a:latin typeface="Times New Roman" panose="02020603050405020304" pitchFamily="18" charset="0"/>
                          <a:ea typeface="Times New Roman" panose="02020603050405020304" pitchFamily="18" charset="0"/>
                        </a:rPr>
                        <a:t>	</a:t>
                      </a: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48035" marR="480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249926749"/>
                  </a:ext>
                </a:extLst>
              </a:tr>
            </a:tbl>
          </a:graphicData>
        </a:graphic>
      </p:graphicFrame>
    </p:spTree>
    <p:extLst>
      <p:ext uri="{BB962C8B-B14F-4D97-AF65-F5344CB8AC3E}">
        <p14:creationId xmlns:p14="http://schemas.microsoft.com/office/powerpoint/2010/main" val="818348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34</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02955311"/>
              </p:ext>
            </p:extLst>
          </p:nvPr>
        </p:nvGraphicFramePr>
        <p:xfrm>
          <a:off x="1043608" y="836712"/>
          <a:ext cx="6589092" cy="5616624"/>
        </p:xfrm>
        <a:graphic>
          <a:graphicData uri="http://schemas.openxmlformats.org/drawingml/2006/table">
            <a:tbl>
              <a:tblPr bandRow="1"/>
              <a:tblGrid>
                <a:gridCol w="3759604">
                  <a:extLst>
                    <a:ext uri="{9D8B030D-6E8A-4147-A177-3AD203B41FA5}">
                      <a16:colId xmlns:a16="http://schemas.microsoft.com/office/drawing/2014/main" val="2925458093"/>
                    </a:ext>
                  </a:extLst>
                </a:gridCol>
                <a:gridCol w="2829488">
                  <a:extLst>
                    <a:ext uri="{9D8B030D-6E8A-4147-A177-3AD203B41FA5}">
                      <a16:colId xmlns:a16="http://schemas.microsoft.com/office/drawing/2014/main" val="3296363097"/>
                    </a:ext>
                  </a:extLst>
                </a:gridCol>
              </a:tblGrid>
              <a:tr h="5616624">
                <a:tc>
                  <a:txBody>
                    <a:bodyPr/>
                    <a:lstStyle/>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reframe questions to support and motivate all pupils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structure questions to identify misconceptions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adapt lessons so that all pupils can meet expectations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use formative assessment to make teaching decisions linked to lesson objectives </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provide accurate, clear, encouraging feedback with specific guidance on next steps – verbally where possible</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share model work</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support peer and self assessment with appropriate scaffolding</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prompt pupils to justify and evaluate their answers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develop an efficient approach to assessment, especially of pupils’ written work, using codes etc. </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en-GB" sz="1600" b="1" dirty="0">
                          <a:effectLst/>
                          <a:latin typeface="Arial" panose="020B0604020202020204" pitchFamily="34" charset="0"/>
                          <a:ea typeface="Arial" panose="020B0604020202020204" pitchFamily="34" charset="0"/>
                        </a:rPr>
                        <a:t>Use of assessment     </a:t>
                      </a:r>
                      <a:r>
                        <a:rPr lang="en-GB" sz="1600" dirty="0">
                          <a:effectLst/>
                          <a:latin typeface="Arial" panose="020B0604020202020204" pitchFamily="34" charset="0"/>
                          <a:ea typeface="Arial" panose="020B0604020202020204" pitchFamily="34" charset="0"/>
                        </a:rPr>
                        <a:t>How do trainees assess progress during the lesson, techniques used</a:t>
                      </a:r>
                      <a:r>
                        <a:rPr lang="en-GB" sz="1600" dirty="0">
                          <a:effectLst/>
                          <a:latin typeface="Calibri" panose="020F0502020204030204" pitchFamily="34" charset="0"/>
                          <a:ea typeface="Calibri" panose="020F0502020204030204" pitchFamily="34" charset="0"/>
                        </a:rPr>
                        <a:t>. </a:t>
                      </a:r>
                      <a:r>
                        <a:rPr lang="en-GB" sz="1600" dirty="0">
                          <a:effectLst/>
                          <a:highlight>
                            <a:srgbClr val="FFFF00"/>
                          </a:highlight>
                          <a:latin typeface="Calibri" panose="020F0502020204030204" pitchFamily="34" charset="0"/>
                          <a:ea typeface="Calibri" panose="020F0502020204030204" pitchFamily="34" charset="0"/>
                        </a:rPr>
                        <a:t>Subject specific prompts:</a:t>
                      </a:r>
                      <a:r>
                        <a:rPr lang="en-GB" sz="1600"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905268708"/>
                  </a:ext>
                </a:extLst>
              </a:tr>
            </a:tbl>
          </a:graphicData>
        </a:graphic>
      </p:graphicFrame>
    </p:spTree>
    <p:extLst>
      <p:ext uri="{BB962C8B-B14F-4D97-AF65-F5344CB8AC3E}">
        <p14:creationId xmlns:p14="http://schemas.microsoft.com/office/powerpoint/2010/main" val="52751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692150"/>
            <a:ext cx="8229600" cy="1081088"/>
          </a:xfrm>
          <a:solidFill>
            <a:schemeClr val="accent4"/>
          </a:solidFill>
        </p:spPr>
        <p:txBody>
          <a:bodyPr/>
          <a:lstStyle/>
          <a:p>
            <a:pPr eaLnBrk="1" hangingPunct="1"/>
            <a:r>
              <a:rPr lang="en-GB" sz="4000" dirty="0">
                <a:solidFill>
                  <a:schemeClr val="bg1"/>
                </a:solidFill>
              </a:rPr>
              <a:t>What characterises a weak trainee?</a:t>
            </a:r>
          </a:p>
        </p:txBody>
      </p:sp>
      <p:sp>
        <p:nvSpPr>
          <p:cNvPr id="15364" name="Rectangle 3"/>
          <p:cNvSpPr>
            <a:spLocks noGrp="1" noChangeArrowheads="1"/>
          </p:cNvSpPr>
          <p:nvPr>
            <p:ph idx="1"/>
          </p:nvPr>
        </p:nvSpPr>
        <p:spPr>
          <a:xfrm>
            <a:off x="457200" y="1989138"/>
            <a:ext cx="8229600" cy="4137025"/>
          </a:xfrm>
          <a:ln>
            <a:solidFill>
              <a:schemeClr val="tx1"/>
            </a:solidFill>
          </a:ln>
        </p:spPr>
        <p:txBody>
          <a:bodyPr>
            <a:normAutofit lnSpcReduction="10000"/>
          </a:bodyPr>
          <a:lstStyle/>
          <a:p>
            <a:pPr eaLnBrk="1" hangingPunct="1"/>
            <a:r>
              <a:rPr lang="en-GB" dirty="0"/>
              <a:t>Poor teaching skills</a:t>
            </a:r>
          </a:p>
          <a:p>
            <a:pPr eaLnBrk="1" hangingPunct="1"/>
            <a:r>
              <a:rPr lang="en-GB" dirty="0"/>
              <a:t>Poor organisation skills</a:t>
            </a:r>
          </a:p>
          <a:p>
            <a:pPr eaLnBrk="1" hangingPunct="1"/>
            <a:r>
              <a:rPr lang="en-GB" dirty="0"/>
              <a:t>Lack of commitment/professionalism</a:t>
            </a:r>
          </a:p>
          <a:p>
            <a:pPr eaLnBrk="1" hangingPunct="1"/>
            <a:r>
              <a:rPr lang="en-GB" dirty="0"/>
              <a:t>Refusal to accept and act on constructive criticism</a:t>
            </a:r>
          </a:p>
          <a:p>
            <a:pPr eaLnBrk="1" hangingPunct="1"/>
            <a:r>
              <a:rPr lang="en-GB" dirty="0"/>
              <a:t>Inability to see that there is a problem</a:t>
            </a:r>
          </a:p>
          <a:p>
            <a:pPr eaLnBrk="1" hangingPunct="1"/>
            <a:r>
              <a:rPr lang="en-GB" dirty="0"/>
              <a:t>Frequently blames other factors, lack of reflection or ownership</a:t>
            </a:r>
          </a:p>
        </p:txBody>
      </p:sp>
      <p:sp>
        <p:nvSpPr>
          <p:cNvPr id="15362" name="Slide Number Placeholder 4"/>
          <p:cNvSpPr>
            <a:spLocks noGrp="1"/>
          </p:cNvSpPr>
          <p:nvPr>
            <p:ph type="sldNum" sz="quarter" idx="12"/>
          </p:nvPr>
        </p:nvSpPr>
        <p:spPr>
          <a:noFill/>
        </p:spPr>
        <p:txBody>
          <a:bodyPr/>
          <a:lstStyle/>
          <a:p>
            <a:fld id="{D2EBCBB4-1A8E-46CA-BF2E-4C8577354FC6}" type="slidenum">
              <a:rPr lang="en-GB" smtClean="0"/>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827584" y="692150"/>
            <a:ext cx="7859216" cy="1152525"/>
          </a:xfrm>
          <a:solidFill>
            <a:schemeClr val="accent4"/>
          </a:solidFill>
        </p:spPr>
        <p:txBody>
          <a:bodyPr>
            <a:normAutofit/>
          </a:bodyPr>
          <a:lstStyle/>
          <a:p>
            <a:pPr eaLnBrk="1" hangingPunct="1"/>
            <a:r>
              <a:rPr lang="en-GB" sz="4000" dirty="0">
                <a:solidFill>
                  <a:schemeClr val="bg1"/>
                </a:solidFill>
              </a:rPr>
              <a:t>If you have a weak trainee: </a:t>
            </a:r>
          </a:p>
        </p:txBody>
      </p:sp>
      <p:sp>
        <p:nvSpPr>
          <p:cNvPr id="14340" name="Rectangle 3"/>
          <p:cNvSpPr>
            <a:spLocks noGrp="1" noChangeArrowheads="1"/>
          </p:cNvSpPr>
          <p:nvPr>
            <p:ph idx="1"/>
          </p:nvPr>
        </p:nvSpPr>
        <p:spPr>
          <a:xfrm>
            <a:off x="457200" y="2852738"/>
            <a:ext cx="8507288" cy="3273425"/>
          </a:xfrm>
        </p:spPr>
        <p:txBody>
          <a:bodyPr/>
          <a:lstStyle/>
          <a:p>
            <a:pPr marL="0" indent="0" eaLnBrk="1" hangingPunct="1">
              <a:buNone/>
            </a:pPr>
            <a:r>
              <a:rPr lang="en-GB" dirty="0">
                <a:effectLst>
                  <a:outerShdw blurRad="38100" dist="38100" dir="2700000" algn="tl">
                    <a:srgbClr val="000000">
                      <a:alpha val="43137"/>
                    </a:srgbClr>
                  </a:outerShdw>
                </a:effectLst>
              </a:rPr>
              <a:t>Communication is key:</a:t>
            </a:r>
            <a:endParaRPr lang="en-GB" dirty="0"/>
          </a:p>
          <a:p>
            <a:pPr marL="0" indent="0" eaLnBrk="1" hangingPunct="1">
              <a:buNone/>
            </a:pPr>
            <a:r>
              <a:rPr lang="en-GB" dirty="0"/>
              <a:t>Get in touch with the university tutor</a:t>
            </a:r>
          </a:p>
          <a:p>
            <a:pPr marL="0" indent="0" eaLnBrk="1" hangingPunct="1">
              <a:buNone/>
            </a:pPr>
            <a:r>
              <a:rPr lang="en-GB" dirty="0"/>
              <a:t>Complete the interim report (sent out each term)</a:t>
            </a:r>
          </a:p>
          <a:p>
            <a:pPr marL="0" indent="0" eaLnBrk="1" hangingPunct="1">
              <a:buNone/>
            </a:pPr>
            <a:endParaRPr lang="en-GB" dirty="0"/>
          </a:p>
        </p:txBody>
      </p:sp>
      <p:sp>
        <p:nvSpPr>
          <p:cNvPr id="14338" name="Slide Number Placeholder 4"/>
          <p:cNvSpPr>
            <a:spLocks noGrp="1"/>
          </p:cNvSpPr>
          <p:nvPr>
            <p:ph type="sldNum" sz="quarter" idx="12"/>
          </p:nvPr>
        </p:nvSpPr>
        <p:spPr>
          <a:noFill/>
        </p:spPr>
        <p:txBody>
          <a:bodyPr/>
          <a:lstStyle/>
          <a:p>
            <a:fld id="{1EA50C0D-0C0D-4E9E-A7B1-0D4CA1848810}" type="slidenum">
              <a:rPr lang="en-GB" smtClean="0"/>
              <a:pPr/>
              <a:t>36</a:t>
            </a:fld>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3568" y="692150"/>
            <a:ext cx="8003232" cy="1066801"/>
          </a:xfrm>
          <a:solidFill>
            <a:schemeClr val="accent4"/>
          </a:solidFill>
        </p:spPr>
        <p:txBody>
          <a:bodyPr>
            <a:normAutofit fontScale="90000"/>
          </a:bodyPr>
          <a:lstStyle/>
          <a:p>
            <a:pPr eaLnBrk="1" hangingPunct="1"/>
            <a:r>
              <a:rPr lang="en-GB" sz="4000" dirty="0">
                <a:solidFill>
                  <a:schemeClr val="bg1"/>
                </a:solidFill>
              </a:rPr>
              <a:t>Steps for dealing with a weak or struggling trainee</a:t>
            </a:r>
          </a:p>
        </p:txBody>
      </p:sp>
      <p:sp>
        <p:nvSpPr>
          <p:cNvPr id="16388" name="Rectangle 3"/>
          <p:cNvSpPr>
            <a:spLocks noGrp="1" noChangeArrowheads="1"/>
          </p:cNvSpPr>
          <p:nvPr>
            <p:ph idx="1"/>
          </p:nvPr>
        </p:nvSpPr>
        <p:spPr>
          <a:xfrm>
            <a:off x="457200" y="1989139"/>
            <a:ext cx="8229600" cy="3960142"/>
          </a:xfrm>
          <a:ln>
            <a:solidFill>
              <a:schemeClr val="tx1"/>
            </a:solidFill>
          </a:ln>
        </p:spPr>
        <p:txBody>
          <a:bodyPr>
            <a:normAutofit fontScale="92500"/>
          </a:bodyPr>
          <a:lstStyle/>
          <a:p>
            <a:pPr eaLnBrk="1" hangingPunct="1"/>
            <a:r>
              <a:rPr lang="en-GB" sz="2800" dirty="0"/>
              <a:t>It’s important to speak to the trainee about the issues/your concerns</a:t>
            </a:r>
          </a:p>
          <a:p>
            <a:pPr eaLnBrk="1" hangingPunct="1"/>
            <a:r>
              <a:rPr lang="en-GB" sz="2800" dirty="0"/>
              <a:t>Team teaching</a:t>
            </a:r>
          </a:p>
          <a:p>
            <a:pPr eaLnBrk="1" hangingPunct="1"/>
            <a:r>
              <a:rPr lang="en-GB" sz="2800" dirty="0"/>
              <a:t>Contact us as soon as possible</a:t>
            </a:r>
          </a:p>
          <a:p>
            <a:pPr eaLnBrk="1" hangingPunct="1"/>
            <a:r>
              <a:rPr lang="en-GB" sz="2800" dirty="0"/>
              <a:t>Record everything</a:t>
            </a:r>
          </a:p>
          <a:p>
            <a:pPr eaLnBrk="1" hangingPunct="1"/>
            <a:r>
              <a:rPr lang="en-GB" sz="2800" dirty="0"/>
              <a:t>Professional mentor to observe</a:t>
            </a:r>
          </a:p>
          <a:p>
            <a:pPr eaLnBrk="1" hangingPunct="1"/>
            <a:r>
              <a:rPr lang="en-GB" sz="2800" dirty="0"/>
              <a:t>Tutor visit/meeting</a:t>
            </a:r>
          </a:p>
          <a:p>
            <a:pPr eaLnBrk="1" hangingPunct="1"/>
            <a:r>
              <a:rPr lang="en-GB" sz="2800" dirty="0"/>
              <a:t>Warning letter [if issues relating to professional conduct]</a:t>
            </a:r>
          </a:p>
        </p:txBody>
      </p:sp>
      <p:sp>
        <p:nvSpPr>
          <p:cNvPr id="16386" name="Slide Number Placeholder 4"/>
          <p:cNvSpPr>
            <a:spLocks noGrp="1"/>
          </p:cNvSpPr>
          <p:nvPr>
            <p:ph type="sldNum" sz="quarter" idx="12"/>
          </p:nvPr>
        </p:nvSpPr>
        <p:spPr>
          <a:noFill/>
        </p:spPr>
        <p:txBody>
          <a:bodyPr/>
          <a:lstStyle/>
          <a:p>
            <a:fld id="{EA772CA0-903E-41A9-87AC-9EC377F072DD}" type="slidenum">
              <a:rPr lang="en-GB" smtClean="0"/>
              <a:pPr/>
              <a:t>37</a:t>
            </a:fld>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115616" y="620688"/>
            <a:ext cx="6840760" cy="792088"/>
          </a:xfrm>
          <a:solidFill>
            <a:schemeClr val="accent4"/>
          </a:solidFill>
          <a:ln>
            <a:solidFill>
              <a:schemeClr val="tx1"/>
            </a:solidFill>
          </a:ln>
        </p:spPr>
        <p:txBody>
          <a:bodyPr/>
          <a:lstStyle/>
          <a:p>
            <a:pPr eaLnBrk="1" hangingPunct="1"/>
            <a:r>
              <a:rPr lang="en-GB" dirty="0">
                <a:solidFill>
                  <a:schemeClr val="bg1"/>
                </a:solidFill>
              </a:rPr>
              <a:t>The </a:t>
            </a:r>
            <a:r>
              <a:rPr lang="en-GB" dirty="0" err="1">
                <a:solidFill>
                  <a:schemeClr val="bg1"/>
                </a:solidFill>
              </a:rPr>
              <a:t>RoAD</a:t>
            </a:r>
            <a:r>
              <a:rPr lang="en-GB" dirty="0">
                <a:solidFill>
                  <a:schemeClr val="bg1"/>
                </a:solidFill>
              </a:rPr>
              <a:t> [online]</a:t>
            </a:r>
          </a:p>
        </p:txBody>
      </p:sp>
      <p:sp>
        <p:nvSpPr>
          <p:cNvPr id="17412" name="Rectangle 3"/>
          <p:cNvSpPr>
            <a:spLocks noGrp="1" noChangeArrowheads="1"/>
          </p:cNvSpPr>
          <p:nvPr>
            <p:ph idx="1"/>
          </p:nvPr>
        </p:nvSpPr>
        <p:spPr>
          <a:xfrm>
            <a:off x="611560" y="1600200"/>
            <a:ext cx="8075240" cy="4997152"/>
          </a:xfrm>
          <a:ln>
            <a:solidFill>
              <a:schemeClr val="tx1"/>
            </a:solidFill>
          </a:ln>
        </p:spPr>
        <p:txBody>
          <a:bodyPr>
            <a:normAutofit fontScale="92500" lnSpcReduction="10000"/>
          </a:bodyPr>
          <a:lstStyle/>
          <a:p>
            <a:pPr eaLnBrk="1" hangingPunct="1">
              <a:lnSpc>
                <a:spcPct val="80000"/>
              </a:lnSpc>
            </a:pPr>
            <a:r>
              <a:rPr lang="en-GB" sz="2600" dirty="0"/>
              <a:t>Record of Achievement and Development – the document is stored online and can be viewed at any time by myself, and yourself, on request</a:t>
            </a:r>
          </a:p>
          <a:p>
            <a:pPr eaLnBrk="1" hangingPunct="1">
              <a:lnSpc>
                <a:spcPct val="80000"/>
              </a:lnSpc>
            </a:pPr>
            <a:endParaRPr lang="en-GB" sz="2600" dirty="0"/>
          </a:p>
          <a:p>
            <a:pPr eaLnBrk="1" hangingPunct="1">
              <a:lnSpc>
                <a:spcPct val="80000"/>
              </a:lnSpc>
            </a:pPr>
            <a:r>
              <a:rPr lang="en-GB" sz="2600" dirty="0"/>
              <a:t>Index of trainees’ achievements</a:t>
            </a:r>
          </a:p>
          <a:p>
            <a:pPr eaLnBrk="1" hangingPunct="1">
              <a:lnSpc>
                <a:spcPct val="80000"/>
              </a:lnSpc>
            </a:pPr>
            <a:endParaRPr lang="en-GB" sz="2600" dirty="0"/>
          </a:p>
          <a:p>
            <a:pPr eaLnBrk="1" hangingPunct="1">
              <a:lnSpc>
                <a:spcPct val="80000"/>
              </a:lnSpc>
            </a:pPr>
            <a:r>
              <a:rPr lang="en-GB" sz="2600" dirty="0"/>
              <a:t>Record of achievement and targets: lists the Standards</a:t>
            </a:r>
          </a:p>
          <a:p>
            <a:pPr eaLnBrk="1" hangingPunct="1">
              <a:lnSpc>
                <a:spcPct val="80000"/>
              </a:lnSpc>
            </a:pPr>
            <a:endParaRPr lang="en-GB" sz="2600" dirty="0"/>
          </a:p>
          <a:p>
            <a:pPr eaLnBrk="1" hangingPunct="1">
              <a:lnSpc>
                <a:spcPct val="80000"/>
              </a:lnSpc>
            </a:pPr>
            <a:endParaRPr lang="en-GB" sz="2600" dirty="0"/>
          </a:p>
          <a:p>
            <a:pPr eaLnBrk="1" hangingPunct="1">
              <a:lnSpc>
                <a:spcPct val="80000"/>
              </a:lnSpc>
            </a:pPr>
            <a:r>
              <a:rPr lang="en-GB" sz="2600" dirty="0"/>
              <a:t>Lesson observation reports and </a:t>
            </a:r>
            <a:r>
              <a:rPr lang="en-GB" sz="2600" b="1" dirty="0"/>
              <a:t>progress matrix </a:t>
            </a:r>
            <a:r>
              <a:rPr lang="en-GB" sz="2600" dirty="0"/>
              <a:t>and </a:t>
            </a:r>
            <a:r>
              <a:rPr lang="en-GB" sz="2600" b="1" dirty="0"/>
              <a:t>progress reports</a:t>
            </a:r>
          </a:p>
          <a:p>
            <a:pPr eaLnBrk="1" hangingPunct="1">
              <a:lnSpc>
                <a:spcPct val="80000"/>
              </a:lnSpc>
            </a:pPr>
            <a:endParaRPr lang="en-GB" sz="2600" b="1" dirty="0"/>
          </a:p>
          <a:p>
            <a:pPr eaLnBrk="1" hangingPunct="1">
              <a:lnSpc>
                <a:spcPct val="80000"/>
              </a:lnSpc>
            </a:pPr>
            <a:endParaRPr lang="en-GB" sz="2600" b="1" dirty="0"/>
          </a:p>
          <a:p>
            <a:pPr eaLnBrk="1" hangingPunct="1">
              <a:lnSpc>
                <a:spcPct val="80000"/>
              </a:lnSpc>
            </a:pPr>
            <a:r>
              <a:rPr lang="en-GB" sz="2600" dirty="0"/>
              <a:t>Gives the mentor vital background information about the trainee – </a:t>
            </a:r>
            <a:r>
              <a:rPr lang="en-GB" sz="2600" b="1" dirty="0"/>
              <a:t>request to see it when trainees first arrive in school</a:t>
            </a:r>
            <a:endParaRPr lang="en-GB" sz="2600" dirty="0"/>
          </a:p>
        </p:txBody>
      </p:sp>
      <p:sp>
        <p:nvSpPr>
          <p:cNvPr id="17410" name="Slide Number Placeholder 4"/>
          <p:cNvSpPr>
            <a:spLocks noGrp="1"/>
          </p:cNvSpPr>
          <p:nvPr>
            <p:ph type="sldNum" sz="quarter" idx="12"/>
          </p:nvPr>
        </p:nvSpPr>
        <p:spPr>
          <a:noFill/>
        </p:spPr>
        <p:txBody>
          <a:bodyPr/>
          <a:lstStyle/>
          <a:p>
            <a:fld id="{0AD9E9C3-D1F3-47B9-AE0E-E9E3209F11A8}" type="slidenum">
              <a:rPr lang="en-GB" smtClean="0"/>
              <a:pPr/>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99592" y="620713"/>
            <a:ext cx="7787208" cy="1295400"/>
          </a:xfrm>
          <a:solidFill>
            <a:schemeClr val="accent4"/>
          </a:solidFill>
        </p:spPr>
        <p:txBody>
          <a:bodyPr/>
          <a:lstStyle/>
          <a:p>
            <a:pPr eaLnBrk="1" hangingPunct="1"/>
            <a:r>
              <a:rPr lang="en-GB" sz="3600" dirty="0">
                <a:solidFill>
                  <a:schemeClr val="bg1"/>
                </a:solidFill>
              </a:rPr>
              <a:t>Teachers’ Standards Assessment Descriptors (the progress matrix)</a:t>
            </a:r>
          </a:p>
        </p:txBody>
      </p:sp>
      <p:sp>
        <p:nvSpPr>
          <p:cNvPr id="23556" name="Rectangle 3"/>
          <p:cNvSpPr>
            <a:spLocks noGrp="1" noChangeArrowheads="1"/>
          </p:cNvSpPr>
          <p:nvPr>
            <p:ph idx="1"/>
          </p:nvPr>
        </p:nvSpPr>
        <p:spPr>
          <a:xfrm>
            <a:off x="457200" y="2276475"/>
            <a:ext cx="8229600" cy="3849688"/>
          </a:xfrm>
        </p:spPr>
        <p:txBody>
          <a:bodyPr/>
          <a:lstStyle/>
          <a:p>
            <a:pPr marL="0" indent="0" eaLnBrk="1" hangingPunct="1">
              <a:buNone/>
            </a:pPr>
            <a:r>
              <a:rPr lang="en-GB" dirty="0"/>
              <a:t>Trainees are assessed in relation to the following ‘clusters’ of Standards:</a:t>
            </a:r>
          </a:p>
          <a:p>
            <a:pPr eaLnBrk="1" hangingPunct="1"/>
            <a:r>
              <a:rPr lang="en-GB" dirty="0"/>
              <a:t>Teaching (S1, S2, S3)</a:t>
            </a:r>
          </a:p>
          <a:p>
            <a:pPr eaLnBrk="1" hangingPunct="1"/>
            <a:r>
              <a:rPr lang="en-GB" dirty="0"/>
              <a:t>Planning, Differentiation and Assessment (S4, S5, S6)</a:t>
            </a:r>
          </a:p>
          <a:p>
            <a:pPr eaLnBrk="1" hangingPunct="1"/>
            <a:r>
              <a:rPr lang="en-GB" dirty="0"/>
              <a:t>Learning Environment and Wider Responsibilities (S7, S8)</a:t>
            </a:r>
          </a:p>
          <a:p>
            <a:pPr lvl="1" eaLnBrk="1" hangingPunct="1">
              <a:buFontTx/>
              <a:buNone/>
            </a:pPr>
            <a:endParaRPr lang="en-GB" dirty="0"/>
          </a:p>
          <a:p>
            <a:pPr eaLnBrk="1" hangingPunct="1"/>
            <a:endParaRPr lang="en-GB" dirty="0"/>
          </a:p>
        </p:txBody>
      </p:sp>
      <p:sp>
        <p:nvSpPr>
          <p:cNvPr id="23554" name="Slide Number Placeholder 4"/>
          <p:cNvSpPr>
            <a:spLocks noGrp="1"/>
          </p:cNvSpPr>
          <p:nvPr>
            <p:ph type="sldNum" sz="quarter" idx="12"/>
          </p:nvPr>
        </p:nvSpPr>
        <p:spPr>
          <a:noFill/>
        </p:spPr>
        <p:txBody>
          <a:bodyPr/>
          <a:lstStyle/>
          <a:p>
            <a:fld id="{811AAA2F-3DA6-4C0A-973B-91EEE1E2661E}" type="slidenum">
              <a:rPr lang="en-GB" smtClean="0"/>
              <a:pPr/>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DCDF-B2F8-C5CA-B9B2-CC68E8A2D311}"/>
              </a:ext>
            </a:extLst>
          </p:cNvPr>
          <p:cNvSpPr>
            <a:spLocks noGrp="1"/>
          </p:cNvSpPr>
          <p:nvPr>
            <p:ph type="title"/>
          </p:nvPr>
        </p:nvSpPr>
        <p:spPr/>
        <p:txBody>
          <a:bodyPr/>
          <a:lstStyle/>
          <a:p>
            <a:r>
              <a:rPr lang="en-GB" dirty="0"/>
              <a:t>E mail addresses</a:t>
            </a:r>
          </a:p>
        </p:txBody>
      </p:sp>
      <p:sp>
        <p:nvSpPr>
          <p:cNvPr id="3" name="Content Placeholder 2">
            <a:extLst>
              <a:ext uri="{FF2B5EF4-FFF2-40B4-BE49-F238E27FC236}">
                <a16:creationId xmlns:a16="http://schemas.microsoft.com/office/drawing/2014/main" id="{AF711301-76B8-C48B-6A00-2DCFCB78627F}"/>
              </a:ext>
            </a:extLst>
          </p:cNvPr>
          <p:cNvSpPr>
            <a:spLocks noGrp="1"/>
          </p:cNvSpPr>
          <p:nvPr>
            <p:ph idx="1"/>
          </p:nvPr>
        </p:nvSpPr>
        <p:spPr>
          <a:ln>
            <a:solidFill>
              <a:schemeClr val="tx1"/>
            </a:solidFill>
          </a:ln>
        </p:spPr>
        <p:txBody>
          <a:bodyPr/>
          <a:lstStyle/>
          <a:p>
            <a:r>
              <a:rPr lang="en-GB" dirty="0"/>
              <a:t>Can you post these into the chat function please?</a:t>
            </a:r>
          </a:p>
          <a:p>
            <a:endParaRPr lang="en-GB" dirty="0"/>
          </a:p>
          <a:p>
            <a:r>
              <a:rPr lang="en-GB" dirty="0"/>
              <a:t>There are a number of </a:t>
            </a:r>
            <a:r>
              <a:rPr lang="en-GB"/>
              <a:t>useful resources to send out!</a:t>
            </a:r>
            <a:endParaRPr lang="en-GB" dirty="0"/>
          </a:p>
        </p:txBody>
      </p:sp>
      <p:sp>
        <p:nvSpPr>
          <p:cNvPr id="4" name="Slide Number Placeholder 3">
            <a:extLst>
              <a:ext uri="{FF2B5EF4-FFF2-40B4-BE49-F238E27FC236}">
                <a16:creationId xmlns:a16="http://schemas.microsoft.com/office/drawing/2014/main" id="{A63732CE-6850-67A0-9C53-E0385351B978}"/>
              </a:ext>
            </a:extLst>
          </p:cNvPr>
          <p:cNvSpPr>
            <a:spLocks noGrp="1"/>
          </p:cNvSpPr>
          <p:nvPr>
            <p:ph type="sldNum" sz="quarter" idx="12"/>
          </p:nvPr>
        </p:nvSpPr>
        <p:spPr/>
        <p:txBody>
          <a:bodyPr/>
          <a:lstStyle/>
          <a:p>
            <a:pPr>
              <a:defRPr/>
            </a:pPr>
            <a:fld id="{943B7397-9B2C-4584-ABED-FEF2EADD0823}" type="slidenum">
              <a:rPr lang="en-GB" smtClean="0"/>
              <a:pPr>
                <a:defRPr/>
              </a:pPr>
              <a:t>4</a:t>
            </a:fld>
            <a:endParaRPr lang="en-GB"/>
          </a:p>
        </p:txBody>
      </p:sp>
    </p:spTree>
    <p:extLst>
      <p:ext uri="{BB962C8B-B14F-4D97-AF65-F5344CB8AC3E}">
        <p14:creationId xmlns:p14="http://schemas.microsoft.com/office/powerpoint/2010/main" val="2730738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755576" y="692696"/>
            <a:ext cx="8013576" cy="1143000"/>
          </a:xfrm>
          <a:solidFill>
            <a:schemeClr val="accent4"/>
          </a:solidFill>
        </p:spPr>
        <p:txBody>
          <a:bodyPr/>
          <a:lstStyle/>
          <a:p>
            <a:pPr eaLnBrk="1" hangingPunct="1"/>
            <a:r>
              <a:rPr lang="en-GB" dirty="0">
                <a:solidFill>
                  <a:schemeClr val="bg1"/>
                </a:solidFill>
              </a:rPr>
              <a:t>Assessing trainees’ attainment</a:t>
            </a:r>
          </a:p>
        </p:txBody>
      </p:sp>
      <p:sp>
        <p:nvSpPr>
          <p:cNvPr id="22532" name="Rectangle 3"/>
          <p:cNvSpPr>
            <a:spLocks noGrp="1" noChangeArrowheads="1"/>
          </p:cNvSpPr>
          <p:nvPr>
            <p:ph idx="1"/>
          </p:nvPr>
        </p:nvSpPr>
        <p:spPr>
          <a:xfrm>
            <a:off x="457200" y="1988840"/>
            <a:ext cx="8229600" cy="4137323"/>
          </a:xfrm>
          <a:ln>
            <a:solidFill>
              <a:schemeClr val="tx1"/>
            </a:solidFill>
          </a:ln>
        </p:spPr>
        <p:txBody>
          <a:bodyPr/>
          <a:lstStyle/>
          <a:p>
            <a:pPr marL="0" indent="0" eaLnBrk="1" hangingPunct="1">
              <a:buNone/>
            </a:pPr>
            <a:r>
              <a:rPr lang="en-GB" sz="2800" dirty="0"/>
              <a:t>The trainee’s attainment is assessed using the following documents:</a:t>
            </a:r>
          </a:p>
          <a:p>
            <a:pPr marL="0" indent="0" eaLnBrk="1" hangingPunct="1">
              <a:buNone/>
            </a:pPr>
            <a:endParaRPr lang="en-GB" sz="2800" dirty="0"/>
          </a:p>
          <a:p>
            <a:r>
              <a:rPr lang="en-GB" sz="2800" dirty="0"/>
              <a:t>The Progress matrix [trainee self assessment]</a:t>
            </a:r>
          </a:p>
          <a:p>
            <a:r>
              <a:rPr lang="en-GB" sz="2800" dirty="0"/>
              <a:t>The Progress Report [Subject mentor assessment]</a:t>
            </a:r>
          </a:p>
          <a:p>
            <a:pPr marL="0" indent="0" eaLnBrk="1" hangingPunct="1">
              <a:buNone/>
            </a:pPr>
            <a:r>
              <a:rPr lang="en-GB" dirty="0"/>
              <a:t> </a:t>
            </a:r>
          </a:p>
        </p:txBody>
      </p:sp>
      <p:sp>
        <p:nvSpPr>
          <p:cNvPr id="22530" name="Slide Number Placeholder 4"/>
          <p:cNvSpPr>
            <a:spLocks noGrp="1"/>
          </p:cNvSpPr>
          <p:nvPr>
            <p:ph type="sldNum" sz="quarter" idx="12"/>
          </p:nvPr>
        </p:nvSpPr>
        <p:spPr>
          <a:noFill/>
        </p:spPr>
        <p:txBody>
          <a:bodyPr/>
          <a:lstStyle/>
          <a:p>
            <a:fld id="{C159AEAF-B412-4B2F-9F57-917ED9B90DEC}" type="slidenum">
              <a:rPr lang="en-GB" smtClean="0"/>
              <a:pPr/>
              <a:t>40</a:t>
            </a:fld>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41</a:t>
            </a:fld>
            <a:endParaRPr lang="en-GB"/>
          </a:p>
        </p:txBody>
      </p:sp>
      <p:sp>
        <p:nvSpPr>
          <p:cNvPr id="7" name="TextBox 6"/>
          <p:cNvSpPr txBox="1"/>
          <p:nvPr/>
        </p:nvSpPr>
        <p:spPr>
          <a:xfrm>
            <a:off x="2483768" y="188640"/>
            <a:ext cx="6336704" cy="584775"/>
          </a:xfrm>
          <a:prstGeom prst="rect">
            <a:avLst/>
          </a:prstGeom>
          <a:noFill/>
          <a:ln>
            <a:solidFill>
              <a:schemeClr val="tx1"/>
            </a:solidFill>
          </a:ln>
        </p:spPr>
        <p:txBody>
          <a:bodyPr wrap="square" rtlCol="0">
            <a:spAutoFit/>
          </a:bodyPr>
          <a:lstStyle/>
          <a:p>
            <a:r>
              <a:rPr lang="en-GB" sz="3200" dirty="0"/>
              <a:t>The Progress Matrix [trainee]</a:t>
            </a:r>
          </a:p>
        </p:txBody>
      </p:sp>
      <p:graphicFrame>
        <p:nvGraphicFramePr>
          <p:cNvPr id="2" name="Table 1"/>
          <p:cNvGraphicFramePr>
            <a:graphicFrameLocks noGrp="1"/>
          </p:cNvGraphicFramePr>
          <p:nvPr>
            <p:extLst>
              <p:ext uri="{D42A27DB-BD31-4B8C-83A1-F6EECF244321}">
                <p14:modId xmlns:p14="http://schemas.microsoft.com/office/powerpoint/2010/main" val="3643242343"/>
              </p:ext>
            </p:extLst>
          </p:nvPr>
        </p:nvGraphicFramePr>
        <p:xfrm>
          <a:off x="179513" y="1538237"/>
          <a:ext cx="8640958" cy="5183238"/>
        </p:xfrm>
        <a:graphic>
          <a:graphicData uri="http://schemas.openxmlformats.org/drawingml/2006/table">
            <a:tbl>
              <a:tblPr bandRow="1"/>
              <a:tblGrid>
                <a:gridCol w="1526748">
                  <a:extLst>
                    <a:ext uri="{9D8B030D-6E8A-4147-A177-3AD203B41FA5}">
                      <a16:colId xmlns:a16="http://schemas.microsoft.com/office/drawing/2014/main" val="25978944"/>
                    </a:ext>
                  </a:extLst>
                </a:gridCol>
                <a:gridCol w="1529445">
                  <a:extLst>
                    <a:ext uri="{9D8B030D-6E8A-4147-A177-3AD203B41FA5}">
                      <a16:colId xmlns:a16="http://schemas.microsoft.com/office/drawing/2014/main" val="276578744"/>
                    </a:ext>
                  </a:extLst>
                </a:gridCol>
                <a:gridCol w="1861229">
                  <a:extLst>
                    <a:ext uri="{9D8B030D-6E8A-4147-A177-3AD203B41FA5}">
                      <a16:colId xmlns:a16="http://schemas.microsoft.com/office/drawing/2014/main" val="4128742611"/>
                    </a:ext>
                  </a:extLst>
                </a:gridCol>
                <a:gridCol w="1861768">
                  <a:extLst>
                    <a:ext uri="{9D8B030D-6E8A-4147-A177-3AD203B41FA5}">
                      <a16:colId xmlns:a16="http://schemas.microsoft.com/office/drawing/2014/main" val="88786842"/>
                    </a:ext>
                  </a:extLst>
                </a:gridCol>
                <a:gridCol w="1861768">
                  <a:extLst>
                    <a:ext uri="{9D8B030D-6E8A-4147-A177-3AD203B41FA5}">
                      <a16:colId xmlns:a16="http://schemas.microsoft.com/office/drawing/2014/main" val="4006385854"/>
                    </a:ext>
                  </a:extLst>
                </a:gridCol>
              </a:tblGrid>
              <a:tr h="210810">
                <a:tc gridSpan="5">
                  <a:txBody>
                    <a:bodyPr/>
                    <a:lstStyle/>
                    <a:p>
                      <a:pPr algn="ctr">
                        <a:lnSpc>
                          <a:spcPct val="115000"/>
                        </a:lnSpc>
                      </a:pPr>
                      <a:r>
                        <a:rPr lang="en-GB" sz="700" b="1">
                          <a:effectLst/>
                          <a:latin typeface="Arial" panose="020B0604020202020204" pitchFamily="34" charset="0"/>
                          <a:ea typeface="Arial" panose="020B0604020202020204" pitchFamily="34" charset="0"/>
                        </a:rPr>
                        <a:t>Core Area 1: High Expectations</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5935464"/>
                  </a:ext>
                </a:extLst>
              </a:tr>
              <a:tr h="547015">
                <a:tc>
                  <a:txBody>
                    <a:bodyPr/>
                    <a:lstStyle/>
                    <a:p>
                      <a:pPr algn="ctr">
                        <a:lnSpc>
                          <a:spcPct val="115000"/>
                        </a:lnSpc>
                      </a:pPr>
                      <a:r>
                        <a:rPr lang="en-GB" sz="700" b="1">
                          <a:effectLst/>
                          <a:latin typeface="Arial" panose="020B0604020202020204" pitchFamily="34" charset="0"/>
                          <a:ea typeface="Arial" panose="020B0604020202020204" pitchFamily="34" charset="0"/>
                        </a:rPr>
                        <a:t>University of Manchester Curriculum Statements</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Practice Statements</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Relevant features of your practice</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Action Planning</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Specify areas to focus on during the placement</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Relevant experience</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Briefly note challenges faced, problems addressed, and progress achieved</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Reflection</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Summarise the progress you have made during this placement</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576995624"/>
                  </a:ext>
                </a:extLst>
              </a:tr>
              <a:tr h="4425413">
                <a:tc>
                  <a:txBody>
                    <a:bodyPr/>
                    <a:lstStyle/>
                    <a:p>
                      <a:pPr>
                        <a:lnSpc>
                          <a:spcPct val="115000"/>
                        </a:lnSpc>
                        <a:spcAft>
                          <a:spcPts val="0"/>
                        </a:spcAft>
                      </a:pPr>
                      <a:r>
                        <a:rPr lang="en-GB" sz="700" b="1">
                          <a:effectLst/>
                          <a:latin typeface="Arial" panose="020B0604020202020204" pitchFamily="34" charset="0"/>
                          <a:ea typeface="Arial" panose="020B0604020202020204" pitchFamily="34" charset="0"/>
                        </a:rPr>
                        <a:t>As teachers, our own attitudes, values and behaviours affect the </a:t>
                      </a:r>
                      <a:r>
                        <a:rPr lang="en-GB" sz="700" b="1">
                          <a:solidFill>
                            <a:srgbClr val="000000"/>
                          </a:solidFill>
                          <a:effectLst/>
                          <a:latin typeface="Arial" panose="020B0604020202020204" pitchFamily="34" charset="0"/>
                          <a:ea typeface="Arial" panose="020B0604020202020204" pitchFamily="34" charset="0"/>
                        </a:rPr>
                        <a:t>wellbeing, motivation and wider </a:t>
                      </a:r>
                      <a:r>
                        <a:rPr lang="en-GB" sz="700" b="1">
                          <a:effectLst/>
                          <a:latin typeface="Arial" panose="020B0604020202020204" pitchFamily="34" charset="0"/>
                          <a:ea typeface="Arial" panose="020B0604020202020204" pitchFamily="34" charset="0"/>
                        </a:rPr>
                        <a:t>social engagement</a:t>
                      </a:r>
                      <a:r>
                        <a:rPr lang="en-GB" sz="700" b="1">
                          <a:solidFill>
                            <a:srgbClr val="000000"/>
                          </a:solidFill>
                          <a:effectLst/>
                          <a:latin typeface="Arial" panose="020B0604020202020204" pitchFamily="34" charset="0"/>
                          <a:ea typeface="Arial" panose="020B0604020202020204" pitchFamily="34" charset="0"/>
                        </a:rPr>
                        <a:t> of </a:t>
                      </a:r>
                      <a:r>
                        <a:rPr lang="en-GB" sz="700" b="1">
                          <a:effectLst/>
                          <a:latin typeface="Arial" panose="020B0604020202020204" pitchFamily="34" charset="0"/>
                          <a:ea typeface="Arial" panose="020B0604020202020204" pitchFamily="34" charset="0"/>
                        </a:rPr>
                        <a:t>young people.</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As teachers, we should question our own assumptions about young people whose life experience differs from ours.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Positive pedagogical relationships help young people to grow.</a:t>
                      </a:r>
                      <a:endParaRPr lang="en-GB" sz="800">
                        <a:effectLst/>
                        <a:latin typeface="Calibri" panose="020F0502020204030204" pitchFamily="34" charset="0"/>
                      </a:endParaRPr>
                    </a:p>
                    <a:p>
                      <a:pPr>
                        <a:lnSpc>
                          <a:spcPct val="115000"/>
                        </a:lnSpc>
                        <a:spcAft>
                          <a:spcPts val="0"/>
                        </a:spcAft>
                      </a:pPr>
                      <a:r>
                        <a:rPr lang="en-GB" sz="700" b="1">
                          <a:solidFill>
                            <a:srgbClr val="000000"/>
                          </a:solidFill>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As t</a:t>
                      </a:r>
                      <a:r>
                        <a:rPr lang="en-GB" sz="700" b="1">
                          <a:solidFill>
                            <a:srgbClr val="000000"/>
                          </a:solidFill>
                          <a:effectLst/>
                          <a:latin typeface="Arial" panose="020B0604020202020204" pitchFamily="34" charset="0"/>
                          <a:ea typeface="Arial" panose="020B0604020202020204" pitchFamily="34" charset="0"/>
                        </a:rPr>
                        <a:t>eachers, we are key role models who can influence the attitudes, values and behaviours of </a:t>
                      </a:r>
                      <a:r>
                        <a:rPr lang="en-GB" sz="700" b="1">
                          <a:effectLst/>
                          <a:latin typeface="Arial" panose="020B0604020202020204" pitchFamily="34" charset="0"/>
                          <a:ea typeface="Arial" panose="020B0604020202020204" pitchFamily="34" charset="0"/>
                        </a:rPr>
                        <a:t>our</a:t>
                      </a:r>
                      <a:r>
                        <a:rPr lang="en-GB" sz="700" b="1">
                          <a:solidFill>
                            <a:srgbClr val="000000"/>
                          </a:solidFill>
                          <a:effectLst/>
                          <a:latin typeface="Arial" panose="020B0604020202020204" pitchFamily="34" charset="0"/>
                          <a:ea typeface="Arial" panose="020B0604020202020204" pitchFamily="34" charset="0"/>
                        </a:rPr>
                        <a:t> pupils.</a:t>
                      </a:r>
                      <a:endParaRPr lang="en-GB" sz="800">
                        <a:effectLst/>
                        <a:latin typeface="Calibri" panose="020F0502020204030204" pitchFamily="34" charset="0"/>
                      </a:endParaRPr>
                    </a:p>
                    <a:p>
                      <a:pPr>
                        <a:lnSpc>
                          <a:spcPct val="115000"/>
                        </a:lnSpc>
                        <a:spcAft>
                          <a:spcPts val="0"/>
                        </a:spcAft>
                      </a:pPr>
                      <a:r>
                        <a:rPr lang="en-GB" sz="700" b="1">
                          <a:solidFill>
                            <a:srgbClr val="000000"/>
                          </a:solidFill>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Having appropriately high expectations of pupils requires skill, effort and professional judgement, and is part of developing a positive classroom and school culture.</a:t>
                      </a:r>
                      <a:endParaRPr lang="en-GB" sz="80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0"/>
                        </a:spcAft>
                      </a:pPr>
                      <a:r>
                        <a:rPr lang="en-GB" sz="700" i="1">
                          <a:effectLst/>
                          <a:latin typeface="Arial" panose="020B0604020202020204" pitchFamily="34" charset="0"/>
                          <a:ea typeface="Arial" panose="020B0604020202020204" pitchFamily="34" charset="0"/>
                        </a:rPr>
                        <a:t>Using intentional language that promotes challenge and aspiration.</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Creating a positive environment where making mistakes and learning from them is expected and accepted by everyone.</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Seeking opportunities to engage positively with parents and carers in the education of their children (e.g., proactively highlighting successes).</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Having and teaching clear behavioural expectations.</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Building pedagogical relationships based on mutual trust and respect.</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Applying rules, sanctions and rewards in line with school policy.</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pPr>
                      <a:r>
                        <a:rPr lang="en-GB" sz="700" i="1">
                          <a:effectLst/>
                          <a:latin typeface="Arial" panose="020B0604020202020204" pitchFamily="34" charset="0"/>
                          <a:ea typeface="Arial" panose="020B0604020202020204" pitchFamily="34" charset="0"/>
                        </a:rPr>
                        <a:t>Acknowledging and praising your pupils’ effort.</a:t>
                      </a:r>
                      <a:endParaRPr lang="en-GB" sz="80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pPr>
                      <a:r>
                        <a:rPr lang="en-GB" sz="700" dirty="0">
                          <a:effectLst/>
                          <a:latin typeface="Arial" panose="020B0604020202020204" pitchFamily="34" charset="0"/>
                          <a:ea typeface="Arial" panose="020B0604020202020204" pitchFamily="34" charset="0"/>
                        </a:rPr>
                        <a:t> </a:t>
                      </a:r>
                      <a:endParaRPr lang="en-GB" sz="800" dirty="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700">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700" dirty="0">
                          <a:effectLst/>
                          <a:latin typeface="Arial" panose="020B0604020202020204" pitchFamily="34" charset="0"/>
                          <a:ea typeface="Arial" panose="020B0604020202020204" pitchFamily="34" charset="0"/>
                        </a:rPr>
                        <a:t> </a:t>
                      </a:r>
                      <a:endParaRPr lang="en-GB" sz="800" dirty="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734274"/>
                  </a:ext>
                </a:extLst>
              </a:tr>
            </a:tbl>
          </a:graphicData>
        </a:graphic>
      </p:graphicFrame>
      <p:sp>
        <p:nvSpPr>
          <p:cNvPr id="3" name="TextBox 2"/>
          <p:cNvSpPr txBox="1"/>
          <p:nvPr/>
        </p:nvSpPr>
        <p:spPr>
          <a:xfrm>
            <a:off x="2492297" y="836145"/>
            <a:ext cx="4968552" cy="369332"/>
          </a:xfrm>
          <a:prstGeom prst="rect">
            <a:avLst/>
          </a:prstGeom>
          <a:noFill/>
          <a:ln>
            <a:solidFill>
              <a:schemeClr val="tx1"/>
            </a:solidFill>
          </a:ln>
        </p:spPr>
        <p:txBody>
          <a:bodyPr wrap="square" rtlCol="0">
            <a:spAutoFit/>
          </a:bodyPr>
          <a:lstStyle/>
          <a:p>
            <a:r>
              <a:rPr lang="en-GB" dirty="0"/>
              <a:t>Standard 1: High Expectations</a:t>
            </a:r>
          </a:p>
        </p:txBody>
      </p:sp>
    </p:spTree>
    <p:extLst>
      <p:ext uri="{BB962C8B-B14F-4D97-AF65-F5344CB8AC3E}">
        <p14:creationId xmlns:p14="http://schemas.microsoft.com/office/powerpoint/2010/main" val="3198523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93A2-A51F-AD79-F9DB-AC4A015A8A89}"/>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91155EEE-1AC0-7852-BDD1-7346384C8563}"/>
              </a:ext>
            </a:extLst>
          </p:cNvPr>
          <p:cNvGraphicFramePr>
            <a:graphicFrameLocks noGrp="1" noChangeAspect="1"/>
          </p:cNvGraphicFramePr>
          <p:nvPr>
            <p:ph idx="1"/>
          </p:nvPr>
        </p:nvGraphicFramePr>
        <p:xfrm>
          <a:off x="-25091" y="-41229"/>
          <a:ext cx="9152762" cy="7380514"/>
        </p:xfrm>
        <a:graphic>
          <a:graphicData uri="http://schemas.openxmlformats.org/presentationml/2006/ole">
            <mc:AlternateContent xmlns:mc="http://schemas.openxmlformats.org/markup-compatibility/2006">
              <mc:Choice xmlns:v="urn:schemas-microsoft-com:vml" Requires="v">
                <p:oleObj name="Document" r:id="rId2" imgW="9887755" imgH="6409198" progId="Word.Document.12">
                  <p:embed/>
                </p:oleObj>
              </mc:Choice>
              <mc:Fallback>
                <p:oleObj name="Document" r:id="rId2" imgW="9887755" imgH="6409198" progId="Word.Document.12">
                  <p:embed/>
                  <p:pic>
                    <p:nvPicPr>
                      <p:cNvPr id="4" name="Content Placeholder 3">
                        <a:extLst>
                          <a:ext uri="{FF2B5EF4-FFF2-40B4-BE49-F238E27FC236}">
                            <a16:creationId xmlns:a16="http://schemas.microsoft.com/office/drawing/2014/main" id="{91155EEE-1AC0-7852-BDD1-7346384C8563}"/>
                          </a:ext>
                        </a:extLst>
                      </p:cNvPr>
                      <p:cNvPicPr/>
                      <p:nvPr/>
                    </p:nvPicPr>
                    <p:blipFill>
                      <a:blip r:embed="rId3"/>
                      <a:stretch>
                        <a:fillRect/>
                      </a:stretch>
                    </p:blipFill>
                    <p:spPr>
                      <a:xfrm>
                        <a:off x="-25091" y="-41229"/>
                        <a:ext cx="9152762" cy="738051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208D33-24FF-2A18-2210-D55D3551BE94}"/>
              </a:ext>
            </a:extLst>
          </p:cNvPr>
          <p:cNvSpPr txBox="1"/>
          <p:nvPr/>
        </p:nvSpPr>
        <p:spPr>
          <a:xfrm>
            <a:off x="5910943" y="5486400"/>
            <a:ext cx="2645228" cy="4572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8C472871-1EED-7095-50DC-B79CC1A1DBCB}"/>
              </a:ext>
            </a:extLst>
          </p:cNvPr>
          <p:cNvSpPr txBox="1"/>
          <p:nvPr/>
        </p:nvSpPr>
        <p:spPr>
          <a:xfrm>
            <a:off x="1681843" y="2171700"/>
            <a:ext cx="3592285" cy="1477328"/>
          </a:xfrm>
          <a:prstGeom prst="rect">
            <a:avLst/>
          </a:prstGeom>
          <a:solidFill>
            <a:srgbClr val="92D05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In this section, record relevant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University sessions </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and training, any important discussions [</a:t>
            </a:r>
            <a:r>
              <a:rPr kumimoji="0" lang="en-GB" sz="1800" b="0" i="0" u="none" strike="noStrike" kern="1200" cap="none" spc="0" normalizeH="0" baseline="0" noProof="0" dirty="0" err="1">
                <a:ln>
                  <a:noFill/>
                </a:ln>
                <a:solidFill>
                  <a:prstClr val="black"/>
                </a:solidFill>
                <a:effectLst/>
                <a:uLnTx/>
                <a:uFillTx/>
                <a:latin typeface="Trebuchet MS" panose="020B0603020202020204"/>
                <a:ea typeface="+mn-ea"/>
                <a:cs typeface="+mn-cs"/>
              </a:rPr>
              <a:t>eg</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tutorials] and note any significant learning in the area </a:t>
            </a:r>
          </a:p>
        </p:txBody>
      </p:sp>
      <p:sp>
        <p:nvSpPr>
          <p:cNvPr id="7" name="Arrow: Right 6">
            <a:extLst>
              <a:ext uri="{FF2B5EF4-FFF2-40B4-BE49-F238E27FC236}">
                <a16:creationId xmlns:a16="http://schemas.microsoft.com/office/drawing/2014/main" id="{F9438BFA-5EBA-4483-B67F-6375D0761E73}"/>
              </a:ext>
            </a:extLst>
          </p:cNvPr>
          <p:cNvSpPr/>
          <p:nvPr/>
        </p:nvSpPr>
        <p:spPr>
          <a:xfrm>
            <a:off x="5364000" y="24132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50025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93A2-A51F-AD79-F9DB-AC4A015A8A89}"/>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91155EEE-1AC0-7852-BDD1-7346384C8563}"/>
              </a:ext>
            </a:extLst>
          </p:cNvPr>
          <p:cNvGraphicFramePr>
            <a:graphicFrameLocks noGrp="1" noChangeAspect="1"/>
          </p:cNvGraphicFramePr>
          <p:nvPr>
            <p:ph idx="1"/>
          </p:nvPr>
        </p:nvGraphicFramePr>
        <p:xfrm>
          <a:off x="-8762" y="0"/>
          <a:ext cx="9152762" cy="7380514"/>
        </p:xfrm>
        <a:graphic>
          <a:graphicData uri="http://schemas.openxmlformats.org/presentationml/2006/ole">
            <mc:AlternateContent xmlns:mc="http://schemas.openxmlformats.org/markup-compatibility/2006">
              <mc:Choice xmlns:v="urn:schemas-microsoft-com:vml" Requires="v">
                <p:oleObj name="Document" r:id="rId2" imgW="9887755" imgH="6409198" progId="Word.Document.12">
                  <p:embed/>
                </p:oleObj>
              </mc:Choice>
              <mc:Fallback>
                <p:oleObj name="Document" r:id="rId2" imgW="9887755" imgH="6409198" progId="Word.Document.12">
                  <p:embed/>
                  <p:pic>
                    <p:nvPicPr>
                      <p:cNvPr id="4" name="Content Placeholder 3">
                        <a:extLst>
                          <a:ext uri="{FF2B5EF4-FFF2-40B4-BE49-F238E27FC236}">
                            <a16:creationId xmlns:a16="http://schemas.microsoft.com/office/drawing/2014/main" id="{91155EEE-1AC0-7852-BDD1-7346384C8563}"/>
                          </a:ext>
                        </a:extLst>
                      </p:cNvPr>
                      <p:cNvPicPr/>
                      <p:nvPr/>
                    </p:nvPicPr>
                    <p:blipFill>
                      <a:blip r:embed="rId3"/>
                      <a:stretch>
                        <a:fillRect/>
                      </a:stretch>
                    </p:blipFill>
                    <p:spPr>
                      <a:xfrm>
                        <a:off x="-8762" y="0"/>
                        <a:ext cx="9152762" cy="738051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208D33-24FF-2A18-2210-D55D3551BE94}"/>
              </a:ext>
            </a:extLst>
          </p:cNvPr>
          <p:cNvSpPr txBox="1"/>
          <p:nvPr/>
        </p:nvSpPr>
        <p:spPr>
          <a:xfrm>
            <a:off x="5910943" y="5486400"/>
            <a:ext cx="2645228" cy="4572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978D1AFD-1405-25B7-7D8A-6AD4A58AB7F3}"/>
              </a:ext>
            </a:extLst>
          </p:cNvPr>
          <p:cNvSpPr txBox="1"/>
          <p:nvPr/>
        </p:nvSpPr>
        <p:spPr>
          <a:xfrm>
            <a:off x="1730829" y="3429000"/>
            <a:ext cx="3510641" cy="2031325"/>
          </a:xfrm>
          <a:prstGeom prst="rect">
            <a:avLst/>
          </a:prstGeom>
          <a:solidFill>
            <a:srgbClr val="00B05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In this section, record your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experiences on Placement</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drawing on evidence such as lesson plans, lessons, evaluations, observations, modelling and practice with expert colleagues, CPD </a:t>
            </a:r>
          </a:p>
        </p:txBody>
      </p:sp>
      <p:sp>
        <p:nvSpPr>
          <p:cNvPr id="6" name="Arrow: Right 5">
            <a:extLst>
              <a:ext uri="{FF2B5EF4-FFF2-40B4-BE49-F238E27FC236}">
                <a16:creationId xmlns:a16="http://schemas.microsoft.com/office/drawing/2014/main" id="{7B7BA5A9-107E-A027-8277-B81E34BACF43}"/>
              </a:ext>
            </a:extLst>
          </p:cNvPr>
          <p:cNvSpPr/>
          <p:nvPr/>
        </p:nvSpPr>
        <p:spPr>
          <a:xfrm>
            <a:off x="5584371" y="42454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18217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93A2-A51F-AD79-F9DB-AC4A015A8A89}"/>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91155EEE-1AC0-7852-BDD1-7346384C8563}"/>
              </a:ext>
            </a:extLst>
          </p:cNvPr>
          <p:cNvGraphicFramePr>
            <a:graphicFrameLocks noGrp="1" noChangeAspect="1"/>
          </p:cNvGraphicFramePr>
          <p:nvPr>
            <p:ph idx="1"/>
          </p:nvPr>
        </p:nvGraphicFramePr>
        <p:xfrm>
          <a:off x="-8762" y="0"/>
          <a:ext cx="9152762" cy="7380514"/>
        </p:xfrm>
        <a:graphic>
          <a:graphicData uri="http://schemas.openxmlformats.org/presentationml/2006/ole">
            <mc:AlternateContent xmlns:mc="http://schemas.openxmlformats.org/markup-compatibility/2006">
              <mc:Choice xmlns:v="urn:schemas-microsoft-com:vml" Requires="v">
                <p:oleObj name="Document" r:id="rId2" imgW="9887755" imgH="6409198" progId="Word.Document.12">
                  <p:embed/>
                </p:oleObj>
              </mc:Choice>
              <mc:Fallback>
                <p:oleObj name="Document" r:id="rId2" imgW="9887755" imgH="6409198" progId="Word.Document.12">
                  <p:embed/>
                  <p:pic>
                    <p:nvPicPr>
                      <p:cNvPr id="4" name="Content Placeholder 3">
                        <a:extLst>
                          <a:ext uri="{FF2B5EF4-FFF2-40B4-BE49-F238E27FC236}">
                            <a16:creationId xmlns:a16="http://schemas.microsoft.com/office/drawing/2014/main" id="{91155EEE-1AC0-7852-BDD1-7346384C8563}"/>
                          </a:ext>
                        </a:extLst>
                      </p:cNvPr>
                      <p:cNvPicPr/>
                      <p:nvPr/>
                    </p:nvPicPr>
                    <p:blipFill>
                      <a:blip r:embed="rId3"/>
                      <a:stretch>
                        <a:fillRect/>
                      </a:stretch>
                    </p:blipFill>
                    <p:spPr>
                      <a:xfrm>
                        <a:off x="-8762" y="0"/>
                        <a:ext cx="9152762" cy="738051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208D33-24FF-2A18-2210-D55D3551BE94}"/>
              </a:ext>
            </a:extLst>
          </p:cNvPr>
          <p:cNvSpPr txBox="1"/>
          <p:nvPr/>
        </p:nvSpPr>
        <p:spPr>
          <a:xfrm>
            <a:off x="5910943" y="5486400"/>
            <a:ext cx="2645228" cy="4572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B68392D8-5292-4E24-1687-FB8346AC2BA8}"/>
              </a:ext>
            </a:extLst>
          </p:cNvPr>
          <p:cNvSpPr txBox="1"/>
          <p:nvPr/>
        </p:nvSpPr>
        <p:spPr>
          <a:xfrm>
            <a:off x="489857" y="2432957"/>
            <a:ext cx="2939143" cy="3416320"/>
          </a:xfrm>
          <a:prstGeom prst="rect">
            <a:avLst/>
          </a:prstGeom>
          <a:solidFill>
            <a:srgbClr val="00B05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In this section, record your ongoing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action planning </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this will likely relate to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weekly targets from your mentor</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and later on targets that result from your tutor observation. Also include any personal targets you think are relevant. Add to this section every 1-2 weeks as a suggestion  </a:t>
            </a:r>
          </a:p>
        </p:txBody>
      </p:sp>
      <p:sp>
        <p:nvSpPr>
          <p:cNvPr id="6" name="Arrow: Right 5">
            <a:extLst>
              <a:ext uri="{FF2B5EF4-FFF2-40B4-BE49-F238E27FC236}">
                <a16:creationId xmlns:a16="http://schemas.microsoft.com/office/drawing/2014/main" id="{6CC99A94-5AFD-C78F-4D67-A1AEF92955B5}"/>
              </a:ext>
            </a:extLst>
          </p:cNvPr>
          <p:cNvSpPr/>
          <p:nvPr/>
        </p:nvSpPr>
        <p:spPr>
          <a:xfrm>
            <a:off x="3691563" y="3630662"/>
            <a:ext cx="978408" cy="752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8702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45</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906947304"/>
              </p:ext>
            </p:extLst>
          </p:nvPr>
        </p:nvGraphicFramePr>
        <p:xfrm>
          <a:off x="1259633" y="1470559"/>
          <a:ext cx="6624737" cy="5027501"/>
        </p:xfrm>
        <a:graphic>
          <a:graphicData uri="http://schemas.openxmlformats.org/drawingml/2006/table">
            <a:tbl>
              <a:tblPr firstRow="1" firstCol="1" lastRow="1" lastCol="1" bandRow="1" bandCol="1"/>
              <a:tblGrid>
                <a:gridCol w="2778336">
                  <a:extLst>
                    <a:ext uri="{9D8B030D-6E8A-4147-A177-3AD203B41FA5}">
                      <a16:colId xmlns:a16="http://schemas.microsoft.com/office/drawing/2014/main" val="1393027448"/>
                    </a:ext>
                  </a:extLst>
                </a:gridCol>
                <a:gridCol w="223884">
                  <a:extLst>
                    <a:ext uri="{9D8B030D-6E8A-4147-A177-3AD203B41FA5}">
                      <a16:colId xmlns:a16="http://schemas.microsoft.com/office/drawing/2014/main" val="2006418813"/>
                    </a:ext>
                  </a:extLst>
                </a:gridCol>
                <a:gridCol w="365457">
                  <a:extLst>
                    <a:ext uri="{9D8B030D-6E8A-4147-A177-3AD203B41FA5}">
                      <a16:colId xmlns:a16="http://schemas.microsoft.com/office/drawing/2014/main" val="62639411"/>
                    </a:ext>
                  </a:extLst>
                </a:gridCol>
                <a:gridCol w="223884">
                  <a:extLst>
                    <a:ext uri="{9D8B030D-6E8A-4147-A177-3AD203B41FA5}">
                      <a16:colId xmlns:a16="http://schemas.microsoft.com/office/drawing/2014/main" val="1064259844"/>
                    </a:ext>
                  </a:extLst>
                </a:gridCol>
                <a:gridCol w="223884">
                  <a:extLst>
                    <a:ext uri="{9D8B030D-6E8A-4147-A177-3AD203B41FA5}">
                      <a16:colId xmlns:a16="http://schemas.microsoft.com/office/drawing/2014/main" val="675081597"/>
                    </a:ext>
                  </a:extLst>
                </a:gridCol>
                <a:gridCol w="2809292">
                  <a:extLst>
                    <a:ext uri="{9D8B030D-6E8A-4147-A177-3AD203B41FA5}">
                      <a16:colId xmlns:a16="http://schemas.microsoft.com/office/drawing/2014/main" val="134255107"/>
                    </a:ext>
                  </a:extLst>
                </a:gridCol>
              </a:tblGrid>
              <a:tr h="311222">
                <a:tc gridSpan="4">
                  <a:txBody>
                    <a:bodyPr/>
                    <a:lstStyle/>
                    <a:p>
                      <a:pPr>
                        <a:spcAft>
                          <a:spcPts val="0"/>
                        </a:spcAft>
                        <a:tabLst>
                          <a:tab pos="651510" algn="l"/>
                        </a:tabLst>
                      </a:pPr>
                      <a:r>
                        <a:rPr lang="en-GB" sz="900" b="1" dirty="0">
                          <a:effectLst/>
                          <a:latin typeface="Arial" panose="020B0604020202020204" pitchFamily="34" charset="0"/>
                          <a:ea typeface="Calibri" panose="020F0502020204030204" pitchFamily="34" charset="0"/>
                          <a:cs typeface="Times New Roman" panose="02020603050405020304" pitchFamily="18" charset="0"/>
                        </a:rPr>
                        <a:t>Trainee: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651510" algn="l"/>
                        </a:tabLs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spcAft>
                          <a:spcPts val="0"/>
                        </a:spcAft>
                        <a:tabLst>
                          <a:tab pos="651510" algn="l"/>
                        </a:tabLst>
                      </a:pPr>
                      <a:r>
                        <a:rPr lang="en-GB" sz="900" b="1">
                          <a:effectLst/>
                          <a:latin typeface="Arial" panose="020B0604020202020204" pitchFamily="34" charset="0"/>
                          <a:ea typeface="Calibri" panose="020F0502020204030204" pitchFamily="34" charset="0"/>
                          <a:cs typeface="Times New Roman" panose="02020603050405020304" pitchFamily="18" charset="0"/>
                        </a:rPr>
                        <a:t>Mentor completing report: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651510" algn="l"/>
                        </a:tabLst>
                      </a:pPr>
                      <a:r>
                        <a:rPr lang="en-GB" sz="9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55988236"/>
                  </a:ext>
                </a:extLst>
              </a:tr>
              <a:tr h="311222">
                <a:tc gridSpan="5">
                  <a:txBody>
                    <a:bodyPr/>
                    <a:lstStyle/>
                    <a:p>
                      <a:pP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School/College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Date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709102"/>
                  </a:ext>
                </a:extLst>
              </a:tr>
              <a:tr h="155612">
                <a:tc gridSpan="6">
                  <a:txBody>
                    <a:bodyPr/>
                    <a:lstStyle/>
                    <a:p>
                      <a:pP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Classes and Subjects/Topics Taught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09585089"/>
                  </a:ext>
                </a:extLst>
              </a:tr>
              <a:tr h="155612">
                <a:tc>
                  <a:txBody>
                    <a:bodyPr/>
                    <a:lstStyle/>
                    <a:p>
                      <a:pPr algn="ct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KS3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KS4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93916"/>
                  </a:ext>
                </a:extLst>
              </a:tr>
              <a:tr h="1131718">
                <a:tc>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33728"/>
                  </a:ext>
                </a:extLst>
              </a:tr>
              <a:tr h="469119">
                <a:tc gridSpan="2">
                  <a:txBody>
                    <a:bodyPr/>
                    <a:lstStyle/>
                    <a:p>
                      <a:pPr>
                        <a:spcAft>
                          <a:spcPts val="0"/>
                        </a:spcAft>
                      </a:pPr>
                      <a:r>
                        <a:rPr lang="en-GB" sz="800" b="1" dirty="0">
                          <a:effectLst/>
                          <a:latin typeface="Arial" panose="020B0604020202020204" pitchFamily="34" charset="0"/>
                          <a:ea typeface="Calibri" panose="020F0502020204030204" pitchFamily="34" charset="0"/>
                          <a:cs typeface="Times New Roman" panose="02020603050405020304" pitchFamily="18" charset="0"/>
                        </a:rPr>
                        <a:t>Please indicate whether the trainee is on track with each group of standards, overall: </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y/n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GB" sz="800" b="1" dirty="0">
                          <a:effectLst/>
                          <a:latin typeface="Arial" panose="020B0604020202020204" pitchFamily="34" charset="0"/>
                          <a:ea typeface="Calibri" panose="020F0502020204030204" pitchFamily="34" charset="0"/>
                          <a:cs typeface="Times New Roman" panose="02020603050405020304" pitchFamily="18" charset="0"/>
                        </a:rPr>
                        <a:t>Please summarise the progress the trainee has made over the placement in this area.</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5899330"/>
                  </a:ext>
                </a:extLst>
              </a:tr>
              <a:tr h="905375">
                <a:tc gridSpan="2">
                  <a:txBody>
                    <a:bodyPr/>
                    <a:lstStyle/>
                    <a:p>
                      <a:pPr>
                        <a:lnSpc>
                          <a:spcPts val="1900"/>
                        </a:lnSpc>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Subject and curriculum knowledge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Demonstrate good knowledge (S3)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9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GB" sz="800" i="1">
                          <a:effectLst/>
                          <a:latin typeface="Arial" panose="020B0604020202020204" pitchFamily="34" charset="0"/>
                          <a:ea typeface="Times New Roman" panose="02020603050405020304" pitchFamily="18" charset="0"/>
                          <a:cs typeface="Times New Roman" panose="02020603050405020304" pitchFamily="18" charset="0"/>
                        </a:rPr>
                        <a:t>Please expand boxes if necessary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5010145"/>
                  </a:ext>
                </a:extLst>
              </a:tr>
              <a:tr h="1587621">
                <a:tc gridSpan="2">
                  <a:txBody>
                    <a:bodyPr/>
                    <a:lstStyle/>
                    <a:p>
                      <a:pPr>
                        <a:lnSpc>
                          <a:spcPts val="1900"/>
                        </a:lnSpc>
                        <a:spcAft>
                          <a:spcPts val="0"/>
                        </a:spcAft>
                      </a:pPr>
                      <a:r>
                        <a:rPr lang="en-GB" sz="900" b="1">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Plan and teach good lessons (S4) including: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Set high expectations (S1)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Promote good progress (S2)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Manage behaviour (S7)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-Adapt teaching to pupils (S5)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9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776249"/>
                  </a:ext>
                </a:extLst>
              </a:tr>
            </a:tbl>
          </a:graphicData>
        </a:graphic>
      </p:graphicFrame>
      <p:sp>
        <p:nvSpPr>
          <p:cNvPr id="6" name="Rectangle 2"/>
          <p:cNvSpPr>
            <a:spLocks noChangeArrowheads="1"/>
          </p:cNvSpPr>
          <p:nvPr/>
        </p:nvSpPr>
        <p:spPr bwMode="auto">
          <a:xfrm>
            <a:off x="467544" y="1052736"/>
            <a:ext cx="1462800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50875" algn="l"/>
              </a:tabLst>
              <a:defRPr>
                <a:solidFill>
                  <a:schemeClr val="tx1"/>
                </a:solidFill>
                <a:latin typeface="Arial" panose="020B0604020202020204" pitchFamily="34" charset="0"/>
              </a:defRPr>
            </a:lvl1pPr>
            <a:lvl2pPr eaLnBrk="0" hangingPunct="0">
              <a:tabLst>
                <a:tab pos="650875" algn="l"/>
              </a:tabLst>
              <a:defRPr>
                <a:solidFill>
                  <a:schemeClr val="tx1"/>
                </a:solidFill>
                <a:latin typeface="Arial" panose="020B0604020202020204" pitchFamily="34" charset="0"/>
              </a:defRPr>
            </a:lvl2pPr>
            <a:lvl3pPr eaLnBrk="0" hangingPunct="0">
              <a:tabLst>
                <a:tab pos="650875" algn="l"/>
              </a:tabLst>
              <a:defRPr>
                <a:solidFill>
                  <a:schemeClr val="tx1"/>
                </a:solidFill>
                <a:latin typeface="Arial" panose="020B0604020202020204" pitchFamily="34" charset="0"/>
              </a:defRPr>
            </a:lvl3pPr>
            <a:lvl4pPr eaLnBrk="0" hangingPunct="0">
              <a:tabLst>
                <a:tab pos="650875" algn="l"/>
              </a:tabLst>
              <a:defRPr>
                <a:solidFill>
                  <a:schemeClr val="tx1"/>
                </a:solidFill>
                <a:latin typeface="Arial" panose="020B0604020202020204" pitchFamily="34" charset="0"/>
              </a:defRPr>
            </a:lvl4pPr>
            <a:lvl5pPr eaLnBrk="0" hangingPunct="0">
              <a:tabLst>
                <a:tab pos="650875" algn="l"/>
              </a:tabLst>
              <a:defRPr>
                <a:solidFill>
                  <a:schemeClr val="tx1"/>
                </a:solidFill>
                <a:latin typeface="Arial" panose="020B0604020202020204" pitchFamily="34" charset="0"/>
              </a:defRPr>
            </a:lvl5pPr>
            <a:lvl6pPr eaLnBrk="0" fontAlgn="base" hangingPunct="0">
              <a:spcBef>
                <a:spcPct val="0"/>
              </a:spcBef>
              <a:spcAft>
                <a:spcPct val="0"/>
              </a:spcAft>
              <a:tabLst>
                <a:tab pos="650875" algn="l"/>
              </a:tabLst>
              <a:defRPr>
                <a:solidFill>
                  <a:schemeClr val="tx1"/>
                </a:solidFill>
                <a:latin typeface="Arial" panose="020B0604020202020204" pitchFamily="34" charset="0"/>
              </a:defRPr>
            </a:lvl6pPr>
            <a:lvl7pPr eaLnBrk="0" fontAlgn="base" hangingPunct="0">
              <a:spcBef>
                <a:spcPct val="0"/>
              </a:spcBef>
              <a:spcAft>
                <a:spcPct val="0"/>
              </a:spcAft>
              <a:tabLst>
                <a:tab pos="650875" algn="l"/>
              </a:tabLst>
              <a:defRPr>
                <a:solidFill>
                  <a:schemeClr val="tx1"/>
                </a:solidFill>
                <a:latin typeface="Arial" panose="020B0604020202020204" pitchFamily="34" charset="0"/>
              </a:defRPr>
            </a:lvl7pPr>
            <a:lvl8pPr eaLnBrk="0" fontAlgn="base" hangingPunct="0">
              <a:spcBef>
                <a:spcPct val="0"/>
              </a:spcBef>
              <a:spcAft>
                <a:spcPct val="0"/>
              </a:spcAft>
              <a:tabLst>
                <a:tab pos="650875" algn="l"/>
              </a:tabLst>
              <a:defRPr>
                <a:solidFill>
                  <a:schemeClr val="tx1"/>
                </a:solidFill>
                <a:latin typeface="Arial" panose="020B0604020202020204" pitchFamily="34" charset="0"/>
              </a:defRPr>
            </a:lvl8pPr>
            <a:lvl9pPr eaLnBrk="0" fontAlgn="base" hangingPunct="0">
              <a:spcBef>
                <a:spcPct val="0"/>
              </a:spcBef>
              <a:spcAft>
                <a:spcPct val="0"/>
              </a:spcAft>
              <a:tabLst>
                <a:tab pos="650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0875" algn="l"/>
              </a:tabLst>
            </a:pPr>
            <a:r>
              <a:rPr kumimoji="0" lang="en-US" altLang="en-US" sz="11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PGCE Secondary Progress Report – Placement 1</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087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p:cNvSpPr txBox="1"/>
          <p:nvPr/>
        </p:nvSpPr>
        <p:spPr>
          <a:xfrm flipH="1">
            <a:off x="2817516" y="116631"/>
            <a:ext cx="5570905" cy="523220"/>
          </a:xfrm>
          <a:prstGeom prst="rect">
            <a:avLst/>
          </a:prstGeom>
          <a:noFill/>
          <a:ln>
            <a:solidFill>
              <a:schemeClr val="tx1"/>
            </a:solidFill>
          </a:ln>
        </p:spPr>
        <p:txBody>
          <a:bodyPr wrap="square" rtlCol="0">
            <a:spAutoFit/>
          </a:bodyPr>
          <a:lstStyle/>
          <a:p>
            <a:r>
              <a:rPr lang="en-GB" sz="2800" dirty="0"/>
              <a:t>The Progress report [mentor]</a:t>
            </a:r>
          </a:p>
        </p:txBody>
      </p:sp>
    </p:spTree>
    <p:extLst>
      <p:ext uri="{BB962C8B-B14F-4D97-AF65-F5344CB8AC3E}">
        <p14:creationId xmlns:p14="http://schemas.microsoft.com/office/powerpoint/2010/main" val="1061066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971600" y="764704"/>
            <a:ext cx="6840760" cy="1080120"/>
          </a:xfrm>
          <a:solidFill>
            <a:schemeClr val="accent4"/>
          </a:solidFill>
        </p:spPr>
        <p:txBody>
          <a:bodyPr/>
          <a:lstStyle/>
          <a:p>
            <a:pPr eaLnBrk="1" hangingPunct="1"/>
            <a:r>
              <a:rPr lang="en-GB" dirty="0">
                <a:solidFill>
                  <a:schemeClr val="bg1"/>
                </a:solidFill>
              </a:rPr>
              <a:t>Writing reports</a:t>
            </a:r>
          </a:p>
        </p:txBody>
      </p:sp>
      <p:sp>
        <p:nvSpPr>
          <p:cNvPr id="18436" name="Rectangle 3"/>
          <p:cNvSpPr>
            <a:spLocks noGrp="1" noChangeArrowheads="1"/>
          </p:cNvSpPr>
          <p:nvPr>
            <p:ph idx="1"/>
          </p:nvPr>
        </p:nvSpPr>
        <p:spPr>
          <a:xfrm>
            <a:off x="457200" y="2132856"/>
            <a:ext cx="8229600" cy="3993307"/>
          </a:xfrm>
          <a:ln>
            <a:solidFill>
              <a:schemeClr val="tx1"/>
            </a:solidFill>
          </a:ln>
        </p:spPr>
        <p:txBody>
          <a:bodyPr>
            <a:normAutofit fontScale="92500" lnSpcReduction="20000"/>
          </a:bodyPr>
          <a:lstStyle/>
          <a:p>
            <a:pPr eaLnBrk="1" hangingPunct="1"/>
            <a:endParaRPr lang="en-GB" dirty="0"/>
          </a:p>
          <a:p>
            <a:pPr eaLnBrk="1" hangingPunct="1"/>
            <a:r>
              <a:rPr lang="en-GB" dirty="0"/>
              <a:t>Completed at the end of each placement</a:t>
            </a:r>
          </a:p>
          <a:p>
            <a:pPr eaLnBrk="1" hangingPunct="1"/>
            <a:r>
              <a:rPr lang="en-GB" dirty="0"/>
              <a:t>Please highlight strengths and areas for development</a:t>
            </a:r>
          </a:p>
          <a:p>
            <a:pPr eaLnBrk="1" hangingPunct="1"/>
            <a:r>
              <a:rPr lang="en-GB" dirty="0"/>
              <a:t>Report form is sent to mentors before the end of each placement</a:t>
            </a:r>
          </a:p>
          <a:p>
            <a:pPr eaLnBrk="1" hangingPunct="1"/>
            <a:r>
              <a:rPr lang="en-GB" b="1" dirty="0"/>
              <a:t>No grade is required </a:t>
            </a:r>
            <a:r>
              <a:rPr lang="en-GB" dirty="0"/>
              <a:t>– simply a ‘y’ or an ‘n’ against each standard</a:t>
            </a:r>
          </a:p>
          <a:p>
            <a:pPr eaLnBrk="1" hangingPunct="1"/>
            <a:r>
              <a:rPr lang="en-GB" dirty="0"/>
              <a:t>Use the second-person</a:t>
            </a:r>
          </a:p>
        </p:txBody>
      </p:sp>
      <p:sp>
        <p:nvSpPr>
          <p:cNvPr id="18434" name="Slide Number Placeholder 4"/>
          <p:cNvSpPr>
            <a:spLocks noGrp="1"/>
          </p:cNvSpPr>
          <p:nvPr>
            <p:ph type="sldNum" sz="quarter" idx="12"/>
          </p:nvPr>
        </p:nvSpPr>
        <p:spPr>
          <a:noFill/>
        </p:spPr>
        <p:txBody>
          <a:bodyPr/>
          <a:lstStyle/>
          <a:p>
            <a:fld id="{83A05474-B5A1-456B-BCA7-DACAED743704}" type="slidenum">
              <a:rPr lang="en-GB" smtClean="0"/>
              <a:pPr/>
              <a:t>46</a:t>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827584" y="692696"/>
            <a:ext cx="7797552" cy="1143000"/>
          </a:xfrm>
          <a:solidFill>
            <a:schemeClr val="accent4"/>
          </a:solidFill>
        </p:spPr>
        <p:txBody>
          <a:bodyPr/>
          <a:lstStyle/>
          <a:p>
            <a:pPr eaLnBrk="1" hangingPunct="1"/>
            <a:r>
              <a:rPr lang="en-GB" dirty="0">
                <a:solidFill>
                  <a:schemeClr val="bg1"/>
                </a:solidFill>
              </a:rPr>
              <a:t>Writing reports – target setting</a:t>
            </a:r>
          </a:p>
        </p:txBody>
      </p:sp>
      <p:sp>
        <p:nvSpPr>
          <p:cNvPr id="19460" name="Rectangle 3"/>
          <p:cNvSpPr>
            <a:spLocks noGrp="1" noChangeArrowheads="1"/>
          </p:cNvSpPr>
          <p:nvPr>
            <p:ph idx="1"/>
          </p:nvPr>
        </p:nvSpPr>
        <p:spPr>
          <a:xfrm>
            <a:off x="467544" y="2132856"/>
            <a:ext cx="8229600" cy="4525963"/>
          </a:xfrm>
        </p:spPr>
        <p:txBody>
          <a:bodyPr/>
          <a:lstStyle/>
          <a:p>
            <a:pPr eaLnBrk="1" hangingPunct="1">
              <a:lnSpc>
                <a:spcPct val="90000"/>
              </a:lnSpc>
              <a:buFontTx/>
              <a:buNone/>
            </a:pPr>
            <a:r>
              <a:rPr lang="en-GB" sz="2800" dirty="0"/>
              <a:t>Targets should be SMART:</a:t>
            </a:r>
          </a:p>
          <a:p>
            <a:pPr eaLnBrk="1" hangingPunct="1">
              <a:lnSpc>
                <a:spcPct val="90000"/>
              </a:lnSpc>
            </a:pPr>
            <a:r>
              <a:rPr lang="en-GB" sz="2800" dirty="0">
                <a:solidFill>
                  <a:srgbClr val="FF0000"/>
                </a:solidFill>
              </a:rPr>
              <a:t>Specific</a:t>
            </a:r>
            <a:r>
              <a:rPr lang="en-GB" sz="2800" dirty="0"/>
              <a:t> - focus on a specific aspect not general goals</a:t>
            </a:r>
          </a:p>
          <a:p>
            <a:pPr>
              <a:lnSpc>
                <a:spcPct val="90000"/>
              </a:lnSpc>
            </a:pPr>
            <a:r>
              <a:rPr lang="en-GB" sz="2800" dirty="0">
                <a:solidFill>
                  <a:srgbClr val="FF0000"/>
                </a:solidFill>
              </a:rPr>
              <a:t>Measurable</a:t>
            </a:r>
            <a:r>
              <a:rPr lang="en-GB" sz="2800" dirty="0"/>
              <a:t> – are capable of being measured</a:t>
            </a:r>
          </a:p>
          <a:p>
            <a:pPr eaLnBrk="1" hangingPunct="1">
              <a:lnSpc>
                <a:spcPct val="90000"/>
              </a:lnSpc>
            </a:pPr>
            <a:r>
              <a:rPr lang="en-GB" sz="2800" dirty="0">
                <a:solidFill>
                  <a:srgbClr val="FF0000"/>
                </a:solidFill>
              </a:rPr>
              <a:t>Achievable</a:t>
            </a:r>
            <a:r>
              <a:rPr lang="en-GB" sz="2800" dirty="0"/>
              <a:t> – are likely to be able to be met</a:t>
            </a:r>
          </a:p>
          <a:p>
            <a:pPr eaLnBrk="1" hangingPunct="1">
              <a:lnSpc>
                <a:spcPct val="90000"/>
              </a:lnSpc>
            </a:pPr>
            <a:r>
              <a:rPr lang="en-GB" sz="2800" dirty="0">
                <a:solidFill>
                  <a:srgbClr val="FF0000"/>
                </a:solidFill>
              </a:rPr>
              <a:t>Relevant</a:t>
            </a:r>
            <a:r>
              <a:rPr lang="en-GB" sz="2800" dirty="0"/>
              <a:t> – to the trainee’s needs and the available support</a:t>
            </a:r>
          </a:p>
          <a:p>
            <a:pPr eaLnBrk="1" hangingPunct="1">
              <a:lnSpc>
                <a:spcPct val="90000"/>
              </a:lnSpc>
            </a:pPr>
            <a:r>
              <a:rPr lang="en-GB" sz="2800" dirty="0">
                <a:solidFill>
                  <a:srgbClr val="FF0000"/>
                </a:solidFill>
              </a:rPr>
              <a:t>Timed</a:t>
            </a:r>
            <a:r>
              <a:rPr lang="en-GB" sz="2800" dirty="0"/>
              <a:t> – are attainable within a given period of time</a:t>
            </a:r>
          </a:p>
        </p:txBody>
      </p:sp>
      <p:sp>
        <p:nvSpPr>
          <p:cNvPr id="19458" name="Slide Number Placeholder 4"/>
          <p:cNvSpPr>
            <a:spLocks noGrp="1"/>
          </p:cNvSpPr>
          <p:nvPr>
            <p:ph type="sldNum" sz="quarter" idx="12"/>
          </p:nvPr>
        </p:nvSpPr>
        <p:spPr>
          <a:noFill/>
        </p:spPr>
        <p:txBody>
          <a:bodyPr/>
          <a:lstStyle/>
          <a:p>
            <a:fld id="{57955CC8-6A38-46A1-9D9C-06FCABA5001B}" type="slidenum">
              <a:rPr lang="en-GB" smtClean="0"/>
              <a:pPr/>
              <a:t>47</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C2AB-88E3-82EE-C014-1F5B66099C3D}"/>
              </a:ext>
            </a:extLst>
          </p:cNvPr>
          <p:cNvSpPr>
            <a:spLocks noGrp="1"/>
          </p:cNvSpPr>
          <p:nvPr>
            <p:ph type="title"/>
          </p:nvPr>
        </p:nvSpPr>
        <p:spPr>
          <a:xfrm>
            <a:off x="683568" y="731836"/>
            <a:ext cx="8003232" cy="685801"/>
          </a:xfrm>
          <a:ln>
            <a:solidFill>
              <a:schemeClr val="tx1"/>
            </a:solidFill>
          </a:ln>
        </p:spPr>
        <p:txBody>
          <a:bodyPr>
            <a:normAutofit/>
          </a:bodyPr>
          <a:lstStyle/>
          <a:p>
            <a:r>
              <a:rPr lang="en-GB" sz="3200" dirty="0"/>
              <a:t>Starting with the end….PGCE History Network</a:t>
            </a:r>
          </a:p>
        </p:txBody>
      </p:sp>
      <p:sp>
        <p:nvSpPr>
          <p:cNvPr id="3" name="Content Placeholder 2">
            <a:extLst>
              <a:ext uri="{FF2B5EF4-FFF2-40B4-BE49-F238E27FC236}">
                <a16:creationId xmlns:a16="http://schemas.microsoft.com/office/drawing/2014/main" id="{B773614B-43D6-5837-1C94-903B592BE046}"/>
              </a:ext>
            </a:extLst>
          </p:cNvPr>
          <p:cNvSpPr>
            <a:spLocks noGrp="1"/>
          </p:cNvSpPr>
          <p:nvPr>
            <p:ph idx="1"/>
          </p:nvPr>
        </p:nvSpPr>
        <p:spPr>
          <a:xfrm>
            <a:off x="683568" y="2276872"/>
            <a:ext cx="8003232" cy="3849291"/>
          </a:xfrm>
          <a:ln>
            <a:solidFill>
              <a:schemeClr val="tx1"/>
            </a:solidFill>
          </a:ln>
        </p:spPr>
        <p:txBody>
          <a:bodyPr>
            <a:normAutofit/>
          </a:bodyPr>
          <a:lstStyle/>
          <a:p>
            <a:r>
              <a:rPr lang="en-GB" sz="2000" dirty="0"/>
              <a:t>I’m looking for much more involvement from PGCE History mentors this year and want to create </a:t>
            </a:r>
            <a:r>
              <a:rPr lang="en-GB" sz="2000" b="1" dirty="0"/>
              <a:t>opportunities for mentors to input into the course</a:t>
            </a:r>
            <a:r>
              <a:rPr lang="en-GB" sz="2000" dirty="0"/>
              <a:t> through teaching and discussions around curriculum</a:t>
            </a:r>
          </a:p>
          <a:p>
            <a:endParaRPr lang="en-GB" sz="2000" dirty="0"/>
          </a:p>
          <a:p>
            <a:r>
              <a:rPr lang="en-GB" sz="2000" dirty="0"/>
              <a:t>We have a budget to get you into University for 3-4 meetings over the course of the year - </a:t>
            </a:r>
            <a:r>
              <a:rPr lang="en-GB" sz="2000" b="1" dirty="0"/>
              <a:t>£35 per meeting</a:t>
            </a:r>
          </a:p>
          <a:p>
            <a:endParaRPr lang="en-GB" sz="2000" dirty="0"/>
          </a:p>
          <a:p>
            <a:r>
              <a:rPr lang="en-GB" sz="2000" dirty="0"/>
              <a:t>I’d like as many of possible of you to be part of our </a:t>
            </a:r>
            <a:r>
              <a:rPr lang="en-GB" sz="2000" b="1" dirty="0"/>
              <a:t>PGCE History Network </a:t>
            </a:r>
            <a:r>
              <a:rPr lang="en-GB" sz="2000" dirty="0"/>
              <a:t>and to join an existing group of 5-6 mentors in meeting to give your input into the course and helping to shape and steer it</a:t>
            </a:r>
          </a:p>
        </p:txBody>
      </p:sp>
      <p:sp>
        <p:nvSpPr>
          <p:cNvPr id="4" name="Slide Number Placeholder 3">
            <a:extLst>
              <a:ext uri="{FF2B5EF4-FFF2-40B4-BE49-F238E27FC236}">
                <a16:creationId xmlns:a16="http://schemas.microsoft.com/office/drawing/2014/main" id="{0C79A586-2AC0-C77E-64FD-7D4CC14CBDC3}"/>
              </a:ext>
            </a:extLst>
          </p:cNvPr>
          <p:cNvSpPr>
            <a:spLocks noGrp="1"/>
          </p:cNvSpPr>
          <p:nvPr>
            <p:ph type="sldNum" sz="quarter" idx="12"/>
          </p:nvPr>
        </p:nvSpPr>
        <p:spPr/>
        <p:txBody>
          <a:bodyPr/>
          <a:lstStyle/>
          <a:p>
            <a:pPr>
              <a:defRPr/>
            </a:pPr>
            <a:fld id="{943B7397-9B2C-4584-ABED-FEF2EADD0823}" type="slidenum">
              <a:rPr lang="en-GB" smtClean="0"/>
              <a:pPr>
                <a:defRPr/>
              </a:pPr>
              <a:t>5</a:t>
            </a:fld>
            <a:endParaRPr lang="en-GB"/>
          </a:p>
        </p:txBody>
      </p:sp>
    </p:spTree>
    <p:extLst>
      <p:ext uri="{BB962C8B-B14F-4D97-AF65-F5344CB8AC3E}">
        <p14:creationId xmlns:p14="http://schemas.microsoft.com/office/powerpoint/2010/main" val="208278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6</a:t>
            </a:fld>
            <a:endParaRPr lang="en-GB"/>
          </a:p>
        </p:txBody>
      </p:sp>
      <p:sp>
        <p:nvSpPr>
          <p:cNvPr id="6" name="TextBox 5"/>
          <p:cNvSpPr txBox="1"/>
          <p:nvPr/>
        </p:nvSpPr>
        <p:spPr>
          <a:xfrm>
            <a:off x="251520" y="2060848"/>
            <a:ext cx="1800200" cy="341632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dirty="0"/>
              <a:t>Yellow days denote </a:t>
            </a:r>
            <a:r>
              <a:rPr lang="en-GB" b="1" dirty="0"/>
              <a:t>University based days </a:t>
            </a:r>
            <a:r>
              <a:rPr lang="en-GB" dirty="0"/>
              <a:t>[mixture of face to face and online]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Green days denote </a:t>
            </a:r>
            <a:r>
              <a:rPr lang="en-GB" b="1" dirty="0"/>
              <a:t>school based days</a:t>
            </a:r>
          </a:p>
        </p:txBody>
      </p:sp>
      <p:graphicFrame>
        <p:nvGraphicFramePr>
          <p:cNvPr id="2" name="Object 1">
            <a:extLst>
              <a:ext uri="{FF2B5EF4-FFF2-40B4-BE49-F238E27FC236}">
                <a16:creationId xmlns:a16="http://schemas.microsoft.com/office/drawing/2014/main" id="{63FC7EDF-6674-60D7-8A88-809419D8758C}"/>
              </a:ext>
            </a:extLst>
          </p:cNvPr>
          <p:cNvGraphicFramePr>
            <a:graphicFrameLocks noChangeAspect="1"/>
          </p:cNvGraphicFramePr>
          <p:nvPr>
            <p:extLst>
              <p:ext uri="{D42A27DB-BD31-4B8C-83A1-F6EECF244321}">
                <p14:modId xmlns:p14="http://schemas.microsoft.com/office/powerpoint/2010/main" val="4000716860"/>
              </p:ext>
            </p:extLst>
          </p:nvPr>
        </p:nvGraphicFramePr>
        <p:xfrm>
          <a:off x="2267744" y="136525"/>
          <a:ext cx="5904656" cy="6721475"/>
        </p:xfrm>
        <a:graphic>
          <a:graphicData uri="http://schemas.openxmlformats.org/presentationml/2006/ole">
            <mc:AlternateContent xmlns:mc="http://schemas.openxmlformats.org/markup-compatibility/2006">
              <mc:Choice xmlns:v="urn:schemas-microsoft-com:vml" Requires="v">
                <p:oleObj name="Acrobat Document" r:id="rId2" imgW="5667374" imgH="8019676" progId="AcroExch.Document.DC">
                  <p:embed/>
                </p:oleObj>
              </mc:Choice>
              <mc:Fallback>
                <p:oleObj name="Acrobat Document" r:id="rId2" imgW="5667374" imgH="8019676" progId="AcroExch.Document.DC">
                  <p:embed/>
                  <p:pic>
                    <p:nvPicPr>
                      <p:cNvPr id="2" name="Object 1">
                        <a:extLst>
                          <a:ext uri="{FF2B5EF4-FFF2-40B4-BE49-F238E27FC236}">
                            <a16:creationId xmlns:a16="http://schemas.microsoft.com/office/drawing/2014/main" id="{63FC7EDF-6674-60D7-8A88-809419D8758C}"/>
                          </a:ext>
                        </a:extLst>
                      </p:cNvPr>
                      <p:cNvPicPr/>
                      <p:nvPr/>
                    </p:nvPicPr>
                    <p:blipFill>
                      <a:blip r:embed="rId3"/>
                      <a:stretch>
                        <a:fillRect/>
                      </a:stretch>
                    </p:blipFill>
                    <p:spPr>
                      <a:xfrm>
                        <a:off x="2267744" y="136525"/>
                        <a:ext cx="5904656" cy="672147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77927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C0DF-116D-DCAD-7AB6-7E6482AA5EFF}"/>
              </a:ext>
            </a:extLst>
          </p:cNvPr>
          <p:cNvSpPr>
            <a:spLocks noGrp="1"/>
          </p:cNvSpPr>
          <p:nvPr>
            <p:ph type="title"/>
          </p:nvPr>
        </p:nvSpPr>
        <p:spPr/>
        <p:txBody>
          <a:bodyPr>
            <a:normAutofit fontScale="90000"/>
          </a:bodyPr>
          <a:lstStyle/>
          <a:p>
            <a:r>
              <a:rPr lang="en-GB" dirty="0"/>
              <a:t>The UoM PGCE Curriculum: Core Areas</a:t>
            </a:r>
          </a:p>
        </p:txBody>
      </p:sp>
      <p:sp>
        <p:nvSpPr>
          <p:cNvPr id="3" name="Content Placeholder 2">
            <a:extLst>
              <a:ext uri="{FF2B5EF4-FFF2-40B4-BE49-F238E27FC236}">
                <a16:creationId xmlns:a16="http://schemas.microsoft.com/office/drawing/2014/main" id="{4F6E036C-3636-102F-42D9-08252606F8D0}"/>
              </a:ext>
            </a:extLst>
          </p:cNvPr>
          <p:cNvSpPr>
            <a:spLocks noGrp="1"/>
          </p:cNvSpPr>
          <p:nvPr>
            <p:ph idx="1"/>
          </p:nvPr>
        </p:nvSpPr>
        <p:spPr>
          <a:xfrm>
            <a:off x="899592" y="1600201"/>
            <a:ext cx="7787208" cy="3052936"/>
          </a:xfrm>
          <a:ln>
            <a:solidFill>
              <a:schemeClr val="tx1"/>
            </a:solidFill>
          </a:ln>
        </p:spPr>
        <p:txBody>
          <a:bodyPr>
            <a:normAutofit fontScale="85000" lnSpcReduction="10000"/>
          </a:bodyPr>
          <a:lstStyle/>
          <a:p>
            <a:r>
              <a:rPr lang="en-GB" dirty="0"/>
              <a:t>Core Area 1: High Expectations</a:t>
            </a:r>
          </a:p>
          <a:p>
            <a:r>
              <a:rPr lang="en-GB" dirty="0"/>
              <a:t>Core Area 2: Subject and Curriculum Knowledge</a:t>
            </a:r>
          </a:p>
          <a:p>
            <a:r>
              <a:rPr lang="en-GB" dirty="0"/>
              <a:t>Core Area 3: Planning and Teaching [Classroom practice, how pupils learn, adaptive teaching, behaviour for learning]</a:t>
            </a:r>
          </a:p>
          <a:p>
            <a:r>
              <a:rPr lang="en-GB" dirty="0"/>
              <a:t>Core Area 4: Assessment</a:t>
            </a:r>
          </a:p>
          <a:p>
            <a:r>
              <a:rPr lang="en-GB" dirty="0"/>
              <a:t>Core Area 5: Professional Behaviours</a:t>
            </a:r>
          </a:p>
          <a:p>
            <a:endParaRPr lang="en-GB" dirty="0"/>
          </a:p>
        </p:txBody>
      </p:sp>
      <p:sp>
        <p:nvSpPr>
          <p:cNvPr id="4" name="Slide Number Placeholder 3">
            <a:extLst>
              <a:ext uri="{FF2B5EF4-FFF2-40B4-BE49-F238E27FC236}">
                <a16:creationId xmlns:a16="http://schemas.microsoft.com/office/drawing/2014/main" id="{6F42130B-EE11-3A8A-AB83-12D55877733B}"/>
              </a:ext>
            </a:extLst>
          </p:cNvPr>
          <p:cNvSpPr>
            <a:spLocks noGrp="1"/>
          </p:cNvSpPr>
          <p:nvPr>
            <p:ph type="sldNum" sz="quarter" idx="12"/>
          </p:nvPr>
        </p:nvSpPr>
        <p:spPr/>
        <p:txBody>
          <a:bodyPr/>
          <a:lstStyle/>
          <a:p>
            <a:pPr>
              <a:defRPr/>
            </a:pPr>
            <a:fld id="{943B7397-9B2C-4584-ABED-FEF2EADD0823}" type="slidenum">
              <a:rPr lang="en-GB" smtClean="0"/>
              <a:pPr>
                <a:defRPr/>
              </a:pPr>
              <a:t>7</a:t>
            </a:fld>
            <a:endParaRPr lang="en-GB"/>
          </a:p>
        </p:txBody>
      </p:sp>
      <p:sp>
        <p:nvSpPr>
          <p:cNvPr id="5" name="TextBox 4">
            <a:extLst>
              <a:ext uri="{FF2B5EF4-FFF2-40B4-BE49-F238E27FC236}">
                <a16:creationId xmlns:a16="http://schemas.microsoft.com/office/drawing/2014/main" id="{2E864417-639C-8E3E-64A2-497B5897D690}"/>
              </a:ext>
            </a:extLst>
          </p:cNvPr>
          <p:cNvSpPr txBox="1"/>
          <p:nvPr/>
        </p:nvSpPr>
        <p:spPr>
          <a:xfrm>
            <a:off x="899592" y="5013176"/>
            <a:ext cx="7787208" cy="1569660"/>
          </a:xfrm>
          <a:prstGeom prst="rect">
            <a:avLst/>
          </a:prstGeom>
          <a:noFill/>
          <a:ln>
            <a:solidFill>
              <a:schemeClr val="tx1"/>
            </a:solidFill>
          </a:ln>
        </p:spPr>
        <p:txBody>
          <a:bodyPr wrap="square" rtlCol="0">
            <a:spAutoFit/>
          </a:bodyPr>
          <a:lstStyle/>
          <a:p>
            <a:r>
              <a:rPr lang="en-GB" sz="2400" dirty="0"/>
              <a:t>These are the core areas that drive discussions during </a:t>
            </a:r>
            <a:r>
              <a:rPr lang="en-GB" sz="2400" b="1" dirty="0"/>
              <a:t>mentor meetings</a:t>
            </a:r>
            <a:r>
              <a:rPr lang="en-GB" sz="2400" dirty="0"/>
              <a:t>, what the trainees put in </a:t>
            </a:r>
            <a:r>
              <a:rPr lang="en-GB" sz="2400" b="1" dirty="0"/>
              <a:t>the Progress Matrix</a:t>
            </a:r>
            <a:r>
              <a:rPr lang="en-GB" sz="2400" dirty="0"/>
              <a:t>, and how you assess them in the </a:t>
            </a:r>
            <a:r>
              <a:rPr lang="en-GB" sz="2400" b="1" dirty="0"/>
              <a:t>Progress Report </a:t>
            </a:r>
            <a:r>
              <a:rPr lang="en-GB" sz="2400" dirty="0"/>
              <a:t>at the end of placement</a:t>
            </a:r>
            <a:endParaRPr lang="en-GB" sz="2400" b="1" dirty="0"/>
          </a:p>
        </p:txBody>
      </p:sp>
    </p:spTree>
    <p:extLst>
      <p:ext uri="{BB962C8B-B14F-4D97-AF65-F5344CB8AC3E}">
        <p14:creationId xmlns:p14="http://schemas.microsoft.com/office/powerpoint/2010/main" val="39623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FC6171-5F17-134C-B1FA-461CAA3B4040}" type="slidenum">
              <a:rPr kumimoji="0" lang="en-GB"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GB"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2"/>
          <a:stretch>
            <a:fillRect/>
          </a:stretch>
        </p:blipFill>
        <p:spPr>
          <a:xfrm>
            <a:off x="0" y="548680"/>
            <a:ext cx="9424368" cy="5301208"/>
          </a:xfrm>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2483768" y="108384"/>
            <a:ext cx="4376789" cy="733474"/>
          </a:xfrm>
          <a:prstGeom prst="rect">
            <a:avLst/>
          </a:prstGeom>
          <a:solidFill>
            <a:srgbClr val="FFFF00"/>
          </a:solidFill>
          <a:ln>
            <a:solidFill>
              <a:schemeClr val="accent1"/>
            </a:solidFill>
          </a:ln>
        </p:spPr>
        <p:txBody>
          <a:bodyPr bIns="91440" anchor="b" anchorCtr="0">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Franklin Gothic Book"/>
                <a:ea typeface="+mj-ea"/>
                <a:cs typeface="+mj-cs"/>
              </a:rPr>
              <a:t>UoM </a:t>
            </a:r>
            <a:r>
              <a:rPr lang="en-US" dirty="0">
                <a:solidFill>
                  <a:prstClr val="black"/>
                </a:solidFill>
                <a:latin typeface="Franklin Gothic Book"/>
              </a:rPr>
              <a:t>PGCE Curriculum </a:t>
            </a:r>
            <a:r>
              <a:rPr kumimoji="0" lang="en-US" sz="4000" b="0" i="0" u="none" strike="noStrike" kern="1200" cap="none" spc="0" normalizeH="0" baseline="0" noProof="0" dirty="0">
                <a:ln>
                  <a:noFill/>
                </a:ln>
                <a:solidFill>
                  <a:prstClr val="black"/>
                </a:solidFill>
                <a:effectLst/>
                <a:uLnTx/>
                <a:uFillTx/>
                <a:latin typeface="Franklin Gothic Book"/>
                <a:ea typeface="+mj-ea"/>
                <a:cs typeface="+mj-cs"/>
              </a:rPr>
              <a:t>map: trainee journey</a:t>
            </a:r>
          </a:p>
        </p:txBody>
      </p:sp>
    </p:spTree>
    <p:extLst>
      <p:ext uri="{BB962C8B-B14F-4D97-AF65-F5344CB8AC3E}">
        <p14:creationId xmlns:p14="http://schemas.microsoft.com/office/powerpoint/2010/main" val="21527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0D6E-CF82-4775-8065-FBC2D6333716}"/>
              </a:ext>
            </a:extLst>
          </p:cNvPr>
          <p:cNvSpPr>
            <a:spLocks noGrp="1"/>
          </p:cNvSpPr>
          <p:nvPr>
            <p:ph type="title"/>
          </p:nvPr>
        </p:nvSpPr>
        <p:spPr>
          <a:xfrm>
            <a:off x="971552" y="1062801"/>
            <a:ext cx="5480157" cy="509437"/>
          </a:xfrm>
          <a:ln>
            <a:solidFill>
              <a:schemeClr val="tx1"/>
            </a:solidFill>
          </a:ln>
        </p:spPr>
        <p:txBody>
          <a:bodyPr>
            <a:normAutofit fontScale="90000"/>
          </a:bodyPr>
          <a:lstStyle/>
          <a:p>
            <a:r>
              <a:rPr lang="en-GB" dirty="0"/>
              <a:t>The UoM PGCE History Curriculum</a:t>
            </a:r>
          </a:p>
        </p:txBody>
      </p:sp>
      <p:sp>
        <p:nvSpPr>
          <p:cNvPr id="3" name="Content Placeholder 2">
            <a:extLst>
              <a:ext uri="{FF2B5EF4-FFF2-40B4-BE49-F238E27FC236}">
                <a16:creationId xmlns:a16="http://schemas.microsoft.com/office/drawing/2014/main" id="{E2FDAC6D-E96E-40DA-B3D5-89C8BF3D44C2}"/>
              </a:ext>
            </a:extLst>
          </p:cNvPr>
          <p:cNvSpPr>
            <a:spLocks noGrp="1"/>
          </p:cNvSpPr>
          <p:nvPr>
            <p:ph idx="1"/>
          </p:nvPr>
        </p:nvSpPr>
        <p:spPr>
          <a:xfrm>
            <a:off x="4905493" y="3322998"/>
            <a:ext cx="1618832" cy="2546825"/>
          </a:xfrm>
          <a:ln>
            <a:solidFill>
              <a:schemeClr val="tx1"/>
            </a:solidFill>
          </a:ln>
        </p:spPr>
        <p:txBody>
          <a:bodyPr>
            <a:normAutofit fontScale="92500" lnSpcReduction="20000"/>
          </a:bodyPr>
          <a:lstStyle/>
          <a:p>
            <a:r>
              <a:rPr lang="en-GB" sz="900" b="1" dirty="0"/>
              <a:t>Developing teaching in GCSE and A level History: assessment and pedagogy</a:t>
            </a:r>
          </a:p>
          <a:p>
            <a:r>
              <a:rPr lang="en-GB" sz="900" b="1" dirty="0"/>
              <a:t>Working with EAL and SEND students</a:t>
            </a:r>
          </a:p>
          <a:p>
            <a:r>
              <a:rPr lang="en-GB" sz="900" b="1" dirty="0"/>
              <a:t>Assessment for learning</a:t>
            </a:r>
          </a:p>
          <a:p>
            <a:r>
              <a:rPr lang="en-GB" sz="900" b="1" dirty="0"/>
              <a:t>Evidence based History teaching</a:t>
            </a:r>
          </a:p>
          <a:p>
            <a:r>
              <a:rPr lang="en-GB" sz="900" b="1" dirty="0"/>
              <a:t>Research informed History teaching</a:t>
            </a:r>
          </a:p>
          <a:p>
            <a:r>
              <a:rPr lang="en-GB" sz="900" b="1" dirty="0"/>
              <a:t>Curriculum building and developing breadth</a:t>
            </a:r>
          </a:p>
          <a:p>
            <a:r>
              <a:rPr lang="en-GB" sz="900" b="1" dirty="0"/>
              <a:t>Working with parents and co-professionals</a:t>
            </a:r>
          </a:p>
          <a:p>
            <a:r>
              <a:rPr lang="en-GB" sz="900" b="1" dirty="0"/>
              <a:t>Sensitive, controversial and contested histories</a:t>
            </a:r>
          </a:p>
          <a:p>
            <a:r>
              <a:rPr lang="en-GB" sz="900" b="1" dirty="0"/>
              <a:t>Planning autonomously and creating a rich historical enquiry</a:t>
            </a:r>
          </a:p>
          <a:p>
            <a:endParaRPr lang="en-GB" sz="1050" b="1" dirty="0"/>
          </a:p>
          <a:p>
            <a:endParaRPr lang="en-GB" sz="1050" dirty="0"/>
          </a:p>
          <a:p>
            <a:endParaRPr lang="en-GB" sz="1050" dirty="0"/>
          </a:p>
          <a:p>
            <a:endParaRPr lang="en-GB" sz="1050" dirty="0"/>
          </a:p>
        </p:txBody>
      </p:sp>
      <p:sp>
        <p:nvSpPr>
          <p:cNvPr id="4" name="Rectangle 3">
            <a:extLst>
              <a:ext uri="{FF2B5EF4-FFF2-40B4-BE49-F238E27FC236}">
                <a16:creationId xmlns:a16="http://schemas.microsoft.com/office/drawing/2014/main" id="{678C2671-437E-4B70-9BE5-A60C6F0B389D}"/>
              </a:ext>
            </a:extLst>
          </p:cNvPr>
          <p:cNvSpPr/>
          <p:nvPr/>
        </p:nvSpPr>
        <p:spPr>
          <a:xfrm>
            <a:off x="200466" y="1778795"/>
            <a:ext cx="1684606" cy="1098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1: Sept/Oct 2022</a:t>
            </a:r>
          </a:p>
          <a:p>
            <a:pPr algn="ctr" defTabSz="685800" fontAlgn="auto">
              <a:spcBef>
                <a:spcPts val="0"/>
              </a:spcBef>
              <a:spcAft>
                <a:spcPts val="0"/>
              </a:spcAft>
            </a:pPr>
            <a:r>
              <a:rPr lang="en-GB" sz="1050" dirty="0">
                <a:solidFill>
                  <a:prstClr val="black"/>
                </a:solidFill>
                <a:latin typeface="Calibri" panose="020F0502020204030204"/>
              </a:rPr>
              <a:t>Purpose: Induction, developing skills, establishing foundations and growing awareness of key themes and debates </a:t>
            </a:r>
          </a:p>
        </p:txBody>
      </p:sp>
      <p:sp>
        <p:nvSpPr>
          <p:cNvPr id="5" name="Arrow: Right 4">
            <a:extLst>
              <a:ext uri="{FF2B5EF4-FFF2-40B4-BE49-F238E27FC236}">
                <a16:creationId xmlns:a16="http://schemas.microsoft.com/office/drawing/2014/main" id="{E2262DAA-814C-4A3B-8C40-CC1D3703F2F2}"/>
              </a:ext>
            </a:extLst>
          </p:cNvPr>
          <p:cNvSpPr/>
          <p:nvPr/>
        </p:nvSpPr>
        <p:spPr>
          <a:xfrm>
            <a:off x="2103709" y="2125376"/>
            <a:ext cx="267023" cy="36347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D519217C-A85F-4444-A469-AAAA675A9868}"/>
              </a:ext>
            </a:extLst>
          </p:cNvPr>
          <p:cNvSpPr/>
          <p:nvPr/>
        </p:nvSpPr>
        <p:spPr>
          <a:xfrm>
            <a:off x="2550041" y="1778795"/>
            <a:ext cx="1618833" cy="109876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2: January 2023</a:t>
            </a:r>
          </a:p>
          <a:p>
            <a:pPr algn="ctr" defTabSz="685800" fontAlgn="auto">
              <a:spcBef>
                <a:spcPts val="0"/>
              </a:spcBef>
              <a:spcAft>
                <a:spcPts val="0"/>
              </a:spcAft>
            </a:pPr>
            <a:r>
              <a:rPr lang="en-GB" sz="1050" dirty="0">
                <a:solidFill>
                  <a:prstClr val="black"/>
                </a:solidFill>
                <a:latin typeface="Calibri" panose="020F0502020204030204"/>
              </a:rPr>
              <a:t>Purpose: Deepening understanding, extending practice, broadening curriculum knowledge, adaptive and creative teaching</a:t>
            </a:r>
          </a:p>
        </p:txBody>
      </p:sp>
      <p:sp>
        <p:nvSpPr>
          <p:cNvPr id="7" name="Arrow: Right 6">
            <a:extLst>
              <a:ext uri="{FF2B5EF4-FFF2-40B4-BE49-F238E27FC236}">
                <a16:creationId xmlns:a16="http://schemas.microsoft.com/office/drawing/2014/main" id="{8B1625A3-5432-4735-8161-2F405E2899DE}"/>
              </a:ext>
            </a:extLst>
          </p:cNvPr>
          <p:cNvSpPr/>
          <p:nvPr/>
        </p:nvSpPr>
        <p:spPr>
          <a:xfrm>
            <a:off x="4380994" y="2146436"/>
            <a:ext cx="293000" cy="363474"/>
          </a:xfrm>
          <a:prstGeom prst="rightArrow">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6DFCA7F-375A-485C-A628-98066BBD5D54}"/>
              </a:ext>
            </a:extLst>
          </p:cNvPr>
          <p:cNvSpPr/>
          <p:nvPr/>
        </p:nvSpPr>
        <p:spPr>
          <a:xfrm>
            <a:off x="4905492" y="1778794"/>
            <a:ext cx="1618834" cy="10987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3: March 2023</a:t>
            </a:r>
          </a:p>
          <a:p>
            <a:pPr algn="ctr" defTabSz="685800" fontAlgn="auto">
              <a:spcBef>
                <a:spcPts val="0"/>
              </a:spcBef>
              <a:spcAft>
                <a:spcPts val="0"/>
              </a:spcAft>
            </a:pPr>
            <a:r>
              <a:rPr lang="en-GB" sz="1050" dirty="0">
                <a:solidFill>
                  <a:prstClr val="black"/>
                </a:solidFill>
                <a:latin typeface="Calibri" panose="020F0502020204030204"/>
              </a:rPr>
              <a:t>Purpose:  Developing agency, impacting on practice, curriculum building, adaptive teaching, educational research</a:t>
            </a:r>
          </a:p>
        </p:txBody>
      </p:sp>
      <p:sp>
        <p:nvSpPr>
          <p:cNvPr id="9" name="TextBox 8">
            <a:extLst>
              <a:ext uri="{FF2B5EF4-FFF2-40B4-BE49-F238E27FC236}">
                <a16:creationId xmlns:a16="http://schemas.microsoft.com/office/drawing/2014/main" id="{4D052D0D-2B51-4571-AF0B-702F8C8C75D4}"/>
              </a:ext>
            </a:extLst>
          </p:cNvPr>
          <p:cNvSpPr txBox="1"/>
          <p:nvPr/>
        </p:nvSpPr>
        <p:spPr>
          <a:xfrm>
            <a:off x="200466" y="3322998"/>
            <a:ext cx="1730327" cy="2308324"/>
          </a:xfrm>
          <a:prstGeom prst="rect">
            <a:avLst/>
          </a:prstGeom>
          <a:noFill/>
          <a:ln>
            <a:solidFill>
              <a:schemeClr val="tx1"/>
            </a:solidFill>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Micro teaching</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Planning + enquiry questions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Curriculum [mainly KS3]</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How to build subject knowledge quickly</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Sources and evidence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Representative History</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Cognitive Science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Behaviour management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What is assessment?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Disciplinary and substantive concepts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Professional and subject communities and organisations</a:t>
            </a:r>
          </a:p>
        </p:txBody>
      </p:sp>
      <p:sp>
        <p:nvSpPr>
          <p:cNvPr id="12" name="TextBox 11">
            <a:extLst>
              <a:ext uri="{FF2B5EF4-FFF2-40B4-BE49-F238E27FC236}">
                <a16:creationId xmlns:a16="http://schemas.microsoft.com/office/drawing/2014/main" id="{69F96B76-D71C-4CDA-BA84-45DEE7228848}"/>
              </a:ext>
            </a:extLst>
          </p:cNvPr>
          <p:cNvSpPr txBox="1"/>
          <p:nvPr/>
        </p:nvSpPr>
        <p:spPr>
          <a:xfrm>
            <a:off x="2550042" y="3322998"/>
            <a:ext cx="1618833" cy="2723823"/>
          </a:xfrm>
          <a:prstGeom prst="rect">
            <a:avLst/>
          </a:prstGeom>
          <a:solidFill>
            <a:schemeClr val="bg1"/>
          </a:solidFill>
          <a:ln>
            <a:solidFill>
              <a:schemeClr val="tx1"/>
            </a:solidFill>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Planning and enquiry questions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Creative task design</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Differentiation and adaptive teaching</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KS4 and KS4 curriculum and assessment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Cognitive science in the history classroom</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Decolonising and diversifying the curriculum</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Using physical and digital archives to develop enquiries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Historical fieldwork and developing local history enquiries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Mid-term planning</a:t>
            </a:r>
          </a:p>
        </p:txBody>
      </p:sp>
      <p:sp>
        <p:nvSpPr>
          <p:cNvPr id="13" name="Arrow: Down 12">
            <a:extLst>
              <a:ext uri="{FF2B5EF4-FFF2-40B4-BE49-F238E27FC236}">
                <a16:creationId xmlns:a16="http://schemas.microsoft.com/office/drawing/2014/main" id="{DADB1912-0EE9-4D47-BAFC-3B6922C1297A}"/>
              </a:ext>
            </a:extLst>
          </p:cNvPr>
          <p:cNvSpPr/>
          <p:nvPr/>
        </p:nvSpPr>
        <p:spPr>
          <a:xfrm>
            <a:off x="1013049" y="3028239"/>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14" name="Arrow: Down 13">
            <a:extLst>
              <a:ext uri="{FF2B5EF4-FFF2-40B4-BE49-F238E27FC236}">
                <a16:creationId xmlns:a16="http://schemas.microsoft.com/office/drawing/2014/main" id="{1DA166DB-E439-46C0-A1F8-D5CC8E6E7FDD}"/>
              </a:ext>
            </a:extLst>
          </p:cNvPr>
          <p:cNvSpPr/>
          <p:nvPr/>
        </p:nvSpPr>
        <p:spPr>
          <a:xfrm>
            <a:off x="3259841" y="3084111"/>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15" name="Arrow: Down 14">
            <a:extLst>
              <a:ext uri="{FF2B5EF4-FFF2-40B4-BE49-F238E27FC236}">
                <a16:creationId xmlns:a16="http://schemas.microsoft.com/office/drawing/2014/main" id="{1B500473-FBA4-4C33-90FE-49A8959D7752}"/>
              </a:ext>
            </a:extLst>
          </p:cNvPr>
          <p:cNvSpPr/>
          <p:nvPr/>
        </p:nvSpPr>
        <p:spPr>
          <a:xfrm>
            <a:off x="5681064" y="3084111"/>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pic>
        <p:nvPicPr>
          <p:cNvPr id="1026" name="Picture 2" descr="Logo downloads | University brand | StaffNet | The University of Manchester">
            <a:extLst>
              <a:ext uri="{FF2B5EF4-FFF2-40B4-BE49-F238E27FC236}">
                <a16:creationId xmlns:a16="http://schemas.microsoft.com/office/drawing/2014/main" id="{4D0D9B0B-13A8-46AE-A6E5-32AA56010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656" y="857250"/>
            <a:ext cx="1428750" cy="921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11C8AB1-1961-45DF-8C23-64D52210A240}"/>
              </a:ext>
            </a:extLst>
          </p:cNvPr>
          <p:cNvPicPr>
            <a:picLocks noChangeAspect="1"/>
          </p:cNvPicPr>
          <p:nvPr/>
        </p:nvPicPr>
        <p:blipFill>
          <a:blip r:embed="rId3"/>
          <a:stretch>
            <a:fillRect/>
          </a:stretch>
        </p:blipFill>
        <p:spPr>
          <a:xfrm>
            <a:off x="6755824" y="2131560"/>
            <a:ext cx="306350" cy="393226"/>
          </a:xfrm>
          <a:prstGeom prst="rect">
            <a:avLst/>
          </a:prstGeom>
        </p:spPr>
      </p:pic>
      <p:sp>
        <p:nvSpPr>
          <p:cNvPr id="19" name="Rectangle 18">
            <a:extLst>
              <a:ext uri="{FF2B5EF4-FFF2-40B4-BE49-F238E27FC236}">
                <a16:creationId xmlns:a16="http://schemas.microsoft.com/office/drawing/2014/main" id="{AF8CB5DE-C762-44B2-91FB-C25BC76D91EC}"/>
              </a:ext>
            </a:extLst>
          </p:cNvPr>
          <p:cNvSpPr/>
          <p:nvPr/>
        </p:nvSpPr>
        <p:spPr>
          <a:xfrm>
            <a:off x="7260942" y="1778794"/>
            <a:ext cx="1618833" cy="10987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4: June 2023</a:t>
            </a:r>
          </a:p>
          <a:p>
            <a:pPr algn="ctr" defTabSz="685800" fontAlgn="auto">
              <a:spcBef>
                <a:spcPts val="0"/>
              </a:spcBef>
              <a:spcAft>
                <a:spcPts val="0"/>
              </a:spcAft>
            </a:pPr>
            <a:r>
              <a:rPr lang="en-GB" sz="1050" dirty="0">
                <a:solidFill>
                  <a:prstClr val="black"/>
                </a:solidFill>
                <a:latin typeface="Calibri" panose="020F0502020204030204"/>
              </a:rPr>
              <a:t>Purpose: Developing autonomy, developing agency, enrichment and enhancement, joining the profession</a:t>
            </a:r>
          </a:p>
        </p:txBody>
      </p:sp>
      <p:sp>
        <p:nvSpPr>
          <p:cNvPr id="20" name="Arrow: Down 19">
            <a:extLst>
              <a:ext uri="{FF2B5EF4-FFF2-40B4-BE49-F238E27FC236}">
                <a16:creationId xmlns:a16="http://schemas.microsoft.com/office/drawing/2014/main" id="{6A03ED91-F6A3-41F8-904B-13EFCE2E4674}"/>
              </a:ext>
            </a:extLst>
          </p:cNvPr>
          <p:cNvSpPr/>
          <p:nvPr/>
        </p:nvSpPr>
        <p:spPr>
          <a:xfrm>
            <a:off x="7970742" y="3084110"/>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1EA293AC-90BB-41AA-9247-14D56F60D8F0}"/>
              </a:ext>
            </a:extLst>
          </p:cNvPr>
          <p:cNvSpPr txBox="1"/>
          <p:nvPr/>
        </p:nvSpPr>
        <p:spPr>
          <a:xfrm>
            <a:off x="7260942" y="3322998"/>
            <a:ext cx="1618833" cy="2723823"/>
          </a:xfrm>
          <a:prstGeom prst="rect">
            <a:avLst/>
          </a:prstGeom>
          <a:noFill/>
          <a:ln>
            <a:solidFill>
              <a:schemeClr val="tx1"/>
            </a:solidFill>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Representative History showcase event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Considerations for the ECT phase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Pupil voice enquiry showcase and findings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Creating knowledge about History teaching [Counsell]</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Revisiting communities of practice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Setting developmental targets </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Historical knowledge auditing</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Using historical scholarship in the classroom</a:t>
            </a:r>
          </a:p>
          <a:p>
            <a:pPr marL="214313" indent="-214313" defTabSz="685800" fontAlgn="auto">
              <a:spcBef>
                <a:spcPts val="0"/>
              </a:spcBef>
              <a:spcAft>
                <a:spcPts val="0"/>
              </a:spcAft>
              <a:buFont typeface="Arial" panose="020B0604020202020204" pitchFamily="34" charset="0"/>
              <a:buChar char="•"/>
            </a:pPr>
            <a:endParaRPr lang="en-GB" sz="900" b="1" dirty="0">
              <a:solidFill>
                <a:prstClr val="black"/>
              </a:solidFill>
              <a:latin typeface="Calibri" panose="020F0502020204030204"/>
            </a:endParaRPr>
          </a:p>
        </p:txBody>
      </p:sp>
    </p:spTree>
    <p:extLst>
      <p:ext uri="{BB962C8B-B14F-4D97-AF65-F5344CB8AC3E}">
        <p14:creationId xmlns:p14="http://schemas.microsoft.com/office/powerpoint/2010/main" val="107204760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7792</TotalTime>
  <Words>5883</Words>
  <Application>Microsoft Office PowerPoint</Application>
  <PresentationFormat>On-screen Show (4:3)</PresentationFormat>
  <Paragraphs>640</Paragraphs>
  <Slides>47</Slides>
  <Notes>5</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2</vt:i4>
      </vt:variant>
      <vt:variant>
        <vt:lpstr>Slide Titles</vt:lpstr>
      </vt:variant>
      <vt:variant>
        <vt:i4>47</vt:i4>
      </vt:variant>
    </vt:vector>
  </HeadingPairs>
  <TitlesOfParts>
    <vt:vector size="66" baseType="lpstr">
      <vt:lpstr>Arial</vt:lpstr>
      <vt:lpstr>Calibri</vt:lpstr>
      <vt:lpstr>Calibri Light</vt:lpstr>
      <vt:lpstr>Cambria</vt:lpstr>
      <vt:lpstr>Franklin Gothic Book</vt:lpstr>
      <vt:lpstr>Open Sans</vt:lpstr>
      <vt:lpstr>Perpetua</vt:lpstr>
      <vt:lpstr>Symbol</vt:lpstr>
      <vt:lpstr>Times New Roman</vt:lpstr>
      <vt:lpstr>Trebuchet MS</vt:lpstr>
      <vt:lpstr>Wingdings</vt:lpstr>
      <vt:lpstr>Wingdings 2</vt:lpstr>
      <vt:lpstr>Default Design</vt:lpstr>
      <vt:lpstr>Office Theme</vt:lpstr>
      <vt:lpstr>Equity</vt:lpstr>
      <vt:lpstr>1_Office Theme</vt:lpstr>
      <vt:lpstr>Theme4</vt:lpstr>
      <vt:lpstr>Acrobat Document</vt:lpstr>
      <vt:lpstr>Document</vt:lpstr>
      <vt:lpstr>PGCE History Training for new Subject Mentors Sept 2022</vt:lpstr>
      <vt:lpstr>University tutors PGCE History</vt:lpstr>
      <vt:lpstr>Today’s training</vt:lpstr>
      <vt:lpstr>E mail addresses</vt:lpstr>
      <vt:lpstr>Starting with the end….PGCE History Network</vt:lpstr>
      <vt:lpstr>PowerPoint Presentation</vt:lpstr>
      <vt:lpstr>The UoM PGCE Curriculum: Core Areas</vt:lpstr>
      <vt:lpstr>PowerPoint Presentation</vt:lpstr>
      <vt:lpstr>The UoM PGCE History Curriculum</vt:lpstr>
      <vt:lpstr>The UoM PGCE History Curriculum</vt:lpstr>
      <vt:lpstr>PGCE Curriculum: key themes [History]</vt:lpstr>
      <vt:lpstr>PGCE Curriculum: key themes</vt:lpstr>
      <vt:lpstr>The PGCE History Curriculum</vt:lpstr>
      <vt:lpstr>The Core Content Framework [CCF]</vt:lpstr>
      <vt:lpstr>The Core Content Framework [CCF]</vt:lpstr>
      <vt:lpstr>When will you encounter the CCF?</vt:lpstr>
      <vt:lpstr>‘Learn that’ and ‘Learn how to’ statements on the CCF</vt:lpstr>
      <vt:lpstr>PowerPoint Presentation</vt:lpstr>
      <vt:lpstr>What will trainees have done when they come into school placement 1?</vt:lpstr>
      <vt:lpstr>Planning a timetable for trainees</vt:lpstr>
      <vt:lpstr>Considerations for induction and beyond</vt:lpstr>
      <vt:lpstr>Lesson planning and evaluation</vt:lpstr>
      <vt:lpstr>PowerPoint Presentation</vt:lpstr>
      <vt:lpstr>Weekly meetings with trainees</vt:lpstr>
      <vt:lpstr>Keeping your mentor meetings subject specific: recommended prompts</vt:lpstr>
      <vt:lpstr>PowerPoint Presentation</vt:lpstr>
      <vt:lpstr>Weekly mentor meetings</vt:lpstr>
      <vt:lpstr>PowerPoint Presentation</vt:lpstr>
      <vt:lpstr>PowerPoint Presentation</vt:lpstr>
      <vt:lpstr>Weekly meetings: some great resources to use for ‘homework’</vt:lpstr>
      <vt:lpstr>Observing trainees</vt:lpstr>
      <vt:lpstr>PowerPoint Presentation</vt:lpstr>
      <vt:lpstr>PowerPoint Presentation</vt:lpstr>
      <vt:lpstr>PowerPoint Presentation</vt:lpstr>
      <vt:lpstr>What characterises a weak trainee?</vt:lpstr>
      <vt:lpstr>If you have a weak trainee: </vt:lpstr>
      <vt:lpstr>Steps for dealing with a weak or struggling trainee</vt:lpstr>
      <vt:lpstr>The RoAD [online]</vt:lpstr>
      <vt:lpstr>Teachers’ Standards Assessment Descriptors (the progress matrix)</vt:lpstr>
      <vt:lpstr>Assessing trainees’ attainment</vt:lpstr>
      <vt:lpstr>PowerPoint Presentation</vt:lpstr>
      <vt:lpstr>PowerPoint Presentation</vt:lpstr>
      <vt:lpstr>PowerPoint Presentation</vt:lpstr>
      <vt:lpstr>PowerPoint Presentation</vt:lpstr>
      <vt:lpstr>PowerPoint Presentation</vt:lpstr>
      <vt:lpstr>Writing reports</vt:lpstr>
      <vt:lpstr>Writing reports – target setting</vt:lpstr>
    </vt:vector>
  </TitlesOfParts>
  <Company>Brookside Farm, Hazel Grove SK7 6NR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Jervis</dc:creator>
  <cp:lastModifiedBy>Thomas Donnai</cp:lastModifiedBy>
  <cp:revision>285</cp:revision>
  <cp:lastPrinted>2015-09-23T11:15:54Z</cp:lastPrinted>
  <dcterms:created xsi:type="dcterms:W3CDTF">2003-09-08T20:24:33Z</dcterms:created>
  <dcterms:modified xsi:type="dcterms:W3CDTF">2022-09-21T15:20:33Z</dcterms:modified>
</cp:coreProperties>
</file>