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  <p:sldMasterId id="2147483682" r:id="rId5"/>
    <p:sldMasterId id="2147483697" r:id="rId6"/>
    <p:sldMasterId id="2147483702" r:id="rId7"/>
    <p:sldMasterId id="2147483868" r:id="rId8"/>
    <p:sldMasterId id="2147483871" r:id="rId9"/>
    <p:sldMasterId id="2147483876" r:id="rId10"/>
    <p:sldMasterId id="2147483911" r:id="rId11"/>
    <p:sldMasterId id="2147483915" r:id="rId12"/>
  </p:sldMasterIdLst>
  <p:notesMasterIdLst>
    <p:notesMasterId r:id="rId51"/>
  </p:notesMasterIdLst>
  <p:sldIdLst>
    <p:sldId id="1566" r:id="rId13"/>
    <p:sldId id="1798" r:id="rId14"/>
    <p:sldId id="393" r:id="rId15"/>
    <p:sldId id="1797" r:id="rId16"/>
    <p:sldId id="4709" r:id="rId17"/>
    <p:sldId id="464" r:id="rId18"/>
    <p:sldId id="4713" r:id="rId19"/>
    <p:sldId id="4727" r:id="rId20"/>
    <p:sldId id="256" r:id="rId21"/>
    <p:sldId id="4714" r:id="rId22"/>
    <p:sldId id="1518" r:id="rId23"/>
    <p:sldId id="1778" r:id="rId24"/>
    <p:sldId id="4728" r:id="rId25"/>
    <p:sldId id="1623" r:id="rId26"/>
    <p:sldId id="394" r:id="rId27"/>
    <p:sldId id="428" r:id="rId28"/>
    <p:sldId id="1592" r:id="rId29"/>
    <p:sldId id="4712" r:id="rId30"/>
    <p:sldId id="4729" r:id="rId31"/>
    <p:sldId id="430" r:id="rId32"/>
    <p:sldId id="4734" r:id="rId33"/>
    <p:sldId id="4526" r:id="rId34"/>
    <p:sldId id="715" r:id="rId35"/>
    <p:sldId id="1671" r:id="rId36"/>
    <p:sldId id="4730" r:id="rId37"/>
    <p:sldId id="4725" r:id="rId38"/>
    <p:sldId id="4726" r:id="rId39"/>
    <p:sldId id="1795" r:id="rId40"/>
    <p:sldId id="4732" r:id="rId41"/>
    <p:sldId id="4593" r:id="rId42"/>
    <p:sldId id="1782" r:id="rId43"/>
    <p:sldId id="1724" r:id="rId44"/>
    <p:sldId id="1730" r:id="rId45"/>
    <p:sldId id="1766" r:id="rId46"/>
    <p:sldId id="1801" r:id="rId47"/>
    <p:sldId id="1770" r:id="rId48"/>
    <p:sldId id="4733" r:id="rId49"/>
    <p:sldId id="4731" r:id="rId50"/>
  </p:sldIdLst>
  <p:sldSz cx="12192000" cy="6858000"/>
  <p:notesSz cx="6858000" cy="9144000"/>
  <p:embeddedFontLst>
    <p:embeddedFont>
      <p:font typeface="Open Sans" panose="020B0604020202020204" charset="0"/>
      <p:regular r:id="rId52"/>
      <p:bold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9F00"/>
    <a:srgbClr val="006548"/>
    <a:srgbClr val="1F3451"/>
    <a:srgbClr val="404F64"/>
    <a:srgbClr val="FF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0CA3D7-F03F-4A1A-B267-CA80035180E5}" v="23" dt="2026-05-18T12:29:37.6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font" Target="fonts/font2.fntdata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microsoft.com/office/2015/10/relationships/revisionInfo" Target="revisionInfo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ryn Rodway" userId="eb1f5484-34a6-49e8-b07b-27ddd2a27ec9" providerId="ADAL" clId="{1D65CC49-960C-445D-9237-998078A3BD0E}"/>
    <pc:docChg chg="delSld">
      <pc:chgData name="Cathryn Rodway" userId="eb1f5484-34a6-49e8-b07b-27ddd2a27ec9" providerId="ADAL" clId="{1D65CC49-960C-445D-9237-998078A3BD0E}" dt="2026-05-18T12:29:37.695" v="1" actId="47"/>
      <pc:docMkLst>
        <pc:docMk/>
      </pc:docMkLst>
      <pc:sldChg chg="del">
        <pc:chgData name="Cathryn Rodway" userId="eb1f5484-34a6-49e8-b07b-27ddd2a27ec9" providerId="ADAL" clId="{1D65CC49-960C-445D-9237-998078A3BD0E}" dt="2026-05-18T12:10:20.712" v="0" actId="47"/>
        <pc:sldMkLst>
          <pc:docMk/>
          <pc:sldMk cId="0" sldId="4708"/>
        </pc:sldMkLst>
      </pc:sldChg>
      <pc:sldChg chg="del">
        <pc:chgData name="Cathryn Rodway" userId="eb1f5484-34a6-49e8-b07b-27ddd2a27ec9" providerId="ADAL" clId="{1D65CC49-960C-445D-9237-998078A3BD0E}" dt="2026-05-18T12:29:37.695" v="1" actId="47"/>
        <pc:sldMkLst>
          <pc:docMk/>
          <pc:sldMk cId="2378436845" sldId="472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0_AC91849E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0_AC91849E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Fig%208%20patient%20rate%20per%20MH%20contact%20figure%202012-2022%20UPDATED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49540633945291"/>
          <c:y val="2.989919922329147E-2"/>
          <c:w val="0.85449217819561052"/>
          <c:h val="0.746076017720911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 </c:v>
                </c:pt>
              </c:strCache>
            </c:strRef>
          </c:tx>
          <c:spPr>
            <a:solidFill>
              <a:srgbClr val="7FA9D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10-19</c:v>
                </c:pt>
                <c:pt idx="1">
                  <c:v>20-29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60-69</c:v>
                </c:pt>
                <c:pt idx="6">
                  <c:v>70-79</c:v>
                </c:pt>
                <c:pt idx="7">
                  <c:v>80-89</c:v>
                </c:pt>
                <c:pt idx="8">
                  <c:v>90-99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233</c:v>
                </c:pt>
                <c:pt idx="1">
                  <c:v>1544</c:v>
                </c:pt>
                <c:pt idx="2">
                  <c:v>1771</c:v>
                </c:pt>
                <c:pt idx="3">
                  <c:v>1441</c:v>
                </c:pt>
                <c:pt idx="4">
                  <c:v>1037</c:v>
                </c:pt>
                <c:pt idx="5">
                  <c:v>606</c:v>
                </c:pt>
                <c:pt idx="6">
                  <c:v>511</c:v>
                </c:pt>
                <c:pt idx="7">
                  <c:v>301</c:v>
                </c:pt>
                <c:pt idx="8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21-4107-A333-1CA6988C1C7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0053B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10-19</c:v>
                </c:pt>
                <c:pt idx="1">
                  <c:v>20-29</c:v>
                </c:pt>
                <c:pt idx="2">
                  <c:v>30-39</c:v>
                </c:pt>
                <c:pt idx="3">
                  <c:v>40-49</c:v>
                </c:pt>
                <c:pt idx="4">
                  <c:v>50-59</c:v>
                </c:pt>
                <c:pt idx="5">
                  <c:v>60-69</c:v>
                </c:pt>
                <c:pt idx="6">
                  <c:v>70-79</c:v>
                </c:pt>
                <c:pt idx="7">
                  <c:v>80-89</c:v>
                </c:pt>
                <c:pt idx="8">
                  <c:v>90-99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77</c:v>
                </c:pt>
                <c:pt idx="1">
                  <c:v>326</c:v>
                </c:pt>
                <c:pt idx="2">
                  <c:v>444</c:v>
                </c:pt>
                <c:pt idx="3">
                  <c:v>458</c:v>
                </c:pt>
                <c:pt idx="4">
                  <c:v>400</c:v>
                </c:pt>
                <c:pt idx="5">
                  <c:v>298</c:v>
                </c:pt>
                <c:pt idx="6">
                  <c:v>284</c:v>
                </c:pt>
                <c:pt idx="7">
                  <c:v>203</c:v>
                </c:pt>
                <c:pt idx="8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21-4107-A333-1CA6988C1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5"/>
        <c:axId val="1122084448"/>
        <c:axId val="1122083968"/>
      </c:barChart>
      <c:catAx>
        <c:axId val="1122084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2083968"/>
        <c:crosses val="autoZero"/>
        <c:auto val="1"/>
        <c:lblAlgn val="ctr"/>
        <c:lblOffset val="100"/>
        <c:noMultiLvlLbl val="0"/>
      </c:catAx>
      <c:valAx>
        <c:axId val="11220839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Frequency</a:t>
                </a:r>
              </a:p>
            </c:rich>
          </c:tx>
          <c:layout>
            <c:manualLayout>
              <c:xMode val="edge"/>
              <c:yMode val="edge"/>
              <c:x val="0"/>
              <c:y val="0.384468172707420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C8C6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2084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293762303149598"/>
          <c:y val="6.6100389634572446E-2"/>
          <c:w val="0.22400006992575666"/>
          <c:h val="8.02135802469135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200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</a:rPr>
              <a:t>Suicide by sex and age group, England and Wales</a:t>
            </a:r>
          </a:p>
          <a:p>
            <a:pPr algn="l">
              <a:defRPr/>
            </a:pPr>
            <a:r>
              <a:rPr lang="en-GB" sz="10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</a:rPr>
              <a:t>Age-specific rate per 100,000 population, 2024</a:t>
            </a:r>
          </a:p>
        </c:rich>
      </c:tx>
      <c:layout>
        <c:manualLayout>
          <c:xMode val="edge"/>
          <c:yMode val="edge"/>
          <c:x val="0.4953753146665580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534087348710193"/>
          <c:y val="0.15049647809857716"/>
          <c:w val="0.85449217819561052"/>
          <c:h val="0.746076017720911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 </c:v>
                </c:pt>
              </c:strCache>
            </c:strRef>
          </c:tx>
          <c:spPr>
            <a:solidFill>
              <a:srgbClr val="006548"/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10-14</c:v>
                </c:pt>
                <c:pt idx="1">
                  <c:v>15-19</c:v>
                </c:pt>
                <c:pt idx="2">
                  <c:v>20-24</c:v>
                </c:pt>
                <c:pt idx="3">
                  <c:v>25-29</c:v>
                </c:pt>
                <c:pt idx="4">
                  <c:v>30-34</c:v>
                </c:pt>
                <c:pt idx="5">
                  <c:v>35-39</c:v>
                </c:pt>
                <c:pt idx="6">
                  <c:v>40-44</c:v>
                </c:pt>
                <c:pt idx="7">
                  <c:v>45-49</c:v>
                </c:pt>
                <c:pt idx="8">
                  <c:v>50-54</c:v>
                </c:pt>
                <c:pt idx="9">
                  <c:v>55-59</c:v>
                </c:pt>
                <c:pt idx="10">
                  <c:v>60-64</c:v>
                </c:pt>
                <c:pt idx="11">
                  <c:v>65-69</c:v>
                </c:pt>
                <c:pt idx="12">
                  <c:v>70-74</c:v>
                </c:pt>
                <c:pt idx="13">
                  <c:v>75-79</c:v>
                </c:pt>
                <c:pt idx="14">
                  <c:v>80-84</c:v>
                </c:pt>
                <c:pt idx="15">
                  <c:v>85-89</c:v>
                </c:pt>
                <c:pt idx="16">
                  <c:v>90+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0.3</c:v>
                </c:pt>
                <c:pt idx="1">
                  <c:v>7.8</c:v>
                </c:pt>
                <c:pt idx="2">
                  <c:v>14.2</c:v>
                </c:pt>
                <c:pt idx="3">
                  <c:v>15.7</c:v>
                </c:pt>
                <c:pt idx="4">
                  <c:v>17.5</c:v>
                </c:pt>
                <c:pt idx="5">
                  <c:v>22.9</c:v>
                </c:pt>
                <c:pt idx="6">
                  <c:v>23.4</c:v>
                </c:pt>
                <c:pt idx="7">
                  <c:v>20.7</c:v>
                </c:pt>
                <c:pt idx="8">
                  <c:v>26.8</c:v>
                </c:pt>
                <c:pt idx="9">
                  <c:v>23.7</c:v>
                </c:pt>
                <c:pt idx="10">
                  <c:v>18.7</c:v>
                </c:pt>
                <c:pt idx="11">
                  <c:v>13.9</c:v>
                </c:pt>
                <c:pt idx="12">
                  <c:v>13.8</c:v>
                </c:pt>
                <c:pt idx="13">
                  <c:v>12.4</c:v>
                </c:pt>
                <c:pt idx="14">
                  <c:v>10.8</c:v>
                </c:pt>
                <c:pt idx="15">
                  <c:v>13.6</c:v>
                </c:pt>
                <c:pt idx="16">
                  <c:v>22.3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F6-4AD8-B994-1CE65009DA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E09F00"/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10-14</c:v>
                </c:pt>
                <c:pt idx="1">
                  <c:v>15-19</c:v>
                </c:pt>
                <c:pt idx="2">
                  <c:v>20-24</c:v>
                </c:pt>
                <c:pt idx="3">
                  <c:v>25-29</c:v>
                </c:pt>
                <c:pt idx="4">
                  <c:v>30-34</c:v>
                </c:pt>
                <c:pt idx="5">
                  <c:v>35-39</c:v>
                </c:pt>
                <c:pt idx="6">
                  <c:v>40-44</c:v>
                </c:pt>
                <c:pt idx="7">
                  <c:v>45-49</c:v>
                </c:pt>
                <c:pt idx="8">
                  <c:v>50-54</c:v>
                </c:pt>
                <c:pt idx="9">
                  <c:v>55-59</c:v>
                </c:pt>
                <c:pt idx="10">
                  <c:v>60-64</c:v>
                </c:pt>
                <c:pt idx="11">
                  <c:v>65-69</c:v>
                </c:pt>
                <c:pt idx="12">
                  <c:v>70-74</c:v>
                </c:pt>
                <c:pt idx="13">
                  <c:v>75-79</c:v>
                </c:pt>
                <c:pt idx="14">
                  <c:v>80-84</c:v>
                </c:pt>
                <c:pt idx="15">
                  <c:v>85-89</c:v>
                </c:pt>
                <c:pt idx="16">
                  <c:v>90+</c:v>
                </c:pt>
              </c:strCache>
            </c:strRef>
          </c:cat>
          <c:val>
            <c:numRef>
              <c:f>Sheet1!$C$2:$C$18</c:f>
              <c:numCache>
                <c:formatCode>General</c:formatCode>
                <c:ptCount val="17"/>
                <c:pt idx="0">
                  <c:v>0.7</c:v>
                </c:pt>
                <c:pt idx="1">
                  <c:v>3.7</c:v>
                </c:pt>
                <c:pt idx="2">
                  <c:v>5.5</c:v>
                </c:pt>
                <c:pt idx="3">
                  <c:v>6.9</c:v>
                </c:pt>
                <c:pt idx="4">
                  <c:v>6.5</c:v>
                </c:pt>
                <c:pt idx="5">
                  <c:v>6.5</c:v>
                </c:pt>
                <c:pt idx="6">
                  <c:v>6.9</c:v>
                </c:pt>
                <c:pt idx="7">
                  <c:v>7.9</c:v>
                </c:pt>
                <c:pt idx="8">
                  <c:v>6.7</c:v>
                </c:pt>
                <c:pt idx="9">
                  <c:v>7.4</c:v>
                </c:pt>
                <c:pt idx="10">
                  <c:v>5.6</c:v>
                </c:pt>
                <c:pt idx="11">
                  <c:v>4.7</c:v>
                </c:pt>
                <c:pt idx="12">
                  <c:v>4.0999999999999996</c:v>
                </c:pt>
                <c:pt idx="13">
                  <c:v>3.5</c:v>
                </c:pt>
                <c:pt idx="14">
                  <c:v>5.0999999999999996</c:v>
                </c:pt>
                <c:pt idx="15">
                  <c:v>4.0999999999999996</c:v>
                </c:pt>
                <c:pt idx="16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F6-4AD8-B994-1CE65009DA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41"/>
        <c:axId val="1122084448"/>
        <c:axId val="1122083968"/>
      </c:barChart>
      <c:catAx>
        <c:axId val="1122084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2083968"/>
        <c:crosses val="autoZero"/>
        <c:auto val="1"/>
        <c:lblAlgn val="ctr"/>
        <c:lblOffset val="100"/>
        <c:noMultiLvlLbl val="0"/>
      </c:catAx>
      <c:valAx>
        <c:axId val="11220839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C8C6BD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2084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62688027152801"/>
          <c:y val="0.12325713240673007"/>
          <c:w val="0.82657925620476014"/>
          <c:h val="0.63682638380882717"/>
        </c:manualLayout>
      </c:layout>
      <c:lineChart>
        <c:grouping val="standard"/>
        <c:varyColors val="0"/>
        <c:ser>
          <c:idx val="0"/>
          <c:order val="0"/>
          <c:tx>
            <c:strRef>
              <c:f>Sheet1!$B$6</c:f>
              <c:strCache>
                <c:ptCount val="1"/>
                <c:pt idx="0">
                  <c:v>Overall</c:v>
                </c:pt>
              </c:strCache>
            </c:strRef>
          </c:tx>
          <c:marker>
            <c:symbol val="none"/>
          </c:marker>
          <c:dPt>
            <c:idx val="6"/>
            <c:bubble3D val="0"/>
            <c:spPr>
              <a:ln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1-97A2-42A8-A5B5-36ED836B7CD5}"/>
              </c:ext>
            </c:extLst>
          </c:dPt>
          <c:cat>
            <c:numRef>
              <c:f>Sheet1!$A$11:$A$17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Sheet1!$B$11:$B$17</c:f>
              <c:numCache>
                <c:formatCode>0.0</c:formatCode>
                <c:ptCount val="7"/>
                <c:pt idx="0">
                  <c:v>51.665084988140748</c:v>
                </c:pt>
                <c:pt idx="1">
                  <c:v>49.399463193810988</c:v>
                </c:pt>
                <c:pt idx="2">
                  <c:v>52.942182273011795</c:v>
                </c:pt>
                <c:pt idx="3">
                  <c:v>47.524212926427502</c:v>
                </c:pt>
                <c:pt idx="4">
                  <c:v>46.348595297389316</c:v>
                </c:pt>
                <c:pt idx="5">
                  <c:v>42.216345408602606</c:v>
                </c:pt>
                <c:pt idx="6">
                  <c:v>38.242700774357573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A2-42A8-A5B5-36ED836B7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5993743"/>
        <c:axId val="1"/>
      </c:lineChart>
      <c:catAx>
        <c:axId val="1085993743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 sz="2000" b="0"/>
                  <a:t>Year</a:t>
                </a:r>
              </a:p>
            </c:rich>
          </c:tx>
          <c:layout>
            <c:manualLayout>
              <c:xMode val="edge"/>
              <c:yMode val="edge"/>
              <c:x val="0.52756328740378899"/>
              <c:y val="0.9016022514833780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tx1">
                <a:lumMod val="50000"/>
                <a:lumOff val="50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 sz="2000" b="0"/>
                  <a:t>Rate per 100,000 MH service users</a:t>
                </a:r>
              </a:p>
            </c:rich>
          </c:tx>
          <c:layout>
            <c:manualLayout>
              <c:xMode val="edge"/>
              <c:yMode val="edge"/>
              <c:x val="1.2126765781478779E-2"/>
              <c:y val="0.11231742524442108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25400">
            <a:solidFill>
              <a:schemeClr val="tx1">
                <a:lumMod val="50000"/>
                <a:lumOff val="50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085993743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33A49-B484-4817-B6A3-103152903D71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3A387-D056-4600-9242-EA275E42A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71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D5984915-68A8-B979-9ECB-811EE5B0D1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E0443886-78D4-D706-84F3-571C3C214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BAB79734-89ED-39CC-C0BC-FA77AF0E65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7146BF-95A6-42AF-86BF-A2A2C6D3281A}" type="slidenum">
              <a:rPr kumimoji="0" lang="en-GB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D0E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1D0E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368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98393-AD9F-8A76-6EA0-BAA73A650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>
            <a:extLst>
              <a:ext uri="{FF2B5EF4-FFF2-40B4-BE49-F238E27FC236}">
                <a16:creationId xmlns:a16="http://schemas.microsoft.com/office/drawing/2014/main" id="{1F7402BE-97F6-9398-F91C-DDFDA180CF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Notes Placeholder 2">
            <a:extLst>
              <a:ext uri="{FF2B5EF4-FFF2-40B4-BE49-F238E27FC236}">
                <a16:creationId xmlns:a16="http://schemas.microsoft.com/office/drawing/2014/main" id="{9555FD9A-2FB4-DF14-0391-141DDB18C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4132" name="Slide Number Placeholder 3">
            <a:extLst>
              <a:ext uri="{FF2B5EF4-FFF2-40B4-BE49-F238E27FC236}">
                <a16:creationId xmlns:a16="http://schemas.microsoft.com/office/drawing/2014/main" id="{66AF90B0-2355-C7C4-0DAA-6C59BFCBD6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BD7BA0-C0D0-421B-9018-C173016BB232}" type="slidenum">
              <a:rPr kumimoji="0" lang="en-GB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D0E8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1D0E82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687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01663" y="1200150"/>
            <a:ext cx="6248400" cy="3516313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0963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7D7AD-F57B-43D2-ACED-513DD669978E}" type="slidenum">
              <a:rPr kumimoji="0" lang="en-GB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1D0E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0963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1D0E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790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3C6F9-3495-428F-B3B3-EDBC97FF441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22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>
            <a:extLst>
              <a:ext uri="{FF2B5EF4-FFF2-40B4-BE49-F238E27FC236}">
                <a16:creationId xmlns:a16="http://schemas.microsoft.com/office/drawing/2014/main" id="{6DBC6BF8-3FA3-4496-BBC2-D42EE7FFCE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>
            <a:extLst>
              <a:ext uri="{FF2B5EF4-FFF2-40B4-BE49-F238E27FC236}">
                <a16:creationId xmlns:a16="http://schemas.microsoft.com/office/drawing/2014/main" id="{9A5179FC-0428-5DD1-283C-C272527F69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7C1EC-F217-76CC-C2D7-CC9659A48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04846E-0451-4717-BDF1-B773D8DF87E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018F8-EF56-CB40-0EF2-D74EBE48C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>
            <a:extLst>
              <a:ext uri="{FF2B5EF4-FFF2-40B4-BE49-F238E27FC236}">
                <a16:creationId xmlns:a16="http://schemas.microsoft.com/office/drawing/2014/main" id="{CA0251A5-88A3-C889-CCF9-D9CE2236EA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Notes Placeholder 2">
            <a:extLst>
              <a:ext uri="{FF2B5EF4-FFF2-40B4-BE49-F238E27FC236}">
                <a16:creationId xmlns:a16="http://schemas.microsoft.com/office/drawing/2014/main" id="{B6D4575B-638B-E9C1-91D8-AF6EC0884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4132" name="Slide Number Placeholder 3">
            <a:extLst>
              <a:ext uri="{FF2B5EF4-FFF2-40B4-BE49-F238E27FC236}">
                <a16:creationId xmlns:a16="http://schemas.microsoft.com/office/drawing/2014/main" id="{5CD5A39C-33C6-3EF7-893A-6ED4DC4910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BD7BA0-C0D0-421B-9018-C173016BB232}" type="slidenum">
              <a:rPr kumimoji="0" lang="en-GB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D0E8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1D0E82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301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9A190-1AA8-5CB1-FDE2-4229E5E53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>
            <a:extLst>
              <a:ext uri="{FF2B5EF4-FFF2-40B4-BE49-F238E27FC236}">
                <a16:creationId xmlns:a16="http://schemas.microsoft.com/office/drawing/2014/main" id="{8EC70542-C64B-1CF8-1A0A-37B99603ED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Notes Placeholder 2">
            <a:extLst>
              <a:ext uri="{FF2B5EF4-FFF2-40B4-BE49-F238E27FC236}">
                <a16:creationId xmlns:a16="http://schemas.microsoft.com/office/drawing/2014/main" id="{7777A313-08E3-D746-2C66-C455EAD87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4132" name="Slide Number Placeholder 3">
            <a:extLst>
              <a:ext uri="{FF2B5EF4-FFF2-40B4-BE49-F238E27FC236}">
                <a16:creationId xmlns:a16="http://schemas.microsoft.com/office/drawing/2014/main" id="{8C211022-D133-1DE7-89C1-097CE0F345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BD7BA0-C0D0-421B-9018-C173016BB232}" type="slidenum">
              <a:rPr kumimoji="0" lang="en-GB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D0E8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1D0E82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149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Slide Image Placeholder 1">
            <a:extLst>
              <a:ext uri="{FF2B5EF4-FFF2-40B4-BE49-F238E27FC236}">
                <a16:creationId xmlns:a16="http://schemas.microsoft.com/office/drawing/2014/main" id="{068E6D6B-BD3E-C3A7-2D31-3EAA417C70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5443" name="Notes Placeholder 2">
            <a:extLst>
              <a:ext uri="{FF2B5EF4-FFF2-40B4-BE49-F238E27FC236}">
                <a16:creationId xmlns:a16="http://schemas.microsoft.com/office/drawing/2014/main" id="{32869048-9D6C-1C56-C24D-91AAA77E8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45444" name="Slide Number Placeholder 3">
            <a:extLst>
              <a:ext uri="{FF2B5EF4-FFF2-40B4-BE49-F238E27FC236}">
                <a16:creationId xmlns:a16="http://schemas.microsoft.com/office/drawing/2014/main" id="{A869BF45-5AFF-2B23-E8F8-3B74F904B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6BA0E1-950A-4C06-87DD-B57B01C85D3E}" type="slidenum">
              <a:rPr kumimoji="0" lang="en-GB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D0E8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1D0E82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Slide Image Placeholder 1">
            <a:extLst>
              <a:ext uri="{FF2B5EF4-FFF2-40B4-BE49-F238E27FC236}">
                <a16:creationId xmlns:a16="http://schemas.microsoft.com/office/drawing/2014/main" id="{DABCB238-57A6-272A-5779-6A6CFD1898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Notes Placeholder 2">
            <a:extLst>
              <a:ext uri="{FF2B5EF4-FFF2-40B4-BE49-F238E27FC236}">
                <a16:creationId xmlns:a16="http://schemas.microsoft.com/office/drawing/2014/main" id="{0E02B837-4A0F-FB81-E500-84F2E7D0F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37924" name="Slide Number Placeholder 3">
            <a:extLst>
              <a:ext uri="{FF2B5EF4-FFF2-40B4-BE49-F238E27FC236}">
                <a16:creationId xmlns:a16="http://schemas.microsoft.com/office/drawing/2014/main" id="{3AD4C8F8-0EDF-99B1-F91F-C69EEA2E8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814646-052F-40C5-A140-6D4D2BF39238}" type="slidenum">
              <a:rPr kumimoji="0" lang="en-GB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D0E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1D0E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3C6F9-3495-428F-B3B3-EDBC97FF44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042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E14CC-3697-8CC0-989C-295785B54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>
            <a:extLst>
              <a:ext uri="{FF2B5EF4-FFF2-40B4-BE49-F238E27FC236}">
                <a16:creationId xmlns:a16="http://schemas.microsoft.com/office/drawing/2014/main" id="{4D3345FD-1028-DE0D-F737-2CA69A085A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Notes Placeholder 2">
            <a:extLst>
              <a:ext uri="{FF2B5EF4-FFF2-40B4-BE49-F238E27FC236}">
                <a16:creationId xmlns:a16="http://schemas.microsoft.com/office/drawing/2014/main" id="{53F9512D-2C60-AC74-F27B-5ECF182AE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4132" name="Slide Number Placeholder 3">
            <a:extLst>
              <a:ext uri="{FF2B5EF4-FFF2-40B4-BE49-F238E27FC236}">
                <a16:creationId xmlns:a16="http://schemas.microsoft.com/office/drawing/2014/main" id="{49B5A58A-8811-398E-6561-CA8FE13286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BD7BA0-C0D0-421B-9018-C173016BB232}" type="slidenum">
              <a:rPr kumimoji="0" lang="en-GB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D0E8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1D0E82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589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69EEEB1F-D458-26DD-95EA-6993ECB673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9D600429-C977-A08A-0C05-74D216A93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605488E8-36FD-BB9F-DE51-6203783E6D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65CCCE-3F86-4343-8674-06346378021A}" type="slidenum">
              <a:rPr kumimoji="0" lang="en-GB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D0E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1D0E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B8504-C787-545B-73FB-D24BB3E2D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>
            <a:extLst>
              <a:ext uri="{FF2B5EF4-FFF2-40B4-BE49-F238E27FC236}">
                <a16:creationId xmlns:a16="http://schemas.microsoft.com/office/drawing/2014/main" id="{7E633A23-95E3-EC3E-1DE6-305EF824B5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Notes Placeholder 2">
            <a:extLst>
              <a:ext uri="{FF2B5EF4-FFF2-40B4-BE49-F238E27FC236}">
                <a16:creationId xmlns:a16="http://schemas.microsoft.com/office/drawing/2014/main" id="{35B78C5E-23BD-45A2-F63D-6C3F21E5F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4132" name="Slide Number Placeholder 3">
            <a:extLst>
              <a:ext uri="{FF2B5EF4-FFF2-40B4-BE49-F238E27FC236}">
                <a16:creationId xmlns:a16="http://schemas.microsoft.com/office/drawing/2014/main" id="{38B39259-86A3-B800-5F47-71FDCD3E57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BD7BA0-C0D0-421B-9018-C173016BB232}" type="slidenum">
              <a:rPr kumimoji="0" lang="en-GB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D0E8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1D0E82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429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9E88B-FEEF-C747-77B2-08B5547E0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>
            <a:extLst>
              <a:ext uri="{FF2B5EF4-FFF2-40B4-BE49-F238E27FC236}">
                <a16:creationId xmlns:a16="http://schemas.microsoft.com/office/drawing/2014/main" id="{C3F560DD-2763-A043-B04E-3EEC82446D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Notes Placeholder 2">
            <a:extLst>
              <a:ext uri="{FF2B5EF4-FFF2-40B4-BE49-F238E27FC236}">
                <a16:creationId xmlns:a16="http://schemas.microsoft.com/office/drawing/2014/main" id="{4E737F16-ED48-745F-CEC4-4C5AEC2EE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4132" name="Slide Number Placeholder 3">
            <a:extLst>
              <a:ext uri="{FF2B5EF4-FFF2-40B4-BE49-F238E27FC236}">
                <a16:creationId xmlns:a16="http://schemas.microsoft.com/office/drawing/2014/main" id="{8DB9CCD8-A137-5983-7A13-4222E109DF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BD7BA0-C0D0-421B-9018-C173016BB232}" type="slidenum">
              <a:rPr kumimoji="0" lang="en-GB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D0E8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1D0E82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052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3A387-D056-4600-9242-EA275E42AA2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859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3A387-D056-4600-9242-EA275E42AA2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489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B6F77-717E-81EB-C30D-44483AC70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>
            <a:extLst>
              <a:ext uri="{FF2B5EF4-FFF2-40B4-BE49-F238E27FC236}">
                <a16:creationId xmlns:a16="http://schemas.microsoft.com/office/drawing/2014/main" id="{725E54C8-2367-863A-4829-566994EF6C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Notes Placeholder 2">
            <a:extLst>
              <a:ext uri="{FF2B5EF4-FFF2-40B4-BE49-F238E27FC236}">
                <a16:creationId xmlns:a16="http://schemas.microsoft.com/office/drawing/2014/main" id="{AA01129A-D07D-7830-BBC2-00552229D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4132" name="Slide Number Placeholder 3">
            <a:extLst>
              <a:ext uri="{FF2B5EF4-FFF2-40B4-BE49-F238E27FC236}">
                <a16:creationId xmlns:a16="http://schemas.microsoft.com/office/drawing/2014/main" id="{67BE925A-F7C6-A55A-82A6-EFDBB206ED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BD7BA0-C0D0-421B-9018-C173016BB232}" type="slidenum">
              <a:rPr kumimoji="0" lang="en-GB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1D0E82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1D0E82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438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3A387-D056-4600-9242-EA275E42AA2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72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01663" y="1200150"/>
            <a:ext cx="6248400" cy="3516313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0963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31009-6887-4796-AB1A-367774C553D2}" type="slidenum">
              <a:rPr kumimoji="0" lang="en-GB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1D0E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0963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1D0E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159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01663" y="1200150"/>
            <a:ext cx="6248400" cy="3516313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0963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31009-6887-4796-AB1A-367774C553D2}" type="slidenum">
              <a:rPr kumimoji="0" lang="en-GB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1D0E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09638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1D0E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90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1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1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emf"/><Relationship Id="rId5" Type="http://schemas.openxmlformats.org/officeDocument/2006/relationships/image" Target="../media/image15.emf"/><Relationship Id="rId4" Type="http://schemas.openxmlformats.org/officeDocument/2006/relationships/image" Target="../media/image1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7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18/05/2026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870333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8" y="168465"/>
            <a:ext cx="166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21998"/>
            <a:ext cx="1712328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08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C76C-B195-4AAF-AF73-997EF5D1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553B8-68AC-4447-8740-25A468BF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18/05/2026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70CC2-50AD-4B47-9470-EF0C2BDF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FCC4A-3BB9-4300-9408-C2BF4B9C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691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18/05/2026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235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18/05/2026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942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18/05/2026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403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619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289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18/05/2026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DD7E87-15E4-47C9-ABDA-D8502B8E9187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9" name="Picture 1" descr="TAB_allwhite.eps">
            <a:extLst>
              <a:ext uri="{FF2B5EF4-FFF2-40B4-BE49-F238E27FC236}">
                <a16:creationId xmlns:a16="http://schemas.microsoft.com/office/drawing/2014/main" id="{31C76636-6B20-4622-99E5-13D68E136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FDA8FDC-011F-461E-9477-404DD3805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86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18/05/2026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045342A-DE71-46C6-9D82-BEF6B6A9750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/>
          </a:p>
        </p:txBody>
      </p:sp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027E362B-B431-4464-B31D-94C2E8C07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2CDA7E59-77A3-44A0-8CF0-DF21FE7E6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37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England SUICIDE (2010-2020)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1541486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735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90C727-D1A8-38B5-8996-7B2BB4CA5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3" y="169863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36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495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walking on a street&#10;&#10;Description automatically generated with medium confidence">
            <a:extLst>
              <a:ext uri="{FF2B5EF4-FFF2-40B4-BE49-F238E27FC236}">
                <a16:creationId xmlns:a16="http://schemas.microsoft.com/office/drawing/2014/main" id="{BE25E40F-5F07-F190-23FB-69BFC8EEA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"/>
          <a:stretch/>
        </p:blipFill>
        <p:spPr>
          <a:xfrm>
            <a:off x="0" y="0"/>
            <a:ext cx="12192000" cy="693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18/05/2026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866" y="223010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52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320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C48B904F-4119-4194-8A85-7BA610A4D0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6334424"/>
            <a:ext cx="12191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14143600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543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055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401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C1C9C2-FB98-9449-B8F0-39AAEDD3E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422C64-CDB5-E34F-8C97-66C6D9D51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8639596" cy="2387600"/>
          </a:xfrm>
          <a:noFill/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4537D-7872-3E4B-A3AB-665CBC6EA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986194"/>
            <a:ext cx="8719991" cy="127160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C93AA-AEC1-E348-A455-2BBDEC699ED7}"/>
              </a:ext>
            </a:extLst>
          </p:cNvPr>
          <p:cNvSpPr txBox="1"/>
          <p:nvPr userDrawn="1"/>
        </p:nvSpPr>
        <p:spPr>
          <a:xfrm>
            <a:off x="873762" y="-53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2" name="Picture 2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283" y="47625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29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7"/>
            <a:ext cx="10515600" cy="414183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" r="8043" b="-142998"/>
          <a:stretch/>
        </p:blipFill>
        <p:spPr>
          <a:xfrm>
            <a:off x="400053" y="5903699"/>
            <a:ext cx="11056823" cy="45719"/>
          </a:xfrm>
          <a:prstGeom prst="rect">
            <a:avLst/>
          </a:prstGeom>
        </p:spPr>
      </p:pic>
      <p:pic>
        <p:nvPicPr>
          <p:cNvPr id="7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29" y="5926557"/>
            <a:ext cx="4705556" cy="8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660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7"/>
            <a:ext cx="10515600" cy="425645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" r="8043" b="-142998"/>
          <a:stretch/>
        </p:blipFill>
        <p:spPr>
          <a:xfrm>
            <a:off x="400053" y="5903699"/>
            <a:ext cx="11056823" cy="45719"/>
          </a:xfrm>
          <a:prstGeom prst="rect">
            <a:avLst/>
          </a:prstGeom>
        </p:spPr>
      </p:pic>
      <p:pic>
        <p:nvPicPr>
          <p:cNvPr id="9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29" y="5926557"/>
            <a:ext cx="4705556" cy="8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53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18/05/2026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2498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D158A6-16D0-6D4E-9EF9-E79EBBCE0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6"/>
            <a:ext cx="10515600" cy="40656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00053" y="5863397"/>
            <a:ext cx="11056823" cy="60118"/>
          </a:xfrm>
          <a:prstGeom prst="rect">
            <a:avLst/>
          </a:prstGeom>
        </p:spPr>
      </p:pic>
      <p:pic>
        <p:nvPicPr>
          <p:cNvPr id="8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85" y="583247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0175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2F2127-EBD7-8848-B8B4-DAD7CA931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AAB2EA-8363-5F45-8970-190A7BD6C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151" b="33145"/>
          <a:stretch/>
        </p:blipFill>
        <p:spPr>
          <a:xfrm>
            <a:off x="4" y="4952326"/>
            <a:ext cx="3303849" cy="1905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E5CE05-CB7F-B34C-8754-EF71B55DB9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73593" y="1519647"/>
            <a:ext cx="1208620" cy="727164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21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7E0DDE-BBC8-534D-8F87-23B9287D0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96B99-1C3E-534F-B516-F100DE2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02423" y="868935"/>
            <a:ext cx="11387159" cy="45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76EB0-C59A-D44C-9789-8AACE9AEFD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563" y="318528"/>
            <a:ext cx="4261556" cy="368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43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7E0DDE-BBC8-534D-8F87-23B9287D0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399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B69119-1B1B-404C-BA90-94A99EE40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5275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D9402-3D88-6049-B554-357C36611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620553"/>
            <a:ext cx="2917492" cy="22374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F6015D-0869-6549-8C39-D73FF76284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782855">
            <a:off x="10537032" y="1819770"/>
            <a:ext cx="1390827" cy="521560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884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200FBBD-6CC4-A349-B70B-313BAD04B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1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0507CF-0871-4D45-B2B1-43EE3CCCD7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395339"/>
            <a:ext cx="2967080" cy="1478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3F5BD8-0C81-4A4E-A8A7-821DBE90955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927307">
            <a:off x="10474730" y="1793150"/>
            <a:ext cx="1432231" cy="5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0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3FA3C1-F34D-4D4A-A999-6BD04B870E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2305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AAB2EA-8363-5F45-8970-190A7BD6C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151" b="33145"/>
          <a:stretch/>
        </p:blipFill>
        <p:spPr>
          <a:xfrm>
            <a:off x="4" y="4952326"/>
            <a:ext cx="3303849" cy="19056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D905AD-F873-2A44-82D4-3A8989E2B3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2288281">
            <a:off x="10540708" y="1468060"/>
            <a:ext cx="1429952" cy="102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38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C1C9C2-FB98-9449-B8F0-39AAEDD3E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C93AA-AEC1-E348-A455-2BBDEC699ED7}"/>
              </a:ext>
            </a:extLst>
          </p:cNvPr>
          <p:cNvSpPr txBox="1"/>
          <p:nvPr userDrawn="1"/>
        </p:nvSpPr>
        <p:spPr>
          <a:xfrm>
            <a:off x="873762" y="-53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69DFD5-858D-D642-ADE1-D548CB19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3" name="Picture 2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283" y="47625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556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046"/>
            <a:ext cx="12192000" cy="6853954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5" name="Picture 3" descr="C:\Users\Charanjit\Desktop\cover_slide-2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 bwMode="auto">
          <a:xfrm>
            <a:off x="0" y="4046"/>
            <a:ext cx="12192000" cy="301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2498369" y="-1"/>
            <a:ext cx="5669192" cy="3014286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Insert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422843" y="3692510"/>
            <a:ext cx="8869544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422843" y="4733055"/>
            <a:ext cx="6900100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00053" y="5863397"/>
            <a:ext cx="11056823" cy="60118"/>
          </a:xfrm>
          <a:prstGeom prst="rect">
            <a:avLst/>
          </a:prstGeom>
        </p:spPr>
      </p:pic>
      <p:pic>
        <p:nvPicPr>
          <p:cNvPr id="11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85" y="589345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6126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046"/>
            <a:ext cx="12192000" cy="6853954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4" descr="C:\Users\Charanjit\Desktop\cover_slide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4691" y="4046"/>
            <a:ext cx="6797309" cy="68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98123" y="2042347"/>
            <a:ext cx="4751308" cy="143563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98122" y="3844724"/>
            <a:ext cx="4751309" cy="110356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13" hasCustomPrompt="1"/>
          </p:nvPr>
        </p:nvSpPr>
        <p:spPr>
          <a:xfrm>
            <a:off x="5790266" y="-1"/>
            <a:ext cx="3574916" cy="2061397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picture</a:t>
            </a:r>
          </a:p>
        </p:txBody>
      </p:sp>
      <p:sp>
        <p:nvSpPr>
          <p:cNvPr id="25" name="Picture Placeholder 21"/>
          <p:cNvSpPr>
            <a:spLocks noGrp="1"/>
          </p:cNvSpPr>
          <p:nvPr>
            <p:ph type="pic" sz="quarter" idx="14" hasCustomPrompt="1"/>
          </p:nvPr>
        </p:nvSpPr>
        <p:spPr>
          <a:xfrm>
            <a:off x="9408339" y="2061397"/>
            <a:ext cx="2783661" cy="2177228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</a:t>
            </a:r>
            <a:br>
              <a:rPr lang="en-GB"/>
            </a:br>
            <a:r>
              <a:rPr lang="en-GB"/>
              <a:t>picture</a:t>
            </a:r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15" hasCustomPrompt="1"/>
          </p:nvPr>
        </p:nvSpPr>
        <p:spPr>
          <a:xfrm>
            <a:off x="5757898" y="4238626"/>
            <a:ext cx="3596495" cy="2647949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picture</a:t>
            </a:r>
          </a:p>
        </p:txBody>
      </p:sp>
      <p:pic>
        <p:nvPicPr>
          <p:cNvPr id="10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91" y="22469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9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732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\\WDMYCLOUD\Public\Click_Duo_Design WORK\NIHR\NIHR_FENNY_Brand Guidelines Final version\Brand Guidelines Final version\Links\iStock-855239924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836"/>
          <a:stretch/>
        </p:blipFill>
        <p:spPr bwMode="auto">
          <a:xfrm>
            <a:off x="-522107" y="4047"/>
            <a:ext cx="12714107" cy="686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5261173" y="4046"/>
            <a:ext cx="6934200" cy="68539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/>
          </a:p>
          <a:p>
            <a:r>
              <a:rPr lang="en-GB"/>
              <a:t>Insert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208493-8149-6E45-81CC-EE362D4F2B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23" y="318528"/>
            <a:ext cx="3196167" cy="36878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4047"/>
            <a:ext cx="5257800" cy="6865901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64124" y="2349230"/>
            <a:ext cx="4552881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64124" y="3428745"/>
            <a:ext cx="4552881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" r="6601" b="-36686"/>
          <a:stretch/>
        </p:blipFill>
        <p:spPr>
          <a:xfrm>
            <a:off x="402423" y="1249680"/>
            <a:ext cx="4393141" cy="45719"/>
          </a:xfrm>
          <a:prstGeom prst="rect">
            <a:avLst/>
          </a:prstGeom>
        </p:spPr>
      </p:pic>
      <p:pic>
        <p:nvPicPr>
          <p:cNvPr id="18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91" y="22469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737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alking on a street&#10;&#10;Description automatically generated with medium confidence">
            <a:extLst>
              <a:ext uri="{FF2B5EF4-FFF2-40B4-BE49-F238E27FC236}">
                <a16:creationId xmlns:a16="http://schemas.microsoft.com/office/drawing/2014/main" id="{4D4344A1-35D8-827B-9607-F0D3F3224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"/>
          <a:stretch/>
        </p:blipFill>
        <p:spPr>
          <a:xfrm>
            <a:off x="0" y="0"/>
            <a:ext cx="12192000" cy="693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E8CD327-1069-AD0B-5276-99A3846327C5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4" name="Picture 1" descr="TAB_allwhite.eps">
            <a:extLst>
              <a:ext uri="{FF2B5EF4-FFF2-40B4-BE49-F238E27FC236}">
                <a16:creationId xmlns:a16="http://schemas.microsoft.com/office/drawing/2014/main" id="{670F49D5-A5F0-C2F1-A557-D36076744B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CCF4416A-83D7-653E-859E-9FED2C3B0D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839F7F07-4ACB-3E09-A1A1-48C617A69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4F374-ADFF-4744-9AA1-83C4EF836C5A}" type="datetimeFigureOut">
              <a:rPr lang="en-GB"/>
              <a:pPr>
                <a:defRPr/>
              </a:pPr>
              <a:t>18/05/2026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A61FBD3-B307-A60C-E8E2-02852D5CD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C7D621D-8B4C-2B85-CCA3-572070976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29CC2-8880-4B04-A3AA-A1A177723D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375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1621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AB_allwhite.eps">
            <a:extLst>
              <a:ext uri="{FF2B5EF4-FFF2-40B4-BE49-F238E27FC236}">
                <a16:creationId xmlns:a16="http://schemas.microsoft.com/office/drawing/2014/main" id="{10CD47FE-1754-91F2-16FD-7707BB2340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2E1F0B82-B171-AF00-8F68-0D6A7455DD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UK_SUICIDE (2009-2019)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994502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AB_allwhite.eps">
            <a:extLst>
              <a:ext uri="{FF2B5EF4-FFF2-40B4-BE49-F238E27FC236}">
                <a16:creationId xmlns:a16="http://schemas.microsoft.com/office/drawing/2014/main" id="{FAB31DFF-796D-EDAA-7153-35B07DB12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955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916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869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AB_allwhite.eps">
            <a:extLst>
              <a:ext uri="{FF2B5EF4-FFF2-40B4-BE49-F238E27FC236}">
                <a16:creationId xmlns:a16="http://schemas.microsoft.com/office/drawing/2014/main" id="{29B25D97-D510-E130-6027-10B03BB9A4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B9728FF9-1562-D8F2-0DFF-A6B539A078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5755526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8477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968346-3342-E97B-49B3-EBC5B07D810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23C40AB7-1027-55AD-B80D-243C8634D0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074C132D-A87C-7482-693A-EFFE96ED98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888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8455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FED3B91-C4B9-FDC9-3D5B-3690EAF3CD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9EA6722-1CEA-476F-A0B6-048478F56E26}" type="datetimeFigureOut">
              <a:rPr lang="en-GB"/>
              <a:pPr>
                <a:defRPr/>
              </a:pPr>
              <a:t>18/05/2026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A29A6AB-CBF3-553E-2FDC-ECD4ECDE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ABB07C2-9A46-0A99-42D9-AAA393D0D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89D17910-4F14-4A96-935A-9B682823BD7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05976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B01D0F-AE4F-4481-2CD2-F30836513DE2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0AA6E756-81C8-A51A-EDA8-FE05382C56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167CAAA7-7AF6-1C47-F26C-74A2F8726A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32AC3A90-DA32-C0AC-3A0B-2D2088405E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3963"/>
            <a:ext cx="7199313" cy="554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UK SUICIDE (2010-2020)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7466489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976708-C69A-1ECA-A9BB-98385AB1B67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831A2F80-61E5-4E67-E233-E344A7DE86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0EA19DC3-74AA-4468-9430-38ABACCFC9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A64D09A9-5C8C-C0A4-7930-E4DA0D6CEA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3963"/>
            <a:ext cx="7199313" cy="554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UK SUICIDE (2010-2020)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3575495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B1E6C-6778-46EB-0C61-2B67863BFC8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3441AE22-CE79-B753-FA39-C4D551D26C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E7C25C3F-6F3A-9146-764E-0B59476055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3368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4753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31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8675F-0C00-CF44-28E4-FF464F6B4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092A1A-9EE6-7523-0271-AB7A0FC9B5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7062F-138E-DF04-45AA-505CDC2E1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2C4C-1D5F-45E2-A13D-2B292C4B3EF9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2A1EB-8ECC-EF27-9CF9-C07E3835B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3764B-505D-DD9C-CF77-26A250534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AD7B3-7C07-4F31-9AC8-ED98D1295E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772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AB_allwhite.eps">
            <a:extLst>
              <a:ext uri="{FF2B5EF4-FFF2-40B4-BE49-F238E27FC236}">
                <a16:creationId xmlns:a16="http://schemas.microsoft.com/office/drawing/2014/main" id="{E2C81C47-8F39-868B-ABB9-DDB3C4F58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737A2291-2DD5-B167-21B4-20CEBBCF2C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7656976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2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9777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E6A518-C183-8553-746D-30FCF956CA2C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B2BEB9FE-143E-EB77-1B58-C510CDB8F7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97E15493-BFDF-DE25-1566-9A37021BDF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248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18/05/2026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2786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3A8B1DE-E0C6-E010-EDB2-AC465D672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25B02EC-A561-40D0-ADE3-A909870D1126}" type="datetimeFigureOut">
              <a:rPr lang="en-GB"/>
              <a:pPr>
                <a:defRPr/>
              </a:pPr>
              <a:t>18/05/2026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C26E2E6-CD74-C396-B049-740AF671C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3A0A87A-256A-37A4-9BCC-135DF33EF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FE4BED31-B5C8-4D7B-9EE1-B4976AC7282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28385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D8FAFF-4506-433E-A21E-877FAFD00191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0AF1B242-7F34-4D67-799F-C5F67DA44B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0845463-201D-9392-3015-02D1EF77E0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4A539AAF-E73A-A842-F9AE-AD58C140ACE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3963"/>
            <a:ext cx="7199313" cy="554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UK SUICIDE (2010-2020)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42898732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FBE336-296B-F465-DB39-01F2E2DC6795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68728EE7-ED2B-291C-6FE0-1B5DBDB031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AB22CB1-B9FA-D960-5F36-97CE3CF306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B40CFCC7-3055-4430-1E7F-8352DAE18C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3963"/>
            <a:ext cx="7199313" cy="554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UK SUICIDE (2010-2020)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349799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18/05/2026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380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18/05/2026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0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18/05/2026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453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.emf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49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.emf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5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59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pPr/>
              <a:t>18/05/2026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32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9" r:id="rId18"/>
    <p:sldLayoutId id="2147483826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0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4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9F6C1B-6F37-CE43-80CB-13FD9EE0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E29E7-16A9-6340-9E9F-790043ED9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31A5E-D10C-0845-A242-397F9C9F2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0D2F0-1F10-854B-834D-FF8C54AAA49C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3ACE8-7DC1-FF47-A286-E7FBD724D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9C6CA-BF73-CC4A-BED8-DE34849C7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1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9C31930-B57D-2C44-0142-679959EBD392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22531" name="Picture 1" descr="TAB_allwhite.eps">
            <a:extLst>
              <a:ext uri="{FF2B5EF4-FFF2-40B4-BE49-F238E27FC236}">
                <a16:creationId xmlns:a16="http://schemas.microsoft.com/office/drawing/2014/main" id="{C291A59B-203A-EDCC-02BE-64266C4856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D546A636-2274-5462-6197-75440D0D9E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58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5C0F81F-2AAB-1D3D-7618-DD836E000878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56323" name="Picture 1" descr="TAB_allwhite.eps">
            <a:extLst>
              <a:ext uri="{FF2B5EF4-FFF2-40B4-BE49-F238E27FC236}">
                <a16:creationId xmlns:a16="http://schemas.microsoft.com/office/drawing/2014/main" id="{9DB70152-F644-0642-A9FA-DF5D2D10D3F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B04FE7CA-0E4F-6F1B-A4C6-D6932C621F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66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A918E93-781A-853F-2DDC-6B05AA1728C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57347" name="Picture 1" descr="TAB_allwhite.eps">
            <a:extLst>
              <a:ext uri="{FF2B5EF4-FFF2-40B4-BE49-F238E27FC236}">
                <a16:creationId xmlns:a16="http://schemas.microsoft.com/office/drawing/2014/main" id="{0E7084CC-2612-4D1B-255D-9AAD82B4CFF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D215B1A-2192-D747-0643-6F777B116C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70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EA1DF7A-DE4E-73EE-6DAD-2067E7F7AC4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50179" name="Picture 1" descr="TAB_allwhite.eps">
            <a:extLst>
              <a:ext uri="{FF2B5EF4-FFF2-40B4-BE49-F238E27FC236}">
                <a16:creationId xmlns:a16="http://schemas.microsoft.com/office/drawing/2014/main" id="{210C153A-1C2F-5051-0DBD-8E025BF18C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D651C104-12F5-E47E-8DD0-9DC0D61B60C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88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26" r:id="rId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0B3832A-B28B-B22B-1C28-80A8A3011F44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71683" name="Picture 1" descr="TAB_allwhite.eps">
            <a:extLst>
              <a:ext uri="{FF2B5EF4-FFF2-40B4-BE49-F238E27FC236}">
                <a16:creationId xmlns:a16="http://schemas.microsoft.com/office/drawing/2014/main" id="{BA51614F-E48F-EEEC-959A-BB55D0EEB17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8DD06CF8-DBAF-9665-9B5F-563C652FB1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23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jpe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6.e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7.e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gif"/><Relationship Id="rId9" Type="http://schemas.openxmlformats.org/officeDocument/2006/relationships/image" Target="../media/image4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91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0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sites.manchester.ac.uk/ncish/resources/implementing-a-personalised-approach-to-risk/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3.png"/><Relationship Id="rId5" Type="http://schemas.openxmlformats.org/officeDocument/2006/relationships/hyperlink" Target="https://www.england.nhs.uk/long-read/staying-safe-from-suicide/" TargetMode="External"/><Relationship Id="rId4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33.png"/><Relationship Id="rId4" Type="http://schemas.openxmlformats.org/officeDocument/2006/relationships/hyperlink" Target="https://pubmed.ncbi.nlm.nih.gov/27107805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8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1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manchester.ac.uk/ncish/resources/ncish-publications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4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6DE9C-0FA7-BDBE-8971-1557DDFBD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876DA-1F3C-A154-8B3D-1DF3C4AAB9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727" y="2885486"/>
            <a:ext cx="11794274" cy="3972514"/>
          </a:xfrm>
          <a:prstGeom prst="rect">
            <a:avLst/>
          </a:prstGeom>
        </p:spPr>
      </p:pic>
      <p:pic>
        <p:nvPicPr>
          <p:cNvPr id="12" name="Picture 1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13E38B3C-A2CE-FB8E-3FC2-B585580179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26" y="352652"/>
            <a:ext cx="2300869" cy="9745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2FF01C-BB25-0D4B-C5A4-04B6F84791A5}"/>
              </a:ext>
            </a:extLst>
          </p:cNvPr>
          <p:cNvSpPr txBox="1"/>
          <p:nvPr/>
        </p:nvSpPr>
        <p:spPr>
          <a:xfrm>
            <a:off x="281947" y="3721034"/>
            <a:ext cx="45077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lang="en-GB" sz="4000" b="1">
                <a:solidFill>
                  <a:prstClr val="white"/>
                </a:solidFill>
                <a:highlight>
                  <a:srgbClr val="1F3451"/>
                </a:highlight>
                <a:ea typeface="Open Sans" panose="020B0606030504020204" pitchFamily="34" charset="0"/>
                <a:cs typeface="Open Sans" panose="020B0606030504020204" pitchFamily="34" charset="0"/>
              </a:rPr>
              <a:t>Professor Nav Kapur</a:t>
            </a:r>
            <a:endParaRPr lang="en-GB" sz="4000" b="1">
              <a:solidFill>
                <a:srgbClr val="1F3451"/>
              </a:solidFill>
              <a:highlight>
                <a:srgbClr val="1F3451"/>
              </a:highlight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5311F1-823E-EB16-FD0A-0A12EC725F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9256" y="352652"/>
            <a:ext cx="2485018" cy="975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231F80-80D0-1302-9F4C-C58688C76F0C}"/>
              </a:ext>
            </a:extLst>
          </p:cNvPr>
          <p:cNvSpPr txBox="1"/>
          <p:nvPr/>
        </p:nvSpPr>
        <p:spPr>
          <a:xfrm>
            <a:off x="281947" y="1995863"/>
            <a:ext cx="8712200" cy="784830"/>
          </a:xfrm>
          <a:prstGeom prst="rect">
            <a:avLst/>
          </a:prstGeom>
          <a:solidFill>
            <a:srgbClr val="1F345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Calibri" panose="020F0502020204030204" pitchFamily="34" charset="0"/>
              </a:rPr>
              <a:t>NCISH:  30 years of research</a:t>
            </a:r>
            <a:endParaRPr kumimoji="0" lang="en-GB" altLang="en-US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193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D835C-F0DD-4C4A-7B59-8F0F1BD1E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65981-06F2-8713-C146-02FAAB43A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Aptos" panose="020B0004020202020204" pitchFamily="34" charset="0"/>
              </a:rPr>
              <a:t>Children and Young people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7BFC4A-4228-7050-9B10-B349FB4EC3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12" y="1139855"/>
            <a:ext cx="3201553" cy="43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05AAE8-707D-3894-FF17-4C8FFEA8A4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62" y="1455567"/>
            <a:ext cx="3062994" cy="43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208498-F32A-692D-91D4-0822E2D656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86" y="1660356"/>
            <a:ext cx="3211181" cy="43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353E3-7C28-FF46-F049-74A9FF9E657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0788" y="2103421"/>
            <a:ext cx="3264607" cy="43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254781-C434-FC6D-F964-3E8D5BACCA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9063" y="2475121"/>
            <a:ext cx="3233551" cy="43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A4159F07-AB4F-B732-3299-B999F59FDDD4}"/>
              </a:ext>
            </a:extLst>
          </p:cNvPr>
          <p:cNvGrpSpPr/>
          <p:nvPr/>
        </p:nvGrpSpPr>
        <p:grpSpPr>
          <a:xfrm>
            <a:off x="3622977" y="1870553"/>
            <a:ext cx="10018454" cy="4552868"/>
            <a:chOff x="4281593" y="1472254"/>
            <a:chExt cx="9232828" cy="3610881"/>
          </a:xfrm>
        </p:grpSpPr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C8688941-4282-A2F0-3DEB-7012323AA1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35359" y="1530325"/>
              <a:ext cx="272891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1400">
                  <a:latin typeface="Aptos" panose="020B0004020202020204" pitchFamily="34" charset="0"/>
                  <a:cs typeface="Calibri" panose="020F0502020204030204" pitchFamily="34" charset="0"/>
                </a:rPr>
                <a:t>Had been in care 8%</a:t>
              </a: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3AA3728F-E33A-1B82-5BDC-D39E8F6F45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892" y="2063115"/>
              <a:ext cx="171077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1400">
                  <a:latin typeface="Aptos" panose="020B0004020202020204" pitchFamily="34" charset="0"/>
                  <a:cs typeface="Calibri" panose="020F0502020204030204" pitchFamily="34" charset="0"/>
                </a:rPr>
                <a:t>Isolation 21%</a:t>
              </a: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EC9818DA-329A-BA5D-4B96-E09775EED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03374" y="2710847"/>
              <a:ext cx="134819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00">
                  <a:latin typeface="Aptos" panose="020B0004020202020204" pitchFamily="34" charset="0"/>
                  <a:cs typeface="Calibri" panose="020F0502020204030204" pitchFamily="34" charset="0"/>
                </a:rPr>
                <a:t>Physical health 30%</a:t>
              </a:r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00E5CE90-1982-980B-D2C3-84896FB457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892" y="3421326"/>
              <a:ext cx="130067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00" err="1">
                  <a:latin typeface="Aptos" panose="020B0004020202020204" pitchFamily="34" charset="0"/>
                  <a:cs typeface="Calibri" panose="020F0502020204030204" pitchFamily="34" charset="0"/>
                </a:rPr>
                <a:t>Alc</a:t>
              </a:r>
              <a:r>
                <a:rPr lang="en-GB" altLang="en-US" sz="1400">
                  <a:latin typeface="Aptos" panose="020B0004020202020204" pitchFamily="34" charset="0"/>
                  <a:cs typeface="Calibri" panose="020F0502020204030204" pitchFamily="34" charset="0"/>
                </a:rPr>
                <a:t>/drug use 42%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6F9DE7C-A68E-E813-1747-96B706340046}"/>
                </a:ext>
              </a:extLst>
            </p:cNvPr>
            <p:cNvGrpSpPr/>
            <p:nvPr/>
          </p:nvGrpSpPr>
          <p:grpSpPr>
            <a:xfrm>
              <a:off x="7829133" y="1545284"/>
              <a:ext cx="2977408" cy="2941825"/>
              <a:chOff x="7823291" y="1551189"/>
              <a:chExt cx="2977408" cy="2941825"/>
            </a:xfrm>
          </p:grpSpPr>
          <p:pic>
            <p:nvPicPr>
              <p:cNvPr id="7" name="Picture 48130" descr="A picture containing text, light&#10;&#10;Description automatically generated">
                <a:extLst>
                  <a:ext uri="{FF2B5EF4-FFF2-40B4-BE49-F238E27FC236}">
                    <a16:creationId xmlns:a16="http://schemas.microsoft.com/office/drawing/2014/main" id="{780B9F50-D43F-42DB-BE10-3F659A7FC4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98621" y="1551189"/>
                <a:ext cx="567076" cy="5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7F0CD5F9-CFDB-6929-988D-1596B15AD6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56790" y="1945641"/>
                <a:ext cx="564580" cy="5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27E42A18-58E7-334B-B8AD-ABB0D74AF6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33623" y="2607922"/>
                <a:ext cx="567076" cy="5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A1F87C2C-7505-1340-B6F2-D6F9688F9D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12379" y="3259760"/>
                <a:ext cx="564581" cy="5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7">
                <a:extLst>
                  <a:ext uri="{FF2B5EF4-FFF2-40B4-BE49-F238E27FC236}">
                    <a16:creationId xmlns:a16="http://schemas.microsoft.com/office/drawing/2014/main" id="{66F0241B-D913-1A4D-CAA8-B9BC3AFD69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31554" y="3849488"/>
                <a:ext cx="568324" cy="5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6">
                <a:extLst>
                  <a:ext uri="{FF2B5EF4-FFF2-40B4-BE49-F238E27FC236}">
                    <a16:creationId xmlns:a16="http://schemas.microsoft.com/office/drawing/2014/main" id="{616172EB-EEFE-0723-BAF8-D7AB4F47AC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17486" y="1945641"/>
                <a:ext cx="565827" cy="5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F10DCDCE-E5A0-10A2-49C3-32B7C21A28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55470" y="1551189"/>
                <a:ext cx="564581" cy="5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4" descr="Logo, icon&#10;&#10;Description automatically generated">
                <a:extLst>
                  <a:ext uri="{FF2B5EF4-FFF2-40B4-BE49-F238E27FC236}">
                    <a16:creationId xmlns:a16="http://schemas.microsoft.com/office/drawing/2014/main" id="{F53DC1D4-3147-2624-B97D-1992710779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69224" y="3953014"/>
                <a:ext cx="565826" cy="5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7" descr="Logo, icon&#10;&#10;Description automatically generated">
                <a:extLst>
                  <a:ext uri="{FF2B5EF4-FFF2-40B4-BE49-F238E27FC236}">
                    <a16:creationId xmlns:a16="http://schemas.microsoft.com/office/drawing/2014/main" id="{3386F9C2-1D20-E374-EC1D-2750625BA0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3822" y="3259760"/>
                <a:ext cx="590807" cy="5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4812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F19B39C4-8538-F121-61ED-11D2A2AC57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291" y="2607922"/>
                <a:ext cx="618172" cy="5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8141" descr="Icon&#10;&#10;Description automatically generated">
                <a:extLst>
                  <a:ext uri="{FF2B5EF4-FFF2-40B4-BE49-F238E27FC236}">
                    <a16:creationId xmlns:a16="http://schemas.microsoft.com/office/drawing/2014/main" id="{0BB18772-972D-98D3-37AE-B133E2F84F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6649" y="3849488"/>
                <a:ext cx="565827" cy="5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" name="TextBox 3">
              <a:extLst>
                <a:ext uri="{FF2B5EF4-FFF2-40B4-BE49-F238E27FC236}">
                  <a16:creationId xmlns:a16="http://schemas.microsoft.com/office/drawing/2014/main" id="{41B326D3-355E-5D97-D4A9-22DCB08725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1593" y="2752538"/>
              <a:ext cx="346227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GB" altLang="en-US" sz="1400">
                  <a:latin typeface="Aptos" panose="020B0004020202020204" pitchFamily="34" charset="0"/>
                  <a:cs typeface="Calibri" panose="020F0502020204030204" pitchFamily="34" charset="0"/>
                </a:rPr>
                <a:t>Abuse 11%</a:t>
              </a:r>
            </a:p>
          </p:txBody>
        </p:sp>
        <p:sp>
          <p:nvSpPr>
            <p:cNvPr id="27" name="TextBox 4">
              <a:extLst>
                <a:ext uri="{FF2B5EF4-FFF2-40B4-BE49-F238E27FC236}">
                  <a16:creationId xmlns:a16="http://schemas.microsoft.com/office/drawing/2014/main" id="{8605AA75-2864-B8AC-A3FF-068CFE8F67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5186" y="1945862"/>
              <a:ext cx="151925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00">
                  <a:latin typeface="Aptos" panose="020B0004020202020204" pitchFamily="34" charset="0"/>
                  <a:cs typeface="Calibri" panose="020F0502020204030204" pitchFamily="34" charset="0"/>
                </a:rPr>
                <a:t>Family factors 23%  </a:t>
              </a:r>
            </a:p>
          </p:txBody>
        </p: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9EE3BAE3-00EB-25FE-F7AF-F6B5E17C9A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7998" y="3389243"/>
              <a:ext cx="137181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00">
                  <a:latin typeface="Aptos" panose="020B0004020202020204" pitchFamily="34" charset="0"/>
                  <a:cs typeface="Calibri" panose="020F0502020204030204" pitchFamily="34" charset="0"/>
                </a:rPr>
                <a:t>Bereavement 25%</a:t>
              </a:r>
            </a:p>
          </p:txBody>
        </p:sp>
        <p:sp>
          <p:nvSpPr>
            <p:cNvPr id="29" name="TextBox 6">
              <a:extLst>
                <a:ext uri="{FF2B5EF4-FFF2-40B4-BE49-F238E27FC236}">
                  <a16:creationId xmlns:a16="http://schemas.microsoft.com/office/drawing/2014/main" id="{C06226ED-CE4E-309E-C77F-8B353A7E4B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9971" y="3999389"/>
              <a:ext cx="32238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GB" altLang="en-US" sz="1400">
                  <a:latin typeface="Aptos" panose="020B0004020202020204" pitchFamily="34" charset="0"/>
                  <a:cs typeface="Calibri" panose="020F0502020204030204" pitchFamily="34" charset="0"/>
                </a:rPr>
                <a:t>Bullying 19%</a:t>
              </a:r>
            </a:p>
          </p:txBody>
        </p:sp>
        <p:sp>
          <p:nvSpPr>
            <p:cNvPr id="30" name="TextBox 7">
              <a:extLst>
                <a:ext uri="{FF2B5EF4-FFF2-40B4-BE49-F238E27FC236}">
                  <a16:creationId xmlns:a16="http://schemas.microsoft.com/office/drawing/2014/main" id="{A3536836-EE74-5122-EE6C-36D7E27B91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4156" y="1472254"/>
              <a:ext cx="239131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en-GB" altLang="en-US" sz="1400">
                  <a:latin typeface="Aptos" panose="020B0004020202020204" pitchFamily="34" charset="0"/>
                  <a:cs typeface="Calibri" panose="020F0502020204030204" pitchFamily="34" charset="0"/>
                </a:rPr>
                <a:t>Online risk 24%</a:t>
              </a:r>
            </a:p>
          </p:txBody>
        </p:sp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10CFBAA5-3D85-FD0B-4A71-B85E7CA6CF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14629" y="4559915"/>
              <a:ext cx="183672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1400">
                  <a:latin typeface="Aptos" panose="020B0004020202020204" pitchFamily="34" charset="0"/>
                  <a:cs typeface="Calibri" panose="020F0502020204030204" pitchFamily="34" charset="0"/>
                </a:rPr>
                <a:t>Academic pressures 32%</a:t>
              </a:r>
            </a:p>
          </p:txBody>
        </p:sp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74FDC0F2-4EF6-9043-255E-860CEC643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40922" y="4168162"/>
              <a:ext cx="307349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1400">
                  <a:latin typeface="Aptos" panose="020B0004020202020204" pitchFamily="34" charset="0"/>
                  <a:cs typeface="Calibri" panose="020F0502020204030204" pitchFamily="34" charset="0"/>
                </a:rPr>
                <a:t>LGBT 5%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D6F2895-F74F-856F-DC93-A8CEF40FF047}"/>
              </a:ext>
            </a:extLst>
          </p:cNvPr>
          <p:cNvSpPr txBox="1"/>
          <p:nvPr/>
        </p:nvSpPr>
        <p:spPr>
          <a:xfrm>
            <a:off x="0" y="6611779"/>
            <a:ext cx="2795587" cy="24622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>
                <a:solidFill>
                  <a:srgbClr val="000000"/>
                </a:solidFill>
                <a:latin typeface="Aptos" panose="020B0004020202020204" pitchFamily="34" charset="0"/>
              </a:rPr>
              <a:t>Rodway  et al 2016, 2020, 2020, 2023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33FEEEA-83C5-3123-CDC0-D3312F1DC1F2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24" y="5013792"/>
            <a:ext cx="1083737" cy="144249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62071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FCBEAAFD-D11C-4B7B-0484-9B39C4E0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097" y="20320"/>
            <a:ext cx="648208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3200">
                <a:latin typeface="Aptos" panose="020B0004020202020204" pitchFamily="34" charset="0"/>
              </a:rPr>
              <a:t>Suicide-related internet use by young people</a:t>
            </a:r>
          </a:p>
        </p:txBody>
      </p:sp>
      <p:sp>
        <p:nvSpPr>
          <p:cNvPr id="44035" name="Slide Number Placeholder 4">
            <a:extLst>
              <a:ext uri="{FF2B5EF4-FFF2-40B4-BE49-F238E27FC236}">
                <a16:creationId xmlns:a16="http://schemas.microsoft.com/office/drawing/2014/main" id="{DBD0303A-2E97-2303-FC33-7A177430A71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11485563" y="203200"/>
            <a:ext cx="706437" cy="23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F6654D-D38A-411F-8DE7-C29A1ADEDE30}" type="slidenum">
              <a:rPr lang="en-US" altLang="en-US" sz="1200">
                <a:solidFill>
                  <a:srgbClr val="898989"/>
                </a:solidFill>
              </a:rPr>
              <a:pPr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44037" name="Chart 7">
            <a:extLst>
              <a:ext uri="{FF2B5EF4-FFF2-40B4-BE49-F238E27FC236}">
                <a16:creationId xmlns:a16="http://schemas.microsoft.com/office/drawing/2014/main" id="{7837ECDA-B90A-E697-3903-AF0FFCCB92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5204979"/>
              </p:ext>
            </p:extLst>
          </p:nvPr>
        </p:nvGraphicFramePr>
        <p:xfrm>
          <a:off x="3336588" y="1371600"/>
          <a:ext cx="8645862" cy="4954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925148" imgH="5060119" progId="Excel.Chart.8">
                  <p:embed/>
                </p:oleObj>
              </mc:Choice>
              <mc:Fallback>
                <p:oleObj r:id="rId2" imgW="9925148" imgH="5060119" progId="Excel.Chart.8">
                  <p:embed/>
                  <p:pic>
                    <p:nvPicPr>
                      <p:cNvPr id="44037" name="Chart 7">
                        <a:extLst>
                          <a:ext uri="{FF2B5EF4-FFF2-40B4-BE49-F238E27FC236}">
                            <a16:creationId xmlns:a16="http://schemas.microsoft.com/office/drawing/2014/main" id="{7837ECDA-B90A-E697-3903-AF0FFCCB925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6588" y="1371600"/>
                        <a:ext cx="8645862" cy="4954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390E3CD-D180-A316-1D73-9A83E1003288}"/>
              </a:ext>
            </a:extLst>
          </p:cNvPr>
          <p:cNvSpPr txBox="1"/>
          <p:nvPr/>
        </p:nvSpPr>
        <p:spPr>
          <a:xfrm>
            <a:off x="0" y="6598748"/>
            <a:ext cx="121062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0" i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Rodway et al 2023</a:t>
            </a:r>
            <a:endParaRPr lang="en-GB" sz="100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DBE8A-4B9A-BDAC-567E-05F2046604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15" y="1648543"/>
            <a:ext cx="2384382" cy="318551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A0F01-5D0A-CD6C-639B-AE694C7BF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A1E2B-5468-3AF5-AF2D-9288734BE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Aptos" panose="020B0004020202020204" pitchFamily="34" charset="0"/>
              </a:rPr>
              <a:t>Suicide in middle aged men </a:t>
            </a:r>
            <a:br>
              <a:rPr lang="en-GB"/>
            </a:br>
            <a:endParaRPr lang="en-GB"/>
          </a:p>
        </p:txBody>
      </p:sp>
      <p:pic>
        <p:nvPicPr>
          <p:cNvPr id="7" name="Picture 6" descr="A poster of a health care report&#10;&#10;Description automatically generated with medium confidence">
            <a:extLst>
              <a:ext uri="{FF2B5EF4-FFF2-40B4-BE49-F238E27FC236}">
                <a16:creationId xmlns:a16="http://schemas.microsoft.com/office/drawing/2014/main" id="{02AEA69A-9878-AD8A-7131-11AC4E3D39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03" y="1286430"/>
            <a:ext cx="2583316" cy="43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51848-D42A-67E9-95B3-D736D783A6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542" y="1485482"/>
            <a:ext cx="3051838" cy="43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097824-1CC0-34CE-C7DC-B5D69223B3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304" y="2092727"/>
            <a:ext cx="3259636" cy="43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57">
            <a:extLst>
              <a:ext uri="{FF2B5EF4-FFF2-40B4-BE49-F238E27FC236}">
                <a16:creationId xmlns:a16="http://schemas.microsoft.com/office/drawing/2014/main" id="{7A4B1568-BB04-A63D-FFF0-05BEDE6B1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71" y="5372518"/>
            <a:ext cx="952900" cy="1196609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300191-6EF9-60C7-E919-0692726A086A}"/>
              </a:ext>
            </a:extLst>
          </p:cNvPr>
          <p:cNvSpPr txBox="1"/>
          <p:nvPr/>
        </p:nvSpPr>
        <p:spPr>
          <a:xfrm>
            <a:off x="0" y="6611779"/>
            <a:ext cx="121174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>
                <a:latin typeface="Aptos" panose="020B0004020202020204" pitchFamily="34" charset="0"/>
              </a:rPr>
              <a:t>Mughal et al 2023, Graney et al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54F43A-0471-0AEE-12F5-F8F939BD7E1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173" y="1286430"/>
            <a:ext cx="4836900" cy="506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85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FBB84-BE64-43C0-A8A6-D06A60B85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5EC9A4A-3DDE-9355-A821-EBE9FE837BA6}"/>
              </a:ext>
            </a:extLst>
          </p:cNvPr>
          <p:cNvSpPr txBox="1">
            <a:spLocks/>
          </p:cNvSpPr>
          <p:nvPr/>
        </p:nvSpPr>
        <p:spPr>
          <a:xfrm>
            <a:off x="-36513" y="265113"/>
            <a:ext cx="12192001" cy="6667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Outline – 30 papers in 30 minutes</a:t>
            </a:r>
            <a:endParaRPr kumimoji="0" lang="en-GB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03107" name="Rectangle 6">
            <a:extLst>
              <a:ext uri="{FF2B5EF4-FFF2-40B4-BE49-F238E27FC236}">
                <a16:creationId xmlns:a16="http://schemas.microsoft.com/office/drawing/2014/main" id="{8557B207-8651-44E2-1F00-F9F0D9006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9402" y="2153985"/>
            <a:ext cx="7393195" cy="2932366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 b="0"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Suicide across the lifespan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 in-patient </a:t>
            </a:r>
            <a:r>
              <a:rPr lang="en-GB" altLang="en-US" sz="2800">
                <a:solidFill>
                  <a:schemeClr val="accent1"/>
                </a:solidFill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story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Clinical care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 b="0"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Homicide by patients with mental illness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 b="0"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Addressing the implementation gap</a:t>
            </a: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53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5C118-7BCE-950D-5B80-A24973642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1D60CA20-7290-3725-6B45-DD6ED85B7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7059" y="1343082"/>
            <a:ext cx="5144208" cy="509242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7">
            <a:extLst>
              <a:ext uri="{FF2B5EF4-FFF2-40B4-BE49-F238E27FC236}">
                <a16:creationId xmlns:a16="http://schemas.microsoft.com/office/drawing/2014/main" id="{CE6A5AB8-54FC-5127-01E4-059930F24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782" y="5371739"/>
            <a:ext cx="966827" cy="1244377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C5D87E-7F89-067D-C152-21EEC510F00E}"/>
              </a:ext>
            </a:extLst>
          </p:cNvPr>
          <p:cNvSpPr txBox="1"/>
          <p:nvPr/>
        </p:nvSpPr>
        <p:spPr>
          <a:xfrm>
            <a:off x="14359" y="6616116"/>
            <a:ext cx="2440606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Kapur et al 2006, Hunt et al 2024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59E3BF0-8D48-DB38-AAA7-66FB5CBBD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2338"/>
            <a:ext cx="12191999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In-patient suicide</a:t>
            </a:r>
          </a:p>
        </p:txBody>
      </p:sp>
    </p:spTree>
    <p:extLst>
      <p:ext uri="{BB962C8B-B14F-4D97-AF65-F5344CB8AC3E}">
        <p14:creationId xmlns:p14="http://schemas.microsoft.com/office/powerpoint/2010/main" val="1135941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59" y="6616116"/>
            <a:ext cx="1597233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Kapur et al 2013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166" y="1441238"/>
            <a:ext cx="3016501" cy="43200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215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439683"/>
              </p:ext>
            </p:extLst>
          </p:nvPr>
        </p:nvGraphicFramePr>
        <p:xfrm>
          <a:off x="4065941" y="1270859"/>
          <a:ext cx="8122528" cy="5017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877151" imgH="3971958" progId="Excel.Sheet.8">
                  <p:embed/>
                </p:oleObj>
              </mc:Choice>
              <mc:Fallback>
                <p:oleObj name="Worksheet" r:id="rId4" imgW="6877151" imgH="3971958" progId="Excel.Sheet.8">
                  <p:embed/>
                  <p:pic>
                    <p:nvPicPr>
                      <p:cNvPr id="215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5941" y="1270859"/>
                        <a:ext cx="8122528" cy="5017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222338"/>
            <a:ext cx="12191999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In-patient suicide</a:t>
            </a:r>
          </a:p>
        </p:txBody>
      </p:sp>
    </p:spTree>
    <p:extLst>
      <p:ext uri="{BB962C8B-B14F-4D97-AF65-F5344CB8AC3E}">
        <p14:creationId xmlns:p14="http://schemas.microsoft.com/office/powerpoint/2010/main" val="3486692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0" y="6626055"/>
            <a:ext cx="1597233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Kapur</a:t>
            </a:r>
            <a:r>
              <a:rPr kumimoji="0" lang="en-GB" sz="10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 et al 2013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105" y="1505648"/>
            <a:ext cx="3016501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200854"/>
            <a:ext cx="12191999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In-patient suicide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937494"/>
              </p:ext>
            </p:extLst>
          </p:nvPr>
        </p:nvGraphicFramePr>
        <p:xfrm>
          <a:off x="4085782" y="1331016"/>
          <a:ext cx="8106218" cy="5007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877151" imgH="3971958" progId="Excel.Sheet.8">
                  <p:embed/>
                </p:oleObj>
              </mc:Choice>
              <mc:Fallback>
                <p:oleObj name="Worksheet" r:id="rId4" imgW="6877151" imgH="3971958" progId="Excel.Sheet.8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5782" y="1331016"/>
                        <a:ext cx="8106218" cy="50071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6553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6FE18-6D9F-DA39-A261-02F332494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4118C-291A-D748-CE30-F7B772EE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212" y="20956"/>
            <a:ext cx="7330519" cy="68580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chemeClr val="bg1"/>
                </a:solidFill>
                <a:latin typeface="Aptos" panose="020B0004020202020204" pitchFamily="34" charset="0"/>
              </a:rPr>
              <a:t>Psychiatric in-patient care in England: as safe as it can be?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1172D-8E06-DFDF-10B3-87D6BCB53F41}"/>
              </a:ext>
            </a:extLst>
          </p:cNvPr>
          <p:cNvSpPr txBox="1"/>
          <p:nvPr/>
        </p:nvSpPr>
        <p:spPr>
          <a:xfrm>
            <a:off x="8808719" y="1400906"/>
            <a:ext cx="31781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Falling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inpatient suicide rates over the last decade: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</a:endParaRPr>
          </a:p>
        </p:txBody>
      </p:sp>
      <p:graphicFrame>
        <p:nvGraphicFramePr>
          <p:cNvPr id="8" name="Chart 3">
            <a:extLst>
              <a:ext uri="{FF2B5EF4-FFF2-40B4-BE49-F238E27FC236}">
                <a16:creationId xmlns:a16="http://schemas.microsoft.com/office/drawing/2014/main" id="{B4D25E83-10D8-7E13-6D91-96C95F3B91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5209494"/>
              </p:ext>
            </p:extLst>
          </p:nvPr>
        </p:nvGraphicFramePr>
        <p:xfrm>
          <a:off x="-9129" y="1420493"/>
          <a:ext cx="7618969" cy="4875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7602371" imgH="5029636" progId="Excel.Chart.8">
                  <p:embed/>
                </p:oleObj>
              </mc:Choice>
              <mc:Fallback>
                <p:oleObj name="Chart" r:id="rId2" imgW="7602371" imgH="5029636" progId="Excel.Chart.8">
                  <p:embed/>
                  <p:pic>
                    <p:nvPicPr>
                      <p:cNvPr id="8" name="Chart 3">
                        <a:extLst>
                          <a:ext uri="{FF2B5EF4-FFF2-40B4-BE49-F238E27FC236}">
                            <a16:creationId xmlns:a16="http://schemas.microsoft.com/office/drawing/2014/main" id="{B4D25E83-10D8-7E13-6D91-96C95F3B911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129" y="1420493"/>
                        <a:ext cx="7618969" cy="48755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4FE9482-13E0-7DC7-3DA0-CB385E1CF15B}"/>
              </a:ext>
            </a:extLst>
          </p:cNvPr>
          <p:cNvSpPr txBox="1"/>
          <p:nvPr/>
        </p:nvSpPr>
        <p:spPr>
          <a:xfrm>
            <a:off x="0" y="6596845"/>
            <a:ext cx="116657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Hunt et al 2024</a:t>
            </a:r>
            <a:endParaRPr kumimoji="0" lang="en-GB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97D2C-646B-E02D-C1B1-8956AC8E64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719" y="1483257"/>
            <a:ext cx="1080000" cy="108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B68F9F-3CEA-F511-D1A5-7A80049FCAD7}"/>
              </a:ext>
            </a:extLst>
          </p:cNvPr>
          <p:cNvSpPr txBox="1"/>
          <p:nvPr/>
        </p:nvSpPr>
        <p:spPr>
          <a:xfrm>
            <a:off x="7609840" y="3137796"/>
            <a:ext cx="437705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A long-term trend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Has levelled off since 2016?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Less apparent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in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women, younger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in-patients and those with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depression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More in-patients in recent years had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</a:rPr>
              <a:t>psychiatric comorbidity. </a:t>
            </a:r>
          </a:p>
        </p:txBody>
      </p:sp>
    </p:spTree>
    <p:extLst>
      <p:ext uri="{BB962C8B-B14F-4D97-AF65-F5344CB8AC3E}">
        <p14:creationId xmlns:p14="http://schemas.microsoft.com/office/powerpoint/2010/main" val="1473972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B0BB3-257F-0580-2505-9A1175418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83B76-1AC2-8B9F-A0E7-DA63D3DA7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8898"/>
            <a:ext cx="12192000" cy="685800"/>
          </a:xfrm>
        </p:spPr>
        <p:txBody>
          <a:bodyPr/>
          <a:lstStyle/>
          <a:p>
            <a:r>
              <a:rPr lang="en-GB" sz="3200">
                <a:latin typeface="Aptos" panose="020B0004020202020204" pitchFamily="34" charset="0"/>
              </a:rPr>
              <a:t>Case control studies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8AF42-83DA-83E0-AC29-12E03408962E}"/>
              </a:ext>
            </a:extLst>
          </p:cNvPr>
          <p:cNvSpPr txBox="1"/>
          <p:nvPr/>
        </p:nvSpPr>
        <p:spPr>
          <a:xfrm>
            <a:off x="-1" y="6606458"/>
            <a:ext cx="121920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Hunt et al 2007. Hunt et al 2009. Hunt et al 2013. Bickley et al 2013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0912D7-E0DA-84BF-C32D-EF0BB08665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30" y="1441743"/>
            <a:ext cx="3027232" cy="43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38FBDF-BDBB-CA70-D8C6-53771F12DE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217" y="1730484"/>
            <a:ext cx="3222020" cy="43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C86E4A-A26A-7640-A9BE-4BD55AA19F5F}"/>
              </a:ext>
            </a:extLst>
          </p:cNvPr>
          <p:cNvSpPr txBox="1"/>
          <p:nvPr/>
        </p:nvSpPr>
        <p:spPr>
          <a:xfrm>
            <a:off x="7346128" y="1924360"/>
            <a:ext cx="4644759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ptos" panose="020B0004020202020204" pitchFamily="34" charset="0"/>
              </a:rPr>
              <a:t>A quarter of in-patients died in the </a:t>
            </a:r>
            <a:r>
              <a:rPr lang="en-GB" sz="2400" b="1">
                <a:latin typeface="Aptos" panose="020B0004020202020204" pitchFamily="34" charset="0"/>
              </a:rPr>
              <a:t>first week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ptos"/>
              </a:rPr>
              <a:t>Over 40% of post discharge patients died in the </a:t>
            </a:r>
            <a:r>
              <a:rPr lang="en-GB" sz="2400" b="1">
                <a:latin typeface="Aptos"/>
              </a:rPr>
              <a:t>first month </a:t>
            </a:r>
            <a:r>
              <a:rPr lang="en-GB" sz="2400">
                <a:latin typeface="Aptos"/>
              </a:rPr>
              <a:t>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>
                <a:latin typeface="Aptos"/>
              </a:rPr>
              <a:t>Compulsory treatment</a:t>
            </a:r>
            <a:r>
              <a:rPr lang="en-GB" sz="2400">
                <a:latin typeface="Aptos"/>
              </a:rPr>
              <a:t> and </a:t>
            </a:r>
            <a:r>
              <a:rPr lang="en-GB" sz="2400" b="1">
                <a:latin typeface="Aptos"/>
              </a:rPr>
              <a:t>enhanced aftercare </a:t>
            </a:r>
            <a:r>
              <a:rPr lang="en-GB" sz="2400">
                <a:latin typeface="Aptos"/>
              </a:rPr>
              <a:t>was associated with reduced risk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6A1DF-C27A-70C5-58CC-A14DC3C132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492" y="2019225"/>
            <a:ext cx="3209008" cy="43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2F663A-9091-18B1-C85E-EE93DE9B3E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754" y="2307966"/>
            <a:ext cx="3237238" cy="43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19666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C2645-5D60-1296-CF02-81DB6998D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B7CFC21-DD8F-7369-8326-F9D4D0158E84}"/>
              </a:ext>
            </a:extLst>
          </p:cNvPr>
          <p:cNvSpPr txBox="1">
            <a:spLocks/>
          </p:cNvSpPr>
          <p:nvPr/>
        </p:nvSpPr>
        <p:spPr>
          <a:xfrm>
            <a:off x="-36513" y="265113"/>
            <a:ext cx="12192001" cy="6667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Outline – 30 papers in 30 minutes</a:t>
            </a:r>
            <a:endParaRPr kumimoji="0" lang="en-GB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03107" name="Rectangle 6">
            <a:extLst>
              <a:ext uri="{FF2B5EF4-FFF2-40B4-BE49-F238E27FC236}">
                <a16:creationId xmlns:a16="http://schemas.microsoft.com/office/drawing/2014/main" id="{108B4896-3393-263C-23F4-DA6329FD8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9402" y="2153985"/>
            <a:ext cx="7393195" cy="2932366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 b="0"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Suicide across the lifespan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 in-patient </a:t>
            </a:r>
            <a:r>
              <a:rPr lang="en-GB" altLang="en-US" sz="2800" b="0"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story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Clinical care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 b="0"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Homicide by patients with mental illness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 b="0"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Addressing the implementation gap</a:t>
            </a: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715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John Major">
            <a:extLst>
              <a:ext uri="{FF2B5EF4-FFF2-40B4-BE49-F238E27FC236}">
                <a16:creationId xmlns:a16="http://schemas.microsoft.com/office/drawing/2014/main" id="{FFD96366-49D5-A71D-27A1-2E8B6C599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454" y="4518467"/>
            <a:ext cx="1753245" cy="215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Bill Clinton">
            <a:extLst>
              <a:ext uri="{FF2B5EF4-FFF2-40B4-BE49-F238E27FC236}">
                <a16:creationId xmlns:a16="http://schemas.microsoft.com/office/drawing/2014/main" id="{99FC67EE-ED95-D534-E71B-D2089DAD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6002" y="4518466"/>
            <a:ext cx="165644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0" name="Picture 8" descr="Logo of The University of Manchester">
            <a:extLst>
              <a:ext uri="{FF2B5EF4-FFF2-40B4-BE49-F238E27FC236}">
                <a16:creationId xmlns:a16="http://schemas.microsoft.com/office/drawing/2014/main" id="{C97E689C-969C-3B89-3B2A-A8048302C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4007" y="3999868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2" name="Picture 10" descr="The Spice Girls at 20: 'Women weren't allowed to be like that in public' | Spice  Girls | The Guardian">
            <a:extLst>
              <a:ext uri="{FF2B5EF4-FFF2-40B4-BE49-F238E27FC236}">
                <a16:creationId xmlns:a16="http://schemas.microsoft.com/office/drawing/2014/main" id="{A02EB456-B5FA-8197-8922-D5733D355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000" y="1189991"/>
            <a:ext cx="359999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8" name="Picture 16" descr="I bought my first computer in 1996, it was a Packard Bell with a Windows 95  operating system. When did you buy your first desktop computer or laptop? I  remember having a">
            <a:extLst>
              <a:ext uri="{FF2B5EF4-FFF2-40B4-BE49-F238E27FC236}">
                <a16:creationId xmlns:a16="http://schemas.microsoft.com/office/drawing/2014/main" id="{B570EC14-7F1F-1D44-A16B-A0F53E849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041" y="1189991"/>
            <a:ext cx="269731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DFF258E-9F18-4283-A594-D511E6038B45}"/>
              </a:ext>
            </a:extLst>
          </p:cNvPr>
          <p:cNvSpPr txBox="1">
            <a:spLocks/>
          </p:cNvSpPr>
          <p:nvPr/>
        </p:nvSpPr>
        <p:spPr>
          <a:xfrm>
            <a:off x="0" y="179534"/>
            <a:ext cx="12192000" cy="6858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altLang="en-US" sz="3200" b="1">
                <a:solidFill>
                  <a:schemeClr val="bg1"/>
                </a:solidFill>
                <a:latin typeface="Aptos" panose="020B0004020202020204" pitchFamily="34" charset="0"/>
              </a:rPr>
              <a:t>1996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060C6-1523-41F8-8D89-CBA9D072748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016" y="1189991"/>
            <a:ext cx="2160000" cy="2160000"/>
          </a:xfrm>
          <a:prstGeom prst="rect">
            <a:avLst/>
          </a:prstGeom>
        </p:spPr>
      </p:pic>
      <p:pic>
        <p:nvPicPr>
          <p:cNvPr id="74758" name="Picture 6" descr="Glory Days: How Man Utd won the 1995/96 title | Manchester United">
            <a:extLst>
              <a:ext uri="{FF2B5EF4-FFF2-40B4-BE49-F238E27FC236}">
                <a16:creationId xmlns:a16="http://schemas.microsoft.com/office/drawing/2014/main" id="{E8A0DD2F-E0C8-636C-9CA1-89DAA3A26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8169" y="1189991"/>
            <a:ext cx="287999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4" name="Picture 12" descr="A Quarter-Century Celebration of ...">
            <a:extLst>
              <a:ext uri="{FF2B5EF4-FFF2-40B4-BE49-F238E27FC236}">
                <a16:creationId xmlns:a16="http://schemas.microsoft.com/office/drawing/2014/main" id="{F946B5A8-434B-5EDA-6FF2-6B246F456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5999" y="4252793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FA1073-10E3-CCDB-7DA4-4D58D8D4DFD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32" y="3349991"/>
            <a:ext cx="3430491" cy="11141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47384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658939" y="180976"/>
            <a:ext cx="88931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Suicide after self-harm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600" b="1" i="0" u="none" strike="noStrike" kern="1200" cap="none" spc="0" normalizeH="0" baseline="0" noProof="0">
              <a:ln>
                <a:noFill/>
              </a:ln>
              <a:solidFill>
                <a:srgbClr val="00458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615093"/>
            <a:ext cx="1833418" cy="2462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Cooper et al 2005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26B813-4049-0E0F-FB7B-31B7225D75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18" y="1509497"/>
            <a:ext cx="3359390" cy="43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EBDB67-C317-38DD-C077-BE92F0F1F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855" y="1780556"/>
            <a:ext cx="6962653" cy="42201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B06BF5-D3EB-194F-4EC2-DEBDE6C133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4" y="534850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07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62678-FDE4-BE40-8431-2DCF6ADD7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E2CC3-E3CB-DEAF-9945-BD59A2A19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Aptos" panose="020B0004020202020204" pitchFamily="34" charset="0"/>
              </a:rPr>
              <a:t>Suicide risk assessment </a:t>
            </a:r>
            <a:br>
              <a:rPr lang="en-GB"/>
            </a:b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3DB204-3160-DF07-2683-E5B7451210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67" y="1355016"/>
            <a:ext cx="3319185" cy="450460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2C1844-4B5E-EF39-23A1-A8BDFC27E1B4}"/>
              </a:ext>
            </a:extLst>
          </p:cNvPr>
          <p:cNvSpPr txBox="1"/>
          <p:nvPr/>
        </p:nvSpPr>
        <p:spPr>
          <a:xfrm>
            <a:off x="-1" y="6606975"/>
            <a:ext cx="119865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/>
              <a:t>Graney et al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6BDAA-9B98-95D8-4393-DA9B8B8266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187" y="1355016"/>
            <a:ext cx="3087024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57D4000-1756-3294-EA53-7B875281A0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3960" y="1355016"/>
            <a:ext cx="312263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hart 1">
            <a:extLst>
              <a:ext uri="{FF2B5EF4-FFF2-40B4-BE49-F238E27FC236}">
                <a16:creationId xmlns:a16="http://schemas.microsoft.com/office/drawing/2014/main" id="{04182FA0-EFEE-639A-18FD-09E105930AEF}"/>
              </a:ext>
            </a:extLst>
          </p:cNvPr>
          <p:cNvGraphicFramePr>
            <a:graphicFrameLocks/>
          </p:cNvGraphicFramePr>
          <p:nvPr/>
        </p:nvGraphicFramePr>
        <p:xfrm>
          <a:off x="5553074" y="4084413"/>
          <a:ext cx="5419725" cy="268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8571719" imgH="4273666" progId="Excel.Chart.8">
                  <p:embed/>
                </p:oleObj>
              </mc:Choice>
              <mc:Fallback>
                <p:oleObj r:id="rId5" imgW="8571719" imgH="4273666" progId="Excel.Chart.8">
                  <p:embed/>
                  <p:pic>
                    <p:nvPicPr>
                      <p:cNvPr id="5" name="Chart 1">
                        <a:extLst>
                          <a:ext uri="{FF2B5EF4-FFF2-40B4-BE49-F238E27FC236}">
                            <a16:creationId xmlns:a16="http://schemas.microsoft.com/office/drawing/2014/main" id="{04182FA0-EFEE-639A-18FD-09E105930AE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3074" y="4084413"/>
                        <a:ext cx="5419725" cy="268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CD3B9995-D009-3EF3-5EB0-33863561BBE5}"/>
              </a:ext>
            </a:extLst>
          </p:cNvPr>
          <p:cNvSpPr/>
          <p:nvPr/>
        </p:nvSpPr>
        <p:spPr>
          <a:xfrm>
            <a:off x="7678852" y="2061439"/>
            <a:ext cx="1582752" cy="1091014"/>
          </a:xfrm>
          <a:prstGeom prst="ellipse">
            <a:avLst/>
          </a:prstGeom>
          <a:solidFill>
            <a:srgbClr val="FFFF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7EFF2-8CBE-FE5C-0494-37BC6DC8D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229" y="2016663"/>
            <a:ext cx="1476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156</a:t>
            </a:r>
          </a:p>
        </p:txBody>
      </p:sp>
      <p:pic>
        <p:nvPicPr>
          <p:cNvPr id="10" name="Picture 57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A3171651-FE66-4494-7D17-2502A9266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913" y="5340896"/>
            <a:ext cx="1008221" cy="1266079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645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Oval 13">
            <a:extLst>
              <a:ext uri="{FF2B5EF4-FFF2-40B4-BE49-F238E27FC236}">
                <a16:creationId xmlns:a16="http://schemas.microsoft.com/office/drawing/2014/main" id="{5AE97F5D-7751-5C12-88AD-4C635E669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1594168"/>
            <a:ext cx="1495425" cy="1122362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3283" name="Title 1">
            <a:extLst>
              <a:ext uri="{FF2B5EF4-FFF2-40B4-BE49-F238E27FC236}">
                <a16:creationId xmlns:a16="http://schemas.microsoft.com/office/drawing/2014/main" id="{03E06ACB-30A8-6266-145F-23906EB5E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51"/>
            <a:ext cx="12191999" cy="103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Risk assessment for suicide</a:t>
            </a:r>
          </a:p>
        </p:txBody>
      </p:sp>
      <p:sp>
        <p:nvSpPr>
          <p:cNvPr id="353284" name="TextBox 2">
            <a:extLst>
              <a:ext uri="{FF2B5EF4-FFF2-40B4-BE49-F238E27FC236}">
                <a16:creationId xmlns:a16="http://schemas.microsoft.com/office/drawing/2014/main" id="{A8D924C0-A3CB-9E42-4B8C-5AAC236A7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3" y="1895793"/>
            <a:ext cx="88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High</a:t>
            </a:r>
          </a:p>
        </p:txBody>
      </p:sp>
      <p:sp>
        <p:nvSpPr>
          <p:cNvPr id="353285" name="Oval 8">
            <a:extLst>
              <a:ext uri="{FF2B5EF4-FFF2-40B4-BE49-F238E27FC236}">
                <a16:creationId xmlns:a16="http://schemas.microsoft.com/office/drawing/2014/main" id="{90853A40-D0DA-DE28-11E9-6E0106007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2934018"/>
            <a:ext cx="1495425" cy="1122362"/>
          </a:xfrm>
          <a:prstGeom prst="ellipse">
            <a:avLst/>
          </a:prstGeom>
          <a:solidFill>
            <a:srgbClr val="FFC000"/>
          </a:solidFill>
          <a:ln w="25400" algn="ctr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3286" name="TextBox 9">
            <a:extLst>
              <a:ext uri="{FF2B5EF4-FFF2-40B4-BE49-F238E27FC236}">
                <a16:creationId xmlns:a16="http://schemas.microsoft.com/office/drawing/2014/main" id="{74FC386B-B8CF-BCDD-6794-549C4FD5A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8" y="3246755"/>
            <a:ext cx="14446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Medium</a:t>
            </a:r>
          </a:p>
        </p:txBody>
      </p:sp>
      <p:sp>
        <p:nvSpPr>
          <p:cNvPr id="353287" name="Oval 14">
            <a:extLst>
              <a:ext uri="{FF2B5EF4-FFF2-40B4-BE49-F238E27FC236}">
                <a16:creationId xmlns:a16="http://schemas.microsoft.com/office/drawing/2014/main" id="{FB2A6C13-7EC1-8B06-5AFC-D61AF6AC0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4204018"/>
            <a:ext cx="1495425" cy="1122362"/>
          </a:xfrm>
          <a:prstGeom prst="ellipse">
            <a:avLst/>
          </a:prstGeom>
          <a:solidFill>
            <a:srgbClr val="00B050"/>
          </a:solidFill>
          <a:ln w="25400" algn="ctr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3288" name="TextBox 15">
            <a:extLst>
              <a:ext uri="{FF2B5EF4-FFF2-40B4-BE49-F238E27FC236}">
                <a16:creationId xmlns:a16="http://schemas.microsoft.com/office/drawing/2014/main" id="{B0DD9587-56FF-7FA4-9252-8DD81F518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8" y="4465955"/>
            <a:ext cx="795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ontserrat" panose="000005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ontserrat" panose="000005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ontserrat" panose="000005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ontserrat" panose="00000500000000000000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Low</a:t>
            </a:r>
          </a:p>
        </p:txBody>
      </p:sp>
      <p:pic>
        <p:nvPicPr>
          <p:cNvPr id="353289" name="Picture 5" descr="A close up of hands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9E4ACBA1-207F-829D-B141-65F94E2214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517" y="1366679"/>
            <a:ext cx="3600000" cy="253817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291" name="Picture 2">
            <a:extLst>
              <a:ext uri="{FF2B5EF4-FFF2-40B4-BE49-F238E27FC236}">
                <a16:creationId xmlns:a16="http://schemas.microsoft.com/office/drawing/2014/main" id="{DD9348CB-4546-4CC6-23B9-5AEA8A523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3815" y="2419668"/>
            <a:ext cx="3335337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64301E22-2D15-5588-2D92-51AD6C4E859D}"/>
              </a:ext>
            </a:extLst>
          </p:cNvPr>
          <p:cNvSpPr/>
          <p:nvPr/>
        </p:nvSpPr>
        <p:spPr>
          <a:xfrm>
            <a:off x="6278242" y="3383280"/>
            <a:ext cx="1133475" cy="7445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E3E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3294" name="Picture 10">
            <a:hlinkClick r:id="rId5"/>
            <a:extLst>
              <a:ext uri="{FF2B5EF4-FFF2-40B4-BE49-F238E27FC236}">
                <a16:creationId xmlns:a16="http://schemas.microsoft.com/office/drawing/2014/main" id="{BB449671-D205-FBBE-54DF-20FCFA5CA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0516" y="4056379"/>
            <a:ext cx="3600000" cy="22726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2518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2">
            <a:extLst>
              <a:ext uri="{FF2B5EF4-FFF2-40B4-BE49-F238E27FC236}">
                <a16:creationId xmlns:a16="http://schemas.microsoft.com/office/drawing/2014/main" id="{60A96B1A-5841-6197-8670-4B8CA05C46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DBDA04D1-BBAF-6963-FDF3-9DD859EA3DDD}"/>
              </a:ext>
            </a:extLst>
          </p:cNvPr>
          <p:cNvSpPr txBox="1">
            <a:spLocks/>
          </p:cNvSpPr>
          <p:nvPr/>
        </p:nvSpPr>
        <p:spPr>
          <a:xfrm>
            <a:off x="3205480" y="91483"/>
            <a:ext cx="5781040" cy="685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457200" marR="0" lvl="1" indent="0" algn="ctr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Suicide in patients with eating disorders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27413-8247-C34A-8B7E-40392F0969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9" y="5766832"/>
            <a:ext cx="993956" cy="84494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3157D66-E90C-F542-B5F5-46867FA0D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9564" y="1979483"/>
            <a:ext cx="2160000" cy="289903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48C3FC3-BC1A-CE0F-B1DE-5A5492F71DB9}"/>
              </a:ext>
            </a:extLst>
          </p:cNvPr>
          <p:cNvSpPr txBox="1"/>
          <p:nvPr/>
        </p:nvSpPr>
        <p:spPr>
          <a:xfrm>
            <a:off x="0" y="6611779"/>
            <a:ext cx="1219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GB" sz="1000" err="1"/>
              <a:t>Hercus</a:t>
            </a:r>
            <a:r>
              <a:rPr lang="en-GB" sz="1000"/>
              <a:t> et al 2024</a:t>
            </a:r>
            <a:endParaRPr lang="en-GB" sz="1000">
              <a:solidFill>
                <a:prstClr val="black"/>
              </a:solidFill>
            </a:endParaRPr>
          </a:p>
        </p:txBody>
      </p:sp>
      <p:pic>
        <p:nvPicPr>
          <p:cNvPr id="93188" name="Picture 4">
            <a:extLst>
              <a:ext uri="{FF2B5EF4-FFF2-40B4-BE49-F238E27FC236}">
                <a16:creationId xmlns:a16="http://schemas.microsoft.com/office/drawing/2014/main" id="{34FC7050-6736-C69A-C05E-462E6CFBA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483" y="1346387"/>
            <a:ext cx="3544922" cy="4320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D5CD4-64C0-428C-18DC-9767DE53060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559" y="1949572"/>
            <a:ext cx="5563259" cy="31136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FF4FD03-5248-F5C3-133C-550B697D3208}"/>
              </a:ext>
            </a:extLst>
          </p:cNvPr>
          <p:cNvSpPr txBox="1"/>
          <p:nvPr/>
        </p:nvSpPr>
        <p:spPr>
          <a:xfrm>
            <a:off x="2127250" y="2068513"/>
            <a:ext cx="410527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Comprehensive provision of evidence-based treatment for eating disorders (and self-harm)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568CD3-A204-4DEC-664E-66DBDC562FCA}"/>
              </a:ext>
            </a:extLst>
          </p:cNvPr>
          <p:cNvSpPr txBox="1"/>
          <p:nvPr/>
        </p:nvSpPr>
        <p:spPr>
          <a:xfrm>
            <a:off x="2127250" y="4572515"/>
            <a:ext cx="4106863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Addressing early life experiences and current adversities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9410F3-7C48-7DDA-7BF5-1DF619120010}"/>
              </a:ext>
            </a:extLst>
          </p:cNvPr>
          <p:cNvSpPr txBox="1"/>
          <p:nvPr/>
        </p:nvSpPr>
        <p:spPr>
          <a:xfrm>
            <a:off x="8012112" y="2068513"/>
            <a:ext cx="3703637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Recognising limitations in clinical risk assessment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06CB9-530D-98C6-1424-9A967D462F05}"/>
              </a:ext>
            </a:extLst>
          </p:cNvPr>
          <p:cNvSpPr txBox="1"/>
          <p:nvPr/>
        </p:nvSpPr>
        <p:spPr>
          <a:xfrm>
            <a:off x="8012112" y="4387849"/>
            <a:ext cx="410527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Suicide prevention must remain a priority for eating disorder services and mental health care more widely </a:t>
            </a:r>
          </a:p>
        </p:txBody>
      </p:sp>
      <p:pic>
        <p:nvPicPr>
          <p:cNvPr id="102407" name="Picture 8" descr="A cartoon of a child with pigtails&#10;&#10;Description automatically generated">
            <a:extLst>
              <a:ext uri="{FF2B5EF4-FFF2-40B4-BE49-F238E27FC236}">
                <a16:creationId xmlns:a16="http://schemas.microsoft.com/office/drawing/2014/main" id="{31DEFDE7-0AFB-07F0-FD9A-7E8996AB9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038" y="4448969"/>
            <a:ext cx="10810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8" name="Picture 14" descr="A clipboard with check marks and a pen&#10;&#10;Description automatically generated">
            <a:extLst>
              <a:ext uri="{FF2B5EF4-FFF2-40B4-BE49-F238E27FC236}">
                <a16:creationId xmlns:a16="http://schemas.microsoft.com/office/drawing/2014/main" id="{438FDEB8-35E7-8CB9-380F-F2051033A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1613" y="2130028"/>
            <a:ext cx="10795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9" name="Picture 1" descr="Icon&#10;&#10;Description automatically generated">
            <a:extLst>
              <a:ext uri="{FF2B5EF4-FFF2-40B4-BE49-F238E27FC236}">
                <a16:creationId xmlns:a16="http://schemas.microsoft.com/office/drawing/2014/main" id="{3B885A41-5F46-6774-603D-C56D33527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463" y="2101454"/>
            <a:ext cx="1138237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0" name="Picture 7" descr="A puzzle pieces with a black background&#10;&#10;Description automatically generated">
            <a:extLst>
              <a:ext uri="{FF2B5EF4-FFF2-40B4-BE49-F238E27FC236}">
                <a16:creationId xmlns:a16="http://schemas.microsoft.com/office/drawing/2014/main" id="{13AF444C-C172-0CAF-2202-8D6869FBA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1288" y="4389438"/>
            <a:ext cx="1200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5C15C5BF-14AE-DE8C-FCBE-8A25607E1995}"/>
              </a:ext>
            </a:extLst>
          </p:cNvPr>
          <p:cNvSpPr txBox="1">
            <a:spLocks/>
          </p:cNvSpPr>
          <p:nvPr/>
        </p:nvSpPr>
        <p:spPr>
          <a:xfrm>
            <a:off x="3343593" y="84614"/>
            <a:ext cx="5781040" cy="685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457200" marR="0" lvl="1" indent="0" algn="ctr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Suicide in patients with eating disorders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703BE-ECDB-DC2A-6E08-A4869A289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FD0740-9646-B4D7-ADFD-6E1A82D73E36}"/>
              </a:ext>
            </a:extLst>
          </p:cNvPr>
          <p:cNvSpPr txBox="1">
            <a:spLocks/>
          </p:cNvSpPr>
          <p:nvPr/>
        </p:nvSpPr>
        <p:spPr>
          <a:xfrm>
            <a:off x="-36513" y="265113"/>
            <a:ext cx="12192001" cy="6667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Outline – 30 papers in 30 minutes</a:t>
            </a:r>
            <a:endParaRPr kumimoji="0" lang="en-GB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03107" name="Rectangle 6">
            <a:extLst>
              <a:ext uri="{FF2B5EF4-FFF2-40B4-BE49-F238E27FC236}">
                <a16:creationId xmlns:a16="http://schemas.microsoft.com/office/drawing/2014/main" id="{9E03E776-1D6B-C9BF-2FDB-1A1F57965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9402" y="2153985"/>
            <a:ext cx="7393195" cy="2932366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 b="0"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Suicide across the lifespan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 in-patient </a:t>
            </a:r>
            <a:r>
              <a:rPr lang="en-GB" altLang="en-US" sz="2800" b="0"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story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Clinical care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>
                <a:solidFill>
                  <a:schemeClr val="accent1"/>
                </a:solidFill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Homicide by patients with mental illness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 b="0"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Addressing the implementation gap</a:t>
            </a: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926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ECC18-E3CD-0ECD-D6E1-E90E30E44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829"/>
            <a:ext cx="12192000" cy="685800"/>
          </a:xfrm>
        </p:spPr>
        <p:txBody>
          <a:bodyPr/>
          <a:lstStyle/>
          <a:p>
            <a:pPr>
              <a:defRPr/>
            </a:pPr>
            <a:r>
              <a:rPr lang="en-GB" sz="3200">
                <a:latin typeface="Aptos" panose="020B0004020202020204" pitchFamily="34" charset="0"/>
              </a:rPr>
              <a:t>Homicide and mental illness in England</a:t>
            </a:r>
          </a:p>
        </p:txBody>
      </p:sp>
      <p:sp>
        <p:nvSpPr>
          <p:cNvPr id="209924" name="TextBox 5">
            <a:extLst>
              <a:ext uri="{FF2B5EF4-FFF2-40B4-BE49-F238E27FC236}">
                <a16:creationId xmlns:a16="http://schemas.microsoft.com/office/drawing/2014/main" id="{16E764EE-95B3-7936-68DF-1FBFAAB43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03862"/>
            <a:ext cx="1219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NCISH 2016</a:t>
            </a:r>
            <a:endParaRPr kumimoji="0" lang="en-GB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FB4C56-4E31-DE21-7875-1BA3071F2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35" y="1586474"/>
            <a:ext cx="3047687" cy="4336203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9ECBD8-AF7A-6C78-A5AB-5B9A59EA190B}"/>
              </a:ext>
            </a:extLst>
          </p:cNvPr>
          <p:cNvSpPr txBox="1"/>
          <p:nvPr/>
        </p:nvSpPr>
        <p:spPr>
          <a:xfrm>
            <a:off x="5972134" y="1356312"/>
            <a:ext cx="5000666" cy="52629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60 patient homicides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 per year</a:t>
            </a:r>
            <a:r>
              <a:rPr lang="en-GB" sz="2400">
                <a:solidFill>
                  <a:prstClr val="black"/>
                </a:solidFill>
                <a:latin typeface="Aptos"/>
              </a:rPr>
              <a:t> (11% of all homicides)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Average age 32​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86% men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An average of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63 victims per year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Schizophrenia (6%)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Previously detained MHA (24%)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High rates of: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Previous violence (52%)</a:t>
            </a:r>
            <a:endParaRPr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Drug use (78%)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Alcohol use (74%)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A0F01-5D0A-CD6C-639B-AE694C7BF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A1E2B-5468-3AF5-AF2D-9288734BE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Aptos" panose="020B0004020202020204" pitchFamily="34" charset="0"/>
              </a:rPr>
              <a:t>Homicide by patients with schizophrenia</a:t>
            </a:r>
            <a:br>
              <a:rPr lang="en-GB"/>
            </a:b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9A77E8-1D76-BF80-64A3-4941E70B1FD1}"/>
              </a:ext>
            </a:extLst>
          </p:cNvPr>
          <p:cNvSpPr txBox="1"/>
          <p:nvPr/>
        </p:nvSpPr>
        <p:spPr>
          <a:xfrm>
            <a:off x="4622800" y="1551122"/>
            <a:ext cx="6853555" cy="981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 national case–control study of homicide by men diagnosed with schizophrenia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AF24EA-68B9-394A-BF08-05413706BEB2}"/>
              </a:ext>
            </a:extLst>
          </p:cNvPr>
          <p:cNvSpPr txBox="1"/>
          <p:nvPr/>
        </p:nvSpPr>
        <p:spPr>
          <a:xfrm>
            <a:off x="4622800" y="2947315"/>
            <a:ext cx="6390640" cy="1058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Not receiving treatment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as planned​ (71%)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High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rates of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alcohol and drug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use (81%)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300191-6EF9-60C7-E919-0692726A086A}"/>
              </a:ext>
            </a:extLst>
          </p:cNvPr>
          <p:cNvSpPr txBox="1"/>
          <p:nvPr/>
        </p:nvSpPr>
        <p:spPr>
          <a:xfrm>
            <a:off x="0" y="6604627"/>
            <a:ext cx="121174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Baird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DAC44F-3617-2E40-DECC-1DC9483BCB15}"/>
              </a:ext>
            </a:extLst>
          </p:cNvPr>
          <p:cNvSpPr txBox="1"/>
          <p:nvPr/>
        </p:nvSpPr>
        <p:spPr>
          <a:xfrm>
            <a:off x="4622800" y="4498111"/>
            <a:ext cx="6756400" cy="1447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Prevention should focus on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addressing co-occurring substance use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and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maintaining treatment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795456-16E0-36E0-A825-32F6E343C6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842" y="5138044"/>
            <a:ext cx="1511378" cy="1333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BCFF2C-5057-8D24-7BE6-CD578E21B9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181" y="1324948"/>
            <a:ext cx="3418466" cy="462480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1E0C75-2F3B-4C93-5357-3FD299F33F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5" y="5519080"/>
            <a:ext cx="81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76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9AF7F-7537-887E-B3BC-F83D0095D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79E5E-24BF-9D02-CCCA-2185ACD67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Aptos" panose="020B0004020202020204" pitchFamily="34" charset="0"/>
              </a:rPr>
              <a:t>Patients as victims of homicide </a:t>
            </a:r>
            <a:br>
              <a:rPr lang="en-GB"/>
            </a:b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D2852A-ED49-FC4C-B127-6D331A209F37}"/>
              </a:ext>
            </a:extLst>
          </p:cNvPr>
          <p:cNvSpPr txBox="1"/>
          <p:nvPr/>
        </p:nvSpPr>
        <p:spPr>
          <a:xfrm>
            <a:off x="4656666" y="1490412"/>
            <a:ext cx="6853555" cy="51635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 national study of patients with mental illness as victims of homicide (2003-2005)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200">
                <a:solidFill>
                  <a:prstClr val="black"/>
                </a:solidFill>
                <a:latin typeface="Aptos"/>
              </a:rPr>
              <a:t>90 homicide </a:t>
            </a:r>
            <a:r>
              <a:rPr lang="en-GB" sz="2200" b="1">
                <a:solidFill>
                  <a:prstClr val="black"/>
                </a:solidFill>
                <a:latin typeface="Aptos"/>
              </a:rPr>
              <a:t>victims</a:t>
            </a:r>
            <a:r>
              <a:rPr lang="en-GB" sz="2200">
                <a:solidFill>
                  <a:prstClr val="black"/>
                </a:solidFill>
                <a:latin typeface="Aptos"/>
              </a:rPr>
              <a:t> (</a:t>
            </a:r>
            <a:r>
              <a:rPr lang="en-GB" sz="2200" b="1">
                <a:solidFill>
                  <a:prstClr val="black"/>
                </a:solidFill>
                <a:latin typeface="Aptos"/>
              </a:rPr>
              <a:t>6%</a:t>
            </a:r>
            <a:r>
              <a:rPr lang="en-GB" sz="2200">
                <a:solidFill>
                  <a:prstClr val="black"/>
                </a:solidFill>
                <a:latin typeface="Aptos"/>
              </a:rPr>
              <a:t>) had </a:t>
            </a:r>
            <a:r>
              <a:rPr lang="en-GB" sz="2200" b="1">
                <a:solidFill>
                  <a:prstClr val="black"/>
                </a:solidFill>
                <a:latin typeface="Aptos"/>
              </a:rPr>
              <a:t>contact with mental health services </a:t>
            </a:r>
            <a:r>
              <a:rPr lang="en-GB" sz="2200">
                <a:solidFill>
                  <a:prstClr val="black"/>
                </a:solidFill>
                <a:latin typeface="Aptos"/>
              </a:rPr>
              <a:t>(&lt;12 months) 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200" b="1">
                <a:solidFill>
                  <a:prstClr val="black"/>
                </a:solidFill>
                <a:latin typeface="Aptos"/>
              </a:rPr>
              <a:t>29 </a:t>
            </a:r>
            <a:r>
              <a:rPr lang="en-GB" sz="2200">
                <a:solidFill>
                  <a:prstClr val="black"/>
                </a:solidFill>
                <a:latin typeface="Aptos"/>
              </a:rPr>
              <a:t>were</a:t>
            </a:r>
            <a:r>
              <a:rPr lang="en-GB" sz="2200" b="1">
                <a:solidFill>
                  <a:prstClr val="black"/>
                </a:solidFill>
                <a:latin typeface="Aptos"/>
              </a:rPr>
              <a:t> killed by</a:t>
            </a:r>
            <a:r>
              <a:rPr lang="en-GB" sz="2200">
                <a:solidFill>
                  <a:prstClr val="black"/>
                </a:solidFill>
                <a:latin typeface="Aptos"/>
              </a:rPr>
              <a:t> another </a:t>
            </a:r>
            <a:r>
              <a:rPr lang="en-GB" sz="2200" b="1">
                <a:solidFill>
                  <a:prstClr val="black"/>
                </a:solidFill>
                <a:latin typeface="Aptos"/>
              </a:rPr>
              <a:t>patient with mental illness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2200">
                <a:solidFill>
                  <a:prstClr val="black"/>
                </a:solidFill>
                <a:latin typeface="Aptos"/>
              </a:rPr>
              <a:t>People with mental illness </a:t>
            </a:r>
            <a:r>
              <a:rPr lang="en-GB" sz="2200" b="1">
                <a:solidFill>
                  <a:prstClr val="black"/>
                </a:solidFill>
                <a:latin typeface="Aptos"/>
              </a:rPr>
              <a:t>were 2.5 times</a:t>
            </a:r>
            <a:r>
              <a:rPr lang="en-GB" sz="2200">
                <a:solidFill>
                  <a:prstClr val="black"/>
                </a:solidFill>
                <a:latin typeface="Aptos"/>
              </a:rPr>
              <a:t> more likely to be a victim of homicide than people in the general population.  </a:t>
            </a:r>
          </a:p>
          <a:p>
            <a:pPr>
              <a:lnSpc>
                <a:spcPct val="125000"/>
              </a:lnSpc>
              <a:defRPr/>
            </a:pPr>
            <a:r>
              <a:rPr lang="en-GB" sz="2400">
                <a:solidFill>
                  <a:prstClr val="black"/>
                </a:solidFill>
                <a:latin typeface="Aptos" panose="020B0004020202020204" pitchFamily="34" charset="0"/>
              </a:rPr>
              <a:t>Overall, the risk of patients committing homicide is greater than the risk of being a victim of homicide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07C49C-7523-CA15-79B2-A36AED3935FE}"/>
              </a:ext>
            </a:extLst>
          </p:cNvPr>
          <p:cNvSpPr txBox="1"/>
          <p:nvPr/>
        </p:nvSpPr>
        <p:spPr>
          <a:xfrm>
            <a:off x="0" y="6597254"/>
            <a:ext cx="121174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Rodway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C51AF4-E1A4-0BCF-F214-600F49DF43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46" y="1172879"/>
            <a:ext cx="3589915" cy="4797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E16BCC-9A05-C811-E60A-0943DDD07D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53" y="5429260"/>
            <a:ext cx="870377" cy="11072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15255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46719-13FA-0C66-8A5A-19A92627D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2233450-4BE4-B864-44AA-78C723B46B72}"/>
              </a:ext>
            </a:extLst>
          </p:cNvPr>
          <p:cNvSpPr txBox="1">
            <a:spLocks/>
          </p:cNvSpPr>
          <p:nvPr/>
        </p:nvSpPr>
        <p:spPr>
          <a:xfrm>
            <a:off x="-36513" y="265113"/>
            <a:ext cx="12192001" cy="6667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Outline – 30 papers in 30 minutes</a:t>
            </a:r>
            <a:endParaRPr kumimoji="0" lang="en-GB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03107" name="Rectangle 6">
            <a:extLst>
              <a:ext uri="{FF2B5EF4-FFF2-40B4-BE49-F238E27FC236}">
                <a16:creationId xmlns:a16="http://schemas.microsoft.com/office/drawing/2014/main" id="{FC798942-71BF-6A4F-3646-9BAB556CB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9402" y="2153985"/>
            <a:ext cx="7393195" cy="2932366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 b="0"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Suicide across the lifespan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 in-patient </a:t>
            </a:r>
            <a:r>
              <a:rPr lang="en-GB" altLang="en-US" sz="2800" b="0"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story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Clinical care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 b="0"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Homicide by patients with mental illness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>
                <a:solidFill>
                  <a:schemeClr val="accent1"/>
                </a:solidFill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Addressing the implementation gap</a:t>
            </a:r>
            <a:endParaRPr kumimoji="0" lang="en-GB" altLang="en-US" sz="280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ptos" panose="020B00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523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http://news.bbc.co.uk/olmedia/230000/images/_234918_appleby150.jpg">
            <a:extLst>
              <a:ext uri="{FF2B5EF4-FFF2-40B4-BE49-F238E27FC236}">
                <a16:creationId xmlns:a16="http://schemas.microsoft.com/office/drawing/2014/main" id="{2C91CA94-BB73-000E-723F-D2B5052E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577" y="1502336"/>
            <a:ext cx="194945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9" descr="https://www.lancashirecare.nhs.uk/media/Clinical_Director_Images/Jenny%20Shaw%20Grey%20Background%20180x215.jpg">
            <a:extLst>
              <a:ext uri="{FF2B5EF4-FFF2-40B4-BE49-F238E27FC236}">
                <a16:creationId xmlns:a16="http://schemas.microsoft.com/office/drawing/2014/main" id="{D00D35E3-52B2-DB1B-DE74-A200649C8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140" y="4059798"/>
            <a:ext cx="1893887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ECAE88-9D00-CD50-E0EF-C00F45E019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632" y="1368051"/>
            <a:ext cx="3632870" cy="506505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21ADC9B-2CA3-8246-494E-8225533E0ABB}"/>
              </a:ext>
            </a:extLst>
          </p:cNvPr>
          <p:cNvSpPr/>
          <p:nvPr/>
        </p:nvSpPr>
        <p:spPr>
          <a:xfrm>
            <a:off x="8973671" y="2763605"/>
            <a:ext cx="2921373" cy="2068371"/>
          </a:xfrm>
          <a:prstGeom prst="ellipse">
            <a:avLst/>
          </a:prstGeom>
          <a:solidFill>
            <a:srgbClr val="503BA1">
              <a:lumMod val="20000"/>
              <a:lumOff val="80000"/>
            </a:srgbClr>
          </a:solidFill>
          <a:ln w="12700" cap="flat" cmpd="sng" algn="ctr">
            <a:solidFill>
              <a:srgbClr val="503BA1">
                <a:shade val="15000"/>
              </a:srgbClr>
            </a:solidFill>
            <a:prstDash val="solid"/>
            <a:miter lim="800000"/>
          </a:ln>
          <a:effectLst/>
        </p:spPr>
        <p:txBody>
          <a:bodyPr lIns="91440" tIns="45720" rIns="91440" bIns="4572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kern="0">
                <a:solidFill>
                  <a:srgbClr val="000000"/>
                </a:solidFill>
                <a:latin typeface="Aptos"/>
              </a:rPr>
              <a:t>46558</a:t>
            </a:r>
            <a:endParaRPr lang="en-GB" sz="4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804F51-C179-E3C8-65A1-347A3317B0C7}"/>
              </a:ext>
            </a:extLst>
          </p:cNvPr>
          <p:cNvSpPr txBox="1">
            <a:spLocks/>
          </p:cNvSpPr>
          <p:nvPr/>
        </p:nvSpPr>
        <p:spPr>
          <a:xfrm>
            <a:off x="0" y="219290"/>
            <a:ext cx="12192000" cy="6858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altLang="en-US" sz="3200" b="1">
                <a:solidFill>
                  <a:schemeClr val="bg1"/>
                </a:solidFill>
                <a:latin typeface="Aptos" panose="020B0004020202020204" pitchFamily="34" charset="0"/>
              </a:rPr>
              <a:t>1996</a:t>
            </a:r>
          </a:p>
        </p:txBody>
      </p:sp>
    </p:spTree>
    <p:extLst>
      <p:ext uri="{BB962C8B-B14F-4D97-AF65-F5344CB8AC3E}">
        <p14:creationId xmlns:p14="http://schemas.microsoft.com/office/powerpoint/2010/main" val="1757350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>
            <a:extLst>
              <a:ext uri="{FF2B5EF4-FFF2-40B4-BE49-F238E27FC236}">
                <a16:creationId xmlns:a16="http://schemas.microsoft.com/office/drawing/2014/main" id="{F8DEF958-A576-660F-5A56-F2F0B3C8A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913" y="166688"/>
            <a:ext cx="88931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MS PGothic" panose="020B0600070205080204" pitchFamily="34" charset="-128"/>
              </a:rPr>
              <a:t>“</a:t>
            </a:r>
            <a:r>
              <a:rPr lang="en-GB" altLang="en-US" sz="3200">
                <a:solidFill>
                  <a:srgbClr val="FFFFFF"/>
                </a:solidFill>
                <a:latin typeface="Aptos" panose="020B0004020202020204" pitchFamily="34" charset="0"/>
                <a:ea typeface="MS PGothic" panose="020B0600070205080204" pitchFamily="34" charset="-128"/>
              </a:rPr>
              <a:t>That slide will never work…”</a:t>
            </a:r>
            <a:endParaRPr kumimoji="0" lang="en-GB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444420" name="Picture 2" descr="A diagram of a circular diagram with icons&#10;&#10;Description automatically generated with medium confidence">
            <a:extLst>
              <a:ext uri="{FF2B5EF4-FFF2-40B4-BE49-F238E27FC236}">
                <a16:creationId xmlns:a16="http://schemas.microsoft.com/office/drawing/2014/main" id="{33A80CF9-B989-B39A-225B-ECC421E08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6088" y="1173163"/>
            <a:ext cx="6346825" cy="546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0D218-A5C2-8255-4BD9-376B05CFB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>
                <a:latin typeface="Aptos" panose="020B0004020202020204" pitchFamily="34" charset="0"/>
              </a:rPr>
              <a:t>Addressing the implementation gap</a:t>
            </a:r>
          </a:p>
        </p:txBody>
      </p:sp>
      <p:sp>
        <p:nvSpPr>
          <p:cNvPr id="208901" name="TextBox 5">
            <a:extLst>
              <a:ext uri="{FF2B5EF4-FFF2-40B4-BE49-F238E27FC236}">
                <a16:creationId xmlns:a16="http://schemas.microsoft.com/office/drawing/2014/main" id="{9757D5F8-7B16-24F6-5D36-9D689A31F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02544"/>
            <a:ext cx="58340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000" b="0">
                <a:solidFill>
                  <a:srgbClr val="000000"/>
                </a:solidFill>
                <a:latin typeface="Calibri" panose="020F0502020204030204" pitchFamily="34" charset="0"/>
              </a:rPr>
              <a:t>While et al 2012. Kapur et al 2016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98600-5950-BA9D-8E0E-990B98B350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647" y="1422193"/>
            <a:ext cx="3478126" cy="465515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AE8622-221A-2927-28D2-74DE890DBF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451" y="1422193"/>
            <a:ext cx="3478126" cy="466317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TextBox 3">
            <a:extLst>
              <a:ext uri="{FF2B5EF4-FFF2-40B4-BE49-F238E27FC236}">
                <a16:creationId xmlns:a16="http://schemas.microsoft.com/office/drawing/2014/main" id="{45494C50-078A-82D0-B2FD-5B317CD6F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575" y="6350"/>
            <a:ext cx="65468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Do NCISH recommendations improve safety?</a:t>
            </a:r>
          </a:p>
        </p:txBody>
      </p:sp>
      <p:sp>
        <p:nvSpPr>
          <p:cNvPr id="335875" name="Rectangle 4">
            <a:extLst>
              <a:ext uri="{FF2B5EF4-FFF2-40B4-BE49-F238E27FC236}">
                <a16:creationId xmlns:a16="http://schemas.microsoft.com/office/drawing/2014/main" id="{7D29FC2C-A8D9-0B50-1603-230B97BD6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1625600"/>
            <a:ext cx="5035550" cy="456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Removal of ligature points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Assertive outreach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</a:rPr>
              <a:t>24-hour crisis team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7-day follow-up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Non-compliance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</a:rPr>
              <a:t>Dual diagnosis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Criminal justice information sharing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</a:rPr>
              <a:t>Multi-disciplinary review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Training in suicide risk management</a:t>
            </a:r>
          </a:p>
        </p:txBody>
      </p:sp>
      <p:sp>
        <p:nvSpPr>
          <p:cNvPr id="335876" name="TextBox 1">
            <a:extLst>
              <a:ext uri="{FF2B5EF4-FFF2-40B4-BE49-F238E27FC236}">
                <a16:creationId xmlns:a16="http://schemas.microsoft.com/office/drawing/2014/main" id="{503B6E9E-4F1F-1744-9479-8545A5A9F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1625600"/>
            <a:ext cx="4127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35877" name="Object 2">
            <a:extLst>
              <a:ext uri="{FF2B5EF4-FFF2-40B4-BE49-F238E27FC236}">
                <a16:creationId xmlns:a16="http://schemas.microsoft.com/office/drawing/2014/main" id="{DA2BB67D-71B9-A13C-DDD4-8477B3EAA12C}"/>
              </a:ext>
            </a:extLst>
          </p:cNvPr>
          <p:cNvGraphicFramePr>
            <a:graphicFrameLocks noGrp="1"/>
          </p:cNvGraphicFramePr>
          <p:nvPr/>
        </p:nvGraphicFramePr>
        <p:xfrm>
          <a:off x="5969000" y="901700"/>
          <a:ext cx="4832350" cy="574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677008" imgH="5124558" progId="Excel.Sheet.8">
                  <p:embed/>
                </p:oleObj>
              </mc:Choice>
              <mc:Fallback>
                <p:oleObj name="Worksheet" r:id="rId2" imgW="6677008" imgH="5124558" progId="Excel.Sheet.8">
                  <p:embed/>
                  <p:pic>
                    <p:nvPicPr>
                      <p:cNvPr id="335877" name="Object 2">
                        <a:extLst>
                          <a:ext uri="{FF2B5EF4-FFF2-40B4-BE49-F238E27FC236}">
                            <a16:creationId xmlns:a16="http://schemas.microsoft.com/office/drawing/2014/main" id="{DA2BB67D-71B9-A13C-DDD4-8477B3EAA12C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9000" y="901700"/>
                        <a:ext cx="4832350" cy="574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5878" name="TextBox 5">
            <a:extLst>
              <a:ext uri="{FF2B5EF4-FFF2-40B4-BE49-F238E27FC236}">
                <a16:creationId xmlns:a16="http://schemas.microsoft.com/office/drawing/2014/main" id="{C2E57D2F-1227-6169-4E8F-E3550F74F56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374130" y="3155403"/>
            <a:ext cx="26904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Suicide rate per 10,000</a:t>
            </a:r>
          </a:p>
        </p:txBody>
      </p:sp>
      <p:sp>
        <p:nvSpPr>
          <p:cNvPr id="335879" name="TextBox 6">
            <a:extLst>
              <a:ext uri="{FF2B5EF4-FFF2-40B4-BE49-F238E27FC236}">
                <a16:creationId xmlns:a16="http://schemas.microsoft.com/office/drawing/2014/main" id="{C21F91EE-F0D9-3E65-36C4-46EB8E43D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0403" y="6464875"/>
            <a:ext cx="2806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</a:rPr>
              <a:t>*</a:t>
            </a:r>
            <a:r>
              <a:rPr kumimoji="0" lang="en-GB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 = significant difference p&lt;0.05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35880" name="TextBox 7">
            <a:extLst>
              <a:ext uri="{FF2B5EF4-FFF2-40B4-BE49-F238E27FC236}">
                <a16:creationId xmlns:a16="http://schemas.microsoft.com/office/drawing/2014/main" id="{CB1B73B9-B073-D158-C18B-7B2305AAB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01559"/>
            <a:ext cx="3251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Source:  Lancet, 2012</a:t>
            </a:r>
          </a:p>
        </p:txBody>
      </p:sp>
      <p:sp>
        <p:nvSpPr>
          <p:cNvPr id="335881" name="TextBox 1">
            <a:extLst>
              <a:ext uri="{FF2B5EF4-FFF2-40B4-BE49-F238E27FC236}">
                <a16:creationId xmlns:a16="http://schemas.microsoft.com/office/drawing/2014/main" id="{BBE200C0-F019-94DF-602D-0DD5B7295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0863" y="2452688"/>
            <a:ext cx="436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</a:t>
            </a:r>
          </a:p>
        </p:txBody>
      </p:sp>
      <p:sp>
        <p:nvSpPr>
          <p:cNvPr id="335882" name="TextBox 2">
            <a:extLst>
              <a:ext uri="{FF2B5EF4-FFF2-40B4-BE49-F238E27FC236}">
                <a16:creationId xmlns:a16="http://schemas.microsoft.com/office/drawing/2014/main" id="{34418A76-3CC2-110A-7473-9692564F3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375" y="3076575"/>
            <a:ext cx="3190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9" name="Picture 16">
            <a:extLst>
              <a:ext uri="{FF2B5EF4-FFF2-40B4-BE49-F238E27FC236}">
                <a16:creationId xmlns:a16="http://schemas.microsoft.com/office/drawing/2014/main" id="{64421654-2985-38B2-432C-E85C30817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064" y="1576070"/>
            <a:ext cx="5982936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36900" name="Rectangle 2">
            <a:extLst>
              <a:ext uri="{FF2B5EF4-FFF2-40B4-BE49-F238E27FC236}">
                <a16:creationId xmlns:a16="http://schemas.microsoft.com/office/drawing/2014/main" id="{1FDF6209-16B2-04EB-961A-664AD5C4F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244475"/>
            <a:ext cx="88931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A focus on organisations…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600" b="1" i="0" u="none" strike="noStrike" kern="1200" cap="none" spc="0" normalizeH="0" baseline="0" noProof="0">
              <a:ln>
                <a:noFill/>
              </a:ln>
              <a:solidFill>
                <a:srgbClr val="00458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36901" name="Rectangle 2">
            <a:extLst>
              <a:ext uri="{FF2B5EF4-FFF2-40B4-BE49-F238E27FC236}">
                <a16:creationId xmlns:a16="http://schemas.microsoft.com/office/drawing/2014/main" id="{77B36C6E-CB7E-4EA1-3CDD-6B29D6747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13525"/>
            <a:ext cx="35861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Kapur et al 2016 </a:t>
            </a:r>
            <a:r>
              <a:rPr kumimoji="0" lang="en-GB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https://pubmed.ncbi.nlm.nih.gov/27107805/</a:t>
            </a:r>
            <a:endParaRPr kumimoji="0" lang="en-GB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C64D96-B440-B447-83CE-60C9B0A67E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320" y="2091531"/>
            <a:ext cx="6282680" cy="3872389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7B1D80C-E810-F04E-3AC7-6BFF60F8A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4593" y="1845310"/>
            <a:ext cx="398538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Policy on multi-disciplinary review information sharing with families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ECC18-E3CD-0ECD-D6E1-E90E30E44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77"/>
            <a:ext cx="12192000" cy="685800"/>
          </a:xfrm>
        </p:spPr>
        <p:txBody>
          <a:bodyPr/>
          <a:lstStyle/>
          <a:p>
            <a:pPr>
              <a:defRPr/>
            </a:pPr>
            <a:r>
              <a:rPr lang="en-GB" sz="3100">
                <a:latin typeface="Aptos" panose="020B0004020202020204" pitchFamily="34" charset="0"/>
              </a:rPr>
              <a:t>Quality improvement for suicide prevention</a:t>
            </a:r>
            <a:br>
              <a:rPr lang="en-GB" sz="3100">
                <a:latin typeface="Aptos" panose="020B0004020202020204" pitchFamily="34" charset="0"/>
              </a:rPr>
            </a:br>
            <a:r>
              <a:rPr lang="en-GB" sz="3100">
                <a:latin typeface="Aptos" panose="020B0004020202020204" pitchFamily="34" charset="0"/>
              </a:rPr>
              <a:t>and self-harm intervention</a:t>
            </a:r>
          </a:p>
        </p:txBody>
      </p:sp>
      <p:sp>
        <p:nvSpPr>
          <p:cNvPr id="209924" name="TextBox 5">
            <a:extLst>
              <a:ext uri="{FF2B5EF4-FFF2-40B4-BE49-F238E27FC236}">
                <a16:creationId xmlns:a16="http://schemas.microsoft.com/office/drawing/2014/main" id="{16E764EE-95B3-7936-68DF-1FBFAAB43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13140"/>
            <a:ext cx="1219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000" b="0">
                <a:solidFill>
                  <a:srgbClr val="000000"/>
                </a:solidFill>
                <a:latin typeface="Calibri" panose="020F0502020204030204" pitchFamily="34" charset="0"/>
              </a:rPr>
              <a:t>Kapur et al 2025</a:t>
            </a:r>
          </a:p>
        </p:txBody>
      </p:sp>
      <p:pic>
        <p:nvPicPr>
          <p:cNvPr id="209925" name="Picture 2">
            <a:extLst>
              <a:ext uri="{FF2B5EF4-FFF2-40B4-BE49-F238E27FC236}">
                <a16:creationId xmlns:a16="http://schemas.microsoft.com/office/drawing/2014/main" id="{DA47A725-7A0B-BD22-2E22-1752548D4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4246" y="1194517"/>
            <a:ext cx="2935149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7" name="Picture 5">
            <a:extLst>
              <a:ext uri="{FF2B5EF4-FFF2-40B4-BE49-F238E27FC236}">
                <a16:creationId xmlns:a16="http://schemas.microsoft.com/office/drawing/2014/main" id="{751284D0-D000-FA10-52D1-8B0CCBE4B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0292" y="1805383"/>
            <a:ext cx="3067915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4D9320-073D-56B2-4883-6B4CBB147A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87" y="1453150"/>
            <a:ext cx="3211471" cy="432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09926" name="Picture 7">
            <a:extLst>
              <a:ext uri="{FF2B5EF4-FFF2-40B4-BE49-F238E27FC236}">
                <a16:creationId xmlns:a16="http://schemas.microsoft.com/office/drawing/2014/main" id="{7C18946A-A9ED-5A98-FE0C-3CE2C2201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9104" y="2416250"/>
            <a:ext cx="3077513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5EA30-96BE-9FE7-18CF-0A3C0C721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Aptos" panose="020B0004020202020204" pitchFamily="34" charset="0"/>
              </a:rPr>
              <a:t>Patient suicide rate in England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736BB1F-C2A5-4459-6F47-C023411744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804014"/>
              </p:ext>
            </p:extLst>
          </p:nvPr>
        </p:nvGraphicFramePr>
        <p:xfrm>
          <a:off x="1084728" y="1237129"/>
          <a:ext cx="9179859" cy="543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D02564-504E-C21E-3596-B20F37B1D704}"/>
              </a:ext>
            </a:extLst>
          </p:cNvPr>
          <p:cNvCxnSpPr>
            <a:cxnSpLocks/>
          </p:cNvCxnSpPr>
          <p:nvPr/>
        </p:nvCxnSpPr>
        <p:spPr>
          <a:xfrm>
            <a:off x="5203371" y="1948544"/>
            <a:ext cx="0" cy="3113314"/>
          </a:xfrm>
          <a:prstGeom prst="line">
            <a:avLst/>
          </a:prstGeom>
          <a:ln w="5080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854B00D-A166-803C-2AAF-5A726FD40207}"/>
              </a:ext>
            </a:extLst>
          </p:cNvPr>
          <p:cNvSpPr txBox="1"/>
          <p:nvPr/>
        </p:nvSpPr>
        <p:spPr>
          <a:xfrm>
            <a:off x="0" y="6257836"/>
            <a:ext cx="5469767" cy="6001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ENGLAND SUICIDE (2012-2022)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National Confidential Inquiry into Suicide and Safety in Mental Health. All rights reserved.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to be reproduced in whole or part without the permission of the copyright holder.</a:t>
            </a:r>
          </a:p>
        </p:txBody>
      </p:sp>
    </p:spTree>
    <p:extLst>
      <p:ext uri="{BB962C8B-B14F-4D97-AF65-F5344CB8AC3E}">
        <p14:creationId xmlns:p14="http://schemas.microsoft.com/office/powerpoint/2010/main" val="4251913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7F378-0F99-3BE1-CEED-9B13AE8A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Aptos" panose="020B0004020202020204" pitchFamily="34" charset="0"/>
              </a:rPr>
              <a:t>Key activity from QI programmes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96CAA7-0AD5-0BD5-565C-D6C2807961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05" y="1497664"/>
            <a:ext cx="3108975" cy="4320000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895CD11B-21A4-6832-93B6-E67B9C03D6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5582" y="1182219"/>
            <a:ext cx="5023710" cy="268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9CC1ED-3537-EAA1-9A63-D862BEAE15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619" y="4421776"/>
            <a:ext cx="4671756" cy="2388474"/>
          </a:xfrm>
          <a:prstGeom prst="rect">
            <a:avLst/>
          </a:prstGeom>
        </p:spPr>
      </p:pic>
      <p:graphicFrame>
        <p:nvGraphicFramePr>
          <p:cNvPr id="7" name="Chart 2">
            <a:extLst>
              <a:ext uri="{FF2B5EF4-FFF2-40B4-BE49-F238E27FC236}">
                <a16:creationId xmlns:a16="http://schemas.microsoft.com/office/drawing/2014/main" id="{6903FB66-26E6-BF44-5118-6472BD835F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4104930"/>
              </p:ext>
            </p:extLst>
          </p:nvPr>
        </p:nvGraphicFramePr>
        <p:xfrm>
          <a:off x="8250622" y="2929216"/>
          <a:ext cx="3722304" cy="2063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5633192" imgH="3615241" progId="Excel.Chart.8">
                  <p:embed/>
                </p:oleObj>
              </mc:Choice>
              <mc:Fallback>
                <p:oleObj name="Chart" r:id="rId6" imgW="5633192" imgH="3615241" progId="Excel.Chart.8">
                  <p:embed/>
                  <p:pic>
                    <p:nvPicPr>
                      <p:cNvPr id="7" name="Chart 2">
                        <a:extLst>
                          <a:ext uri="{FF2B5EF4-FFF2-40B4-BE49-F238E27FC236}">
                            <a16:creationId xmlns:a16="http://schemas.microsoft.com/office/drawing/2014/main" id="{6903FB66-26E6-BF44-5118-6472BD835F4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0622" y="2929216"/>
                        <a:ext cx="3722304" cy="20631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4A9EB46-911B-5BBC-FC86-62CCC1FFD91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424" y="5817664"/>
            <a:ext cx="766031" cy="952500"/>
          </a:xfrm>
          <a:prstGeom prst="rect">
            <a:avLst/>
          </a:prstGeom>
        </p:spPr>
      </p:pic>
      <p:pic>
        <p:nvPicPr>
          <p:cNvPr id="1026" name="Picture 2" descr="Leah QUINLIVAN | Research Fellow | MSc., PhD. | The University of  Manchester, Manchester | Faculty of Biology, Medicine, and Health |  Research profile">
            <a:extLst>
              <a:ext uri="{FF2B5EF4-FFF2-40B4-BE49-F238E27FC236}">
                <a16:creationId xmlns:a16="http://schemas.microsoft.com/office/drawing/2014/main" id="{C01765B5-1B6F-8D30-1B46-DA11A9DB8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6197" y="1819275"/>
            <a:ext cx="1109941" cy="110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918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E8F46-9819-C96A-8BD0-0CDC765CB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391E61F-0B95-B0BA-B021-6E136D6F3E2B}"/>
              </a:ext>
            </a:extLst>
          </p:cNvPr>
          <p:cNvSpPr txBox="1">
            <a:spLocks/>
          </p:cNvSpPr>
          <p:nvPr/>
        </p:nvSpPr>
        <p:spPr>
          <a:xfrm>
            <a:off x="-36513" y="265113"/>
            <a:ext cx="12192001" cy="6667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Outline – 30 papers in 30 minutes</a:t>
            </a:r>
            <a:endParaRPr kumimoji="0" lang="en-GB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303107" name="Rectangle 6">
            <a:extLst>
              <a:ext uri="{FF2B5EF4-FFF2-40B4-BE49-F238E27FC236}">
                <a16:creationId xmlns:a16="http://schemas.microsoft.com/office/drawing/2014/main" id="{262EC3D6-8E6B-C977-920F-F6C0225B7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9402" y="2153985"/>
            <a:ext cx="7393195" cy="2932366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Suicide across the lifespan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 in-patient story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Clinical care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Homicide by patients with mental illness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Addressing the implementation gap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AA0603-7576-06A3-A378-C2FDD067A852}"/>
              </a:ext>
            </a:extLst>
          </p:cNvPr>
          <p:cNvSpPr txBox="1"/>
          <p:nvPr/>
        </p:nvSpPr>
        <p:spPr>
          <a:xfrm>
            <a:off x="2356184" y="5233737"/>
            <a:ext cx="739942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br>
              <a:rPr lang="en-US">
                <a:latin typeface="Aptos"/>
                <a:ea typeface="Calibri" panose="020F0502020204030204"/>
                <a:cs typeface="Calibri" panose="020F0502020204030204"/>
              </a:rPr>
            </a:br>
            <a:r>
              <a:rPr lang="en-GB">
                <a:latin typeface="Aptos"/>
                <a:ea typeface="Calibri" panose="020F0502020204030204"/>
                <a:cs typeface="Calibri" panose="020F0502020204030204"/>
                <a:hlinkClick r:id="rId3"/>
              </a:rPr>
              <a:t>https://sites.manchester.ac.uk/ncish/resources/ncish-publications/</a:t>
            </a:r>
            <a:endParaRPr lang="en-GB">
              <a:latin typeface="Aptos"/>
              <a:ea typeface="Calibri" panose="020F0502020204030204"/>
              <a:cs typeface="Calibri" panose="020F0502020204030204"/>
            </a:endParaRPr>
          </a:p>
          <a:p>
            <a:pPr algn="ctr"/>
            <a:endParaRPr lang="en-US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436997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513A5-5665-501B-4F80-CF41B3359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01931E3-302A-D558-8FE1-90D68EC69586}"/>
              </a:ext>
            </a:extLst>
          </p:cNvPr>
          <p:cNvSpPr txBox="1">
            <a:spLocks/>
          </p:cNvSpPr>
          <p:nvPr/>
        </p:nvSpPr>
        <p:spPr>
          <a:xfrm>
            <a:off x="-36513" y="265113"/>
            <a:ext cx="12192001" cy="6667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Outline – 30 papers in 30 minutes</a:t>
            </a:r>
            <a:endParaRPr kumimoji="0" lang="en-GB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03107" name="Rectangle 6">
            <a:extLst>
              <a:ext uri="{FF2B5EF4-FFF2-40B4-BE49-F238E27FC236}">
                <a16:creationId xmlns:a16="http://schemas.microsoft.com/office/drawing/2014/main" id="{5EFEF555-C763-AB59-ADFC-4CBE036A7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9402" y="2153985"/>
            <a:ext cx="7393195" cy="2932366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 b="0"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Suicide across the lifespan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 in-patient </a:t>
            </a:r>
            <a:r>
              <a:rPr lang="en-GB" altLang="en-US" sz="2800" b="0"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story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Clinical care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 b="0"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Homicide by patients with mental illness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 b="0"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Addressing the implementation gap</a:t>
            </a: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451B4CD2-BAC3-73FF-5A8C-CFE4F23B5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357" y="1426572"/>
            <a:ext cx="11741284" cy="4897623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91440" tIns="45720" rIns="91440" bIns="45720" anchor="t"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ts val="800"/>
              </a:spcAft>
              <a:buFontTx/>
              <a:buChar char="•"/>
              <a:defRPr/>
            </a:pPr>
            <a:r>
              <a:rPr lang="en-GB" altLang="en-US" sz="2400" b="0">
                <a:solidFill>
                  <a:srgbClr val="002060"/>
                </a:solidFill>
                <a:latin typeface="Aptos"/>
                <a:ea typeface="ＭＳ Ｐゴシック"/>
                <a:cs typeface="Arial"/>
              </a:rPr>
              <a:t>The antecedents of suicide vary across the lifespan. Online safety in young people is about </a:t>
            </a:r>
            <a:r>
              <a:rPr lang="en-GB" altLang="en-US" sz="2400">
                <a:solidFill>
                  <a:schemeClr val="accent1"/>
                </a:solidFill>
                <a:latin typeface="Aptos"/>
                <a:ea typeface="ＭＳ Ｐゴシック"/>
                <a:cs typeface="Arial"/>
              </a:rPr>
              <a:t>more than social media</a:t>
            </a:r>
            <a:r>
              <a:rPr lang="en-GB" altLang="en-US" sz="2400" b="0">
                <a:solidFill>
                  <a:srgbClr val="002060"/>
                </a:solidFill>
                <a:latin typeface="Aptos"/>
                <a:ea typeface="ＭＳ Ｐゴシック"/>
                <a:cs typeface="Arial"/>
              </a:rPr>
              <a:t>. And middle-aged men </a:t>
            </a:r>
            <a:r>
              <a:rPr lang="en-GB" altLang="en-US" sz="2400">
                <a:solidFill>
                  <a:schemeClr val="accent1"/>
                </a:solidFill>
                <a:latin typeface="Aptos"/>
                <a:ea typeface="ＭＳ Ｐゴシック"/>
                <a:cs typeface="Arial"/>
              </a:rPr>
              <a:t>do seek help</a:t>
            </a:r>
            <a:r>
              <a:rPr lang="en-GB" altLang="en-US" sz="2400" b="0">
                <a:solidFill>
                  <a:srgbClr val="002060"/>
                </a:solidFill>
                <a:latin typeface="Aptos"/>
                <a:ea typeface="ＭＳ Ｐゴシック"/>
                <a:cs typeface="Arial"/>
              </a:rPr>
              <a:t>. </a:t>
            </a:r>
          </a:p>
          <a:p>
            <a:pPr lvl="0" fontAlgn="base">
              <a:spcBef>
                <a:spcPct val="20000"/>
              </a:spcBef>
              <a:spcAft>
                <a:spcPts val="800"/>
              </a:spcAft>
              <a:buFontTx/>
              <a:buChar char="•"/>
              <a:defRPr/>
            </a:pPr>
            <a:r>
              <a:rPr lang="en-GB" altLang="en-US" sz="2400" b="0">
                <a:solidFill>
                  <a:srgbClr val="002060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Psychiatric in-patient suicide is now </a:t>
            </a:r>
            <a:r>
              <a:rPr lang="en-GB" altLang="en-US" sz="2400">
                <a:solidFill>
                  <a:schemeClr val="accent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less common </a:t>
            </a:r>
            <a:r>
              <a:rPr lang="en-GB" altLang="en-US" sz="2400" b="0">
                <a:solidFill>
                  <a:srgbClr val="002060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but there is more progress to be made. </a:t>
            </a:r>
            <a:r>
              <a:rPr lang="en-GB" altLang="en-US" sz="2400">
                <a:solidFill>
                  <a:schemeClr val="accent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Aspects of care </a:t>
            </a:r>
            <a:r>
              <a:rPr lang="en-GB" altLang="en-US" sz="2400" b="0">
                <a:solidFill>
                  <a:srgbClr val="002060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(for example use of the mental health act and enhanced aftercare) can be helpful but we need to be mindful of </a:t>
            </a:r>
            <a:r>
              <a:rPr lang="en-GB" altLang="en-US" sz="2400">
                <a:solidFill>
                  <a:schemeClr val="accent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system-wide safety</a:t>
            </a:r>
            <a:r>
              <a:rPr lang="en-GB" altLang="en-US" sz="2400" b="0">
                <a:solidFill>
                  <a:srgbClr val="002060"/>
                </a:solidFill>
                <a:latin typeface="Aptos"/>
                <a:ea typeface="ＭＳ Ｐゴシック"/>
                <a:cs typeface="Arial"/>
              </a:rPr>
              <a:t>.</a:t>
            </a:r>
            <a:endParaRPr lang="en-GB" altLang="en-US" sz="2400">
              <a:solidFill>
                <a:schemeClr val="accent1"/>
              </a:solidFill>
              <a:latin typeface="Aptos" panose="020B00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400" b="0">
                <a:solidFill>
                  <a:srgbClr val="002060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Better </a:t>
            </a:r>
            <a:r>
              <a:rPr lang="en-GB" altLang="en-US" sz="2400">
                <a:solidFill>
                  <a:schemeClr val="accent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care for self-harm </a:t>
            </a:r>
            <a:r>
              <a:rPr lang="en-GB" altLang="en-US" sz="2400" b="0">
                <a:solidFill>
                  <a:srgbClr val="002060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can prevent suicide but other things we do in mental health (</a:t>
            </a:r>
            <a:r>
              <a:rPr lang="en-GB" altLang="en-US" sz="2400">
                <a:solidFill>
                  <a:schemeClr val="accent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intermittent observation, risk assessment</a:t>
            </a:r>
            <a:r>
              <a:rPr lang="en-GB" altLang="en-US" sz="2400" b="0">
                <a:solidFill>
                  <a:srgbClr val="002060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 may be less effective.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400">
                <a:solidFill>
                  <a:schemeClr val="accent1"/>
                </a:solidFill>
                <a:latin typeface="Aptos"/>
                <a:ea typeface="ＭＳ Ｐゴシック"/>
                <a:cs typeface="Arial"/>
              </a:rPr>
              <a:t>Homicide</a:t>
            </a:r>
            <a:r>
              <a:rPr lang="en-GB" altLang="en-US" sz="2400" b="0">
                <a:solidFill>
                  <a:srgbClr val="002060"/>
                </a:solidFill>
                <a:latin typeface="Aptos"/>
                <a:ea typeface="ＭＳ Ｐゴシック"/>
                <a:cs typeface="Arial"/>
              </a:rPr>
              <a:t> among mental health patients remains an important safety concern.  Addressing </a:t>
            </a:r>
            <a:r>
              <a:rPr lang="en-GB" altLang="en-US" sz="2400">
                <a:solidFill>
                  <a:schemeClr val="accent1"/>
                </a:solidFill>
                <a:latin typeface="Aptos"/>
                <a:ea typeface="ＭＳ Ｐゴシック"/>
                <a:cs typeface="Arial"/>
              </a:rPr>
              <a:t>drug and alcohol</a:t>
            </a:r>
            <a:r>
              <a:rPr lang="en-GB" altLang="en-US" sz="2400" b="0">
                <a:solidFill>
                  <a:srgbClr val="002060"/>
                </a:solidFill>
                <a:latin typeface="Aptos"/>
                <a:ea typeface="ＭＳ Ｐゴシック"/>
                <a:cs typeface="Arial"/>
              </a:rPr>
              <a:t> problems and </a:t>
            </a:r>
            <a:r>
              <a:rPr lang="en-GB" altLang="en-US" sz="2400">
                <a:solidFill>
                  <a:schemeClr val="accent1"/>
                </a:solidFill>
                <a:latin typeface="Aptos"/>
                <a:ea typeface="ＭＳ Ｐゴシック"/>
                <a:cs typeface="Arial"/>
              </a:rPr>
              <a:t>maintaining treatment </a:t>
            </a:r>
            <a:r>
              <a:rPr lang="en-GB" altLang="en-US" sz="2400" b="0">
                <a:solidFill>
                  <a:srgbClr val="002060"/>
                </a:solidFill>
                <a:latin typeface="Aptos"/>
                <a:ea typeface="ＭＳ Ｐゴシック"/>
                <a:cs typeface="Arial"/>
              </a:rPr>
              <a:t>are key.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400">
                <a:solidFill>
                  <a:schemeClr val="accent1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Implementing</a:t>
            </a:r>
            <a:r>
              <a:rPr lang="en-GB" altLang="en-US" sz="2400" b="0">
                <a:solidFill>
                  <a:srgbClr val="002060"/>
                </a:solidFill>
                <a:latin typeface="Aptos" panose="020B00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what we know can improve quality and safety, and reduce suicide.</a:t>
            </a:r>
          </a:p>
        </p:txBody>
      </p:sp>
    </p:spTree>
    <p:extLst>
      <p:ext uri="{BB962C8B-B14F-4D97-AF65-F5344CB8AC3E}">
        <p14:creationId xmlns:p14="http://schemas.microsoft.com/office/powerpoint/2010/main" val="4036333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819FE9-52CD-24C1-56B2-E6947DECBA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08" y="1479458"/>
            <a:ext cx="3006961" cy="216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26" name="Picture 2" descr="Williamson Building, Brunswick Street, Manchester">
            <a:extLst>
              <a:ext uri="{FF2B5EF4-FFF2-40B4-BE49-F238E27FC236}">
                <a16:creationId xmlns:a16="http://schemas.microsoft.com/office/drawing/2014/main" id="{6EE330D8-B20A-89E6-D8CF-2161C937A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508" y="4090631"/>
            <a:ext cx="2804056" cy="216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E507535-F27F-F7AB-DF85-CCAE10F23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1068" y="2290631"/>
            <a:ext cx="2160000" cy="288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8C889F-3FFA-7C7F-8FF3-93DEDE6870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>
            <a:fillRect/>
          </a:stretch>
        </p:blipFill>
        <p:spPr>
          <a:xfrm>
            <a:off x="6775249" y="1333806"/>
            <a:ext cx="2520761" cy="327593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12EF765-FFB4-C365-F7ED-D05D43E83F65}"/>
              </a:ext>
            </a:extLst>
          </p:cNvPr>
          <p:cNvSpPr txBox="1">
            <a:spLocks/>
          </p:cNvSpPr>
          <p:nvPr/>
        </p:nvSpPr>
        <p:spPr>
          <a:xfrm>
            <a:off x="0" y="219290"/>
            <a:ext cx="12192000" cy="6858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altLang="en-US" sz="3200" b="1">
                <a:solidFill>
                  <a:schemeClr val="bg1"/>
                </a:solidFill>
                <a:latin typeface="Aptos" panose="020B0004020202020204" pitchFamily="34" charset="0"/>
              </a:rPr>
              <a:t>1996- 2026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A53720-E37C-BEA0-1907-BD333B3071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560" y="4214002"/>
            <a:ext cx="3607063" cy="202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15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B4FA9-94D2-045A-79B5-DFFB54D74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F18C1-D090-E1E3-1AE0-D9C64889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Aptos" panose="020B0004020202020204" pitchFamily="34" charset="0"/>
              </a:rPr>
              <a:t>30 years of annual reports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F0BEEE9-B1D1-537F-E777-B642C94D44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105" y="3961138"/>
            <a:ext cx="2050753" cy="288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52F5508-D205-3982-7B75-D18BA64FBE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690" y="3961138"/>
            <a:ext cx="4221106" cy="288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D9E997-7223-4C62-8ADE-B23E8B65F0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835" y="3961138"/>
            <a:ext cx="4221106" cy="288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BABB0DB-7A52-31F7-07CD-AA3F436F74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025" y="3961138"/>
            <a:ext cx="4221106" cy="288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ED9F741-709E-53C2-6A2D-C22F6F96C6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676" y="3961138"/>
            <a:ext cx="2019785" cy="28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31D809-1102-0B8E-3B17-D3DEBE65C9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46" y="3938244"/>
            <a:ext cx="2027301" cy="28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FE3B8C-135F-EEF3-C28A-F051016CB00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243" y="3961138"/>
            <a:ext cx="2029714" cy="28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1D0CFA-7D2B-6E6F-F1B2-CAD19CA50B8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839" y="1035862"/>
            <a:ext cx="2243161" cy="288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E8FF1B9-2CD7-FCB9-ECB1-1DBA938CBA9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075" y="1035862"/>
            <a:ext cx="2249001" cy="288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955EB46-DB70-3960-791F-DA2B15D5D63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438" y="1035862"/>
            <a:ext cx="2226872" cy="28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979B6D-1A2A-0AC0-7EF7-042565109A4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00411" y="1035862"/>
            <a:ext cx="2242262" cy="28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23720-819E-89A9-7397-2FC4BDBEF21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644" y="1035862"/>
            <a:ext cx="2250002" cy="288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859C47-7CFD-57A3-1118-843218F128B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360" y="3961138"/>
            <a:ext cx="2067515" cy="288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3329B5-FB80-7C49-BB18-BDFD98FD35A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940" y="1035862"/>
            <a:ext cx="2252939" cy="28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A5BA7F-2A5C-D348-DECC-1C7DBABCF8C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970" y="1035862"/>
            <a:ext cx="2245205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FDB4C4-F123-EBD6-15F8-4442E971CF8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5862"/>
            <a:ext cx="224520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83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4997114-4797-2D22-E909-7E4042FE3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764" y="1334726"/>
            <a:ext cx="5327650" cy="490070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GB" altLang="en-US" sz="2400" b="1">
              <a:latin typeface="Aptos" panose="020B0004020202020204" pitchFamily="34" charset="0"/>
            </a:endParaRP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400" b="1">
                <a:latin typeface="Aptos" panose="020B0004020202020204" pitchFamily="34" charset="0"/>
              </a:rPr>
              <a:t>92% response rate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GB" altLang="en-US" sz="2400" b="1">
              <a:latin typeface="Aptos" panose="020B0004020202020204" pitchFamily="34" charset="0"/>
            </a:endParaRP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400" b="1">
                <a:latin typeface="Aptos" panose="020B0004020202020204" pitchFamily="34" charset="0"/>
              </a:rPr>
              <a:t>24% of all suicide deaths had contact with services</a:t>
            </a:r>
            <a:br>
              <a:rPr lang="en-GB" altLang="en-US" sz="2400" b="1">
                <a:latin typeface="Aptos" panose="020B0004020202020204" pitchFamily="34" charset="0"/>
              </a:rPr>
            </a:br>
            <a:endParaRPr lang="en-GB" altLang="en-US" sz="2400" b="1">
              <a:latin typeface="Aptos" panose="020B0004020202020204" pitchFamily="34" charset="0"/>
            </a:endParaRP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400" b="1">
                <a:latin typeface="Aptos" panose="020B0004020202020204" pitchFamily="34" charset="0"/>
              </a:rPr>
              <a:t>21% of the clinical sample were inpatients</a:t>
            </a: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2400" b="1">
              <a:latin typeface="Aptos" panose="020B0004020202020204" pitchFamily="34" charset="0"/>
            </a:endParaRPr>
          </a:p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400" b="1">
                <a:latin typeface="Aptos" panose="020B0004020202020204" pitchFamily="34" charset="0"/>
              </a:rPr>
              <a:t>Prevention: keeping people in treatment, better supervision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80A301-37AE-65A0-89FC-2507E1D27851}"/>
              </a:ext>
            </a:extLst>
          </p:cNvPr>
          <p:cNvSpPr txBox="1"/>
          <p:nvPr/>
        </p:nvSpPr>
        <p:spPr>
          <a:xfrm>
            <a:off x="0" y="6611779"/>
            <a:ext cx="2795587" cy="24622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>
                <a:solidFill>
                  <a:srgbClr val="000000"/>
                </a:solidFill>
                <a:latin typeface="Aptos" panose="020B0004020202020204" pitchFamily="34" charset="0"/>
              </a:rPr>
              <a:t>Appleby et al 1999</a:t>
            </a: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E5476579-6051-B2A1-24D1-BB31B5846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48" y="1544352"/>
            <a:ext cx="3071437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245" name="Rectangle 2">
            <a:extLst>
              <a:ext uri="{FF2B5EF4-FFF2-40B4-BE49-F238E27FC236}">
                <a16:creationId xmlns:a16="http://schemas.microsoft.com/office/drawing/2014/main" id="{BAABEFE5-022E-FAEC-BE20-9C600BE91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1125"/>
            <a:ext cx="121919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3200" b="1">
                <a:solidFill>
                  <a:schemeClr val="bg1"/>
                </a:solidFill>
                <a:latin typeface="Aptos" panose="020B0004020202020204" pitchFamily="34" charset="0"/>
              </a:rPr>
              <a:t>Suicide in mental health patients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B8523-07FB-D2F4-5FDE-6A440D47B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Aptos" panose="020B0004020202020204" pitchFamily="34" charset="0"/>
              </a:rPr>
              <a:t>30 years of papers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1B990-615B-2905-546B-8CFB99FA68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4678" y="1358123"/>
            <a:ext cx="6187151" cy="4386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A54F1E-0EA4-8651-7FAD-E96F35C58A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0171" y="2290330"/>
            <a:ext cx="6187151" cy="438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3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5295A-34CD-9333-F212-DA7C2ECDA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9247447-8F03-AD4B-966C-E6ECF91DFAA0}"/>
              </a:ext>
            </a:extLst>
          </p:cNvPr>
          <p:cNvSpPr txBox="1">
            <a:spLocks/>
          </p:cNvSpPr>
          <p:nvPr/>
        </p:nvSpPr>
        <p:spPr>
          <a:xfrm>
            <a:off x="-36513" y="265113"/>
            <a:ext cx="12192001" cy="6667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Outline – 30 papers in 30 minutes</a:t>
            </a:r>
            <a:endParaRPr kumimoji="0" lang="en-GB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03107" name="Rectangle 6">
            <a:extLst>
              <a:ext uri="{FF2B5EF4-FFF2-40B4-BE49-F238E27FC236}">
                <a16:creationId xmlns:a16="http://schemas.microsoft.com/office/drawing/2014/main" id="{FBAE6C1B-5325-A485-328F-CD1D31CCF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9402" y="2153985"/>
            <a:ext cx="7393195" cy="2932366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>
                <a:solidFill>
                  <a:schemeClr val="accent1"/>
                </a:solidFill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Suicide across the lifespan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The in-patient </a:t>
            </a:r>
            <a:r>
              <a:rPr lang="en-GB" altLang="en-US" sz="2800" b="0"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story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Clinical care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 b="0"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Homicide by patients with mental illness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800" b="0">
                <a:latin typeface="Aptos" panose="020B00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Addressing the implementation gap</a:t>
            </a:r>
            <a:endParaRPr kumimoji="0" lang="en-GB" alt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0B00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2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B19C60E-149B-D5AD-9EF7-FA2258BF43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2470480"/>
              </p:ext>
            </p:extLst>
          </p:nvPr>
        </p:nvGraphicFramePr>
        <p:xfrm>
          <a:off x="201761" y="1295401"/>
          <a:ext cx="6063574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6B81F24-7386-40E0-F4D3-A1A1E6E3C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9837647"/>
              </p:ext>
            </p:extLst>
          </p:nvPr>
        </p:nvGraphicFramePr>
        <p:xfrm>
          <a:off x="5731430" y="3540867"/>
          <a:ext cx="5946121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845B939-817B-99CB-0459-45DF0F31EA93}"/>
              </a:ext>
            </a:extLst>
          </p:cNvPr>
          <p:cNvSpPr txBox="1">
            <a:spLocks/>
          </p:cNvSpPr>
          <p:nvPr/>
        </p:nvSpPr>
        <p:spPr>
          <a:xfrm>
            <a:off x="-1" y="177800"/>
            <a:ext cx="12192001" cy="6667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Suicide across the lifespan</a:t>
            </a:r>
            <a:endParaRPr kumimoji="0" lang="en-GB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B70CB5-18E6-B82E-F7B3-CB01BF26C41E}"/>
              </a:ext>
            </a:extLst>
          </p:cNvPr>
          <p:cNvSpPr txBox="1"/>
          <p:nvPr/>
        </p:nvSpPr>
        <p:spPr>
          <a:xfrm>
            <a:off x="11565467" y="4914646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>
                <a:solidFill>
                  <a:srgbClr val="006548"/>
                </a:solidFill>
              </a:rPr>
              <a:t>Male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ADFE6-3BA6-18FC-C52B-97BD4B377455}"/>
              </a:ext>
            </a:extLst>
          </p:cNvPr>
          <p:cNvSpPr txBox="1"/>
          <p:nvPr/>
        </p:nvSpPr>
        <p:spPr>
          <a:xfrm>
            <a:off x="11562999" y="6116912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>
                <a:solidFill>
                  <a:srgbClr val="E09F00"/>
                </a:solidFill>
              </a:rPr>
              <a:t>Female</a:t>
            </a:r>
          </a:p>
        </p:txBody>
      </p:sp>
    </p:spTree>
    <p:extLst>
      <p:ext uri="{BB962C8B-B14F-4D97-AF65-F5344CB8AC3E}">
        <p14:creationId xmlns:p14="http://schemas.microsoft.com/office/powerpoint/2010/main" val="2895217822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3.xml><?xml version="1.0" encoding="utf-8"?>
<a:theme xmlns:a="http://schemas.openxmlformats.org/drawingml/2006/main" name="2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4.xml><?xml version="1.0" encoding="utf-8"?>
<a:theme xmlns:a="http://schemas.openxmlformats.org/drawingml/2006/main" name="1_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6.xml><?xml version="1.0" encoding="utf-8"?>
<a:theme xmlns:a="http://schemas.openxmlformats.org/drawingml/2006/main" name="54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7.xml><?xml version="1.0" encoding="utf-8"?>
<a:theme xmlns:a="http://schemas.openxmlformats.org/drawingml/2006/main" name="55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8.xml><?xml version="1.0" encoding="utf-8"?>
<a:theme xmlns:a="http://schemas.openxmlformats.org/drawingml/2006/main" name="44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9.xml><?xml version="1.0" encoding="utf-8"?>
<a:theme xmlns:a="http://schemas.openxmlformats.org/drawingml/2006/main" name="56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9437FD8390540BA2006B7923868C9" ma:contentTypeVersion="14" ma:contentTypeDescription="Create a new document." ma:contentTypeScope="" ma:versionID="a74444de869a2ac2e4f31d3dde91793a">
  <xsd:schema xmlns:xsd="http://www.w3.org/2001/XMLSchema" xmlns:xs="http://www.w3.org/2001/XMLSchema" xmlns:p="http://schemas.microsoft.com/office/2006/metadata/properties" xmlns:ns2="2e0b6fce-bd22-48c9-9c2a-050ff6d964a9" xmlns:ns3="a8909ba7-2c5b-4737-8949-485c48a93818" targetNamespace="http://schemas.microsoft.com/office/2006/metadata/properties" ma:root="true" ma:fieldsID="e14975f8e1ba1c6448613fcacacadcdd" ns2:_="" ns3:_="">
    <xsd:import namespace="2e0b6fce-bd22-48c9-9c2a-050ff6d964a9"/>
    <xsd:import namespace="a8909ba7-2c5b-4737-8949-485c48a938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b6fce-bd22-48c9-9c2a-050ff6d96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d63537c-d192-4dc4-bb87-a5632b1c76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09ba7-2c5b-4737-8949-485c48a9381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1d6adc2-9397-47fb-a83a-b68597780155}" ma:internalName="TaxCatchAll" ma:showField="CatchAllData" ma:web="a8909ba7-2c5b-4737-8949-485c48a938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0b6fce-bd22-48c9-9c2a-050ff6d964a9">
      <Terms xmlns="http://schemas.microsoft.com/office/infopath/2007/PartnerControls"/>
    </lcf76f155ced4ddcb4097134ff3c332f>
    <TaxCatchAll xmlns="a8909ba7-2c5b-4737-8949-485c48a93818" xsi:nil="true"/>
  </documentManagement>
</p:properties>
</file>

<file path=customXml/itemProps1.xml><?xml version="1.0" encoding="utf-8"?>
<ds:datastoreItem xmlns:ds="http://schemas.openxmlformats.org/officeDocument/2006/customXml" ds:itemID="{2F35F191-2A13-48A4-8F9C-3BF909583963}">
  <ds:schemaRefs>
    <ds:schemaRef ds:uri="2e0b6fce-bd22-48c9-9c2a-050ff6d964a9"/>
    <ds:schemaRef ds:uri="a8909ba7-2c5b-4737-8949-485c48a938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4590140-834A-410A-8969-7D50242CFF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D8AF75-D52C-4BAE-A436-E6AC9D0250AF}">
  <ds:schemaRefs>
    <ds:schemaRef ds:uri="2e0b6fce-bd22-48c9-9c2a-050ff6d964a9"/>
    <ds:schemaRef ds:uri="a8909ba7-2c5b-4737-8949-485c48a9381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38</Slides>
  <Notes>20</Notes>
  <HiddenSlides>0</HiddenSlide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Theme2</vt:lpstr>
      <vt:lpstr>1_Theme2</vt:lpstr>
      <vt:lpstr>2_Theme2</vt:lpstr>
      <vt:lpstr>1_Custom Design</vt:lpstr>
      <vt:lpstr>7_Theme2</vt:lpstr>
      <vt:lpstr>54_Theme2</vt:lpstr>
      <vt:lpstr>55_Theme2</vt:lpstr>
      <vt:lpstr>44_Theme2</vt:lpstr>
      <vt:lpstr>56_Theme2</vt:lpstr>
      <vt:lpstr>PowerPoint Presentation</vt:lpstr>
      <vt:lpstr>PowerPoint Presentation</vt:lpstr>
      <vt:lpstr>PowerPoint Presentation</vt:lpstr>
      <vt:lpstr>PowerPoint Presentation</vt:lpstr>
      <vt:lpstr>30 years of annual reports </vt:lpstr>
      <vt:lpstr>PowerPoint Presentation</vt:lpstr>
      <vt:lpstr>30 years of papers</vt:lpstr>
      <vt:lpstr>PowerPoint Presentation</vt:lpstr>
      <vt:lpstr>PowerPoint Presentation</vt:lpstr>
      <vt:lpstr>Children and Young people</vt:lpstr>
      <vt:lpstr>Suicide-related internet use by young people</vt:lpstr>
      <vt:lpstr>Suicide in middle aged men  </vt:lpstr>
      <vt:lpstr>PowerPoint Presentation</vt:lpstr>
      <vt:lpstr>PowerPoint Presentation</vt:lpstr>
      <vt:lpstr>PowerPoint Presentation</vt:lpstr>
      <vt:lpstr>PowerPoint Presentation</vt:lpstr>
      <vt:lpstr>Psychiatric in-patient care in England: as safe as it can be? </vt:lpstr>
      <vt:lpstr>Case control studies </vt:lpstr>
      <vt:lpstr>PowerPoint Presentation</vt:lpstr>
      <vt:lpstr>PowerPoint Presentation</vt:lpstr>
      <vt:lpstr>Suicide risk assessment  </vt:lpstr>
      <vt:lpstr>PowerPoint Presentation</vt:lpstr>
      <vt:lpstr>PowerPoint Presentation</vt:lpstr>
      <vt:lpstr>PowerPoint Presentation</vt:lpstr>
      <vt:lpstr>PowerPoint Presentation</vt:lpstr>
      <vt:lpstr>Homicide and mental illness in England</vt:lpstr>
      <vt:lpstr>Homicide by patients with schizophrenia </vt:lpstr>
      <vt:lpstr>Patients as victims of homicide  </vt:lpstr>
      <vt:lpstr>PowerPoint Presentation</vt:lpstr>
      <vt:lpstr>PowerPoint Presentation</vt:lpstr>
      <vt:lpstr>Addressing the implementation gap</vt:lpstr>
      <vt:lpstr>PowerPoint Presentation</vt:lpstr>
      <vt:lpstr>PowerPoint Presentation</vt:lpstr>
      <vt:lpstr>Quality improvement for suicide prevention and self-harm intervention</vt:lpstr>
      <vt:lpstr>Patient suicide rate in England</vt:lpstr>
      <vt:lpstr>Key activity from QI programmes</vt:lpstr>
      <vt:lpstr>PowerPoint Presentation</vt:lpstr>
      <vt:lpstr>PowerPoint Presentation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Su-Gwan Tham</dc:creator>
  <cp:revision>1</cp:revision>
  <dcterms:created xsi:type="dcterms:W3CDTF">2023-04-12T12:58:27Z</dcterms:created>
  <dcterms:modified xsi:type="dcterms:W3CDTF">2026-05-18T12:29:39Z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0x010100BB99437FD8390540BA2006B7923868C9</vt:lpwstr>
  </property>
  <property fmtid="{D5CDD505-2E9C-101B-9397-08002B2CF9AE}" pid="3" name="MediaServiceImageTags">
    <vt:lpwstr/>
  </property>
</Properties>
</file>