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0F4E05-B211-BAD6-7FF9-8542666E07C4}" v="122" dt="2025-09-17T12:19:10.3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Merrifield" userId="S::sarah.merrifield@manchester.ac.uk::b42f3732-08ca-4292-9583-b2f96dedcb93" providerId="AD" clId="Web-{28D2DC8E-F3DE-3F76-3200-1FC57F5D33BB}"/>
    <pc:docChg chg="modSld">
      <pc:chgData name="Sarah Merrifield" userId="S::sarah.merrifield@manchester.ac.uk::b42f3732-08ca-4292-9583-b2f96dedcb93" providerId="AD" clId="Web-{28D2DC8E-F3DE-3F76-3200-1FC57F5D33BB}" dt="2025-09-09T15:45:34.976" v="167" actId="20577"/>
      <pc:docMkLst>
        <pc:docMk/>
      </pc:docMkLst>
      <pc:sldChg chg="modSp">
        <pc:chgData name="Sarah Merrifield" userId="S::sarah.merrifield@manchester.ac.uk::b42f3732-08ca-4292-9583-b2f96dedcb93" providerId="AD" clId="Web-{28D2DC8E-F3DE-3F76-3200-1FC57F5D33BB}" dt="2025-09-09T15:45:34.976" v="167" actId="20577"/>
        <pc:sldMkLst>
          <pc:docMk/>
          <pc:sldMk cId="1184718" sldId="258"/>
        </pc:sldMkLst>
        <pc:spChg chg="mod">
          <ac:chgData name="Sarah Merrifield" userId="S::sarah.merrifield@manchester.ac.uk::b42f3732-08ca-4292-9583-b2f96dedcb93" providerId="AD" clId="Web-{28D2DC8E-F3DE-3F76-3200-1FC57F5D33BB}" dt="2025-09-09T15:45:34.976" v="167" actId="20577"/>
          <ac:spMkLst>
            <pc:docMk/>
            <pc:sldMk cId="1184718" sldId="258"/>
            <ac:spMk id="8" creationId="{00000000-0000-0000-0000-000000000000}"/>
          </ac:spMkLst>
        </pc:spChg>
      </pc:sldChg>
    </pc:docChg>
  </pc:docChgLst>
  <pc:docChgLst>
    <pc:chgData name="Sarah Merrifield" userId="S::sarah.merrifield@manchester.ac.uk::b42f3732-08ca-4292-9583-b2f96dedcb93" providerId="AD" clId="Web-{9DFE891D-821E-2271-0823-B32F9CAF9E2A}"/>
    <pc:docChg chg="modSld">
      <pc:chgData name="Sarah Merrifield" userId="S::sarah.merrifield@manchester.ac.uk::b42f3732-08ca-4292-9583-b2f96dedcb93" providerId="AD" clId="Web-{9DFE891D-821E-2271-0823-B32F9CAF9E2A}" dt="2025-09-02T17:12:26.669" v="0" actId="14100"/>
      <pc:docMkLst>
        <pc:docMk/>
      </pc:docMkLst>
      <pc:sldChg chg="modSp">
        <pc:chgData name="Sarah Merrifield" userId="S::sarah.merrifield@manchester.ac.uk::b42f3732-08ca-4292-9583-b2f96dedcb93" providerId="AD" clId="Web-{9DFE891D-821E-2271-0823-B32F9CAF9E2A}" dt="2025-09-02T17:12:26.669" v="0" actId="14100"/>
        <pc:sldMkLst>
          <pc:docMk/>
          <pc:sldMk cId="1184718" sldId="258"/>
        </pc:sldMkLst>
        <pc:spChg chg="mod">
          <ac:chgData name="Sarah Merrifield" userId="S::sarah.merrifield@manchester.ac.uk::b42f3732-08ca-4292-9583-b2f96dedcb93" providerId="AD" clId="Web-{9DFE891D-821E-2271-0823-B32F9CAF9E2A}" dt="2025-09-02T17:12:26.669" v="0" actId="14100"/>
          <ac:spMkLst>
            <pc:docMk/>
            <pc:sldMk cId="1184718" sldId="258"/>
            <ac:spMk id="8" creationId="{00000000-0000-0000-0000-000000000000}"/>
          </ac:spMkLst>
        </pc:spChg>
      </pc:sldChg>
    </pc:docChg>
  </pc:docChgLst>
  <pc:docChgLst>
    <pc:chgData name="Sarah Merrifield" userId="S::sarah.merrifield@manchester.ac.uk::b42f3732-08ca-4292-9583-b2f96dedcb93" providerId="AD" clId="Web-{E60F4E05-B211-BAD6-7FF9-8542666E07C4}"/>
    <pc:docChg chg="modSld">
      <pc:chgData name="Sarah Merrifield" userId="S::sarah.merrifield@manchester.ac.uk::b42f3732-08ca-4292-9583-b2f96dedcb93" providerId="AD" clId="Web-{E60F4E05-B211-BAD6-7FF9-8542666E07C4}" dt="2025-09-17T12:19:08.692" v="63" actId="20577"/>
      <pc:docMkLst>
        <pc:docMk/>
      </pc:docMkLst>
      <pc:sldChg chg="modSp">
        <pc:chgData name="Sarah Merrifield" userId="S::sarah.merrifield@manchester.ac.uk::b42f3732-08ca-4292-9583-b2f96dedcb93" providerId="AD" clId="Web-{E60F4E05-B211-BAD6-7FF9-8542666E07C4}" dt="2025-09-17T12:19:08.692" v="63" actId="20577"/>
        <pc:sldMkLst>
          <pc:docMk/>
          <pc:sldMk cId="1184718" sldId="258"/>
        </pc:sldMkLst>
        <pc:spChg chg="mod">
          <ac:chgData name="Sarah Merrifield" userId="S::sarah.merrifield@manchester.ac.uk::b42f3732-08ca-4292-9583-b2f96dedcb93" providerId="AD" clId="Web-{E60F4E05-B211-BAD6-7FF9-8542666E07C4}" dt="2025-09-17T12:19:08.692" v="63" actId="20577"/>
          <ac:spMkLst>
            <pc:docMk/>
            <pc:sldMk cId="1184718" sldId="258"/>
            <ac:spMk id="8" creationId="{00000000-0000-0000-0000-000000000000}"/>
          </ac:spMkLst>
        </pc:spChg>
        <pc:spChg chg="mod">
          <ac:chgData name="Sarah Merrifield" userId="S::sarah.merrifield@manchester.ac.uk::b42f3732-08ca-4292-9583-b2f96dedcb93" providerId="AD" clId="Web-{E60F4E05-B211-BAD6-7FF9-8542666E07C4}" dt="2025-09-17T10:34:58.070" v="52" actId="14100"/>
          <ac:spMkLst>
            <pc:docMk/>
            <pc:sldMk cId="1184718" sldId="258"/>
            <ac:spMk id="9" creationId="{00000000-0000-0000-0000-000000000000}"/>
          </ac:spMkLst>
        </pc:spChg>
        <pc:picChg chg="mod">
          <ac:chgData name="Sarah Merrifield" userId="S::sarah.merrifield@manchester.ac.uk::b42f3732-08ca-4292-9583-b2f96dedcb93" providerId="AD" clId="Web-{E60F4E05-B211-BAD6-7FF9-8542666E07C4}" dt="2025-09-17T10:35:01.711" v="53" actId="1076"/>
          <ac:picMkLst>
            <pc:docMk/>
            <pc:sldMk cId="1184718" sldId="258"/>
            <ac:picMk id="12" creationId="{00000000-0000-0000-0000-000000000000}"/>
          </ac:picMkLst>
        </pc:picChg>
      </pc:sldChg>
    </pc:docChg>
  </pc:docChgLst>
  <pc:docChgLst>
    <pc:chgData name="Sarah Merrifield" userId="S::sarah.merrifield@manchester.ac.uk::b42f3732-08ca-4292-9583-b2f96dedcb93" providerId="AD" clId="Web-{7E79FFF6-AB74-84F8-5359-A3DF609BE681}"/>
    <pc:docChg chg="modSld">
      <pc:chgData name="Sarah Merrifield" userId="S::sarah.merrifield@manchester.ac.uk::b42f3732-08ca-4292-9583-b2f96dedcb93" providerId="AD" clId="Web-{7E79FFF6-AB74-84F8-5359-A3DF609BE681}" dt="2025-08-28T13:54:16.606" v="6" actId="20577"/>
      <pc:docMkLst>
        <pc:docMk/>
      </pc:docMkLst>
      <pc:sldChg chg="modSp">
        <pc:chgData name="Sarah Merrifield" userId="S::sarah.merrifield@manchester.ac.uk::b42f3732-08ca-4292-9583-b2f96dedcb93" providerId="AD" clId="Web-{7E79FFF6-AB74-84F8-5359-A3DF609BE681}" dt="2025-08-28T13:54:16.606" v="6" actId="20577"/>
        <pc:sldMkLst>
          <pc:docMk/>
          <pc:sldMk cId="1184718" sldId="258"/>
        </pc:sldMkLst>
        <pc:spChg chg="mod">
          <ac:chgData name="Sarah Merrifield" userId="S::sarah.merrifield@manchester.ac.uk::b42f3732-08ca-4292-9583-b2f96dedcb93" providerId="AD" clId="Web-{7E79FFF6-AB74-84F8-5359-A3DF609BE681}" dt="2025-08-28T13:54:16.606" v="6" actId="20577"/>
          <ac:spMkLst>
            <pc:docMk/>
            <pc:sldMk cId="1184718" sldId="258"/>
            <ac:spMk id="8" creationId="{00000000-0000-0000-0000-000000000000}"/>
          </ac:spMkLst>
        </pc:spChg>
      </pc:sldChg>
    </pc:docChg>
  </pc:docChgLst>
  <pc:docChgLst>
    <pc:chgData clId="Web-{129618A2-DA16-F4C7-8D84-66E10DF114C9}"/>
    <pc:docChg chg="modSld">
      <pc:chgData name="" userId="" providerId="" clId="Web-{129618A2-DA16-F4C7-8D84-66E10DF114C9}" dt="2025-08-18T14:14:32.633" v="1" actId="20577"/>
      <pc:docMkLst>
        <pc:docMk/>
      </pc:docMkLst>
      <pc:sldChg chg="modSp">
        <pc:chgData name="" userId="" providerId="" clId="Web-{129618A2-DA16-F4C7-8D84-66E10DF114C9}" dt="2025-08-18T14:14:32.633" v="1" actId="20577"/>
        <pc:sldMkLst>
          <pc:docMk/>
          <pc:sldMk cId="1184718" sldId="258"/>
        </pc:sldMkLst>
        <pc:spChg chg="mod">
          <ac:chgData name="" userId="" providerId="" clId="Web-{129618A2-DA16-F4C7-8D84-66E10DF114C9}" dt="2025-08-18T14:14:32.633" v="1" actId="20577"/>
          <ac:spMkLst>
            <pc:docMk/>
            <pc:sldMk cId="1184718" sldId="258"/>
            <ac:spMk id="14" creationId="{00000000-0000-0000-0000-000000000000}"/>
          </ac:spMkLst>
        </pc:spChg>
      </pc:sldChg>
    </pc:docChg>
  </pc:docChgLst>
  <pc:docChgLst>
    <pc:chgData name="Sarah Merrifield" userId="S::sarah.merrifield@manchester.ac.uk::b42f3732-08ca-4292-9583-b2f96dedcb93" providerId="AD" clId="Web-{129618A2-DA16-F4C7-8D84-66E10DF114C9}"/>
    <pc:docChg chg="modSld">
      <pc:chgData name="Sarah Merrifield" userId="S::sarah.merrifield@manchester.ac.uk::b42f3732-08ca-4292-9583-b2f96dedcb93" providerId="AD" clId="Web-{129618A2-DA16-F4C7-8D84-66E10DF114C9}" dt="2025-08-26T13:36:59.328" v="28" actId="1076"/>
      <pc:docMkLst>
        <pc:docMk/>
      </pc:docMkLst>
      <pc:sldChg chg="modSp">
        <pc:chgData name="Sarah Merrifield" userId="S::sarah.merrifield@manchester.ac.uk::b42f3732-08ca-4292-9583-b2f96dedcb93" providerId="AD" clId="Web-{129618A2-DA16-F4C7-8D84-66E10DF114C9}" dt="2025-08-26T13:36:59.328" v="28" actId="1076"/>
        <pc:sldMkLst>
          <pc:docMk/>
          <pc:sldMk cId="1184718" sldId="258"/>
        </pc:sldMkLst>
        <pc:spChg chg="mod">
          <ac:chgData name="Sarah Merrifield" userId="S::sarah.merrifield@manchester.ac.uk::b42f3732-08ca-4292-9583-b2f96dedcb93" providerId="AD" clId="Web-{129618A2-DA16-F4C7-8D84-66E10DF114C9}" dt="2025-08-26T13:26:12.383" v="24" actId="20577"/>
          <ac:spMkLst>
            <pc:docMk/>
            <pc:sldMk cId="1184718" sldId="258"/>
            <ac:spMk id="8" creationId="{00000000-0000-0000-0000-000000000000}"/>
          </ac:spMkLst>
        </pc:spChg>
        <pc:spChg chg="mod">
          <ac:chgData name="Sarah Merrifield" userId="S::sarah.merrifield@manchester.ac.uk::b42f3732-08ca-4292-9583-b2f96dedcb93" providerId="AD" clId="Web-{129618A2-DA16-F4C7-8D84-66E10DF114C9}" dt="2025-08-26T13:26:04.242" v="21" actId="14100"/>
          <ac:spMkLst>
            <pc:docMk/>
            <pc:sldMk cId="1184718" sldId="258"/>
            <ac:spMk id="9" creationId="{00000000-0000-0000-0000-000000000000}"/>
          </ac:spMkLst>
        </pc:spChg>
        <pc:spChg chg="mod">
          <ac:chgData name="Sarah Merrifield" userId="S::sarah.merrifield@manchester.ac.uk::b42f3732-08ca-4292-9583-b2f96dedcb93" providerId="AD" clId="Web-{129618A2-DA16-F4C7-8D84-66E10DF114C9}" dt="2025-08-26T13:36:59.328" v="28" actId="1076"/>
          <ac:spMkLst>
            <pc:docMk/>
            <pc:sldMk cId="1184718" sldId="258"/>
            <ac:spMk id="14" creationId="{00000000-0000-0000-0000-000000000000}"/>
          </ac:spMkLst>
        </pc:spChg>
        <pc:picChg chg="mod">
          <ac:chgData name="Sarah Merrifield" userId="S::sarah.merrifield@manchester.ac.uk::b42f3732-08ca-4292-9583-b2f96dedcb93" providerId="AD" clId="Web-{129618A2-DA16-F4C7-8D84-66E10DF114C9}" dt="2025-08-26T13:36:10.608" v="27" actId="1076"/>
          <ac:picMkLst>
            <pc:docMk/>
            <pc:sldMk cId="1184718" sldId="258"/>
            <ac:picMk id="12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CAEB-7496-4C12-9A08-526B0D813A46}" type="datetimeFigureOut">
              <a:rPr lang="en-GB" smtClean="0"/>
              <a:pPr/>
              <a:t>17/09/2025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8D4E6-F64F-4999-AC2A-A008E685C04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79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7772400" cy="1470025"/>
          </a:xfrm>
        </p:spPr>
        <p:txBody>
          <a:bodyPr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6400800" cy="1752600"/>
          </a:xfr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fld id="{EC7AB759-530A-46AC-842F-B07144F002F9}" type="datetimeFigureOut">
              <a:rPr lang="en-GB" smtClean="0"/>
              <a:pPr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10AD8A0A-4898-40BF-9009-4DA7E611EAC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F8105-8845-4543-9ED8-9E57E8E42CB7}" type="datetimeFigureOut">
              <a:rPr lang="en-GB"/>
              <a:pPr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F8E4D-CDF4-4B1F-BD52-35BFB528DB8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56792"/>
            <a:ext cx="2057400" cy="4569371"/>
          </a:xfrm>
        </p:spPr>
        <p:txBody>
          <a:bodyPr vert="eaVer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56792"/>
            <a:ext cx="6019800" cy="4569371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976883-B614-42E6-9595-363FA777B038}" type="datetimeFigureOut">
              <a:rPr lang="en-GB"/>
              <a:pPr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15344-E335-44E9-ACDC-CB482645048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2B6232-AB33-4513-9527-F98CEC472D23}" type="datetimeFigureOut">
              <a:rPr lang="en-GB" smtClean="0"/>
              <a:pPr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06900"/>
            <a:ext cx="7772400" cy="1362075"/>
          </a:xfrm>
          <a:ln>
            <a:noFill/>
          </a:ln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2906713"/>
            <a:ext cx="7772400" cy="1500187"/>
          </a:xfrm>
          <a:ln>
            <a:noFill/>
          </a:ln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5CD916-7149-4247-856D-87DAB39295C7}" type="datetimeFigureOut">
              <a:rPr lang="en-GB"/>
              <a:pPr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ACF840-035C-411F-BA81-AF7A8ED78138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2492896"/>
            <a:ext cx="4038600" cy="3633267"/>
          </a:xfrm>
        </p:spPr>
        <p:txBody>
          <a:bodyPr/>
          <a:lstStyle>
            <a:lvl1pPr>
              <a:defRPr sz="2800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6536" y="2492896"/>
            <a:ext cx="4038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D09641-23CB-4E80-A5B0-5F03D2E94610}" type="datetimeFigureOut">
              <a:rPr lang="en-GB"/>
              <a:pPr/>
              <a:t>17/09/2025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FA264-F771-4264-8DF0-4BB7F0DA3C6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5880" y="2348880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3068959"/>
            <a:ext cx="4040188" cy="305720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2344" y="2348880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3361" y="3068960"/>
            <a:ext cx="4041775" cy="305720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9A4E03-F40B-4399-AC2E-A4C6E9D600B3}" type="datetimeFigureOut">
              <a:rPr lang="en-GB"/>
              <a:pPr/>
              <a:t>17/09/2025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2BDDC-0BFC-44A0-A4BA-47C3E99EB1A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E8F7DA-80EC-4CF7-AB7B-078F533B953B}" type="datetimeFigureOut">
              <a:rPr lang="en-GB"/>
              <a:pPr/>
              <a:t>17/09/2025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E6293-7DA2-4D9E-8605-5715E69AF2C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AE269B-21F6-4A71-848B-6E891C314B78}" type="datetimeFigureOut">
              <a:rPr lang="en-GB"/>
              <a:pPr/>
              <a:t>17/09/2025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89173-A1D5-421E-B384-2A426DF314C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86830"/>
            <a:ext cx="3008313" cy="116205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2"/>
            <a:ext cx="5111750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20888"/>
            <a:ext cx="3008313" cy="37052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9648B1-3911-4AC2-8E3A-DF4A70CC86E7}" type="datetimeFigureOut">
              <a:rPr lang="en-GB"/>
              <a:pPr/>
              <a:t>17/09/2025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3D388-5704-4C64-A883-D899E857066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AA9A3-945F-42AF-BCAE-8459AEA58868}" type="datetimeFigureOut">
              <a:rPr lang="en-GB"/>
              <a:pPr/>
              <a:t>17/09/2025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4E2F5-7E8D-47B8-82FB-3832A72B6BD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brand_ppt_back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7544" y="1268760"/>
            <a:ext cx="584299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92896"/>
            <a:ext cx="8229600" cy="363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456A7D1D-6254-4063-974C-6A2AE04E4B91}" type="datetimeFigureOut">
              <a:rPr lang="en-GB" smtClean="0"/>
              <a:pPr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fld id="{26878614-5F41-4702-8E44-D9C8B2874F5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1" name="Picture 1" descr="TAB_allwhite.eps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 baseline="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 baseline="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 baseline="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 baseline="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 baseline="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8" y="27562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174898" y="1143630"/>
            <a:ext cx="70135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3000">
                <a:solidFill>
                  <a:schemeClr val="bg1"/>
                </a:solidFill>
              </a:rPr>
              <a:t>Help students become better doctors</a:t>
            </a:r>
            <a:r>
              <a:rPr lang="en-GB" sz="3000" b="1">
                <a:solidFill>
                  <a:schemeClr val="bg1"/>
                </a:solidFill>
              </a:rPr>
              <a:t>:</a:t>
            </a:r>
          </a:p>
          <a:p>
            <a:r>
              <a:rPr lang="en-GB" sz="3000" b="1">
                <a:solidFill>
                  <a:schemeClr val="bg1"/>
                </a:solidFill>
              </a:rPr>
              <a:t>Volunteer for medical student exams</a:t>
            </a:r>
            <a:endParaRPr lang="en-US" sz="3000">
              <a:solidFill>
                <a:schemeClr val="bg1"/>
              </a:solidFill>
            </a:endParaRPr>
          </a:p>
        </p:txBody>
      </p:sp>
      <p:pic>
        <p:nvPicPr>
          <p:cNvPr id="14341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33" y="357356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05129bce-b531-44fd-b340-c5f21141dba3.png"/>
          <p:cNvPicPr>
            <a:picLocks noChangeAspect="1"/>
          </p:cNvPicPr>
          <p:nvPr/>
        </p:nvPicPr>
        <p:blipFill rotWithShape="1">
          <a:blip r:embed="rId4"/>
          <a:srcRect l="18024" t="-665" r="5158" b="4702"/>
          <a:stretch/>
        </p:blipFill>
        <p:spPr>
          <a:xfrm>
            <a:off x="7020272" y="117039"/>
            <a:ext cx="2049288" cy="14760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03821" y="2267941"/>
            <a:ext cx="4669950" cy="45320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>
              <a:defRPr sz="1400">
                <a:solidFill>
                  <a:srgbClr val="000000"/>
                </a:solidFill>
              </a:defRPr>
            </a:pPr>
            <a:r>
              <a:rPr lang="en-US" sz="1600" b="1">
                <a:latin typeface="Arial"/>
                <a:cs typeface="Arial"/>
              </a:rPr>
              <a:t>We are particularly looking for volunteers with the following conditions:</a:t>
            </a:r>
            <a:endParaRPr lang="en-US"/>
          </a:p>
          <a:p>
            <a:pPr>
              <a:defRPr sz="1400">
                <a:solidFill>
                  <a:srgbClr val="000000"/>
                </a:solidFill>
              </a:defRPr>
            </a:pPr>
            <a:r>
              <a:rPr lang="en-US" sz="1350">
                <a:latin typeface="Arial"/>
                <a:cs typeface="Arial"/>
              </a:rPr>
              <a:t>•Skin conditions (e.g. eczema, psoriasis, </a:t>
            </a:r>
            <a:r>
              <a:rPr lang="en-US" sz="1350" err="1">
                <a:latin typeface="Arial"/>
                <a:cs typeface="Arial"/>
              </a:rPr>
              <a:t>seborrhoeic</a:t>
            </a:r>
            <a:r>
              <a:rPr lang="en-US" sz="1350">
                <a:latin typeface="Arial"/>
                <a:cs typeface="Arial"/>
              </a:rPr>
              <a:t> wart) </a:t>
            </a:r>
            <a:endParaRPr lang="en-GB" sz="1350"/>
          </a:p>
          <a:p>
            <a:pPr>
              <a:defRPr sz="1400">
                <a:solidFill>
                  <a:srgbClr val="000000"/>
                </a:solidFill>
              </a:defRPr>
            </a:pPr>
            <a:r>
              <a:rPr lang="en-US" sz="1350">
                <a:latin typeface="Arial"/>
                <a:cs typeface="Arial"/>
              </a:rPr>
              <a:t>•Neck lump (e.g. enlarged thyroid)</a:t>
            </a:r>
            <a:endParaRPr lang="en-GB" sz="1350"/>
          </a:p>
          <a:p>
            <a:pPr>
              <a:defRPr sz="1400">
                <a:solidFill>
                  <a:srgbClr val="000000"/>
                </a:solidFill>
              </a:defRPr>
            </a:pPr>
            <a:r>
              <a:rPr lang="en-US" sz="1350">
                <a:latin typeface="Arial"/>
                <a:cs typeface="Arial"/>
              </a:rPr>
              <a:t>•Parkinson’s disease </a:t>
            </a:r>
            <a:endParaRPr lang="en-GB" sz="1350"/>
          </a:p>
          <a:p>
            <a:pPr>
              <a:defRPr sz="1400">
                <a:solidFill>
                  <a:srgbClr val="000000"/>
                </a:solidFill>
              </a:defRPr>
            </a:pPr>
            <a:r>
              <a:rPr lang="en-US" sz="1350">
                <a:latin typeface="Arial"/>
                <a:cs typeface="Arial"/>
              </a:rPr>
              <a:t>•Stroke </a:t>
            </a:r>
            <a:endParaRPr lang="en-GB" sz="1350"/>
          </a:p>
          <a:p>
            <a:pPr>
              <a:defRPr sz="1400">
                <a:solidFill>
                  <a:srgbClr val="000000"/>
                </a:solidFill>
              </a:defRPr>
            </a:pPr>
            <a:r>
              <a:rPr lang="en-US" sz="1350">
                <a:latin typeface="Arial"/>
                <a:cs typeface="Arial"/>
              </a:rPr>
              <a:t>•Kyphosis or scoliosis </a:t>
            </a:r>
            <a:endParaRPr lang="en-GB" sz="1350"/>
          </a:p>
          <a:p>
            <a:pPr>
              <a:defRPr sz="1400">
                <a:solidFill>
                  <a:srgbClr val="000000"/>
                </a:solidFill>
              </a:defRPr>
            </a:pPr>
            <a:r>
              <a:rPr lang="en-US" sz="1350">
                <a:latin typeface="Arial"/>
                <a:cs typeface="Arial"/>
              </a:rPr>
              <a:t>•Axial </a:t>
            </a:r>
            <a:r>
              <a:rPr lang="en-US" sz="1350" err="1">
                <a:latin typeface="Arial"/>
                <a:cs typeface="Arial"/>
              </a:rPr>
              <a:t>spondyloarthritis</a:t>
            </a:r>
            <a:r>
              <a:rPr lang="en-US" sz="1350">
                <a:latin typeface="Arial"/>
                <a:cs typeface="Arial"/>
              </a:rPr>
              <a:t>/ ankylosing spondylitis</a:t>
            </a:r>
            <a:endParaRPr lang="en-GB" sz="1350"/>
          </a:p>
          <a:p>
            <a:pPr>
              <a:defRPr sz="1400">
                <a:solidFill>
                  <a:srgbClr val="000000"/>
                </a:solidFill>
              </a:defRPr>
            </a:pPr>
            <a:r>
              <a:rPr lang="en-US" sz="1350">
                <a:latin typeface="Arial"/>
                <a:cs typeface="Arial"/>
              </a:rPr>
              <a:t>•Osteoarthritis (involvement of hands, knees, feet, elbows, shoulders, hips)</a:t>
            </a:r>
            <a:endParaRPr lang="en-GB" sz="1350"/>
          </a:p>
          <a:p>
            <a:pPr>
              <a:defRPr sz="1400">
                <a:solidFill>
                  <a:srgbClr val="000000"/>
                </a:solidFill>
              </a:defRPr>
            </a:pPr>
            <a:r>
              <a:rPr lang="en-US" sz="1350">
                <a:latin typeface="Arial"/>
                <a:cs typeface="Arial"/>
              </a:rPr>
              <a:t>•Psoriatic arthritis (hand or foot involvement)</a:t>
            </a:r>
            <a:endParaRPr lang="en-GB" sz="1350"/>
          </a:p>
          <a:p>
            <a:pPr>
              <a:defRPr sz="1400">
                <a:solidFill>
                  <a:srgbClr val="000000"/>
                </a:solidFill>
              </a:defRPr>
            </a:pPr>
            <a:r>
              <a:rPr lang="en-US" sz="1350">
                <a:latin typeface="Arial"/>
                <a:cs typeface="Arial"/>
              </a:rPr>
              <a:t>•Rheumatoid arthritis (hand or foot involvement)</a:t>
            </a:r>
            <a:endParaRPr lang="en-GB" sz="1350"/>
          </a:p>
          <a:p>
            <a:pPr>
              <a:defRPr sz="1400">
                <a:solidFill>
                  <a:srgbClr val="000000"/>
                </a:solidFill>
              </a:defRPr>
            </a:pPr>
            <a:r>
              <a:rPr lang="en-US" sz="1350">
                <a:latin typeface="Arial"/>
                <a:cs typeface="Arial"/>
              </a:rPr>
              <a:t>•Joint replacement</a:t>
            </a:r>
          </a:p>
          <a:p>
            <a:pPr>
              <a:defRPr sz="1400">
                <a:solidFill>
                  <a:srgbClr val="000000"/>
                </a:solidFill>
              </a:defRPr>
            </a:pPr>
            <a:r>
              <a:rPr lang="en-US" sz="1350">
                <a:latin typeface="Arial"/>
                <a:cs typeface="Arial"/>
              </a:rPr>
              <a:t>•Nerve damage to the hands or feet (peripheral neuropathy)</a:t>
            </a:r>
          </a:p>
          <a:p>
            <a:pPr>
              <a:defRPr sz="1400">
                <a:solidFill>
                  <a:srgbClr val="000000"/>
                </a:solidFill>
              </a:defRPr>
            </a:pPr>
            <a:r>
              <a:rPr lang="en-US" sz="1350">
                <a:latin typeface="Arial"/>
                <a:cs typeface="Arial"/>
              </a:rPr>
              <a:t>•Valvular heart conditions (e.g. aortic stenosis)</a:t>
            </a:r>
          </a:p>
          <a:p>
            <a:pPr>
              <a:defRPr sz="1400">
                <a:solidFill>
                  <a:srgbClr val="000000"/>
                </a:solidFill>
              </a:defRPr>
            </a:pPr>
            <a:r>
              <a:rPr lang="en-US" sz="1350">
                <a:latin typeface="Arial"/>
                <a:cs typeface="Arial"/>
              </a:rPr>
              <a:t>•Irregular heart rate (Atrial fibrillation/Arrhythmia)</a:t>
            </a:r>
          </a:p>
          <a:p>
            <a:pPr>
              <a:defRPr sz="1400">
                <a:solidFill>
                  <a:srgbClr val="000000"/>
                </a:solidFill>
              </a:defRPr>
            </a:pPr>
            <a:r>
              <a:rPr lang="en-US" sz="1350">
                <a:latin typeface="Arial"/>
                <a:cs typeface="Arial"/>
              </a:rPr>
              <a:t>•Circulation problems in the legs (peripheral vascular disease)</a:t>
            </a:r>
          </a:p>
          <a:p>
            <a:pPr>
              <a:defRPr sz="1400">
                <a:solidFill>
                  <a:srgbClr val="000000"/>
                </a:solidFill>
              </a:defRPr>
            </a:pPr>
            <a:r>
              <a:rPr lang="en-US" sz="1350">
                <a:latin typeface="Arial"/>
                <a:cs typeface="Arial"/>
              </a:rPr>
              <a:t>•Pulmonary fibrosis</a:t>
            </a:r>
          </a:p>
          <a:p>
            <a:pPr>
              <a:defRPr sz="1400">
                <a:solidFill>
                  <a:srgbClr val="000000"/>
                </a:solidFill>
              </a:defRPr>
            </a:pPr>
            <a:r>
              <a:rPr lang="en-US" sz="1350">
                <a:latin typeface="Arial"/>
                <a:cs typeface="Arial"/>
              </a:rPr>
              <a:t>•COPD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8002" y="2267941"/>
            <a:ext cx="4044037" cy="2269075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600">
                <a:solidFill>
                  <a:srgbClr val="3C3C3C"/>
                </a:solidFill>
              </a:defRPr>
            </a:pPr>
            <a:r>
              <a:rPr sz="2000">
                <a:latin typeface="Arial" panose="020B0604020202020204" pitchFamily="34" charset="0"/>
                <a:cs typeface="Arial" panose="020B0604020202020204" pitchFamily="34" charset="0"/>
              </a:rPr>
              <a:t>We’re looking for real people to take part in clinical exams for medical students.</a:t>
            </a:r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 sz="1600">
                <a:solidFill>
                  <a:srgbClr val="3C3C3C"/>
                </a:solidFill>
              </a:defRPr>
            </a:pPr>
            <a:r>
              <a:rPr sz="2000">
                <a:latin typeface="Arial" panose="020B0604020202020204" pitchFamily="34" charset="0"/>
                <a:cs typeface="Arial" panose="020B0604020202020204" pitchFamily="34" charset="0"/>
              </a:rPr>
              <a:t>No experience needed</a:t>
            </a:r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 sz="1600">
                <a:solidFill>
                  <a:srgbClr val="3C3C3C"/>
                </a:solidFill>
              </a:defRPr>
            </a:pPr>
            <a:r>
              <a:rPr sz="2000" b="1">
                <a:latin typeface="Arial" panose="020B0604020202020204" pitchFamily="34" charset="0"/>
                <a:cs typeface="Arial" panose="020B0604020202020204" pitchFamily="34" charset="0"/>
              </a:rPr>
              <a:t>Half</a:t>
            </a:r>
            <a:r>
              <a:rPr lang="en-GB" sz="2000" b="1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sz="2000" b="1">
                <a:latin typeface="Arial" panose="020B0604020202020204" pitchFamily="34" charset="0"/>
                <a:cs typeface="Arial" panose="020B0604020202020204" pitchFamily="34" charset="0"/>
              </a:rPr>
              <a:t>full-day sessions</a:t>
            </a:r>
            <a:endParaRPr lang="en-GB" sz="20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 sz="1600">
                <a:solidFill>
                  <a:srgbClr val="3C3C3C"/>
                </a:solidFill>
              </a:defRPr>
            </a:pPr>
            <a:r>
              <a:rPr lang="en-GB" sz="2000" b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000" b="1" err="1">
                <a:latin typeface="Arial" panose="020B0604020202020204" pitchFamily="34" charset="0"/>
                <a:cs typeface="Arial" panose="020B0604020202020204" pitchFamily="34" charset="0"/>
              </a:rPr>
              <a:t>upport</a:t>
            </a:r>
            <a:r>
              <a:rPr sz="2000" b="1">
                <a:latin typeface="Arial" panose="020B0604020202020204" pitchFamily="34" charset="0"/>
                <a:cs typeface="Arial" panose="020B0604020202020204" pitchFamily="34" charset="0"/>
              </a:rPr>
              <a:t> and reimbursement provided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89" t="36010" r="24433" b="13864"/>
          <a:stretch/>
        </p:blipFill>
        <p:spPr>
          <a:xfrm>
            <a:off x="2744348" y="4858618"/>
            <a:ext cx="1492067" cy="143974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2375" y="6288470"/>
            <a:ext cx="3395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>
                <a:solidFill>
                  <a:schemeClr val="bg1"/>
                </a:solidFill>
              </a:rPr>
              <a:t>bit.ly/</a:t>
            </a:r>
            <a:r>
              <a:rPr lang="en-GB" b="1" u="sng" err="1">
                <a:solidFill>
                  <a:schemeClr val="bg1"/>
                </a:solidFill>
              </a:rPr>
              <a:t>volunteerpatient</a:t>
            </a:r>
            <a:endParaRPr lang="en-GB" b="1" u="sng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8002" y="4864246"/>
            <a:ext cx="2445937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1400" b="1">
                <a:solidFill>
                  <a:srgbClr val="840084"/>
                </a:solidFill>
              </a:defRPr>
            </a:pPr>
            <a:r>
              <a:rPr sz="1600">
                <a:solidFill>
                  <a:schemeClr val="bg1"/>
                </a:solidFill>
                <a:latin typeface="Arial"/>
                <a:cs typeface="Arial"/>
              </a:rPr>
              <a:t>Scan the QR code </a:t>
            </a:r>
            <a:r>
              <a:rPr lang="en-GB" sz="1600">
                <a:solidFill>
                  <a:schemeClr val="bg1"/>
                </a:solidFill>
                <a:latin typeface="Arial"/>
                <a:cs typeface="Arial"/>
              </a:rPr>
              <a:t>or type in the address below </a:t>
            </a:r>
            <a:r>
              <a:rPr sz="1600">
                <a:solidFill>
                  <a:schemeClr val="bg1"/>
                </a:solidFill>
                <a:latin typeface="Arial"/>
                <a:cs typeface="Arial"/>
              </a:rPr>
              <a:t>to find out more and register your interest</a:t>
            </a:r>
          </a:p>
        </p:txBody>
      </p:sp>
    </p:spTree>
    <p:extLst>
      <p:ext uri="{BB962C8B-B14F-4D97-AF65-F5344CB8AC3E}">
        <p14:creationId xmlns:p14="http://schemas.microsoft.com/office/powerpoint/2010/main" val="1184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MZYSSPB2</dc:creator>
  <cp:revision>1</cp:revision>
  <dcterms:created xsi:type="dcterms:W3CDTF">2012-06-12T15:56:20Z</dcterms:created>
  <dcterms:modified xsi:type="dcterms:W3CDTF">2025-09-17T12:19:40Z</dcterms:modified>
</cp:coreProperties>
</file>