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28" r:id="rId1"/>
  </p:sldMasterIdLst>
  <p:handoutMasterIdLst>
    <p:handoutMasterId r:id="rId16"/>
  </p:handoutMasterIdLst>
  <p:sldIdLst>
    <p:sldId id="256" r:id="rId2"/>
    <p:sldId id="257" r:id="rId3"/>
    <p:sldId id="258" r:id="rId4"/>
    <p:sldId id="269" r:id="rId5"/>
    <p:sldId id="259" r:id="rId6"/>
    <p:sldId id="274" r:id="rId7"/>
    <p:sldId id="260" r:id="rId8"/>
    <p:sldId id="263" r:id="rId9"/>
    <p:sldId id="270" r:id="rId10"/>
    <p:sldId id="271" r:id="rId11"/>
    <p:sldId id="272" r:id="rId12"/>
    <p:sldId id="267" r:id="rId13"/>
    <p:sldId id="268" r:id="rId14"/>
    <p:sldId id="27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50F69"/>
    <a:srgbClr val="4A13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866CFC-371A-4614-9030-FBA230FE29C9}" type="datetimeFigureOut">
              <a:rPr lang="en-GB" smtClean="0"/>
              <a:t>13/01/2014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9E709-F713-4BFC-A9E8-5C5385F051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32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/>
          <a:lstStyle/>
          <a:p>
            <a:fld id="{2233D26B-DFC2-4248-8ED0-AD3E108CBDD7}" type="datetime1">
              <a:rPr lang="en-US" smtClean="0"/>
              <a:pPr/>
              <a:t>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/>
          <a:lstStyle/>
          <a:p>
            <a:fld id="{E694C003-38E8-486A-9BFD-47E55D87241C}" type="datetime1">
              <a:rPr lang="en-US" smtClean="0"/>
              <a:pPr/>
              <a:t>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/>
          <a:lstStyle/>
          <a:p>
            <a:fld id="{E059EAA3-934B-41DB-B3B1-806F4BE5CC37}" type="datetime1">
              <a:rPr lang="en-US" smtClean="0"/>
              <a:pPr/>
              <a:t>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24671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2430261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/>
          <a:lstStyle/>
          <a:p>
            <a:fld id="{79C96367-2F2B-4F6E-ACF4-15FA13738E10}" type="datetime1">
              <a:rPr lang="en-US" smtClean="0"/>
              <a:pPr/>
              <a:t>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/>
          <a:lstStyle/>
          <a:p>
            <a:fld id="{B1523C92-45F4-4C30-810D-4886C1BA6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/>
          <a:lstStyle/>
          <a:p>
            <a:fld id="{8FB3498D-21C7-408B-8EF5-5B55DEF0BFD5}" type="datetime1">
              <a:rPr lang="en-US" smtClean="0"/>
              <a:pPr/>
              <a:t>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/>
          <a:lstStyle/>
          <a:p>
            <a:fld id="{84DB246E-8FD1-42FF-94A4-E4133095C37A}" type="datetime1">
              <a:rPr lang="en-US" smtClean="0"/>
              <a:pPr/>
              <a:t>1/13/2014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/>
          <a:lstStyle/>
          <a:p>
            <a:fld id="{A93939D4-B818-4372-B1EE-7CB6D5BBC74A}" type="datetime1">
              <a:rPr lang="en-US" smtClean="0"/>
              <a:pPr/>
              <a:t>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/>
          <a:lstStyle/>
          <a:p>
            <a:fld id="{2F35E438-4D0D-4834-B658-A90420491D98}" type="datetime1">
              <a:rPr lang="en-US" smtClean="0"/>
              <a:pPr/>
              <a:t>1/13/2014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/>
          <a:lstStyle/>
          <a:p>
            <a:fld id="{76F8ADFA-7142-4015-85E6-1712F15FA709}" type="datetime1">
              <a:rPr lang="en-US" smtClean="0"/>
              <a:pPr/>
              <a:t>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/>
          <a:lstStyle/>
          <a:p>
            <a:fld id="{34A581E0-D653-4D78-A48F-41D80498BC7E}" type="datetime1">
              <a:rPr lang="en-US" smtClean="0"/>
              <a:pPr/>
              <a:t>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350F69">
                  <a:alpha val="36000"/>
                </a:srgbClr>
              </a:gs>
              <a:gs pos="58000">
                <a:srgbClr val="000000"/>
              </a:gs>
              <a:gs pos="100000">
                <a:schemeClr val="bg1">
                  <a:tint val="100000"/>
                  <a:shade val="80000"/>
                  <a:alpha val="100000"/>
                </a:schemeClr>
              </a:gs>
            </a:gsLst>
            <a:lin ang="0" scaled="1"/>
            <a:tileRect/>
          </a:gradFill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704670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60165"/>
            <a:ext cx="7924800" cy="25001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8" name="Picture 7" descr="TUOM_4COL_TY_NEG_cropped_300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4729" r:id="rId1"/>
    <p:sldLayoutId id="2147484730" r:id="rId2"/>
    <p:sldLayoutId id="2147484731" r:id="rId3"/>
    <p:sldLayoutId id="2147484732" r:id="rId4"/>
    <p:sldLayoutId id="2147484733" r:id="rId5"/>
    <p:sldLayoutId id="2147484734" r:id="rId6"/>
    <p:sldLayoutId id="2147484735" r:id="rId7"/>
    <p:sldLayoutId id="2147484736" r:id="rId8"/>
    <p:sldLayoutId id="2147484737" r:id="rId9"/>
    <p:sldLayoutId id="2147484738" r:id="rId10"/>
    <p:sldLayoutId id="214748473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hf sldNum="0" hdr="0" ftr="0" dt="0"/>
  <p:txStyles>
    <p:titleStyle>
      <a:lvl1pPr algn="r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24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24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24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24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24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 personal insight into academic priorities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 Day in the life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79836" y="5036555"/>
            <a:ext cx="3435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Chris Orme, School of Social Sciences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11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PercEptions</a:t>
            </a:r>
            <a:r>
              <a:rPr lang="en-US" dirty="0" smtClean="0"/>
              <a:t> &amp; </a:t>
            </a:r>
            <a:r>
              <a:rPr lang="en-US" dirty="0" err="1" smtClean="0"/>
              <a:t>EngagEment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430261"/>
            <a:ext cx="7924800" cy="1447676"/>
          </a:xfrm>
        </p:spPr>
        <p:txBody>
          <a:bodyPr/>
          <a:lstStyle/>
          <a:p>
            <a:r>
              <a:rPr lang="en-US" dirty="0" smtClean="0"/>
              <a:t>What are the KPI, metrics employed for PSS Staff performance?</a:t>
            </a:r>
          </a:p>
          <a:p>
            <a:pPr lvl="1"/>
            <a:r>
              <a:rPr lang="en-US" dirty="0" smtClean="0"/>
              <a:t>Perhaps 30% increase in the number of KPIs that academics will be judged against by 2020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5080" y="4043191"/>
            <a:ext cx="27542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SoSS</a:t>
            </a:r>
            <a:endParaRPr lang="en-US" sz="2000" dirty="0"/>
          </a:p>
          <a:p>
            <a:r>
              <a:rPr lang="en-US" sz="2000" dirty="0"/>
              <a:t>Student load: 3203</a:t>
            </a:r>
          </a:p>
          <a:p>
            <a:r>
              <a:rPr lang="en-US" sz="2000" dirty="0" err="1"/>
              <a:t>Acad</a:t>
            </a:r>
            <a:r>
              <a:rPr lang="en-US" sz="2000" dirty="0"/>
              <a:t> FTE: 182 (17.6)</a:t>
            </a:r>
          </a:p>
          <a:p>
            <a:r>
              <a:rPr lang="en-US" sz="2000" dirty="0"/>
              <a:t>PSS FTE: 49 (65.40) [3.7]</a:t>
            </a:r>
          </a:p>
          <a:p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668616" y="4054209"/>
            <a:ext cx="27432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SALC</a:t>
            </a:r>
          </a:p>
          <a:p>
            <a:r>
              <a:rPr lang="en-US" sz="2000" dirty="0">
                <a:solidFill>
                  <a:srgbClr val="FFFF00"/>
                </a:solidFill>
              </a:rPr>
              <a:t>Student load: 4810</a:t>
            </a:r>
          </a:p>
          <a:p>
            <a:r>
              <a:rPr lang="en-US" sz="2000" dirty="0" err="1">
                <a:solidFill>
                  <a:srgbClr val="FFFF00"/>
                </a:solidFill>
              </a:rPr>
              <a:t>Acad</a:t>
            </a:r>
            <a:r>
              <a:rPr lang="en-US" sz="2000" dirty="0">
                <a:solidFill>
                  <a:srgbClr val="FFFF00"/>
                </a:solidFill>
              </a:rPr>
              <a:t> FTE: 334 (14.4)</a:t>
            </a:r>
          </a:p>
          <a:p>
            <a:r>
              <a:rPr lang="en-US" sz="2000" dirty="0">
                <a:solidFill>
                  <a:srgbClr val="FFFF00"/>
                </a:solidFill>
              </a:rPr>
              <a:t>PSS FTE: 99 (48.6) [3.4]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9149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PercEptions</a:t>
            </a:r>
            <a:r>
              <a:rPr lang="en-US" dirty="0" smtClean="0"/>
              <a:t> &amp; </a:t>
            </a:r>
            <a:r>
              <a:rPr lang="en-US" dirty="0" err="1" smtClean="0"/>
              <a:t>EngagEment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430261"/>
            <a:ext cx="7924800" cy="1447676"/>
          </a:xfrm>
        </p:spPr>
        <p:txBody>
          <a:bodyPr/>
          <a:lstStyle/>
          <a:p>
            <a:r>
              <a:rPr lang="en-US" dirty="0" smtClean="0"/>
              <a:t>What are the KPI, metrics employed for PSS Staff performance?</a:t>
            </a:r>
          </a:p>
          <a:p>
            <a:pPr lvl="1"/>
            <a:r>
              <a:rPr lang="en-US" dirty="0" smtClean="0"/>
              <a:t>Perhaps 30% increase in the number of KPIs that academics will be judged against by 2020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5080" y="4043191"/>
            <a:ext cx="27542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SoSS</a:t>
            </a:r>
            <a:endParaRPr lang="en-US" sz="2000" dirty="0"/>
          </a:p>
          <a:p>
            <a:r>
              <a:rPr lang="en-US" sz="2000" dirty="0"/>
              <a:t>Student load: 3203</a:t>
            </a:r>
          </a:p>
          <a:p>
            <a:r>
              <a:rPr lang="en-US" sz="2000" dirty="0" err="1"/>
              <a:t>Acad</a:t>
            </a:r>
            <a:r>
              <a:rPr lang="en-US" sz="2000" dirty="0"/>
              <a:t> FTE: 182 (17.6)</a:t>
            </a:r>
          </a:p>
          <a:p>
            <a:r>
              <a:rPr lang="en-US" sz="2000" dirty="0"/>
              <a:t>PSS FTE: 49 (65.40) [3.7]</a:t>
            </a:r>
          </a:p>
          <a:p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668616" y="4054209"/>
            <a:ext cx="27432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SALC</a:t>
            </a:r>
          </a:p>
          <a:p>
            <a:r>
              <a:rPr lang="en-US" sz="2000" dirty="0">
                <a:solidFill>
                  <a:srgbClr val="FFFF00"/>
                </a:solidFill>
              </a:rPr>
              <a:t>Student load: 4810</a:t>
            </a:r>
          </a:p>
          <a:p>
            <a:r>
              <a:rPr lang="en-US" sz="2000" dirty="0" err="1">
                <a:solidFill>
                  <a:srgbClr val="FFFF00"/>
                </a:solidFill>
              </a:rPr>
              <a:t>Acad</a:t>
            </a:r>
            <a:r>
              <a:rPr lang="en-US" sz="2000" dirty="0">
                <a:solidFill>
                  <a:srgbClr val="FFFF00"/>
                </a:solidFill>
              </a:rPr>
              <a:t> FTE: 334 (14.4)</a:t>
            </a:r>
          </a:p>
          <a:p>
            <a:r>
              <a:rPr lang="en-US" sz="2000" dirty="0">
                <a:solidFill>
                  <a:srgbClr val="FFFF00"/>
                </a:solidFill>
              </a:rPr>
              <a:t>PSS FTE: 99 (48.6) [3.4]</a:t>
            </a:r>
          </a:p>
          <a:p>
            <a:endParaRPr lang="en-GB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6488934" y="4054209"/>
            <a:ext cx="21482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Faculty Office</a:t>
            </a:r>
          </a:p>
          <a:p>
            <a:r>
              <a:rPr lang="en-GB" sz="2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Student load: 0</a:t>
            </a:r>
          </a:p>
          <a:p>
            <a:r>
              <a:rPr lang="en-GB" sz="20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Acad</a:t>
            </a:r>
            <a:r>
              <a:rPr lang="en-GB" sz="2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FTE: 3 </a:t>
            </a:r>
          </a:p>
          <a:p>
            <a:r>
              <a:rPr lang="en-GB" sz="2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PSS FTE: 123</a:t>
            </a:r>
          </a:p>
          <a:p>
            <a:endParaRPr lang="en-GB" sz="20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49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Partnerships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cademics are curious, but interested in “their” own problems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or a variety of reasons</a:t>
            </a:r>
          </a:p>
          <a:p>
            <a:pPr lvl="1"/>
            <a:r>
              <a:rPr lang="en-US" dirty="0" smtClean="0"/>
              <a:t>support the objective of improving the student experience</a:t>
            </a:r>
            <a:endParaRPr lang="en-US" dirty="0"/>
          </a:p>
          <a:p>
            <a:r>
              <a:rPr lang="en-US" dirty="0" smtClean="0"/>
              <a:t>as </a:t>
            </a:r>
            <a:r>
              <a:rPr lang="en-US" dirty="0"/>
              <a:t>the President says, </a:t>
            </a:r>
            <a:r>
              <a:rPr lang="en-US" dirty="0" smtClean="0"/>
              <a:t>…</a:t>
            </a:r>
          </a:p>
          <a:p>
            <a:r>
              <a:rPr lang="en-US" dirty="0" smtClean="0"/>
              <a:t>PSS play an important role here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wo-sided, relationship building, but long-distance relationships </a:t>
            </a:r>
            <a:r>
              <a:rPr lang="en-GB" dirty="0" smtClean="0"/>
              <a:t>are vulnerable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23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 &amp; Relationships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110772"/>
            <a:ext cx="8181860" cy="4444264"/>
          </a:xfrm>
        </p:spPr>
        <p:txBody>
          <a:bodyPr>
            <a:normAutofit/>
          </a:bodyPr>
          <a:lstStyle/>
          <a:p>
            <a:r>
              <a:rPr lang="en-US" dirty="0" smtClean="0"/>
              <a:t>Emails are necessary but not sufficient</a:t>
            </a:r>
          </a:p>
          <a:p>
            <a:pPr lvl="1"/>
            <a:r>
              <a:rPr lang="en-US" dirty="0" smtClean="0"/>
              <a:t>“if it’s important they will email back, if it’s very important they might phone, if it’s critically important they might even want to come and talk with me face to face”</a:t>
            </a:r>
          </a:p>
          <a:p>
            <a:r>
              <a:rPr lang="en-US" dirty="0" smtClean="0"/>
              <a:t>Maintain short lines of communication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ot a series of isolated (vertical) functional “processes”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o senior PSS staff at the Centre/Faculty </a:t>
            </a:r>
            <a:r>
              <a:rPr lang="en-US" b="1" dirty="0" smtClean="0"/>
              <a:t>know</a:t>
            </a:r>
            <a:r>
              <a:rPr lang="en-US" dirty="0" smtClean="0"/>
              <a:t> senior academics in “departments” individually, and vice-versa?</a:t>
            </a:r>
          </a:p>
          <a:p>
            <a:pPr lvl="2"/>
            <a:r>
              <a:rPr lang="en-US" dirty="0"/>
              <a:t>h</a:t>
            </a:r>
            <a:r>
              <a:rPr lang="en-US" dirty="0" smtClean="0"/>
              <a:t>as the separation gone to far - PSS, Academic, Student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94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110772"/>
            <a:ext cx="7924800" cy="4444264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4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 &amp; engagement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When “DJ” and I first met [c.1995]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24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academics actually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surely it can’t be that hard a JOB? </a:t>
            </a:r>
          </a:p>
          <a:p>
            <a:pPr lvl="1"/>
            <a:r>
              <a:rPr lang="en-US" dirty="0" smtClean="0"/>
              <a:t>give a few hours of lectures a week, for less than half the year</a:t>
            </a:r>
          </a:p>
          <a:p>
            <a:r>
              <a:rPr lang="en-US" dirty="0"/>
              <a:t>m</a:t>
            </a:r>
            <a:r>
              <a:rPr lang="en-US" dirty="0" smtClean="0"/>
              <a:t>ark some exam scripts</a:t>
            </a:r>
          </a:p>
          <a:p>
            <a:r>
              <a:rPr lang="en-US" dirty="0"/>
              <a:t>p</a:t>
            </a:r>
            <a:r>
              <a:rPr lang="en-US" dirty="0" smtClean="0"/>
              <a:t>ublish 4 papers every 6 years or write a book</a:t>
            </a:r>
            <a:endParaRPr lang="en-US" dirty="0"/>
          </a:p>
          <a:p>
            <a:r>
              <a:rPr lang="en-US" dirty="0"/>
              <a:t>get used to </a:t>
            </a:r>
            <a:r>
              <a:rPr lang="en-US" b="1" i="1" dirty="0"/>
              <a:t>rejection</a:t>
            </a:r>
          </a:p>
          <a:p>
            <a:pPr lvl="1"/>
            <a:r>
              <a:rPr lang="en-US" dirty="0"/>
              <a:t>but not when it comes to promotion </a:t>
            </a:r>
            <a:r>
              <a:rPr lang="en-US" dirty="0" smtClean="0"/>
              <a:t>-  more later 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53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 smtClean="0"/>
              <a:t>Tuscany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5310130" y="1600200"/>
            <a:ext cx="3224270" cy="4114800"/>
          </a:xfrm>
        </p:spPr>
        <p:txBody>
          <a:bodyPr/>
          <a:lstStyle/>
          <a:p>
            <a:r>
              <a:rPr lang="en-GB" dirty="0" smtClean="0"/>
              <a:t>Dordogne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the long Summer </a:t>
            </a:r>
            <a:r>
              <a:rPr lang="en-US" dirty="0" smtClean="0"/>
              <a:t>vacations …</a:t>
            </a:r>
            <a:endParaRPr lang="en-GB" dirty="0"/>
          </a:p>
        </p:txBody>
      </p:sp>
      <p:pic>
        <p:nvPicPr>
          <p:cNvPr id="5" name="Picture Placeholder 6" descr="DSC01268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4" b="12608"/>
          <a:stretch/>
        </p:blipFill>
        <p:spPr>
          <a:xfrm>
            <a:off x="709675" y="2281923"/>
            <a:ext cx="4295745" cy="2763802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</p:pic>
      <p:pic>
        <p:nvPicPr>
          <p:cNvPr id="6" name="Picture Placeholder 6"/>
          <p:cNvPicPr>
            <a:picLocks noChangeAspect="1"/>
          </p:cNvPicPr>
          <p:nvPr/>
        </p:nvPicPr>
        <p:blipFill>
          <a:blip r:embed="rId3"/>
          <a:srcRect l="10619" r="10619"/>
          <a:stretch>
            <a:fillRect/>
          </a:stretch>
        </p:blipFill>
        <p:spPr>
          <a:xfrm>
            <a:off x="5431316" y="2253590"/>
            <a:ext cx="2834797" cy="269941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0505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Self employed or professional student?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055688"/>
            <a:ext cx="7924800" cy="4444264"/>
          </a:xfrm>
        </p:spPr>
        <p:txBody>
          <a:bodyPr>
            <a:normAutofit/>
          </a:bodyPr>
          <a:lstStyle/>
          <a:p>
            <a:r>
              <a:rPr lang="en-US" dirty="0" smtClean="0"/>
              <a:t>secure tenure &amp; academic freedom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ursue independent research</a:t>
            </a:r>
          </a:p>
          <a:p>
            <a:pPr lvl="1"/>
            <a:r>
              <a:rPr lang="en-US" dirty="0" smtClean="0"/>
              <a:t>research-informed &amp; research-led teaching</a:t>
            </a:r>
          </a:p>
          <a:p>
            <a:pPr lvl="1"/>
            <a:r>
              <a:rPr lang="en-US" dirty="0" smtClean="0"/>
              <a:t>autonomy, e.g., curriculum design</a:t>
            </a:r>
          </a:p>
          <a:p>
            <a:r>
              <a:rPr lang="en-US" dirty="0" smtClean="0"/>
              <a:t>“my” international reputation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ompeting metrics, e.g., REF, academic standing, “good-egg”, </a:t>
            </a:r>
            <a:r>
              <a:rPr lang="en-US" b="1" i="1" dirty="0" smtClean="0"/>
              <a:t>forever worrying about the next “idea”</a:t>
            </a:r>
          </a:p>
          <a:p>
            <a:r>
              <a:rPr lang="en-US" dirty="0"/>
              <a:t>a</a:t>
            </a:r>
            <a:r>
              <a:rPr lang="en-US" dirty="0" smtClean="0"/>
              <a:t>rgument for argument’s sake? The “why” question.</a:t>
            </a:r>
          </a:p>
        </p:txBody>
      </p:sp>
    </p:spTree>
    <p:extLst>
      <p:ext uri="{BB962C8B-B14F-4D97-AF65-F5344CB8AC3E}">
        <p14:creationId xmlns:p14="http://schemas.microsoft.com/office/powerpoint/2010/main" val="241947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SIZE Does not fit 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055688"/>
            <a:ext cx="7924800" cy="4444264"/>
          </a:xfrm>
        </p:spPr>
        <p:txBody>
          <a:bodyPr>
            <a:normAutofit/>
          </a:bodyPr>
          <a:lstStyle/>
          <a:p>
            <a:r>
              <a:rPr lang="en-US" dirty="0" smtClean="0"/>
              <a:t>Discipline norms, not University norms</a:t>
            </a:r>
          </a:p>
          <a:p>
            <a:pPr lvl="1"/>
            <a:r>
              <a:rPr lang="en-US" dirty="0" smtClean="0"/>
              <a:t>Economics v  Art History</a:t>
            </a:r>
          </a:p>
          <a:p>
            <a:pPr lvl="2"/>
            <a:r>
              <a:rPr lang="en-US" dirty="0" smtClean="0"/>
              <a:t>Even, Economics  v  Sociology</a:t>
            </a:r>
          </a:p>
          <a:p>
            <a:pPr lvl="1"/>
            <a:r>
              <a:rPr lang="en-US" dirty="0" smtClean="0"/>
              <a:t>managing </a:t>
            </a:r>
            <a:r>
              <a:rPr lang="en-US" dirty="0"/>
              <a:t>talent or herding cats </a:t>
            </a:r>
            <a:r>
              <a:rPr lang="en-US" dirty="0" smtClean="0"/>
              <a:t>?</a:t>
            </a:r>
          </a:p>
          <a:p>
            <a:r>
              <a:rPr lang="en-US" dirty="0" smtClean="0"/>
              <a:t>How difficult can it be to get published?</a:t>
            </a:r>
          </a:p>
          <a:p>
            <a:r>
              <a:rPr lang="en-US" dirty="0" smtClean="0"/>
              <a:t>How difficult can it be to get published in the RIGHT journals???</a:t>
            </a:r>
          </a:p>
          <a:p>
            <a:pPr lvl="1"/>
            <a:r>
              <a:rPr lang="en-US" dirty="0" smtClean="0"/>
              <a:t>TOP 5 Economics journals -  </a:t>
            </a:r>
            <a:r>
              <a:rPr lang="en-US" b="1" dirty="0" smtClean="0"/>
              <a:t>&gt;95% </a:t>
            </a:r>
            <a:r>
              <a:rPr lang="en-US" dirty="0" smtClean="0"/>
              <a:t>REJECTION RATE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79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3171"/>
            <a:ext cx="7924800" cy="1143000"/>
          </a:xfrm>
        </p:spPr>
        <p:txBody>
          <a:bodyPr/>
          <a:lstStyle/>
          <a:p>
            <a:r>
              <a:rPr lang="en-US" dirty="0" smtClean="0"/>
              <a:t>Time Allocation &amp;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401868"/>
            <a:ext cx="7924800" cy="493687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</a:t>
            </a:r>
            <a:r>
              <a:rPr lang="en-US" dirty="0" smtClean="0"/>
              <a:t>eveloping, constructing and delivering the learning experience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ntellectual contribution</a:t>
            </a:r>
          </a:p>
          <a:p>
            <a:pPr lvl="1"/>
            <a:r>
              <a:rPr lang="en-US" dirty="0" smtClean="0"/>
              <a:t>Performing Arts</a:t>
            </a:r>
          </a:p>
          <a:p>
            <a:pPr lvl="2"/>
            <a:r>
              <a:rPr lang="en-US" dirty="0" smtClean="0"/>
              <a:t>15 x 50min lectures x 3 courses, 200-600 students</a:t>
            </a:r>
          </a:p>
          <a:p>
            <a:r>
              <a:rPr lang="en-US" dirty="0" smtClean="0"/>
              <a:t>style over substance? </a:t>
            </a:r>
            <a:r>
              <a:rPr lang="en-US" dirty="0"/>
              <a:t>A</a:t>
            </a:r>
            <a:r>
              <a:rPr lang="en-US" dirty="0" smtClean="0"/>
              <a:t>nd the </a:t>
            </a:r>
            <a:r>
              <a:rPr lang="en-US" i="1" dirty="0" smtClean="0"/>
              <a:t>curse</a:t>
            </a:r>
            <a:r>
              <a:rPr lang="en-US" dirty="0" smtClean="0"/>
              <a:t> of  …</a:t>
            </a:r>
          </a:p>
          <a:p>
            <a:pPr lvl="1"/>
            <a:r>
              <a:rPr lang="en-US" dirty="0" err="1" smtClean="0"/>
              <a:t>Powerpoint</a:t>
            </a:r>
            <a:r>
              <a:rPr lang="en-US" dirty="0" smtClean="0"/>
              <a:t>, Captivate, Podcasting</a:t>
            </a:r>
          </a:p>
          <a:p>
            <a:pPr lvl="1"/>
            <a:r>
              <a:rPr lang="en-US" dirty="0" smtClean="0"/>
              <a:t>Blackboard [500 students x 1 course]</a:t>
            </a:r>
          </a:p>
          <a:p>
            <a:pPr lvl="1"/>
            <a:r>
              <a:rPr lang="en-US" dirty="0" smtClean="0"/>
              <a:t>MOOCs, ……</a:t>
            </a:r>
          </a:p>
          <a:p>
            <a:pPr lvl="1"/>
            <a:r>
              <a:rPr lang="en-US" dirty="0" smtClean="0"/>
              <a:t>Microsoft Office, in general, “VLOOKUP” in particular</a:t>
            </a:r>
          </a:p>
          <a:p>
            <a:r>
              <a:rPr lang="en-US" dirty="0"/>
              <a:t>e</a:t>
            </a:r>
            <a:r>
              <a:rPr lang="en-US" dirty="0" smtClean="0"/>
              <a:t>xam marking [500 students]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72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3171"/>
            <a:ext cx="7924800" cy="1143000"/>
          </a:xfrm>
        </p:spPr>
        <p:txBody>
          <a:bodyPr/>
          <a:lstStyle/>
          <a:p>
            <a:r>
              <a:rPr lang="en-US" dirty="0" smtClean="0"/>
              <a:t>Time Allocation &amp;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401868"/>
            <a:ext cx="7924800" cy="4936871"/>
          </a:xfrm>
        </p:spPr>
        <p:txBody>
          <a:bodyPr/>
          <a:lstStyle/>
          <a:p>
            <a:r>
              <a:rPr lang="en-US" dirty="0"/>
              <a:t>g</a:t>
            </a:r>
            <a:r>
              <a:rPr lang="en-US" dirty="0" smtClean="0"/>
              <a:t>etting to know students</a:t>
            </a:r>
          </a:p>
          <a:p>
            <a:pPr lvl="1"/>
            <a:r>
              <a:rPr lang="en-US" dirty="0" smtClean="0"/>
              <a:t>Academic Advising</a:t>
            </a:r>
          </a:p>
          <a:p>
            <a:r>
              <a:rPr lang="en-US" dirty="0"/>
              <a:t>b</a:t>
            </a:r>
            <a:r>
              <a:rPr lang="en-US" dirty="0" smtClean="0"/>
              <a:t>eing socially responsible and communicating research</a:t>
            </a:r>
          </a:p>
          <a:p>
            <a:r>
              <a:rPr lang="en-US" dirty="0"/>
              <a:t>m</a:t>
            </a:r>
            <a:r>
              <a:rPr lang="en-US" dirty="0" smtClean="0"/>
              <a:t>anaging budgets, understanding ORACLE</a:t>
            </a:r>
          </a:p>
          <a:p>
            <a:pPr lvl="1"/>
            <a:r>
              <a:rPr lang="en-US" dirty="0" smtClean="0"/>
              <a:t>Understanding Campus Solutions, managing talent</a:t>
            </a:r>
          </a:p>
          <a:p>
            <a:r>
              <a:rPr lang="en-US" i="1" dirty="0" smtClean="0"/>
              <a:t>“Being the DA techy person who can solve a fairly straightforward problem because the alleged support is elsewhere constructing policy documents at Faculty level about how more </a:t>
            </a:r>
            <a:r>
              <a:rPr lang="en-US" b="1" i="1" dirty="0" err="1" smtClean="0"/>
              <a:t>centralised</a:t>
            </a:r>
            <a:r>
              <a:rPr lang="en-US" i="1" dirty="0" smtClean="0"/>
              <a:t> teaching and leaning support will be better for the students”</a:t>
            </a:r>
          </a:p>
          <a:p>
            <a:pPr lvl="1"/>
            <a:r>
              <a:rPr lang="en-US" i="1" dirty="0" smtClean="0"/>
              <a:t>policies which academics are ill-equipped to deliver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68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PercEptions</a:t>
            </a:r>
            <a:r>
              <a:rPr lang="en-US" dirty="0" smtClean="0"/>
              <a:t> &amp; </a:t>
            </a:r>
            <a:r>
              <a:rPr lang="en-US" dirty="0" err="1" smtClean="0"/>
              <a:t>EngagEment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430261"/>
            <a:ext cx="7924800" cy="1447676"/>
          </a:xfrm>
        </p:spPr>
        <p:txBody>
          <a:bodyPr/>
          <a:lstStyle/>
          <a:p>
            <a:r>
              <a:rPr lang="en-US" dirty="0" smtClean="0"/>
              <a:t>What are the KPI, metrics employed for PSS Staff performance?</a:t>
            </a:r>
          </a:p>
          <a:p>
            <a:pPr lvl="1"/>
            <a:r>
              <a:rPr lang="en-US" dirty="0" smtClean="0"/>
              <a:t>Perhaps 30% increase in the number of KPIs that academics will be judged against by 2020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5080" y="4043191"/>
            <a:ext cx="27542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SoSS</a:t>
            </a:r>
            <a:endParaRPr lang="en-US" sz="2000" dirty="0"/>
          </a:p>
          <a:p>
            <a:r>
              <a:rPr lang="en-US" sz="2000" dirty="0"/>
              <a:t>Student load: 3203</a:t>
            </a:r>
          </a:p>
          <a:p>
            <a:r>
              <a:rPr lang="en-US" sz="2000" dirty="0" err="1"/>
              <a:t>Acad</a:t>
            </a:r>
            <a:r>
              <a:rPr lang="en-US" sz="2000" dirty="0"/>
              <a:t> FTE: 182 (17.6)</a:t>
            </a:r>
          </a:p>
          <a:p>
            <a:r>
              <a:rPr lang="en-US" sz="2000" dirty="0"/>
              <a:t>PSS FTE: 49 (65.40) [3.7]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3816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theme/theme1.xml><?xml version="1.0" encoding="utf-8"?>
<a:theme xmlns:a="http://schemas.openxmlformats.org/drawingml/2006/main" name="Horiz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Horizon.thmx</Template>
  <TotalTime>297</TotalTime>
  <Words>722</Words>
  <Application>Microsoft Office PowerPoint</Application>
  <PresentationFormat>On-screen Show (4:3)</PresentationFormat>
  <Paragraphs>97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Horizon</vt:lpstr>
      <vt:lpstr>A Day in the life</vt:lpstr>
      <vt:lpstr>Communication &amp; engagement</vt:lpstr>
      <vt:lpstr>WHAT do academics actually do?</vt:lpstr>
      <vt:lpstr>and the long Summer vacations …</vt:lpstr>
      <vt:lpstr>Self employed or professional student?</vt:lpstr>
      <vt:lpstr>ONE SIZE Does not fit all</vt:lpstr>
      <vt:lpstr>Time Allocation &amp; Skills</vt:lpstr>
      <vt:lpstr>Time Allocation &amp; Skills</vt:lpstr>
      <vt:lpstr>PercEptions &amp; EngagEment</vt:lpstr>
      <vt:lpstr>PercEptions &amp; EngagEment</vt:lpstr>
      <vt:lpstr>PercEptions &amp; EngagEment</vt:lpstr>
      <vt:lpstr>Partnerships</vt:lpstr>
      <vt:lpstr>Communication &amp; Relationships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Orme</dc:creator>
  <cp:lastModifiedBy>Helen Barton</cp:lastModifiedBy>
  <cp:revision>87</cp:revision>
  <cp:lastPrinted>2013-10-23T07:55:35Z</cp:lastPrinted>
  <dcterms:created xsi:type="dcterms:W3CDTF">2013-10-22T17:59:57Z</dcterms:created>
  <dcterms:modified xsi:type="dcterms:W3CDTF">2014-01-13T16:09:48Z</dcterms:modified>
</cp:coreProperties>
</file>