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handoutMasterIdLst>
    <p:handoutMasterId r:id="rId16"/>
  </p:handoutMasterIdLst>
  <p:sldIdLst>
    <p:sldId id="256" r:id="rId2"/>
    <p:sldId id="257" r:id="rId3"/>
    <p:sldId id="258" r:id="rId4"/>
    <p:sldId id="269" r:id="rId5"/>
    <p:sldId id="259" r:id="rId6"/>
    <p:sldId id="274" r:id="rId7"/>
    <p:sldId id="260" r:id="rId8"/>
    <p:sldId id="263" r:id="rId9"/>
    <p:sldId id="270" r:id="rId10"/>
    <p:sldId id="271" r:id="rId11"/>
    <p:sldId id="272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50F69"/>
    <a:srgbClr val="4A1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66CFC-371A-4614-9030-FBA230FE29C9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9E709-F713-4BFC-A9E8-5C5385F05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2233D26B-DFC2-4248-8ED0-AD3E108CBDD7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E694C003-38E8-486A-9BFD-47E55D87241C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E059EAA3-934B-41DB-B3B1-806F4BE5CC37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4671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430261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79C96367-2F2B-4F6E-ACF4-15FA13738E10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8FB3498D-21C7-408B-8EF5-5B55DEF0BFD5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84DB246E-8FD1-42FF-94A4-E4133095C37A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A93939D4-B818-4372-B1EE-7CB6D5BBC74A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2F35E438-4D0D-4834-B658-A90420491D98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76F8ADFA-7142-4015-85E6-1712F15FA709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34A581E0-D653-4D78-A48F-41D80498BC7E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50F69">
                  <a:alpha val="36000"/>
                </a:srgbClr>
              </a:gs>
              <a:gs pos="58000">
                <a:srgbClr val="000000"/>
              </a:gs>
              <a:gs pos="100000">
                <a:schemeClr val="bg1">
                  <a:tint val="100000"/>
                  <a:shade val="80000"/>
                  <a:alpha val="100000"/>
                </a:schemeClr>
              </a:gs>
            </a:gsLst>
            <a:lin ang="0" scaled="1"/>
            <a:tileRect/>
          </a:gra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0467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60165"/>
            <a:ext cx="7924800" cy="2500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" name="Picture 7" descr="TUOM_4COL_TY_NEG_cropped_300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personal insight into academic priorities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Day in the life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9836" y="5036555"/>
            <a:ext cx="343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 Orme, School of Social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PercEptions</a:t>
            </a:r>
            <a:r>
              <a:rPr lang="en-US" dirty="0" smtClean="0"/>
              <a:t> &amp; </a:t>
            </a:r>
            <a:r>
              <a:rPr lang="en-US" dirty="0" err="1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430261"/>
            <a:ext cx="7924800" cy="1447676"/>
          </a:xfrm>
        </p:spPr>
        <p:txBody>
          <a:bodyPr/>
          <a:lstStyle/>
          <a:p>
            <a:r>
              <a:rPr lang="en-US" dirty="0" smtClean="0"/>
              <a:t>What are the KPI, metrics employed for PSS Staff performance?</a:t>
            </a:r>
          </a:p>
          <a:p>
            <a:pPr lvl="1"/>
            <a:r>
              <a:rPr lang="en-US" dirty="0" smtClean="0"/>
              <a:t>Perhaps 30% increase in the number of KPIs that academics will be judged against by 2020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080" y="4043191"/>
            <a:ext cx="275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SoSS</a:t>
            </a:r>
            <a:endParaRPr lang="en-US" sz="2000" dirty="0"/>
          </a:p>
          <a:p>
            <a:r>
              <a:rPr lang="en-US" sz="2000" dirty="0"/>
              <a:t>Student load: 3203</a:t>
            </a:r>
          </a:p>
          <a:p>
            <a:r>
              <a:rPr lang="en-US" sz="2000" dirty="0" err="1"/>
              <a:t>Acad</a:t>
            </a:r>
            <a:r>
              <a:rPr lang="en-US" sz="2000" dirty="0"/>
              <a:t> FTE: 182 (17.6)</a:t>
            </a:r>
          </a:p>
          <a:p>
            <a:r>
              <a:rPr lang="en-US" sz="2000" dirty="0"/>
              <a:t>PSS FTE: 49 (65.40) [3.7]</a:t>
            </a: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68616" y="4054209"/>
            <a:ext cx="2743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SALC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Student load: 4810</a:t>
            </a:r>
          </a:p>
          <a:p>
            <a:r>
              <a:rPr lang="en-US" sz="2000" dirty="0" err="1">
                <a:solidFill>
                  <a:srgbClr val="FFFF00"/>
                </a:solidFill>
              </a:rPr>
              <a:t>Acad</a:t>
            </a:r>
            <a:r>
              <a:rPr lang="en-US" sz="2000" dirty="0">
                <a:solidFill>
                  <a:srgbClr val="FFFF00"/>
                </a:solidFill>
              </a:rPr>
              <a:t> FTE: 334 (14.4)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PSS FTE: 99 (48.6) [3.4]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14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PercEptions</a:t>
            </a:r>
            <a:r>
              <a:rPr lang="en-US" dirty="0" smtClean="0"/>
              <a:t> &amp; </a:t>
            </a:r>
            <a:r>
              <a:rPr lang="en-US" dirty="0" err="1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430261"/>
            <a:ext cx="7924800" cy="1447676"/>
          </a:xfrm>
        </p:spPr>
        <p:txBody>
          <a:bodyPr/>
          <a:lstStyle/>
          <a:p>
            <a:r>
              <a:rPr lang="en-US" dirty="0" smtClean="0"/>
              <a:t>What are the KPI, metrics employed for PSS Staff performance?</a:t>
            </a:r>
          </a:p>
          <a:p>
            <a:pPr lvl="1"/>
            <a:r>
              <a:rPr lang="en-US" dirty="0" smtClean="0"/>
              <a:t>Perhaps 30% increase in the number of KPIs that academics will be judged against by 2020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080" y="4043191"/>
            <a:ext cx="275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SoSS</a:t>
            </a:r>
            <a:endParaRPr lang="en-US" sz="2000" dirty="0"/>
          </a:p>
          <a:p>
            <a:r>
              <a:rPr lang="en-US" sz="2000" dirty="0"/>
              <a:t>Student load: 3203</a:t>
            </a:r>
          </a:p>
          <a:p>
            <a:r>
              <a:rPr lang="en-US" sz="2000" dirty="0" err="1"/>
              <a:t>Acad</a:t>
            </a:r>
            <a:r>
              <a:rPr lang="en-US" sz="2000" dirty="0"/>
              <a:t> FTE: 182 (17.6)</a:t>
            </a:r>
          </a:p>
          <a:p>
            <a:r>
              <a:rPr lang="en-US" sz="2000" dirty="0"/>
              <a:t>PSS FTE: 49 (65.40) [3.7]</a:t>
            </a: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68616" y="4054209"/>
            <a:ext cx="2743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SALC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Student load: 4810</a:t>
            </a:r>
          </a:p>
          <a:p>
            <a:r>
              <a:rPr lang="en-US" sz="2000" dirty="0" err="1">
                <a:solidFill>
                  <a:srgbClr val="FFFF00"/>
                </a:solidFill>
              </a:rPr>
              <a:t>Acad</a:t>
            </a:r>
            <a:r>
              <a:rPr lang="en-US" sz="2000" dirty="0">
                <a:solidFill>
                  <a:srgbClr val="FFFF00"/>
                </a:solidFill>
              </a:rPr>
              <a:t> FTE: 334 (14.4)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PSS FTE: 99 (48.6) [3.4]</a:t>
            </a:r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88934" y="4054209"/>
            <a:ext cx="2148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Faculty Office</a:t>
            </a:r>
          </a:p>
          <a:p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Student load: 0</a:t>
            </a:r>
          </a:p>
          <a:p>
            <a:r>
              <a:rPr lang="en-GB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Acad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FTE: 3 </a:t>
            </a:r>
          </a:p>
          <a:p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PSS FTE: 123</a:t>
            </a:r>
          </a:p>
          <a:p>
            <a:endParaRPr lang="en-GB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cademics are curious, but interested in “their” own problems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a variety of reasons</a:t>
            </a:r>
          </a:p>
          <a:p>
            <a:pPr lvl="1"/>
            <a:r>
              <a:rPr lang="en-US" dirty="0" smtClean="0"/>
              <a:t>support the objective of improving the student experience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the President says,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PSS play an important role here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wo-sided, relationship building, but long-distance relationships </a:t>
            </a:r>
            <a:r>
              <a:rPr lang="en-GB" dirty="0" smtClean="0"/>
              <a:t>are vulnerable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&amp;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10772"/>
            <a:ext cx="8181860" cy="4444264"/>
          </a:xfrm>
        </p:spPr>
        <p:txBody>
          <a:bodyPr>
            <a:normAutofit/>
          </a:bodyPr>
          <a:lstStyle/>
          <a:p>
            <a:r>
              <a:rPr lang="en-US" dirty="0" smtClean="0"/>
              <a:t>Emails are necessary but not sufficient</a:t>
            </a:r>
          </a:p>
          <a:p>
            <a:pPr lvl="1"/>
            <a:r>
              <a:rPr lang="en-US" dirty="0" smtClean="0"/>
              <a:t>“if it’s important they will email back, if it’s very important they might phone, if it’s critically important they might even want to come and talk with me face to face”</a:t>
            </a:r>
          </a:p>
          <a:p>
            <a:r>
              <a:rPr lang="en-US" dirty="0" smtClean="0"/>
              <a:t>Maintain short lines of communication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a series of isolated (vertical) functional “processes”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 senior PSS staff at the Centre/Faculty </a:t>
            </a:r>
            <a:r>
              <a:rPr lang="en-US" b="1" dirty="0" smtClean="0"/>
              <a:t>know</a:t>
            </a:r>
            <a:r>
              <a:rPr lang="en-US" dirty="0" smtClean="0"/>
              <a:t> senior academics in “departments” individually, and vice-versa?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as the separation gone to far - PSS, Academic, Student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10772"/>
            <a:ext cx="7924800" cy="44442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&amp;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“DJ” and I first met [c.1995]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academics actually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surely it can’t be that hard a JOB? </a:t>
            </a:r>
          </a:p>
          <a:p>
            <a:pPr lvl="1"/>
            <a:r>
              <a:rPr lang="en-US" dirty="0" smtClean="0"/>
              <a:t>give a few hours of lectures a week, for less than half the year</a:t>
            </a:r>
          </a:p>
          <a:p>
            <a:r>
              <a:rPr lang="en-US" dirty="0"/>
              <a:t>m</a:t>
            </a:r>
            <a:r>
              <a:rPr lang="en-US" dirty="0" smtClean="0"/>
              <a:t>ark some exam scripts</a:t>
            </a:r>
          </a:p>
          <a:p>
            <a:r>
              <a:rPr lang="en-US" dirty="0"/>
              <a:t>p</a:t>
            </a:r>
            <a:r>
              <a:rPr lang="en-US" dirty="0" smtClean="0"/>
              <a:t>ublish 4 papers every 6 years or write a book</a:t>
            </a:r>
            <a:endParaRPr lang="en-US" dirty="0"/>
          </a:p>
          <a:p>
            <a:r>
              <a:rPr lang="en-US" dirty="0"/>
              <a:t>get used to </a:t>
            </a:r>
            <a:r>
              <a:rPr lang="en-US" b="1" i="1" dirty="0"/>
              <a:t>rejection</a:t>
            </a:r>
          </a:p>
          <a:p>
            <a:pPr lvl="1"/>
            <a:r>
              <a:rPr lang="en-US" dirty="0"/>
              <a:t>but not when it comes to promotion </a:t>
            </a:r>
            <a:r>
              <a:rPr lang="en-US" dirty="0" smtClean="0"/>
              <a:t>-  more later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Tuscany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10130" y="1600200"/>
            <a:ext cx="3224270" cy="4114800"/>
          </a:xfrm>
        </p:spPr>
        <p:txBody>
          <a:bodyPr/>
          <a:lstStyle/>
          <a:p>
            <a:r>
              <a:rPr lang="en-GB" dirty="0" smtClean="0"/>
              <a:t>Dordogne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long Summer </a:t>
            </a:r>
            <a:r>
              <a:rPr lang="en-US" dirty="0" smtClean="0"/>
              <a:t>vacations …</a:t>
            </a:r>
            <a:endParaRPr lang="en-GB" dirty="0"/>
          </a:p>
        </p:txBody>
      </p:sp>
      <p:pic>
        <p:nvPicPr>
          <p:cNvPr id="5" name="Picture Placeholder 6" descr="DSC0126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b="12608"/>
          <a:stretch/>
        </p:blipFill>
        <p:spPr>
          <a:xfrm>
            <a:off x="709675" y="2281923"/>
            <a:ext cx="4295745" cy="2763802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</p:pic>
      <p:pic>
        <p:nvPicPr>
          <p:cNvPr id="6" name="Picture Placeholder 6"/>
          <p:cNvPicPr>
            <a:picLocks noChangeAspect="1"/>
          </p:cNvPicPr>
          <p:nvPr/>
        </p:nvPicPr>
        <p:blipFill>
          <a:blip r:embed="rId3"/>
          <a:srcRect l="10619" r="10619"/>
          <a:stretch>
            <a:fillRect/>
          </a:stretch>
        </p:blipFill>
        <p:spPr>
          <a:xfrm>
            <a:off x="5431316" y="2253590"/>
            <a:ext cx="2834797" cy="269941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50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employed or professional student?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55688"/>
            <a:ext cx="7924800" cy="4444264"/>
          </a:xfrm>
        </p:spPr>
        <p:txBody>
          <a:bodyPr>
            <a:normAutofit/>
          </a:bodyPr>
          <a:lstStyle/>
          <a:p>
            <a:r>
              <a:rPr lang="en-US" dirty="0" smtClean="0"/>
              <a:t>secure tenure &amp; academic freedom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ursue independent research</a:t>
            </a:r>
          </a:p>
          <a:p>
            <a:pPr lvl="1"/>
            <a:r>
              <a:rPr lang="en-US" dirty="0" smtClean="0"/>
              <a:t>research-informed &amp; research-led teaching</a:t>
            </a:r>
          </a:p>
          <a:p>
            <a:pPr lvl="1"/>
            <a:r>
              <a:rPr lang="en-US" dirty="0" smtClean="0"/>
              <a:t>autonomy, e.g., curriculum design</a:t>
            </a:r>
          </a:p>
          <a:p>
            <a:r>
              <a:rPr lang="en-US" dirty="0" smtClean="0"/>
              <a:t>“my” international reputation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ompeting metrics, e.g., REF, academic standing, “good-egg”, </a:t>
            </a:r>
            <a:r>
              <a:rPr lang="en-US" b="1" i="1" dirty="0" smtClean="0"/>
              <a:t>forever worrying about the next “idea”</a:t>
            </a:r>
          </a:p>
          <a:p>
            <a:r>
              <a:rPr lang="en-US" dirty="0"/>
              <a:t>a</a:t>
            </a:r>
            <a:r>
              <a:rPr lang="en-US" dirty="0" smtClean="0"/>
              <a:t>rgument for argument’s sake? The “why” question.</a:t>
            </a:r>
          </a:p>
        </p:txBody>
      </p:sp>
    </p:spTree>
    <p:extLst>
      <p:ext uri="{BB962C8B-B14F-4D97-AF65-F5344CB8AC3E}">
        <p14:creationId xmlns:p14="http://schemas.microsoft.com/office/powerpoint/2010/main" val="24194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SIZE Does not fit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55688"/>
            <a:ext cx="7924800" cy="4444264"/>
          </a:xfrm>
        </p:spPr>
        <p:txBody>
          <a:bodyPr>
            <a:normAutofit/>
          </a:bodyPr>
          <a:lstStyle/>
          <a:p>
            <a:r>
              <a:rPr lang="en-US" dirty="0" smtClean="0"/>
              <a:t>Discipline norms, not University norms</a:t>
            </a:r>
          </a:p>
          <a:p>
            <a:pPr lvl="1"/>
            <a:r>
              <a:rPr lang="en-US" dirty="0" smtClean="0"/>
              <a:t>Economics v  Art History</a:t>
            </a:r>
          </a:p>
          <a:p>
            <a:pPr lvl="2"/>
            <a:r>
              <a:rPr lang="en-US" dirty="0" smtClean="0"/>
              <a:t>Even, Economics  v  Sociology</a:t>
            </a:r>
          </a:p>
          <a:p>
            <a:pPr lvl="1"/>
            <a:r>
              <a:rPr lang="en-US" dirty="0" smtClean="0"/>
              <a:t>managing </a:t>
            </a:r>
            <a:r>
              <a:rPr lang="en-US" dirty="0"/>
              <a:t>talent or herding cats 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difficult can it be to get published?</a:t>
            </a:r>
          </a:p>
          <a:p>
            <a:r>
              <a:rPr lang="en-US" dirty="0" smtClean="0"/>
              <a:t>How difficult can it be to get published in the RIGHT journals???</a:t>
            </a:r>
          </a:p>
          <a:p>
            <a:pPr lvl="1"/>
            <a:r>
              <a:rPr lang="en-US" dirty="0" smtClean="0"/>
              <a:t>TOP 5 Economics journals -  </a:t>
            </a:r>
            <a:r>
              <a:rPr lang="en-US" b="1" dirty="0" smtClean="0"/>
              <a:t>&gt;95% </a:t>
            </a:r>
            <a:r>
              <a:rPr lang="en-US" dirty="0" smtClean="0"/>
              <a:t>REJECTION RATE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3171"/>
            <a:ext cx="7924800" cy="1143000"/>
          </a:xfrm>
        </p:spPr>
        <p:txBody>
          <a:bodyPr/>
          <a:lstStyle/>
          <a:p>
            <a:r>
              <a:rPr lang="en-US" dirty="0" smtClean="0"/>
              <a:t>Time Allocation &amp;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01868"/>
            <a:ext cx="7924800" cy="49368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eveloping, constructing and delivering the learning experience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ntellectual contribution</a:t>
            </a:r>
          </a:p>
          <a:p>
            <a:pPr lvl="1"/>
            <a:r>
              <a:rPr lang="en-US" dirty="0" smtClean="0"/>
              <a:t>Performing Arts</a:t>
            </a:r>
          </a:p>
          <a:p>
            <a:pPr lvl="2"/>
            <a:r>
              <a:rPr lang="en-US" dirty="0" smtClean="0"/>
              <a:t>15 x 50min lectures x 3 courses, 200-600 students</a:t>
            </a:r>
          </a:p>
          <a:p>
            <a:r>
              <a:rPr lang="en-US" dirty="0" smtClean="0"/>
              <a:t>style over substance? </a:t>
            </a:r>
            <a:r>
              <a:rPr lang="en-US" dirty="0"/>
              <a:t>A</a:t>
            </a:r>
            <a:r>
              <a:rPr lang="en-US" dirty="0" smtClean="0"/>
              <a:t>nd the </a:t>
            </a:r>
            <a:r>
              <a:rPr lang="en-US" i="1" dirty="0" smtClean="0"/>
              <a:t>curse</a:t>
            </a:r>
            <a:r>
              <a:rPr lang="en-US" dirty="0" smtClean="0"/>
              <a:t> of  …</a:t>
            </a:r>
          </a:p>
          <a:p>
            <a:pPr lvl="1"/>
            <a:r>
              <a:rPr lang="en-US" dirty="0" err="1" smtClean="0"/>
              <a:t>Powerpoint</a:t>
            </a:r>
            <a:r>
              <a:rPr lang="en-US" dirty="0" smtClean="0"/>
              <a:t>, Captivate, Podcasting</a:t>
            </a:r>
          </a:p>
          <a:p>
            <a:pPr lvl="1"/>
            <a:r>
              <a:rPr lang="en-US" dirty="0" smtClean="0"/>
              <a:t>Blackboard [500 students x 1 course]</a:t>
            </a:r>
          </a:p>
          <a:p>
            <a:pPr lvl="1"/>
            <a:r>
              <a:rPr lang="en-US" dirty="0" smtClean="0"/>
              <a:t>MOOCs, ……</a:t>
            </a:r>
          </a:p>
          <a:p>
            <a:pPr lvl="1"/>
            <a:r>
              <a:rPr lang="en-US" dirty="0" smtClean="0"/>
              <a:t>Microsoft Office, in general, “VLOOKUP” in particular</a:t>
            </a:r>
          </a:p>
          <a:p>
            <a:r>
              <a:rPr lang="en-US" dirty="0"/>
              <a:t>e</a:t>
            </a:r>
            <a:r>
              <a:rPr lang="en-US" dirty="0" smtClean="0"/>
              <a:t>xam marking [500 students]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3171"/>
            <a:ext cx="7924800" cy="1143000"/>
          </a:xfrm>
        </p:spPr>
        <p:txBody>
          <a:bodyPr/>
          <a:lstStyle/>
          <a:p>
            <a:r>
              <a:rPr lang="en-US" dirty="0" smtClean="0"/>
              <a:t>Time Allocation &amp;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01868"/>
            <a:ext cx="7924800" cy="4936871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etting to know students</a:t>
            </a:r>
          </a:p>
          <a:p>
            <a:pPr lvl="1"/>
            <a:r>
              <a:rPr lang="en-US" dirty="0" smtClean="0"/>
              <a:t>Academic Advising</a:t>
            </a:r>
          </a:p>
          <a:p>
            <a:r>
              <a:rPr lang="en-US" dirty="0"/>
              <a:t>b</a:t>
            </a:r>
            <a:r>
              <a:rPr lang="en-US" dirty="0" smtClean="0"/>
              <a:t>eing socially responsible and communicating research</a:t>
            </a:r>
          </a:p>
          <a:p>
            <a:r>
              <a:rPr lang="en-US" dirty="0"/>
              <a:t>m</a:t>
            </a:r>
            <a:r>
              <a:rPr lang="en-US" dirty="0" smtClean="0"/>
              <a:t>anaging budgets, understanding ORACLE</a:t>
            </a:r>
          </a:p>
          <a:p>
            <a:pPr lvl="1"/>
            <a:r>
              <a:rPr lang="en-US" dirty="0" smtClean="0"/>
              <a:t>Understanding Campus Solutions, managing talent</a:t>
            </a:r>
          </a:p>
          <a:p>
            <a:r>
              <a:rPr lang="en-US" i="1" dirty="0" smtClean="0"/>
              <a:t>“Being the DA techy person who can solve a fairly straightforward problem because the alleged support is elsewhere constructing policy documents at Faculty level about how more </a:t>
            </a:r>
            <a:r>
              <a:rPr lang="en-US" b="1" i="1" dirty="0" err="1" smtClean="0"/>
              <a:t>centralised</a:t>
            </a:r>
            <a:r>
              <a:rPr lang="en-US" i="1" dirty="0" smtClean="0"/>
              <a:t> teaching and leaning support will be better for the students”</a:t>
            </a:r>
          </a:p>
          <a:p>
            <a:pPr lvl="1"/>
            <a:r>
              <a:rPr lang="en-US" i="1" dirty="0" smtClean="0"/>
              <a:t>policies which academics are ill-equipped to deliver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PercEptions</a:t>
            </a:r>
            <a:r>
              <a:rPr lang="en-US" dirty="0" smtClean="0"/>
              <a:t> &amp; </a:t>
            </a:r>
            <a:r>
              <a:rPr lang="en-US" dirty="0" err="1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430261"/>
            <a:ext cx="7924800" cy="1447676"/>
          </a:xfrm>
        </p:spPr>
        <p:txBody>
          <a:bodyPr/>
          <a:lstStyle/>
          <a:p>
            <a:r>
              <a:rPr lang="en-US" dirty="0" smtClean="0"/>
              <a:t>What are the KPI, metrics employed for PSS Staff performance?</a:t>
            </a:r>
          </a:p>
          <a:p>
            <a:pPr lvl="1"/>
            <a:r>
              <a:rPr lang="en-US" dirty="0" smtClean="0"/>
              <a:t>Perhaps 30% increase in the number of KPIs that academics will be judged against by 2020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080" y="4043191"/>
            <a:ext cx="275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SoSS</a:t>
            </a:r>
            <a:endParaRPr lang="en-US" sz="2000" dirty="0"/>
          </a:p>
          <a:p>
            <a:r>
              <a:rPr lang="en-US" sz="2000" dirty="0"/>
              <a:t>Student load: 3203</a:t>
            </a:r>
          </a:p>
          <a:p>
            <a:r>
              <a:rPr lang="en-US" sz="2000" dirty="0" err="1"/>
              <a:t>Acad</a:t>
            </a:r>
            <a:r>
              <a:rPr lang="en-US" sz="2000" dirty="0"/>
              <a:t> FTE: 182 (17.6)</a:t>
            </a:r>
          </a:p>
          <a:p>
            <a:r>
              <a:rPr lang="en-US" sz="2000" dirty="0"/>
              <a:t>PSS FTE: 49 (65.40) [3.7]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381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297</TotalTime>
  <Words>722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A Day in the life</vt:lpstr>
      <vt:lpstr>Communication &amp; engagement</vt:lpstr>
      <vt:lpstr>WHAT do academics actually do?</vt:lpstr>
      <vt:lpstr>and the long Summer vacations …</vt:lpstr>
      <vt:lpstr>Self employed or professional student?</vt:lpstr>
      <vt:lpstr>ONE SIZE Does not fit all</vt:lpstr>
      <vt:lpstr>Time Allocation &amp; Skills</vt:lpstr>
      <vt:lpstr>Time Allocation &amp; Skills</vt:lpstr>
      <vt:lpstr>PercEptions &amp; EngagEment</vt:lpstr>
      <vt:lpstr>PercEptions &amp; EngagEment</vt:lpstr>
      <vt:lpstr>PercEptions &amp; EngagEment</vt:lpstr>
      <vt:lpstr>Partnerships</vt:lpstr>
      <vt:lpstr>Communication &amp; Relationships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Orme</dc:creator>
  <cp:lastModifiedBy>Helen Barton</cp:lastModifiedBy>
  <cp:revision>87</cp:revision>
  <cp:lastPrinted>2013-10-23T07:55:35Z</cp:lastPrinted>
  <dcterms:created xsi:type="dcterms:W3CDTF">2013-10-22T17:59:57Z</dcterms:created>
  <dcterms:modified xsi:type="dcterms:W3CDTF">2014-01-13T16:09:48Z</dcterms:modified>
</cp:coreProperties>
</file>