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1"/>
  </p:notesMasterIdLst>
  <p:sldIdLst>
    <p:sldId id="263" r:id="rId4"/>
    <p:sldId id="2209" r:id="rId5"/>
    <p:sldId id="2210" r:id="rId6"/>
    <p:sldId id="2211" r:id="rId7"/>
    <p:sldId id="2212" r:id="rId8"/>
    <p:sldId id="2213" r:id="rId9"/>
    <p:sldId id="2214" r:id="rId10"/>
    <p:sldId id="2215" r:id="rId11"/>
    <p:sldId id="2216" r:id="rId12"/>
    <p:sldId id="2217" r:id="rId13"/>
    <p:sldId id="2218" r:id="rId14"/>
    <p:sldId id="2219" r:id="rId15"/>
    <p:sldId id="2220" r:id="rId16"/>
    <p:sldId id="2221" r:id="rId17"/>
    <p:sldId id="2222" r:id="rId18"/>
    <p:sldId id="2223" r:id="rId19"/>
    <p:sldId id="22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64548-CE51-FF67-8AFB-40ABD634E779}" v="20" dt="2024-06-10T08:56:48.970"/>
    <p1510:client id="{BC311D82-D1E1-6BFE-5A1B-1935C8C6DFCE}" v="10" dt="2024-06-10T09:31:35.039"/>
    <p1510:client id="{FF30D723-AC09-7435-986F-9A6D73797513}" v="105" dt="2024-06-10T08:52:55.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5B4B7-6ACE-4C02-9831-8FD3541B37D4}" type="datetimeFigureOut">
              <a:rPr lang="en-GB" smtClean="0"/>
              <a:t>24/06/2024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907D1-A310-431F-B3B1-6EDF78F924ED}" type="slidenum">
              <a:rPr lang="en-GB" smtClean="0"/>
              <a:t>‹#›</a:t>
            </a:fld>
            <a:endParaRPr lang="en-GB"/>
          </a:p>
        </p:txBody>
      </p:sp>
    </p:spTree>
    <p:extLst>
      <p:ext uri="{BB962C8B-B14F-4D97-AF65-F5344CB8AC3E}">
        <p14:creationId xmlns:p14="http://schemas.microsoft.com/office/powerpoint/2010/main" val="136535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minute </a:t>
            </a:r>
          </a:p>
          <a:p>
            <a:r>
              <a:rPr lang="en-GB"/>
              <a:t>Interacting with audience: who uses/directs cell culture laboratories?</a:t>
            </a:r>
          </a:p>
          <a:p>
            <a:endParaRPr lang="en-GB"/>
          </a:p>
          <a:p>
            <a:r>
              <a:rPr lang="en-GB"/>
              <a:t>Starting from passaging cells, it is the maintenance of cell lines. For adherent cells, once they cover around 70-80% of their plate they must be removed and reseeded. This involves the use of PBS to wash away residual old media, trypsin enzymes to detach them from their dish or flask, re-diluting the cells and aliquoting them in new dishes or flasks, and finally topping it up with additional new media. </a:t>
            </a:r>
          </a:p>
          <a:p>
            <a:r>
              <a:rPr lang="en-GB"/>
              <a:t>So this is the fundamental step for the maintenance of cells and all of the steps involve plasticware to transfer reagents, and handle cells in different vessels</a:t>
            </a:r>
          </a:p>
          <a:p>
            <a:r>
              <a:rPr lang="en-GB"/>
              <a:t>Therefore we aim to improve the sustainability of cell culture by providing scientists with greener SOP to design their own greener cell culture. </a:t>
            </a:r>
          </a:p>
          <a:p>
            <a:endParaRPr lang="en-GB"/>
          </a:p>
          <a:p>
            <a:r>
              <a:rPr lang="en-GB"/>
              <a:t>Here, I have explored ways to reduce plastic usage in cell culture, as well as addressing the potential to reduce the consumption of Foetal Bovine serum to feed cells nutrients. This is because FBS has been associated with many ethical issues which pose a threat to animal well-being, as well as issues with availability, scandals, and inconsistency with nutrient concentrations across different bottles</a:t>
            </a:r>
          </a:p>
          <a:p>
            <a:endParaRPr lang="en-GB"/>
          </a:p>
          <a:p>
            <a:r>
              <a:rPr lang="en-GB"/>
              <a:t>We will explore these concepts while keeping in mind of the balance between strategies to reduce environmental impact, and the quality of the science and quality of the cell lines</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123489C9-CDA8-4360-94E1-5B87FC9C20AD}" type="slidenum">
              <a:rPr lang="en-GB" smtClean="0"/>
              <a:t>2</a:t>
            </a:fld>
            <a:endParaRPr lang="en-GB"/>
          </a:p>
        </p:txBody>
      </p:sp>
    </p:spTree>
    <p:extLst>
      <p:ext uri="{BB962C8B-B14F-4D97-AF65-F5344CB8AC3E}">
        <p14:creationId xmlns:p14="http://schemas.microsoft.com/office/powerpoint/2010/main" val="1492893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834AD8-5CEF-4663-A0E8-39E23EB63387}" type="slidenum">
              <a:rPr lang="en-GB" smtClean="0"/>
              <a:t>11</a:t>
            </a:fld>
            <a:endParaRPr lang="en-GB"/>
          </a:p>
        </p:txBody>
      </p:sp>
    </p:spTree>
    <p:extLst>
      <p:ext uri="{BB962C8B-B14F-4D97-AF65-F5344CB8AC3E}">
        <p14:creationId xmlns:p14="http://schemas.microsoft.com/office/powerpoint/2010/main" val="851277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3489C9-CDA8-4360-94E1-5B87FC9C20AD}" type="slidenum">
              <a:rPr lang="en-GB" smtClean="0"/>
              <a:t>12</a:t>
            </a:fld>
            <a:endParaRPr lang="en-GB"/>
          </a:p>
        </p:txBody>
      </p:sp>
    </p:spTree>
    <p:extLst>
      <p:ext uri="{BB962C8B-B14F-4D97-AF65-F5344CB8AC3E}">
        <p14:creationId xmlns:p14="http://schemas.microsoft.com/office/powerpoint/2010/main" val="99632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3489C9-CDA8-4360-94E1-5B87FC9C20AD}" type="slidenum">
              <a:rPr lang="en-GB" smtClean="0"/>
              <a:t>13</a:t>
            </a:fld>
            <a:endParaRPr lang="en-GB"/>
          </a:p>
        </p:txBody>
      </p:sp>
    </p:spTree>
    <p:extLst>
      <p:ext uri="{BB962C8B-B14F-4D97-AF65-F5344CB8AC3E}">
        <p14:creationId xmlns:p14="http://schemas.microsoft.com/office/powerpoint/2010/main" val="2727985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3489C9-CDA8-4360-94E1-5B87FC9C20AD}" type="slidenum">
              <a:rPr lang="en-GB" smtClean="0"/>
              <a:t>14</a:t>
            </a:fld>
            <a:endParaRPr lang="en-GB"/>
          </a:p>
        </p:txBody>
      </p:sp>
    </p:spTree>
    <p:extLst>
      <p:ext uri="{BB962C8B-B14F-4D97-AF65-F5344CB8AC3E}">
        <p14:creationId xmlns:p14="http://schemas.microsoft.com/office/powerpoint/2010/main" val="1908573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3489C9-CDA8-4360-94E1-5B87FC9C20AD}" type="slidenum">
              <a:rPr lang="en-GB" smtClean="0"/>
              <a:t>15</a:t>
            </a:fld>
            <a:endParaRPr lang="en-GB"/>
          </a:p>
        </p:txBody>
      </p:sp>
    </p:spTree>
    <p:extLst>
      <p:ext uri="{BB962C8B-B14F-4D97-AF65-F5344CB8AC3E}">
        <p14:creationId xmlns:p14="http://schemas.microsoft.com/office/powerpoint/2010/main" val="3186609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3489C9-CDA8-4360-94E1-5B87FC9C20AD}" type="slidenum">
              <a:rPr lang="en-GB" smtClean="0"/>
              <a:t>16</a:t>
            </a:fld>
            <a:endParaRPr lang="en-GB"/>
          </a:p>
        </p:txBody>
      </p:sp>
    </p:spTree>
    <p:extLst>
      <p:ext uri="{BB962C8B-B14F-4D97-AF65-F5344CB8AC3E}">
        <p14:creationId xmlns:p14="http://schemas.microsoft.com/office/powerpoint/2010/main" val="1413280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3489C9-CDA8-4360-94E1-5B87FC9C20AD}" type="slidenum">
              <a:rPr lang="en-GB" smtClean="0"/>
              <a:t>17</a:t>
            </a:fld>
            <a:endParaRPr lang="en-GB"/>
          </a:p>
        </p:txBody>
      </p:sp>
    </p:spTree>
    <p:extLst>
      <p:ext uri="{BB962C8B-B14F-4D97-AF65-F5344CB8AC3E}">
        <p14:creationId xmlns:p14="http://schemas.microsoft.com/office/powerpoint/2010/main" val="1060721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30 seconds</a:t>
            </a:r>
          </a:p>
          <a:p>
            <a:endParaRPr lang="en-GB"/>
          </a:p>
          <a:p>
            <a:r>
              <a:rPr lang="en-GB"/>
              <a:t>Through various evidences and calculations, we can assume that 174 gCO2 is equivalent to traveling around 1 kilometre by car. I will use this to illustrate the impact of plastic.</a:t>
            </a:r>
          </a:p>
          <a:p>
            <a:r>
              <a:rPr lang="en-GB"/>
              <a:t>So for example, cells are typically cultured in either Petri dishes or flasks which have a variable environmental impact between 0.6-1.5 km for each piece. These numbers include both the production of the product, and the decontamination steps after use. </a:t>
            </a:r>
          </a:p>
          <a:p>
            <a:r>
              <a:rPr lang="en-GB"/>
              <a:t>Here, I will show you how instead of transferring cells to a new plate, the old plate can actually just be washed with PBS and the same cells as before can be reseeded in their old vessel </a:t>
            </a:r>
          </a:p>
          <a:p>
            <a:r>
              <a:rPr lang="en-GB"/>
              <a:t>HEK293T cells grown in normal media with antibiotic showed no difference compared to cells grown on a dish that was reused for the third time</a:t>
            </a:r>
          </a:p>
          <a:p>
            <a:r>
              <a:rPr lang="en-GB"/>
              <a:t>In addition, dishes were also reused 5 times without antibiotics and no differences could be seen</a:t>
            </a:r>
          </a:p>
          <a:p>
            <a:r>
              <a:rPr lang="en-GB"/>
              <a:t>/////</a:t>
            </a:r>
          </a:p>
        </p:txBody>
      </p:sp>
      <p:sp>
        <p:nvSpPr>
          <p:cNvPr id="4" name="Slide Number Placeholder 3"/>
          <p:cNvSpPr>
            <a:spLocks noGrp="1"/>
          </p:cNvSpPr>
          <p:nvPr>
            <p:ph type="sldNum" sz="quarter" idx="5"/>
          </p:nvPr>
        </p:nvSpPr>
        <p:spPr/>
        <p:txBody>
          <a:bodyPr/>
          <a:lstStyle/>
          <a:p>
            <a:fld id="{123489C9-CDA8-4360-94E1-5B87FC9C20AD}" type="slidenum">
              <a:rPr lang="en-GB" smtClean="0"/>
              <a:t>3</a:t>
            </a:fld>
            <a:endParaRPr lang="en-GB"/>
          </a:p>
        </p:txBody>
      </p:sp>
    </p:spTree>
    <p:extLst>
      <p:ext uri="{BB962C8B-B14F-4D97-AF65-F5344CB8AC3E}">
        <p14:creationId xmlns:p14="http://schemas.microsoft.com/office/powerpoint/2010/main" val="8876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30 seconds</a:t>
            </a:r>
          </a:p>
          <a:p>
            <a:r>
              <a:rPr lang="en-GB"/>
              <a:t>/////</a:t>
            </a:r>
          </a:p>
          <a:p>
            <a:endParaRPr lang="en-GB"/>
          </a:p>
          <a:p>
            <a:r>
              <a:rPr lang="en-GB"/>
              <a:t>So, what positive impact does this actually have?</a:t>
            </a:r>
          </a:p>
          <a:p>
            <a:r>
              <a:rPr lang="en-GB"/>
              <a:t>If we imagine one person passaging a single cell line 3 times a week for 45 weeks, they would use 135 dishes/flasks in total and produce the equivalent of 75-195 km worth of CO2</a:t>
            </a:r>
          </a:p>
          <a:p>
            <a:r>
              <a:rPr lang="en-GB"/>
              <a:t>Instead if we reuse these vessels 5 times, we will save the equivalent of 60-155 km, and up to £300 per person per cell line per year</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123489C9-CDA8-4360-94E1-5B87FC9C20AD}" type="slidenum">
              <a:rPr lang="en-GB" smtClean="0"/>
              <a:t>4</a:t>
            </a:fld>
            <a:endParaRPr lang="en-GB"/>
          </a:p>
        </p:txBody>
      </p:sp>
    </p:spTree>
    <p:extLst>
      <p:ext uri="{BB962C8B-B14F-4D97-AF65-F5344CB8AC3E}">
        <p14:creationId xmlns:p14="http://schemas.microsoft.com/office/powerpoint/2010/main" val="300036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30 seconds</a:t>
            </a:r>
          </a:p>
          <a:p>
            <a:endParaRPr lang="en-GB"/>
          </a:p>
          <a:p>
            <a:r>
              <a:rPr lang="en-GB"/>
              <a:t>Cell culture also requires a lot of serological pipettes to measure trypsin, PBS, media, cell aliquots. So a typical 5 ml pipette will produce around 200 m worth of CO2.</a:t>
            </a:r>
          </a:p>
          <a:p>
            <a:r>
              <a:rPr lang="en-GB"/>
              <a:t>In order to reduce pipette usage, we tested the potential for cell contamination if we were to reuse the same pipette for the same solution, such as a pipette for PBS or Trypsin, within one work session in the biosafety cabinet. Importantly the pipette is placed back into its original packaging after every use, and of course it must not touch the cells </a:t>
            </a:r>
          </a:p>
          <a:p>
            <a:r>
              <a:rPr lang="en-GB"/>
              <a:t>In HEK293 grown without antibiotics while reusing pipettes for PBS, Trypsin, and media there was no visible change in cell growth or mortality</a:t>
            </a:r>
          </a:p>
          <a:p>
            <a:r>
              <a:rPr lang="en-GB"/>
              <a:t>/////////</a:t>
            </a:r>
          </a:p>
          <a:p>
            <a:endParaRPr lang="en-GB"/>
          </a:p>
        </p:txBody>
      </p:sp>
      <p:sp>
        <p:nvSpPr>
          <p:cNvPr id="4" name="Slide Number Placeholder 3"/>
          <p:cNvSpPr>
            <a:spLocks noGrp="1"/>
          </p:cNvSpPr>
          <p:nvPr>
            <p:ph type="sldNum" sz="quarter" idx="5"/>
          </p:nvPr>
        </p:nvSpPr>
        <p:spPr/>
        <p:txBody>
          <a:bodyPr/>
          <a:lstStyle/>
          <a:p>
            <a:fld id="{123489C9-CDA8-4360-94E1-5B87FC9C20AD}" type="slidenum">
              <a:rPr lang="en-GB" smtClean="0"/>
              <a:t>5</a:t>
            </a:fld>
            <a:endParaRPr lang="en-GB"/>
          </a:p>
        </p:txBody>
      </p:sp>
    </p:spTree>
    <p:extLst>
      <p:ext uri="{BB962C8B-B14F-4D97-AF65-F5344CB8AC3E}">
        <p14:creationId xmlns:p14="http://schemas.microsoft.com/office/powerpoint/2010/main" val="34030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30 seconds</a:t>
            </a:r>
          </a:p>
          <a:p>
            <a:endParaRPr lang="en-GB"/>
          </a:p>
          <a:p>
            <a:r>
              <a:rPr lang="en-GB"/>
              <a:t>/////////</a:t>
            </a:r>
          </a:p>
          <a:p>
            <a:r>
              <a:rPr lang="en-GB"/>
              <a:t>So again what impact would this have in our laboratories? </a:t>
            </a:r>
          </a:p>
          <a:p>
            <a:r>
              <a:rPr lang="en-GB"/>
              <a:t>Say one person that consumes 10 serological pipets for one reagent in the biosafety cabinet, three times a week, for 45 weeks, this is equal to 1350 pipettes in total for one reagent, or 264 km worth of CO2</a:t>
            </a:r>
          </a:p>
          <a:p>
            <a:endParaRPr lang="en-GB"/>
          </a:p>
          <a:p>
            <a:r>
              <a:rPr lang="en-GB"/>
              <a:t>If instead we reuse the pipette during one work session, we can save 1215 pipettes, 238 km worth of CO2, and also £340 pounds worth of pipettes</a:t>
            </a:r>
          </a:p>
        </p:txBody>
      </p:sp>
      <p:sp>
        <p:nvSpPr>
          <p:cNvPr id="4" name="Slide Number Placeholder 3"/>
          <p:cNvSpPr>
            <a:spLocks noGrp="1"/>
          </p:cNvSpPr>
          <p:nvPr>
            <p:ph type="sldNum" sz="quarter" idx="5"/>
          </p:nvPr>
        </p:nvSpPr>
        <p:spPr/>
        <p:txBody>
          <a:bodyPr/>
          <a:lstStyle/>
          <a:p>
            <a:fld id="{123489C9-CDA8-4360-94E1-5B87FC9C20AD}" type="slidenum">
              <a:rPr lang="en-GB" smtClean="0"/>
              <a:t>6</a:t>
            </a:fld>
            <a:endParaRPr lang="en-GB"/>
          </a:p>
        </p:txBody>
      </p:sp>
    </p:spTree>
    <p:extLst>
      <p:ext uri="{BB962C8B-B14F-4D97-AF65-F5344CB8AC3E}">
        <p14:creationId xmlns:p14="http://schemas.microsoft.com/office/powerpoint/2010/main" val="2198648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minute</a:t>
            </a:r>
          </a:p>
          <a:p>
            <a:endParaRPr lang="en-GB"/>
          </a:p>
          <a:p>
            <a:r>
              <a:rPr lang="en-GB"/>
              <a:t>Other sustainability ideas to consider using is to consciously reduce the physical weight of the tools you use.</a:t>
            </a:r>
          </a:p>
          <a:p>
            <a:endParaRPr lang="en-GB"/>
          </a:p>
          <a:p>
            <a:r>
              <a:rPr lang="en-GB"/>
              <a:t>For example if we use smaller volume cell vessels such as flasks, we can save as much as 120 km worth of CO2 if we use T25 instead of T75 flasks</a:t>
            </a:r>
          </a:p>
          <a:p>
            <a:r>
              <a:rPr lang="en-GB"/>
              <a:t>Another example is to consider using Petri dishes instead of T25 flasks, which would save 115 km work of CO2 per year per cell line</a:t>
            </a:r>
          </a:p>
          <a:p>
            <a:r>
              <a:rPr lang="en-GB"/>
              <a:t>As for serological pipettes, choosing appropriately small options such as Pasteur pipets would save around 21 km equivalent </a:t>
            </a:r>
          </a:p>
          <a:p>
            <a:r>
              <a:rPr lang="en-GB"/>
              <a:t>If instead we skip the centrifuge step altogether or use </a:t>
            </a:r>
            <a:r>
              <a:rPr lang="en-GB" err="1"/>
              <a:t>TrypLE</a:t>
            </a:r>
            <a:r>
              <a:rPr lang="en-GB"/>
              <a:t> gentle enzymes for more loosely adherent cell lines, we can also save another 20 km equivalent per person per cell line</a:t>
            </a:r>
          </a:p>
        </p:txBody>
      </p:sp>
      <p:sp>
        <p:nvSpPr>
          <p:cNvPr id="4" name="Slide Number Placeholder 3"/>
          <p:cNvSpPr>
            <a:spLocks noGrp="1"/>
          </p:cNvSpPr>
          <p:nvPr>
            <p:ph type="sldNum" sz="quarter" idx="5"/>
          </p:nvPr>
        </p:nvSpPr>
        <p:spPr/>
        <p:txBody>
          <a:bodyPr/>
          <a:lstStyle/>
          <a:p>
            <a:fld id="{123489C9-CDA8-4360-94E1-5B87FC9C20AD}" type="slidenum">
              <a:rPr lang="en-GB" smtClean="0"/>
              <a:t>7</a:t>
            </a:fld>
            <a:endParaRPr lang="en-GB"/>
          </a:p>
        </p:txBody>
      </p:sp>
    </p:spTree>
    <p:extLst>
      <p:ext uri="{BB962C8B-B14F-4D97-AF65-F5344CB8AC3E}">
        <p14:creationId xmlns:p14="http://schemas.microsoft.com/office/powerpoint/2010/main" val="319922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minute</a:t>
            </a:r>
          </a:p>
          <a:p>
            <a:endParaRPr lang="en-GB"/>
          </a:p>
          <a:p>
            <a:r>
              <a:rPr lang="en-GB"/>
              <a:t>As for reducing the consumption of FBS, we can begin trialling reduced concentrations for our established cell lines.</a:t>
            </a:r>
          </a:p>
          <a:p>
            <a:endParaRPr lang="en-GB"/>
          </a:p>
          <a:p>
            <a:r>
              <a:rPr lang="en-GB"/>
              <a:t>For example, for RPE1 cells there was no visible difference in cell growth or death numbers within a 48 h incubation period. This was the same in HEK293T cells.</a:t>
            </a:r>
          </a:p>
          <a:p>
            <a:endParaRPr lang="en-GB"/>
          </a:p>
          <a:p>
            <a:r>
              <a:rPr lang="en-GB"/>
              <a:t>This has significant impacts for the demand of FBS, therefore decreasing its demand of animals and costs by half without affecting the quality of the cells</a:t>
            </a:r>
          </a:p>
        </p:txBody>
      </p:sp>
      <p:sp>
        <p:nvSpPr>
          <p:cNvPr id="4" name="Slide Number Placeholder 3"/>
          <p:cNvSpPr>
            <a:spLocks noGrp="1"/>
          </p:cNvSpPr>
          <p:nvPr>
            <p:ph type="sldNum" sz="quarter" idx="5"/>
          </p:nvPr>
        </p:nvSpPr>
        <p:spPr/>
        <p:txBody>
          <a:bodyPr/>
          <a:lstStyle/>
          <a:p>
            <a:fld id="{123489C9-CDA8-4360-94E1-5B87FC9C20AD}" type="slidenum">
              <a:rPr lang="en-GB" smtClean="0"/>
              <a:t>8</a:t>
            </a:fld>
            <a:endParaRPr lang="en-GB"/>
          </a:p>
        </p:txBody>
      </p:sp>
    </p:spTree>
    <p:extLst>
      <p:ext uri="{BB962C8B-B14F-4D97-AF65-F5344CB8AC3E}">
        <p14:creationId xmlns:p14="http://schemas.microsoft.com/office/powerpoint/2010/main" val="1196117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minute </a:t>
            </a:r>
          </a:p>
          <a:p>
            <a:endParaRPr lang="en-GB"/>
          </a:p>
          <a:p>
            <a:r>
              <a:rPr lang="en-GB"/>
              <a:t>Due to availability, ethics, and scientific concerns regarding FBS, we must begin to consider alternatives </a:t>
            </a:r>
          </a:p>
          <a:p>
            <a:endParaRPr lang="en-GB"/>
          </a:p>
          <a:p>
            <a:r>
              <a:rPr lang="en-GB"/>
              <a:t>For example, if we consider adult bovine sera instead of serum we can produce the equivalent sera volume of 48-176 bovine foetuses with just one cow from the meat industry.</a:t>
            </a:r>
          </a:p>
          <a:p>
            <a:endParaRPr lang="en-GB"/>
          </a:p>
          <a:p>
            <a:r>
              <a:rPr lang="en-GB"/>
              <a:t>The adult serum was tested on a variety of cells. For example, strongly adherent RPE1 cells acclimatised to ABS for 5 passages and then tested during a 48 h period showed no differences in cell morphology or proliferation number. </a:t>
            </a:r>
          </a:p>
          <a:p>
            <a:r>
              <a:rPr lang="en-GB"/>
              <a:t>With the help of volunteers, other cell lines were tested and in total a variety of loosely adherent, strongly adherent, and suspension cell lines also showed similar results.</a:t>
            </a:r>
          </a:p>
          <a:p>
            <a:endParaRPr lang="en-GB"/>
          </a:p>
          <a:p>
            <a:r>
              <a:rPr lang="en-GB"/>
              <a:t>So the impact of this, of course, would be to completely remove the need for all bovine foetuses, and for adult bovine sera in particular this would reduce the cost of growth supplements by £180 per 500 ml at minimum.</a:t>
            </a:r>
          </a:p>
        </p:txBody>
      </p:sp>
      <p:sp>
        <p:nvSpPr>
          <p:cNvPr id="4" name="Slide Number Placeholder 3"/>
          <p:cNvSpPr>
            <a:spLocks noGrp="1"/>
          </p:cNvSpPr>
          <p:nvPr>
            <p:ph type="sldNum" sz="quarter" idx="5"/>
          </p:nvPr>
        </p:nvSpPr>
        <p:spPr/>
        <p:txBody>
          <a:bodyPr/>
          <a:lstStyle/>
          <a:p>
            <a:fld id="{123489C9-CDA8-4360-94E1-5B87FC9C20AD}" type="slidenum">
              <a:rPr lang="en-GB" smtClean="0"/>
              <a:t>9</a:t>
            </a:fld>
            <a:endParaRPr lang="en-GB"/>
          </a:p>
        </p:txBody>
      </p:sp>
    </p:spTree>
    <p:extLst>
      <p:ext uri="{BB962C8B-B14F-4D97-AF65-F5344CB8AC3E}">
        <p14:creationId xmlns:p14="http://schemas.microsoft.com/office/powerpoint/2010/main" val="68005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minute </a:t>
            </a:r>
          </a:p>
          <a:p>
            <a:endParaRPr lang="en-GB"/>
          </a:p>
          <a:p>
            <a:r>
              <a:rPr lang="en-GB"/>
              <a:t>So to conclude, there is still a lot of work to be done in this area of environmental sustainability, and really the three most important next steps would be to get an understanding of any long term implications of any green SOP, in addition to quantify any potential changes in contamination when reusing plastic, as well as transcriptomic and proteomics data from across different cell lines when reducing or replacing FBS which future research or manufacturers may provide.</a:t>
            </a:r>
          </a:p>
          <a:p>
            <a:endParaRPr lang="en-GB"/>
          </a:p>
          <a:p>
            <a:r>
              <a:rPr lang="en-GB"/>
              <a:t>Nevertheless, this research provides with evidence that cell culture sustainability can be significantly improved, and these green methods and ideas can already begin to be undertaken in laboratories. Therefore now it is up to you to decide which are the best designs for your laboratories.</a:t>
            </a:r>
          </a:p>
          <a:p>
            <a:endParaRPr lang="en-GB"/>
          </a:p>
        </p:txBody>
      </p:sp>
      <p:sp>
        <p:nvSpPr>
          <p:cNvPr id="4" name="Slide Number Placeholder 3"/>
          <p:cNvSpPr>
            <a:spLocks noGrp="1"/>
          </p:cNvSpPr>
          <p:nvPr>
            <p:ph type="sldNum" sz="quarter" idx="5"/>
          </p:nvPr>
        </p:nvSpPr>
        <p:spPr/>
        <p:txBody>
          <a:bodyPr/>
          <a:lstStyle/>
          <a:p>
            <a:fld id="{123489C9-CDA8-4360-94E1-5B87FC9C20AD}" type="slidenum">
              <a:rPr lang="en-GB" smtClean="0"/>
              <a:t>10</a:t>
            </a:fld>
            <a:endParaRPr lang="en-GB"/>
          </a:p>
        </p:txBody>
      </p:sp>
    </p:spTree>
    <p:extLst>
      <p:ext uri="{BB962C8B-B14F-4D97-AF65-F5344CB8AC3E}">
        <p14:creationId xmlns:p14="http://schemas.microsoft.com/office/powerpoint/2010/main" val="107416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NUL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NUL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yellow and white text&#10;&#10;Description automatically generated">
            <a:extLst>
              <a:ext uri="{FF2B5EF4-FFF2-40B4-BE49-F238E27FC236}">
                <a16:creationId xmlns:a16="http://schemas.microsoft.com/office/drawing/2014/main" id="{957E6D13-1325-164D-26A9-744BEC352CFA}"/>
              </a:ext>
            </a:extLst>
          </p:cNvPr>
          <p:cNvPicPr>
            <a:picLocks noChangeAspect="1"/>
          </p:cNvPicPr>
          <p:nvPr/>
        </p:nvPicPr>
        <p:blipFill>
          <a:blip r:embed="rId2"/>
          <a:stretch>
            <a:fillRect/>
          </a:stretch>
        </p:blipFill>
        <p:spPr>
          <a:xfrm>
            <a:off x="133350" y="184588"/>
            <a:ext cx="1914197" cy="813238"/>
          </a:xfrm>
          <a:prstGeom prst="rect">
            <a:avLst/>
          </a:prstGeom>
        </p:spPr>
      </p:pic>
      <p:pic>
        <p:nvPicPr>
          <p:cNvPr id="5" name="Picture 4">
            <a:extLst>
              <a:ext uri="{FF2B5EF4-FFF2-40B4-BE49-F238E27FC236}">
                <a16:creationId xmlns:a16="http://schemas.microsoft.com/office/drawing/2014/main" id="{F2E042A7-F614-C142-7779-0EF9476A9150}"/>
              </a:ext>
            </a:extLst>
          </p:cNvPr>
          <p:cNvPicPr>
            <a:picLocks noChangeAspect="1"/>
          </p:cNvPicPr>
          <p:nvPr/>
        </p:nvPicPr>
        <p:blipFill>
          <a:blip r:embed="rId3"/>
          <a:stretch>
            <a:fillRect/>
          </a:stretch>
        </p:blipFill>
        <p:spPr>
          <a:xfrm>
            <a:off x="7881444" y="323412"/>
            <a:ext cx="4136697" cy="272832"/>
          </a:xfrm>
          <a:prstGeom prst="rect">
            <a:avLst/>
          </a:prstGeom>
        </p:spPr>
      </p:pic>
      <p:sp>
        <p:nvSpPr>
          <p:cNvPr id="11" name="Title 1">
            <a:extLst>
              <a:ext uri="{FF2B5EF4-FFF2-40B4-BE49-F238E27FC236}">
                <a16:creationId xmlns:a16="http://schemas.microsoft.com/office/drawing/2014/main" id="{AC3F3793-1E2C-F08E-A62B-30EA4CB09DFE}"/>
              </a:ext>
            </a:extLst>
          </p:cNvPr>
          <p:cNvSpPr>
            <a:spLocks noGrp="1"/>
          </p:cNvSpPr>
          <p:nvPr>
            <p:ph type="title"/>
          </p:nvPr>
        </p:nvSpPr>
        <p:spPr>
          <a:xfrm>
            <a:off x="838200" y="1184097"/>
            <a:ext cx="10515600" cy="1325563"/>
          </a:xfrm>
        </p:spPr>
        <p:txBody>
          <a:bodyPr/>
          <a:lstStyle/>
          <a:p>
            <a:pPr algn="ctr"/>
            <a:r>
              <a:rPr lang="en-US" sz="4000" b="1">
                <a:solidFill>
                  <a:srgbClr val="7030A0"/>
                </a:solidFill>
              </a:rPr>
              <a:t>Project Presentation:</a:t>
            </a:r>
            <a:br>
              <a:rPr lang="en-US" sz="5400" b="1"/>
            </a:br>
            <a:r>
              <a:rPr lang="en-US" b="1">
                <a:solidFill>
                  <a:srgbClr val="7030A0"/>
                </a:solidFill>
              </a:rPr>
              <a:t>How to green your cell culture</a:t>
            </a:r>
            <a:endParaRPr lang="en-US"/>
          </a:p>
        </p:txBody>
      </p:sp>
      <p:sp>
        <p:nvSpPr>
          <p:cNvPr id="17" name="Content Placeholder 2">
            <a:extLst>
              <a:ext uri="{FF2B5EF4-FFF2-40B4-BE49-F238E27FC236}">
                <a16:creationId xmlns:a16="http://schemas.microsoft.com/office/drawing/2014/main" id="{DBB4FC8A-3E21-5590-68BF-7F0A7E250902}"/>
              </a:ext>
            </a:extLst>
          </p:cNvPr>
          <p:cNvSpPr txBox="1">
            <a:spLocks/>
          </p:cNvSpPr>
          <p:nvPr/>
        </p:nvSpPr>
        <p:spPr>
          <a:xfrm>
            <a:off x="838200" y="2936578"/>
            <a:ext cx="6598778" cy="16522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ea typeface="+mn-lt"/>
                <a:cs typeface="+mn-lt"/>
              </a:rPr>
              <a:t>Student: Ornella Trombetta </a:t>
            </a:r>
            <a:endParaRPr lang="en-US" b="1"/>
          </a:p>
          <a:p>
            <a:pPr marL="0" indent="0">
              <a:buNone/>
            </a:pPr>
            <a:r>
              <a:rPr lang="en-US">
                <a:ea typeface="+mn-lt"/>
                <a:cs typeface="+mn-lt"/>
              </a:rPr>
              <a:t>Supervisor: Forbes Mason</a:t>
            </a:r>
          </a:p>
          <a:p>
            <a:pPr marL="0" indent="0">
              <a:buFont typeface="Arial" panose="020B0604020202020204" pitchFamily="34" charset="0"/>
              <a:buNone/>
            </a:pPr>
            <a:endParaRPr lang="en-US"/>
          </a:p>
        </p:txBody>
      </p:sp>
      <p:sp>
        <p:nvSpPr>
          <p:cNvPr id="8" name="TextBox 7">
            <a:extLst>
              <a:ext uri="{FF2B5EF4-FFF2-40B4-BE49-F238E27FC236}">
                <a16:creationId xmlns:a16="http://schemas.microsoft.com/office/drawing/2014/main" id="{A1F1688F-B23B-305C-81D2-E76ACEE8D158}"/>
              </a:ext>
            </a:extLst>
          </p:cNvPr>
          <p:cNvSpPr txBox="1"/>
          <p:nvPr/>
        </p:nvSpPr>
        <p:spPr>
          <a:xfrm>
            <a:off x="133131" y="6432155"/>
            <a:ext cx="17692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X: @FBMH_SR</a:t>
            </a:r>
          </a:p>
        </p:txBody>
      </p:sp>
      <p:sp>
        <p:nvSpPr>
          <p:cNvPr id="12" name="TextBox 11">
            <a:extLst>
              <a:ext uri="{FF2B5EF4-FFF2-40B4-BE49-F238E27FC236}">
                <a16:creationId xmlns:a16="http://schemas.microsoft.com/office/drawing/2014/main" id="{7B783656-C3A7-8674-5496-8C917355C113}"/>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pic>
        <p:nvPicPr>
          <p:cNvPr id="14" name="Picture 13" descr="A purple rectangular object with black and white stripes&#10;&#10;Description automatically generated">
            <a:extLst>
              <a:ext uri="{FF2B5EF4-FFF2-40B4-BE49-F238E27FC236}">
                <a16:creationId xmlns:a16="http://schemas.microsoft.com/office/drawing/2014/main" id="{CB168920-3000-CFF3-CB9A-0DACAB3D4F82}"/>
              </a:ext>
            </a:extLst>
          </p:cNvPr>
          <p:cNvPicPr>
            <a:picLocks noChangeAspect="1"/>
          </p:cNvPicPr>
          <p:nvPr/>
        </p:nvPicPr>
        <p:blipFill>
          <a:blip r:embed="rId4"/>
          <a:stretch>
            <a:fillRect/>
          </a:stretch>
        </p:blipFill>
        <p:spPr>
          <a:xfrm>
            <a:off x="0" y="6199615"/>
            <a:ext cx="12192000" cy="822138"/>
          </a:xfrm>
          <a:prstGeom prst="rect">
            <a:avLst/>
          </a:prstGeom>
        </p:spPr>
      </p:pic>
      <p:sp>
        <p:nvSpPr>
          <p:cNvPr id="16" name="Rectangle 15">
            <a:extLst>
              <a:ext uri="{FF2B5EF4-FFF2-40B4-BE49-F238E27FC236}">
                <a16:creationId xmlns:a16="http://schemas.microsoft.com/office/drawing/2014/main" id="{25424AF2-089F-042F-0F11-586704F8D693}"/>
              </a:ext>
            </a:extLst>
          </p:cNvPr>
          <p:cNvSpPr/>
          <p:nvPr/>
        </p:nvSpPr>
        <p:spPr>
          <a:xfrm>
            <a:off x="66842" y="6229684"/>
            <a:ext cx="561473" cy="601577"/>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white x on a black background&#10;&#10;Description automatically generated">
            <a:extLst>
              <a:ext uri="{FF2B5EF4-FFF2-40B4-BE49-F238E27FC236}">
                <a16:creationId xmlns:a16="http://schemas.microsoft.com/office/drawing/2014/main" id="{612AD70E-AA81-07E8-0974-6832247D269A}"/>
              </a:ext>
            </a:extLst>
          </p:cNvPr>
          <p:cNvPicPr>
            <a:picLocks noChangeAspect="1"/>
          </p:cNvPicPr>
          <p:nvPr/>
        </p:nvPicPr>
        <p:blipFill rotWithShape="1">
          <a:blip r:embed="rId5"/>
          <a:srcRect l="18574" t="16389" r="18726" b="18504"/>
          <a:stretch/>
        </p:blipFill>
        <p:spPr>
          <a:xfrm>
            <a:off x="93579" y="6271999"/>
            <a:ext cx="515008" cy="520794"/>
          </a:xfrm>
          <a:prstGeom prst="rect">
            <a:avLst/>
          </a:prstGeom>
        </p:spPr>
      </p:pic>
    </p:spTree>
    <p:extLst>
      <p:ext uri="{BB962C8B-B14F-4D97-AF65-F5344CB8AC3E}">
        <p14:creationId xmlns:p14="http://schemas.microsoft.com/office/powerpoint/2010/main" val="2667470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rectangular sign with yellow and white text&#10;&#10;Description automatically generated">
            <a:extLst>
              <a:ext uri="{FF2B5EF4-FFF2-40B4-BE49-F238E27FC236}">
                <a16:creationId xmlns:a16="http://schemas.microsoft.com/office/drawing/2014/main" id="{EE2C725D-9614-9142-17C5-FC2D66B00F4A}"/>
              </a:ext>
            </a:extLst>
          </p:cNvPr>
          <p:cNvPicPr>
            <a:picLocks noChangeAspect="1"/>
          </p:cNvPicPr>
          <p:nvPr/>
        </p:nvPicPr>
        <p:blipFill>
          <a:blip r:embed="rId3"/>
          <a:stretch>
            <a:fillRect/>
          </a:stretch>
        </p:blipFill>
        <p:spPr>
          <a:xfrm>
            <a:off x="133350" y="184588"/>
            <a:ext cx="1914197" cy="813238"/>
          </a:xfrm>
          <a:prstGeom prst="rect">
            <a:avLst/>
          </a:prstGeom>
        </p:spPr>
      </p:pic>
      <p:pic>
        <p:nvPicPr>
          <p:cNvPr id="7" name="Picture 6">
            <a:extLst>
              <a:ext uri="{FF2B5EF4-FFF2-40B4-BE49-F238E27FC236}">
                <a16:creationId xmlns:a16="http://schemas.microsoft.com/office/drawing/2014/main" id="{1C7BC2C6-F4D8-093A-1A35-9332376A9ABE}"/>
              </a:ext>
            </a:extLst>
          </p:cNvPr>
          <p:cNvPicPr>
            <a:picLocks noChangeAspect="1"/>
          </p:cNvPicPr>
          <p:nvPr/>
        </p:nvPicPr>
        <p:blipFill>
          <a:blip r:embed="rId4"/>
          <a:stretch>
            <a:fillRect/>
          </a:stretch>
        </p:blipFill>
        <p:spPr>
          <a:xfrm>
            <a:off x="7881444" y="323412"/>
            <a:ext cx="4136697" cy="272832"/>
          </a:xfrm>
          <a:prstGeom prst="rect">
            <a:avLst/>
          </a:prstGeom>
        </p:spPr>
      </p:pic>
      <p:sp>
        <p:nvSpPr>
          <p:cNvPr id="10" name="TextBox 9">
            <a:extLst>
              <a:ext uri="{FF2B5EF4-FFF2-40B4-BE49-F238E27FC236}">
                <a16:creationId xmlns:a16="http://schemas.microsoft.com/office/drawing/2014/main" id="{6B3D58AE-CDFC-3407-398F-27315F48B78F}"/>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sp>
        <p:nvSpPr>
          <p:cNvPr id="16" name="Title 15">
            <a:extLst>
              <a:ext uri="{FF2B5EF4-FFF2-40B4-BE49-F238E27FC236}">
                <a16:creationId xmlns:a16="http://schemas.microsoft.com/office/drawing/2014/main" id="{1EDEFE1D-8C9E-7873-7991-EFF59DF488E4}"/>
              </a:ext>
            </a:extLst>
          </p:cNvPr>
          <p:cNvSpPr>
            <a:spLocks noGrp="1"/>
          </p:cNvSpPr>
          <p:nvPr>
            <p:ph type="title"/>
          </p:nvPr>
        </p:nvSpPr>
        <p:spPr>
          <a:xfrm>
            <a:off x="2487118" y="0"/>
            <a:ext cx="3728152" cy="1325563"/>
          </a:xfrm>
        </p:spPr>
        <p:txBody>
          <a:bodyPr>
            <a:normAutofit/>
          </a:bodyPr>
          <a:lstStyle/>
          <a:p>
            <a:r>
              <a:rPr lang="en-GB" b="1"/>
              <a:t>Conclusions</a:t>
            </a:r>
          </a:p>
        </p:txBody>
      </p:sp>
      <p:sp>
        <p:nvSpPr>
          <p:cNvPr id="18" name="TextBox 17">
            <a:extLst>
              <a:ext uri="{FF2B5EF4-FFF2-40B4-BE49-F238E27FC236}">
                <a16:creationId xmlns:a16="http://schemas.microsoft.com/office/drawing/2014/main" id="{9747A439-4E9F-B881-E574-0CE8C1D7A158}"/>
              </a:ext>
            </a:extLst>
          </p:cNvPr>
          <p:cNvSpPr txBox="1"/>
          <p:nvPr/>
        </p:nvSpPr>
        <p:spPr>
          <a:xfrm>
            <a:off x="133131" y="1325563"/>
            <a:ext cx="6325850" cy="4955203"/>
          </a:xfrm>
          <a:prstGeom prst="rect">
            <a:avLst/>
          </a:prstGeom>
          <a:noFill/>
        </p:spPr>
        <p:txBody>
          <a:bodyPr wrap="square" rtlCol="0">
            <a:spAutoFit/>
          </a:bodyPr>
          <a:lstStyle/>
          <a:p>
            <a:r>
              <a:rPr lang="en-GB" sz="2800" b="1"/>
              <a:t>Limitations and future perspectives</a:t>
            </a:r>
          </a:p>
          <a:p>
            <a:endParaRPr lang="en-GB" sz="2400"/>
          </a:p>
          <a:p>
            <a:pPr marL="342900" indent="-342900">
              <a:buFont typeface="Arial" panose="020B0604020202020204" pitchFamily="34" charset="0"/>
              <a:buChar char="•"/>
            </a:pPr>
            <a:r>
              <a:rPr lang="en-GB" sz="2400" b="1"/>
              <a:t>Long-term cell culture of each green SOP</a:t>
            </a:r>
          </a:p>
          <a:p>
            <a:pPr marL="342900" indent="-342900">
              <a:buFont typeface="Arial" panose="020B0604020202020204" pitchFamily="34" charset="0"/>
              <a:buChar char="•"/>
            </a:pPr>
            <a:endParaRPr lang="en-GB" sz="2400" b="1"/>
          </a:p>
          <a:p>
            <a:pPr marL="342900" indent="-342900">
              <a:buFont typeface="Arial" panose="020B0604020202020204" pitchFamily="34" charset="0"/>
              <a:buChar char="•"/>
            </a:pPr>
            <a:r>
              <a:rPr lang="en-GB" sz="2400" b="1"/>
              <a:t>Contamination tests </a:t>
            </a:r>
            <a:r>
              <a:rPr lang="en-GB" sz="2400"/>
              <a:t>such as </a:t>
            </a:r>
            <a:r>
              <a:rPr lang="en-GB" sz="2400" err="1"/>
              <a:t>MycoStrip</a:t>
            </a:r>
            <a:r>
              <a:rPr lang="en-GB" sz="2400"/>
              <a:t> to directly quantify differences between new and reused plastic which may affect aseptic technique</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b="1"/>
              <a:t>Transcriptomic</a:t>
            </a:r>
            <a:r>
              <a:rPr lang="en-GB" sz="2400"/>
              <a:t> and</a:t>
            </a:r>
            <a:r>
              <a:rPr lang="en-GB" sz="2400" b="1"/>
              <a:t> proteomic </a:t>
            </a:r>
            <a:r>
              <a:rPr lang="en-GB" sz="2400"/>
              <a:t>changes in cells in different or reduced supplements</a:t>
            </a:r>
          </a:p>
          <a:p>
            <a:pPr marL="342900" indent="-342900">
              <a:buFont typeface="Arial" panose="020B0604020202020204" pitchFamily="34" charset="0"/>
              <a:buChar char="•"/>
            </a:pPr>
            <a:endParaRPr lang="en-GB" sz="2400"/>
          </a:p>
          <a:p>
            <a:endParaRPr lang="en-GB" sz="2400"/>
          </a:p>
        </p:txBody>
      </p:sp>
      <p:pic>
        <p:nvPicPr>
          <p:cNvPr id="20" name="Picture 19">
            <a:extLst>
              <a:ext uri="{FF2B5EF4-FFF2-40B4-BE49-F238E27FC236}">
                <a16:creationId xmlns:a16="http://schemas.microsoft.com/office/drawing/2014/main" id="{D63171F9-631D-7FA7-8BB1-FD2E56CF2890}"/>
              </a:ext>
            </a:extLst>
          </p:cNvPr>
          <p:cNvPicPr>
            <a:picLocks noChangeAspect="1"/>
          </p:cNvPicPr>
          <p:nvPr/>
        </p:nvPicPr>
        <p:blipFill>
          <a:blip r:embed="rId5"/>
          <a:stretch>
            <a:fillRect/>
          </a:stretch>
        </p:blipFill>
        <p:spPr>
          <a:xfrm>
            <a:off x="6434200" y="2006054"/>
            <a:ext cx="5558108" cy="3938977"/>
          </a:xfrm>
          <a:prstGeom prst="rect">
            <a:avLst/>
          </a:prstGeom>
        </p:spPr>
      </p:pic>
      <p:sp>
        <p:nvSpPr>
          <p:cNvPr id="21" name="TextBox 20">
            <a:extLst>
              <a:ext uri="{FF2B5EF4-FFF2-40B4-BE49-F238E27FC236}">
                <a16:creationId xmlns:a16="http://schemas.microsoft.com/office/drawing/2014/main" id="{A824BB52-2A84-7B10-5295-86B270349676}"/>
              </a:ext>
            </a:extLst>
          </p:cNvPr>
          <p:cNvSpPr txBox="1"/>
          <p:nvPr/>
        </p:nvSpPr>
        <p:spPr>
          <a:xfrm>
            <a:off x="7911411" y="1457707"/>
            <a:ext cx="3221057" cy="400110"/>
          </a:xfrm>
          <a:prstGeom prst="rect">
            <a:avLst/>
          </a:prstGeom>
          <a:noFill/>
        </p:spPr>
        <p:txBody>
          <a:bodyPr wrap="square" rtlCol="0">
            <a:spAutoFit/>
          </a:bodyPr>
          <a:lstStyle/>
          <a:p>
            <a:r>
              <a:rPr lang="en-GB" sz="2000" b="1">
                <a:solidFill>
                  <a:schemeClr val="accent6"/>
                </a:solidFill>
              </a:rPr>
              <a:t>What is your next step?</a:t>
            </a:r>
          </a:p>
        </p:txBody>
      </p:sp>
    </p:spTree>
    <p:extLst>
      <p:ext uri="{BB962C8B-B14F-4D97-AF65-F5344CB8AC3E}">
        <p14:creationId xmlns:p14="http://schemas.microsoft.com/office/powerpoint/2010/main" val="107501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animEffect transition="in" filter="fade">
                                      <p:cBhvr>
                                        <p:cTn id="17" dur="500"/>
                                        <p:tgtEl>
                                          <p:spTgt spid="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6" end="6"/>
                                            </p:txEl>
                                          </p:spTgt>
                                        </p:tgtEl>
                                        <p:attrNameLst>
                                          <p:attrName>style.visibility</p:attrName>
                                        </p:attrNameLst>
                                      </p:cBhvr>
                                      <p:to>
                                        <p:strVal val="visible"/>
                                      </p:to>
                                    </p:set>
                                    <p:animEffect transition="in" filter="fade">
                                      <p:cBhvr>
                                        <p:cTn id="22" dur="500"/>
                                        <p:tgtEl>
                                          <p:spTgt spid="1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3A8C2651-2174-F1E6-26A8-09BD4D61BD85}"/>
              </a:ext>
            </a:extLst>
          </p:cNvPr>
          <p:cNvSpPr txBox="1"/>
          <p:nvPr/>
        </p:nvSpPr>
        <p:spPr>
          <a:xfrm>
            <a:off x="7706554" y="1069007"/>
            <a:ext cx="4087632" cy="4832092"/>
          </a:xfrm>
          <a:prstGeom prst="rect">
            <a:avLst/>
          </a:prstGeom>
          <a:noFill/>
        </p:spPr>
        <p:txBody>
          <a:bodyPr wrap="square">
            <a:spAutoFit/>
          </a:bodyPr>
          <a:lstStyle/>
          <a:p>
            <a:pPr lvl="0" algn="ctr">
              <a:defRPr/>
            </a:pPr>
            <a:r>
              <a:rPr lang="en-GB" sz="1400" b="1">
                <a:solidFill>
                  <a:srgbClr val="85B962"/>
                </a:solidFill>
                <a:latin typeface="Arial" panose="020B0604020202020204" pitchFamily="34" charset="0"/>
                <a:cs typeface="Arial" panose="020B0604020202020204" pitchFamily="34" charset="0"/>
              </a:rPr>
              <a:t>FBS is not the best</a:t>
            </a:r>
          </a:p>
          <a:p>
            <a:pPr lvl="0" algn="ctr">
              <a:defRPr/>
            </a:pPr>
            <a:r>
              <a:rPr lang="en-GB" sz="1400">
                <a:solidFill>
                  <a:srgbClr val="00482D"/>
                </a:solidFill>
                <a:latin typeface="Arial" panose="020B0604020202020204" pitchFamily="34" charset="0"/>
                <a:cs typeface="Arial" panose="020B0604020202020204" pitchFamily="34" charset="0"/>
              </a:rPr>
              <a:t>FBS manufacturers have shown </a:t>
            </a:r>
            <a:r>
              <a:rPr lang="en-GB" sz="1400" b="1">
                <a:solidFill>
                  <a:srgbClr val="00482D"/>
                </a:solidFill>
                <a:latin typeface="Arial" panose="020B0604020202020204" pitchFamily="34" charset="0"/>
                <a:cs typeface="Arial" panose="020B0604020202020204" pitchFamily="34" charset="0"/>
              </a:rPr>
              <a:t>inconsistencies</a:t>
            </a:r>
            <a:r>
              <a:rPr lang="en-GB" sz="1400">
                <a:solidFill>
                  <a:srgbClr val="00482D"/>
                </a:solidFill>
                <a:latin typeface="Arial" panose="020B0604020202020204" pitchFamily="34" charset="0"/>
                <a:cs typeface="Arial" panose="020B0604020202020204" pitchFamily="34" charset="0"/>
              </a:rPr>
              <a:t> with ethical standards, availability, contamination, and adulteration of batches. It is time to start thinking of a future without FBS.</a:t>
            </a:r>
            <a:endParaRPr lang="en-GB" sz="1400">
              <a:solidFill>
                <a:srgbClr val="6AA84F"/>
              </a:solidFill>
              <a:latin typeface="Arial" panose="020B0604020202020204" pitchFamily="34" charset="0"/>
              <a:cs typeface="Arial" panose="020B0604020202020204" pitchFamily="34" charset="0"/>
            </a:endParaRPr>
          </a:p>
          <a:p>
            <a:pPr lvl="0" algn="ctr">
              <a:defRPr/>
            </a:pPr>
            <a:endParaRPr lang="en-GB" sz="1400">
              <a:solidFill>
                <a:srgbClr val="6AA84F"/>
              </a:solidFill>
              <a:latin typeface="Arial" panose="020B0604020202020204" pitchFamily="34" charset="0"/>
              <a:cs typeface="Arial" panose="020B0604020202020204" pitchFamily="34" charset="0"/>
            </a:endParaRPr>
          </a:p>
          <a:p>
            <a:pPr lvl="0" algn="ctr">
              <a:defRPr/>
            </a:pPr>
            <a:r>
              <a:rPr lang="en-GB" sz="1400" b="1">
                <a:solidFill>
                  <a:srgbClr val="85B962"/>
                </a:solidFill>
                <a:latin typeface="Arial" panose="020B0604020202020204" pitchFamily="34" charset="0"/>
                <a:cs typeface="Arial" panose="020B0604020202020204" pitchFamily="34" charset="0"/>
              </a:rPr>
              <a:t>Reduce FBS consumption</a:t>
            </a:r>
          </a:p>
          <a:p>
            <a:pPr lvl="0" algn="ctr">
              <a:defRPr/>
            </a:pPr>
            <a:r>
              <a:rPr lang="en-GB" sz="1400">
                <a:solidFill>
                  <a:srgbClr val="00482D"/>
                </a:solidFill>
                <a:latin typeface="Arial" panose="020B0604020202020204" pitchFamily="34" charset="0"/>
                <a:cs typeface="Arial" panose="020B0604020202020204" pitchFamily="34" charset="0"/>
              </a:rPr>
              <a:t>Reducing FBS from 10% to </a:t>
            </a:r>
            <a:r>
              <a:rPr lang="en-GB" sz="1400" b="1">
                <a:solidFill>
                  <a:srgbClr val="00482D"/>
                </a:solidFill>
                <a:latin typeface="Arial" panose="020B0604020202020204" pitchFamily="34" charset="0"/>
                <a:cs typeface="Arial" panose="020B0604020202020204" pitchFamily="34" charset="0"/>
              </a:rPr>
              <a:t>5%</a:t>
            </a:r>
            <a:r>
              <a:rPr lang="en-GB" sz="1400">
                <a:solidFill>
                  <a:srgbClr val="00482D"/>
                </a:solidFill>
                <a:latin typeface="Arial" panose="020B0604020202020204" pitchFamily="34" charset="0"/>
                <a:cs typeface="Arial" panose="020B0604020202020204" pitchFamily="34" charset="0"/>
              </a:rPr>
              <a:t> may be a viable option for your cell line. This was tested with HEK293 and RPE1. Why not give it a try?</a:t>
            </a:r>
            <a:endParaRPr lang="en-GB" sz="1400" b="1">
              <a:solidFill>
                <a:srgbClr val="85B962"/>
              </a:solidFill>
              <a:latin typeface="Arial" panose="020B0604020202020204" pitchFamily="34" charset="0"/>
              <a:cs typeface="Arial" panose="020B0604020202020204" pitchFamily="34" charset="0"/>
            </a:endParaRPr>
          </a:p>
          <a:p>
            <a:pPr lvl="0" algn="ctr">
              <a:defRPr/>
            </a:pPr>
            <a:endParaRPr lang="en-GB" sz="1400" b="1">
              <a:solidFill>
                <a:srgbClr val="85B962"/>
              </a:solidFill>
              <a:latin typeface="Arial" panose="020B0604020202020204" pitchFamily="34" charset="0"/>
              <a:cs typeface="Arial" panose="020B0604020202020204" pitchFamily="34" charset="0"/>
            </a:endParaRPr>
          </a:p>
          <a:p>
            <a:pPr lvl="0" algn="ctr">
              <a:defRPr/>
            </a:pPr>
            <a:endParaRPr lang="en-GB" sz="1400">
              <a:solidFill>
                <a:srgbClr val="00482D"/>
              </a:solidFill>
              <a:latin typeface="Arial" panose="020B0604020202020204" pitchFamily="34" charset="0"/>
              <a:cs typeface="Arial" panose="020B0604020202020204" pitchFamily="34" charset="0"/>
            </a:endParaRPr>
          </a:p>
          <a:p>
            <a:pPr lvl="0" algn="ctr">
              <a:defRPr/>
            </a:pPr>
            <a:endParaRPr lang="en-GB" sz="1400">
              <a:solidFill>
                <a:srgbClr val="00482D"/>
              </a:solidFill>
              <a:latin typeface="Arial" panose="020B0604020202020204" pitchFamily="34" charset="0"/>
              <a:cs typeface="Arial" panose="020B0604020202020204" pitchFamily="34" charset="0"/>
            </a:endParaRPr>
          </a:p>
          <a:p>
            <a:pPr lvl="0" algn="ctr">
              <a:defRPr/>
            </a:pPr>
            <a:endParaRPr lang="en-GB" sz="1400">
              <a:solidFill>
                <a:srgbClr val="00482D"/>
              </a:solidFill>
              <a:latin typeface="Arial" panose="020B0604020202020204" pitchFamily="34" charset="0"/>
              <a:cs typeface="Arial" panose="020B0604020202020204" pitchFamily="34" charset="0"/>
            </a:endParaRPr>
          </a:p>
          <a:p>
            <a:pPr lvl="0" algn="ctr">
              <a:defRPr/>
            </a:pPr>
            <a:endParaRPr lang="en-GB" sz="1400">
              <a:solidFill>
                <a:srgbClr val="00482D"/>
              </a:solidFill>
              <a:latin typeface="Arial" panose="020B0604020202020204" pitchFamily="34" charset="0"/>
              <a:cs typeface="Arial" panose="020B0604020202020204" pitchFamily="34" charset="0"/>
            </a:endParaRPr>
          </a:p>
          <a:p>
            <a:pPr lvl="0" algn="ctr">
              <a:defRPr/>
            </a:pPr>
            <a:endParaRPr lang="en-GB" sz="1400">
              <a:solidFill>
                <a:srgbClr val="00482D"/>
              </a:solidFill>
              <a:latin typeface="Arial" panose="020B0604020202020204" pitchFamily="34" charset="0"/>
              <a:cs typeface="Arial" panose="020B0604020202020204" pitchFamily="34" charset="0"/>
            </a:endParaRPr>
          </a:p>
          <a:p>
            <a:pPr lvl="0" algn="ctr">
              <a:defRPr/>
            </a:pPr>
            <a:endParaRPr lang="en-GB" sz="1400">
              <a:solidFill>
                <a:srgbClr val="00482D"/>
              </a:solidFill>
              <a:latin typeface="Arial" panose="020B0604020202020204" pitchFamily="34" charset="0"/>
              <a:cs typeface="Arial" panose="020B0604020202020204" pitchFamily="34" charset="0"/>
            </a:endParaRPr>
          </a:p>
          <a:p>
            <a:pPr lvl="0" algn="ctr">
              <a:defRPr/>
            </a:pPr>
            <a:endParaRPr lang="en-GB" sz="1400">
              <a:solidFill>
                <a:srgbClr val="00482D"/>
              </a:solidFill>
              <a:latin typeface="Arial" panose="020B0604020202020204" pitchFamily="34" charset="0"/>
              <a:cs typeface="Arial" panose="020B0604020202020204" pitchFamily="34" charset="0"/>
            </a:endParaRPr>
          </a:p>
          <a:p>
            <a:pPr lvl="0" algn="ctr">
              <a:defRPr/>
            </a:pPr>
            <a:endParaRPr lang="en-GB" sz="1400">
              <a:solidFill>
                <a:srgbClr val="00482D"/>
              </a:solidFill>
              <a:latin typeface="Arial" panose="020B0604020202020204" pitchFamily="34" charset="0"/>
              <a:cs typeface="Arial" panose="020B0604020202020204" pitchFamily="34" charset="0"/>
            </a:endParaRPr>
          </a:p>
          <a:p>
            <a:pPr lvl="0" algn="ctr">
              <a:defRPr/>
            </a:pPr>
            <a:endParaRPr lang="en-GB" sz="1400">
              <a:solidFill>
                <a:srgbClr val="00482D"/>
              </a:solidFill>
              <a:latin typeface="Arial" panose="020B0604020202020204" pitchFamily="34" charset="0"/>
              <a:cs typeface="Arial" panose="020B0604020202020204" pitchFamily="34" charset="0"/>
            </a:endParaRPr>
          </a:p>
          <a:p>
            <a:pPr lvl="0" algn="ctr">
              <a:defRPr/>
            </a:pPr>
            <a:endParaRPr lang="en-GB" sz="1400">
              <a:solidFill>
                <a:srgbClr val="00482D"/>
              </a:solidFill>
              <a:latin typeface="Arial" panose="020B0604020202020204" pitchFamily="34" charset="0"/>
              <a:cs typeface="Arial" panose="020B0604020202020204" pitchFamily="34" charset="0"/>
            </a:endParaRPr>
          </a:p>
          <a:p>
            <a:pPr lvl="0" algn="ctr">
              <a:defRPr/>
            </a:pPr>
            <a:endParaRPr lang="en-GB" sz="1400">
              <a:solidFill>
                <a:srgbClr val="00482D"/>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731ABCE-04F4-F236-F6FC-24851872F074}"/>
              </a:ext>
            </a:extLst>
          </p:cNvPr>
          <p:cNvPicPr>
            <a:picLocks noChangeAspect="1"/>
          </p:cNvPicPr>
          <p:nvPr/>
        </p:nvPicPr>
        <p:blipFill rotWithShape="1">
          <a:blip r:embed="rId3"/>
          <a:srcRect l="2687" r="2001" b="2015"/>
          <a:stretch/>
        </p:blipFill>
        <p:spPr>
          <a:xfrm>
            <a:off x="9248745" y="4401950"/>
            <a:ext cx="2531099" cy="1446550"/>
          </a:xfrm>
          <a:prstGeom prst="rect">
            <a:avLst/>
          </a:prstGeom>
        </p:spPr>
      </p:pic>
      <p:pic>
        <p:nvPicPr>
          <p:cNvPr id="43" name="Picture 42">
            <a:extLst>
              <a:ext uri="{FF2B5EF4-FFF2-40B4-BE49-F238E27FC236}">
                <a16:creationId xmlns:a16="http://schemas.microsoft.com/office/drawing/2014/main" id="{FF28E832-4FD2-36E7-78D4-39D1E03913A4}"/>
              </a:ext>
            </a:extLst>
          </p:cNvPr>
          <p:cNvPicPr>
            <a:picLocks noChangeAspect="1"/>
          </p:cNvPicPr>
          <p:nvPr/>
        </p:nvPicPr>
        <p:blipFill>
          <a:blip r:embed="rId4"/>
          <a:stretch>
            <a:fillRect/>
          </a:stretch>
        </p:blipFill>
        <p:spPr>
          <a:xfrm>
            <a:off x="386736" y="4769742"/>
            <a:ext cx="1641424" cy="1399906"/>
          </a:xfrm>
          <a:prstGeom prst="rect">
            <a:avLst/>
          </a:prstGeom>
        </p:spPr>
      </p:pic>
      <p:sp>
        <p:nvSpPr>
          <p:cNvPr id="54" name="Rectangle 53">
            <a:extLst>
              <a:ext uri="{FF2B5EF4-FFF2-40B4-BE49-F238E27FC236}">
                <a16:creationId xmlns:a16="http://schemas.microsoft.com/office/drawing/2014/main" id="{8F89DCA8-59E7-421E-9622-332C92CC5838}"/>
              </a:ext>
            </a:extLst>
          </p:cNvPr>
          <p:cNvSpPr/>
          <p:nvPr/>
        </p:nvSpPr>
        <p:spPr>
          <a:xfrm>
            <a:off x="311967" y="2145968"/>
            <a:ext cx="5671738" cy="1182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CAE68F2-F89E-4856-BE8F-15D57B3D9568}"/>
              </a:ext>
            </a:extLst>
          </p:cNvPr>
          <p:cNvSpPr txBox="1"/>
          <p:nvPr/>
        </p:nvSpPr>
        <p:spPr>
          <a:xfrm>
            <a:off x="6511941" y="497559"/>
            <a:ext cx="5233745" cy="523220"/>
          </a:xfrm>
          <a:prstGeom prst="rect">
            <a:avLst/>
          </a:prstGeom>
          <a:solidFill>
            <a:srgbClr val="00482D"/>
          </a:solid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FFFF00"/>
                </a:solidFill>
                <a:effectLst/>
                <a:uLnTx/>
                <a:uFillTx/>
                <a:latin typeface="Arial" panose="020B0604020202020204" pitchFamily="34" charset="0"/>
                <a:cs typeface="Arial" panose="020B0604020202020204" pitchFamily="34" charset="0"/>
              </a:rPr>
              <a:t>Green</a:t>
            </a:r>
            <a:r>
              <a:rPr lang="en-GB" sz="2800" b="1">
                <a:solidFill>
                  <a:srgbClr val="FFFF00"/>
                </a:solidFill>
                <a:latin typeface="Arial" panose="020B0604020202020204" pitchFamily="34" charset="0"/>
                <a:cs typeface="Arial" panose="020B0604020202020204" pitchFamily="34" charset="0"/>
              </a:rPr>
              <a:t> your cell culture</a:t>
            </a:r>
            <a:endParaRPr kumimoji="0" lang="en-GB" sz="2800" b="1" i="0" u="none" strike="noStrike" kern="1200" cap="none" spc="0" normalizeH="0" baseline="0" noProof="0">
              <a:ln>
                <a:noFill/>
              </a:ln>
              <a:solidFill>
                <a:srgbClr val="FFFF00"/>
              </a:solidFill>
              <a:effectLst/>
              <a:uLnTx/>
              <a:uFillTx/>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9EC87B26-9AD6-4456-A156-1FD453A8D345}"/>
              </a:ext>
            </a:extLst>
          </p:cNvPr>
          <p:cNvGrpSpPr/>
          <p:nvPr/>
        </p:nvGrpSpPr>
        <p:grpSpPr>
          <a:xfrm>
            <a:off x="1637605" y="396161"/>
            <a:ext cx="3570024" cy="1610174"/>
            <a:chOff x="1186277" y="236358"/>
            <a:chExt cx="3294150" cy="1269489"/>
          </a:xfrm>
          <a:solidFill>
            <a:srgbClr val="54D4FF"/>
          </a:solidFill>
        </p:grpSpPr>
        <p:sp>
          <p:nvSpPr>
            <p:cNvPr id="33" name="TextBox 32">
              <a:extLst>
                <a:ext uri="{FF2B5EF4-FFF2-40B4-BE49-F238E27FC236}">
                  <a16:creationId xmlns:a16="http://schemas.microsoft.com/office/drawing/2014/main" id="{8E71376A-E15A-4867-98F2-0598EDFC5A93}"/>
                </a:ext>
              </a:extLst>
            </p:cNvPr>
            <p:cNvSpPr txBox="1"/>
            <p:nvPr/>
          </p:nvSpPr>
          <p:spPr>
            <a:xfrm rot="225961">
              <a:off x="1840430" y="1093331"/>
              <a:ext cx="2592848" cy="412516"/>
            </a:xfrm>
            <a:prstGeom prst="rect">
              <a:avLst/>
            </a:prstGeom>
            <a:solidFill>
              <a:srgbClr val="00482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SUSTAINABLE</a:t>
              </a:r>
            </a:p>
          </p:txBody>
        </p:sp>
        <p:sp>
          <p:nvSpPr>
            <p:cNvPr id="31" name="TextBox 30">
              <a:extLst>
                <a:ext uri="{FF2B5EF4-FFF2-40B4-BE49-F238E27FC236}">
                  <a16:creationId xmlns:a16="http://schemas.microsoft.com/office/drawing/2014/main" id="{6B17E6E0-1C95-4920-8E16-0CBCE263A378}"/>
                </a:ext>
              </a:extLst>
            </p:cNvPr>
            <p:cNvSpPr txBox="1"/>
            <p:nvPr/>
          </p:nvSpPr>
          <p:spPr>
            <a:xfrm>
              <a:off x="1327881" y="236358"/>
              <a:ext cx="2756880" cy="412516"/>
            </a:xfrm>
            <a:prstGeom prst="rect">
              <a:avLst/>
            </a:prstGeom>
            <a:solidFill>
              <a:srgbClr val="00482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LEAF  AND 6R:</a:t>
              </a:r>
            </a:p>
          </p:txBody>
        </p:sp>
        <p:sp>
          <p:nvSpPr>
            <p:cNvPr id="32" name="TextBox 31">
              <a:extLst>
                <a:ext uri="{FF2B5EF4-FFF2-40B4-BE49-F238E27FC236}">
                  <a16:creationId xmlns:a16="http://schemas.microsoft.com/office/drawing/2014/main" id="{2F0F7039-3A0B-48CE-898F-F7A01C62A8C6}"/>
                </a:ext>
              </a:extLst>
            </p:cNvPr>
            <p:cNvSpPr txBox="1"/>
            <p:nvPr/>
          </p:nvSpPr>
          <p:spPr>
            <a:xfrm rot="21353646">
              <a:off x="1186277" y="670408"/>
              <a:ext cx="3294150" cy="412516"/>
            </a:xfrm>
            <a:prstGeom prst="rect">
              <a:avLst/>
            </a:prstGeom>
            <a:solidFill>
              <a:srgbClr val="00482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MAKING SCIENCE</a:t>
              </a:r>
            </a:p>
          </p:txBody>
        </p:sp>
      </p:grpSp>
      <p:pic>
        <p:nvPicPr>
          <p:cNvPr id="50" name="Picture 49">
            <a:extLst>
              <a:ext uri="{FF2B5EF4-FFF2-40B4-BE49-F238E27FC236}">
                <a16:creationId xmlns:a16="http://schemas.microsoft.com/office/drawing/2014/main" id="{6AFE919C-904D-4139-BE3D-D8DA7D763ECD}"/>
              </a:ext>
            </a:extLst>
          </p:cNvPr>
          <p:cNvPicPr>
            <a:picLocks noChangeAspect="1"/>
          </p:cNvPicPr>
          <p:nvPr/>
        </p:nvPicPr>
        <p:blipFill>
          <a:blip r:embed="rId5"/>
          <a:stretch>
            <a:fillRect/>
          </a:stretch>
        </p:blipFill>
        <p:spPr>
          <a:xfrm>
            <a:off x="5210968" y="584645"/>
            <a:ext cx="1583483" cy="1520977"/>
          </a:xfrm>
          <a:prstGeom prst="rect">
            <a:avLst/>
          </a:prstGeom>
        </p:spPr>
      </p:pic>
      <p:sp>
        <p:nvSpPr>
          <p:cNvPr id="55" name="TextBox 54">
            <a:extLst>
              <a:ext uri="{FF2B5EF4-FFF2-40B4-BE49-F238E27FC236}">
                <a16:creationId xmlns:a16="http://schemas.microsoft.com/office/drawing/2014/main" id="{11AC8572-B25F-49C7-8760-A3D0AA69E422}"/>
              </a:ext>
            </a:extLst>
          </p:cNvPr>
          <p:cNvSpPr txBox="1"/>
          <p:nvPr/>
        </p:nvSpPr>
        <p:spPr>
          <a:xfrm>
            <a:off x="1240970" y="2199378"/>
            <a:ext cx="5441650" cy="2246769"/>
          </a:xfrm>
          <a:prstGeom prst="rect">
            <a:avLst/>
          </a:prstGeom>
          <a:noFill/>
        </p:spPr>
        <p:txBody>
          <a:bodyPr wrap="square">
            <a:spAutoFit/>
          </a:bodyPr>
          <a:lstStyle/>
          <a:p>
            <a:pPr lvl="0" algn="ctr">
              <a:defRPr/>
            </a:pPr>
            <a:r>
              <a:rPr lang="en-GB" sz="1400" b="1">
                <a:solidFill>
                  <a:srgbClr val="6AA84F"/>
                </a:solidFill>
                <a:latin typeface="Arial" panose="020B0604020202020204" pitchFamily="34" charset="0"/>
                <a:cs typeface="Arial" panose="020B0604020202020204" pitchFamily="34" charset="0"/>
              </a:rPr>
              <a:t>Choose better consumables</a:t>
            </a:r>
          </a:p>
          <a:p>
            <a:pPr algn="ctr">
              <a:defRPr/>
            </a:pPr>
            <a:r>
              <a:rPr lang="en-GB" sz="1400">
                <a:solidFill>
                  <a:srgbClr val="00482D"/>
                </a:solidFill>
                <a:latin typeface="Arial" panose="020B0604020202020204" pitchFamily="34" charset="0"/>
                <a:cs typeface="Arial" panose="020B0604020202020204" pitchFamily="34" charset="0"/>
              </a:rPr>
              <a:t>Switch to Pasteur or small volume serological pipets (1-2 mL) for Trypsin and Cryogenic fluid instead of 5 mL serological pipets.</a:t>
            </a:r>
          </a:p>
          <a:p>
            <a:pPr algn="ctr">
              <a:defRPr/>
            </a:pPr>
            <a:endParaRPr lang="en-GB" sz="1400">
              <a:solidFill>
                <a:srgbClr val="00482D"/>
              </a:solidFill>
              <a:latin typeface="Arial" panose="020B0604020202020204" pitchFamily="34" charset="0"/>
              <a:cs typeface="Arial" panose="020B0604020202020204" pitchFamily="34" charset="0"/>
            </a:endParaRPr>
          </a:p>
          <a:p>
            <a:pPr lvl="0" algn="ctr">
              <a:defRPr/>
            </a:pPr>
            <a:r>
              <a:rPr lang="en-US" sz="1400">
                <a:solidFill>
                  <a:srgbClr val="00482D"/>
                </a:solidFill>
                <a:latin typeface="Arial" panose="020B0604020202020204" pitchFamily="34" charset="0"/>
                <a:cs typeface="Arial" panose="020B0604020202020204" pitchFamily="34" charset="0"/>
              </a:rPr>
              <a:t>Have an aspirator? Use dishes instead of flasks with the same surface area.</a:t>
            </a:r>
          </a:p>
          <a:p>
            <a:pPr algn="ctr">
              <a:defRPr/>
            </a:pPr>
            <a:endParaRPr lang="en-GB" sz="1400">
              <a:solidFill>
                <a:srgbClr val="00482D"/>
              </a:solidFill>
              <a:latin typeface="Arial" panose="020B0604020202020204" pitchFamily="34" charset="0"/>
              <a:cs typeface="Arial" panose="020B0604020202020204" pitchFamily="34" charset="0"/>
            </a:endParaRPr>
          </a:p>
          <a:p>
            <a:pPr lvl="0" algn="ctr">
              <a:defRPr/>
            </a:pPr>
            <a:r>
              <a:rPr lang="en-GB" sz="1400" b="1">
                <a:solidFill>
                  <a:srgbClr val="6AA84F"/>
                </a:solidFill>
                <a:latin typeface="Arial" panose="020B0604020202020204" pitchFamily="34" charset="0"/>
                <a:cs typeface="Arial" panose="020B0604020202020204" pitchFamily="34" charset="0"/>
              </a:rPr>
              <a:t>Choose better practices</a:t>
            </a:r>
          </a:p>
          <a:p>
            <a:pPr lvl="0" algn="ctr">
              <a:defRPr/>
            </a:pPr>
            <a:r>
              <a:rPr lang="en-GB" sz="1400">
                <a:solidFill>
                  <a:srgbClr val="00482D"/>
                </a:solidFill>
                <a:latin typeface="Arial" panose="020B0604020202020204" pitchFamily="34" charset="0"/>
                <a:cs typeface="Arial" panose="020B0604020202020204" pitchFamily="34" charset="0"/>
              </a:rPr>
              <a:t>Strongly adherent cell lines don’t need a centrifuge step and weak cell lines can use gentle </a:t>
            </a:r>
            <a:r>
              <a:rPr lang="en-GB" sz="1400" b="1" err="1">
                <a:solidFill>
                  <a:srgbClr val="00482D"/>
                </a:solidFill>
                <a:latin typeface="Arial" panose="020B0604020202020204" pitchFamily="34" charset="0"/>
                <a:cs typeface="Arial" panose="020B0604020202020204" pitchFamily="34" charset="0"/>
              </a:rPr>
              <a:t>TrypLE</a:t>
            </a:r>
            <a:r>
              <a:rPr lang="en-GB" sz="1400">
                <a:solidFill>
                  <a:srgbClr val="00482D"/>
                </a:solidFill>
                <a:latin typeface="Arial" panose="020B0604020202020204" pitchFamily="34" charset="0"/>
                <a:cs typeface="Arial" panose="020B0604020202020204" pitchFamily="34" charset="0"/>
              </a:rPr>
              <a:t>. Skip the centrifuge tube!</a:t>
            </a:r>
          </a:p>
        </p:txBody>
      </p:sp>
      <p:sp>
        <p:nvSpPr>
          <p:cNvPr id="81" name="Rectangle 80">
            <a:extLst>
              <a:ext uri="{FF2B5EF4-FFF2-40B4-BE49-F238E27FC236}">
                <a16:creationId xmlns:a16="http://schemas.microsoft.com/office/drawing/2014/main" id="{2C344623-26E9-4A9E-A4A4-44DD4F824619}"/>
              </a:ext>
            </a:extLst>
          </p:cNvPr>
          <p:cNvSpPr/>
          <p:nvPr/>
        </p:nvSpPr>
        <p:spPr>
          <a:xfrm>
            <a:off x="92360" y="57150"/>
            <a:ext cx="12004390" cy="6712963"/>
          </a:xfrm>
          <a:prstGeom prst="rect">
            <a:avLst/>
          </a:prstGeom>
          <a:noFill/>
          <a:ln w="190500">
            <a:solidFill>
              <a:srgbClr val="76F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6F008"/>
              </a:solidFill>
            </a:endParaRPr>
          </a:p>
        </p:txBody>
      </p:sp>
      <p:sp>
        <p:nvSpPr>
          <p:cNvPr id="82" name="Rectangle 81">
            <a:extLst>
              <a:ext uri="{FF2B5EF4-FFF2-40B4-BE49-F238E27FC236}">
                <a16:creationId xmlns:a16="http://schemas.microsoft.com/office/drawing/2014/main" id="{A8CE8690-EE72-4462-9AE7-D5031DA34836}"/>
              </a:ext>
            </a:extLst>
          </p:cNvPr>
          <p:cNvSpPr/>
          <p:nvPr/>
        </p:nvSpPr>
        <p:spPr>
          <a:xfrm>
            <a:off x="246205" y="242976"/>
            <a:ext cx="11696699" cy="6372048"/>
          </a:xfrm>
          <a:prstGeom prst="rect">
            <a:avLst/>
          </a:prstGeom>
          <a:noFill/>
          <a:ln w="190500">
            <a:solidFill>
              <a:srgbClr val="76F00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16B425D9-4649-A147-AFE5-C3D6BC14943F}"/>
              </a:ext>
            </a:extLst>
          </p:cNvPr>
          <p:cNvSpPr txBox="1"/>
          <p:nvPr/>
        </p:nvSpPr>
        <p:spPr>
          <a:xfrm>
            <a:off x="462135" y="2872553"/>
            <a:ext cx="64261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482D"/>
                </a:solidFill>
                <a:effectLst/>
                <a:uLnTx/>
                <a:uFillTx/>
                <a:latin typeface="Calibri" panose="020F0502020204030204"/>
                <a:ea typeface="+mn-ea"/>
                <a:cs typeface="+mn-cs"/>
              </a:rPr>
              <a:t>Waste</a:t>
            </a:r>
          </a:p>
        </p:txBody>
      </p:sp>
      <p:pic>
        <p:nvPicPr>
          <p:cNvPr id="76" name="Picture 75">
            <a:extLst>
              <a:ext uri="{FF2B5EF4-FFF2-40B4-BE49-F238E27FC236}">
                <a16:creationId xmlns:a16="http://schemas.microsoft.com/office/drawing/2014/main" id="{1D8B93C6-F8EC-5D4B-852E-3270D3448865}"/>
              </a:ext>
            </a:extLst>
          </p:cNvPr>
          <p:cNvPicPr>
            <a:picLocks noChangeAspect="1"/>
          </p:cNvPicPr>
          <p:nvPr/>
        </p:nvPicPr>
        <p:blipFill rotWithShape="1">
          <a:blip r:embed="rId6"/>
          <a:srcRect l="45620" t="24788" r="48430" b="39282"/>
          <a:stretch/>
        </p:blipFill>
        <p:spPr>
          <a:xfrm>
            <a:off x="438285" y="2211709"/>
            <a:ext cx="690312" cy="720000"/>
          </a:xfrm>
          <a:prstGeom prst="rect">
            <a:avLst/>
          </a:prstGeom>
        </p:spPr>
      </p:pic>
      <p:grpSp>
        <p:nvGrpSpPr>
          <p:cNvPr id="20" name="Group 19">
            <a:extLst>
              <a:ext uri="{FF2B5EF4-FFF2-40B4-BE49-F238E27FC236}">
                <a16:creationId xmlns:a16="http://schemas.microsoft.com/office/drawing/2014/main" id="{FD081C2E-8B80-08AC-A0DD-CF66AD4BEEB8}"/>
              </a:ext>
            </a:extLst>
          </p:cNvPr>
          <p:cNvGrpSpPr/>
          <p:nvPr/>
        </p:nvGrpSpPr>
        <p:grpSpPr>
          <a:xfrm>
            <a:off x="6860762" y="1100736"/>
            <a:ext cx="914400" cy="914400"/>
            <a:chOff x="6653983" y="3557717"/>
            <a:chExt cx="914400" cy="914400"/>
          </a:xfrm>
        </p:grpSpPr>
        <p:pic>
          <p:nvPicPr>
            <p:cNvPr id="15" name="Graphic 14" descr="Cow">
              <a:extLst>
                <a:ext uri="{FF2B5EF4-FFF2-40B4-BE49-F238E27FC236}">
                  <a16:creationId xmlns:a16="http://schemas.microsoft.com/office/drawing/2014/main" id="{D21F5940-ADC4-2863-69A6-61ADCDBCBD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3983" y="3557717"/>
              <a:ext cx="914400" cy="914400"/>
            </a:xfrm>
            <a:prstGeom prst="rect">
              <a:avLst/>
            </a:prstGeom>
          </p:spPr>
        </p:pic>
        <p:pic>
          <p:nvPicPr>
            <p:cNvPr id="18" name="Graphic 17" descr="Cow">
              <a:extLst>
                <a:ext uri="{FF2B5EF4-FFF2-40B4-BE49-F238E27FC236}">
                  <a16:creationId xmlns:a16="http://schemas.microsoft.com/office/drawing/2014/main" id="{272B152C-5BFA-341F-A83E-44743C16A5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5171" y="3825754"/>
              <a:ext cx="301279" cy="301279"/>
            </a:xfrm>
            <a:prstGeom prst="rect">
              <a:avLst/>
            </a:prstGeom>
          </p:spPr>
        </p:pic>
      </p:grpSp>
      <p:sp>
        <p:nvSpPr>
          <p:cNvPr id="21" name="TextBox 20">
            <a:extLst>
              <a:ext uri="{FF2B5EF4-FFF2-40B4-BE49-F238E27FC236}">
                <a16:creationId xmlns:a16="http://schemas.microsoft.com/office/drawing/2014/main" id="{31760A6A-B4BE-C625-D227-AE62B60943E0}"/>
              </a:ext>
            </a:extLst>
          </p:cNvPr>
          <p:cNvSpPr txBox="1"/>
          <p:nvPr/>
        </p:nvSpPr>
        <p:spPr>
          <a:xfrm>
            <a:off x="6906694" y="1861189"/>
            <a:ext cx="6137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482D"/>
                </a:solidFill>
                <a:effectLst/>
                <a:uLnTx/>
                <a:uFillTx/>
                <a:latin typeface="Calibri" panose="020F0502020204030204"/>
                <a:ea typeface="+mn-ea"/>
                <a:cs typeface="+mn-cs"/>
              </a:rPr>
              <a:t>Ethics</a:t>
            </a:r>
          </a:p>
        </p:txBody>
      </p:sp>
      <p:pic>
        <p:nvPicPr>
          <p:cNvPr id="23" name="Graphic 22" descr="Test tubes">
            <a:extLst>
              <a:ext uri="{FF2B5EF4-FFF2-40B4-BE49-F238E27FC236}">
                <a16:creationId xmlns:a16="http://schemas.microsoft.com/office/drawing/2014/main" id="{04636C84-3531-C51F-5094-7C09044ACE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0127" y="2514593"/>
            <a:ext cx="754429" cy="754429"/>
          </a:xfrm>
          <a:prstGeom prst="rect">
            <a:avLst/>
          </a:prstGeom>
        </p:spPr>
      </p:pic>
      <p:sp>
        <p:nvSpPr>
          <p:cNvPr id="25" name="TextBox 24">
            <a:extLst>
              <a:ext uri="{FF2B5EF4-FFF2-40B4-BE49-F238E27FC236}">
                <a16:creationId xmlns:a16="http://schemas.microsoft.com/office/drawing/2014/main" id="{85019CEB-C09E-2F24-5D2A-3DD4A8C150EC}"/>
              </a:ext>
            </a:extLst>
          </p:cNvPr>
          <p:cNvSpPr txBox="1"/>
          <p:nvPr/>
        </p:nvSpPr>
        <p:spPr>
          <a:xfrm>
            <a:off x="6879748" y="3204268"/>
            <a:ext cx="73212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00482D"/>
                </a:solidFill>
                <a:latin typeface="Calibri" panose="020F0502020204030204"/>
              </a:rPr>
              <a:t>Explore</a:t>
            </a:r>
            <a:endParaRPr kumimoji="0" lang="en-GB" sz="1400" b="0" i="0" u="none" strike="noStrike" kern="1200" cap="none" spc="0" normalizeH="0" baseline="0" noProof="0">
              <a:ln>
                <a:noFill/>
              </a:ln>
              <a:solidFill>
                <a:srgbClr val="00482D"/>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31038F28-9D93-15D1-75EB-0C66E244ECF2}"/>
              </a:ext>
            </a:extLst>
          </p:cNvPr>
          <p:cNvGrpSpPr/>
          <p:nvPr/>
        </p:nvGrpSpPr>
        <p:grpSpPr>
          <a:xfrm>
            <a:off x="418513" y="3590834"/>
            <a:ext cx="829831" cy="1065773"/>
            <a:chOff x="579552" y="3988827"/>
            <a:chExt cx="922121" cy="1154145"/>
          </a:xfrm>
        </p:grpSpPr>
        <p:pic>
          <p:nvPicPr>
            <p:cNvPr id="40" name="Graphic 39" descr="Scientist">
              <a:extLst>
                <a:ext uri="{FF2B5EF4-FFF2-40B4-BE49-F238E27FC236}">
                  <a16:creationId xmlns:a16="http://schemas.microsoft.com/office/drawing/2014/main" id="{1450F846-D84C-5A7D-186D-F7FEDFDFCF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273" y="3988827"/>
              <a:ext cx="914400" cy="914400"/>
            </a:xfrm>
            <a:prstGeom prst="rect">
              <a:avLst/>
            </a:prstGeom>
          </p:spPr>
        </p:pic>
        <p:sp>
          <p:nvSpPr>
            <p:cNvPr id="41" name="TextBox 40">
              <a:extLst>
                <a:ext uri="{FF2B5EF4-FFF2-40B4-BE49-F238E27FC236}">
                  <a16:creationId xmlns:a16="http://schemas.microsoft.com/office/drawing/2014/main" id="{B6C19737-C721-892E-F12E-D5D93742C0C7}"/>
                </a:ext>
              </a:extLst>
            </p:cNvPr>
            <p:cNvSpPr txBox="1"/>
            <p:nvPr/>
          </p:nvSpPr>
          <p:spPr>
            <a:xfrm>
              <a:off x="579552" y="4835195"/>
              <a:ext cx="86626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482D"/>
                  </a:solidFill>
                  <a:effectLst/>
                  <a:uLnTx/>
                  <a:uFillTx/>
                  <a:latin typeface="Calibri" panose="020F0502020204030204"/>
                  <a:ea typeface="+mn-ea"/>
                  <a:cs typeface="+mn-cs"/>
                </a:rPr>
                <a:t>Protocols</a:t>
              </a:r>
            </a:p>
          </p:txBody>
        </p:sp>
      </p:grpSp>
      <p:pic>
        <p:nvPicPr>
          <p:cNvPr id="78" name="Picture 77">
            <a:extLst>
              <a:ext uri="{FF2B5EF4-FFF2-40B4-BE49-F238E27FC236}">
                <a16:creationId xmlns:a16="http://schemas.microsoft.com/office/drawing/2014/main" id="{539E1F65-035F-4C8B-8B5B-0A721B4E6D8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4393" y="339527"/>
            <a:ext cx="1611364" cy="1611364"/>
          </a:xfrm>
          <a:prstGeom prst="rect">
            <a:avLst/>
          </a:prstGeom>
        </p:spPr>
      </p:pic>
      <p:sp>
        <p:nvSpPr>
          <p:cNvPr id="47" name="TextBox 46">
            <a:extLst>
              <a:ext uri="{FF2B5EF4-FFF2-40B4-BE49-F238E27FC236}">
                <a16:creationId xmlns:a16="http://schemas.microsoft.com/office/drawing/2014/main" id="{17E23E78-E59E-E036-9B1B-1C3B95B9C32D}"/>
              </a:ext>
            </a:extLst>
          </p:cNvPr>
          <p:cNvSpPr txBox="1"/>
          <p:nvPr/>
        </p:nvSpPr>
        <p:spPr>
          <a:xfrm>
            <a:off x="1958552" y="4544559"/>
            <a:ext cx="4874389" cy="1815882"/>
          </a:xfrm>
          <a:prstGeom prst="rect">
            <a:avLst/>
          </a:prstGeom>
          <a:noFill/>
        </p:spPr>
        <p:txBody>
          <a:bodyPr wrap="square">
            <a:spAutoFit/>
          </a:bodyPr>
          <a:lstStyle/>
          <a:p>
            <a:pPr lvl="0" algn="ctr">
              <a:defRPr/>
            </a:pPr>
            <a:r>
              <a:rPr lang="en-US" sz="1400" b="1">
                <a:solidFill>
                  <a:srgbClr val="00482D"/>
                </a:solidFill>
                <a:latin typeface="Arial" panose="020B0604020202020204" pitchFamily="34" charset="0"/>
                <a:cs typeface="Arial" panose="020B0604020202020204" pitchFamily="34" charset="0"/>
              </a:rPr>
              <a:t>Reusing culture dishes and flasks </a:t>
            </a:r>
            <a:r>
              <a:rPr lang="en-US" sz="1400">
                <a:solidFill>
                  <a:srgbClr val="00482D"/>
                </a:solidFill>
                <a:latin typeface="Arial" panose="020B0604020202020204" pitchFamily="34" charset="0"/>
                <a:cs typeface="Arial" panose="020B0604020202020204" pitchFamily="34" charset="0"/>
              </a:rPr>
              <a:t>(left) in consecutive passages of one cell line up does not pose risk of contamination, and saves money. Detach your cells properly, wash with PBS 2x, and seed the cells back in!</a:t>
            </a:r>
          </a:p>
          <a:p>
            <a:pPr lvl="0" algn="ctr">
              <a:defRPr/>
            </a:pPr>
            <a:endParaRPr lang="en-US" sz="1400">
              <a:solidFill>
                <a:srgbClr val="00482D"/>
              </a:solidFill>
              <a:latin typeface="Arial" panose="020B0604020202020204" pitchFamily="34" charset="0"/>
              <a:cs typeface="Arial" panose="020B0604020202020204" pitchFamily="34" charset="0"/>
            </a:endParaRPr>
          </a:p>
          <a:p>
            <a:pPr lvl="0" algn="ctr">
              <a:defRPr/>
            </a:pPr>
            <a:r>
              <a:rPr lang="en-US" sz="1400">
                <a:solidFill>
                  <a:srgbClr val="00482D"/>
                </a:solidFill>
                <a:latin typeface="Arial" panose="020B0604020202020204" pitchFamily="34" charset="0"/>
                <a:cs typeface="Arial" panose="020B0604020202020204" pitchFamily="34" charset="0"/>
              </a:rPr>
              <a:t>Similarly, you can place serological and Pasteur </a:t>
            </a:r>
            <a:r>
              <a:rPr lang="en-US" sz="1400" b="1">
                <a:solidFill>
                  <a:srgbClr val="00482D"/>
                </a:solidFill>
                <a:latin typeface="Arial" panose="020B0604020202020204" pitchFamily="34" charset="0"/>
                <a:cs typeface="Arial" panose="020B0604020202020204" pitchFamily="34" charset="0"/>
              </a:rPr>
              <a:t>pipets</a:t>
            </a:r>
            <a:r>
              <a:rPr lang="en-US" sz="1400">
                <a:solidFill>
                  <a:srgbClr val="00482D"/>
                </a:solidFill>
                <a:latin typeface="Arial" panose="020B0604020202020204" pitchFamily="34" charset="0"/>
                <a:cs typeface="Arial" panose="020B0604020202020204" pitchFamily="34" charset="0"/>
              </a:rPr>
              <a:t> in their original packaging and </a:t>
            </a:r>
            <a:r>
              <a:rPr lang="en-US" sz="1400" b="1">
                <a:solidFill>
                  <a:srgbClr val="00482D"/>
                </a:solidFill>
                <a:latin typeface="Arial" panose="020B0604020202020204" pitchFamily="34" charset="0"/>
                <a:cs typeface="Arial" panose="020B0604020202020204" pitchFamily="34" charset="0"/>
              </a:rPr>
              <a:t>reuse</a:t>
            </a:r>
            <a:r>
              <a:rPr lang="en-US" sz="1400">
                <a:solidFill>
                  <a:srgbClr val="00482D"/>
                </a:solidFill>
                <a:latin typeface="Arial" panose="020B0604020202020204" pitchFamily="34" charset="0"/>
                <a:cs typeface="Arial" panose="020B0604020202020204" pitchFamily="34" charset="0"/>
              </a:rPr>
              <a:t> them for the same reagent in the </a:t>
            </a:r>
            <a:r>
              <a:rPr lang="en-US" sz="1400" b="1">
                <a:solidFill>
                  <a:srgbClr val="00482D"/>
                </a:solidFill>
                <a:latin typeface="Arial" panose="020B0604020202020204" pitchFamily="34" charset="0"/>
                <a:cs typeface="Arial" panose="020B0604020202020204" pitchFamily="34" charset="0"/>
              </a:rPr>
              <a:t>same working session</a:t>
            </a:r>
            <a:r>
              <a:rPr lang="en-US" sz="1400">
                <a:solidFill>
                  <a:srgbClr val="00482D"/>
                </a:solidFill>
                <a:latin typeface="Arial" panose="020B0604020202020204" pitchFamily="34" charset="0"/>
                <a:cs typeface="Arial" panose="020B0604020202020204" pitchFamily="34" charset="0"/>
              </a:rPr>
              <a:t>. Then discard them!</a:t>
            </a:r>
          </a:p>
        </p:txBody>
      </p:sp>
      <p:sp>
        <p:nvSpPr>
          <p:cNvPr id="8" name="TextBox 7">
            <a:extLst>
              <a:ext uri="{FF2B5EF4-FFF2-40B4-BE49-F238E27FC236}">
                <a16:creationId xmlns:a16="http://schemas.microsoft.com/office/drawing/2014/main" id="{DAC9A190-B4C6-4BED-DD8A-EA373F762251}"/>
              </a:ext>
            </a:extLst>
          </p:cNvPr>
          <p:cNvSpPr txBox="1"/>
          <p:nvPr/>
        </p:nvSpPr>
        <p:spPr>
          <a:xfrm>
            <a:off x="7673312" y="4752337"/>
            <a:ext cx="1651011" cy="646331"/>
          </a:xfrm>
          <a:prstGeom prst="rect">
            <a:avLst/>
          </a:prstGeom>
          <a:noFill/>
        </p:spPr>
        <p:txBody>
          <a:bodyPr wrap="square">
            <a:spAutoFit/>
          </a:bodyPr>
          <a:lstStyle/>
          <a:p>
            <a:r>
              <a:rPr lang="en-GB" sz="1200">
                <a:solidFill>
                  <a:srgbClr val="00482D"/>
                </a:solidFill>
                <a:latin typeface="Arial" panose="020B0604020202020204" pitchFamily="34" charset="0"/>
                <a:cs typeface="Arial" panose="020B0604020202020204" pitchFamily="34" charset="0"/>
              </a:rPr>
              <a:t>RPE1 cells cultured in FBS or ABS (right). Scale bar, 100 </a:t>
            </a:r>
            <a:r>
              <a:rPr lang="el-GR" sz="1200">
                <a:solidFill>
                  <a:srgbClr val="00482D"/>
                </a:solidFill>
                <a:latin typeface="Arial" panose="020B0604020202020204" pitchFamily="34" charset="0"/>
                <a:cs typeface="Arial" panose="020B0604020202020204" pitchFamily="34" charset="0"/>
              </a:rPr>
              <a:t>μ</a:t>
            </a:r>
            <a:r>
              <a:rPr lang="en-GB" sz="1200">
                <a:solidFill>
                  <a:srgbClr val="00482D"/>
                </a:solidFill>
                <a:latin typeface="Arial" panose="020B0604020202020204" pitchFamily="34" charset="0"/>
                <a:cs typeface="Arial" panose="020B0604020202020204" pitchFamily="34" charset="0"/>
              </a:rPr>
              <a:t>m. </a:t>
            </a:r>
            <a:endParaRPr lang="en-GB" sz="1200"/>
          </a:p>
        </p:txBody>
      </p:sp>
      <p:sp>
        <p:nvSpPr>
          <p:cNvPr id="14" name="TextBox 13">
            <a:extLst>
              <a:ext uri="{FF2B5EF4-FFF2-40B4-BE49-F238E27FC236}">
                <a16:creationId xmlns:a16="http://schemas.microsoft.com/office/drawing/2014/main" id="{EE7457EF-BD04-138D-A53F-2F99A73F481D}"/>
              </a:ext>
            </a:extLst>
          </p:cNvPr>
          <p:cNvSpPr txBox="1"/>
          <p:nvPr/>
        </p:nvSpPr>
        <p:spPr>
          <a:xfrm>
            <a:off x="6794450" y="3392517"/>
            <a:ext cx="4999735"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5B962"/>
                </a:solidFill>
                <a:effectLst/>
                <a:uLnTx/>
                <a:uFillTx/>
                <a:latin typeface="Arial" panose="020B0604020202020204" pitchFamily="34" charset="0"/>
                <a:ea typeface="+mn-ea"/>
                <a:cs typeface="Arial" panose="020B0604020202020204" pitchFamily="34" charset="0"/>
              </a:rPr>
              <a:t>Explore alternatives to FBS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82D"/>
                </a:solidFill>
                <a:effectLst/>
                <a:uLnTx/>
                <a:uFillTx/>
                <a:latin typeface="Arial" panose="020B0604020202020204" pitchFamily="34" charset="0"/>
                <a:ea typeface="+mn-ea"/>
                <a:cs typeface="Arial" panose="020B0604020202020204" pitchFamily="34" charset="0"/>
              </a:rPr>
              <a:t>Other bovine sera </a:t>
            </a:r>
            <a:r>
              <a:rPr kumimoji="0" lang="en-GB" sz="1400" b="0" i="0" u="none" strike="noStrike" kern="1200" cap="none" spc="0" normalizeH="0" baseline="0" noProof="0">
                <a:ln>
                  <a:noFill/>
                </a:ln>
                <a:solidFill>
                  <a:srgbClr val="00482D"/>
                </a:solidFill>
                <a:effectLst/>
                <a:uLnTx/>
                <a:uFillTx/>
                <a:latin typeface="Arial" panose="020B0604020202020204" pitchFamily="34" charset="0"/>
                <a:ea typeface="+mn-ea"/>
                <a:cs typeface="Arial" panose="020B0604020202020204" pitchFamily="34" charset="0"/>
              </a:rPr>
              <a:t>such as Adult bovine sera (ABS) have shown comparable performance to FBS. Why not </a:t>
            </a:r>
            <a:r>
              <a:rPr kumimoji="0" lang="en-GB" sz="1400" i="0" u="none" strike="noStrike" kern="1200" cap="none" spc="0" normalizeH="0" baseline="0" noProof="0">
                <a:ln>
                  <a:noFill/>
                </a:ln>
                <a:solidFill>
                  <a:srgbClr val="00482D"/>
                </a:solidFill>
                <a:effectLst/>
                <a:uLnTx/>
                <a:uFillTx/>
                <a:latin typeface="Arial" panose="020B0604020202020204" pitchFamily="34" charset="0"/>
                <a:ea typeface="+mn-ea"/>
                <a:cs typeface="Arial" panose="020B0604020202020204" pitchFamily="34" charset="0"/>
              </a:rPr>
              <a:t>try</a:t>
            </a:r>
            <a:r>
              <a:rPr kumimoji="0" lang="en-GB" sz="1400" b="0" i="0" u="none" strike="noStrike" kern="1200" cap="none" spc="0" normalizeH="0" baseline="0" noProof="0">
                <a:ln>
                  <a:noFill/>
                </a:ln>
                <a:solidFill>
                  <a:srgbClr val="00482D"/>
                </a:solidFill>
                <a:effectLst/>
                <a:uLnTx/>
                <a:uFillTx/>
                <a:latin typeface="Arial" panose="020B0604020202020204" pitchFamily="34" charset="0"/>
                <a:ea typeface="+mn-ea"/>
                <a:cs typeface="Arial" panose="020B0604020202020204" pitchFamily="34" charset="0"/>
              </a:rPr>
              <a:t> it for </a:t>
            </a:r>
            <a:r>
              <a:rPr kumimoji="0" lang="en-GB" sz="1600" b="1" i="0" u="none" strike="noStrike" kern="1200" cap="none" spc="0" normalizeH="0" baseline="0" noProof="0">
                <a:ln>
                  <a:noFill/>
                </a:ln>
                <a:solidFill>
                  <a:srgbClr val="00482D"/>
                </a:solidFill>
                <a:effectLst/>
                <a:uLnTx/>
                <a:uFillTx/>
                <a:latin typeface="Arial" panose="020B0604020202020204" pitchFamily="34" charset="0"/>
                <a:ea typeface="+mn-ea"/>
                <a:cs typeface="Arial" panose="020B0604020202020204" pitchFamily="34" charset="0"/>
              </a:rPr>
              <a:t>¼ </a:t>
            </a:r>
            <a:r>
              <a:rPr kumimoji="0" lang="en-GB" sz="1400" b="0" i="0" u="none" strike="noStrike" kern="1200" cap="none" spc="0" normalizeH="0" baseline="0" noProof="0">
                <a:ln>
                  <a:noFill/>
                </a:ln>
                <a:solidFill>
                  <a:srgbClr val="00482D"/>
                </a:solidFill>
                <a:effectLst/>
                <a:uLnTx/>
                <a:uFillTx/>
                <a:latin typeface="Arial" panose="020B0604020202020204" pitchFamily="34" charset="0"/>
                <a:ea typeface="+mn-ea"/>
                <a:cs typeface="Arial" panose="020B0604020202020204" pitchFamily="34" charset="0"/>
              </a:rPr>
              <a:t>the price of FBS?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482D"/>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482D"/>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3B4B265-3E52-6117-FF26-FDA1D360CA0D}"/>
              </a:ext>
            </a:extLst>
          </p:cNvPr>
          <p:cNvSpPr txBox="1"/>
          <p:nvPr/>
        </p:nvSpPr>
        <p:spPr>
          <a:xfrm>
            <a:off x="6743233" y="5782036"/>
            <a:ext cx="5099894"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482D"/>
                </a:solidFill>
                <a:effectLst/>
                <a:uLnTx/>
                <a:uFillTx/>
                <a:latin typeface="Arial" panose="020B0604020202020204" pitchFamily="34" charset="0"/>
                <a:ea typeface="+mn-ea"/>
                <a:cs typeface="Arial" panose="020B0604020202020204" pitchFamily="34" charset="0"/>
              </a:rPr>
              <a:t>Watchout for literature validating other cost-effective alternatives such as </a:t>
            </a:r>
            <a:r>
              <a:rPr kumimoji="0" lang="en-GB" sz="1400" b="1" i="0" u="none" strike="noStrike" kern="1200" cap="none" spc="0" normalizeH="0" baseline="0" noProof="0">
                <a:ln>
                  <a:noFill/>
                </a:ln>
                <a:solidFill>
                  <a:srgbClr val="00482D"/>
                </a:solidFill>
                <a:effectLst/>
                <a:uLnTx/>
                <a:uFillTx/>
                <a:latin typeface="Arial" panose="020B0604020202020204" pitchFamily="34" charset="0"/>
                <a:ea typeface="+mn-ea"/>
                <a:cs typeface="Arial" panose="020B0604020202020204" pitchFamily="34" charset="0"/>
              </a:rPr>
              <a:t>GroPro</a:t>
            </a:r>
            <a:r>
              <a:rPr kumimoji="0" lang="en-GB" sz="1400" b="0" i="0" u="none" strike="noStrike" kern="1200" cap="none" spc="0" normalizeH="0" baseline="0" noProof="0">
                <a:ln>
                  <a:noFill/>
                </a:ln>
                <a:solidFill>
                  <a:srgbClr val="00482D"/>
                </a:solidFill>
                <a:effectLst/>
                <a:uLnTx/>
                <a:uFillTx/>
                <a:latin typeface="Arial" panose="020B0604020202020204" pitchFamily="34" charset="0"/>
                <a:ea typeface="+mn-ea"/>
                <a:cs typeface="Arial" panose="020B0604020202020204" pitchFamily="34" charset="0"/>
              </a:rPr>
              <a:t> human platelet lysate solution and </a:t>
            </a:r>
            <a:r>
              <a:rPr kumimoji="0" lang="en-GB" sz="1400" b="1" i="0" u="none" strike="noStrike" kern="1200" cap="none" spc="0" normalizeH="0" baseline="0" noProof="0">
                <a:ln>
                  <a:noFill/>
                </a:ln>
                <a:solidFill>
                  <a:srgbClr val="00482D"/>
                </a:solidFill>
                <a:effectLst/>
                <a:uLnTx/>
                <a:uFillTx/>
                <a:latin typeface="Arial" panose="020B0604020202020204" pitchFamily="34" charset="0"/>
                <a:ea typeface="+mn-ea"/>
                <a:cs typeface="Arial" panose="020B0604020202020204" pitchFamily="34" charset="0"/>
              </a:rPr>
              <a:t>Chemically Defined Lipid Concentrate</a:t>
            </a:r>
            <a:r>
              <a:rPr kumimoji="0" lang="en-GB" sz="1400" i="0" u="none" strike="noStrike" kern="1200" cap="none" spc="0" normalizeH="0" baseline="0" noProof="0">
                <a:ln>
                  <a:noFill/>
                </a:ln>
                <a:solidFill>
                  <a:srgbClr val="00482D"/>
                </a:solidFill>
                <a:effectLst/>
                <a:uLnTx/>
                <a:uFillTx/>
                <a:latin typeface="Arial" panose="020B0604020202020204" pitchFamily="34" charset="0"/>
                <a:ea typeface="+mn-ea"/>
                <a:cs typeface="Arial" panose="020B0604020202020204" pitchFamily="34" charset="0"/>
              </a:rPr>
              <a:t>!</a:t>
            </a:r>
          </a:p>
        </p:txBody>
      </p:sp>
      <p:pic>
        <p:nvPicPr>
          <p:cNvPr id="24" name="Graphic 23" descr="Test tubes">
            <a:extLst>
              <a:ext uri="{FF2B5EF4-FFF2-40B4-BE49-F238E27FC236}">
                <a16:creationId xmlns:a16="http://schemas.microsoft.com/office/drawing/2014/main" id="{22A4A1E7-E316-B5BE-BB32-B19B9BAB96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3876" y="4616906"/>
            <a:ext cx="754429" cy="754429"/>
          </a:xfrm>
          <a:prstGeom prst="rect">
            <a:avLst/>
          </a:prstGeom>
        </p:spPr>
      </p:pic>
      <p:sp>
        <p:nvSpPr>
          <p:cNvPr id="26" name="TextBox 25">
            <a:extLst>
              <a:ext uri="{FF2B5EF4-FFF2-40B4-BE49-F238E27FC236}">
                <a16:creationId xmlns:a16="http://schemas.microsoft.com/office/drawing/2014/main" id="{0662BE62-A305-B898-AABD-8D3A69A85C27}"/>
              </a:ext>
            </a:extLst>
          </p:cNvPr>
          <p:cNvSpPr txBox="1"/>
          <p:nvPr/>
        </p:nvSpPr>
        <p:spPr>
          <a:xfrm>
            <a:off x="6913497" y="5306581"/>
            <a:ext cx="73212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00482D"/>
                </a:solidFill>
                <a:latin typeface="Calibri" panose="020F0502020204030204"/>
              </a:rPr>
              <a:t>Explore</a:t>
            </a:r>
            <a:endParaRPr kumimoji="0" lang="en-GB" sz="1400" b="0" i="0" u="none" strike="noStrike" kern="1200" cap="none" spc="0" normalizeH="0" baseline="0" noProof="0">
              <a:ln>
                <a:noFill/>
              </a:ln>
              <a:solidFill>
                <a:srgbClr val="00482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06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rectangular sign with yellow and white text&#10;&#10;Description automatically generated">
            <a:extLst>
              <a:ext uri="{FF2B5EF4-FFF2-40B4-BE49-F238E27FC236}">
                <a16:creationId xmlns:a16="http://schemas.microsoft.com/office/drawing/2014/main" id="{EE2C725D-9614-9142-17C5-FC2D66B00F4A}"/>
              </a:ext>
            </a:extLst>
          </p:cNvPr>
          <p:cNvPicPr>
            <a:picLocks noChangeAspect="1"/>
          </p:cNvPicPr>
          <p:nvPr/>
        </p:nvPicPr>
        <p:blipFill>
          <a:blip r:embed="rId3"/>
          <a:stretch>
            <a:fillRect/>
          </a:stretch>
        </p:blipFill>
        <p:spPr>
          <a:xfrm>
            <a:off x="133350" y="184588"/>
            <a:ext cx="1914197" cy="813238"/>
          </a:xfrm>
          <a:prstGeom prst="rect">
            <a:avLst/>
          </a:prstGeom>
        </p:spPr>
      </p:pic>
      <p:pic>
        <p:nvPicPr>
          <p:cNvPr id="7" name="Picture 6">
            <a:extLst>
              <a:ext uri="{FF2B5EF4-FFF2-40B4-BE49-F238E27FC236}">
                <a16:creationId xmlns:a16="http://schemas.microsoft.com/office/drawing/2014/main" id="{1C7BC2C6-F4D8-093A-1A35-9332376A9ABE}"/>
              </a:ext>
            </a:extLst>
          </p:cNvPr>
          <p:cNvPicPr>
            <a:picLocks noChangeAspect="1"/>
          </p:cNvPicPr>
          <p:nvPr/>
        </p:nvPicPr>
        <p:blipFill>
          <a:blip r:embed="rId4"/>
          <a:stretch>
            <a:fillRect/>
          </a:stretch>
        </p:blipFill>
        <p:spPr>
          <a:xfrm>
            <a:off x="7881444" y="323412"/>
            <a:ext cx="4136697" cy="272832"/>
          </a:xfrm>
          <a:prstGeom prst="rect">
            <a:avLst/>
          </a:prstGeom>
        </p:spPr>
      </p:pic>
      <p:sp>
        <p:nvSpPr>
          <p:cNvPr id="10" name="TextBox 9">
            <a:extLst>
              <a:ext uri="{FF2B5EF4-FFF2-40B4-BE49-F238E27FC236}">
                <a16:creationId xmlns:a16="http://schemas.microsoft.com/office/drawing/2014/main" id="{6B3D58AE-CDFC-3407-398F-27315F48B78F}"/>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sp>
        <p:nvSpPr>
          <p:cNvPr id="16" name="Title 15">
            <a:extLst>
              <a:ext uri="{FF2B5EF4-FFF2-40B4-BE49-F238E27FC236}">
                <a16:creationId xmlns:a16="http://schemas.microsoft.com/office/drawing/2014/main" id="{1EDEFE1D-8C9E-7873-7991-EFF59DF488E4}"/>
              </a:ext>
            </a:extLst>
          </p:cNvPr>
          <p:cNvSpPr>
            <a:spLocks noGrp="1"/>
          </p:cNvSpPr>
          <p:nvPr>
            <p:ph type="title"/>
          </p:nvPr>
        </p:nvSpPr>
        <p:spPr>
          <a:xfrm>
            <a:off x="2414079" y="24859"/>
            <a:ext cx="10515600" cy="1325563"/>
          </a:xfrm>
        </p:spPr>
        <p:txBody>
          <a:bodyPr>
            <a:normAutofit/>
          </a:bodyPr>
          <a:lstStyle/>
          <a:p>
            <a:r>
              <a:rPr lang="en-GB" sz="4000" b="1"/>
              <a:t>Appendix</a:t>
            </a:r>
          </a:p>
        </p:txBody>
      </p:sp>
      <p:sp>
        <p:nvSpPr>
          <p:cNvPr id="2" name="Content Placeholder 1">
            <a:extLst>
              <a:ext uri="{FF2B5EF4-FFF2-40B4-BE49-F238E27FC236}">
                <a16:creationId xmlns:a16="http://schemas.microsoft.com/office/drawing/2014/main" id="{83F02DFF-135C-F345-D004-B418DF84A131}"/>
              </a:ext>
            </a:extLst>
          </p:cNvPr>
          <p:cNvSpPr>
            <a:spLocks noGrp="1"/>
          </p:cNvSpPr>
          <p:nvPr>
            <p:ph sz="half" idx="1"/>
          </p:nvPr>
        </p:nvSpPr>
        <p:spPr/>
        <p:txBody>
          <a:bodyPr>
            <a:normAutofit fontScale="92500"/>
          </a:bodyPr>
          <a:lstStyle/>
          <a:p>
            <a:endParaRPr lang="en-GB"/>
          </a:p>
          <a:p>
            <a:endParaRPr lang="en-GB"/>
          </a:p>
        </p:txBody>
      </p:sp>
      <p:sp>
        <p:nvSpPr>
          <p:cNvPr id="4" name="Content Placeholder 3">
            <a:extLst>
              <a:ext uri="{FF2B5EF4-FFF2-40B4-BE49-F238E27FC236}">
                <a16:creationId xmlns:a16="http://schemas.microsoft.com/office/drawing/2014/main" id="{D5D569BB-E4B9-DB55-564B-878F454AFA21}"/>
              </a:ext>
            </a:extLst>
          </p:cNvPr>
          <p:cNvSpPr>
            <a:spLocks noGrp="1"/>
          </p:cNvSpPr>
          <p:nvPr>
            <p:ph sz="half" idx="2"/>
          </p:nvPr>
        </p:nvSpPr>
        <p:spPr>
          <a:xfrm>
            <a:off x="5569868" y="2327564"/>
            <a:ext cx="5562600" cy="3849399"/>
          </a:xfrm>
        </p:spPr>
        <p:txBody>
          <a:bodyPr>
            <a:normAutofit fontScale="92500"/>
          </a:bodyPr>
          <a:lstStyle/>
          <a:p>
            <a:r>
              <a:rPr lang="en-US" sz="2400" b="1"/>
              <a:t>BSL2</a:t>
            </a:r>
            <a:r>
              <a:rPr lang="en-US" sz="2400"/>
              <a:t> cell lines </a:t>
            </a:r>
          </a:p>
          <a:p>
            <a:pPr lvl="1"/>
            <a:r>
              <a:rPr lang="en-US" b="1"/>
              <a:t>Human-derived</a:t>
            </a:r>
            <a:r>
              <a:rPr lang="en-US"/>
              <a:t> cell lines (because they can carry human diseases)</a:t>
            </a:r>
          </a:p>
          <a:p>
            <a:pPr lvl="1"/>
            <a:r>
              <a:rPr lang="en-US"/>
              <a:t>Any genetically engineered cell lines with potentially </a:t>
            </a:r>
            <a:r>
              <a:rPr lang="en-US" b="1"/>
              <a:t>hazardous modifications</a:t>
            </a:r>
          </a:p>
          <a:p>
            <a:pPr lvl="1"/>
            <a:r>
              <a:rPr lang="en-US"/>
              <a:t>Any genetically engineered cell lines via </a:t>
            </a:r>
            <a:r>
              <a:rPr lang="en-US" b="1"/>
              <a:t>virus transfection</a:t>
            </a:r>
          </a:p>
          <a:p>
            <a:pPr lvl="1"/>
            <a:r>
              <a:rPr lang="en-US" b="1"/>
              <a:t>Any artificially immortalised</a:t>
            </a:r>
            <a:r>
              <a:rPr lang="en-US"/>
              <a:t> cell lines e.g. RPE1 human retinal pigment epithelial </a:t>
            </a:r>
            <a:endParaRPr lang="en-GB" sz="2800"/>
          </a:p>
          <a:p>
            <a:endParaRPr lang="en-GB"/>
          </a:p>
        </p:txBody>
      </p:sp>
      <p:sp>
        <p:nvSpPr>
          <p:cNvPr id="3" name="Content Placeholder 1">
            <a:extLst>
              <a:ext uri="{FF2B5EF4-FFF2-40B4-BE49-F238E27FC236}">
                <a16:creationId xmlns:a16="http://schemas.microsoft.com/office/drawing/2014/main" id="{9665454A-5D88-CA9F-5FBE-F3D7BEFD3F39}"/>
              </a:ext>
            </a:extLst>
          </p:cNvPr>
          <p:cNvSpPr txBox="1">
            <a:spLocks/>
          </p:cNvSpPr>
          <p:nvPr/>
        </p:nvSpPr>
        <p:spPr>
          <a:xfrm>
            <a:off x="174911" y="2326147"/>
            <a:ext cx="536170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t>BSL1</a:t>
            </a:r>
            <a:r>
              <a:rPr lang="en-US" sz="2400"/>
              <a:t> cell lines </a:t>
            </a:r>
          </a:p>
          <a:p>
            <a:pPr lvl="1"/>
            <a:r>
              <a:rPr lang="en-US" b="1"/>
              <a:t>Non-human</a:t>
            </a:r>
          </a:p>
          <a:p>
            <a:pPr lvl="1"/>
            <a:r>
              <a:rPr lang="en-US"/>
              <a:t>Well-characterized, non-artificially immortalised cell lines, e.g. Neuro2A mouse neuroblastoma</a:t>
            </a:r>
          </a:p>
          <a:p>
            <a:pPr lvl="1"/>
            <a:endParaRPr lang="en-US"/>
          </a:p>
          <a:p>
            <a:endParaRPr lang="en-GB"/>
          </a:p>
        </p:txBody>
      </p:sp>
      <p:sp>
        <p:nvSpPr>
          <p:cNvPr id="8" name="TextBox 7">
            <a:extLst>
              <a:ext uri="{FF2B5EF4-FFF2-40B4-BE49-F238E27FC236}">
                <a16:creationId xmlns:a16="http://schemas.microsoft.com/office/drawing/2014/main" id="{B963BD57-5BD9-5D4E-919A-5EE3A90698DC}"/>
              </a:ext>
            </a:extLst>
          </p:cNvPr>
          <p:cNvSpPr txBox="1"/>
          <p:nvPr/>
        </p:nvSpPr>
        <p:spPr>
          <a:xfrm>
            <a:off x="2971800" y="1547735"/>
            <a:ext cx="6096000" cy="523220"/>
          </a:xfrm>
          <a:prstGeom prst="rect">
            <a:avLst/>
          </a:prstGeom>
          <a:noFill/>
        </p:spPr>
        <p:txBody>
          <a:bodyPr wrap="square">
            <a:spAutoFit/>
          </a:bodyPr>
          <a:lstStyle/>
          <a:p>
            <a:pPr marL="0" indent="0">
              <a:buNone/>
            </a:pPr>
            <a:r>
              <a:rPr lang="en-GB" sz="2800"/>
              <a:t>What are BSL1 and BSL2?</a:t>
            </a:r>
          </a:p>
        </p:txBody>
      </p:sp>
    </p:spTree>
    <p:extLst>
      <p:ext uri="{BB962C8B-B14F-4D97-AF65-F5344CB8AC3E}">
        <p14:creationId xmlns:p14="http://schemas.microsoft.com/office/powerpoint/2010/main" val="48965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rectangular sign with yellow and white text&#10;&#10;Description automatically generated">
            <a:extLst>
              <a:ext uri="{FF2B5EF4-FFF2-40B4-BE49-F238E27FC236}">
                <a16:creationId xmlns:a16="http://schemas.microsoft.com/office/drawing/2014/main" id="{EE2C725D-9614-9142-17C5-FC2D66B00F4A}"/>
              </a:ext>
            </a:extLst>
          </p:cNvPr>
          <p:cNvPicPr>
            <a:picLocks noChangeAspect="1"/>
          </p:cNvPicPr>
          <p:nvPr/>
        </p:nvPicPr>
        <p:blipFill>
          <a:blip r:embed="rId3"/>
          <a:stretch>
            <a:fillRect/>
          </a:stretch>
        </p:blipFill>
        <p:spPr>
          <a:xfrm>
            <a:off x="133350" y="184588"/>
            <a:ext cx="1914197" cy="813238"/>
          </a:xfrm>
          <a:prstGeom prst="rect">
            <a:avLst/>
          </a:prstGeom>
        </p:spPr>
      </p:pic>
      <p:pic>
        <p:nvPicPr>
          <p:cNvPr id="7" name="Picture 6">
            <a:extLst>
              <a:ext uri="{FF2B5EF4-FFF2-40B4-BE49-F238E27FC236}">
                <a16:creationId xmlns:a16="http://schemas.microsoft.com/office/drawing/2014/main" id="{1C7BC2C6-F4D8-093A-1A35-9332376A9ABE}"/>
              </a:ext>
            </a:extLst>
          </p:cNvPr>
          <p:cNvPicPr>
            <a:picLocks noChangeAspect="1"/>
          </p:cNvPicPr>
          <p:nvPr/>
        </p:nvPicPr>
        <p:blipFill>
          <a:blip r:embed="rId4"/>
          <a:stretch>
            <a:fillRect/>
          </a:stretch>
        </p:blipFill>
        <p:spPr>
          <a:xfrm>
            <a:off x="7881444" y="323412"/>
            <a:ext cx="4136697" cy="272832"/>
          </a:xfrm>
          <a:prstGeom prst="rect">
            <a:avLst/>
          </a:prstGeom>
        </p:spPr>
      </p:pic>
      <p:sp>
        <p:nvSpPr>
          <p:cNvPr id="10" name="TextBox 9">
            <a:extLst>
              <a:ext uri="{FF2B5EF4-FFF2-40B4-BE49-F238E27FC236}">
                <a16:creationId xmlns:a16="http://schemas.microsoft.com/office/drawing/2014/main" id="{6B3D58AE-CDFC-3407-398F-27315F48B78F}"/>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sp>
        <p:nvSpPr>
          <p:cNvPr id="16" name="Title 15">
            <a:extLst>
              <a:ext uri="{FF2B5EF4-FFF2-40B4-BE49-F238E27FC236}">
                <a16:creationId xmlns:a16="http://schemas.microsoft.com/office/drawing/2014/main" id="{1EDEFE1D-8C9E-7873-7991-EFF59DF488E4}"/>
              </a:ext>
            </a:extLst>
          </p:cNvPr>
          <p:cNvSpPr>
            <a:spLocks noGrp="1"/>
          </p:cNvSpPr>
          <p:nvPr>
            <p:ph type="title"/>
          </p:nvPr>
        </p:nvSpPr>
        <p:spPr>
          <a:xfrm>
            <a:off x="2414336" y="18255"/>
            <a:ext cx="10515600" cy="1325563"/>
          </a:xfrm>
        </p:spPr>
        <p:txBody>
          <a:bodyPr>
            <a:normAutofit/>
          </a:bodyPr>
          <a:lstStyle/>
          <a:p>
            <a:r>
              <a:rPr lang="en-GB" sz="4000" b="1"/>
              <a:t>Appendix</a:t>
            </a:r>
          </a:p>
        </p:txBody>
      </p:sp>
      <p:sp>
        <p:nvSpPr>
          <p:cNvPr id="2" name="Content Placeholder 1">
            <a:extLst>
              <a:ext uri="{FF2B5EF4-FFF2-40B4-BE49-F238E27FC236}">
                <a16:creationId xmlns:a16="http://schemas.microsoft.com/office/drawing/2014/main" id="{83F02DFF-135C-F345-D004-B418DF84A131}"/>
              </a:ext>
            </a:extLst>
          </p:cNvPr>
          <p:cNvSpPr>
            <a:spLocks noGrp="1"/>
          </p:cNvSpPr>
          <p:nvPr>
            <p:ph idx="1"/>
          </p:nvPr>
        </p:nvSpPr>
        <p:spPr>
          <a:xfrm>
            <a:off x="568377" y="1034875"/>
            <a:ext cx="10515600" cy="4351338"/>
          </a:xfrm>
        </p:spPr>
        <p:txBody>
          <a:bodyPr>
            <a:normAutofit/>
          </a:bodyPr>
          <a:lstStyle/>
          <a:p>
            <a:pPr marL="0" indent="0">
              <a:buNone/>
            </a:pPr>
            <a:r>
              <a:rPr lang="en-GB" sz="2400" b="1"/>
              <a:t>Impact calculations</a:t>
            </a:r>
          </a:p>
          <a:p>
            <a:pPr lvl="1"/>
            <a:endParaRPr lang="en-GB" b="1"/>
          </a:p>
          <a:p>
            <a:endParaRPr lang="en-GB" b="1"/>
          </a:p>
        </p:txBody>
      </p:sp>
      <p:pic>
        <p:nvPicPr>
          <p:cNvPr id="5" name="Picture 4">
            <a:extLst>
              <a:ext uri="{FF2B5EF4-FFF2-40B4-BE49-F238E27FC236}">
                <a16:creationId xmlns:a16="http://schemas.microsoft.com/office/drawing/2014/main" id="{10DF52C8-37DF-D19B-7071-A2642D6E66AA}"/>
              </a:ext>
            </a:extLst>
          </p:cNvPr>
          <p:cNvPicPr>
            <a:picLocks noChangeAspect="1"/>
          </p:cNvPicPr>
          <p:nvPr/>
        </p:nvPicPr>
        <p:blipFill>
          <a:blip r:embed="rId5"/>
          <a:stretch>
            <a:fillRect/>
          </a:stretch>
        </p:blipFill>
        <p:spPr>
          <a:xfrm>
            <a:off x="3890456" y="997826"/>
            <a:ext cx="7981976" cy="4461974"/>
          </a:xfrm>
          <a:prstGeom prst="rect">
            <a:avLst/>
          </a:prstGeom>
        </p:spPr>
      </p:pic>
      <p:pic>
        <p:nvPicPr>
          <p:cNvPr id="13" name="Picture 12">
            <a:extLst>
              <a:ext uri="{FF2B5EF4-FFF2-40B4-BE49-F238E27FC236}">
                <a16:creationId xmlns:a16="http://schemas.microsoft.com/office/drawing/2014/main" id="{C8C0746D-21E6-89BF-E747-8885E3FC7F13}"/>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Lst>
          </a:blip>
          <a:srcRect r="754" b="-8795"/>
          <a:stretch/>
        </p:blipFill>
        <p:spPr>
          <a:xfrm>
            <a:off x="3890457" y="5594575"/>
            <a:ext cx="7981976" cy="422338"/>
          </a:xfrm>
          <a:prstGeom prst="rect">
            <a:avLst/>
          </a:prstGeom>
        </p:spPr>
      </p:pic>
      <p:pic>
        <p:nvPicPr>
          <p:cNvPr id="15" name="Picture 14">
            <a:extLst>
              <a:ext uri="{FF2B5EF4-FFF2-40B4-BE49-F238E27FC236}">
                <a16:creationId xmlns:a16="http://schemas.microsoft.com/office/drawing/2014/main" id="{2809E5A4-0024-4930-E712-72F9AE84717B}"/>
              </a:ext>
            </a:extLst>
          </p:cNvPr>
          <p:cNvPicPr>
            <a:picLocks noChangeAspect="1"/>
          </p:cNvPicPr>
          <p:nvPr/>
        </p:nvPicPr>
        <p:blipFill>
          <a:blip r:embed="rId8"/>
          <a:stretch>
            <a:fillRect/>
          </a:stretch>
        </p:blipFill>
        <p:spPr>
          <a:xfrm>
            <a:off x="3925162" y="6016913"/>
            <a:ext cx="7947270" cy="579801"/>
          </a:xfrm>
          <a:prstGeom prst="rect">
            <a:avLst/>
          </a:prstGeom>
        </p:spPr>
      </p:pic>
      <p:sp>
        <p:nvSpPr>
          <p:cNvPr id="19" name="TextBox 18">
            <a:extLst>
              <a:ext uri="{FF2B5EF4-FFF2-40B4-BE49-F238E27FC236}">
                <a16:creationId xmlns:a16="http://schemas.microsoft.com/office/drawing/2014/main" id="{60009B24-B9F6-EC03-ADDA-FFF7C2C4C4F8}"/>
              </a:ext>
            </a:extLst>
          </p:cNvPr>
          <p:cNvSpPr txBox="1"/>
          <p:nvPr/>
        </p:nvSpPr>
        <p:spPr>
          <a:xfrm>
            <a:off x="133131" y="1615701"/>
            <a:ext cx="3925162" cy="2862322"/>
          </a:xfrm>
          <a:prstGeom prst="rect">
            <a:avLst/>
          </a:prstGeom>
          <a:noFill/>
        </p:spPr>
        <p:txBody>
          <a:bodyPr wrap="square">
            <a:spAutoFit/>
          </a:bodyPr>
          <a:lstStyle/>
          <a:p>
            <a:r>
              <a:rPr lang="en-US"/>
              <a:t>For example, </a:t>
            </a:r>
            <a:r>
              <a:rPr lang="en-US" b="1"/>
              <a:t>1 g of polystyrene (PS) </a:t>
            </a:r>
            <a:r>
              <a:rPr lang="en-US"/>
              <a:t>was identified as </a:t>
            </a:r>
            <a:r>
              <a:rPr lang="en-US" b="1"/>
              <a:t>3.80 gCO2eq </a:t>
            </a:r>
            <a:r>
              <a:rPr lang="en-US"/>
              <a:t>(C product), in addition cell culture waste decontamination was identified as </a:t>
            </a:r>
            <a:r>
              <a:rPr lang="en-US" b="1"/>
              <a:t>0.34 gCO2eq </a:t>
            </a:r>
            <a:r>
              <a:rPr lang="en-US"/>
              <a:t>to autoclave 1 g of any plastic, along with incineration with energy recovery identified as 1.07 gCO2eq/g for PS. This makes a total of</a:t>
            </a:r>
            <a:r>
              <a:rPr lang="en-US" b="1"/>
              <a:t> 5.21 gCO2eq per 1 g of PS. </a:t>
            </a:r>
            <a:endParaRPr lang="en-GB" b="1"/>
          </a:p>
        </p:txBody>
      </p:sp>
    </p:spTree>
    <p:extLst>
      <p:ext uri="{BB962C8B-B14F-4D97-AF65-F5344CB8AC3E}">
        <p14:creationId xmlns:p14="http://schemas.microsoft.com/office/powerpoint/2010/main" val="97312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rectangular sign with yellow and white text&#10;&#10;Description automatically generated">
            <a:extLst>
              <a:ext uri="{FF2B5EF4-FFF2-40B4-BE49-F238E27FC236}">
                <a16:creationId xmlns:a16="http://schemas.microsoft.com/office/drawing/2014/main" id="{EE2C725D-9614-9142-17C5-FC2D66B00F4A}"/>
              </a:ext>
            </a:extLst>
          </p:cNvPr>
          <p:cNvPicPr>
            <a:picLocks noChangeAspect="1"/>
          </p:cNvPicPr>
          <p:nvPr/>
        </p:nvPicPr>
        <p:blipFill>
          <a:blip r:embed="rId3"/>
          <a:stretch>
            <a:fillRect/>
          </a:stretch>
        </p:blipFill>
        <p:spPr>
          <a:xfrm>
            <a:off x="133350" y="184588"/>
            <a:ext cx="1914197" cy="813238"/>
          </a:xfrm>
          <a:prstGeom prst="rect">
            <a:avLst/>
          </a:prstGeom>
        </p:spPr>
      </p:pic>
      <p:pic>
        <p:nvPicPr>
          <p:cNvPr id="7" name="Picture 6">
            <a:extLst>
              <a:ext uri="{FF2B5EF4-FFF2-40B4-BE49-F238E27FC236}">
                <a16:creationId xmlns:a16="http://schemas.microsoft.com/office/drawing/2014/main" id="{1C7BC2C6-F4D8-093A-1A35-9332376A9ABE}"/>
              </a:ext>
            </a:extLst>
          </p:cNvPr>
          <p:cNvPicPr>
            <a:picLocks noChangeAspect="1"/>
          </p:cNvPicPr>
          <p:nvPr/>
        </p:nvPicPr>
        <p:blipFill>
          <a:blip r:embed="rId4"/>
          <a:stretch>
            <a:fillRect/>
          </a:stretch>
        </p:blipFill>
        <p:spPr>
          <a:xfrm>
            <a:off x="7881444" y="323412"/>
            <a:ext cx="4136697" cy="272832"/>
          </a:xfrm>
          <a:prstGeom prst="rect">
            <a:avLst/>
          </a:prstGeom>
        </p:spPr>
      </p:pic>
      <p:sp>
        <p:nvSpPr>
          <p:cNvPr id="10" name="TextBox 9">
            <a:extLst>
              <a:ext uri="{FF2B5EF4-FFF2-40B4-BE49-F238E27FC236}">
                <a16:creationId xmlns:a16="http://schemas.microsoft.com/office/drawing/2014/main" id="{6B3D58AE-CDFC-3407-398F-27315F48B78F}"/>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sp>
        <p:nvSpPr>
          <p:cNvPr id="16" name="Title 15">
            <a:extLst>
              <a:ext uri="{FF2B5EF4-FFF2-40B4-BE49-F238E27FC236}">
                <a16:creationId xmlns:a16="http://schemas.microsoft.com/office/drawing/2014/main" id="{1EDEFE1D-8C9E-7873-7991-EFF59DF488E4}"/>
              </a:ext>
            </a:extLst>
          </p:cNvPr>
          <p:cNvSpPr>
            <a:spLocks noGrp="1"/>
          </p:cNvSpPr>
          <p:nvPr>
            <p:ph type="title"/>
          </p:nvPr>
        </p:nvSpPr>
        <p:spPr>
          <a:xfrm>
            <a:off x="2414336" y="18255"/>
            <a:ext cx="10515600" cy="1325563"/>
          </a:xfrm>
        </p:spPr>
        <p:txBody>
          <a:bodyPr/>
          <a:lstStyle/>
          <a:p>
            <a:r>
              <a:rPr lang="en-GB" b="1"/>
              <a:t>Appendix</a:t>
            </a:r>
          </a:p>
        </p:txBody>
      </p:sp>
      <p:sp>
        <p:nvSpPr>
          <p:cNvPr id="2" name="Content Placeholder 1">
            <a:extLst>
              <a:ext uri="{FF2B5EF4-FFF2-40B4-BE49-F238E27FC236}">
                <a16:creationId xmlns:a16="http://schemas.microsoft.com/office/drawing/2014/main" id="{83F02DFF-135C-F345-D004-B418DF84A131}"/>
              </a:ext>
            </a:extLst>
          </p:cNvPr>
          <p:cNvSpPr>
            <a:spLocks noGrp="1"/>
          </p:cNvSpPr>
          <p:nvPr>
            <p:ph idx="1"/>
          </p:nvPr>
        </p:nvSpPr>
        <p:spPr/>
        <p:txBody>
          <a:bodyPr>
            <a:normAutofit fontScale="92500"/>
          </a:bodyPr>
          <a:lstStyle/>
          <a:p>
            <a:r>
              <a:rPr lang="en-GB"/>
              <a:t>Reusing dishes AND avoiding use of falcon tubes</a:t>
            </a:r>
          </a:p>
          <a:p>
            <a:endParaRPr lang="en-GB"/>
          </a:p>
          <a:p>
            <a:endParaRPr lang="en-GB"/>
          </a:p>
          <a:p>
            <a:endParaRPr lang="en-GB"/>
          </a:p>
          <a:p>
            <a:endParaRPr lang="en-GB"/>
          </a:p>
          <a:p>
            <a:endParaRPr lang="en-GB"/>
          </a:p>
          <a:p>
            <a:endParaRPr lang="en-GB"/>
          </a:p>
          <a:p>
            <a:endParaRPr lang="en-GB"/>
          </a:p>
          <a:p>
            <a:r>
              <a:rPr lang="en-GB"/>
              <a:t>This method is particularly used in suspended cell cultures already</a:t>
            </a:r>
          </a:p>
          <a:p>
            <a:endParaRPr lang="en-GB"/>
          </a:p>
          <a:p>
            <a:pPr lvl="1"/>
            <a:endParaRPr lang="en-GB"/>
          </a:p>
          <a:p>
            <a:endParaRPr lang="en-GB"/>
          </a:p>
        </p:txBody>
      </p:sp>
      <p:pic>
        <p:nvPicPr>
          <p:cNvPr id="4" name="Picture 3">
            <a:extLst>
              <a:ext uri="{FF2B5EF4-FFF2-40B4-BE49-F238E27FC236}">
                <a16:creationId xmlns:a16="http://schemas.microsoft.com/office/drawing/2014/main" id="{21CC8D20-D49E-2DA9-998B-C85CADF34E32}"/>
              </a:ext>
            </a:extLst>
          </p:cNvPr>
          <p:cNvPicPr>
            <a:picLocks noChangeAspect="1"/>
          </p:cNvPicPr>
          <p:nvPr/>
        </p:nvPicPr>
        <p:blipFill>
          <a:blip r:embed="rId5"/>
          <a:stretch>
            <a:fillRect/>
          </a:stretch>
        </p:blipFill>
        <p:spPr>
          <a:xfrm>
            <a:off x="5374201" y="2980724"/>
            <a:ext cx="3962604" cy="1968601"/>
          </a:xfrm>
          <a:prstGeom prst="rect">
            <a:avLst/>
          </a:prstGeom>
        </p:spPr>
      </p:pic>
      <p:pic>
        <p:nvPicPr>
          <p:cNvPr id="8" name="Picture 7">
            <a:extLst>
              <a:ext uri="{FF2B5EF4-FFF2-40B4-BE49-F238E27FC236}">
                <a16:creationId xmlns:a16="http://schemas.microsoft.com/office/drawing/2014/main" id="{828C12F0-646F-08FE-9AAF-91298E0E4EB8}"/>
              </a:ext>
            </a:extLst>
          </p:cNvPr>
          <p:cNvPicPr>
            <a:picLocks noChangeAspect="1"/>
          </p:cNvPicPr>
          <p:nvPr/>
        </p:nvPicPr>
        <p:blipFill>
          <a:blip r:embed="rId6"/>
          <a:stretch>
            <a:fillRect/>
          </a:stretch>
        </p:blipFill>
        <p:spPr>
          <a:xfrm>
            <a:off x="2275956" y="2911450"/>
            <a:ext cx="4540483" cy="2324219"/>
          </a:xfrm>
          <a:prstGeom prst="rect">
            <a:avLst/>
          </a:prstGeom>
        </p:spPr>
      </p:pic>
      <p:pic>
        <p:nvPicPr>
          <p:cNvPr id="12" name="Picture 11">
            <a:extLst>
              <a:ext uri="{FF2B5EF4-FFF2-40B4-BE49-F238E27FC236}">
                <a16:creationId xmlns:a16="http://schemas.microsoft.com/office/drawing/2014/main" id="{5D098CF6-6757-1DA7-F259-5D171F70D826}"/>
              </a:ext>
            </a:extLst>
          </p:cNvPr>
          <p:cNvPicPr>
            <a:picLocks noChangeAspect="1"/>
          </p:cNvPicPr>
          <p:nvPr/>
        </p:nvPicPr>
        <p:blipFill rotWithShape="1">
          <a:blip r:embed="rId7"/>
          <a:srcRect l="66669"/>
          <a:stretch/>
        </p:blipFill>
        <p:spPr>
          <a:xfrm>
            <a:off x="5304926" y="2829659"/>
            <a:ext cx="1524000" cy="2343270"/>
          </a:xfrm>
          <a:prstGeom prst="rect">
            <a:avLst/>
          </a:prstGeom>
        </p:spPr>
      </p:pic>
    </p:spTree>
    <p:extLst>
      <p:ext uri="{BB962C8B-B14F-4D97-AF65-F5344CB8AC3E}">
        <p14:creationId xmlns:p14="http://schemas.microsoft.com/office/powerpoint/2010/main" val="301565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rectangular sign with yellow and white text&#10;&#10;Description automatically generated">
            <a:extLst>
              <a:ext uri="{FF2B5EF4-FFF2-40B4-BE49-F238E27FC236}">
                <a16:creationId xmlns:a16="http://schemas.microsoft.com/office/drawing/2014/main" id="{EE2C725D-9614-9142-17C5-FC2D66B00F4A}"/>
              </a:ext>
            </a:extLst>
          </p:cNvPr>
          <p:cNvPicPr>
            <a:picLocks noChangeAspect="1"/>
          </p:cNvPicPr>
          <p:nvPr/>
        </p:nvPicPr>
        <p:blipFill>
          <a:blip r:embed="rId3"/>
          <a:stretch>
            <a:fillRect/>
          </a:stretch>
        </p:blipFill>
        <p:spPr>
          <a:xfrm>
            <a:off x="133350" y="184588"/>
            <a:ext cx="1914197" cy="813238"/>
          </a:xfrm>
          <a:prstGeom prst="rect">
            <a:avLst/>
          </a:prstGeom>
        </p:spPr>
      </p:pic>
      <p:pic>
        <p:nvPicPr>
          <p:cNvPr id="7" name="Picture 6">
            <a:extLst>
              <a:ext uri="{FF2B5EF4-FFF2-40B4-BE49-F238E27FC236}">
                <a16:creationId xmlns:a16="http://schemas.microsoft.com/office/drawing/2014/main" id="{1C7BC2C6-F4D8-093A-1A35-9332376A9ABE}"/>
              </a:ext>
            </a:extLst>
          </p:cNvPr>
          <p:cNvPicPr>
            <a:picLocks noChangeAspect="1"/>
          </p:cNvPicPr>
          <p:nvPr/>
        </p:nvPicPr>
        <p:blipFill>
          <a:blip r:embed="rId4"/>
          <a:stretch>
            <a:fillRect/>
          </a:stretch>
        </p:blipFill>
        <p:spPr>
          <a:xfrm>
            <a:off x="7881444" y="323412"/>
            <a:ext cx="4136697" cy="272832"/>
          </a:xfrm>
          <a:prstGeom prst="rect">
            <a:avLst/>
          </a:prstGeom>
        </p:spPr>
      </p:pic>
      <p:sp>
        <p:nvSpPr>
          <p:cNvPr id="10" name="TextBox 9">
            <a:extLst>
              <a:ext uri="{FF2B5EF4-FFF2-40B4-BE49-F238E27FC236}">
                <a16:creationId xmlns:a16="http://schemas.microsoft.com/office/drawing/2014/main" id="{6B3D58AE-CDFC-3407-398F-27315F48B78F}"/>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sp>
        <p:nvSpPr>
          <p:cNvPr id="16" name="Title 15">
            <a:extLst>
              <a:ext uri="{FF2B5EF4-FFF2-40B4-BE49-F238E27FC236}">
                <a16:creationId xmlns:a16="http://schemas.microsoft.com/office/drawing/2014/main" id="{1EDEFE1D-8C9E-7873-7991-EFF59DF488E4}"/>
              </a:ext>
            </a:extLst>
          </p:cNvPr>
          <p:cNvSpPr>
            <a:spLocks noGrp="1"/>
          </p:cNvSpPr>
          <p:nvPr>
            <p:ph type="title"/>
          </p:nvPr>
        </p:nvSpPr>
        <p:spPr>
          <a:xfrm>
            <a:off x="2414336" y="18255"/>
            <a:ext cx="10515600" cy="1325563"/>
          </a:xfrm>
        </p:spPr>
        <p:txBody>
          <a:bodyPr/>
          <a:lstStyle/>
          <a:p>
            <a:r>
              <a:rPr lang="en-GB" b="1"/>
              <a:t>Appendix</a:t>
            </a:r>
          </a:p>
        </p:txBody>
      </p:sp>
      <p:sp>
        <p:nvSpPr>
          <p:cNvPr id="2" name="Content Placeholder 1">
            <a:extLst>
              <a:ext uri="{FF2B5EF4-FFF2-40B4-BE49-F238E27FC236}">
                <a16:creationId xmlns:a16="http://schemas.microsoft.com/office/drawing/2014/main" id="{83F02DFF-135C-F345-D004-B418DF84A131}"/>
              </a:ext>
            </a:extLst>
          </p:cNvPr>
          <p:cNvSpPr>
            <a:spLocks noGrp="1"/>
          </p:cNvSpPr>
          <p:nvPr>
            <p:ph idx="1"/>
          </p:nvPr>
        </p:nvSpPr>
        <p:spPr>
          <a:xfrm>
            <a:off x="457200" y="1510427"/>
            <a:ext cx="11468100" cy="4351338"/>
          </a:xfrm>
        </p:spPr>
        <p:txBody>
          <a:bodyPr>
            <a:normAutofit lnSpcReduction="10000"/>
          </a:bodyPr>
          <a:lstStyle/>
          <a:p>
            <a:pPr marL="0" indent="0">
              <a:buNone/>
            </a:pPr>
            <a:r>
              <a:rPr lang="en-GB"/>
              <a:t>Cell lines used </a:t>
            </a:r>
          </a:p>
          <a:p>
            <a:r>
              <a:rPr lang="en-GB"/>
              <a:t>Loose (easily detached)</a:t>
            </a:r>
          </a:p>
          <a:p>
            <a:pPr lvl="1"/>
            <a:r>
              <a:rPr lang="en-GB"/>
              <a:t>HEK293T, human embryo kidney, BSL2</a:t>
            </a:r>
          </a:p>
          <a:p>
            <a:pPr lvl="1"/>
            <a:r>
              <a:rPr lang="en-GB" b="1"/>
              <a:t>BV2</a:t>
            </a:r>
            <a:r>
              <a:rPr lang="en-GB"/>
              <a:t>, immortalized mouse microglial cell line, BSL1-2</a:t>
            </a:r>
          </a:p>
          <a:p>
            <a:pPr lvl="1"/>
            <a:r>
              <a:rPr lang="en-GB" b="1"/>
              <a:t>Neuro2A</a:t>
            </a:r>
            <a:r>
              <a:rPr lang="en-GB"/>
              <a:t>, mouse neuroblastoma, BSL1</a:t>
            </a:r>
          </a:p>
          <a:p>
            <a:r>
              <a:rPr lang="en-GB"/>
              <a:t>Strong (need longer Trypsin treat and shaking to detach them)</a:t>
            </a:r>
          </a:p>
          <a:p>
            <a:pPr lvl="1"/>
            <a:r>
              <a:rPr lang="en-GB"/>
              <a:t>RPE1, immortalised </a:t>
            </a:r>
            <a:r>
              <a:rPr lang="en-US"/>
              <a:t>human retinal pigment epithelial cell line, BSL2</a:t>
            </a:r>
            <a:endParaRPr lang="en-GB"/>
          </a:p>
          <a:p>
            <a:pPr lvl="1"/>
            <a:r>
              <a:rPr lang="en-GB" b="1"/>
              <a:t>Panc1</a:t>
            </a:r>
            <a:r>
              <a:rPr lang="en-GB"/>
              <a:t>, </a:t>
            </a:r>
            <a:r>
              <a:rPr lang="en-US"/>
              <a:t>human pancreatic cancer cell line</a:t>
            </a:r>
            <a:r>
              <a:rPr lang="en-GB"/>
              <a:t>, BSL2</a:t>
            </a:r>
          </a:p>
          <a:p>
            <a:r>
              <a:rPr lang="en-GB"/>
              <a:t>Suspension </a:t>
            </a:r>
          </a:p>
          <a:p>
            <a:pPr lvl="1"/>
            <a:r>
              <a:rPr lang="en-GB" b="1"/>
              <a:t>THP1</a:t>
            </a:r>
            <a:r>
              <a:rPr lang="en-GB"/>
              <a:t>, </a:t>
            </a:r>
            <a:r>
              <a:rPr lang="en-US"/>
              <a:t>human monocytic cell line derived from acute monocytic leukemia, BSL2</a:t>
            </a:r>
            <a:endParaRPr lang="en-GB"/>
          </a:p>
          <a:p>
            <a:pPr lvl="1"/>
            <a:endParaRPr lang="en-GB"/>
          </a:p>
          <a:p>
            <a:pPr lvl="1"/>
            <a:endParaRPr lang="en-GB"/>
          </a:p>
          <a:p>
            <a:endParaRPr lang="en-GB"/>
          </a:p>
        </p:txBody>
      </p:sp>
      <p:sp>
        <p:nvSpPr>
          <p:cNvPr id="4" name="TextBox 3">
            <a:extLst>
              <a:ext uri="{FF2B5EF4-FFF2-40B4-BE49-F238E27FC236}">
                <a16:creationId xmlns:a16="http://schemas.microsoft.com/office/drawing/2014/main" id="{CBE2AF07-DBA0-1E74-4BEF-DD4853740BF3}"/>
              </a:ext>
            </a:extLst>
          </p:cNvPr>
          <p:cNvSpPr txBox="1"/>
          <p:nvPr/>
        </p:nvSpPr>
        <p:spPr>
          <a:xfrm>
            <a:off x="1017751" y="5698508"/>
            <a:ext cx="10681855" cy="707886"/>
          </a:xfrm>
          <a:prstGeom prst="rect">
            <a:avLst/>
          </a:prstGeom>
          <a:noFill/>
        </p:spPr>
        <p:txBody>
          <a:bodyPr wrap="square">
            <a:spAutoFit/>
          </a:bodyPr>
          <a:lstStyle/>
          <a:p>
            <a:r>
              <a:rPr lang="en-US" sz="2000" b="1"/>
              <a:t>Acknowledgements</a:t>
            </a:r>
            <a:r>
              <a:rPr lang="en-US" sz="2000"/>
              <a:t>: F. Clifton-Spring; D. Ho; H. Meng; and R. McDowell and S. Notash for providing additional insight on FBS alternatives in the cell lines highlighted in bold above</a:t>
            </a:r>
            <a:endParaRPr lang="en-GB" sz="2000"/>
          </a:p>
        </p:txBody>
      </p:sp>
    </p:spTree>
    <p:extLst>
      <p:ext uri="{BB962C8B-B14F-4D97-AF65-F5344CB8AC3E}">
        <p14:creationId xmlns:p14="http://schemas.microsoft.com/office/powerpoint/2010/main" val="1448235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rectangular sign with yellow and white text&#10;&#10;Description automatically generated">
            <a:extLst>
              <a:ext uri="{FF2B5EF4-FFF2-40B4-BE49-F238E27FC236}">
                <a16:creationId xmlns:a16="http://schemas.microsoft.com/office/drawing/2014/main" id="{EE2C725D-9614-9142-17C5-FC2D66B00F4A}"/>
              </a:ext>
            </a:extLst>
          </p:cNvPr>
          <p:cNvPicPr>
            <a:picLocks noChangeAspect="1"/>
          </p:cNvPicPr>
          <p:nvPr/>
        </p:nvPicPr>
        <p:blipFill>
          <a:blip r:embed="rId3"/>
          <a:stretch>
            <a:fillRect/>
          </a:stretch>
        </p:blipFill>
        <p:spPr>
          <a:xfrm>
            <a:off x="133350" y="184588"/>
            <a:ext cx="1914197" cy="813238"/>
          </a:xfrm>
          <a:prstGeom prst="rect">
            <a:avLst/>
          </a:prstGeom>
        </p:spPr>
      </p:pic>
      <p:pic>
        <p:nvPicPr>
          <p:cNvPr id="7" name="Picture 6">
            <a:extLst>
              <a:ext uri="{FF2B5EF4-FFF2-40B4-BE49-F238E27FC236}">
                <a16:creationId xmlns:a16="http://schemas.microsoft.com/office/drawing/2014/main" id="{1C7BC2C6-F4D8-093A-1A35-9332376A9ABE}"/>
              </a:ext>
            </a:extLst>
          </p:cNvPr>
          <p:cNvPicPr>
            <a:picLocks noChangeAspect="1"/>
          </p:cNvPicPr>
          <p:nvPr/>
        </p:nvPicPr>
        <p:blipFill>
          <a:blip r:embed="rId4"/>
          <a:stretch>
            <a:fillRect/>
          </a:stretch>
        </p:blipFill>
        <p:spPr>
          <a:xfrm>
            <a:off x="7881444" y="323412"/>
            <a:ext cx="4136697" cy="272832"/>
          </a:xfrm>
          <a:prstGeom prst="rect">
            <a:avLst/>
          </a:prstGeom>
        </p:spPr>
      </p:pic>
      <p:sp>
        <p:nvSpPr>
          <p:cNvPr id="10" name="TextBox 9">
            <a:extLst>
              <a:ext uri="{FF2B5EF4-FFF2-40B4-BE49-F238E27FC236}">
                <a16:creationId xmlns:a16="http://schemas.microsoft.com/office/drawing/2014/main" id="{6B3D58AE-CDFC-3407-398F-27315F48B78F}"/>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sp>
        <p:nvSpPr>
          <p:cNvPr id="16" name="Title 15">
            <a:extLst>
              <a:ext uri="{FF2B5EF4-FFF2-40B4-BE49-F238E27FC236}">
                <a16:creationId xmlns:a16="http://schemas.microsoft.com/office/drawing/2014/main" id="{1EDEFE1D-8C9E-7873-7991-EFF59DF488E4}"/>
              </a:ext>
            </a:extLst>
          </p:cNvPr>
          <p:cNvSpPr>
            <a:spLocks noGrp="1"/>
          </p:cNvSpPr>
          <p:nvPr>
            <p:ph type="title"/>
          </p:nvPr>
        </p:nvSpPr>
        <p:spPr>
          <a:xfrm>
            <a:off x="2414336" y="18255"/>
            <a:ext cx="10515600" cy="1325563"/>
          </a:xfrm>
        </p:spPr>
        <p:txBody>
          <a:bodyPr/>
          <a:lstStyle/>
          <a:p>
            <a:r>
              <a:rPr lang="en-GB" b="1"/>
              <a:t>Appendix</a:t>
            </a:r>
          </a:p>
        </p:txBody>
      </p:sp>
      <p:sp>
        <p:nvSpPr>
          <p:cNvPr id="2" name="Content Placeholder 1">
            <a:extLst>
              <a:ext uri="{FF2B5EF4-FFF2-40B4-BE49-F238E27FC236}">
                <a16:creationId xmlns:a16="http://schemas.microsoft.com/office/drawing/2014/main" id="{83F02DFF-135C-F345-D004-B418DF84A131}"/>
              </a:ext>
            </a:extLst>
          </p:cNvPr>
          <p:cNvSpPr>
            <a:spLocks noGrp="1"/>
          </p:cNvSpPr>
          <p:nvPr>
            <p:ph idx="1"/>
          </p:nvPr>
        </p:nvSpPr>
        <p:spPr>
          <a:xfrm>
            <a:off x="268941" y="1288398"/>
            <a:ext cx="11748148" cy="5190769"/>
          </a:xfrm>
        </p:spPr>
        <p:txBody>
          <a:bodyPr>
            <a:normAutofit fontScale="55000" lnSpcReduction="20000"/>
          </a:bodyPr>
          <a:lstStyle/>
          <a:p>
            <a:endParaRPr lang="en-GB"/>
          </a:p>
          <a:p>
            <a:pPr marL="514350" indent="-514350">
              <a:lnSpc>
                <a:spcPct val="120000"/>
              </a:lnSpc>
              <a:buFont typeface="+mj-lt"/>
              <a:buAutoNum type="arabicPeriod"/>
            </a:pPr>
            <a:r>
              <a:rPr lang="en-GB" sz="3400"/>
              <a:t>Gestation of 3-9 months (calf gestation is ~9 months</a:t>
            </a:r>
            <a:endParaRPr lang="en-GB" sz="3000"/>
          </a:p>
          <a:p>
            <a:pPr marL="514350" indent="-514350">
              <a:lnSpc>
                <a:spcPct val="120000"/>
              </a:lnSpc>
              <a:buFont typeface="+mj-lt"/>
              <a:buAutoNum type="arabicPeriod"/>
            </a:pPr>
            <a:r>
              <a:rPr lang="en-GB" sz="3400"/>
              <a:t>Poor documentation of standard procedures across stockyards/abattoirs, and across countries</a:t>
            </a:r>
          </a:p>
          <a:p>
            <a:pPr marL="514350" indent="-514350">
              <a:lnSpc>
                <a:spcPct val="120000"/>
              </a:lnSpc>
              <a:buFont typeface="+mj-lt"/>
              <a:buAutoNum type="arabicPeriod"/>
            </a:pPr>
            <a:r>
              <a:rPr lang="en-GB" sz="3400"/>
              <a:t>The slaughter is often ‘accidental’</a:t>
            </a:r>
          </a:p>
          <a:p>
            <a:pPr lvl="1">
              <a:lnSpc>
                <a:spcPct val="120000"/>
              </a:lnSpc>
            </a:pPr>
            <a:r>
              <a:rPr lang="en-GB" sz="2600"/>
              <a:t>With development of pregnancy diagnosis technology, and </a:t>
            </a:r>
            <a:r>
              <a:rPr lang="en-GB" sz="2600" err="1"/>
              <a:t>th</a:t>
            </a:r>
            <a:r>
              <a:rPr lang="en-GB" sz="2600"/>
              <a:t> need for correct vet checks for the cows, it is now more difficult to acquire FBS</a:t>
            </a:r>
          </a:p>
          <a:p>
            <a:pPr lvl="1">
              <a:lnSpc>
                <a:spcPct val="120000"/>
              </a:lnSpc>
            </a:pPr>
            <a:r>
              <a:rPr lang="en-GB" sz="2600"/>
              <a:t>Feeds into the occasionally scarcity of FBS</a:t>
            </a:r>
          </a:p>
          <a:p>
            <a:pPr marL="514350" indent="-514350">
              <a:lnSpc>
                <a:spcPct val="120000"/>
              </a:lnSpc>
              <a:buFont typeface="+mj-lt"/>
              <a:buAutoNum type="arabicPeriod"/>
            </a:pPr>
            <a:r>
              <a:rPr lang="en-GB" sz="3400"/>
              <a:t>FBS components concentrations are highly variable </a:t>
            </a:r>
            <a:r>
              <a:rPr lang="en-GB" sz="3400" err="1"/>
              <a:t>frm</a:t>
            </a:r>
            <a:r>
              <a:rPr lang="en-GB" sz="3400"/>
              <a:t> bottle to bottle</a:t>
            </a:r>
          </a:p>
          <a:p>
            <a:pPr lvl="1">
              <a:lnSpc>
                <a:spcPct val="120000"/>
              </a:lnSpc>
            </a:pPr>
            <a:r>
              <a:rPr lang="en-GB" sz="2600"/>
              <a:t>Reproducibility and reliability of data</a:t>
            </a:r>
          </a:p>
          <a:p>
            <a:pPr marL="514350" indent="-514350">
              <a:lnSpc>
                <a:spcPct val="120000"/>
              </a:lnSpc>
              <a:buFont typeface="+mj-lt"/>
              <a:buAutoNum type="arabicPeriod"/>
            </a:pPr>
            <a:r>
              <a:rPr lang="en-GB" sz="3400"/>
              <a:t>Incorporation of FBS components in cells (antibodies and receptors etc) which may change cell behaviour</a:t>
            </a:r>
          </a:p>
          <a:p>
            <a:pPr lvl="1">
              <a:lnSpc>
                <a:spcPct val="120000"/>
              </a:lnSpc>
            </a:pPr>
            <a:r>
              <a:rPr lang="en-GB" sz="2600"/>
              <a:t>Feeds into the use of FBS-cultured cells for production of pharmaceutical products</a:t>
            </a:r>
          </a:p>
          <a:p>
            <a:pPr marL="514350" indent="-514350">
              <a:lnSpc>
                <a:spcPct val="120000"/>
              </a:lnSpc>
              <a:buFont typeface="+mj-lt"/>
              <a:buAutoNum type="arabicPeriod"/>
            </a:pPr>
            <a:r>
              <a:rPr lang="en-GB" sz="3400"/>
              <a:t>Scandals across decades regarding the presence of prions and other pathogenic agents, and adulteration of batches</a:t>
            </a:r>
          </a:p>
        </p:txBody>
      </p:sp>
      <p:sp>
        <p:nvSpPr>
          <p:cNvPr id="3" name="Content Placeholder 1">
            <a:extLst>
              <a:ext uri="{FF2B5EF4-FFF2-40B4-BE49-F238E27FC236}">
                <a16:creationId xmlns:a16="http://schemas.microsoft.com/office/drawing/2014/main" id="{9665454A-5D88-CA9F-5FBE-F3D7BEFD3F39}"/>
              </a:ext>
            </a:extLst>
          </p:cNvPr>
          <p:cNvSpPr txBox="1">
            <a:spLocks/>
          </p:cNvSpPr>
          <p:nvPr/>
        </p:nvSpPr>
        <p:spPr>
          <a:xfrm>
            <a:off x="268941" y="1172088"/>
            <a:ext cx="10515600" cy="476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Issues of Foetal Bovine Serum</a:t>
            </a:r>
          </a:p>
        </p:txBody>
      </p:sp>
    </p:spTree>
    <p:extLst>
      <p:ext uri="{BB962C8B-B14F-4D97-AF65-F5344CB8AC3E}">
        <p14:creationId xmlns:p14="http://schemas.microsoft.com/office/powerpoint/2010/main" val="1619121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rectangular sign with yellow and white text&#10;&#10;Description automatically generated">
            <a:extLst>
              <a:ext uri="{FF2B5EF4-FFF2-40B4-BE49-F238E27FC236}">
                <a16:creationId xmlns:a16="http://schemas.microsoft.com/office/drawing/2014/main" id="{EE2C725D-9614-9142-17C5-FC2D66B00F4A}"/>
              </a:ext>
            </a:extLst>
          </p:cNvPr>
          <p:cNvPicPr>
            <a:picLocks noChangeAspect="1"/>
          </p:cNvPicPr>
          <p:nvPr/>
        </p:nvPicPr>
        <p:blipFill>
          <a:blip r:embed="rId3"/>
          <a:stretch>
            <a:fillRect/>
          </a:stretch>
        </p:blipFill>
        <p:spPr>
          <a:xfrm>
            <a:off x="133350" y="184588"/>
            <a:ext cx="1914197" cy="813238"/>
          </a:xfrm>
          <a:prstGeom prst="rect">
            <a:avLst/>
          </a:prstGeom>
        </p:spPr>
      </p:pic>
      <p:pic>
        <p:nvPicPr>
          <p:cNvPr id="7" name="Picture 6">
            <a:extLst>
              <a:ext uri="{FF2B5EF4-FFF2-40B4-BE49-F238E27FC236}">
                <a16:creationId xmlns:a16="http://schemas.microsoft.com/office/drawing/2014/main" id="{1C7BC2C6-F4D8-093A-1A35-9332376A9ABE}"/>
              </a:ext>
            </a:extLst>
          </p:cNvPr>
          <p:cNvPicPr>
            <a:picLocks noChangeAspect="1"/>
          </p:cNvPicPr>
          <p:nvPr/>
        </p:nvPicPr>
        <p:blipFill>
          <a:blip r:embed="rId4"/>
          <a:stretch>
            <a:fillRect/>
          </a:stretch>
        </p:blipFill>
        <p:spPr>
          <a:xfrm>
            <a:off x="7881444" y="323412"/>
            <a:ext cx="4136697" cy="272832"/>
          </a:xfrm>
          <a:prstGeom prst="rect">
            <a:avLst/>
          </a:prstGeom>
        </p:spPr>
      </p:pic>
      <p:sp>
        <p:nvSpPr>
          <p:cNvPr id="10" name="TextBox 9">
            <a:extLst>
              <a:ext uri="{FF2B5EF4-FFF2-40B4-BE49-F238E27FC236}">
                <a16:creationId xmlns:a16="http://schemas.microsoft.com/office/drawing/2014/main" id="{6B3D58AE-CDFC-3407-398F-27315F48B78F}"/>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sp>
        <p:nvSpPr>
          <p:cNvPr id="16" name="Title 15">
            <a:extLst>
              <a:ext uri="{FF2B5EF4-FFF2-40B4-BE49-F238E27FC236}">
                <a16:creationId xmlns:a16="http://schemas.microsoft.com/office/drawing/2014/main" id="{1EDEFE1D-8C9E-7873-7991-EFF59DF488E4}"/>
              </a:ext>
            </a:extLst>
          </p:cNvPr>
          <p:cNvSpPr>
            <a:spLocks noGrp="1"/>
          </p:cNvSpPr>
          <p:nvPr>
            <p:ph type="title"/>
          </p:nvPr>
        </p:nvSpPr>
        <p:spPr>
          <a:xfrm>
            <a:off x="2414336" y="18255"/>
            <a:ext cx="10515600" cy="1325563"/>
          </a:xfrm>
        </p:spPr>
        <p:txBody>
          <a:bodyPr/>
          <a:lstStyle/>
          <a:p>
            <a:r>
              <a:rPr lang="en-GB" b="1"/>
              <a:t>Appendix</a:t>
            </a:r>
          </a:p>
        </p:txBody>
      </p:sp>
      <p:sp>
        <p:nvSpPr>
          <p:cNvPr id="2" name="Content Placeholder 1">
            <a:extLst>
              <a:ext uri="{FF2B5EF4-FFF2-40B4-BE49-F238E27FC236}">
                <a16:creationId xmlns:a16="http://schemas.microsoft.com/office/drawing/2014/main" id="{83F02DFF-135C-F345-D004-B418DF84A131}"/>
              </a:ext>
            </a:extLst>
          </p:cNvPr>
          <p:cNvSpPr>
            <a:spLocks noGrp="1"/>
          </p:cNvSpPr>
          <p:nvPr>
            <p:ph idx="1"/>
          </p:nvPr>
        </p:nvSpPr>
        <p:spPr>
          <a:xfrm>
            <a:off x="838199" y="1825625"/>
            <a:ext cx="11178889" cy="4351338"/>
          </a:xfrm>
        </p:spPr>
        <p:txBody>
          <a:bodyPr>
            <a:normAutofit lnSpcReduction="10000"/>
          </a:bodyPr>
          <a:lstStyle/>
          <a:p>
            <a:pPr marL="0" indent="0">
              <a:buNone/>
            </a:pPr>
            <a:r>
              <a:rPr lang="en-GB" b="1"/>
              <a:t>Sera volumes</a:t>
            </a:r>
          </a:p>
          <a:p>
            <a:pPr marL="0" indent="0">
              <a:buNone/>
            </a:pPr>
            <a:endParaRPr lang="en-GB"/>
          </a:p>
          <a:p>
            <a:r>
              <a:rPr lang="en-GB"/>
              <a:t>Foetal bovine sera production (data from ThermoFisher)	</a:t>
            </a:r>
          </a:p>
          <a:p>
            <a:pPr lvl="1"/>
            <a:r>
              <a:rPr lang="en-GB"/>
              <a:t>3 month gestation make ~150 ml</a:t>
            </a:r>
          </a:p>
          <a:p>
            <a:pPr lvl="1"/>
            <a:r>
              <a:rPr lang="en-GB"/>
              <a:t>9 month gestation (almost to term) ~550 ml</a:t>
            </a:r>
          </a:p>
          <a:p>
            <a:pPr marL="457200" lvl="1" indent="0">
              <a:buNone/>
            </a:pPr>
            <a:endParaRPr lang="en-GB"/>
          </a:p>
          <a:p>
            <a:r>
              <a:rPr lang="en-GB"/>
              <a:t>Adult bovine sera production estimation</a:t>
            </a:r>
          </a:p>
          <a:p>
            <a:pPr lvl="1"/>
            <a:r>
              <a:rPr lang="en-GB"/>
              <a:t>Adult cow of 600kg</a:t>
            </a:r>
          </a:p>
          <a:p>
            <a:pPr lvl="1"/>
            <a:r>
              <a:rPr lang="en-GB"/>
              <a:t>Assuming 8% of body weight in blood = 48 kg</a:t>
            </a:r>
          </a:p>
          <a:p>
            <a:pPr lvl="1"/>
            <a:r>
              <a:rPr lang="en-GB"/>
              <a:t>Assuming sera is 55% of the blood = 26.4 litres of adult bovine sera / 600 kg</a:t>
            </a:r>
          </a:p>
          <a:p>
            <a:endParaRPr lang="en-GB"/>
          </a:p>
          <a:p>
            <a:pPr lvl="1"/>
            <a:endParaRPr lang="en-GB"/>
          </a:p>
          <a:p>
            <a:endParaRPr lang="en-GB"/>
          </a:p>
        </p:txBody>
      </p:sp>
    </p:spTree>
    <p:extLst>
      <p:ext uri="{BB962C8B-B14F-4D97-AF65-F5344CB8AC3E}">
        <p14:creationId xmlns:p14="http://schemas.microsoft.com/office/powerpoint/2010/main" val="1566414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rectangular sign with yellow and white text&#10;&#10;Description automatically generated">
            <a:extLst>
              <a:ext uri="{FF2B5EF4-FFF2-40B4-BE49-F238E27FC236}">
                <a16:creationId xmlns:a16="http://schemas.microsoft.com/office/drawing/2014/main" id="{EE2C725D-9614-9142-17C5-FC2D66B00F4A}"/>
              </a:ext>
            </a:extLst>
          </p:cNvPr>
          <p:cNvPicPr>
            <a:picLocks noChangeAspect="1"/>
          </p:cNvPicPr>
          <p:nvPr/>
        </p:nvPicPr>
        <p:blipFill>
          <a:blip r:embed="rId3"/>
          <a:stretch>
            <a:fillRect/>
          </a:stretch>
        </p:blipFill>
        <p:spPr>
          <a:xfrm>
            <a:off x="133350" y="184588"/>
            <a:ext cx="1914197" cy="813238"/>
          </a:xfrm>
          <a:prstGeom prst="rect">
            <a:avLst/>
          </a:prstGeom>
        </p:spPr>
      </p:pic>
      <p:pic>
        <p:nvPicPr>
          <p:cNvPr id="7" name="Picture 6">
            <a:extLst>
              <a:ext uri="{FF2B5EF4-FFF2-40B4-BE49-F238E27FC236}">
                <a16:creationId xmlns:a16="http://schemas.microsoft.com/office/drawing/2014/main" id="{1C7BC2C6-F4D8-093A-1A35-9332376A9ABE}"/>
              </a:ext>
            </a:extLst>
          </p:cNvPr>
          <p:cNvPicPr>
            <a:picLocks noChangeAspect="1"/>
          </p:cNvPicPr>
          <p:nvPr/>
        </p:nvPicPr>
        <p:blipFill>
          <a:blip r:embed="rId4"/>
          <a:stretch>
            <a:fillRect/>
          </a:stretch>
        </p:blipFill>
        <p:spPr>
          <a:xfrm>
            <a:off x="7881444" y="323412"/>
            <a:ext cx="4136697" cy="272832"/>
          </a:xfrm>
          <a:prstGeom prst="rect">
            <a:avLst/>
          </a:prstGeom>
        </p:spPr>
      </p:pic>
      <p:sp>
        <p:nvSpPr>
          <p:cNvPr id="10" name="TextBox 9">
            <a:extLst>
              <a:ext uri="{FF2B5EF4-FFF2-40B4-BE49-F238E27FC236}">
                <a16:creationId xmlns:a16="http://schemas.microsoft.com/office/drawing/2014/main" id="{6B3D58AE-CDFC-3407-398F-27315F48B78F}"/>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sp>
        <p:nvSpPr>
          <p:cNvPr id="12" name="TextBox 11">
            <a:extLst>
              <a:ext uri="{FF2B5EF4-FFF2-40B4-BE49-F238E27FC236}">
                <a16:creationId xmlns:a16="http://schemas.microsoft.com/office/drawing/2014/main" id="{2CCAD962-3F18-F9DC-1D45-3A8A592E96FC}"/>
              </a:ext>
            </a:extLst>
          </p:cNvPr>
          <p:cNvSpPr txBox="1"/>
          <p:nvPr/>
        </p:nvSpPr>
        <p:spPr>
          <a:xfrm>
            <a:off x="240631" y="1106559"/>
            <a:ext cx="11776457" cy="5262979"/>
          </a:xfrm>
          <a:prstGeom prst="rect">
            <a:avLst/>
          </a:prstGeom>
          <a:noFill/>
        </p:spPr>
        <p:txBody>
          <a:bodyPr wrap="square" rtlCol="0">
            <a:spAutoFit/>
          </a:bodyPr>
          <a:lstStyle/>
          <a:p>
            <a:r>
              <a:rPr lang="en-GB" sz="2400"/>
              <a:t>What is cell passaging? </a:t>
            </a:r>
          </a:p>
          <a:p>
            <a:endParaRPr lang="en-GB" sz="2400"/>
          </a:p>
          <a:p>
            <a:endParaRPr lang="en-GB" sz="2400"/>
          </a:p>
          <a:p>
            <a:endParaRPr lang="en-GB" sz="2400"/>
          </a:p>
          <a:p>
            <a:endParaRPr lang="en-GB" sz="2400"/>
          </a:p>
          <a:p>
            <a:r>
              <a:rPr lang="en-GB" sz="2400"/>
              <a:t>Cell passaging is the basic and most routine SOP in cell culture to </a:t>
            </a:r>
            <a:r>
              <a:rPr lang="en-GB" sz="2400" b="1"/>
              <a:t>maintain cell lines</a:t>
            </a:r>
            <a:r>
              <a:rPr lang="en-GB" sz="2400"/>
              <a:t>, therefore it is the </a:t>
            </a:r>
            <a:r>
              <a:rPr lang="en-GB" sz="2400" b="1"/>
              <a:t>best place to start looking at green SOP</a:t>
            </a:r>
            <a:endParaRPr lang="en-GB" sz="2400"/>
          </a:p>
          <a:p>
            <a:endParaRPr lang="en-GB" sz="2400"/>
          </a:p>
          <a:p>
            <a:r>
              <a:rPr lang="en-GB" sz="2400" b="1">
                <a:solidFill>
                  <a:schemeClr val="accent6"/>
                </a:solidFill>
              </a:rPr>
              <a:t>Aim: To improve sustainability of cell culture by allowing laboratories to pick and choose green SOPs to implement in their laboratories for cell lines in BSL1 and BSL2</a:t>
            </a:r>
            <a:endParaRPr lang="en-GB" sz="2400">
              <a:solidFill>
                <a:schemeClr val="accent6"/>
              </a:solidFill>
            </a:endParaRPr>
          </a:p>
          <a:p>
            <a:endParaRPr lang="en-GB" sz="2400" b="1">
              <a:solidFill>
                <a:schemeClr val="accent6"/>
              </a:solidFill>
            </a:endParaRPr>
          </a:p>
          <a:p>
            <a:r>
              <a:rPr lang="en-GB" sz="2400" b="1">
                <a:solidFill>
                  <a:schemeClr val="accent6"/>
                </a:solidFill>
              </a:rPr>
              <a:t>Green SOP will involve:</a:t>
            </a:r>
          </a:p>
          <a:p>
            <a:pPr marL="342900" indent="-342900">
              <a:buFont typeface="Arial" panose="020B0604020202020204" pitchFamily="34" charset="0"/>
              <a:buChar char="•"/>
            </a:pPr>
            <a:r>
              <a:rPr lang="en-GB" sz="2400" b="1">
                <a:solidFill>
                  <a:schemeClr val="accent6"/>
                </a:solidFill>
              </a:rPr>
              <a:t>Reducing plastic use</a:t>
            </a:r>
            <a:endParaRPr lang="en-GB" sz="2400">
              <a:solidFill>
                <a:schemeClr val="accent6"/>
              </a:solidFill>
            </a:endParaRPr>
          </a:p>
          <a:p>
            <a:pPr marL="342900" indent="-342900">
              <a:buFont typeface="Arial" panose="020B0604020202020204" pitchFamily="34" charset="0"/>
              <a:buChar char="•"/>
            </a:pPr>
            <a:r>
              <a:rPr lang="en-GB" sz="2400" b="1">
                <a:solidFill>
                  <a:schemeClr val="accent6"/>
                </a:solidFill>
              </a:rPr>
              <a:t>Reducing FBS</a:t>
            </a:r>
            <a:r>
              <a:rPr lang="en-GB" sz="2400">
                <a:solidFill>
                  <a:schemeClr val="accent6"/>
                </a:solidFill>
              </a:rPr>
              <a:t> </a:t>
            </a:r>
            <a:r>
              <a:rPr lang="en-GB" sz="2400" b="1">
                <a:solidFill>
                  <a:schemeClr val="accent6"/>
                </a:solidFill>
              </a:rPr>
              <a:t>use</a:t>
            </a:r>
          </a:p>
        </p:txBody>
      </p:sp>
      <p:sp>
        <p:nvSpPr>
          <p:cNvPr id="13" name="Title 15">
            <a:extLst>
              <a:ext uri="{FF2B5EF4-FFF2-40B4-BE49-F238E27FC236}">
                <a16:creationId xmlns:a16="http://schemas.microsoft.com/office/drawing/2014/main" id="{29D83509-9D58-E15D-B6C3-3DFEE5325225}"/>
              </a:ext>
            </a:extLst>
          </p:cNvPr>
          <p:cNvSpPr>
            <a:spLocks noGrp="1"/>
          </p:cNvSpPr>
          <p:nvPr>
            <p:ph type="title"/>
          </p:nvPr>
        </p:nvSpPr>
        <p:spPr>
          <a:xfrm>
            <a:off x="2478088" y="235388"/>
            <a:ext cx="10515600" cy="813238"/>
          </a:xfrm>
        </p:spPr>
        <p:txBody>
          <a:bodyPr>
            <a:noAutofit/>
          </a:bodyPr>
          <a:lstStyle/>
          <a:p>
            <a:r>
              <a:rPr lang="en-GB" sz="4400" b="1"/>
              <a:t>Introduction</a:t>
            </a:r>
            <a:endParaRPr lang="en-GB" sz="4400"/>
          </a:p>
        </p:txBody>
      </p:sp>
      <p:pic>
        <p:nvPicPr>
          <p:cNvPr id="15" name="Picture 14">
            <a:extLst>
              <a:ext uri="{FF2B5EF4-FFF2-40B4-BE49-F238E27FC236}">
                <a16:creationId xmlns:a16="http://schemas.microsoft.com/office/drawing/2014/main" id="{5636F218-9C2D-18B8-680F-5E0E97832179}"/>
              </a:ext>
            </a:extLst>
          </p:cNvPr>
          <p:cNvPicPr>
            <a:picLocks noChangeAspect="1"/>
          </p:cNvPicPr>
          <p:nvPr/>
        </p:nvPicPr>
        <p:blipFill>
          <a:blip r:embed="rId5"/>
          <a:stretch>
            <a:fillRect/>
          </a:stretch>
        </p:blipFill>
        <p:spPr>
          <a:xfrm>
            <a:off x="3625207" y="873377"/>
            <a:ext cx="8512474" cy="1968243"/>
          </a:xfrm>
          <a:prstGeom prst="rect">
            <a:avLst/>
          </a:prstGeom>
        </p:spPr>
      </p:pic>
      <p:pic>
        <p:nvPicPr>
          <p:cNvPr id="17" name="Picture 16">
            <a:extLst>
              <a:ext uri="{FF2B5EF4-FFF2-40B4-BE49-F238E27FC236}">
                <a16:creationId xmlns:a16="http://schemas.microsoft.com/office/drawing/2014/main" id="{A177999C-2B83-1486-429F-F530A0154F2D}"/>
              </a:ext>
            </a:extLst>
          </p:cNvPr>
          <p:cNvPicPr>
            <a:picLocks noChangeAspect="1"/>
          </p:cNvPicPr>
          <p:nvPr/>
        </p:nvPicPr>
        <p:blipFill>
          <a:blip r:embed="rId6"/>
          <a:stretch>
            <a:fillRect/>
          </a:stretch>
        </p:blipFill>
        <p:spPr>
          <a:xfrm>
            <a:off x="5629191" y="5041428"/>
            <a:ext cx="4185503" cy="1716869"/>
          </a:xfrm>
          <a:prstGeom prst="rect">
            <a:avLst/>
          </a:prstGeom>
        </p:spPr>
      </p:pic>
    </p:spTree>
    <p:extLst>
      <p:ext uri="{BB962C8B-B14F-4D97-AF65-F5344CB8AC3E}">
        <p14:creationId xmlns:p14="http://schemas.microsoft.com/office/powerpoint/2010/main" val="133065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5" end="5"/>
                                            </p:txEl>
                                          </p:spTgt>
                                        </p:tgtEl>
                                        <p:attrNameLst>
                                          <p:attrName>style.visibility</p:attrName>
                                        </p:attrNameLst>
                                      </p:cBhvr>
                                      <p:to>
                                        <p:strVal val="visible"/>
                                      </p:to>
                                    </p:set>
                                    <p:animEffect transition="in" filter="fade">
                                      <p:cBhvr>
                                        <p:cTn id="12" dur="500"/>
                                        <p:tgtEl>
                                          <p:spTgt spid="1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animEffect transition="in" filter="fade">
                                      <p:cBhvr>
                                        <p:cTn id="17" dur="500"/>
                                        <p:tgtEl>
                                          <p:spTgt spid="12">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xEl>
                                              <p:pRg st="9" end="9"/>
                                            </p:txEl>
                                          </p:spTgt>
                                        </p:tgtEl>
                                        <p:attrNameLst>
                                          <p:attrName>style.visibility</p:attrName>
                                        </p:attrNameLst>
                                      </p:cBhvr>
                                      <p:to>
                                        <p:strVal val="visible"/>
                                      </p:to>
                                    </p:set>
                                    <p:animEffect transition="in" filter="fade">
                                      <p:cBhvr>
                                        <p:cTn id="20" dur="500"/>
                                        <p:tgtEl>
                                          <p:spTgt spid="12">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10" end="10"/>
                                            </p:txEl>
                                          </p:spTgt>
                                        </p:tgtEl>
                                        <p:attrNameLst>
                                          <p:attrName>style.visibility</p:attrName>
                                        </p:attrNameLst>
                                      </p:cBhvr>
                                      <p:to>
                                        <p:strVal val="visible"/>
                                      </p:to>
                                    </p:set>
                                    <p:animEffect transition="in" filter="fade">
                                      <p:cBhvr>
                                        <p:cTn id="25" dur="500"/>
                                        <p:tgtEl>
                                          <p:spTgt spid="12">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xEl>
                                              <p:pRg st="11" end="11"/>
                                            </p:txEl>
                                          </p:spTgt>
                                        </p:tgtEl>
                                        <p:attrNameLst>
                                          <p:attrName>style.visibility</p:attrName>
                                        </p:attrNameLst>
                                      </p:cBhvr>
                                      <p:to>
                                        <p:strVal val="visible"/>
                                      </p:to>
                                    </p:set>
                                    <p:animEffect transition="in" filter="fade">
                                      <p:cBhvr>
                                        <p:cTn id="30" dur="500"/>
                                        <p:tgtEl>
                                          <p:spTgt spid="12">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992DE76-9AA6-3925-B5B9-73F02546B1E0}"/>
              </a:ext>
            </a:extLst>
          </p:cNvPr>
          <p:cNvPicPr>
            <a:picLocks noChangeAspect="1"/>
          </p:cNvPicPr>
          <p:nvPr/>
        </p:nvPicPr>
        <p:blipFill>
          <a:blip r:embed="rId3"/>
          <a:stretch>
            <a:fillRect/>
          </a:stretch>
        </p:blipFill>
        <p:spPr>
          <a:xfrm>
            <a:off x="357328" y="1419167"/>
            <a:ext cx="5614153" cy="3015400"/>
          </a:xfrm>
          <a:prstGeom prst="rect">
            <a:avLst/>
          </a:prstGeom>
        </p:spPr>
      </p:pic>
      <p:pic>
        <p:nvPicPr>
          <p:cNvPr id="6" name="Picture 5" descr="A purple rectangular sign with yellow and white text&#10;&#10;Description automatically generated">
            <a:extLst>
              <a:ext uri="{FF2B5EF4-FFF2-40B4-BE49-F238E27FC236}">
                <a16:creationId xmlns:a16="http://schemas.microsoft.com/office/drawing/2014/main" id="{EE2C725D-9614-9142-17C5-FC2D66B00F4A}"/>
              </a:ext>
            </a:extLst>
          </p:cNvPr>
          <p:cNvPicPr>
            <a:picLocks noChangeAspect="1"/>
          </p:cNvPicPr>
          <p:nvPr/>
        </p:nvPicPr>
        <p:blipFill>
          <a:blip r:embed="rId4"/>
          <a:stretch>
            <a:fillRect/>
          </a:stretch>
        </p:blipFill>
        <p:spPr>
          <a:xfrm>
            <a:off x="133350" y="184588"/>
            <a:ext cx="1914197" cy="813238"/>
          </a:xfrm>
          <a:prstGeom prst="rect">
            <a:avLst/>
          </a:prstGeom>
        </p:spPr>
      </p:pic>
      <p:pic>
        <p:nvPicPr>
          <p:cNvPr id="7" name="Picture 6">
            <a:extLst>
              <a:ext uri="{FF2B5EF4-FFF2-40B4-BE49-F238E27FC236}">
                <a16:creationId xmlns:a16="http://schemas.microsoft.com/office/drawing/2014/main" id="{1C7BC2C6-F4D8-093A-1A35-9332376A9ABE}"/>
              </a:ext>
            </a:extLst>
          </p:cNvPr>
          <p:cNvPicPr>
            <a:picLocks noChangeAspect="1"/>
          </p:cNvPicPr>
          <p:nvPr/>
        </p:nvPicPr>
        <p:blipFill>
          <a:blip r:embed="rId5"/>
          <a:stretch>
            <a:fillRect/>
          </a:stretch>
        </p:blipFill>
        <p:spPr>
          <a:xfrm>
            <a:off x="7881444" y="323412"/>
            <a:ext cx="4136697" cy="272832"/>
          </a:xfrm>
          <a:prstGeom prst="rect">
            <a:avLst/>
          </a:prstGeom>
        </p:spPr>
      </p:pic>
      <p:sp>
        <p:nvSpPr>
          <p:cNvPr id="10" name="TextBox 9">
            <a:extLst>
              <a:ext uri="{FF2B5EF4-FFF2-40B4-BE49-F238E27FC236}">
                <a16:creationId xmlns:a16="http://schemas.microsoft.com/office/drawing/2014/main" id="{6B3D58AE-CDFC-3407-398F-27315F48B78F}"/>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sp>
        <p:nvSpPr>
          <p:cNvPr id="16" name="Title 15">
            <a:extLst>
              <a:ext uri="{FF2B5EF4-FFF2-40B4-BE49-F238E27FC236}">
                <a16:creationId xmlns:a16="http://schemas.microsoft.com/office/drawing/2014/main" id="{AD572A17-C4B4-6DCC-0E67-DD950CDEADAF}"/>
              </a:ext>
            </a:extLst>
          </p:cNvPr>
          <p:cNvSpPr>
            <a:spLocks noGrp="1"/>
          </p:cNvSpPr>
          <p:nvPr>
            <p:ph type="title"/>
          </p:nvPr>
        </p:nvSpPr>
        <p:spPr>
          <a:xfrm>
            <a:off x="2478088" y="235388"/>
            <a:ext cx="10515600" cy="813238"/>
          </a:xfrm>
        </p:spPr>
        <p:txBody>
          <a:bodyPr/>
          <a:lstStyle/>
          <a:p>
            <a:r>
              <a:rPr lang="en-GB" b="1"/>
              <a:t>Reusing</a:t>
            </a:r>
            <a:r>
              <a:rPr lang="en-GB"/>
              <a:t> plastic</a:t>
            </a:r>
          </a:p>
        </p:txBody>
      </p:sp>
      <p:sp>
        <p:nvSpPr>
          <p:cNvPr id="18" name="Content Placeholder 17">
            <a:extLst>
              <a:ext uri="{FF2B5EF4-FFF2-40B4-BE49-F238E27FC236}">
                <a16:creationId xmlns:a16="http://schemas.microsoft.com/office/drawing/2014/main" id="{5E379575-62BC-F01A-89D7-819069662FC2}"/>
              </a:ext>
            </a:extLst>
          </p:cNvPr>
          <p:cNvSpPr>
            <a:spLocks noGrp="1"/>
          </p:cNvSpPr>
          <p:nvPr>
            <p:ph sz="half" idx="2"/>
          </p:nvPr>
        </p:nvSpPr>
        <p:spPr>
          <a:xfrm>
            <a:off x="5880101" y="4693927"/>
            <a:ext cx="6131226" cy="2057506"/>
          </a:xfrm>
        </p:spPr>
        <p:txBody>
          <a:bodyPr>
            <a:normAutofit/>
          </a:bodyPr>
          <a:lstStyle/>
          <a:p>
            <a:r>
              <a:rPr lang="en-GB" sz="2000"/>
              <a:t>HEK293T cells were seeded in</a:t>
            </a:r>
            <a:r>
              <a:rPr lang="en-US" sz="2000"/>
              <a:t> 10% FBS and 1% antibiotics</a:t>
            </a:r>
          </a:p>
          <a:p>
            <a:r>
              <a:rPr lang="en-US" sz="2000"/>
              <a:t>Also tested without antibiotics up to </a:t>
            </a:r>
            <a:r>
              <a:rPr lang="en-US" sz="2000" b="1">
                <a:solidFill>
                  <a:schemeClr val="accent6"/>
                </a:solidFill>
              </a:rPr>
              <a:t>5 passages</a:t>
            </a:r>
          </a:p>
        </p:txBody>
      </p:sp>
      <p:sp>
        <p:nvSpPr>
          <p:cNvPr id="17" name="Text Placeholder 16">
            <a:extLst>
              <a:ext uri="{FF2B5EF4-FFF2-40B4-BE49-F238E27FC236}">
                <a16:creationId xmlns:a16="http://schemas.microsoft.com/office/drawing/2014/main" id="{D1A1ACE6-15FA-7911-4BC9-905D754018D8}"/>
              </a:ext>
            </a:extLst>
          </p:cNvPr>
          <p:cNvSpPr>
            <a:spLocks noGrp="1"/>
          </p:cNvSpPr>
          <p:nvPr>
            <p:ph type="body" idx="1"/>
          </p:nvPr>
        </p:nvSpPr>
        <p:spPr>
          <a:xfrm>
            <a:off x="140447" y="1158504"/>
            <a:ext cx="5157787" cy="457941"/>
          </a:xfrm>
        </p:spPr>
        <p:txBody>
          <a:bodyPr/>
          <a:lstStyle/>
          <a:p>
            <a:r>
              <a:rPr lang="en-GB"/>
              <a:t>Culture vessels</a:t>
            </a:r>
          </a:p>
        </p:txBody>
      </p:sp>
      <p:sp>
        <p:nvSpPr>
          <p:cNvPr id="36" name="Text Placeholder 16">
            <a:extLst>
              <a:ext uri="{FF2B5EF4-FFF2-40B4-BE49-F238E27FC236}">
                <a16:creationId xmlns:a16="http://schemas.microsoft.com/office/drawing/2014/main" id="{89A26B78-0821-7CC4-9FCB-4AFCE11B582A}"/>
              </a:ext>
            </a:extLst>
          </p:cNvPr>
          <p:cNvSpPr txBox="1">
            <a:spLocks/>
          </p:cNvSpPr>
          <p:nvPr/>
        </p:nvSpPr>
        <p:spPr>
          <a:xfrm>
            <a:off x="5880101" y="1246793"/>
            <a:ext cx="1512350" cy="36933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a:t>Evidence</a:t>
            </a:r>
            <a:endParaRPr lang="en-GB"/>
          </a:p>
        </p:txBody>
      </p:sp>
      <p:pic>
        <p:nvPicPr>
          <p:cNvPr id="50" name="Picture 49">
            <a:extLst>
              <a:ext uri="{FF2B5EF4-FFF2-40B4-BE49-F238E27FC236}">
                <a16:creationId xmlns:a16="http://schemas.microsoft.com/office/drawing/2014/main" id="{5207C9BE-3770-EFE3-4227-DB06199EB300}"/>
              </a:ext>
            </a:extLst>
          </p:cNvPr>
          <p:cNvPicPr>
            <a:picLocks noChangeAspect="1"/>
          </p:cNvPicPr>
          <p:nvPr/>
        </p:nvPicPr>
        <p:blipFill>
          <a:blip r:embed="rId6"/>
          <a:stretch>
            <a:fillRect/>
          </a:stretch>
        </p:blipFill>
        <p:spPr>
          <a:xfrm>
            <a:off x="6425647" y="1760447"/>
            <a:ext cx="2972809" cy="332778"/>
          </a:xfrm>
          <a:prstGeom prst="rect">
            <a:avLst/>
          </a:prstGeom>
        </p:spPr>
      </p:pic>
      <p:pic>
        <p:nvPicPr>
          <p:cNvPr id="52" name="Picture 51">
            <a:extLst>
              <a:ext uri="{FF2B5EF4-FFF2-40B4-BE49-F238E27FC236}">
                <a16:creationId xmlns:a16="http://schemas.microsoft.com/office/drawing/2014/main" id="{62808E2E-FD4D-5519-8093-9A0EB6AE25AA}"/>
              </a:ext>
            </a:extLst>
          </p:cNvPr>
          <p:cNvPicPr>
            <a:picLocks noChangeAspect="1"/>
          </p:cNvPicPr>
          <p:nvPr/>
        </p:nvPicPr>
        <p:blipFill>
          <a:blip r:embed="rId7"/>
          <a:stretch>
            <a:fillRect/>
          </a:stretch>
        </p:blipFill>
        <p:spPr>
          <a:xfrm>
            <a:off x="5880101" y="2152374"/>
            <a:ext cx="3630022" cy="1544981"/>
          </a:xfrm>
          <a:prstGeom prst="rect">
            <a:avLst/>
          </a:prstGeom>
        </p:spPr>
      </p:pic>
      <p:graphicFrame>
        <p:nvGraphicFramePr>
          <p:cNvPr id="61" name="Table 60">
            <a:extLst>
              <a:ext uri="{FF2B5EF4-FFF2-40B4-BE49-F238E27FC236}">
                <a16:creationId xmlns:a16="http://schemas.microsoft.com/office/drawing/2014/main" id="{1DD69F80-69C4-84F3-E1B2-43B977EB3A06}"/>
              </a:ext>
            </a:extLst>
          </p:cNvPr>
          <p:cNvGraphicFramePr>
            <a:graphicFrameLocks noGrp="1"/>
          </p:cNvGraphicFramePr>
          <p:nvPr>
            <p:extLst>
              <p:ext uri="{D42A27DB-BD31-4B8C-83A1-F6EECF244321}">
                <p14:modId xmlns:p14="http://schemas.microsoft.com/office/powerpoint/2010/main" val="1216889626"/>
              </p:ext>
            </p:extLst>
          </p:nvPr>
        </p:nvGraphicFramePr>
        <p:xfrm>
          <a:off x="266181" y="4556873"/>
          <a:ext cx="5413754" cy="1656080"/>
        </p:xfrm>
        <a:graphic>
          <a:graphicData uri="http://schemas.openxmlformats.org/drawingml/2006/table">
            <a:tbl>
              <a:tblPr firstRow="1" bandRow="1">
                <a:tableStyleId>{616DA210-FB5B-4158-B5E0-FEB733F419BA}</a:tableStyleId>
              </a:tblPr>
              <a:tblGrid>
                <a:gridCol w="2706877">
                  <a:extLst>
                    <a:ext uri="{9D8B030D-6E8A-4147-A177-3AD203B41FA5}">
                      <a16:colId xmlns:a16="http://schemas.microsoft.com/office/drawing/2014/main" val="2884785872"/>
                    </a:ext>
                  </a:extLst>
                </a:gridCol>
                <a:gridCol w="2706877">
                  <a:extLst>
                    <a:ext uri="{9D8B030D-6E8A-4147-A177-3AD203B41FA5}">
                      <a16:colId xmlns:a16="http://schemas.microsoft.com/office/drawing/2014/main" val="1669035359"/>
                    </a:ext>
                  </a:extLst>
                </a:gridCol>
              </a:tblGrid>
              <a:tr h="370840">
                <a:tc>
                  <a:txBody>
                    <a:bodyPr/>
                    <a:lstStyle/>
                    <a:p>
                      <a:r>
                        <a:rPr lang="en-GB"/>
                        <a:t>Vessel</a:t>
                      </a:r>
                    </a:p>
                  </a:txBody>
                  <a:tcPr/>
                </a:tc>
                <a:tc>
                  <a:txBody>
                    <a:bodyPr/>
                    <a:lstStyle/>
                    <a:p>
                      <a:r>
                        <a:rPr lang="en-GB"/>
                        <a:t>Total CO2 equivalent for 1 piece</a:t>
                      </a:r>
                    </a:p>
                    <a:p>
                      <a:endParaRPr lang="en-GB"/>
                    </a:p>
                  </a:txBody>
                  <a:tcPr/>
                </a:tc>
                <a:extLst>
                  <a:ext uri="{0D108BD9-81ED-4DB2-BD59-A6C34878D82A}">
                    <a16:rowId xmlns:a16="http://schemas.microsoft.com/office/drawing/2014/main" val="3622810061"/>
                  </a:ext>
                </a:extLst>
              </a:tr>
              <a:tr h="370840">
                <a:tc>
                  <a:txBody>
                    <a:bodyPr/>
                    <a:lstStyle/>
                    <a:p>
                      <a:r>
                        <a:rPr lang="en-GB"/>
                        <a:t>10 cm diameter Petri dish</a:t>
                      </a:r>
                    </a:p>
                  </a:txBody>
                  <a:tcPr/>
                </a:tc>
                <a:tc>
                  <a:txBody>
                    <a:bodyPr/>
                    <a:lstStyle/>
                    <a:p>
                      <a:r>
                        <a:rPr lang="en-GB"/>
                        <a:t>96 gCO2 </a:t>
                      </a:r>
                      <a:r>
                        <a:rPr lang="en-GB" b="0"/>
                        <a:t>or 0.6 km</a:t>
                      </a:r>
                      <a:endParaRPr lang="en-GB"/>
                    </a:p>
                  </a:txBody>
                  <a:tcPr/>
                </a:tc>
                <a:extLst>
                  <a:ext uri="{0D108BD9-81ED-4DB2-BD59-A6C34878D82A}">
                    <a16:rowId xmlns:a16="http://schemas.microsoft.com/office/drawing/2014/main" val="1284688856"/>
                  </a:ext>
                </a:extLst>
              </a:tr>
              <a:tr h="370840">
                <a:tc>
                  <a:txBody>
                    <a:bodyPr/>
                    <a:lstStyle/>
                    <a:p>
                      <a:r>
                        <a:rPr lang="en-GB" b="0"/>
                        <a:t>T75 (75 cm</a:t>
                      </a:r>
                      <a:r>
                        <a:rPr lang="en-GB" b="0" baseline="30000"/>
                        <a:t>2</a:t>
                      </a:r>
                      <a:r>
                        <a:rPr lang="en-GB" b="0" baseline="0"/>
                        <a:t> surface)</a:t>
                      </a:r>
                      <a:r>
                        <a:rPr lang="en-GB" b="0" baseline="30000"/>
                        <a:t> </a:t>
                      </a:r>
                      <a:r>
                        <a:rPr lang="en-GB" b="0"/>
                        <a:t>flask</a:t>
                      </a:r>
                    </a:p>
                  </a:txBody>
                  <a:tcPr/>
                </a:tc>
                <a:tc>
                  <a:txBody>
                    <a:bodyPr/>
                    <a:lstStyle/>
                    <a:p>
                      <a:r>
                        <a:rPr lang="en-GB" b="0"/>
                        <a:t>251 gCO2 or 1.4 km</a:t>
                      </a:r>
                    </a:p>
                  </a:txBody>
                  <a:tcPr/>
                </a:tc>
                <a:extLst>
                  <a:ext uri="{0D108BD9-81ED-4DB2-BD59-A6C34878D82A}">
                    <a16:rowId xmlns:a16="http://schemas.microsoft.com/office/drawing/2014/main" val="4062099347"/>
                  </a:ext>
                </a:extLst>
              </a:tr>
            </a:tbl>
          </a:graphicData>
        </a:graphic>
      </p:graphicFrame>
      <p:pic>
        <p:nvPicPr>
          <p:cNvPr id="65" name="Picture 64">
            <a:extLst>
              <a:ext uri="{FF2B5EF4-FFF2-40B4-BE49-F238E27FC236}">
                <a16:creationId xmlns:a16="http://schemas.microsoft.com/office/drawing/2014/main" id="{309913EB-5FA0-8331-7745-970FF5BE68D6}"/>
              </a:ext>
            </a:extLst>
          </p:cNvPr>
          <p:cNvPicPr>
            <a:picLocks noChangeAspect="1"/>
          </p:cNvPicPr>
          <p:nvPr/>
        </p:nvPicPr>
        <p:blipFill>
          <a:blip r:embed="rId8"/>
          <a:stretch>
            <a:fillRect/>
          </a:stretch>
        </p:blipFill>
        <p:spPr>
          <a:xfrm>
            <a:off x="9631722" y="1246793"/>
            <a:ext cx="2400423" cy="3238666"/>
          </a:xfrm>
          <a:prstGeom prst="rect">
            <a:avLst/>
          </a:prstGeom>
        </p:spPr>
      </p:pic>
      <p:sp>
        <p:nvSpPr>
          <p:cNvPr id="66" name="Rectangle 65">
            <a:extLst>
              <a:ext uri="{FF2B5EF4-FFF2-40B4-BE49-F238E27FC236}">
                <a16:creationId xmlns:a16="http://schemas.microsoft.com/office/drawing/2014/main" id="{E877D6DE-0088-7275-2607-E374907D4FF0}"/>
              </a:ext>
            </a:extLst>
          </p:cNvPr>
          <p:cNvSpPr/>
          <p:nvPr/>
        </p:nvSpPr>
        <p:spPr>
          <a:xfrm>
            <a:off x="7860279" y="2127052"/>
            <a:ext cx="1563123" cy="1542761"/>
          </a:xfrm>
          <a:prstGeom prst="rect">
            <a:avLst/>
          </a:prstGeom>
          <a:noFill/>
          <a:ln w="57150">
            <a:solidFill>
              <a:srgbClr val="76EE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8" name="TextBox 67">
            <a:extLst>
              <a:ext uri="{FF2B5EF4-FFF2-40B4-BE49-F238E27FC236}">
                <a16:creationId xmlns:a16="http://schemas.microsoft.com/office/drawing/2014/main" id="{45687E7A-1718-5670-1157-2DD3AFEB1D4D}"/>
              </a:ext>
            </a:extLst>
          </p:cNvPr>
          <p:cNvSpPr txBox="1"/>
          <p:nvPr/>
        </p:nvSpPr>
        <p:spPr>
          <a:xfrm>
            <a:off x="1482925" y="4191730"/>
            <a:ext cx="2980267" cy="369332"/>
          </a:xfrm>
          <a:prstGeom prst="rect">
            <a:avLst/>
          </a:prstGeom>
          <a:noFill/>
        </p:spPr>
        <p:txBody>
          <a:bodyPr wrap="square" rtlCol="0">
            <a:spAutoFit/>
          </a:bodyPr>
          <a:lstStyle/>
          <a:p>
            <a:r>
              <a:rPr lang="en-GB"/>
              <a:t>174 gCO2 = 1 km by car</a:t>
            </a:r>
          </a:p>
        </p:txBody>
      </p:sp>
    </p:spTree>
    <p:extLst>
      <p:ext uri="{BB962C8B-B14F-4D97-AF65-F5344CB8AC3E}">
        <p14:creationId xmlns:p14="http://schemas.microsoft.com/office/powerpoint/2010/main" val="75788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8"/>
                                        </p:tgtEl>
                                      </p:cBhvr>
                                    </p:animEffect>
                                    <p:set>
                                      <p:cBhvr>
                                        <p:cTn id="12" dur="1" fill="hold">
                                          <p:stCondLst>
                                            <p:cond delay="499"/>
                                          </p:stCondLst>
                                        </p:cTn>
                                        <p:tgtEl>
                                          <p:spTgt spid="6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xEl>
                                              <p:pRg st="1" end="1"/>
                                            </p:txEl>
                                          </p:spTgt>
                                        </p:tgtEl>
                                        <p:attrNameLst>
                                          <p:attrName>style.visibility</p:attrName>
                                        </p:attrNameLst>
                                      </p:cBhvr>
                                      <p:to>
                                        <p:strVal val="visible"/>
                                      </p:to>
                                    </p:set>
                                    <p:animEffect transition="in" filter="fade">
                                      <p:cBhvr>
                                        <p:cTn id="41"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p:bldP spid="6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rectangular sign with yellow and white text&#10;&#10;Description automatically generated">
            <a:extLst>
              <a:ext uri="{FF2B5EF4-FFF2-40B4-BE49-F238E27FC236}">
                <a16:creationId xmlns:a16="http://schemas.microsoft.com/office/drawing/2014/main" id="{EE2C725D-9614-9142-17C5-FC2D66B00F4A}"/>
              </a:ext>
            </a:extLst>
          </p:cNvPr>
          <p:cNvPicPr>
            <a:picLocks noChangeAspect="1"/>
          </p:cNvPicPr>
          <p:nvPr/>
        </p:nvPicPr>
        <p:blipFill>
          <a:blip r:embed="rId3"/>
          <a:stretch>
            <a:fillRect/>
          </a:stretch>
        </p:blipFill>
        <p:spPr>
          <a:xfrm>
            <a:off x="133350" y="184588"/>
            <a:ext cx="1914197" cy="813238"/>
          </a:xfrm>
          <a:prstGeom prst="rect">
            <a:avLst/>
          </a:prstGeom>
        </p:spPr>
      </p:pic>
      <p:pic>
        <p:nvPicPr>
          <p:cNvPr id="7" name="Picture 6">
            <a:extLst>
              <a:ext uri="{FF2B5EF4-FFF2-40B4-BE49-F238E27FC236}">
                <a16:creationId xmlns:a16="http://schemas.microsoft.com/office/drawing/2014/main" id="{1C7BC2C6-F4D8-093A-1A35-9332376A9ABE}"/>
              </a:ext>
            </a:extLst>
          </p:cNvPr>
          <p:cNvPicPr>
            <a:picLocks noChangeAspect="1"/>
          </p:cNvPicPr>
          <p:nvPr/>
        </p:nvPicPr>
        <p:blipFill>
          <a:blip r:embed="rId4"/>
          <a:stretch>
            <a:fillRect/>
          </a:stretch>
        </p:blipFill>
        <p:spPr>
          <a:xfrm>
            <a:off x="7881444" y="323412"/>
            <a:ext cx="4136697" cy="272832"/>
          </a:xfrm>
          <a:prstGeom prst="rect">
            <a:avLst/>
          </a:prstGeom>
        </p:spPr>
      </p:pic>
      <p:sp>
        <p:nvSpPr>
          <p:cNvPr id="10" name="TextBox 9">
            <a:extLst>
              <a:ext uri="{FF2B5EF4-FFF2-40B4-BE49-F238E27FC236}">
                <a16:creationId xmlns:a16="http://schemas.microsoft.com/office/drawing/2014/main" id="{6B3D58AE-CDFC-3407-398F-27315F48B78F}"/>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sp>
        <p:nvSpPr>
          <p:cNvPr id="16" name="Title 15">
            <a:extLst>
              <a:ext uri="{FF2B5EF4-FFF2-40B4-BE49-F238E27FC236}">
                <a16:creationId xmlns:a16="http://schemas.microsoft.com/office/drawing/2014/main" id="{AD572A17-C4B4-6DCC-0E67-DD950CDEADAF}"/>
              </a:ext>
            </a:extLst>
          </p:cNvPr>
          <p:cNvSpPr>
            <a:spLocks noGrp="1"/>
          </p:cNvSpPr>
          <p:nvPr>
            <p:ph type="title"/>
          </p:nvPr>
        </p:nvSpPr>
        <p:spPr>
          <a:xfrm>
            <a:off x="2478088" y="235388"/>
            <a:ext cx="10515600" cy="813238"/>
          </a:xfrm>
        </p:spPr>
        <p:txBody>
          <a:bodyPr/>
          <a:lstStyle/>
          <a:p>
            <a:r>
              <a:rPr lang="en-GB" b="1"/>
              <a:t>Reusing</a:t>
            </a:r>
            <a:r>
              <a:rPr lang="en-GB"/>
              <a:t> plastic</a:t>
            </a:r>
          </a:p>
        </p:txBody>
      </p:sp>
      <p:sp>
        <p:nvSpPr>
          <p:cNvPr id="18" name="Content Placeholder 17">
            <a:extLst>
              <a:ext uri="{FF2B5EF4-FFF2-40B4-BE49-F238E27FC236}">
                <a16:creationId xmlns:a16="http://schemas.microsoft.com/office/drawing/2014/main" id="{5E379575-62BC-F01A-89D7-819069662FC2}"/>
              </a:ext>
            </a:extLst>
          </p:cNvPr>
          <p:cNvSpPr>
            <a:spLocks noGrp="1"/>
          </p:cNvSpPr>
          <p:nvPr>
            <p:ph sz="half" idx="2"/>
          </p:nvPr>
        </p:nvSpPr>
        <p:spPr>
          <a:xfrm>
            <a:off x="5880101" y="1984013"/>
            <a:ext cx="6311900" cy="4767419"/>
          </a:xfrm>
        </p:spPr>
        <p:txBody>
          <a:bodyPr>
            <a:normAutofit/>
          </a:bodyPr>
          <a:lstStyle/>
          <a:p>
            <a:pPr marL="0" indent="0">
              <a:buNone/>
            </a:pPr>
            <a:r>
              <a:rPr lang="en-GB" sz="2000"/>
              <a:t>1 person doing 3 cell passages per week for 45 work weeks of one cell line with a 18-36 h duplication rate consumes		vessels</a:t>
            </a:r>
          </a:p>
          <a:p>
            <a:pPr marL="0" indent="0">
              <a:buNone/>
            </a:pPr>
            <a:endParaRPr lang="en-GB" sz="2000"/>
          </a:p>
          <a:p>
            <a:pPr marL="0" indent="0" algn="ctr">
              <a:buNone/>
            </a:pPr>
            <a:r>
              <a:rPr lang="en-GB" sz="2000"/>
              <a:t>Reusing the vessels 5 times </a:t>
            </a:r>
            <a:r>
              <a:rPr lang="en-GB" sz="2000" b="1">
                <a:solidFill>
                  <a:schemeClr val="accent6"/>
                </a:solidFill>
              </a:rPr>
              <a:t>saves the equivalent of 108 vessels, </a:t>
            </a:r>
            <a:r>
              <a:rPr lang="en-GB" sz="2000" b="1" u="sng">
                <a:solidFill>
                  <a:schemeClr val="accent6"/>
                </a:solidFill>
              </a:rPr>
              <a:t>60-155 km</a:t>
            </a:r>
            <a:r>
              <a:rPr lang="en-GB" sz="2000" b="1">
                <a:solidFill>
                  <a:schemeClr val="accent6"/>
                </a:solidFill>
              </a:rPr>
              <a:t>, and £90-300                                 with no difference in quality of the cell culture</a:t>
            </a:r>
          </a:p>
          <a:p>
            <a:pPr lvl="1"/>
            <a:endParaRPr lang="en-US" sz="2000"/>
          </a:p>
        </p:txBody>
      </p:sp>
      <p:sp>
        <p:nvSpPr>
          <p:cNvPr id="36" name="Text Placeholder 16">
            <a:extLst>
              <a:ext uri="{FF2B5EF4-FFF2-40B4-BE49-F238E27FC236}">
                <a16:creationId xmlns:a16="http://schemas.microsoft.com/office/drawing/2014/main" id="{89A26B78-0821-7CC4-9FCB-4AFCE11B582A}"/>
              </a:ext>
            </a:extLst>
          </p:cNvPr>
          <p:cNvSpPr txBox="1">
            <a:spLocks/>
          </p:cNvSpPr>
          <p:nvPr/>
        </p:nvSpPr>
        <p:spPr>
          <a:xfrm>
            <a:off x="5880101" y="1154029"/>
            <a:ext cx="3234262" cy="53905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GB"/>
          </a:p>
        </p:txBody>
      </p:sp>
      <p:pic>
        <p:nvPicPr>
          <p:cNvPr id="3" name="Picture 2">
            <a:extLst>
              <a:ext uri="{FF2B5EF4-FFF2-40B4-BE49-F238E27FC236}">
                <a16:creationId xmlns:a16="http://schemas.microsoft.com/office/drawing/2014/main" id="{33EFF981-5474-BDA0-CA45-89CBF5A79D2E}"/>
              </a:ext>
            </a:extLst>
          </p:cNvPr>
          <p:cNvPicPr>
            <a:picLocks noChangeAspect="1"/>
          </p:cNvPicPr>
          <p:nvPr/>
        </p:nvPicPr>
        <p:blipFill>
          <a:blip r:embed="rId5"/>
          <a:stretch>
            <a:fillRect/>
          </a:stretch>
        </p:blipFill>
        <p:spPr>
          <a:xfrm>
            <a:off x="357328" y="1419167"/>
            <a:ext cx="5614153" cy="3015400"/>
          </a:xfrm>
          <a:prstGeom prst="rect">
            <a:avLst/>
          </a:prstGeom>
        </p:spPr>
      </p:pic>
      <p:graphicFrame>
        <p:nvGraphicFramePr>
          <p:cNvPr id="4" name="Table 3">
            <a:extLst>
              <a:ext uri="{FF2B5EF4-FFF2-40B4-BE49-F238E27FC236}">
                <a16:creationId xmlns:a16="http://schemas.microsoft.com/office/drawing/2014/main" id="{B02D04E5-EF10-C2C7-01BF-CF289F197184}"/>
              </a:ext>
            </a:extLst>
          </p:cNvPr>
          <p:cNvGraphicFramePr>
            <a:graphicFrameLocks noGrp="1"/>
          </p:cNvGraphicFramePr>
          <p:nvPr/>
        </p:nvGraphicFramePr>
        <p:xfrm>
          <a:off x="266180" y="4632733"/>
          <a:ext cx="10827508" cy="1656080"/>
        </p:xfrm>
        <a:graphic>
          <a:graphicData uri="http://schemas.openxmlformats.org/drawingml/2006/table">
            <a:tbl>
              <a:tblPr firstRow="1" bandRow="1">
                <a:tableStyleId>{616DA210-FB5B-4158-B5E0-FEB733F419BA}</a:tableStyleId>
              </a:tblPr>
              <a:tblGrid>
                <a:gridCol w="2706877">
                  <a:extLst>
                    <a:ext uri="{9D8B030D-6E8A-4147-A177-3AD203B41FA5}">
                      <a16:colId xmlns:a16="http://schemas.microsoft.com/office/drawing/2014/main" val="2884785872"/>
                    </a:ext>
                  </a:extLst>
                </a:gridCol>
                <a:gridCol w="2706877">
                  <a:extLst>
                    <a:ext uri="{9D8B030D-6E8A-4147-A177-3AD203B41FA5}">
                      <a16:colId xmlns:a16="http://schemas.microsoft.com/office/drawing/2014/main" val="1669035359"/>
                    </a:ext>
                  </a:extLst>
                </a:gridCol>
                <a:gridCol w="2706877">
                  <a:extLst>
                    <a:ext uri="{9D8B030D-6E8A-4147-A177-3AD203B41FA5}">
                      <a16:colId xmlns:a16="http://schemas.microsoft.com/office/drawing/2014/main" val="865261991"/>
                    </a:ext>
                  </a:extLst>
                </a:gridCol>
                <a:gridCol w="2706877">
                  <a:extLst>
                    <a:ext uri="{9D8B030D-6E8A-4147-A177-3AD203B41FA5}">
                      <a16:colId xmlns:a16="http://schemas.microsoft.com/office/drawing/2014/main" val="996338453"/>
                    </a:ext>
                  </a:extLst>
                </a:gridCol>
              </a:tblGrid>
              <a:tr h="370840">
                <a:tc>
                  <a:txBody>
                    <a:bodyPr/>
                    <a:lstStyle/>
                    <a:p>
                      <a:r>
                        <a:rPr lang="en-GB"/>
                        <a:t>Vessel</a:t>
                      </a:r>
                    </a:p>
                  </a:txBody>
                  <a:tcPr/>
                </a:tc>
                <a:tc>
                  <a:txBody>
                    <a:bodyPr/>
                    <a:lstStyle/>
                    <a:p>
                      <a:r>
                        <a:rPr lang="en-GB"/>
                        <a:t>Total CO2 equivalent for 1 piece</a:t>
                      </a:r>
                    </a:p>
                  </a:txBody>
                  <a:tcPr/>
                </a:tc>
                <a:tc>
                  <a:txBody>
                    <a:bodyPr/>
                    <a:lstStyle/>
                    <a:p>
                      <a:r>
                        <a:rPr lang="en-GB"/>
                        <a:t>Yearly consumption (135 pieces / person)</a:t>
                      </a:r>
                    </a:p>
                  </a:txBody>
                  <a:tcPr/>
                </a:tc>
                <a:tc>
                  <a:txBody>
                    <a:bodyPr/>
                    <a:lstStyle/>
                    <a:p>
                      <a:r>
                        <a:rPr lang="en-GB"/>
                        <a:t>Yearly consumption reusing dishes 5 times (27 pieces) / person</a:t>
                      </a:r>
                    </a:p>
                  </a:txBody>
                  <a:tcPr>
                    <a:solidFill>
                      <a:schemeClr val="accent6">
                        <a:lumMod val="20000"/>
                        <a:lumOff val="80000"/>
                      </a:schemeClr>
                    </a:solidFill>
                  </a:tcPr>
                </a:tc>
                <a:extLst>
                  <a:ext uri="{0D108BD9-81ED-4DB2-BD59-A6C34878D82A}">
                    <a16:rowId xmlns:a16="http://schemas.microsoft.com/office/drawing/2014/main" val="3622810061"/>
                  </a:ext>
                </a:extLst>
              </a:tr>
              <a:tr h="370840">
                <a:tc>
                  <a:txBody>
                    <a:bodyPr/>
                    <a:lstStyle/>
                    <a:p>
                      <a:r>
                        <a:rPr lang="en-GB" b="0"/>
                        <a:t>10 cm dish</a:t>
                      </a:r>
                    </a:p>
                  </a:txBody>
                  <a:tcPr/>
                </a:tc>
                <a:tc>
                  <a:txBody>
                    <a:bodyPr/>
                    <a:lstStyle/>
                    <a:p>
                      <a:r>
                        <a:rPr lang="en-GB" b="0"/>
                        <a:t>96 gCO2 or 0.6 km</a:t>
                      </a:r>
                    </a:p>
                  </a:txBody>
                  <a:tcPr/>
                </a:tc>
                <a:tc>
                  <a:txBody>
                    <a:bodyPr/>
                    <a:lstStyle/>
                    <a:p>
                      <a:r>
                        <a:rPr lang="en-GB" b="0"/>
                        <a:t>13 000 gCO2 or </a:t>
                      </a:r>
                      <a:r>
                        <a:rPr lang="en-GB" b="1"/>
                        <a:t>75</a:t>
                      </a:r>
                      <a:r>
                        <a:rPr lang="en-GB" b="0"/>
                        <a:t> km</a:t>
                      </a:r>
                    </a:p>
                  </a:txBody>
                  <a:tcPr/>
                </a:tc>
                <a:tc>
                  <a:txBody>
                    <a:bodyPr/>
                    <a:lstStyle/>
                    <a:p>
                      <a:r>
                        <a:rPr lang="en-GB" b="0"/>
                        <a:t>2600 gCO2 or </a:t>
                      </a:r>
                      <a:r>
                        <a:rPr lang="en-GB" b="1"/>
                        <a:t>15 </a:t>
                      </a:r>
                      <a:r>
                        <a:rPr lang="en-GB" b="0"/>
                        <a:t>km</a:t>
                      </a:r>
                    </a:p>
                  </a:txBody>
                  <a:tcPr>
                    <a:solidFill>
                      <a:schemeClr val="accent6">
                        <a:lumMod val="60000"/>
                        <a:lumOff val="40000"/>
                      </a:schemeClr>
                    </a:solidFill>
                  </a:tcPr>
                </a:tc>
                <a:extLst>
                  <a:ext uri="{0D108BD9-81ED-4DB2-BD59-A6C34878D82A}">
                    <a16:rowId xmlns:a16="http://schemas.microsoft.com/office/drawing/2014/main" val="1284688856"/>
                  </a:ext>
                </a:extLst>
              </a:tr>
              <a:tr h="370840">
                <a:tc>
                  <a:txBody>
                    <a:bodyPr/>
                    <a:lstStyle/>
                    <a:p>
                      <a:r>
                        <a:rPr lang="en-GB" b="0"/>
                        <a:t>T75 flask</a:t>
                      </a:r>
                    </a:p>
                  </a:txBody>
                  <a:tcPr/>
                </a:tc>
                <a:tc>
                  <a:txBody>
                    <a:bodyPr/>
                    <a:lstStyle/>
                    <a:p>
                      <a:r>
                        <a:rPr lang="en-GB" b="0"/>
                        <a:t>251 gCO2 or 1.4 km</a:t>
                      </a:r>
                    </a:p>
                  </a:txBody>
                  <a:tcPr/>
                </a:tc>
                <a:tc>
                  <a:txBody>
                    <a:bodyPr/>
                    <a:lstStyle/>
                    <a:p>
                      <a:r>
                        <a:rPr lang="en-GB" b="0"/>
                        <a:t>34 000 gCO2 or </a:t>
                      </a:r>
                      <a:r>
                        <a:rPr lang="en-GB" b="1"/>
                        <a:t>195</a:t>
                      </a:r>
                      <a:r>
                        <a:rPr lang="en-GB" b="0"/>
                        <a:t> km</a:t>
                      </a:r>
                    </a:p>
                  </a:txBody>
                  <a:tcPr/>
                </a:tc>
                <a:tc>
                  <a:txBody>
                    <a:bodyPr/>
                    <a:lstStyle/>
                    <a:p>
                      <a:r>
                        <a:rPr lang="en-GB" b="0"/>
                        <a:t>6800 gCO2 or </a:t>
                      </a:r>
                      <a:r>
                        <a:rPr lang="en-GB" b="1"/>
                        <a:t>40</a:t>
                      </a:r>
                      <a:r>
                        <a:rPr lang="en-GB" b="0"/>
                        <a:t> km</a:t>
                      </a:r>
                    </a:p>
                  </a:txBody>
                  <a:tcPr>
                    <a:solidFill>
                      <a:schemeClr val="accent6">
                        <a:lumMod val="20000"/>
                        <a:lumOff val="80000"/>
                      </a:schemeClr>
                    </a:solidFill>
                  </a:tcPr>
                </a:tc>
                <a:extLst>
                  <a:ext uri="{0D108BD9-81ED-4DB2-BD59-A6C34878D82A}">
                    <a16:rowId xmlns:a16="http://schemas.microsoft.com/office/drawing/2014/main" val="4062099347"/>
                  </a:ext>
                </a:extLst>
              </a:tr>
            </a:tbl>
          </a:graphicData>
        </a:graphic>
      </p:graphicFrame>
      <p:sp>
        <p:nvSpPr>
          <p:cNvPr id="17" name="Text Placeholder 16">
            <a:extLst>
              <a:ext uri="{FF2B5EF4-FFF2-40B4-BE49-F238E27FC236}">
                <a16:creationId xmlns:a16="http://schemas.microsoft.com/office/drawing/2014/main" id="{D1A1ACE6-15FA-7911-4BC9-905D754018D8}"/>
              </a:ext>
            </a:extLst>
          </p:cNvPr>
          <p:cNvSpPr>
            <a:spLocks noGrp="1"/>
          </p:cNvSpPr>
          <p:nvPr>
            <p:ph type="body" idx="1"/>
          </p:nvPr>
        </p:nvSpPr>
        <p:spPr>
          <a:xfrm>
            <a:off x="140447" y="1158504"/>
            <a:ext cx="5157787" cy="457941"/>
          </a:xfrm>
        </p:spPr>
        <p:txBody>
          <a:bodyPr/>
          <a:lstStyle/>
          <a:p>
            <a:r>
              <a:rPr lang="en-GB"/>
              <a:t>Culture vessels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A66A1D6-2F6E-C24F-15FA-33941CEFDE0D}"/>
                  </a:ext>
                </a:extLst>
              </p:cNvPr>
              <p:cNvSpPr txBox="1"/>
              <p:nvPr/>
            </p:nvSpPr>
            <p:spPr>
              <a:xfrm>
                <a:off x="6870965" y="2582734"/>
                <a:ext cx="202095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45</m:t>
                      </m:r>
                      <m:r>
                        <a:rPr lang="en-GB" i="0">
                          <a:latin typeface="Cambria Math" panose="02040503050406030204" pitchFamily="18" charset="0"/>
                        </a:rPr>
                        <m:t>×3</m:t>
                      </m:r>
                      <m:r>
                        <a:rPr lang="en-GB" b="0" i="0" smtClean="0">
                          <a:latin typeface="Cambria Math" panose="02040503050406030204" pitchFamily="18" charset="0"/>
                        </a:rPr>
                        <m:t>=135</m:t>
                      </m:r>
                    </m:oMath>
                  </m:oMathPara>
                </a14:m>
                <a:endParaRPr lang="en-GB"/>
              </a:p>
            </p:txBody>
          </p:sp>
        </mc:Choice>
        <mc:Fallback xmlns="">
          <p:sp>
            <p:nvSpPr>
              <p:cNvPr id="5" name="TextBox 4">
                <a:extLst>
                  <a:ext uri="{FF2B5EF4-FFF2-40B4-BE49-F238E27FC236}">
                    <a16:creationId xmlns:a16="http://schemas.microsoft.com/office/drawing/2014/main" id="{9A66A1D6-2F6E-C24F-15FA-33941CEFDE0D}"/>
                  </a:ext>
                </a:extLst>
              </p:cNvPr>
              <p:cNvSpPr txBox="1">
                <a:spLocks noRot="1" noChangeAspect="1" noMove="1" noResize="1" noEditPoints="1" noAdjustHandles="1" noChangeArrowheads="1" noChangeShapeType="1" noTextEdit="1"/>
              </p:cNvSpPr>
              <p:nvPr/>
            </p:nvSpPr>
            <p:spPr>
              <a:xfrm>
                <a:off x="6870965" y="2582734"/>
                <a:ext cx="2020957" cy="276999"/>
              </a:xfrm>
              <a:prstGeom prst="rect">
                <a:avLst/>
              </a:prstGeom>
              <a:blipFill>
                <a:blip r:embed="rId6"/>
                <a:stretch>
                  <a:fillRect b="-8889"/>
                </a:stretch>
              </a:blipFill>
            </p:spPr>
            <p:txBody>
              <a:bodyPr/>
              <a:lstStyle/>
              <a:p>
                <a:r>
                  <a:rPr lang="en-GB">
                    <a:noFill/>
                  </a:rPr>
                  <a:t> </a:t>
                </a:r>
              </a:p>
            </p:txBody>
          </p:sp>
        </mc:Fallback>
      </mc:AlternateContent>
      <p:sp>
        <p:nvSpPr>
          <p:cNvPr id="8" name="Text Placeholder 16">
            <a:extLst>
              <a:ext uri="{FF2B5EF4-FFF2-40B4-BE49-F238E27FC236}">
                <a16:creationId xmlns:a16="http://schemas.microsoft.com/office/drawing/2014/main" id="{8FDA5394-29E2-21E7-AD85-6764CEDE0C58}"/>
              </a:ext>
            </a:extLst>
          </p:cNvPr>
          <p:cNvSpPr txBox="1">
            <a:spLocks/>
          </p:cNvSpPr>
          <p:nvPr/>
        </p:nvSpPr>
        <p:spPr>
          <a:xfrm>
            <a:off x="5880100" y="1246793"/>
            <a:ext cx="3234261" cy="40055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a:t>Impact simulation</a:t>
            </a:r>
            <a:endParaRPr lang="en-GB" sz="1600"/>
          </a:p>
        </p:txBody>
      </p:sp>
      <p:pic>
        <p:nvPicPr>
          <p:cNvPr id="12" name="Graphic 11" descr="Leaf">
            <a:extLst>
              <a:ext uri="{FF2B5EF4-FFF2-40B4-BE49-F238E27FC236}">
                <a16:creationId xmlns:a16="http://schemas.microsoft.com/office/drawing/2014/main" id="{6B652837-8D10-8CCA-0B04-95FB5BE991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6900" y="4170423"/>
            <a:ext cx="462310" cy="462310"/>
          </a:xfrm>
          <a:prstGeom prst="rect">
            <a:avLst/>
          </a:prstGeom>
        </p:spPr>
      </p:pic>
      <p:sp>
        <p:nvSpPr>
          <p:cNvPr id="13" name="Rectangle 12">
            <a:extLst>
              <a:ext uri="{FF2B5EF4-FFF2-40B4-BE49-F238E27FC236}">
                <a16:creationId xmlns:a16="http://schemas.microsoft.com/office/drawing/2014/main" id="{A0156CD1-F85E-B32B-19A4-28C0194E2389}"/>
              </a:ext>
            </a:extLst>
          </p:cNvPr>
          <p:cNvSpPr/>
          <p:nvPr/>
        </p:nvSpPr>
        <p:spPr>
          <a:xfrm>
            <a:off x="5693833" y="4158464"/>
            <a:ext cx="2693849" cy="22617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E950F40-B8D1-3546-0FCA-B483326F6E1F}"/>
              </a:ext>
            </a:extLst>
          </p:cNvPr>
          <p:cNvSpPr/>
          <p:nvPr/>
        </p:nvSpPr>
        <p:spPr>
          <a:xfrm>
            <a:off x="8399715" y="4233375"/>
            <a:ext cx="2766476" cy="22617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197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animEffect transition="in" filter="fade">
                                      <p:cBhvr>
                                        <p:cTn id="30"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rectangular sign with yellow and white text&#10;&#10;Description automatically generated">
            <a:extLst>
              <a:ext uri="{FF2B5EF4-FFF2-40B4-BE49-F238E27FC236}">
                <a16:creationId xmlns:a16="http://schemas.microsoft.com/office/drawing/2014/main" id="{EE2C725D-9614-9142-17C5-FC2D66B00F4A}"/>
              </a:ext>
            </a:extLst>
          </p:cNvPr>
          <p:cNvPicPr>
            <a:picLocks noChangeAspect="1"/>
          </p:cNvPicPr>
          <p:nvPr/>
        </p:nvPicPr>
        <p:blipFill>
          <a:blip r:embed="rId3"/>
          <a:stretch>
            <a:fillRect/>
          </a:stretch>
        </p:blipFill>
        <p:spPr>
          <a:xfrm>
            <a:off x="133350" y="184588"/>
            <a:ext cx="1914197" cy="813238"/>
          </a:xfrm>
          <a:prstGeom prst="rect">
            <a:avLst/>
          </a:prstGeom>
        </p:spPr>
      </p:pic>
      <p:pic>
        <p:nvPicPr>
          <p:cNvPr id="7" name="Picture 6">
            <a:extLst>
              <a:ext uri="{FF2B5EF4-FFF2-40B4-BE49-F238E27FC236}">
                <a16:creationId xmlns:a16="http://schemas.microsoft.com/office/drawing/2014/main" id="{1C7BC2C6-F4D8-093A-1A35-9332376A9ABE}"/>
              </a:ext>
            </a:extLst>
          </p:cNvPr>
          <p:cNvPicPr>
            <a:picLocks noChangeAspect="1"/>
          </p:cNvPicPr>
          <p:nvPr/>
        </p:nvPicPr>
        <p:blipFill>
          <a:blip r:embed="rId4"/>
          <a:stretch>
            <a:fillRect/>
          </a:stretch>
        </p:blipFill>
        <p:spPr>
          <a:xfrm>
            <a:off x="7881444" y="323412"/>
            <a:ext cx="4136697" cy="272832"/>
          </a:xfrm>
          <a:prstGeom prst="rect">
            <a:avLst/>
          </a:prstGeom>
        </p:spPr>
      </p:pic>
      <p:sp>
        <p:nvSpPr>
          <p:cNvPr id="10" name="TextBox 9">
            <a:extLst>
              <a:ext uri="{FF2B5EF4-FFF2-40B4-BE49-F238E27FC236}">
                <a16:creationId xmlns:a16="http://schemas.microsoft.com/office/drawing/2014/main" id="{6B3D58AE-CDFC-3407-398F-27315F48B78F}"/>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sp>
        <p:nvSpPr>
          <p:cNvPr id="16" name="Title 15">
            <a:extLst>
              <a:ext uri="{FF2B5EF4-FFF2-40B4-BE49-F238E27FC236}">
                <a16:creationId xmlns:a16="http://schemas.microsoft.com/office/drawing/2014/main" id="{AD572A17-C4B4-6DCC-0E67-DD950CDEADAF}"/>
              </a:ext>
            </a:extLst>
          </p:cNvPr>
          <p:cNvSpPr>
            <a:spLocks noGrp="1"/>
          </p:cNvSpPr>
          <p:nvPr>
            <p:ph type="title"/>
          </p:nvPr>
        </p:nvSpPr>
        <p:spPr>
          <a:xfrm>
            <a:off x="2478088" y="235388"/>
            <a:ext cx="10515600" cy="813238"/>
          </a:xfrm>
        </p:spPr>
        <p:txBody>
          <a:bodyPr/>
          <a:lstStyle/>
          <a:p>
            <a:r>
              <a:rPr lang="en-GB" b="1"/>
              <a:t>Reusing</a:t>
            </a:r>
            <a:r>
              <a:rPr lang="en-GB"/>
              <a:t> plastic</a:t>
            </a:r>
          </a:p>
        </p:txBody>
      </p:sp>
      <p:sp>
        <p:nvSpPr>
          <p:cNvPr id="14" name="Text Placeholder 16">
            <a:extLst>
              <a:ext uri="{FF2B5EF4-FFF2-40B4-BE49-F238E27FC236}">
                <a16:creationId xmlns:a16="http://schemas.microsoft.com/office/drawing/2014/main" id="{B01DA20D-A7FB-1FCF-7C7A-7663B213488D}"/>
              </a:ext>
            </a:extLst>
          </p:cNvPr>
          <p:cNvSpPr txBox="1">
            <a:spLocks/>
          </p:cNvSpPr>
          <p:nvPr/>
        </p:nvSpPr>
        <p:spPr>
          <a:xfrm>
            <a:off x="6264481" y="1172648"/>
            <a:ext cx="1512350" cy="36933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a:t>Evidence</a:t>
            </a:r>
            <a:endParaRPr lang="en-GB"/>
          </a:p>
        </p:txBody>
      </p:sp>
      <p:sp>
        <p:nvSpPr>
          <p:cNvPr id="15" name="Content Placeholder 17">
            <a:extLst>
              <a:ext uri="{FF2B5EF4-FFF2-40B4-BE49-F238E27FC236}">
                <a16:creationId xmlns:a16="http://schemas.microsoft.com/office/drawing/2014/main" id="{DC08D941-F679-CE56-4362-EC4BA901B0E0}"/>
              </a:ext>
            </a:extLst>
          </p:cNvPr>
          <p:cNvSpPr>
            <a:spLocks noGrp="1"/>
          </p:cNvSpPr>
          <p:nvPr>
            <p:ph sz="half" idx="2"/>
          </p:nvPr>
        </p:nvSpPr>
        <p:spPr>
          <a:xfrm>
            <a:off x="6226381" y="1822250"/>
            <a:ext cx="5917570" cy="2158803"/>
          </a:xfrm>
        </p:spPr>
        <p:txBody>
          <a:bodyPr>
            <a:normAutofit/>
          </a:bodyPr>
          <a:lstStyle/>
          <a:p>
            <a:r>
              <a:rPr lang="en-GB" sz="2000"/>
              <a:t>HEK293T </a:t>
            </a:r>
            <a:r>
              <a:rPr lang="en-US" sz="2000"/>
              <a:t>10% FBS but no antibiotics</a:t>
            </a:r>
          </a:p>
          <a:p>
            <a:r>
              <a:rPr lang="en-US" sz="2000"/>
              <a:t>Images were taken at the 5</a:t>
            </a:r>
            <a:r>
              <a:rPr lang="en-US" sz="2000" baseline="30000"/>
              <a:t>th</a:t>
            </a:r>
            <a:r>
              <a:rPr lang="en-US" sz="2000"/>
              <a:t> passage of </a:t>
            </a:r>
            <a:r>
              <a:rPr lang="en-US" sz="2000">
                <a:solidFill>
                  <a:schemeClr val="accent6"/>
                </a:solidFill>
              </a:rPr>
              <a:t>reusing pipettes </a:t>
            </a:r>
            <a:r>
              <a:rPr lang="en-US" sz="2000"/>
              <a:t>for </a:t>
            </a:r>
            <a:r>
              <a:rPr lang="en-US" sz="2000" b="1"/>
              <a:t>PBS, Trypsin, and media</a:t>
            </a:r>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pPr marL="0" indent="0">
              <a:buNone/>
            </a:pPr>
            <a:endParaRPr lang="en-US" sz="2000"/>
          </a:p>
        </p:txBody>
      </p:sp>
      <p:pic>
        <p:nvPicPr>
          <p:cNvPr id="32" name="Picture 31">
            <a:extLst>
              <a:ext uri="{FF2B5EF4-FFF2-40B4-BE49-F238E27FC236}">
                <a16:creationId xmlns:a16="http://schemas.microsoft.com/office/drawing/2014/main" id="{4BD10D75-BF29-A63C-6DDA-88862BFBFCFC}"/>
              </a:ext>
            </a:extLst>
          </p:cNvPr>
          <p:cNvPicPr>
            <a:picLocks noChangeAspect="1"/>
          </p:cNvPicPr>
          <p:nvPr/>
        </p:nvPicPr>
        <p:blipFill rotWithShape="1">
          <a:blip r:embed="rId5"/>
          <a:srcRect t="11976"/>
          <a:stretch/>
        </p:blipFill>
        <p:spPr>
          <a:xfrm>
            <a:off x="6953664" y="3629041"/>
            <a:ext cx="3902769" cy="1850146"/>
          </a:xfrm>
          <a:prstGeom prst="rect">
            <a:avLst/>
          </a:prstGeom>
        </p:spPr>
      </p:pic>
      <p:graphicFrame>
        <p:nvGraphicFramePr>
          <p:cNvPr id="41" name="Table 40">
            <a:extLst>
              <a:ext uri="{FF2B5EF4-FFF2-40B4-BE49-F238E27FC236}">
                <a16:creationId xmlns:a16="http://schemas.microsoft.com/office/drawing/2014/main" id="{09F0CC47-E160-EDBB-308F-DBC00994CA78}"/>
              </a:ext>
            </a:extLst>
          </p:cNvPr>
          <p:cNvGraphicFramePr>
            <a:graphicFrameLocks noGrp="1"/>
          </p:cNvGraphicFramePr>
          <p:nvPr/>
        </p:nvGraphicFramePr>
        <p:xfrm>
          <a:off x="425231" y="5390217"/>
          <a:ext cx="5010369" cy="1010920"/>
        </p:xfrm>
        <a:graphic>
          <a:graphicData uri="http://schemas.openxmlformats.org/drawingml/2006/table">
            <a:tbl>
              <a:tblPr firstRow="1" bandRow="1">
                <a:tableStyleId>{616DA210-FB5B-4158-B5E0-FEB733F419BA}</a:tableStyleId>
              </a:tblPr>
              <a:tblGrid>
                <a:gridCol w="2584669">
                  <a:extLst>
                    <a:ext uri="{9D8B030D-6E8A-4147-A177-3AD203B41FA5}">
                      <a16:colId xmlns:a16="http://schemas.microsoft.com/office/drawing/2014/main" val="2884785872"/>
                    </a:ext>
                  </a:extLst>
                </a:gridCol>
                <a:gridCol w="2425700">
                  <a:extLst>
                    <a:ext uri="{9D8B030D-6E8A-4147-A177-3AD203B41FA5}">
                      <a16:colId xmlns:a16="http://schemas.microsoft.com/office/drawing/2014/main" val="1669035359"/>
                    </a:ext>
                  </a:extLst>
                </a:gridCol>
              </a:tblGrid>
              <a:tr h="370840">
                <a:tc>
                  <a:txBody>
                    <a:bodyPr/>
                    <a:lstStyle/>
                    <a:p>
                      <a:r>
                        <a:rPr lang="en-GB"/>
                        <a:t>Tool</a:t>
                      </a:r>
                    </a:p>
                  </a:txBody>
                  <a:tcPr/>
                </a:tc>
                <a:tc>
                  <a:txBody>
                    <a:bodyPr/>
                    <a:lstStyle/>
                    <a:p>
                      <a:r>
                        <a:rPr lang="en-GB"/>
                        <a:t>Total CO2 equivalent</a:t>
                      </a:r>
                    </a:p>
                    <a:p>
                      <a:endParaRPr lang="en-GB"/>
                    </a:p>
                  </a:txBody>
                  <a:tcPr/>
                </a:tc>
                <a:extLst>
                  <a:ext uri="{0D108BD9-81ED-4DB2-BD59-A6C34878D82A}">
                    <a16:rowId xmlns:a16="http://schemas.microsoft.com/office/drawing/2014/main" val="3622810061"/>
                  </a:ext>
                </a:extLst>
              </a:tr>
              <a:tr h="370840">
                <a:tc>
                  <a:txBody>
                    <a:bodyPr/>
                    <a:lstStyle/>
                    <a:p>
                      <a:r>
                        <a:rPr lang="en-GB" b="0"/>
                        <a:t>5 ml serological pipette</a:t>
                      </a:r>
                    </a:p>
                  </a:txBody>
                  <a:tcPr/>
                </a:tc>
                <a:tc>
                  <a:txBody>
                    <a:bodyPr/>
                    <a:lstStyle/>
                    <a:p>
                      <a:r>
                        <a:rPr lang="en-GB" b="0"/>
                        <a:t>34 gCO2 or 0.2 km</a:t>
                      </a:r>
                    </a:p>
                  </a:txBody>
                  <a:tcPr/>
                </a:tc>
                <a:extLst>
                  <a:ext uri="{0D108BD9-81ED-4DB2-BD59-A6C34878D82A}">
                    <a16:rowId xmlns:a16="http://schemas.microsoft.com/office/drawing/2014/main" val="1284688856"/>
                  </a:ext>
                </a:extLst>
              </a:tr>
            </a:tbl>
          </a:graphicData>
        </a:graphic>
      </p:graphicFrame>
      <p:sp>
        <p:nvSpPr>
          <p:cNvPr id="44" name="Text Placeholder 16">
            <a:extLst>
              <a:ext uri="{FF2B5EF4-FFF2-40B4-BE49-F238E27FC236}">
                <a16:creationId xmlns:a16="http://schemas.microsoft.com/office/drawing/2014/main" id="{26CAC122-C7D6-30DA-1F94-DE2D967F4EE2}"/>
              </a:ext>
            </a:extLst>
          </p:cNvPr>
          <p:cNvSpPr txBox="1">
            <a:spLocks/>
          </p:cNvSpPr>
          <p:nvPr/>
        </p:nvSpPr>
        <p:spPr>
          <a:xfrm>
            <a:off x="140447" y="1098344"/>
            <a:ext cx="5157787" cy="45794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a:solidFill>
                  <a:srgbClr val="000000"/>
                </a:solidFill>
                <a:latin typeface="Aptos" panose="020B0004020202020204" pitchFamily="34" charset="0"/>
              </a:rPr>
              <a:t>Reusing volume measuring tools</a:t>
            </a:r>
            <a:endParaRPr lang="en-GB" sz="3200"/>
          </a:p>
        </p:txBody>
      </p:sp>
      <p:pic>
        <p:nvPicPr>
          <p:cNvPr id="45" name="Picture 44">
            <a:extLst>
              <a:ext uri="{FF2B5EF4-FFF2-40B4-BE49-F238E27FC236}">
                <a16:creationId xmlns:a16="http://schemas.microsoft.com/office/drawing/2014/main" id="{FF906040-060E-B3C4-28CD-3D1069901F60}"/>
              </a:ext>
            </a:extLst>
          </p:cNvPr>
          <p:cNvPicPr>
            <a:picLocks noChangeAspect="1"/>
          </p:cNvPicPr>
          <p:nvPr/>
        </p:nvPicPr>
        <p:blipFill>
          <a:blip r:embed="rId6"/>
          <a:stretch>
            <a:fillRect/>
          </a:stretch>
        </p:blipFill>
        <p:spPr>
          <a:xfrm>
            <a:off x="829985" y="2183055"/>
            <a:ext cx="3778708" cy="3164986"/>
          </a:xfrm>
          <a:prstGeom prst="rect">
            <a:avLst/>
          </a:prstGeom>
        </p:spPr>
      </p:pic>
      <p:sp>
        <p:nvSpPr>
          <p:cNvPr id="46" name="TextBox 45">
            <a:extLst>
              <a:ext uri="{FF2B5EF4-FFF2-40B4-BE49-F238E27FC236}">
                <a16:creationId xmlns:a16="http://schemas.microsoft.com/office/drawing/2014/main" id="{C6B0A0CE-5024-8B22-0733-D89CD6805BF5}"/>
              </a:ext>
            </a:extLst>
          </p:cNvPr>
          <p:cNvSpPr txBox="1"/>
          <p:nvPr/>
        </p:nvSpPr>
        <p:spPr>
          <a:xfrm>
            <a:off x="179172" y="1521881"/>
            <a:ext cx="5551573" cy="707886"/>
          </a:xfrm>
          <a:prstGeom prst="rect">
            <a:avLst/>
          </a:prstGeom>
          <a:noFill/>
        </p:spPr>
        <p:txBody>
          <a:bodyPr wrap="square">
            <a:spAutoFit/>
          </a:bodyPr>
          <a:lstStyle/>
          <a:p>
            <a:r>
              <a:rPr lang="en-GB" sz="2000">
                <a:solidFill>
                  <a:schemeClr val="accent6"/>
                </a:solidFill>
              </a:rPr>
              <a:t>Reuse serological and Pasteur pipettes </a:t>
            </a:r>
            <a:r>
              <a:rPr lang="en-GB" sz="2000" b="1">
                <a:solidFill>
                  <a:schemeClr val="accent6"/>
                </a:solidFill>
              </a:rPr>
              <a:t>for the same solution</a:t>
            </a:r>
            <a:r>
              <a:rPr lang="en-GB" sz="2000">
                <a:solidFill>
                  <a:schemeClr val="accent6"/>
                </a:solidFill>
              </a:rPr>
              <a:t>, in the </a:t>
            </a:r>
            <a:r>
              <a:rPr lang="en-GB" sz="2000" b="1">
                <a:solidFill>
                  <a:schemeClr val="accent6"/>
                </a:solidFill>
              </a:rPr>
              <a:t>same working session</a:t>
            </a:r>
          </a:p>
        </p:txBody>
      </p:sp>
      <p:sp>
        <p:nvSpPr>
          <p:cNvPr id="47" name="Rectangle 46">
            <a:extLst>
              <a:ext uri="{FF2B5EF4-FFF2-40B4-BE49-F238E27FC236}">
                <a16:creationId xmlns:a16="http://schemas.microsoft.com/office/drawing/2014/main" id="{74DD15F7-3FDF-FC77-12DB-66DEE3F3C527}"/>
              </a:ext>
            </a:extLst>
          </p:cNvPr>
          <p:cNvSpPr/>
          <p:nvPr/>
        </p:nvSpPr>
        <p:spPr>
          <a:xfrm>
            <a:off x="8952287" y="3629041"/>
            <a:ext cx="1822393" cy="1842928"/>
          </a:xfrm>
          <a:prstGeom prst="rect">
            <a:avLst/>
          </a:prstGeom>
          <a:noFill/>
          <a:ln w="57150">
            <a:solidFill>
              <a:srgbClr val="76EE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8" name="TextBox 47">
            <a:extLst>
              <a:ext uri="{FF2B5EF4-FFF2-40B4-BE49-F238E27FC236}">
                <a16:creationId xmlns:a16="http://schemas.microsoft.com/office/drawing/2014/main" id="{6B0FE6DB-BD97-13EC-8FAA-AE94C45E2E34}"/>
              </a:ext>
            </a:extLst>
          </p:cNvPr>
          <p:cNvSpPr txBox="1"/>
          <p:nvPr/>
        </p:nvSpPr>
        <p:spPr>
          <a:xfrm>
            <a:off x="7227620" y="3288584"/>
            <a:ext cx="3628813" cy="369332"/>
          </a:xfrm>
          <a:prstGeom prst="rect">
            <a:avLst/>
          </a:prstGeom>
          <a:noFill/>
        </p:spPr>
        <p:txBody>
          <a:bodyPr wrap="square" rtlCol="0">
            <a:spAutoFit/>
          </a:bodyPr>
          <a:lstStyle/>
          <a:p>
            <a:r>
              <a:rPr lang="en-GB" b="1"/>
              <a:t>New plastic	Reused plastic</a:t>
            </a:r>
          </a:p>
        </p:txBody>
      </p:sp>
    </p:spTree>
    <p:extLst>
      <p:ext uri="{BB962C8B-B14F-4D97-AF65-F5344CB8AC3E}">
        <p14:creationId xmlns:p14="http://schemas.microsoft.com/office/powerpoint/2010/main" val="125513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rectangular sign with yellow and white text&#10;&#10;Description automatically generated">
            <a:extLst>
              <a:ext uri="{FF2B5EF4-FFF2-40B4-BE49-F238E27FC236}">
                <a16:creationId xmlns:a16="http://schemas.microsoft.com/office/drawing/2014/main" id="{EE2C725D-9614-9142-17C5-FC2D66B00F4A}"/>
              </a:ext>
            </a:extLst>
          </p:cNvPr>
          <p:cNvPicPr>
            <a:picLocks noChangeAspect="1"/>
          </p:cNvPicPr>
          <p:nvPr/>
        </p:nvPicPr>
        <p:blipFill>
          <a:blip r:embed="rId3"/>
          <a:stretch>
            <a:fillRect/>
          </a:stretch>
        </p:blipFill>
        <p:spPr>
          <a:xfrm>
            <a:off x="133350" y="184588"/>
            <a:ext cx="1914197" cy="813238"/>
          </a:xfrm>
          <a:prstGeom prst="rect">
            <a:avLst/>
          </a:prstGeom>
        </p:spPr>
      </p:pic>
      <p:pic>
        <p:nvPicPr>
          <p:cNvPr id="7" name="Picture 6">
            <a:extLst>
              <a:ext uri="{FF2B5EF4-FFF2-40B4-BE49-F238E27FC236}">
                <a16:creationId xmlns:a16="http://schemas.microsoft.com/office/drawing/2014/main" id="{1C7BC2C6-F4D8-093A-1A35-9332376A9ABE}"/>
              </a:ext>
            </a:extLst>
          </p:cNvPr>
          <p:cNvPicPr>
            <a:picLocks noChangeAspect="1"/>
          </p:cNvPicPr>
          <p:nvPr/>
        </p:nvPicPr>
        <p:blipFill>
          <a:blip r:embed="rId4"/>
          <a:stretch>
            <a:fillRect/>
          </a:stretch>
        </p:blipFill>
        <p:spPr>
          <a:xfrm>
            <a:off x="7881444" y="323412"/>
            <a:ext cx="4136697" cy="272832"/>
          </a:xfrm>
          <a:prstGeom prst="rect">
            <a:avLst/>
          </a:prstGeom>
        </p:spPr>
      </p:pic>
      <p:sp>
        <p:nvSpPr>
          <p:cNvPr id="10" name="TextBox 9">
            <a:extLst>
              <a:ext uri="{FF2B5EF4-FFF2-40B4-BE49-F238E27FC236}">
                <a16:creationId xmlns:a16="http://schemas.microsoft.com/office/drawing/2014/main" id="{6B3D58AE-CDFC-3407-398F-27315F48B78F}"/>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sp>
        <p:nvSpPr>
          <p:cNvPr id="16" name="Title 15">
            <a:extLst>
              <a:ext uri="{FF2B5EF4-FFF2-40B4-BE49-F238E27FC236}">
                <a16:creationId xmlns:a16="http://schemas.microsoft.com/office/drawing/2014/main" id="{AD572A17-C4B4-6DCC-0E67-DD950CDEADAF}"/>
              </a:ext>
            </a:extLst>
          </p:cNvPr>
          <p:cNvSpPr>
            <a:spLocks noGrp="1"/>
          </p:cNvSpPr>
          <p:nvPr>
            <p:ph type="title"/>
          </p:nvPr>
        </p:nvSpPr>
        <p:spPr>
          <a:xfrm>
            <a:off x="2478088" y="235388"/>
            <a:ext cx="10515600" cy="813238"/>
          </a:xfrm>
        </p:spPr>
        <p:txBody>
          <a:bodyPr/>
          <a:lstStyle/>
          <a:p>
            <a:r>
              <a:rPr lang="en-GB" b="1"/>
              <a:t>Reusing</a:t>
            </a:r>
            <a:r>
              <a:rPr lang="en-GB"/>
              <a:t> plastic</a:t>
            </a:r>
          </a:p>
        </p:txBody>
      </p:sp>
      <p:sp>
        <p:nvSpPr>
          <p:cNvPr id="12" name="Text Placeholder 16">
            <a:extLst>
              <a:ext uri="{FF2B5EF4-FFF2-40B4-BE49-F238E27FC236}">
                <a16:creationId xmlns:a16="http://schemas.microsoft.com/office/drawing/2014/main" id="{899DB253-C8AA-9960-51FA-33B6CFD63AB9}"/>
              </a:ext>
            </a:extLst>
          </p:cNvPr>
          <p:cNvSpPr>
            <a:spLocks noGrp="1"/>
          </p:cNvSpPr>
          <p:nvPr>
            <p:ph type="body" idx="1"/>
          </p:nvPr>
        </p:nvSpPr>
        <p:spPr>
          <a:xfrm>
            <a:off x="140447" y="1098344"/>
            <a:ext cx="5157787" cy="457941"/>
          </a:xfrm>
        </p:spPr>
        <p:txBody>
          <a:bodyPr>
            <a:normAutofit/>
          </a:bodyPr>
          <a:lstStyle/>
          <a:p>
            <a:pPr marL="0" indent="0" algn="l" rtl="0" eaLnBrk="1" latinLnBrk="0" hangingPunct="1">
              <a:lnSpc>
                <a:spcPct val="90000"/>
              </a:lnSpc>
              <a:spcBef>
                <a:spcPts val="1000"/>
              </a:spcBef>
              <a:spcAft>
                <a:spcPts val="0"/>
              </a:spcAft>
            </a:pPr>
            <a:r>
              <a:rPr lang="en-GB" b="1" kern="1200">
                <a:solidFill>
                  <a:srgbClr val="000000"/>
                </a:solidFill>
                <a:effectLst/>
                <a:latin typeface="Aptos" panose="020B0004020202020204" pitchFamily="34" charset="0"/>
                <a:ea typeface="+mn-ea"/>
                <a:cs typeface="+mn-cs"/>
              </a:rPr>
              <a:t>Reusing volume measuring tools</a:t>
            </a:r>
            <a:endParaRPr lang="en-GB" sz="3200">
              <a:effectLst/>
            </a:endParaRPr>
          </a:p>
        </p:txBody>
      </p:sp>
      <p:sp>
        <p:nvSpPr>
          <p:cNvPr id="15" name="Content Placeholder 17">
            <a:extLst>
              <a:ext uri="{FF2B5EF4-FFF2-40B4-BE49-F238E27FC236}">
                <a16:creationId xmlns:a16="http://schemas.microsoft.com/office/drawing/2014/main" id="{DC08D941-F679-CE56-4362-EC4BA901B0E0}"/>
              </a:ext>
            </a:extLst>
          </p:cNvPr>
          <p:cNvSpPr>
            <a:spLocks noGrp="1"/>
          </p:cNvSpPr>
          <p:nvPr>
            <p:ph sz="half" idx="2"/>
          </p:nvPr>
        </p:nvSpPr>
        <p:spPr>
          <a:xfrm>
            <a:off x="5931452" y="1792996"/>
            <a:ext cx="6082748" cy="4753624"/>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ptos" panose="020B0004020202020204"/>
                <a:ea typeface="+mn-ea"/>
                <a:cs typeface="+mn-cs"/>
              </a:rPr>
              <a:t>1 person using the safety cabinet may consume 10     5 ml serological pipettes for a single reagent.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ptos" panose="020B0004020202020204"/>
                <a:ea typeface="+mn-ea"/>
                <a:cs typeface="+mn-cs"/>
              </a:rPr>
              <a:t>Using the cabinet 3 times/week for 45 work weeks consumes 		          pipettes in total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a:solidFill>
                <a:prstClr val="black"/>
              </a:solidFill>
              <a:latin typeface="Aptos" panose="020B000402020202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ptos" panose="020B0004020202020204"/>
                <a:ea typeface="+mn-ea"/>
                <a:cs typeface="+mn-cs"/>
              </a:rPr>
              <a:t>Reusing the vessels 5 times </a:t>
            </a:r>
            <a:r>
              <a:rPr kumimoji="0" lang="en-GB" sz="2000" b="1" i="0" u="none" strike="noStrike" kern="1200" cap="none" spc="0" normalizeH="0" baseline="0" noProof="0">
                <a:ln>
                  <a:noFill/>
                </a:ln>
                <a:solidFill>
                  <a:srgbClr val="4EA72E"/>
                </a:solidFill>
                <a:effectLst/>
                <a:uLnTx/>
                <a:uFillTx/>
                <a:latin typeface="Aptos" panose="020B0004020202020204"/>
                <a:ea typeface="+mn-ea"/>
                <a:cs typeface="+mn-cs"/>
              </a:rPr>
              <a:t>saves the equivalent of 1215 pipettes, </a:t>
            </a:r>
            <a:r>
              <a:rPr lang="en-GB" sz="2000" b="1" u="sng">
                <a:solidFill>
                  <a:srgbClr val="4EA72E"/>
                </a:solidFill>
                <a:latin typeface="Aptos" panose="020B0004020202020204"/>
              </a:rPr>
              <a:t>23</a:t>
            </a:r>
            <a:r>
              <a:rPr kumimoji="0" lang="en-GB" sz="2000" b="1" i="0" u="sng" strike="noStrike" kern="1200" cap="none" spc="0" normalizeH="0" baseline="0" noProof="0">
                <a:ln>
                  <a:noFill/>
                </a:ln>
                <a:solidFill>
                  <a:srgbClr val="4EA72E"/>
                </a:solidFill>
                <a:effectLst/>
                <a:uLnTx/>
                <a:uFillTx/>
                <a:latin typeface="Aptos" panose="020B0004020202020204"/>
                <a:ea typeface="+mn-ea"/>
                <a:cs typeface="+mn-cs"/>
              </a:rPr>
              <a:t>8 km</a:t>
            </a:r>
            <a:r>
              <a:rPr kumimoji="0" lang="en-GB" sz="2000" b="1" i="0" u="none" strike="noStrike" kern="1200" cap="none" spc="0" normalizeH="0" baseline="0" noProof="0">
                <a:ln>
                  <a:noFill/>
                </a:ln>
                <a:solidFill>
                  <a:srgbClr val="4EA72E"/>
                </a:solidFill>
                <a:effectLst/>
                <a:uLnTx/>
                <a:uFillTx/>
                <a:latin typeface="Aptos" panose="020B0004020202020204"/>
                <a:ea typeface="+mn-ea"/>
                <a:cs typeface="+mn-cs"/>
              </a:rPr>
              <a:t>, and £343</a:t>
            </a:r>
          </a:p>
          <a:p>
            <a:pPr marL="0" lvl="0" indent="0" algn="ctr">
              <a:buNone/>
              <a:defRPr/>
            </a:pPr>
            <a:r>
              <a:rPr lang="en-GB" sz="2000" b="1">
                <a:solidFill>
                  <a:schemeClr val="accent6"/>
                </a:solidFill>
              </a:rPr>
              <a:t>with no difference in quality of the cell culture</a:t>
            </a:r>
            <a:endParaRPr kumimoji="0" lang="en-GB" sz="2000" b="1" i="0" u="none" strike="noStrike" kern="1200" cap="none" spc="0" normalizeH="0" baseline="0" noProof="0">
              <a:ln>
                <a:noFill/>
              </a:ln>
              <a:solidFill>
                <a:srgbClr val="4EA72E"/>
              </a:solidFill>
              <a:effectLst/>
              <a:uLnTx/>
              <a:uFillTx/>
              <a:latin typeface="Aptos" panose="020B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black"/>
              </a:solidFill>
              <a:effectLst/>
              <a:uLnTx/>
              <a:uFillTx/>
              <a:latin typeface="Aptos" panose="020B0004020202020204"/>
              <a:ea typeface="+mn-ea"/>
              <a:cs typeface="+mn-cs"/>
            </a:endParaRPr>
          </a:p>
          <a:p>
            <a:pPr marL="0" indent="0">
              <a:buNone/>
            </a:pPr>
            <a:endParaRPr lang="en-US" sz="3200"/>
          </a:p>
        </p:txBody>
      </p:sp>
      <p:sp>
        <p:nvSpPr>
          <p:cNvPr id="2" name="Text Placeholder 16">
            <a:extLst>
              <a:ext uri="{FF2B5EF4-FFF2-40B4-BE49-F238E27FC236}">
                <a16:creationId xmlns:a16="http://schemas.microsoft.com/office/drawing/2014/main" id="{33993985-B01C-9881-D45C-71ED131CF556}"/>
              </a:ext>
            </a:extLst>
          </p:cNvPr>
          <p:cNvSpPr txBox="1">
            <a:spLocks/>
          </p:cNvSpPr>
          <p:nvPr/>
        </p:nvSpPr>
        <p:spPr>
          <a:xfrm>
            <a:off x="6096000" y="1230129"/>
            <a:ext cx="3572270" cy="36933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a:t>Impact simulation</a:t>
            </a:r>
            <a:endParaRPr lang="en-GB"/>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EECC35D-6131-2E40-C584-B8D5F32CFCEA}"/>
                  </a:ext>
                </a:extLst>
              </p:cNvPr>
              <p:cNvSpPr txBox="1"/>
              <p:nvPr/>
            </p:nvSpPr>
            <p:spPr>
              <a:xfrm>
                <a:off x="7564149" y="2778804"/>
                <a:ext cx="222138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1</m:t>
                      </m:r>
                      <m:r>
                        <a:rPr lang="en-GB" b="0" i="0" smtClean="0">
                          <a:latin typeface="Cambria Math" panose="02040503050406030204" pitchFamily="18" charset="0"/>
                        </a:rPr>
                        <m:t>0</m:t>
                      </m:r>
                      <m:r>
                        <a:rPr lang="en-GB" i="0">
                          <a:latin typeface="Cambria Math" panose="02040503050406030204" pitchFamily="18" charset="0"/>
                        </a:rPr>
                        <m:t>×3</m:t>
                      </m:r>
                      <m:r>
                        <a:rPr lang="en-GB">
                          <a:latin typeface="Cambria Math" panose="02040503050406030204" pitchFamily="18" charset="0"/>
                        </a:rPr>
                        <m:t>×</m:t>
                      </m:r>
                      <m:r>
                        <a:rPr lang="en-GB" b="0" i="0" smtClean="0">
                          <a:latin typeface="Cambria Math" panose="02040503050406030204" pitchFamily="18" charset="0"/>
                        </a:rPr>
                        <m:t>45=1350</m:t>
                      </m:r>
                    </m:oMath>
                  </m:oMathPara>
                </a14:m>
                <a:endParaRPr lang="en-GB"/>
              </a:p>
            </p:txBody>
          </p:sp>
        </mc:Choice>
        <mc:Fallback xmlns="">
          <p:sp>
            <p:nvSpPr>
              <p:cNvPr id="3" name="TextBox 2">
                <a:extLst>
                  <a:ext uri="{FF2B5EF4-FFF2-40B4-BE49-F238E27FC236}">
                    <a16:creationId xmlns:a16="http://schemas.microsoft.com/office/drawing/2014/main" id="{CEECC35D-6131-2E40-C584-B8D5F32CFCEA}"/>
                  </a:ext>
                </a:extLst>
              </p:cNvPr>
              <p:cNvSpPr txBox="1">
                <a:spLocks noRot="1" noChangeAspect="1" noMove="1" noResize="1" noEditPoints="1" noAdjustHandles="1" noChangeArrowheads="1" noChangeShapeType="1" noTextEdit="1"/>
              </p:cNvSpPr>
              <p:nvPr/>
            </p:nvSpPr>
            <p:spPr>
              <a:xfrm>
                <a:off x="7564149" y="2778804"/>
                <a:ext cx="2221389" cy="276999"/>
              </a:xfrm>
              <a:prstGeom prst="rect">
                <a:avLst/>
              </a:prstGeom>
              <a:blipFill>
                <a:blip r:embed="rId5"/>
                <a:stretch>
                  <a:fillRect b="-8889"/>
                </a:stretch>
              </a:blipFill>
            </p:spPr>
            <p:txBody>
              <a:bodyPr/>
              <a:lstStyle/>
              <a:p>
                <a:r>
                  <a:rPr lang="en-GB">
                    <a:noFill/>
                  </a:rPr>
                  <a:t> </a:t>
                </a:r>
              </a:p>
            </p:txBody>
          </p:sp>
        </mc:Fallback>
      </mc:AlternateContent>
      <p:graphicFrame>
        <p:nvGraphicFramePr>
          <p:cNvPr id="4" name="Table 3">
            <a:extLst>
              <a:ext uri="{FF2B5EF4-FFF2-40B4-BE49-F238E27FC236}">
                <a16:creationId xmlns:a16="http://schemas.microsoft.com/office/drawing/2014/main" id="{CBD985C0-D6ED-FC40-0D93-E42541328328}"/>
              </a:ext>
            </a:extLst>
          </p:cNvPr>
          <p:cNvGraphicFramePr>
            <a:graphicFrameLocks noGrp="1"/>
          </p:cNvGraphicFramePr>
          <p:nvPr/>
        </p:nvGraphicFramePr>
        <p:xfrm>
          <a:off x="425231" y="5390217"/>
          <a:ext cx="11096475" cy="1010920"/>
        </p:xfrm>
        <a:graphic>
          <a:graphicData uri="http://schemas.openxmlformats.org/drawingml/2006/table">
            <a:tbl>
              <a:tblPr firstRow="1" bandRow="1">
                <a:tableStyleId>{616DA210-FB5B-4158-B5E0-FEB733F419BA}</a:tableStyleId>
              </a:tblPr>
              <a:tblGrid>
                <a:gridCol w="2584669">
                  <a:extLst>
                    <a:ext uri="{9D8B030D-6E8A-4147-A177-3AD203B41FA5}">
                      <a16:colId xmlns:a16="http://schemas.microsoft.com/office/drawing/2014/main" val="2884785872"/>
                    </a:ext>
                  </a:extLst>
                </a:gridCol>
                <a:gridCol w="2425700">
                  <a:extLst>
                    <a:ext uri="{9D8B030D-6E8A-4147-A177-3AD203B41FA5}">
                      <a16:colId xmlns:a16="http://schemas.microsoft.com/office/drawing/2014/main" val="1669035359"/>
                    </a:ext>
                  </a:extLst>
                </a:gridCol>
                <a:gridCol w="2946400">
                  <a:extLst>
                    <a:ext uri="{9D8B030D-6E8A-4147-A177-3AD203B41FA5}">
                      <a16:colId xmlns:a16="http://schemas.microsoft.com/office/drawing/2014/main" val="1455639829"/>
                    </a:ext>
                  </a:extLst>
                </a:gridCol>
                <a:gridCol w="3139706">
                  <a:extLst>
                    <a:ext uri="{9D8B030D-6E8A-4147-A177-3AD203B41FA5}">
                      <a16:colId xmlns:a16="http://schemas.microsoft.com/office/drawing/2014/main" val="879001888"/>
                    </a:ext>
                  </a:extLst>
                </a:gridCol>
              </a:tblGrid>
              <a:tr h="370840">
                <a:tc>
                  <a:txBody>
                    <a:bodyPr/>
                    <a:lstStyle/>
                    <a:p>
                      <a:r>
                        <a:rPr lang="en-GB"/>
                        <a:t>Tool</a:t>
                      </a:r>
                    </a:p>
                  </a:txBody>
                  <a:tcPr/>
                </a:tc>
                <a:tc>
                  <a:txBody>
                    <a:bodyPr/>
                    <a:lstStyle/>
                    <a:p>
                      <a:r>
                        <a:rPr lang="en-GB"/>
                        <a:t>Total CO2 equivalent</a:t>
                      </a:r>
                    </a:p>
                  </a:txBody>
                  <a:tcPr/>
                </a:tc>
                <a:tc>
                  <a:txBody>
                    <a:bodyPr/>
                    <a:lstStyle/>
                    <a:p>
                      <a:r>
                        <a:rPr lang="en-GB"/>
                        <a:t>Yearly consumption (1350 pieces / reagent / person)</a:t>
                      </a:r>
                    </a:p>
                  </a:txBody>
                  <a:tcPr/>
                </a:tc>
                <a:tc>
                  <a:txBody>
                    <a:bodyPr/>
                    <a:lstStyle/>
                    <a:p>
                      <a:r>
                        <a:rPr lang="en-GB"/>
                        <a:t>Yearly consumption reusing the tool in one session</a:t>
                      </a:r>
                    </a:p>
                  </a:txBody>
                  <a:tcPr>
                    <a:solidFill>
                      <a:schemeClr val="accent6">
                        <a:lumMod val="20000"/>
                        <a:lumOff val="80000"/>
                      </a:schemeClr>
                    </a:solidFill>
                  </a:tcPr>
                </a:tc>
                <a:extLst>
                  <a:ext uri="{0D108BD9-81ED-4DB2-BD59-A6C34878D82A}">
                    <a16:rowId xmlns:a16="http://schemas.microsoft.com/office/drawing/2014/main" val="3622810061"/>
                  </a:ext>
                </a:extLst>
              </a:tr>
              <a:tr h="370840">
                <a:tc>
                  <a:txBody>
                    <a:bodyPr/>
                    <a:lstStyle/>
                    <a:p>
                      <a:r>
                        <a:rPr lang="en-GB" b="0"/>
                        <a:t>5 ml serological pipette</a:t>
                      </a:r>
                    </a:p>
                  </a:txBody>
                  <a:tcPr/>
                </a:tc>
                <a:tc>
                  <a:txBody>
                    <a:bodyPr/>
                    <a:lstStyle/>
                    <a:p>
                      <a:r>
                        <a:rPr lang="en-GB" b="0"/>
                        <a:t>34 gCO2 or 0.2 km</a:t>
                      </a:r>
                    </a:p>
                  </a:txBody>
                  <a:tcPr/>
                </a:tc>
                <a:tc>
                  <a:txBody>
                    <a:bodyPr/>
                    <a:lstStyle/>
                    <a:p>
                      <a:r>
                        <a:rPr lang="en-GB" b="0"/>
                        <a:t>46 000 or </a:t>
                      </a:r>
                      <a:r>
                        <a:rPr lang="en-GB" b="1"/>
                        <a:t>264</a:t>
                      </a:r>
                      <a:r>
                        <a:rPr lang="en-GB" b="0"/>
                        <a:t> km</a:t>
                      </a:r>
                    </a:p>
                  </a:txBody>
                  <a:tcPr/>
                </a:tc>
                <a:tc>
                  <a:txBody>
                    <a:bodyPr/>
                    <a:lstStyle/>
                    <a:p>
                      <a:r>
                        <a:rPr lang="en-GB" b="0"/>
                        <a:t>4600 or </a:t>
                      </a:r>
                      <a:r>
                        <a:rPr lang="en-GB" b="1"/>
                        <a:t>26</a:t>
                      </a:r>
                      <a:r>
                        <a:rPr lang="en-GB" b="0"/>
                        <a:t> km</a:t>
                      </a:r>
                    </a:p>
                  </a:txBody>
                  <a:tcPr>
                    <a:solidFill>
                      <a:schemeClr val="accent6">
                        <a:lumMod val="60000"/>
                        <a:lumOff val="40000"/>
                      </a:schemeClr>
                    </a:solidFill>
                  </a:tcPr>
                </a:tc>
                <a:extLst>
                  <a:ext uri="{0D108BD9-81ED-4DB2-BD59-A6C34878D82A}">
                    <a16:rowId xmlns:a16="http://schemas.microsoft.com/office/drawing/2014/main" val="1284688856"/>
                  </a:ext>
                </a:extLst>
              </a:tr>
            </a:tbl>
          </a:graphicData>
        </a:graphic>
      </p:graphicFrame>
      <p:pic>
        <p:nvPicPr>
          <p:cNvPr id="5" name="Graphic 4" descr="Leaf">
            <a:extLst>
              <a:ext uri="{FF2B5EF4-FFF2-40B4-BE49-F238E27FC236}">
                <a16:creationId xmlns:a16="http://schemas.microsoft.com/office/drawing/2014/main" id="{CFE5FA12-59C2-C594-5A65-15CFF9014F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85538" y="4927907"/>
            <a:ext cx="462310" cy="462310"/>
          </a:xfrm>
          <a:prstGeom prst="rect">
            <a:avLst/>
          </a:prstGeom>
        </p:spPr>
      </p:pic>
      <p:sp>
        <p:nvSpPr>
          <p:cNvPr id="8" name="Rectangle 7">
            <a:extLst>
              <a:ext uri="{FF2B5EF4-FFF2-40B4-BE49-F238E27FC236}">
                <a16:creationId xmlns:a16="http://schemas.microsoft.com/office/drawing/2014/main" id="{2ED43769-D840-4E98-ABD1-8EAAAF6BC9A4}"/>
              </a:ext>
            </a:extLst>
          </p:cNvPr>
          <p:cNvSpPr/>
          <p:nvPr/>
        </p:nvSpPr>
        <p:spPr>
          <a:xfrm>
            <a:off x="5462845" y="4831651"/>
            <a:ext cx="2915979" cy="18303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90E711F-9AC7-9B9C-D2CB-DBFCE652E77A}"/>
              </a:ext>
            </a:extLst>
          </p:cNvPr>
          <p:cNvSpPr/>
          <p:nvPr/>
        </p:nvSpPr>
        <p:spPr>
          <a:xfrm>
            <a:off x="8385175" y="4853578"/>
            <a:ext cx="3224698" cy="15785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7036AEE3-BDB5-C91A-E506-9D22ABC187A8}"/>
              </a:ext>
            </a:extLst>
          </p:cNvPr>
          <p:cNvPicPr>
            <a:picLocks noChangeAspect="1"/>
          </p:cNvPicPr>
          <p:nvPr/>
        </p:nvPicPr>
        <p:blipFill>
          <a:blip r:embed="rId7"/>
          <a:stretch>
            <a:fillRect/>
          </a:stretch>
        </p:blipFill>
        <p:spPr>
          <a:xfrm>
            <a:off x="829985" y="2183055"/>
            <a:ext cx="3778708" cy="3164986"/>
          </a:xfrm>
          <a:prstGeom prst="rect">
            <a:avLst/>
          </a:prstGeom>
        </p:spPr>
      </p:pic>
      <p:sp>
        <p:nvSpPr>
          <p:cNvPr id="17" name="TextBox 16">
            <a:extLst>
              <a:ext uri="{FF2B5EF4-FFF2-40B4-BE49-F238E27FC236}">
                <a16:creationId xmlns:a16="http://schemas.microsoft.com/office/drawing/2014/main" id="{A7756615-6827-6F30-22F7-831FFEAC443D}"/>
              </a:ext>
            </a:extLst>
          </p:cNvPr>
          <p:cNvSpPr txBox="1"/>
          <p:nvPr/>
        </p:nvSpPr>
        <p:spPr>
          <a:xfrm>
            <a:off x="179172" y="1521881"/>
            <a:ext cx="5551573" cy="707886"/>
          </a:xfrm>
          <a:prstGeom prst="rect">
            <a:avLst/>
          </a:prstGeom>
          <a:noFill/>
        </p:spPr>
        <p:txBody>
          <a:bodyPr wrap="square">
            <a:spAutoFit/>
          </a:bodyPr>
          <a:lstStyle/>
          <a:p>
            <a:r>
              <a:rPr lang="en-GB" sz="2000">
                <a:solidFill>
                  <a:schemeClr val="accent6"/>
                </a:solidFill>
              </a:rPr>
              <a:t>Reuse serological and Pasteur pipettes </a:t>
            </a:r>
            <a:r>
              <a:rPr lang="en-GB" sz="2000" b="1">
                <a:solidFill>
                  <a:schemeClr val="accent6"/>
                </a:solidFill>
              </a:rPr>
              <a:t>for the same solution</a:t>
            </a:r>
            <a:r>
              <a:rPr lang="en-GB" sz="2000">
                <a:solidFill>
                  <a:schemeClr val="accent6"/>
                </a:solidFill>
              </a:rPr>
              <a:t>, in the </a:t>
            </a:r>
            <a:r>
              <a:rPr lang="en-GB" sz="2000" b="1">
                <a:solidFill>
                  <a:schemeClr val="accent6"/>
                </a:solidFill>
              </a:rPr>
              <a:t>same working session</a:t>
            </a:r>
          </a:p>
        </p:txBody>
      </p:sp>
    </p:spTree>
    <p:extLst>
      <p:ext uri="{BB962C8B-B14F-4D97-AF65-F5344CB8AC3E}">
        <p14:creationId xmlns:p14="http://schemas.microsoft.com/office/powerpoint/2010/main" val="20053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animEffect transition="in" filter="fade">
                                      <p:cBhvr>
                                        <p:cTn id="35" dur="500"/>
                                        <p:tgtEl>
                                          <p:spTgt spid="1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xEl>
                                              <p:pRg st="4" end="4"/>
                                            </p:txEl>
                                          </p:spTgt>
                                        </p:tgtEl>
                                        <p:attrNameLst>
                                          <p:attrName>style.visibility</p:attrName>
                                        </p:attrNameLst>
                                      </p:cBhvr>
                                      <p:to>
                                        <p:strVal val="visible"/>
                                      </p:to>
                                    </p:set>
                                    <p:animEffect transition="in" filter="fade">
                                      <p:cBhvr>
                                        <p:cTn id="40"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rectangular sign with yellow and white text&#10;&#10;Description automatically generated">
            <a:extLst>
              <a:ext uri="{FF2B5EF4-FFF2-40B4-BE49-F238E27FC236}">
                <a16:creationId xmlns:a16="http://schemas.microsoft.com/office/drawing/2014/main" id="{EE2C725D-9614-9142-17C5-FC2D66B00F4A}"/>
              </a:ext>
            </a:extLst>
          </p:cNvPr>
          <p:cNvPicPr>
            <a:picLocks noChangeAspect="1"/>
          </p:cNvPicPr>
          <p:nvPr/>
        </p:nvPicPr>
        <p:blipFill>
          <a:blip r:embed="rId3"/>
          <a:stretch>
            <a:fillRect/>
          </a:stretch>
        </p:blipFill>
        <p:spPr>
          <a:xfrm>
            <a:off x="133350" y="184588"/>
            <a:ext cx="1914197" cy="813238"/>
          </a:xfrm>
          <a:prstGeom prst="rect">
            <a:avLst/>
          </a:prstGeom>
        </p:spPr>
      </p:pic>
      <p:pic>
        <p:nvPicPr>
          <p:cNvPr id="7" name="Picture 6">
            <a:extLst>
              <a:ext uri="{FF2B5EF4-FFF2-40B4-BE49-F238E27FC236}">
                <a16:creationId xmlns:a16="http://schemas.microsoft.com/office/drawing/2014/main" id="{1C7BC2C6-F4D8-093A-1A35-9332376A9ABE}"/>
              </a:ext>
            </a:extLst>
          </p:cNvPr>
          <p:cNvPicPr>
            <a:picLocks noChangeAspect="1"/>
          </p:cNvPicPr>
          <p:nvPr/>
        </p:nvPicPr>
        <p:blipFill>
          <a:blip r:embed="rId4"/>
          <a:stretch>
            <a:fillRect/>
          </a:stretch>
        </p:blipFill>
        <p:spPr>
          <a:xfrm>
            <a:off x="7881444" y="323412"/>
            <a:ext cx="4136697" cy="272832"/>
          </a:xfrm>
          <a:prstGeom prst="rect">
            <a:avLst/>
          </a:prstGeom>
        </p:spPr>
      </p:pic>
      <p:sp>
        <p:nvSpPr>
          <p:cNvPr id="10" name="TextBox 9">
            <a:extLst>
              <a:ext uri="{FF2B5EF4-FFF2-40B4-BE49-F238E27FC236}">
                <a16:creationId xmlns:a16="http://schemas.microsoft.com/office/drawing/2014/main" id="{6B3D58AE-CDFC-3407-398F-27315F48B78F}"/>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sp>
        <p:nvSpPr>
          <p:cNvPr id="2" name="Title 1">
            <a:extLst>
              <a:ext uri="{FF2B5EF4-FFF2-40B4-BE49-F238E27FC236}">
                <a16:creationId xmlns:a16="http://schemas.microsoft.com/office/drawing/2014/main" id="{501E5817-E12C-43B9-C165-EBA463CF153C}"/>
              </a:ext>
            </a:extLst>
          </p:cNvPr>
          <p:cNvSpPr>
            <a:spLocks noGrp="1"/>
          </p:cNvSpPr>
          <p:nvPr>
            <p:ph type="title"/>
          </p:nvPr>
        </p:nvSpPr>
        <p:spPr>
          <a:xfrm>
            <a:off x="2469874" y="-12700"/>
            <a:ext cx="5602070" cy="1325563"/>
          </a:xfrm>
        </p:spPr>
        <p:txBody>
          <a:bodyPr>
            <a:normAutofit/>
          </a:bodyPr>
          <a:lstStyle/>
          <a:p>
            <a:r>
              <a:rPr lang="en-GB" b="1"/>
              <a:t>Reducing</a:t>
            </a:r>
            <a:r>
              <a:rPr lang="en-GB"/>
              <a:t> plastic</a:t>
            </a:r>
          </a:p>
        </p:txBody>
      </p:sp>
      <p:sp>
        <p:nvSpPr>
          <p:cNvPr id="8" name="Content Placeholder 2">
            <a:extLst>
              <a:ext uri="{FF2B5EF4-FFF2-40B4-BE49-F238E27FC236}">
                <a16:creationId xmlns:a16="http://schemas.microsoft.com/office/drawing/2014/main" id="{8112A211-D4D4-3858-3F9E-C8B23B2C1838}"/>
              </a:ext>
            </a:extLst>
          </p:cNvPr>
          <p:cNvSpPr>
            <a:spLocks noGrp="1"/>
          </p:cNvSpPr>
          <p:nvPr>
            <p:ph idx="1"/>
          </p:nvPr>
        </p:nvSpPr>
        <p:spPr>
          <a:xfrm>
            <a:off x="298450" y="1322584"/>
            <a:ext cx="11595100" cy="5213393"/>
          </a:xfrm>
        </p:spPr>
        <p:txBody>
          <a:bodyPr>
            <a:normAutofit/>
          </a:bodyPr>
          <a:lstStyle/>
          <a:p>
            <a:pPr marL="457200" lvl="1" indent="0">
              <a:buNone/>
            </a:pPr>
            <a:endParaRPr lang="en-GB" b="1"/>
          </a:p>
          <a:p>
            <a:pPr marL="457200" lvl="1" indent="0">
              <a:buNone/>
            </a:pPr>
            <a:endParaRPr lang="en-GB" b="1"/>
          </a:p>
          <a:p>
            <a:pPr marL="457200" lvl="1" indent="0">
              <a:buNone/>
            </a:pPr>
            <a:endParaRPr lang="en-GB" b="1"/>
          </a:p>
          <a:p>
            <a:pPr lvl="1"/>
            <a:endParaRPr lang="en-GB"/>
          </a:p>
        </p:txBody>
      </p:sp>
      <p:pic>
        <p:nvPicPr>
          <p:cNvPr id="12" name="Picture 11">
            <a:extLst>
              <a:ext uri="{FF2B5EF4-FFF2-40B4-BE49-F238E27FC236}">
                <a16:creationId xmlns:a16="http://schemas.microsoft.com/office/drawing/2014/main" id="{9FD39818-DC20-B192-8DAB-846FA82920B6}"/>
              </a:ext>
            </a:extLst>
          </p:cNvPr>
          <p:cNvPicPr>
            <a:picLocks noChangeAspect="1"/>
          </p:cNvPicPr>
          <p:nvPr/>
        </p:nvPicPr>
        <p:blipFill>
          <a:blip r:embed="rId5"/>
          <a:stretch>
            <a:fillRect/>
          </a:stretch>
        </p:blipFill>
        <p:spPr>
          <a:xfrm>
            <a:off x="6467910" y="3921992"/>
            <a:ext cx="4382752" cy="1473976"/>
          </a:xfrm>
          <a:prstGeom prst="rect">
            <a:avLst/>
          </a:prstGeom>
          <a:ln w="28575">
            <a:solidFill>
              <a:schemeClr val="bg1"/>
            </a:solidFill>
          </a:ln>
        </p:spPr>
      </p:pic>
      <p:sp>
        <p:nvSpPr>
          <p:cNvPr id="14" name="TextBox 13">
            <a:extLst>
              <a:ext uri="{FF2B5EF4-FFF2-40B4-BE49-F238E27FC236}">
                <a16:creationId xmlns:a16="http://schemas.microsoft.com/office/drawing/2014/main" id="{FD88664C-A63F-F89C-FABA-6E1507EB505C}"/>
              </a:ext>
            </a:extLst>
          </p:cNvPr>
          <p:cNvSpPr txBox="1"/>
          <p:nvPr/>
        </p:nvSpPr>
        <p:spPr>
          <a:xfrm>
            <a:off x="430082" y="2934521"/>
            <a:ext cx="5306041" cy="707886"/>
          </a:xfrm>
          <a:prstGeom prst="rect">
            <a:avLst/>
          </a:prstGeom>
          <a:noFill/>
        </p:spPr>
        <p:txBody>
          <a:bodyPr wrap="square">
            <a:spAutoFit/>
          </a:bodyPr>
          <a:lstStyle/>
          <a:p>
            <a:pPr lvl="1"/>
            <a:r>
              <a:rPr lang="en-GB" sz="2000"/>
              <a:t>Using 135 T25 flasks instead of T75 flasks </a:t>
            </a:r>
            <a:r>
              <a:rPr lang="en-GB" sz="2000" b="1">
                <a:solidFill>
                  <a:schemeClr val="accent6"/>
                </a:solidFill>
              </a:rPr>
              <a:t>saves 20700 gCO2 or 120 km equivalent</a:t>
            </a:r>
          </a:p>
        </p:txBody>
      </p:sp>
      <p:sp>
        <p:nvSpPr>
          <p:cNvPr id="24" name="TextBox 23">
            <a:extLst>
              <a:ext uri="{FF2B5EF4-FFF2-40B4-BE49-F238E27FC236}">
                <a16:creationId xmlns:a16="http://schemas.microsoft.com/office/drawing/2014/main" id="{21D4FBB8-5407-A674-2B66-88FC21E9E302}"/>
              </a:ext>
            </a:extLst>
          </p:cNvPr>
          <p:cNvSpPr txBox="1"/>
          <p:nvPr/>
        </p:nvSpPr>
        <p:spPr>
          <a:xfrm>
            <a:off x="6067984" y="3005025"/>
            <a:ext cx="5671250" cy="707886"/>
          </a:xfrm>
          <a:prstGeom prst="rect">
            <a:avLst/>
          </a:prstGeom>
          <a:noFill/>
        </p:spPr>
        <p:txBody>
          <a:bodyPr wrap="square">
            <a:spAutoFit/>
          </a:bodyPr>
          <a:lstStyle/>
          <a:p>
            <a:pPr lvl="1"/>
            <a:r>
              <a:rPr lang="en-GB" sz="2000"/>
              <a:t>Using 135 6 cm dishes instead of T25 flasks </a:t>
            </a:r>
            <a:r>
              <a:rPr lang="en-GB" sz="2000" b="1">
                <a:solidFill>
                  <a:schemeClr val="accent6"/>
                </a:solidFill>
              </a:rPr>
              <a:t>saves 8500 gCO2 or 115 km equivalent</a:t>
            </a:r>
          </a:p>
        </p:txBody>
      </p:sp>
      <p:sp>
        <p:nvSpPr>
          <p:cNvPr id="26" name="TextBox 25">
            <a:extLst>
              <a:ext uri="{FF2B5EF4-FFF2-40B4-BE49-F238E27FC236}">
                <a16:creationId xmlns:a16="http://schemas.microsoft.com/office/drawing/2014/main" id="{EE279DDF-D075-1F40-309F-6A8F85D32BEF}"/>
              </a:ext>
            </a:extLst>
          </p:cNvPr>
          <p:cNvSpPr txBox="1"/>
          <p:nvPr/>
        </p:nvSpPr>
        <p:spPr>
          <a:xfrm>
            <a:off x="6067984" y="5478629"/>
            <a:ext cx="6762774" cy="707886"/>
          </a:xfrm>
          <a:prstGeom prst="rect">
            <a:avLst/>
          </a:prstGeom>
          <a:noFill/>
        </p:spPr>
        <p:txBody>
          <a:bodyPr wrap="square">
            <a:spAutoFit/>
          </a:bodyPr>
          <a:lstStyle/>
          <a:p>
            <a:pPr lvl="1"/>
            <a:r>
              <a:rPr lang="en-GB" sz="2000"/>
              <a:t>Saving 135 tubes </a:t>
            </a:r>
            <a:r>
              <a:rPr lang="en-GB" sz="2000" b="1">
                <a:solidFill>
                  <a:schemeClr val="accent6"/>
                </a:solidFill>
              </a:rPr>
              <a:t>saves 3501 gCO2 or 20 km</a:t>
            </a:r>
          </a:p>
          <a:p>
            <a:pPr lvl="1"/>
            <a:r>
              <a:rPr lang="en-GB" sz="2000" b="1"/>
              <a:t>Use </a:t>
            </a:r>
            <a:r>
              <a:rPr lang="en-GB" sz="2000" b="1" err="1"/>
              <a:t>TrypLE</a:t>
            </a:r>
            <a:r>
              <a:rPr lang="en-GB" sz="2000" b="1"/>
              <a:t> for loosely adherent cell lines</a:t>
            </a:r>
            <a:endParaRPr lang="en-GB" sz="2000"/>
          </a:p>
        </p:txBody>
      </p:sp>
      <p:sp>
        <p:nvSpPr>
          <p:cNvPr id="28" name="TextBox 27">
            <a:extLst>
              <a:ext uri="{FF2B5EF4-FFF2-40B4-BE49-F238E27FC236}">
                <a16:creationId xmlns:a16="http://schemas.microsoft.com/office/drawing/2014/main" id="{AF18E143-DDE9-39B2-ECE5-7291105482F2}"/>
              </a:ext>
            </a:extLst>
          </p:cNvPr>
          <p:cNvSpPr txBox="1"/>
          <p:nvPr/>
        </p:nvSpPr>
        <p:spPr>
          <a:xfrm>
            <a:off x="286418" y="5391182"/>
            <a:ext cx="6047778" cy="1015663"/>
          </a:xfrm>
          <a:prstGeom prst="rect">
            <a:avLst/>
          </a:prstGeom>
          <a:noFill/>
        </p:spPr>
        <p:txBody>
          <a:bodyPr wrap="square">
            <a:spAutoFit/>
          </a:bodyPr>
          <a:lstStyle/>
          <a:p>
            <a:pPr lvl="1"/>
            <a:r>
              <a:rPr lang="en-GB" sz="2000"/>
              <a:t>Using  135 1ml Pasteur pipettes for Trypsin and 135 for cell aliquoting (270 total) instead of 5 ml serological pipettes </a:t>
            </a:r>
            <a:r>
              <a:rPr lang="en-GB" sz="2000" b="1">
                <a:solidFill>
                  <a:schemeClr val="accent6"/>
                </a:solidFill>
              </a:rPr>
              <a:t>saves 3560 gCO2 or 21 km</a:t>
            </a:r>
            <a:endParaRPr lang="en-GB" sz="2000"/>
          </a:p>
        </p:txBody>
      </p:sp>
      <p:pic>
        <p:nvPicPr>
          <p:cNvPr id="35" name="Picture 34">
            <a:extLst>
              <a:ext uri="{FF2B5EF4-FFF2-40B4-BE49-F238E27FC236}">
                <a16:creationId xmlns:a16="http://schemas.microsoft.com/office/drawing/2014/main" id="{B27E70D3-21EB-7562-7075-FC23A24DCF7A}"/>
              </a:ext>
            </a:extLst>
          </p:cNvPr>
          <p:cNvPicPr>
            <a:picLocks noChangeAspect="1"/>
          </p:cNvPicPr>
          <p:nvPr/>
        </p:nvPicPr>
        <p:blipFill>
          <a:blip r:embed="rId6"/>
          <a:stretch>
            <a:fillRect/>
          </a:stretch>
        </p:blipFill>
        <p:spPr>
          <a:xfrm>
            <a:off x="1486251" y="967914"/>
            <a:ext cx="3404555" cy="1980688"/>
          </a:xfrm>
          <a:prstGeom prst="rect">
            <a:avLst/>
          </a:prstGeom>
        </p:spPr>
      </p:pic>
      <p:pic>
        <p:nvPicPr>
          <p:cNvPr id="37" name="Picture 36">
            <a:extLst>
              <a:ext uri="{FF2B5EF4-FFF2-40B4-BE49-F238E27FC236}">
                <a16:creationId xmlns:a16="http://schemas.microsoft.com/office/drawing/2014/main" id="{142C93B6-EF1C-2FE9-06EC-6225DD838F64}"/>
              </a:ext>
            </a:extLst>
          </p:cNvPr>
          <p:cNvPicPr>
            <a:picLocks noChangeAspect="1"/>
          </p:cNvPicPr>
          <p:nvPr/>
        </p:nvPicPr>
        <p:blipFill>
          <a:blip r:embed="rId7"/>
          <a:stretch>
            <a:fillRect/>
          </a:stretch>
        </p:blipFill>
        <p:spPr>
          <a:xfrm>
            <a:off x="7054043" y="801847"/>
            <a:ext cx="2895749" cy="2197213"/>
          </a:xfrm>
          <a:prstGeom prst="rect">
            <a:avLst/>
          </a:prstGeom>
        </p:spPr>
      </p:pic>
      <p:pic>
        <p:nvPicPr>
          <p:cNvPr id="39" name="Picture 38">
            <a:extLst>
              <a:ext uri="{FF2B5EF4-FFF2-40B4-BE49-F238E27FC236}">
                <a16:creationId xmlns:a16="http://schemas.microsoft.com/office/drawing/2014/main" id="{BDF5AB69-DBFA-8617-2FBC-6CE7D155A16D}"/>
              </a:ext>
            </a:extLst>
          </p:cNvPr>
          <p:cNvPicPr>
            <a:picLocks noChangeAspect="1"/>
          </p:cNvPicPr>
          <p:nvPr/>
        </p:nvPicPr>
        <p:blipFill>
          <a:blip r:embed="rId8"/>
          <a:stretch>
            <a:fillRect/>
          </a:stretch>
        </p:blipFill>
        <p:spPr>
          <a:xfrm>
            <a:off x="967229" y="3580962"/>
            <a:ext cx="5033898" cy="1817943"/>
          </a:xfrm>
          <a:prstGeom prst="rect">
            <a:avLst/>
          </a:prstGeom>
        </p:spPr>
      </p:pic>
    </p:spTree>
    <p:extLst>
      <p:ext uri="{BB962C8B-B14F-4D97-AF65-F5344CB8AC3E}">
        <p14:creationId xmlns:p14="http://schemas.microsoft.com/office/powerpoint/2010/main" val="108130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8E4287B-C4F0-B210-292C-496849CAF7D9}"/>
              </a:ext>
            </a:extLst>
          </p:cNvPr>
          <p:cNvPicPr>
            <a:picLocks noChangeAspect="1"/>
          </p:cNvPicPr>
          <p:nvPr/>
        </p:nvPicPr>
        <p:blipFill>
          <a:blip r:embed="rId3"/>
          <a:stretch>
            <a:fillRect/>
          </a:stretch>
        </p:blipFill>
        <p:spPr>
          <a:xfrm>
            <a:off x="6275130" y="1945228"/>
            <a:ext cx="2874222" cy="3376708"/>
          </a:xfrm>
          <a:prstGeom prst="rect">
            <a:avLst/>
          </a:prstGeom>
        </p:spPr>
      </p:pic>
      <p:pic>
        <p:nvPicPr>
          <p:cNvPr id="32" name="Picture 31">
            <a:extLst>
              <a:ext uri="{FF2B5EF4-FFF2-40B4-BE49-F238E27FC236}">
                <a16:creationId xmlns:a16="http://schemas.microsoft.com/office/drawing/2014/main" id="{A0C37438-38A1-F96A-B3E8-39FE227E6834}"/>
              </a:ext>
            </a:extLst>
          </p:cNvPr>
          <p:cNvPicPr>
            <a:picLocks noChangeAspect="1"/>
          </p:cNvPicPr>
          <p:nvPr/>
        </p:nvPicPr>
        <p:blipFill>
          <a:blip r:embed="rId4"/>
          <a:stretch>
            <a:fillRect/>
          </a:stretch>
        </p:blipFill>
        <p:spPr>
          <a:xfrm>
            <a:off x="8692971" y="1945228"/>
            <a:ext cx="2874223" cy="3424189"/>
          </a:xfrm>
          <a:prstGeom prst="rect">
            <a:avLst/>
          </a:prstGeom>
        </p:spPr>
      </p:pic>
      <p:pic>
        <p:nvPicPr>
          <p:cNvPr id="6" name="Picture 5" descr="A purple rectangular sign with yellow and white text&#10;&#10;Description automatically generated">
            <a:extLst>
              <a:ext uri="{FF2B5EF4-FFF2-40B4-BE49-F238E27FC236}">
                <a16:creationId xmlns:a16="http://schemas.microsoft.com/office/drawing/2014/main" id="{EE2C725D-9614-9142-17C5-FC2D66B00F4A}"/>
              </a:ext>
            </a:extLst>
          </p:cNvPr>
          <p:cNvPicPr>
            <a:picLocks noChangeAspect="1"/>
          </p:cNvPicPr>
          <p:nvPr/>
        </p:nvPicPr>
        <p:blipFill>
          <a:blip r:embed="rId5"/>
          <a:stretch>
            <a:fillRect/>
          </a:stretch>
        </p:blipFill>
        <p:spPr>
          <a:xfrm>
            <a:off x="133350" y="184588"/>
            <a:ext cx="1914197" cy="813238"/>
          </a:xfrm>
          <a:prstGeom prst="rect">
            <a:avLst/>
          </a:prstGeom>
        </p:spPr>
      </p:pic>
      <p:pic>
        <p:nvPicPr>
          <p:cNvPr id="7" name="Picture 6">
            <a:extLst>
              <a:ext uri="{FF2B5EF4-FFF2-40B4-BE49-F238E27FC236}">
                <a16:creationId xmlns:a16="http://schemas.microsoft.com/office/drawing/2014/main" id="{1C7BC2C6-F4D8-093A-1A35-9332376A9ABE}"/>
              </a:ext>
            </a:extLst>
          </p:cNvPr>
          <p:cNvPicPr>
            <a:picLocks noChangeAspect="1"/>
          </p:cNvPicPr>
          <p:nvPr/>
        </p:nvPicPr>
        <p:blipFill>
          <a:blip r:embed="rId6"/>
          <a:stretch>
            <a:fillRect/>
          </a:stretch>
        </p:blipFill>
        <p:spPr>
          <a:xfrm>
            <a:off x="7881444" y="323412"/>
            <a:ext cx="4136697" cy="272832"/>
          </a:xfrm>
          <a:prstGeom prst="rect">
            <a:avLst/>
          </a:prstGeom>
        </p:spPr>
      </p:pic>
      <p:sp>
        <p:nvSpPr>
          <p:cNvPr id="10" name="TextBox 9">
            <a:extLst>
              <a:ext uri="{FF2B5EF4-FFF2-40B4-BE49-F238E27FC236}">
                <a16:creationId xmlns:a16="http://schemas.microsoft.com/office/drawing/2014/main" id="{6B3D58AE-CDFC-3407-398F-27315F48B78F}"/>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sp>
        <p:nvSpPr>
          <p:cNvPr id="2" name="Title 1">
            <a:extLst>
              <a:ext uri="{FF2B5EF4-FFF2-40B4-BE49-F238E27FC236}">
                <a16:creationId xmlns:a16="http://schemas.microsoft.com/office/drawing/2014/main" id="{5500C20A-2226-B2FE-EAC6-571E727EC927}"/>
              </a:ext>
            </a:extLst>
          </p:cNvPr>
          <p:cNvSpPr>
            <a:spLocks noGrp="1"/>
          </p:cNvSpPr>
          <p:nvPr>
            <p:ph type="title"/>
          </p:nvPr>
        </p:nvSpPr>
        <p:spPr>
          <a:xfrm>
            <a:off x="2481756" y="-19845"/>
            <a:ext cx="5230485" cy="1325563"/>
          </a:xfrm>
        </p:spPr>
        <p:txBody>
          <a:bodyPr/>
          <a:lstStyle/>
          <a:p>
            <a:r>
              <a:rPr lang="en-GB" b="1"/>
              <a:t>Reducing</a:t>
            </a:r>
            <a:r>
              <a:rPr lang="en-GB"/>
              <a:t> FBS to 5%</a:t>
            </a:r>
          </a:p>
        </p:txBody>
      </p:sp>
      <p:sp>
        <p:nvSpPr>
          <p:cNvPr id="4" name="TextBox 3">
            <a:extLst>
              <a:ext uri="{FF2B5EF4-FFF2-40B4-BE49-F238E27FC236}">
                <a16:creationId xmlns:a16="http://schemas.microsoft.com/office/drawing/2014/main" id="{89667B75-1F84-9697-DE80-675494A31600}"/>
              </a:ext>
            </a:extLst>
          </p:cNvPr>
          <p:cNvSpPr txBox="1"/>
          <p:nvPr/>
        </p:nvSpPr>
        <p:spPr>
          <a:xfrm>
            <a:off x="5464479" y="5298651"/>
            <a:ext cx="6894094" cy="677108"/>
          </a:xfrm>
          <a:prstGeom prst="rect">
            <a:avLst/>
          </a:prstGeom>
          <a:noFill/>
        </p:spPr>
        <p:txBody>
          <a:bodyPr wrap="square" rtlCol="0">
            <a:spAutoFit/>
          </a:bodyPr>
          <a:lstStyle/>
          <a:p>
            <a:pPr marL="285750" indent="-285750">
              <a:buFont typeface="Arial" panose="020B0604020202020204" pitchFamily="34" charset="0"/>
              <a:buChar char="•"/>
            </a:pPr>
            <a:r>
              <a:rPr lang="en-GB" sz="2000" b="1"/>
              <a:t>HEK293T</a:t>
            </a:r>
            <a:r>
              <a:rPr lang="en-GB" sz="2000"/>
              <a:t> was also tested and obtained the same results</a:t>
            </a:r>
            <a:endParaRPr lang="en-GB" sz="2000" b="1">
              <a:solidFill>
                <a:schemeClr val="accent6"/>
              </a:solidFill>
            </a:endParaRPr>
          </a:p>
          <a:p>
            <a:endParaRPr lang="en-GB"/>
          </a:p>
        </p:txBody>
      </p:sp>
      <p:sp>
        <p:nvSpPr>
          <p:cNvPr id="5" name="TextBox 4">
            <a:extLst>
              <a:ext uri="{FF2B5EF4-FFF2-40B4-BE49-F238E27FC236}">
                <a16:creationId xmlns:a16="http://schemas.microsoft.com/office/drawing/2014/main" id="{D7DA49BD-67A8-F9CE-EFA2-5FCDA44E2A17}"/>
              </a:ext>
            </a:extLst>
          </p:cNvPr>
          <p:cNvSpPr txBox="1"/>
          <p:nvPr/>
        </p:nvSpPr>
        <p:spPr>
          <a:xfrm>
            <a:off x="238084" y="3819423"/>
            <a:ext cx="4385348" cy="1015663"/>
          </a:xfrm>
          <a:prstGeom prst="rect">
            <a:avLst/>
          </a:prstGeom>
          <a:noFill/>
        </p:spPr>
        <p:txBody>
          <a:bodyPr wrap="square" rtlCol="0">
            <a:spAutoFit/>
          </a:bodyPr>
          <a:lstStyle/>
          <a:p>
            <a:r>
              <a:rPr lang="en-GB" sz="2000" b="1"/>
              <a:t>Ethics</a:t>
            </a:r>
            <a:r>
              <a:rPr lang="en-GB" sz="2000"/>
              <a:t>:</a:t>
            </a:r>
          </a:p>
          <a:p>
            <a:r>
              <a:rPr lang="en-GB" sz="2000" b="1">
                <a:solidFill>
                  <a:schemeClr val="accent6"/>
                </a:solidFill>
              </a:rPr>
              <a:t>Reducing the quantity of animals needed per year by half</a:t>
            </a:r>
            <a:endParaRPr lang="en-GB" sz="2000" b="1"/>
          </a:p>
        </p:txBody>
      </p:sp>
      <p:sp>
        <p:nvSpPr>
          <p:cNvPr id="8" name="TextBox 7">
            <a:extLst>
              <a:ext uri="{FF2B5EF4-FFF2-40B4-BE49-F238E27FC236}">
                <a16:creationId xmlns:a16="http://schemas.microsoft.com/office/drawing/2014/main" id="{1B7D7FA0-59CB-C3AD-D0F9-E01E786E4F9E}"/>
              </a:ext>
            </a:extLst>
          </p:cNvPr>
          <p:cNvSpPr txBox="1"/>
          <p:nvPr/>
        </p:nvSpPr>
        <p:spPr>
          <a:xfrm>
            <a:off x="238083" y="4872528"/>
            <a:ext cx="5642018" cy="1631216"/>
          </a:xfrm>
          <a:prstGeom prst="rect">
            <a:avLst/>
          </a:prstGeom>
          <a:noFill/>
        </p:spPr>
        <p:txBody>
          <a:bodyPr wrap="square" rtlCol="0">
            <a:spAutoFit/>
          </a:bodyPr>
          <a:lstStyle/>
          <a:p>
            <a:r>
              <a:rPr lang="en-GB" sz="2000" b="1"/>
              <a:t>Cost: </a:t>
            </a:r>
          </a:p>
          <a:p>
            <a:r>
              <a:rPr lang="en-GB" sz="2000"/>
              <a:t>ThermoFisher basic HI-FBS is </a:t>
            </a:r>
            <a:r>
              <a:rPr lang="en-GB" sz="2000" b="1"/>
              <a:t>£270 / 500 </a:t>
            </a:r>
            <a:r>
              <a:rPr lang="en-GB" sz="2000"/>
              <a:t>ml</a:t>
            </a:r>
          </a:p>
          <a:p>
            <a:r>
              <a:rPr lang="en-GB" sz="2000"/>
              <a:t>10% FBS in 500 ml media is £27</a:t>
            </a:r>
          </a:p>
          <a:p>
            <a:r>
              <a:rPr lang="en-GB" sz="2000"/>
              <a:t>5% FBS in 500 ml media is </a:t>
            </a:r>
            <a:r>
              <a:rPr lang="en-GB" sz="2000" b="1">
                <a:solidFill>
                  <a:schemeClr val="accent6"/>
                </a:solidFill>
              </a:rPr>
              <a:t>£13.5</a:t>
            </a:r>
          </a:p>
          <a:p>
            <a:r>
              <a:rPr lang="en-GB" sz="2000" b="1">
                <a:solidFill>
                  <a:schemeClr val="accent6"/>
                </a:solidFill>
              </a:rPr>
              <a:t>With no difference in quality of the cell culture</a:t>
            </a:r>
          </a:p>
        </p:txBody>
      </p:sp>
      <p:sp>
        <p:nvSpPr>
          <p:cNvPr id="13" name="Text Placeholder 16">
            <a:extLst>
              <a:ext uri="{FF2B5EF4-FFF2-40B4-BE49-F238E27FC236}">
                <a16:creationId xmlns:a16="http://schemas.microsoft.com/office/drawing/2014/main" id="{001F141A-06F9-9A21-A208-A804F6D88D5B}"/>
              </a:ext>
            </a:extLst>
          </p:cNvPr>
          <p:cNvSpPr txBox="1">
            <a:spLocks/>
          </p:cNvSpPr>
          <p:nvPr/>
        </p:nvSpPr>
        <p:spPr>
          <a:xfrm>
            <a:off x="5880101" y="1246793"/>
            <a:ext cx="1512350" cy="36933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200"/>
              <a:t>Evidence</a:t>
            </a:r>
          </a:p>
        </p:txBody>
      </p:sp>
      <p:pic>
        <p:nvPicPr>
          <p:cNvPr id="17" name="Picture 16">
            <a:extLst>
              <a:ext uri="{FF2B5EF4-FFF2-40B4-BE49-F238E27FC236}">
                <a16:creationId xmlns:a16="http://schemas.microsoft.com/office/drawing/2014/main" id="{5C983728-4681-9FB0-7CA8-5C5AD0C0F8C8}"/>
              </a:ext>
            </a:extLst>
          </p:cNvPr>
          <p:cNvPicPr>
            <a:picLocks noChangeAspect="1"/>
          </p:cNvPicPr>
          <p:nvPr/>
        </p:nvPicPr>
        <p:blipFill>
          <a:blip r:embed="rId7"/>
          <a:stretch>
            <a:fillRect/>
          </a:stretch>
        </p:blipFill>
        <p:spPr>
          <a:xfrm>
            <a:off x="565808" y="1246793"/>
            <a:ext cx="4385348" cy="2321655"/>
          </a:xfrm>
          <a:prstGeom prst="rect">
            <a:avLst/>
          </a:prstGeom>
        </p:spPr>
      </p:pic>
      <p:sp>
        <p:nvSpPr>
          <p:cNvPr id="18" name="Text Placeholder 16">
            <a:extLst>
              <a:ext uri="{FF2B5EF4-FFF2-40B4-BE49-F238E27FC236}">
                <a16:creationId xmlns:a16="http://schemas.microsoft.com/office/drawing/2014/main" id="{B3ADCE17-3CC9-BBD6-89F9-0346BA42A1AC}"/>
              </a:ext>
            </a:extLst>
          </p:cNvPr>
          <p:cNvSpPr txBox="1">
            <a:spLocks/>
          </p:cNvSpPr>
          <p:nvPr/>
        </p:nvSpPr>
        <p:spPr>
          <a:xfrm>
            <a:off x="133131" y="3490278"/>
            <a:ext cx="1512350" cy="369332"/>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a:t>Impact</a:t>
            </a:r>
          </a:p>
        </p:txBody>
      </p:sp>
      <p:sp>
        <p:nvSpPr>
          <p:cNvPr id="22" name="TextBox 21">
            <a:extLst>
              <a:ext uri="{FF2B5EF4-FFF2-40B4-BE49-F238E27FC236}">
                <a16:creationId xmlns:a16="http://schemas.microsoft.com/office/drawing/2014/main" id="{39D01965-C248-CD01-1EA9-96F4A0ABAAB9}"/>
              </a:ext>
            </a:extLst>
          </p:cNvPr>
          <p:cNvSpPr txBox="1"/>
          <p:nvPr/>
        </p:nvSpPr>
        <p:spPr>
          <a:xfrm>
            <a:off x="6445752" y="5719061"/>
            <a:ext cx="5121442" cy="707886"/>
          </a:xfrm>
          <a:prstGeom prst="rect">
            <a:avLst/>
          </a:prstGeom>
          <a:noFill/>
        </p:spPr>
        <p:txBody>
          <a:bodyPr wrap="square">
            <a:spAutoFit/>
          </a:bodyPr>
          <a:lstStyle/>
          <a:p>
            <a:pPr algn="ctr"/>
            <a:r>
              <a:rPr lang="en-GB" sz="2000" b="1">
                <a:solidFill>
                  <a:schemeClr val="accent6"/>
                </a:solidFill>
              </a:rPr>
              <a:t>Why not try out lower FBS concentrations with your cell lines of interest?</a:t>
            </a:r>
          </a:p>
        </p:txBody>
      </p:sp>
      <p:sp>
        <p:nvSpPr>
          <p:cNvPr id="24" name="TextBox 23">
            <a:extLst>
              <a:ext uri="{FF2B5EF4-FFF2-40B4-BE49-F238E27FC236}">
                <a16:creationId xmlns:a16="http://schemas.microsoft.com/office/drawing/2014/main" id="{0A1A7109-6CDE-2D26-E525-ADAD0E725FE0}"/>
              </a:ext>
            </a:extLst>
          </p:cNvPr>
          <p:cNvSpPr txBox="1"/>
          <p:nvPr/>
        </p:nvSpPr>
        <p:spPr>
          <a:xfrm>
            <a:off x="5464479" y="1636424"/>
            <a:ext cx="6178216" cy="400110"/>
          </a:xfrm>
          <a:prstGeom prst="rect">
            <a:avLst/>
          </a:prstGeom>
          <a:noFill/>
        </p:spPr>
        <p:txBody>
          <a:bodyPr wrap="square">
            <a:spAutoFit/>
          </a:bodyPr>
          <a:lstStyle/>
          <a:p>
            <a:pPr marL="285750" indent="-285750">
              <a:buFont typeface="Arial" panose="020B0604020202020204" pitchFamily="34" charset="0"/>
              <a:buChar char="•"/>
            </a:pPr>
            <a:r>
              <a:rPr lang="en-GB" sz="2000" b="1"/>
              <a:t>RPE1</a:t>
            </a:r>
            <a:r>
              <a:rPr lang="en-GB" sz="2000"/>
              <a:t> cells</a:t>
            </a:r>
          </a:p>
        </p:txBody>
      </p:sp>
    </p:spTree>
    <p:extLst>
      <p:ext uri="{BB962C8B-B14F-4D97-AF65-F5344CB8AC3E}">
        <p14:creationId xmlns:p14="http://schemas.microsoft.com/office/powerpoint/2010/main" val="219650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fade">
                                      <p:cBhvr>
                                        <p:cTn id="45" dur="500"/>
                                        <p:tgtEl>
                                          <p:spTgt spid="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fade">
                                      <p:cBhvr>
                                        <p:cTn id="50" dur="500"/>
                                        <p:tgtEl>
                                          <p:spTgt spid="8">
                                            <p:txEl>
                                              <p:pRg st="0" end="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animEffect transition="in" filter="fade">
                                      <p:cBhvr>
                                        <p:cTn id="53" dur="500"/>
                                        <p:tgtEl>
                                          <p:spTgt spid="8">
                                            <p:txEl>
                                              <p:pRg st="1" end="1"/>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500"/>
                                        <p:tgtEl>
                                          <p:spTgt spid="8">
                                            <p:txEl>
                                              <p:pRg st="2" end="2"/>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animEffect transition="in" filter="fade">
                                      <p:cBhvr>
                                        <p:cTn id="59" dur="500"/>
                                        <p:tgtEl>
                                          <p:spTgt spid="8">
                                            <p:txEl>
                                              <p:pRg st="3" end="3"/>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fade">
                                      <p:cBhvr>
                                        <p:cTn id="62" dur="500"/>
                                        <p:tgtEl>
                                          <p:spTgt spid="8">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rectangular sign with yellow and white text&#10;&#10;Description automatically generated">
            <a:extLst>
              <a:ext uri="{FF2B5EF4-FFF2-40B4-BE49-F238E27FC236}">
                <a16:creationId xmlns:a16="http://schemas.microsoft.com/office/drawing/2014/main" id="{EE2C725D-9614-9142-17C5-FC2D66B00F4A}"/>
              </a:ext>
            </a:extLst>
          </p:cNvPr>
          <p:cNvPicPr>
            <a:picLocks noChangeAspect="1"/>
          </p:cNvPicPr>
          <p:nvPr/>
        </p:nvPicPr>
        <p:blipFill>
          <a:blip r:embed="rId3"/>
          <a:stretch>
            <a:fillRect/>
          </a:stretch>
        </p:blipFill>
        <p:spPr>
          <a:xfrm>
            <a:off x="133350" y="184588"/>
            <a:ext cx="1914197" cy="813238"/>
          </a:xfrm>
          <a:prstGeom prst="rect">
            <a:avLst/>
          </a:prstGeom>
        </p:spPr>
      </p:pic>
      <p:pic>
        <p:nvPicPr>
          <p:cNvPr id="7" name="Picture 6">
            <a:extLst>
              <a:ext uri="{FF2B5EF4-FFF2-40B4-BE49-F238E27FC236}">
                <a16:creationId xmlns:a16="http://schemas.microsoft.com/office/drawing/2014/main" id="{1C7BC2C6-F4D8-093A-1A35-9332376A9ABE}"/>
              </a:ext>
            </a:extLst>
          </p:cNvPr>
          <p:cNvPicPr>
            <a:picLocks noChangeAspect="1"/>
          </p:cNvPicPr>
          <p:nvPr/>
        </p:nvPicPr>
        <p:blipFill>
          <a:blip r:embed="rId4"/>
          <a:stretch>
            <a:fillRect/>
          </a:stretch>
        </p:blipFill>
        <p:spPr>
          <a:xfrm>
            <a:off x="7881444" y="323412"/>
            <a:ext cx="4136697" cy="272832"/>
          </a:xfrm>
          <a:prstGeom prst="rect">
            <a:avLst/>
          </a:prstGeom>
        </p:spPr>
      </p:pic>
      <p:sp>
        <p:nvSpPr>
          <p:cNvPr id="10" name="TextBox 9">
            <a:extLst>
              <a:ext uri="{FF2B5EF4-FFF2-40B4-BE49-F238E27FC236}">
                <a16:creationId xmlns:a16="http://schemas.microsoft.com/office/drawing/2014/main" id="{6B3D58AE-CDFC-3407-398F-27315F48B78F}"/>
              </a:ext>
            </a:extLst>
          </p:cNvPr>
          <p:cNvSpPr txBox="1"/>
          <p:nvPr/>
        </p:nvSpPr>
        <p:spPr>
          <a:xfrm>
            <a:off x="10247848" y="6435132"/>
            <a:ext cx="17692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40C28"/>
                </a:solidFill>
                <a:ea typeface="+mn-lt"/>
                <a:cs typeface="+mn-lt"/>
              </a:rPr>
              <a:t>#ESShowcase24</a:t>
            </a:r>
            <a:endParaRPr lang="en-US"/>
          </a:p>
        </p:txBody>
      </p:sp>
      <p:sp>
        <p:nvSpPr>
          <p:cNvPr id="2" name="Title 1">
            <a:extLst>
              <a:ext uri="{FF2B5EF4-FFF2-40B4-BE49-F238E27FC236}">
                <a16:creationId xmlns:a16="http://schemas.microsoft.com/office/drawing/2014/main" id="{959D5169-8023-89FE-AECD-FE252C5FDACE}"/>
              </a:ext>
            </a:extLst>
          </p:cNvPr>
          <p:cNvSpPr>
            <a:spLocks noGrp="1"/>
          </p:cNvSpPr>
          <p:nvPr>
            <p:ph type="title"/>
          </p:nvPr>
        </p:nvSpPr>
        <p:spPr>
          <a:xfrm>
            <a:off x="2476500" y="145832"/>
            <a:ext cx="4445000" cy="1009651"/>
          </a:xfrm>
        </p:spPr>
        <p:txBody>
          <a:bodyPr/>
          <a:lstStyle/>
          <a:p>
            <a:r>
              <a:rPr lang="en-GB" b="1"/>
              <a:t>Replacing</a:t>
            </a:r>
            <a:r>
              <a:rPr lang="en-GB"/>
              <a:t> FBS</a:t>
            </a:r>
          </a:p>
        </p:txBody>
      </p:sp>
      <p:sp>
        <p:nvSpPr>
          <p:cNvPr id="3" name="Content Placeholder 2">
            <a:extLst>
              <a:ext uri="{FF2B5EF4-FFF2-40B4-BE49-F238E27FC236}">
                <a16:creationId xmlns:a16="http://schemas.microsoft.com/office/drawing/2014/main" id="{9EAF5C0C-F29B-ECF9-BED4-3A74577BF470}"/>
              </a:ext>
            </a:extLst>
          </p:cNvPr>
          <p:cNvSpPr>
            <a:spLocks noGrp="1"/>
          </p:cNvSpPr>
          <p:nvPr>
            <p:ph idx="1"/>
          </p:nvPr>
        </p:nvSpPr>
        <p:spPr>
          <a:xfrm>
            <a:off x="355600" y="1171262"/>
            <a:ext cx="5168900" cy="632045"/>
          </a:xfrm>
        </p:spPr>
        <p:txBody>
          <a:bodyPr/>
          <a:lstStyle/>
          <a:p>
            <a:pPr marL="0" indent="0">
              <a:buNone/>
            </a:pPr>
            <a:r>
              <a:rPr lang="en-GB" b="1"/>
              <a:t>Adult Bovine Serum (ABS)</a:t>
            </a:r>
          </a:p>
        </p:txBody>
      </p:sp>
      <p:sp>
        <p:nvSpPr>
          <p:cNvPr id="4" name="TextBox 3">
            <a:extLst>
              <a:ext uri="{FF2B5EF4-FFF2-40B4-BE49-F238E27FC236}">
                <a16:creationId xmlns:a16="http://schemas.microsoft.com/office/drawing/2014/main" id="{29A04FA9-EA8A-9B7C-45C5-246AACB101AD}"/>
              </a:ext>
            </a:extLst>
          </p:cNvPr>
          <p:cNvSpPr txBox="1"/>
          <p:nvPr/>
        </p:nvSpPr>
        <p:spPr>
          <a:xfrm>
            <a:off x="5764666" y="4228905"/>
            <a:ext cx="6452102" cy="1323439"/>
          </a:xfrm>
          <a:prstGeom prst="rect">
            <a:avLst/>
          </a:prstGeom>
          <a:noFill/>
        </p:spPr>
        <p:txBody>
          <a:bodyPr wrap="square" rtlCol="0">
            <a:spAutoFit/>
          </a:bodyPr>
          <a:lstStyle/>
          <a:p>
            <a:pPr marL="285750" indent="-285750">
              <a:buFont typeface="Arial" panose="020B0604020202020204" pitchFamily="34" charset="0"/>
              <a:buChar char="•"/>
            </a:pPr>
            <a:r>
              <a:rPr lang="en-GB" sz="2000"/>
              <a:t>Similar results shown in other cells lines:</a:t>
            </a:r>
          </a:p>
          <a:p>
            <a:pPr marL="742950" lvl="1" indent="-285750">
              <a:buFont typeface="Arial" panose="020B0604020202020204" pitchFamily="34" charset="0"/>
              <a:buChar char="•"/>
            </a:pPr>
            <a:r>
              <a:rPr lang="en-GB" sz="2000"/>
              <a:t>Loosely adherent (</a:t>
            </a:r>
            <a:r>
              <a:rPr lang="en-GB" sz="2000" b="1"/>
              <a:t>HEK293T, BV-2, Neuro2A</a:t>
            </a:r>
            <a:r>
              <a:rPr lang="en-GB" sz="2000"/>
              <a:t>),</a:t>
            </a:r>
          </a:p>
          <a:p>
            <a:pPr marL="742950" lvl="1" indent="-285750">
              <a:buFont typeface="Arial" panose="020B0604020202020204" pitchFamily="34" charset="0"/>
              <a:buChar char="•"/>
            </a:pPr>
            <a:r>
              <a:rPr lang="en-GB" sz="2000"/>
              <a:t>Strongly adherent (</a:t>
            </a:r>
            <a:r>
              <a:rPr lang="en-GB" sz="2000" b="1"/>
              <a:t>Panc1</a:t>
            </a:r>
            <a:r>
              <a:rPr lang="en-GB" sz="2000"/>
              <a:t>)</a:t>
            </a:r>
          </a:p>
          <a:p>
            <a:pPr marL="742950" lvl="1" indent="-285750">
              <a:buFont typeface="Arial" panose="020B0604020202020204" pitchFamily="34" charset="0"/>
              <a:buChar char="•"/>
            </a:pPr>
            <a:r>
              <a:rPr lang="en-GB" sz="2000"/>
              <a:t>Suspension (</a:t>
            </a:r>
            <a:r>
              <a:rPr lang="en-GB" sz="2000" b="1"/>
              <a:t>THP1</a:t>
            </a:r>
            <a:r>
              <a:rPr lang="en-GB" sz="2000"/>
              <a:t>)</a:t>
            </a:r>
          </a:p>
        </p:txBody>
      </p:sp>
      <p:sp>
        <p:nvSpPr>
          <p:cNvPr id="5" name="TextBox 4">
            <a:extLst>
              <a:ext uri="{FF2B5EF4-FFF2-40B4-BE49-F238E27FC236}">
                <a16:creationId xmlns:a16="http://schemas.microsoft.com/office/drawing/2014/main" id="{681495E9-5E21-F5CE-D0D5-907026AD546E}"/>
              </a:ext>
            </a:extLst>
          </p:cNvPr>
          <p:cNvSpPr txBox="1"/>
          <p:nvPr/>
        </p:nvSpPr>
        <p:spPr>
          <a:xfrm>
            <a:off x="174912" y="3868639"/>
            <a:ext cx="5681166" cy="2554545"/>
          </a:xfrm>
          <a:prstGeom prst="rect">
            <a:avLst/>
          </a:prstGeom>
          <a:noFill/>
        </p:spPr>
        <p:txBody>
          <a:bodyPr wrap="square" rtlCol="0">
            <a:spAutoFit/>
          </a:bodyPr>
          <a:lstStyle/>
          <a:p>
            <a:r>
              <a:rPr lang="en-GB" sz="2000" b="1"/>
              <a:t>Ethics</a:t>
            </a:r>
          </a:p>
          <a:p>
            <a:r>
              <a:rPr lang="en-GB" sz="2000"/>
              <a:t>Will save </a:t>
            </a:r>
            <a:r>
              <a:rPr lang="en-GB" sz="2000" b="1">
                <a:solidFill>
                  <a:schemeClr val="accent6"/>
                </a:solidFill>
              </a:rPr>
              <a:t>approximately 48-176 calves</a:t>
            </a:r>
            <a:endParaRPr lang="en-GB" sz="2000"/>
          </a:p>
          <a:p>
            <a:endParaRPr lang="en-GB" sz="2000"/>
          </a:p>
          <a:p>
            <a:r>
              <a:rPr lang="en-GB" sz="2000" b="1"/>
              <a:t>Costs</a:t>
            </a:r>
          </a:p>
          <a:p>
            <a:r>
              <a:rPr lang="en-GB" sz="2000"/>
              <a:t>ThermoFisher basic FBS is </a:t>
            </a:r>
            <a:r>
              <a:rPr lang="en-GB" sz="2000" b="1"/>
              <a:t>£270 / 500 </a:t>
            </a:r>
            <a:r>
              <a:rPr lang="en-GB" sz="2000"/>
              <a:t>ml</a:t>
            </a:r>
          </a:p>
          <a:p>
            <a:r>
              <a:rPr lang="en-GB" sz="2000"/>
              <a:t>ThermoFisher ABS </a:t>
            </a:r>
            <a:r>
              <a:rPr lang="en-GB" sz="2000" b="1">
                <a:solidFill>
                  <a:schemeClr val="accent6"/>
                </a:solidFill>
              </a:rPr>
              <a:t>£89/ 500 ml</a:t>
            </a:r>
          </a:p>
          <a:p>
            <a:r>
              <a:rPr lang="en-GB" sz="2000" b="1">
                <a:solidFill>
                  <a:schemeClr val="accent6"/>
                </a:solidFill>
              </a:rPr>
              <a:t>Saving £181 per 500 ml bottle</a:t>
            </a:r>
          </a:p>
          <a:p>
            <a:r>
              <a:rPr lang="en-GB" sz="2000" b="1">
                <a:solidFill>
                  <a:schemeClr val="accent6"/>
                </a:solidFill>
              </a:rPr>
              <a:t>With no difference in quality of the cell culture </a:t>
            </a:r>
          </a:p>
        </p:txBody>
      </p:sp>
      <p:pic>
        <p:nvPicPr>
          <p:cNvPr id="11" name="Picture 10">
            <a:extLst>
              <a:ext uri="{FF2B5EF4-FFF2-40B4-BE49-F238E27FC236}">
                <a16:creationId xmlns:a16="http://schemas.microsoft.com/office/drawing/2014/main" id="{3BCBDAF0-52A1-7C1D-42E8-9D0F21AEEFCF}"/>
              </a:ext>
            </a:extLst>
          </p:cNvPr>
          <p:cNvPicPr>
            <a:picLocks noChangeAspect="1"/>
          </p:cNvPicPr>
          <p:nvPr/>
        </p:nvPicPr>
        <p:blipFill rotWithShape="1">
          <a:blip r:embed="rId5"/>
          <a:srcRect l="2687" r="2001" b="2015"/>
          <a:stretch/>
        </p:blipFill>
        <p:spPr>
          <a:xfrm>
            <a:off x="6096000" y="2177239"/>
            <a:ext cx="2969200" cy="1696929"/>
          </a:xfrm>
          <a:prstGeom prst="rect">
            <a:avLst/>
          </a:prstGeom>
        </p:spPr>
      </p:pic>
      <p:sp>
        <p:nvSpPr>
          <p:cNvPr id="18" name="Content Placeholder 2">
            <a:extLst>
              <a:ext uri="{FF2B5EF4-FFF2-40B4-BE49-F238E27FC236}">
                <a16:creationId xmlns:a16="http://schemas.microsoft.com/office/drawing/2014/main" id="{4F88E62F-93BE-741B-25EB-88F952D25D79}"/>
              </a:ext>
            </a:extLst>
          </p:cNvPr>
          <p:cNvSpPr txBox="1">
            <a:spLocks/>
          </p:cNvSpPr>
          <p:nvPr/>
        </p:nvSpPr>
        <p:spPr>
          <a:xfrm>
            <a:off x="133131" y="3465095"/>
            <a:ext cx="5168900" cy="632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b="1"/>
              <a:t>Impact</a:t>
            </a:r>
          </a:p>
        </p:txBody>
      </p:sp>
      <p:sp>
        <p:nvSpPr>
          <p:cNvPr id="19" name="TextBox 18">
            <a:extLst>
              <a:ext uri="{FF2B5EF4-FFF2-40B4-BE49-F238E27FC236}">
                <a16:creationId xmlns:a16="http://schemas.microsoft.com/office/drawing/2014/main" id="{437F6459-A600-0A03-4DCC-32E09AE27A3B}"/>
              </a:ext>
            </a:extLst>
          </p:cNvPr>
          <p:cNvSpPr txBox="1"/>
          <p:nvPr/>
        </p:nvSpPr>
        <p:spPr>
          <a:xfrm>
            <a:off x="5711813" y="5724269"/>
            <a:ext cx="6452101" cy="707886"/>
          </a:xfrm>
          <a:prstGeom prst="rect">
            <a:avLst/>
          </a:prstGeom>
          <a:noFill/>
        </p:spPr>
        <p:txBody>
          <a:bodyPr wrap="square">
            <a:spAutoFit/>
          </a:bodyPr>
          <a:lstStyle/>
          <a:p>
            <a:pPr algn="ctr"/>
            <a:r>
              <a:rPr lang="en-GB" sz="2000" b="1">
                <a:solidFill>
                  <a:schemeClr val="accent6"/>
                </a:solidFill>
              </a:rPr>
              <a:t>Why not try samples of FBS alternatives such as ABS with your cell lines of interest?</a:t>
            </a:r>
          </a:p>
        </p:txBody>
      </p:sp>
      <p:sp>
        <p:nvSpPr>
          <p:cNvPr id="20" name="Text Placeholder 16">
            <a:extLst>
              <a:ext uri="{FF2B5EF4-FFF2-40B4-BE49-F238E27FC236}">
                <a16:creationId xmlns:a16="http://schemas.microsoft.com/office/drawing/2014/main" id="{2B0D375D-69B8-1873-81B2-AC88DDBC5F45}"/>
              </a:ext>
            </a:extLst>
          </p:cNvPr>
          <p:cNvSpPr txBox="1">
            <a:spLocks/>
          </p:cNvSpPr>
          <p:nvPr/>
        </p:nvSpPr>
        <p:spPr>
          <a:xfrm>
            <a:off x="5880101" y="1246793"/>
            <a:ext cx="1512350" cy="36933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200"/>
              <a:t>Evidence</a:t>
            </a:r>
          </a:p>
        </p:txBody>
      </p:sp>
      <p:sp>
        <p:nvSpPr>
          <p:cNvPr id="22" name="TextBox 21">
            <a:extLst>
              <a:ext uri="{FF2B5EF4-FFF2-40B4-BE49-F238E27FC236}">
                <a16:creationId xmlns:a16="http://schemas.microsoft.com/office/drawing/2014/main" id="{58027EEA-CC4B-01D5-79B3-1F1F35890539}"/>
              </a:ext>
            </a:extLst>
          </p:cNvPr>
          <p:cNvSpPr txBox="1"/>
          <p:nvPr/>
        </p:nvSpPr>
        <p:spPr>
          <a:xfrm>
            <a:off x="5824863" y="1691167"/>
            <a:ext cx="6136104" cy="400110"/>
          </a:xfrm>
          <a:prstGeom prst="rect">
            <a:avLst/>
          </a:prstGeom>
          <a:noFill/>
        </p:spPr>
        <p:txBody>
          <a:bodyPr wrap="square">
            <a:spAutoFit/>
          </a:bodyPr>
          <a:lstStyle/>
          <a:p>
            <a:pPr marL="342900" indent="-342900">
              <a:buFont typeface="Arial" panose="020B0604020202020204" pitchFamily="34" charset="0"/>
              <a:buChar char="•"/>
            </a:pPr>
            <a:r>
              <a:rPr lang="en-GB" sz="2000"/>
              <a:t>RPE1 cells</a:t>
            </a:r>
          </a:p>
        </p:txBody>
      </p:sp>
      <p:pic>
        <p:nvPicPr>
          <p:cNvPr id="24" name="Picture 23">
            <a:extLst>
              <a:ext uri="{FF2B5EF4-FFF2-40B4-BE49-F238E27FC236}">
                <a16:creationId xmlns:a16="http://schemas.microsoft.com/office/drawing/2014/main" id="{6C9191B1-149F-D466-4C93-534256590898}"/>
              </a:ext>
            </a:extLst>
          </p:cNvPr>
          <p:cNvPicPr>
            <a:picLocks noChangeAspect="1"/>
          </p:cNvPicPr>
          <p:nvPr/>
        </p:nvPicPr>
        <p:blipFill>
          <a:blip r:embed="rId6"/>
          <a:stretch>
            <a:fillRect/>
          </a:stretch>
        </p:blipFill>
        <p:spPr>
          <a:xfrm>
            <a:off x="9395433" y="1305656"/>
            <a:ext cx="2171812" cy="3035456"/>
          </a:xfrm>
          <a:prstGeom prst="rect">
            <a:avLst/>
          </a:prstGeom>
        </p:spPr>
      </p:pic>
      <p:pic>
        <p:nvPicPr>
          <p:cNvPr id="26" name="Picture 25">
            <a:extLst>
              <a:ext uri="{FF2B5EF4-FFF2-40B4-BE49-F238E27FC236}">
                <a16:creationId xmlns:a16="http://schemas.microsoft.com/office/drawing/2014/main" id="{9CBE8F0A-F14B-4A8B-7F58-7CD495AD52D8}"/>
              </a:ext>
            </a:extLst>
          </p:cNvPr>
          <p:cNvPicPr>
            <a:picLocks noChangeAspect="1"/>
          </p:cNvPicPr>
          <p:nvPr/>
        </p:nvPicPr>
        <p:blipFill>
          <a:blip r:embed="rId7"/>
          <a:stretch>
            <a:fillRect/>
          </a:stretch>
        </p:blipFill>
        <p:spPr>
          <a:xfrm>
            <a:off x="219415" y="1738054"/>
            <a:ext cx="5440332" cy="1594787"/>
          </a:xfrm>
          <a:prstGeom prst="rect">
            <a:avLst/>
          </a:prstGeom>
        </p:spPr>
      </p:pic>
    </p:spTree>
    <p:extLst>
      <p:ext uri="{BB962C8B-B14F-4D97-AF65-F5344CB8AC3E}">
        <p14:creationId xmlns:p14="http://schemas.microsoft.com/office/powerpoint/2010/main" val="25687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500"/>
                                        <p:tgtEl>
                                          <p:spTgt spid="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500"/>
                                        <p:tgtEl>
                                          <p:spTgt spid="5">
                                            <p:txEl>
                                              <p:pRg st="3" end="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Effect transition="in" filter="fade">
                                      <p:cBhvr>
                                        <p:cTn id="51" dur="500"/>
                                        <p:tgtEl>
                                          <p:spTgt spid="5">
                                            <p:txEl>
                                              <p:pRg st="4" end="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Effect transition="in" filter="fade">
                                      <p:cBhvr>
                                        <p:cTn id="54" dur="500"/>
                                        <p:tgtEl>
                                          <p:spTgt spid="5">
                                            <p:txEl>
                                              <p:pRg st="5" end="5"/>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500"/>
                                        <p:tgtEl>
                                          <p:spTgt spid="5">
                                            <p:txEl>
                                              <p:pRg st="6" end="6"/>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5">
                                            <p:txEl>
                                              <p:pRg st="7" end="7"/>
                                            </p:txEl>
                                          </p:spTgt>
                                        </p:tgtEl>
                                        <p:attrNameLst>
                                          <p:attrName>style.visibility</p:attrName>
                                        </p:attrNameLst>
                                      </p:cBhvr>
                                      <p:to>
                                        <p:strVal val="visible"/>
                                      </p:to>
                                    </p:set>
                                    <p:animEffect transition="in" filter="fade">
                                      <p:cBhvr>
                                        <p:cTn id="60" dur="500"/>
                                        <p:tgtEl>
                                          <p:spTgt spid="5">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0"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A089CDEB492C488C240576F281AECA" ma:contentTypeVersion="16" ma:contentTypeDescription="Create a new document." ma:contentTypeScope="" ma:versionID="eba65820d02b8fc83783a05a79c1d0c7">
  <xsd:schema xmlns:xsd="http://www.w3.org/2001/XMLSchema" xmlns:xs="http://www.w3.org/2001/XMLSchema" xmlns:p="http://schemas.microsoft.com/office/2006/metadata/properties" xmlns:ns2="6637f567-d4f0-4507-9720-0740b85dd76b" xmlns:ns3="3ef42204-ddd4-45ed-8881-ecfaca3d0700" targetNamespace="http://schemas.microsoft.com/office/2006/metadata/properties" ma:root="true" ma:fieldsID="00a54400d7257a0cd4dcb37616875dfb" ns2:_="" ns3:_="">
    <xsd:import namespace="6637f567-d4f0-4507-9720-0740b85dd76b"/>
    <xsd:import namespace="3ef42204-ddd4-45ed-8881-ecfaca3d07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7f567-d4f0-4507-9720-0740b85dd7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f42204-ddd4-45ed-8881-ecfaca3d070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1f25f00-6dfc-4b23-b773-b9c4d7b63665}" ma:internalName="TaxCatchAll" ma:showField="CatchAllData" ma:web="3ef42204-ddd4-45ed-8881-ecfaca3d07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F8AA0E-B66A-4E36-B9E8-3B4E7591C9BF}">
  <ds:schemaRefs>
    <ds:schemaRef ds:uri="http://schemas.microsoft.com/sharepoint/v3/contenttype/forms"/>
  </ds:schemaRefs>
</ds:datastoreItem>
</file>

<file path=customXml/itemProps2.xml><?xml version="1.0" encoding="utf-8"?>
<ds:datastoreItem xmlns:ds="http://schemas.openxmlformats.org/officeDocument/2006/customXml" ds:itemID="{A23580FE-9DB8-4E6E-8B48-0ADAF3B6872B}">
  <ds:schemaRefs>
    <ds:schemaRef ds:uri="3ef42204-ddd4-45ed-8881-ecfaca3d0700"/>
    <ds:schemaRef ds:uri="6637f567-d4f0-4507-9720-0740b85dd7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2819</Words>
  <Application>Microsoft Office PowerPoint</Application>
  <PresentationFormat>Widescreen</PresentationFormat>
  <Paragraphs>333</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Display</vt:lpstr>
      <vt:lpstr>Arial</vt:lpstr>
      <vt:lpstr>Calibri</vt:lpstr>
      <vt:lpstr>Cambria Math</vt:lpstr>
      <vt:lpstr>office theme</vt:lpstr>
      <vt:lpstr>Project Presentation: How to green your cell culture</vt:lpstr>
      <vt:lpstr>Introduction</vt:lpstr>
      <vt:lpstr>Reusing plastic</vt:lpstr>
      <vt:lpstr>Reusing plastic</vt:lpstr>
      <vt:lpstr>Reusing plastic</vt:lpstr>
      <vt:lpstr>Reusing plastic</vt:lpstr>
      <vt:lpstr>Reducing plastic</vt:lpstr>
      <vt:lpstr>Reducing FBS to 5%</vt:lpstr>
      <vt:lpstr>Replacing FBS</vt:lpstr>
      <vt:lpstr>Conclusions</vt:lpstr>
      <vt:lpstr>PowerPoint Presentation</vt:lpstr>
      <vt:lpstr>Appendix</vt:lpstr>
      <vt:lpstr>Appendix</vt:lpstr>
      <vt:lpstr>Appendix</vt:lpstr>
      <vt:lpstr>Appendix</vt:lpstr>
      <vt:lpstr>Appendix</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Momina Atique</dc:creator>
  <cp:lastModifiedBy>Momina Atique</cp:lastModifiedBy>
  <cp:revision>16</cp:revision>
  <dcterms:created xsi:type="dcterms:W3CDTF">2024-06-05T11:02:39Z</dcterms:created>
  <dcterms:modified xsi:type="dcterms:W3CDTF">2024-06-24T08:38:13Z</dcterms:modified>
</cp:coreProperties>
</file>